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4"/>
  </p:notesMasterIdLst>
  <p:handoutMasterIdLst>
    <p:handoutMasterId r:id="rId55"/>
  </p:handoutMasterIdLst>
  <p:sldIdLst>
    <p:sldId id="256" r:id="rId6"/>
    <p:sldId id="257" r:id="rId7"/>
    <p:sldId id="258" r:id="rId8"/>
    <p:sldId id="259" r:id="rId9"/>
    <p:sldId id="260" r:id="rId10"/>
    <p:sldId id="499" r:id="rId11"/>
    <p:sldId id="296" r:id="rId12"/>
    <p:sldId id="261" r:id="rId13"/>
    <p:sldId id="262" r:id="rId14"/>
    <p:sldId id="299" r:id="rId15"/>
    <p:sldId id="263" r:id="rId16"/>
    <p:sldId id="293" r:id="rId17"/>
    <p:sldId id="266" r:id="rId18"/>
    <p:sldId id="294" r:id="rId19"/>
    <p:sldId id="297" r:id="rId20"/>
    <p:sldId id="498" r:id="rId21"/>
    <p:sldId id="473" r:id="rId22"/>
    <p:sldId id="271" r:id="rId23"/>
    <p:sldId id="273" r:id="rId24"/>
    <p:sldId id="274" r:id="rId25"/>
    <p:sldId id="275" r:id="rId26"/>
    <p:sldId id="276" r:id="rId27"/>
    <p:sldId id="277" r:id="rId28"/>
    <p:sldId id="501" r:id="rId29"/>
    <p:sldId id="502" r:id="rId30"/>
    <p:sldId id="503" r:id="rId31"/>
    <p:sldId id="504" r:id="rId32"/>
    <p:sldId id="509" r:id="rId33"/>
    <p:sldId id="475" r:id="rId34"/>
    <p:sldId id="479" r:id="rId35"/>
    <p:sldId id="480" r:id="rId36"/>
    <p:sldId id="481" r:id="rId37"/>
    <p:sldId id="482" r:id="rId38"/>
    <p:sldId id="483" r:id="rId39"/>
    <p:sldId id="484" r:id="rId40"/>
    <p:sldId id="485" r:id="rId41"/>
    <p:sldId id="505" r:id="rId42"/>
    <p:sldId id="506" r:id="rId43"/>
    <p:sldId id="507" r:id="rId44"/>
    <p:sldId id="486" r:id="rId45"/>
    <p:sldId id="508" r:id="rId46"/>
    <p:sldId id="489" r:id="rId47"/>
    <p:sldId id="490" r:id="rId48"/>
    <p:sldId id="491" r:id="rId49"/>
    <p:sldId id="493" r:id="rId50"/>
    <p:sldId id="494" r:id="rId51"/>
    <p:sldId id="495" r:id="rId52"/>
    <p:sldId id="496"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400116-46FD-8FA7-746C-90BD91467E39}" name="Diane Tennies" initials="DT" userId="f264895abadd683b" providerId="Windows Live"/>
  <p188:author id="{8A2A4F3F-ADAE-8195-5C88-D14C996609C2}" name="Curtis Collins" initials="CC" userId="S::ccollins@HUMANITAS.COM::a39417e6-2549-45be-86aa-7c9dd1884006" providerId="AD"/>
  <p188:author id="{02E5D0EC-E025-9BB6-0992-EE859E2F30A6}" name="Lizzy Drobnick" initials="LD" userId="S::ldrobnick@HUMANITAS.COM::340555fe-cdf5-4754-84e1-206857dfd5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8" autoAdjust="0"/>
    <p:restoredTop sz="94660"/>
  </p:normalViewPr>
  <p:slideViewPr>
    <p:cSldViewPr snapToGrid="0">
      <p:cViewPr varScale="1">
        <p:scale>
          <a:sx n="111" d="100"/>
          <a:sy n="111" d="100"/>
        </p:scale>
        <p:origin x="2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5B9F00-6077-41FF-8412-AA2A714E6012}" type="datetimeFigureOut">
              <a:rPr lang="en-US" smtClean="0"/>
              <a:t>5/8/2024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A65565-08D4-44AB-A19B-B706BEEC677D}" type="slidenum">
              <a:rPr lang="en-US" smtClean="0"/>
              <a:t>‹#›</a:t>
            </a:fld>
            <a:endParaRPr lang="en-US"/>
          </a:p>
        </p:txBody>
      </p:sp>
    </p:spTree>
    <p:extLst>
      <p:ext uri="{BB962C8B-B14F-4D97-AF65-F5344CB8AC3E}">
        <p14:creationId xmlns:p14="http://schemas.microsoft.com/office/powerpoint/2010/main" val="2204549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B29D1B-E8CC-444D-A0C0-5763FA3E9629}" type="datetimeFigureOut">
              <a:rPr lang="en-US" smtClean="0"/>
              <a:t>5/8/2024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F044D18-2004-44AD-B00E-13F68E3484CC}" type="slidenum">
              <a:rPr lang="en-US" smtClean="0"/>
              <a:t>‹#›</a:t>
            </a:fld>
            <a:endParaRPr lang="en-US"/>
          </a:p>
        </p:txBody>
      </p:sp>
    </p:spTree>
    <p:extLst>
      <p:ext uri="{BB962C8B-B14F-4D97-AF65-F5344CB8AC3E}">
        <p14:creationId xmlns:p14="http://schemas.microsoft.com/office/powerpoint/2010/main" val="346446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98274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54D19-58F4-4EDE-8C0F-BE74EF7DE69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4367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60392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A8554D19-58F4-4EDE-8C0F-BE74EF7DE699}"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97357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14165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055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806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06036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54D19-58F4-4EDE-8C0F-BE74EF7DE69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10155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554D19-58F4-4EDE-8C0F-BE74EF7DE699}"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415825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554D19-58F4-4EDE-8C0F-BE74EF7DE699}"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19236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54D19-58F4-4EDE-8C0F-BE74EF7DE699}"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25696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54D19-58F4-4EDE-8C0F-BE74EF7DE69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8950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A8554D19-58F4-4EDE-8C0F-BE74EF7DE699}" type="datetimeFigureOut">
              <a:rPr lang="en-US" smtClean="0"/>
              <a:t>5/8/2024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06623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8554D19-58F4-4EDE-8C0F-BE74EF7DE699}" type="datetimeFigureOut">
              <a:rPr lang="en-US" smtClean="0"/>
              <a:t>5/8/2024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4112B14-B9F2-45A2-821E-A717443087A9}" type="slidenum">
              <a:rPr lang="en-US" smtClean="0"/>
              <a:t>‹#›</a:t>
            </a:fld>
            <a:endParaRPr lang="en-US"/>
          </a:p>
        </p:txBody>
      </p:sp>
    </p:spTree>
    <p:extLst>
      <p:ext uri="{BB962C8B-B14F-4D97-AF65-F5344CB8AC3E}">
        <p14:creationId xmlns:p14="http://schemas.microsoft.com/office/powerpoint/2010/main" val="20062978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getnaloxonenow.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services.jobcorps.gov/health/Page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4DE3-A515-4DA3-A50A-D3DB8F65648F}"/>
              </a:ext>
            </a:extLst>
          </p:cNvPr>
          <p:cNvSpPr>
            <a:spLocks noGrp="1"/>
          </p:cNvSpPr>
          <p:nvPr>
            <p:ph type="ctrTitle"/>
          </p:nvPr>
        </p:nvSpPr>
        <p:spPr>
          <a:xfrm>
            <a:off x="752851" y="1234276"/>
            <a:ext cx="10572000" cy="2971051"/>
          </a:xfrm>
        </p:spPr>
        <p:txBody>
          <a:bodyPr>
            <a:normAutofit/>
          </a:bodyPr>
          <a:lstStyle/>
          <a:p>
            <a:r>
              <a:rPr lang="en-US" dirty="0"/>
              <a:t>Job Corps </a:t>
            </a:r>
            <a:br>
              <a:rPr lang="en-US" dirty="0"/>
            </a:br>
            <a:r>
              <a:rPr lang="en-US" dirty="0"/>
              <a:t>TEAP Specialist</a:t>
            </a:r>
            <a:br>
              <a:rPr lang="en-US" dirty="0"/>
            </a:br>
            <a:r>
              <a:rPr lang="en-US" dirty="0"/>
              <a:t>Orientation </a:t>
            </a:r>
          </a:p>
        </p:txBody>
      </p:sp>
      <p:sp>
        <p:nvSpPr>
          <p:cNvPr id="3" name="Subtitle 2">
            <a:extLst>
              <a:ext uri="{FF2B5EF4-FFF2-40B4-BE49-F238E27FC236}">
                <a16:creationId xmlns:a16="http://schemas.microsoft.com/office/drawing/2014/main" id="{C6D3767E-CCC3-480F-A457-4E2054E8C77F}"/>
              </a:ext>
            </a:extLst>
          </p:cNvPr>
          <p:cNvSpPr>
            <a:spLocks noGrp="1"/>
          </p:cNvSpPr>
          <p:nvPr>
            <p:ph type="subTitle" idx="1"/>
          </p:nvPr>
        </p:nvSpPr>
        <p:spPr>
          <a:xfrm>
            <a:off x="6963832" y="5105399"/>
            <a:ext cx="3945467" cy="2256969"/>
          </a:xfrm>
        </p:spPr>
        <p:txBody>
          <a:bodyPr>
            <a:normAutofit/>
          </a:bodyPr>
          <a:lstStyle/>
          <a:p>
            <a:endParaRPr lang="en-US" dirty="0"/>
          </a:p>
          <a:p>
            <a:pPr>
              <a:spcBef>
                <a:spcPts val="0"/>
              </a:spcBef>
              <a:spcAft>
                <a:spcPts val="0"/>
              </a:spcAft>
            </a:pPr>
            <a:r>
              <a:rPr lang="en-US" dirty="0"/>
              <a:t>Christy Hicks, LCADC/CSW</a:t>
            </a:r>
          </a:p>
          <a:p>
            <a:pPr>
              <a:spcBef>
                <a:spcPts val="0"/>
              </a:spcBef>
              <a:spcAft>
                <a:spcPts val="0"/>
              </a:spcAft>
            </a:pPr>
            <a:r>
              <a:rPr lang="en-US" dirty="0"/>
              <a:t>Atlanta, Dallas, Chicago Regions</a:t>
            </a:r>
          </a:p>
        </p:txBody>
      </p:sp>
      <p:sp>
        <p:nvSpPr>
          <p:cNvPr id="4" name="TextBox 3"/>
          <p:cNvSpPr txBox="1"/>
          <p:nvPr/>
        </p:nvSpPr>
        <p:spPr>
          <a:xfrm>
            <a:off x="1866900" y="5358199"/>
            <a:ext cx="3733800" cy="1200329"/>
          </a:xfrm>
          <a:prstGeom prst="rect">
            <a:avLst/>
          </a:prstGeom>
          <a:noFill/>
        </p:spPr>
        <p:txBody>
          <a:bodyPr wrap="square" rtlCol="0">
            <a:spAutoFit/>
          </a:bodyPr>
          <a:lstStyle/>
          <a:p>
            <a:r>
              <a:rPr lang="en-US" dirty="0"/>
              <a:t>Diane Tennies, PhD, LADC</a:t>
            </a:r>
          </a:p>
          <a:p>
            <a:r>
              <a:rPr lang="en-US" dirty="0"/>
              <a:t>Boston, Philadelphia, </a:t>
            </a:r>
          </a:p>
          <a:p>
            <a:r>
              <a:rPr lang="en-US" dirty="0"/>
              <a:t>San Francisco Regions</a:t>
            </a:r>
          </a:p>
          <a:p>
            <a:endParaRPr lang="en-US" dirty="0"/>
          </a:p>
        </p:txBody>
      </p:sp>
      <p:pic>
        <p:nvPicPr>
          <p:cNvPr id="5" name="Picture 4">
            <a:extLst>
              <a:ext uri="{FF2B5EF4-FFF2-40B4-BE49-F238E27FC236}">
                <a16:creationId xmlns:a16="http://schemas.microsoft.com/office/drawing/2014/main" id="{23176CF2-07EF-D24E-986D-654298AEDFCE}"/>
              </a:ext>
            </a:extLst>
          </p:cNvPr>
          <p:cNvPicPr>
            <a:picLocks noChangeAspect="1"/>
          </p:cNvPicPr>
          <p:nvPr/>
        </p:nvPicPr>
        <p:blipFill>
          <a:blip r:embed="rId2"/>
          <a:stretch>
            <a:fillRect/>
          </a:stretch>
        </p:blipFill>
        <p:spPr>
          <a:xfrm>
            <a:off x="8648188" y="1554248"/>
            <a:ext cx="1726066" cy="1956208"/>
          </a:xfrm>
          <a:prstGeom prst="rect">
            <a:avLst/>
          </a:prstGeom>
        </p:spPr>
      </p:pic>
      <p:sp>
        <p:nvSpPr>
          <p:cNvPr id="6" name="TextBox 5">
            <a:extLst>
              <a:ext uri="{FF2B5EF4-FFF2-40B4-BE49-F238E27FC236}">
                <a16:creationId xmlns:a16="http://schemas.microsoft.com/office/drawing/2014/main" id="{9FC29B5C-F2DF-9440-83AB-288A61A773E7}"/>
              </a:ext>
            </a:extLst>
          </p:cNvPr>
          <p:cNvSpPr txBox="1"/>
          <p:nvPr/>
        </p:nvSpPr>
        <p:spPr>
          <a:xfrm>
            <a:off x="704193" y="6505903"/>
            <a:ext cx="2130711" cy="369332"/>
          </a:xfrm>
          <a:prstGeom prst="rect">
            <a:avLst/>
          </a:prstGeom>
          <a:noFill/>
        </p:spPr>
        <p:txBody>
          <a:bodyPr wrap="none" rtlCol="0">
            <a:spAutoFit/>
          </a:bodyPr>
          <a:lstStyle/>
          <a:p>
            <a:r>
              <a:rPr lang="en-US" dirty="0"/>
              <a:t>Updated 05/2024</a:t>
            </a:r>
          </a:p>
        </p:txBody>
      </p:sp>
    </p:spTree>
    <p:extLst>
      <p:ext uri="{BB962C8B-B14F-4D97-AF65-F5344CB8AC3E}">
        <p14:creationId xmlns:p14="http://schemas.microsoft.com/office/powerpoint/2010/main" val="5353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C1EE6B-C083-4C1C-8B8B-609D7C6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A screenshot of a website&#10;&#10;Description automatically generated">
            <a:extLst>
              <a:ext uri="{FF2B5EF4-FFF2-40B4-BE49-F238E27FC236}">
                <a16:creationId xmlns:a16="http://schemas.microsoft.com/office/drawing/2014/main" id="{DF3AF047-2FD6-2064-19AC-0A71F65EBB06}"/>
              </a:ext>
            </a:extLst>
          </p:cNvPr>
          <p:cNvPicPr>
            <a:picLocks noChangeAspect="1"/>
          </p:cNvPicPr>
          <p:nvPr/>
        </p:nvPicPr>
        <p:blipFill rotWithShape="1">
          <a:blip r:embed="rId2">
            <a:extLst>
              <a:ext uri="{28A0092B-C50C-407E-A947-70E740481C1C}">
                <a14:useLocalDpi xmlns:a14="http://schemas.microsoft.com/office/drawing/2010/main" val="0"/>
              </a:ext>
            </a:extLst>
          </a:blip>
          <a:srcRect r="170" b="-1"/>
          <a:stretch/>
        </p:blipFill>
        <p:spPr>
          <a:xfrm>
            <a:off x="643467" y="643467"/>
            <a:ext cx="10905066" cy="5571066"/>
          </a:xfrm>
          <a:prstGeom prst="rect">
            <a:avLst/>
          </a:prstGeom>
        </p:spPr>
      </p:pic>
    </p:spTree>
    <p:extLst>
      <p:ext uri="{BB962C8B-B14F-4D97-AF65-F5344CB8AC3E}">
        <p14:creationId xmlns:p14="http://schemas.microsoft.com/office/powerpoint/2010/main" val="293027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9A26-F201-46FA-941B-E728215B79AE}"/>
              </a:ext>
            </a:extLst>
          </p:cNvPr>
          <p:cNvSpPr>
            <a:spLocks noGrp="1"/>
          </p:cNvSpPr>
          <p:nvPr>
            <p:ph type="title"/>
          </p:nvPr>
        </p:nvSpPr>
        <p:spPr/>
        <p:txBody>
          <a:bodyPr/>
          <a:lstStyle/>
          <a:p>
            <a:r>
              <a:rPr lang="en-US" dirty="0"/>
              <a:t>Job Corps Career Development Services System (CDSS)</a:t>
            </a:r>
          </a:p>
        </p:txBody>
      </p:sp>
      <p:sp>
        <p:nvSpPr>
          <p:cNvPr id="3" name="Content Placeholder 2">
            <a:extLst>
              <a:ext uri="{FF2B5EF4-FFF2-40B4-BE49-F238E27FC236}">
                <a16:creationId xmlns:a16="http://schemas.microsoft.com/office/drawing/2014/main" id="{C5CA5D9B-4B5C-41F3-BF80-5F9DCE8A083C}"/>
              </a:ext>
            </a:extLst>
          </p:cNvPr>
          <p:cNvSpPr>
            <a:spLocks noGrp="1"/>
          </p:cNvSpPr>
          <p:nvPr>
            <p:ph idx="1"/>
          </p:nvPr>
        </p:nvSpPr>
        <p:spPr/>
        <p:txBody>
          <a:bodyPr>
            <a:normAutofit/>
          </a:bodyPr>
          <a:lstStyle/>
          <a:p>
            <a:r>
              <a:rPr lang="en-US" sz="2400" dirty="0"/>
              <a:t>Includes four CDSS periods within which health and wellness services and activities are conducted:</a:t>
            </a:r>
          </a:p>
          <a:p>
            <a:pPr lvl="1"/>
            <a:r>
              <a:rPr lang="en-US" sz="2400" dirty="0"/>
              <a:t>Outreach and Admissions (OA) Period</a:t>
            </a:r>
          </a:p>
          <a:p>
            <a:pPr lvl="1"/>
            <a:r>
              <a:rPr lang="en-US" sz="2400" dirty="0"/>
              <a:t>Career Preparation Period (CPP)</a:t>
            </a:r>
          </a:p>
          <a:p>
            <a:pPr lvl="1"/>
            <a:r>
              <a:rPr lang="en-US" sz="2400" dirty="0"/>
              <a:t>Career Development Period (CDP)</a:t>
            </a:r>
          </a:p>
          <a:p>
            <a:pPr lvl="1"/>
            <a:r>
              <a:rPr lang="en-US" sz="2400" dirty="0"/>
              <a:t>Career Transition Period (CTP)</a:t>
            </a:r>
          </a:p>
        </p:txBody>
      </p:sp>
    </p:spTree>
    <p:extLst>
      <p:ext uri="{BB962C8B-B14F-4D97-AF65-F5344CB8AC3E}">
        <p14:creationId xmlns:p14="http://schemas.microsoft.com/office/powerpoint/2010/main" val="366526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BCBF-0620-446B-BB60-BD0B3DEDA330}"/>
              </a:ext>
            </a:extLst>
          </p:cNvPr>
          <p:cNvSpPr>
            <a:spLocks noGrp="1"/>
          </p:cNvSpPr>
          <p:nvPr>
            <p:ph type="title"/>
          </p:nvPr>
        </p:nvSpPr>
        <p:spPr/>
        <p:txBody>
          <a:bodyPr/>
          <a:lstStyle/>
          <a:p>
            <a:r>
              <a:rPr lang="en-US" dirty="0"/>
              <a:t>What is the Overall TEAP Goal?</a:t>
            </a:r>
          </a:p>
        </p:txBody>
      </p:sp>
      <p:sp>
        <p:nvSpPr>
          <p:cNvPr id="3" name="Content Placeholder 2">
            <a:extLst>
              <a:ext uri="{FF2B5EF4-FFF2-40B4-BE49-F238E27FC236}">
                <a16:creationId xmlns:a16="http://schemas.microsoft.com/office/drawing/2014/main" id="{CDEBD615-2818-4D82-93EB-A5AB0C703CBF}"/>
              </a:ext>
            </a:extLst>
          </p:cNvPr>
          <p:cNvSpPr>
            <a:spLocks noGrp="1"/>
          </p:cNvSpPr>
          <p:nvPr>
            <p:ph idx="1"/>
          </p:nvPr>
        </p:nvSpPr>
        <p:spPr>
          <a:xfrm>
            <a:off x="818712" y="2222287"/>
            <a:ext cx="10554574" cy="2176993"/>
          </a:xfrm>
        </p:spPr>
        <p:txBody>
          <a:bodyPr>
            <a:normAutofit/>
          </a:bodyPr>
          <a:lstStyle/>
          <a:p>
            <a:pPr marL="0" indent="0">
              <a:buNone/>
            </a:pPr>
            <a:r>
              <a:rPr lang="en-US" sz="2400" dirty="0"/>
              <a:t>Assist students in developing appropriate health and wellness practices that will enhance their ability to obtain/maintain employment.  This includes prevention, education, identification of substance use problems, relapse prevention, and supportive services.</a:t>
            </a:r>
          </a:p>
        </p:txBody>
      </p:sp>
      <p:pic>
        <p:nvPicPr>
          <p:cNvPr id="4" name="Picture 3">
            <a:extLst>
              <a:ext uri="{FF2B5EF4-FFF2-40B4-BE49-F238E27FC236}">
                <a16:creationId xmlns:a16="http://schemas.microsoft.com/office/drawing/2014/main" id="{E6F2B560-AC4E-5349-9562-A9A34A96FF1D}"/>
              </a:ext>
            </a:extLst>
          </p:cNvPr>
          <p:cNvPicPr>
            <a:picLocks noChangeAspect="1"/>
          </p:cNvPicPr>
          <p:nvPr/>
        </p:nvPicPr>
        <p:blipFill>
          <a:blip r:embed="rId2"/>
          <a:stretch>
            <a:fillRect/>
          </a:stretch>
        </p:blipFill>
        <p:spPr>
          <a:xfrm>
            <a:off x="8541714" y="4262165"/>
            <a:ext cx="3508046" cy="2330162"/>
          </a:xfrm>
          <a:prstGeom prst="rect">
            <a:avLst/>
          </a:prstGeom>
        </p:spPr>
      </p:pic>
    </p:spTree>
    <p:extLst>
      <p:ext uri="{BB962C8B-B14F-4D97-AF65-F5344CB8AC3E}">
        <p14:creationId xmlns:p14="http://schemas.microsoft.com/office/powerpoint/2010/main" val="132059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771C-B512-4419-86A6-B9FC45ABFBA3}"/>
              </a:ext>
            </a:extLst>
          </p:cNvPr>
          <p:cNvSpPr>
            <a:spLocks noGrp="1"/>
          </p:cNvSpPr>
          <p:nvPr>
            <p:ph type="title"/>
          </p:nvPr>
        </p:nvSpPr>
        <p:spPr/>
        <p:txBody>
          <a:bodyPr/>
          <a:lstStyle/>
          <a:p>
            <a:r>
              <a:rPr lang="en-US" dirty="0"/>
              <a:t>TEAP Hours</a:t>
            </a:r>
          </a:p>
        </p:txBody>
      </p:sp>
      <p:sp>
        <p:nvSpPr>
          <p:cNvPr id="3" name="Content Placeholder 2">
            <a:extLst>
              <a:ext uri="{FF2B5EF4-FFF2-40B4-BE49-F238E27FC236}">
                <a16:creationId xmlns:a16="http://schemas.microsoft.com/office/drawing/2014/main" id="{56986B69-EF29-42CF-BA26-84DFCD949CA8}"/>
              </a:ext>
            </a:extLst>
          </p:cNvPr>
          <p:cNvSpPr>
            <a:spLocks noGrp="1"/>
          </p:cNvSpPr>
          <p:nvPr>
            <p:ph idx="1"/>
          </p:nvPr>
        </p:nvSpPr>
        <p:spPr/>
        <p:txBody>
          <a:bodyPr>
            <a:normAutofit/>
          </a:bodyPr>
          <a:lstStyle/>
          <a:p>
            <a:r>
              <a:rPr lang="en-US" sz="2000" dirty="0"/>
              <a:t>TEAP Specialist: 15 hours/100 students/week is the minimum required level of TEAP coverage by a qualified TEAP Specialist (see PRH Exhibit 5-5)</a:t>
            </a:r>
          </a:p>
          <a:p>
            <a:r>
              <a:rPr lang="en-US" sz="2000" dirty="0"/>
              <a:t>Of the minimum required coverage per week, 50 percent must be used for a combination of the following activities: prevention and education for students and staff; consultation to center director, CMHC, and other staff; and annual trainings. All TEAP services defined as basic health services in PRH Exhibit 2-4 must be provided on center by the TEAP Specialist.</a:t>
            </a:r>
          </a:p>
        </p:txBody>
      </p:sp>
    </p:spTree>
    <p:extLst>
      <p:ext uri="{BB962C8B-B14F-4D97-AF65-F5344CB8AC3E}">
        <p14:creationId xmlns:p14="http://schemas.microsoft.com/office/powerpoint/2010/main" val="308962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B426-020B-49E5-BB12-DDC6F1AD2F72}"/>
              </a:ext>
            </a:extLst>
          </p:cNvPr>
          <p:cNvSpPr>
            <a:spLocks noGrp="1"/>
          </p:cNvSpPr>
          <p:nvPr>
            <p:ph type="title"/>
          </p:nvPr>
        </p:nvSpPr>
        <p:spPr/>
        <p:txBody>
          <a:bodyPr/>
          <a:lstStyle/>
          <a:p>
            <a:r>
              <a:rPr lang="en-US" dirty="0"/>
              <a:t>TEAP Qualifications</a:t>
            </a:r>
          </a:p>
        </p:txBody>
      </p:sp>
      <p:sp>
        <p:nvSpPr>
          <p:cNvPr id="3" name="Content Placeholder 2">
            <a:extLst>
              <a:ext uri="{FF2B5EF4-FFF2-40B4-BE49-F238E27FC236}">
                <a16:creationId xmlns:a16="http://schemas.microsoft.com/office/drawing/2014/main" id="{C93CF521-91E8-4518-9138-627A7A302935}"/>
              </a:ext>
            </a:extLst>
          </p:cNvPr>
          <p:cNvSpPr>
            <a:spLocks noGrp="1"/>
          </p:cNvSpPr>
          <p:nvPr>
            <p:ph idx="1"/>
          </p:nvPr>
        </p:nvSpPr>
        <p:spPr/>
        <p:txBody>
          <a:bodyPr>
            <a:normAutofit lnSpcReduction="10000"/>
          </a:bodyPr>
          <a:lstStyle/>
          <a:p>
            <a:r>
              <a:rPr lang="en-US" sz="2000" dirty="0"/>
              <a:t>PRH Exhibit 5-3 - To be qualified means:  “Active, unrestricted substance abuse license or certification that meets minimum state licensing or certification requirements to practice in the state where the center is located”</a:t>
            </a:r>
          </a:p>
          <a:p>
            <a:r>
              <a:rPr lang="en-US" sz="2000" dirty="0"/>
              <a:t>TEAP Specialists must meet minimum staffing qualifications listed in PRH Exhibit 5-3, or obtain a National Office issued waiver. </a:t>
            </a:r>
          </a:p>
          <a:p>
            <a:r>
              <a:rPr lang="en-US" sz="2000" dirty="0"/>
              <a:t>To obtain this waiver, a request that includes the professional development plan which identifies the steps and time-frames necessary to obtain the state-issued credential must be submitted (see PRH 5.2, R5(e1)).</a:t>
            </a:r>
          </a:p>
          <a:p>
            <a:r>
              <a:rPr lang="en-US" sz="2000" dirty="0"/>
              <a:t>A National Office approved waiver is only in place for one year. You must complete the credentialling requirements within that timeframe and submit a copy of the state-issued credential to the Regional Office. </a:t>
            </a:r>
          </a:p>
        </p:txBody>
      </p:sp>
    </p:spTree>
    <p:extLst>
      <p:ext uri="{BB962C8B-B14F-4D97-AF65-F5344CB8AC3E}">
        <p14:creationId xmlns:p14="http://schemas.microsoft.com/office/powerpoint/2010/main" val="190287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EDC9-6817-43F0-97B5-EB35FC5EDA71}"/>
              </a:ext>
            </a:extLst>
          </p:cNvPr>
          <p:cNvSpPr>
            <a:spLocks noGrp="1"/>
          </p:cNvSpPr>
          <p:nvPr>
            <p:ph type="title"/>
          </p:nvPr>
        </p:nvSpPr>
        <p:spPr/>
        <p:txBody>
          <a:bodyPr/>
          <a:lstStyle/>
          <a:p>
            <a:r>
              <a:rPr lang="en-US" dirty="0"/>
              <a:t>TEAP Responsibilities and Guidance</a:t>
            </a:r>
          </a:p>
        </p:txBody>
      </p:sp>
      <p:sp>
        <p:nvSpPr>
          <p:cNvPr id="3" name="Content Placeholder 2">
            <a:extLst>
              <a:ext uri="{FF2B5EF4-FFF2-40B4-BE49-F238E27FC236}">
                <a16:creationId xmlns:a16="http://schemas.microsoft.com/office/drawing/2014/main" id="{542CE3CC-CF89-44D4-B625-EB735BD8DBA0}"/>
              </a:ext>
            </a:extLst>
          </p:cNvPr>
          <p:cNvSpPr>
            <a:spLocks noGrp="1"/>
          </p:cNvSpPr>
          <p:nvPr>
            <p:ph idx="1"/>
          </p:nvPr>
        </p:nvSpPr>
        <p:spPr/>
        <p:txBody>
          <a:bodyPr>
            <a:normAutofit/>
          </a:bodyPr>
          <a:lstStyle/>
          <a:p>
            <a:r>
              <a:rPr lang="en-US" sz="2000" dirty="0"/>
              <a:t>Located in PRH 2.3, R5</a:t>
            </a:r>
          </a:p>
          <a:p>
            <a:r>
              <a:rPr lang="en-US" sz="2000" dirty="0"/>
              <a:t>Also:</a:t>
            </a:r>
          </a:p>
          <a:p>
            <a:pPr lvl="1"/>
            <a:r>
              <a:rPr lang="en-US" sz="2000" dirty="0"/>
              <a:t>PRH Exhibit 2-4 Job Corps Basic Health Care Responsibilities</a:t>
            </a:r>
          </a:p>
          <a:p>
            <a:pPr lvl="1"/>
            <a:r>
              <a:rPr lang="en-US" sz="2000" dirty="0"/>
              <a:t>TEAP Specialist Desk Reference Guide</a:t>
            </a:r>
          </a:p>
          <a:p>
            <a:pPr lvl="1"/>
            <a:r>
              <a:rPr lang="en-US" sz="2000" dirty="0"/>
              <a:t>PRH Exhibit 2.1 Infraction Levels, Definitions and Appropriate Center Actions</a:t>
            </a:r>
          </a:p>
        </p:txBody>
      </p:sp>
    </p:spTree>
    <p:extLst>
      <p:ext uri="{BB962C8B-B14F-4D97-AF65-F5344CB8AC3E}">
        <p14:creationId xmlns:p14="http://schemas.microsoft.com/office/powerpoint/2010/main" val="396980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66255" y="548788"/>
            <a:ext cx="10813184" cy="6082416"/>
          </a:xfrm>
          <a:prstGeom prst="rect">
            <a:avLst/>
          </a:prstGeom>
        </p:spPr>
      </p:pic>
    </p:spTree>
    <p:extLst>
      <p:ext uri="{BB962C8B-B14F-4D97-AF65-F5344CB8AC3E}">
        <p14:creationId xmlns:p14="http://schemas.microsoft.com/office/powerpoint/2010/main" val="390901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855D-2CCB-A340-B219-076108BDD8C2}"/>
              </a:ext>
            </a:extLst>
          </p:cNvPr>
          <p:cNvSpPr>
            <a:spLocks noGrp="1"/>
          </p:cNvSpPr>
          <p:nvPr>
            <p:ph type="title"/>
          </p:nvPr>
        </p:nvSpPr>
        <p:spPr/>
        <p:txBody>
          <a:bodyPr/>
          <a:lstStyle/>
          <a:p>
            <a:r>
              <a:rPr lang="en-US" dirty="0"/>
              <a:t>TEAP and TUPP Components</a:t>
            </a:r>
          </a:p>
        </p:txBody>
      </p:sp>
      <p:sp>
        <p:nvSpPr>
          <p:cNvPr id="3" name="Content Placeholder 2">
            <a:extLst>
              <a:ext uri="{FF2B5EF4-FFF2-40B4-BE49-F238E27FC236}">
                <a16:creationId xmlns:a16="http://schemas.microsoft.com/office/drawing/2014/main" id="{86E245AB-841D-734F-9B7E-9BB0AAB2F348}"/>
              </a:ext>
            </a:extLst>
          </p:cNvPr>
          <p:cNvSpPr>
            <a:spLocks noGrp="1"/>
          </p:cNvSpPr>
          <p:nvPr>
            <p:ph sz="half" idx="1"/>
          </p:nvPr>
        </p:nvSpPr>
        <p:spPr/>
        <p:txBody>
          <a:bodyPr>
            <a:noAutofit/>
          </a:bodyPr>
          <a:lstStyle/>
          <a:p>
            <a:r>
              <a:rPr lang="en-US" sz="2000" b="1" dirty="0">
                <a:solidFill>
                  <a:srgbClr val="FF0000"/>
                </a:solidFill>
              </a:rPr>
              <a:t>Prevention/Education (TEAP and TUPP)</a:t>
            </a:r>
          </a:p>
          <a:p>
            <a:pPr lvl="1"/>
            <a:r>
              <a:rPr lang="en-US" sz="2000" dirty="0"/>
              <a:t>Being visible</a:t>
            </a:r>
          </a:p>
          <a:p>
            <a:pPr lvl="1"/>
            <a:r>
              <a:rPr lang="en-US" sz="2000" dirty="0"/>
              <a:t>Center wide activities</a:t>
            </a:r>
          </a:p>
          <a:p>
            <a:pPr lvl="1"/>
            <a:r>
              <a:rPr lang="en-US" sz="2000" dirty="0"/>
              <a:t>CPP</a:t>
            </a:r>
          </a:p>
          <a:p>
            <a:pPr lvl="1"/>
            <a:r>
              <a:rPr lang="en-US" sz="2000" dirty="0"/>
              <a:t>CDP</a:t>
            </a:r>
          </a:p>
          <a:p>
            <a:pPr lvl="1"/>
            <a:r>
              <a:rPr lang="en-US" sz="2000" dirty="0"/>
              <a:t>CTP</a:t>
            </a:r>
          </a:p>
          <a:p>
            <a:pPr lvl="1"/>
            <a:r>
              <a:rPr lang="en-US" sz="2000" dirty="0"/>
              <a:t>Coordination with other staff</a:t>
            </a:r>
          </a:p>
          <a:p>
            <a:pPr lvl="1"/>
            <a:r>
              <a:rPr lang="en-US" sz="2000" dirty="0"/>
              <a:t>TUPP activities for all students</a:t>
            </a:r>
          </a:p>
        </p:txBody>
      </p:sp>
      <p:sp>
        <p:nvSpPr>
          <p:cNvPr id="4" name="Content Placeholder 3">
            <a:extLst>
              <a:ext uri="{FF2B5EF4-FFF2-40B4-BE49-F238E27FC236}">
                <a16:creationId xmlns:a16="http://schemas.microsoft.com/office/drawing/2014/main" id="{A59CBE93-A663-2142-8286-468251BD9F67}"/>
              </a:ext>
            </a:extLst>
          </p:cNvPr>
          <p:cNvSpPr>
            <a:spLocks noGrp="1"/>
          </p:cNvSpPr>
          <p:nvPr>
            <p:ph sz="half" idx="2"/>
          </p:nvPr>
        </p:nvSpPr>
        <p:spPr/>
        <p:txBody>
          <a:bodyPr>
            <a:normAutofit/>
          </a:bodyPr>
          <a:lstStyle/>
          <a:p>
            <a:r>
              <a:rPr lang="en-US" sz="2000" b="1" dirty="0">
                <a:solidFill>
                  <a:srgbClr val="FF0000"/>
                </a:solidFill>
              </a:rPr>
              <a:t>Assessment (This is in part why credentials are necessary)</a:t>
            </a:r>
          </a:p>
          <a:p>
            <a:pPr lvl="1"/>
            <a:r>
              <a:rPr lang="en-US" sz="2000" dirty="0"/>
              <a:t>Applicant File Review, ETA 6-53</a:t>
            </a:r>
          </a:p>
          <a:p>
            <a:pPr lvl="1"/>
            <a:r>
              <a:rPr lang="en-US" sz="2000" dirty="0"/>
              <a:t>Social Intake Form (CRAFFT)</a:t>
            </a:r>
          </a:p>
          <a:p>
            <a:pPr lvl="1"/>
            <a:r>
              <a:rPr lang="en-US" sz="2000" dirty="0"/>
              <a:t>Use of Formalized Assessment Measures (Evidence Based)</a:t>
            </a:r>
          </a:p>
          <a:p>
            <a:pPr lvl="1"/>
            <a:r>
              <a:rPr lang="en-US" sz="2000" dirty="0"/>
              <a:t>MSWR</a:t>
            </a:r>
          </a:p>
          <a:p>
            <a:endParaRPr lang="en-US" dirty="0"/>
          </a:p>
        </p:txBody>
      </p:sp>
    </p:spTree>
    <p:extLst>
      <p:ext uri="{BB962C8B-B14F-4D97-AF65-F5344CB8AC3E}">
        <p14:creationId xmlns:p14="http://schemas.microsoft.com/office/powerpoint/2010/main" val="251211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0CD1-0FB7-476B-8CED-8C4FEAC64A43}"/>
              </a:ext>
            </a:extLst>
          </p:cNvPr>
          <p:cNvSpPr>
            <a:spLocks noGrp="1"/>
          </p:cNvSpPr>
          <p:nvPr>
            <p:ph type="title"/>
          </p:nvPr>
        </p:nvSpPr>
        <p:spPr/>
        <p:txBody>
          <a:bodyPr/>
          <a:lstStyle/>
          <a:p>
            <a:r>
              <a:rPr lang="en-US" dirty="0"/>
              <a:t>General Emphasis of TEAP</a:t>
            </a:r>
            <a:br>
              <a:rPr lang="en-US" dirty="0"/>
            </a:br>
            <a:r>
              <a:rPr lang="en-US" dirty="0"/>
              <a:t>PRH 2.3, R5(a)</a:t>
            </a:r>
          </a:p>
        </p:txBody>
      </p:sp>
      <p:sp>
        <p:nvSpPr>
          <p:cNvPr id="3" name="Content Placeholder 2">
            <a:extLst>
              <a:ext uri="{FF2B5EF4-FFF2-40B4-BE49-F238E27FC236}">
                <a16:creationId xmlns:a16="http://schemas.microsoft.com/office/drawing/2014/main" id="{7456BA49-9620-40E2-9BAC-78E2B8818EFC}"/>
              </a:ext>
            </a:extLst>
          </p:cNvPr>
          <p:cNvSpPr>
            <a:spLocks noGrp="1"/>
          </p:cNvSpPr>
          <p:nvPr>
            <p:ph idx="1"/>
          </p:nvPr>
        </p:nvSpPr>
        <p:spPr/>
        <p:txBody>
          <a:bodyPr>
            <a:normAutofit/>
          </a:bodyPr>
          <a:lstStyle/>
          <a:p>
            <a:r>
              <a:rPr lang="en-US" sz="2000" dirty="0"/>
              <a:t>The general emphasis of TEAP shall be on</a:t>
            </a:r>
          </a:p>
          <a:p>
            <a:pPr lvl="1"/>
            <a:r>
              <a:rPr lang="en-US" sz="2000" dirty="0"/>
              <a:t>Prevention</a:t>
            </a:r>
          </a:p>
          <a:p>
            <a:pPr lvl="1"/>
            <a:r>
              <a:rPr lang="en-US" sz="2000" dirty="0"/>
              <a:t>Education</a:t>
            </a:r>
          </a:p>
          <a:p>
            <a:pPr lvl="1"/>
            <a:r>
              <a:rPr lang="en-US" sz="2000" dirty="0"/>
              <a:t>Identification of substance abuse problems</a:t>
            </a:r>
          </a:p>
          <a:p>
            <a:pPr lvl="1"/>
            <a:r>
              <a:rPr lang="en-US" sz="2000" dirty="0"/>
              <a:t>Relapse prevention</a:t>
            </a:r>
          </a:p>
          <a:p>
            <a:pPr lvl="1"/>
            <a:r>
              <a:rPr lang="en-US" sz="2000" dirty="0"/>
              <a:t>Supportive services to enhance students’ health, wellness, and access to quality employment</a:t>
            </a:r>
          </a:p>
          <a:p>
            <a:pPr marL="457200" lvl="1" indent="0">
              <a:buNone/>
            </a:pPr>
            <a:endParaRPr lang="en-US" sz="2000" dirty="0"/>
          </a:p>
        </p:txBody>
      </p:sp>
    </p:spTree>
    <p:extLst>
      <p:ext uri="{BB962C8B-B14F-4D97-AF65-F5344CB8AC3E}">
        <p14:creationId xmlns:p14="http://schemas.microsoft.com/office/powerpoint/2010/main" val="406528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05D6-E4AA-434D-9D17-B645F8D19BFF}"/>
              </a:ext>
            </a:extLst>
          </p:cNvPr>
          <p:cNvSpPr>
            <a:spLocks noGrp="1"/>
          </p:cNvSpPr>
          <p:nvPr>
            <p:ph type="title"/>
          </p:nvPr>
        </p:nvSpPr>
        <p:spPr/>
        <p:txBody>
          <a:bodyPr/>
          <a:lstStyle/>
          <a:p>
            <a:r>
              <a:rPr lang="en-US" dirty="0"/>
              <a:t>Prevention and Education Services</a:t>
            </a:r>
            <a:br>
              <a:rPr lang="en-US" dirty="0"/>
            </a:br>
            <a:r>
              <a:rPr lang="en-US" dirty="0"/>
              <a:t>PRH 2.3, R5(b)</a:t>
            </a:r>
          </a:p>
        </p:txBody>
      </p:sp>
      <p:sp>
        <p:nvSpPr>
          <p:cNvPr id="3" name="Content Placeholder 2">
            <a:extLst>
              <a:ext uri="{FF2B5EF4-FFF2-40B4-BE49-F238E27FC236}">
                <a16:creationId xmlns:a16="http://schemas.microsoft.com/office/drawing/2014/main" id="{5929D2E4-9831-4149-B704-15C008888395}"/>
              </a:ext>
            </a:extLst>
          </p:cNvPr>
          <p:cNvSpPr>
            <a:spLocks noGrp="1"/>
          </p:cNvSpPr>
          <p:nvPr>
            <p:ph idx="1"/>
          </p:nvPr>
        </p:nvSpPr>
        <p:spPr/>
        <p:txBody>
          <a:bodyPr>
            <a:normAutofit/>
          </a:bodyPr>
          <a:lstStyle/>
          <a:p>
            <a:pPr>
              <a:buFont typeface="+mj-lt"/>
              <a:buAutoNum type="arabicPeriod"/>
            </a:pPr>
            <a:r>
              <a:rPr lang="en-US" dirty="0"/>
              <a:t>Minimum of one-hour presentation on substance use prevention for all new students during the Career Preparation Period (CPP).</a:t>
            </a:r>
          </a:p>
          <a:p>
            <a:pPr>
              <a:buFont typeface="+mj-lt"/>
              <a:buAutoNum type="arabicPeriod"/>
            </a:pPr>
            <a:r>
              <a:rPr lang="en-US" dirty="0"/>
              <a:t>The presentation must explain:</a:t>
            </a:r>
          </a:p>
          <a:p>
            <a:pPr lvl="1"/>
            <a:r>
              <a:rPr lang="en-US" dirty="0"/>
              <a:t>TEAP prevention, education, and intervention services</a:t>
            </a:r>
          </a:p>
          <a:p>
            <a:pPr lvl="1"/>
            <a:r>
              <a:rPr lang="en-US" dirty="0"/>
              <a:t>Job Corps drug and alcohol testing requirements and procedures</a:t>
            </a:r>
          </a:p>
          <a:p>
            <a:pPr lvl="1"/>
            <a:r>
              <a:rPr lang="en-US" dirty="0"/>
              <a:t>The consequences of testing positive for drug or alcohol use while in Job Corps</a:t>
            </a:r>
          </a:p>
          <a:p>
            <a:pPr lvl="1"/>
            <a:r>
              <a:rPr lang="en-US" dirty="0"/>
              <a:t>Data on national trends regarding substance use</a:t>
            </a:r>
          </a:p>
          <a:p>
            <a:pPr lvl="1"/>
            <a:r>
              <a:rPr lang="en-US" dirty="0"/>
              <a:t>Alternative activities to drug use, alcohol use and consequences, TUPP </a:t>
            </a:r>
          </a:p>
          <a:p>
            <a:pPr>
              <a:buFont typeface="+mj-lt"/>
              <a:buAutoNum type="arabicPeriod"/>
            </a:pPr>
            <a:r>
              <a:rPr lang="en-US" dirty="0"/>
              <a:t>Presentations on managing substance misuse, abuse, and dependency symptoms and issues in the workplace for students during CDP and CTP.</a:t>
            </a:r>
          </a:p>
        </p:txBody>
      </p:sp>
    </p:spTree>
    <p:extLst>
      <p:ext uri="{BB962C8B-B14F-4D97-AF65-F5344CB8AC3E}">
        <p14:creationId xmlns:p14="http://schemas.microsoft.com/office/powerpoint/2010/main" val="392290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6F98-853B-47FD-824E-25D7EF795028}"/>
              </a:ext>
            </a:extLst>
          </p:cNvPr>
          <p:cNvSpPr>
            <a:spLocks noGrp="1"/>
          </p:cNvSpPr>
          <p:nvPr>
            <p:ph type="title"/>
          </p:nvPr>
        </p:nvSpPr>
        <p:spPr/>
        <p:txBody>
          <a:bodyPr/>
          <a:lstStyle/>
          <a:p>
            <a:r>
              <a:rPr lang="en-US" dirty="0"/>
              <a:t>Job Corps’ Mission</a:t>
            </a:r>
          </a:p>
        </p:txBody>
      </p:sp>
      <p:sp>
        <p:nvSpPr>
          <p:cNvPr id="3" name="Content Placeholder 2">
            <a:extLst>
              <a:ext uri="{FF2B5EF4-FFF2-40B4-BE49-F238E27FC236}">
                <a16:creationId xmlns:a16="http://schemas.microsoft.com/office/drawing/2014/main" id="{3FA1C71F-22B6-4346-BE98-2485A185DF0C}"/>
              </a:ext>
            </a:extLst>
          </p:cNvPr>
          <p:cNvSpPr>
            <a:spLocks noGrp="1"/>
          </p:cNvSpPr>
          <p:nvPr>
            <p:ph idx="1"/>
          </p:nvPr>
        </p:nvSpPr>
        <p:spPr/>
        <p:txBody>
          <a:bodyPr>
            <a:normAutofit/>
          </a:bodyPr>
          <a:lstStyle/>
          <a:p>
            <a:pPr marL="0" indent="0" algn="ctr">
              <a:buNone/>
            </a:pPr>
            <a:r>
              <a:rPr lang="en-US" sz="2800" dirty="0"/>
              <a:t>As a national primarily residential training program, Job Corps’ mission is to attract eligible young adults, teach them the skills they need to become employable and independent, and place them in meaningful jobs, higher education, or the military. </a:t>
            </a:r>
          </a:p>
        </p:txBody>
      </p:sp>
    </p:spTree>
    <p:extLst>
      <p:ext uri="{BB962C8B-B14F-4D97-AF65-F5344CB8AC3E}">
        <p14:creationId xmlns:p14="http://schemas.microsoft.com/office/powerpoint/2010/main" val="20266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18E8-5F01-46BA-853D-2F5366B817F9}"/>
              </a:ext>
            </a:extLst>
          </p:cNvPr>
          <p:cNvSpPr>
            <a:spLocks noGrp="1"/>
          </p:cNvSpPr>
          <p:nvPr>
            <p:ph type="title"/>
          </p:nvPr>
        </p:nvSpPr>
        <p:spPr/>
        <p:txBody>
          <a:bodyPr/>
          <a:lstStyle/>
          <a:p>
            <a:r>
              <a:rPr lang="en-US" dirty="0"/>
              <a:t>Prevention and Education Services</a:t>
            </a:r>
            <a:br>
              <a:rPr lang="en-US" dirty="0"/>
            </a:br>
            <a:r>
              <a:rPr lang="en-US" dirty="0"/>
              <a:t>PRH 2.3, R5(b) Cont.</a:t>
            </a:r>
          </a:p>
        </p:txBody>
      </p:sp>
      <p:sp>
        <p:nvSpPr>
          <p:cNvPr id="3" name="Content Placeholder 2">
            <a:extLst>
              <a:ext uri="{FF2B5EF4-FFF2-40B4-BE49-F238E27FC236}">
                <a16:creationId xmlns:a16="http://schemas.microsoft.com/office/drawing/2014/main" id="{C1201008-5338-4624-A05F-B4A7BBA89C89}"/>
              </a:ext>
            </a:extLst>
          </p:cNvPr>
          <p:cNvSpPr>
            <a:spLocks noGrp="1"/>
          </p:cNvSpPr>
          <p:nvPr>
            <p:ph idx="1"/>
          </p:nvPr>
        </p:nvSpPr>
        <p:spPr>
          <a:xfrm>
            <a:off x="818712" y="2222287"/>
            <a:ext cx="10554574" cy="3999837"/>
          </a:xfrm>
        </p:spPr>
        <p:txBody>
          <a:bodyPr>
            <a:noAutofit/>
          </a:bodyPr>
          <a:lstStyle/>
          <a:p>
            <a:pPr marL="914400" lvl="1" indent="-457200">
              <a:buAutoNum type="arabicPeriod" startAt="4"/>
            </a:pPr>
            <a:r>
              <a:rPr lang="en-US" sz="1800" dirty="0"/>
              <a:t>At least three annual center-wide substance use prevention and education activities.</a:t>
            </a:r>
          </a:p>
          <a:p>
            <a:pPr marL="914400" lvl="1" indent="-457200">
              <a:buAutoNum type="arabicPeriod" startAt="4"/>
            </a:pPr>
            <a:r>
              <a:rPr lang="en-US" sz="1800" dirty="0"/>
              <a:t>Clinical consultation with Center Director, management staff, Center Mental Health Consultant, and Health and Wellness Director regarding substance use prevention and education efforts for students and staff.</a:t>
            </a:r>
          </a:p>
          <a:p>
            <a:pPr marL="914400" lvl="1" indent="-457200">
              <a:buAutoNum type="arabicPeriod" startAt="4"/>
            </a:pPr>
            <a:r>
              <a:rPr lang="en-US" sz="1800" dirty="0"/>
              <a:t>Coordination with other departments/ programs on center, to develop integrated prevention and education services to include, but not limited to:</a:t>
            </a:r>
          </a:p>
          <a:p>
            <a:pPr lvl="2"/>
            <a:r>
              <a:rPr lang="en-US" sz="1800" dirty="0"/>
              <a:t>Recreation</a:t>
            </a:r>
          </a:p>
          <a:p>
            <a:pPr lvl="2"/>
            <a:r>
              <a:rPr lang="en-US" sz="1800" dirty="0"/>
              <a:t>Residential</a:t>
            </a:r>
          </a:p>
          <a:p>
            <a:pPr lvl="2"/>
            <a:r>
              <a:rPr lang="en-US" sz="1800" dirty="0"/>
              <a:t>Student Government Association</a:t>
            </a:r>
          </a:p>
          <a:p>
            <a:pPr lvl="2"/>
            <a:r>
              <a:rPr lang="en-US" sz="1800" dirty="0"/>
              <a:t>Healthy Eating and Active Lifestyles (HEALs)</a:t>
            </a:r>
          </a:p>
        </p:txBody>
      </p:sp>
    </p:spTree>
    <p:extLst>
      <p:ext uri="{BB962C8B-B14F-4D97-AF65-F5344CB8AC3E}">
        <p14:creationId xmlns:p14="http://schemas.microsoft.com/office/powerpoint/2010/main" val="369551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CAB4-0AD5-4824-9751-4FB973B5FF75}"/>
              </a:ext>
            </a:extLst>
          </p:cNvPr>
          <p:cNvSpPr>
            <a:spLocks noGrp="1"/>
          </p:cNvSpPr>
          <p:nvPr>
            <p:ph type="title"/>
          </p:nvPr>
        </p:nvSpPr>
        <p:spPr>
          <a:xfrm>
            <a:off x="810000" y="483079"/>
            <a:ext cx="10571998" cy="1173193"/>
          </a:xfrm>
        </p:spPr>
        <p:txBody>
          <a:bodyPr/>
          <a:lstStyle/>
          <a:p>
            <a:r>
              <a:rPr lang="en-US" sz="3200" dirty="0"/>
              <a:t>Assessment for identification of students at risk for substance use problems</a:t>
            </a:r>
            <a:br>
              <a:rPr lang="en-US" sz="3200" dirty="0"/>
            </a:br>
            <a:r>
              <a:rPr lang="en-US" sz="3200" dirty="0"/>
              <a:t>PRH 2.3, R5(c)</a:t>
            </a:r>
          </a:p>
        </p:txBody>
      </p:sp>
      <p:sp>
        <p:nvSpPr>
          <p:cNvPr id="3" name="Content Placeholder 2">
            <a:extLst>
              <a:ext uri="{FF2B5EF4-FFF2-40B4-BE49-F238E27FC236}">
                <a16:creationId xmlns:a16="http://schemas.microsoft.com/office/drawing/2014/main" id="{2D91DA0B-4B74-4186-B2A1-30C569815825}"/>
              </a:ext>
            </a:extLst>
          </p:cNvPr>
          <p:cNvSpPr>
            <a:spLocks noGrp="1"/>
          </p:cNvSpPr>
          <p:nvPr>
            <p:ph idx="1"/>
          </p:nvPr>
        </p:nvSpPr>
        <p:spPr/>
        <p:txBody>
          <a:bodyPr>
            <a:normAutofit/>
          </a:bodyPr>
          <a:lstStyle/>
          <a:p>
            <a:pPr marL="514350" indent="-514350">
              <a:buAutoNum type="arabicPeriod"/>
            </a:pPr>
            <a:r>
              <a:rPr lang="en-US" sz="2000" dirty="0"/>
              <a:t>Review of Social Intake Form (SIF) or intake assessment of all students performed by counseling staff within one week of arrival; this includes the CRAFFT screener. (You must document the CRAFFT score, your clinical judgement, and recommendations either on the SIF or in a note in the student health record.)</a:t>
            </a:r>
          </a:p>
          <a:p>
            <a:pPr marL="514350" indent="-514350">
              <a:buAutoNum type="arabicPeriod"/>
            </a:pPr>
            <a:r>
              <a:rPr lang="en-US" sz="2000" dirty="0"/>
              <a:t>Administering a formalized assessment (SASSI, MAST, DAST, etc.) if the student is at an increased risk for substance use based on the responses on the SIF or review of other medical records.</a:t>
            </a:r>
          </a:p>
          <a:p>
            <a:pPr marL="514350" indent="-514350">
              <a:buAutoNum type="arabicPeriod"/>
            </a:pPr>
            <a:endParaRPr lang="en-US" sz="2000" dirty="0"/>
          </a:p>
        </p:txBody>
      </p:sp>
    </p:spTree>
    <p:extLst>
      <p:ext uri="{BB962C8B-B14F-4D97-AF65-F5344CB8AC3E}">
        <p14:creationId xmlns:p14="http://schemas.microsoft.com/office/powerpoint/2010/main" val="201157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778-9481-428B-A104-F4E3EEAB7332}"/>
              </a:ext>
            </a:extLst>
          </p:cNvPr>
          <p:cNvSpPr>
            <a:spLocks noGrp="1"/>
          </p:cNvSpPr>
          <p:nvPr>
            <p:ph type="title"/>
          </p:nvPr>
        </p:nvSpPr>
        <p:spPr/>
        <p:txBody>
          <a:bodyPr/>
          <a:lstStyle/>
          <a:p>
            <a:r>
              <a:rPr lang="en-US" dirty="0"/>
              <a:t>Social Intake Form</a:t>
            </a:r>
          </a:p>
        </p:txBody>
      </p:sp>
      <p:pic>
        <p:nvPicPr>
          <p:cNvPr id="4" name="Content Placeholder 3">
            <a:extLst>
              <a:ext uri="{FF2B5EF4-FFF2-40B4-BE49-F238E27FC236}">
                <a16:creationId xmlns:a16="http://schemas.microsoft.com/office/drawing/2014/main" id="{669C93F4-E1C4-4B07-BE97-ACED4E811667}"/>
              </a:ext>
            </a:extLst>
          </p:cNvPr>
          <p:cNvPicPr>
            <a:picLocks noGrp="1" noChangeAspect="1"/>
          </p:cNvPicPr>
          <p:nvPr>
            <p:ph idx="1"/>
          </p:nvPr>
        </p:nvPicPr>
        <p:blipFill rotWithShape="1">
          <a:blip r:embed="rId2"/>
          <a:srcRect l="21830" t="18030" r="24004" b="4898"/>
          <a:stretch/>
        </p:blipFill>
        <p:spPr>
          <a:xfrm>
            <a:off x="2781299" y="2019300"/>
            <a:ext cx="6296899" cy="4591049"/>
          </a:xfrm>
          <a:prstGeom prst="rect">
            <a:avLst/>
          </a:prstGeom>
        </p:spPr>
      </p:pic>
    </p:spTree>
    <p:extLst>
      <p:ext uri="{BB962C8B-B14F-4D97-AF65-F5344CB8AC3E}">
        <p14:creationId xmlns:p14="http://schemas.microsoft.com/office/powerpoint/2010/main" val="250220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C8E5-F6C6-41A8-B535-F048953BCA42}"/>
              </a:ext>
            </a:extLst>
          </p:cNvPr>
          <p:cNvSpPr>
            <a:spLocks noGrp="1"/>
          </p:cNvSpPr>
          <p:nvPr>
            <p:ph type="title"/>
          </p:nvPr>
        </p:nvSpPr>
        <p:spPr/>
        <p:txBody>
          <a:bodyPr/>
          <a:lstStyle/>
          <a:p>
            <a:r>
              <a:rPr lang="en-US" dirty="0"/>
              <a:t>Scoring the CRAFFT Screening Tool</a:t>
            </a:r>
          </a:p>
        </p:txBody>
      </p:sp>
      <p:sp>
        <p:nvSpPr>
          <p:cNvPr id="3" name="Content Placeholder 2">
            <a:extLst>
              <a:ext uri="{FF2B5EF4-FFF2-40B4-BE49-F238E27FC236}">
                <a16:creationId xmlns:a16="http://schemas.microsoft.com/office/drawing/2014/main" id="{781E829B-7FD6-4A4A-84E9-65EB8915CCF3}"/>
              </a:ext>
            </a:extLst>
          </p:cNvPr>
          <p:cNvSpPr>
            <a:spLocks noGrp="1"/>
          </p:cNvSpPr>
          <p:nvPr>
            <p:ph idx="1"/>
          </p:nvPr>
        </p:nvSpPr>
        <p:spPr/>
        <p:txBody>
          <a:bodyPr>
            <a:normAutofit/>
          </a:bodyPr>
          <a:lstStyle/>
          <a:p>
            <a:pPr marL="0" indent="0" algn="ctr">
              <a:buNone/>
            </a:pPr>
            <a:r>
              <a:rPr lang="en-US" sz="2400" dirty="0"/>
              <a:t>SCORING INSTRUCTIONS</a:t>
            </a:r>
          </a:p>
          <a:p>
            <a:pPr marL="0" indent="0" algn="ctr">
              <a:buNone/>
            </a:pPr>
            <a:r>
              <a:rPr lang="en-US" sz="2400" dirty="0"/>
              <a:t>CRAFFT Scoring: Each “yes” response in Part B scores 1 point.  A total score of 2 or higher is a positive screen, indicating a need for additional assessment. </a:t>
            </a:r>
          </a:p>
        </p:txBody>
      </p:sp>
    </p:spTree>
    <p:extLst>
      <p:ext uri="{BB962C8B-B14F-4D97-AF65-F5344CB8AC3E}">
        <p14:creationId xmlns:p14="http://schemas.microsoft.com/office/powerpoint/2010/main" val="84217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74AD-2F74-0EC6-98A3-B347FDD2F950}"/>
              </a:ext>
            </a:extLst>
          </p:cNvPr>
          <p:cNvSpPr>
            <a:spLocks noGrp="1"/>
          </p:cNvSpPr>
          <p:nvPr>
            <p:ph type="title"/>
          </p:nvPr>
        </p:nvSpPr>
        <p:spPr/>
        <p:txBody>
          <a:bodyPr/>
          <a:lstStyle/>
          <a:p>
            <a:r>
              <a:rPr lang="en-US" dirty="0"/>
              <a:t>Intervention Period- Day 37-40</a:t>
            </a:r>
            <a:br>
              <a:rPr lang="en-US" dirty="0"/>
            </a:br>
            <a:r>
              <a:rPr lang="en-US" dirty="0"/>
              <a:t>PRH 2.3, R5(d)</a:t>
            </a:r>
          </a:p>
        </p:txBody>
      </p:sp>
      <p:sp>
        <p:nvSpPr>
          <p:cNvPr id="4" name="Content Placeholder 3">
            <a:extLst>
              <a:ext uri="{FF2B5EF4-FFF2-40B4-BE49-F238E27FC236}">
                <a16:creationId xmlns:a16="http://schemas.microsoft.com/office/drawing/2014/main" id="{621A352C-AD5A-92B4-73E1-ABF313A1F258}"/>
              </a:ext>
            </a:extLst>
          </p:cNvPr>
          <p:cNvSpPr>
            <a:spLocks noGrp="1"/>
          </p:cNvSpPr>
          <p:nvPr>
            <p:ph idx="1"/>
          </p:nvPr>
        </p:nvSpPr>
        <p:spPr/>
        <p:txBody>
          <a:bodyPr/>
          <a:lstStyle/>
          <a:p>
            <a:r>
              <a:rPr lang="en-US" sz="2000" dirty="0"/>
              <a:t>Mandatory intervention services must be provided for any student who:</a:t>
            </a:r>
          </a:p>
          <a:p>
            <a:pPr lvl="1"/>
            <a:r>
              <a:rPr lang="en-US" sz="1800" dirty="0"/>
              <a:t>Tests positive on the initial urine drug test</a:t>
            </a:r>
          </a:p>
          <a:p>
            <a:pPr lvl="1"/>
            <a:r>
              <a:rPr lang="en-US" sz="1800" dirty="0"/>
              <a:t>Assessed to be at-risk for substance use problems or has a high probability of substance use disorder based on the formalized assessment</a:t>
            </a:r>
          </a:p>
          <a:p>
            <a:pPr marL="0" indent="0">
              <a:buNone/>
            </a:pPr>
            <a:endParaRPr lang="en-US" dirty="0"/>
          </a:p>
        </p:txBody>
      </p:sp>
    </p:spTree>
    <p:extLst>
      <p:ext uri="{BB962C8B-B14F-4D97-AF65-F5344CB8AC3E}">
        <p14:creationId xmlns:p14="http://schemas.microsoft.com/office/powerpoint/2010/main" val="131819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7521-F607-42D8-C662-A42F4D289BB6}"/>
              </a:ext>
            </a:extLst>
          </p:cNvPr>
          <p:cNvSpPr>
            <a:spLocks noGrp="1"/>
          </p:cNvSpPr>
          <p:nvPr>
            <p:ph type="title"/>
          </p:nvPr>
        </p:nvSpPr>
        <p:spPr/>
        <p:txBody>
          <a:bodyPr/>
          <a:lstStyle/>
          <a:p>
            <a:r>
              <a:rPr lang="en-US" dirty="0"/>
              <a:t>What is mandatory?</a:t>
            </a:r>
          </a:p>
        </p:txBody>
      </p:sp>
      <p:sp>
        <p:nvSpPr>
          <p:cNvPr id="3" name="Content Placeholder 2">
            <a:extLst>
              <a:ext uri="{FF2B5EF4-FFF2-40B4-BE49-F238E27FC236}">
                <a16:creationId xmlns:a16="http://schemas.microsoft.com/office/drawing/2014/main" id="{2161FFC0-B580-70E7-40C5-BAB600D1254C}"/>
              </a:ext>
            </a:extLst>
          </p:cNvPr>
          <p:cNvSpPr>
            <a:spLocks noGrp="1"/>
          </p:cNvSpPr>
          <p:nvPr>
            <p:ph idx="1"/>
          </p:nvPr>
        </p:nvSpPr>
        <p:spPr/>
        <p:txBody>
          <a:bodyPr>
            <a:normAutofit lnSpcReduction="10000"/>
          </a:bodyPr>
          <a:lstStyle/>
          <a:p>
            <a:r>
              <a:rPr lang="en-US" dirty="0"/>
              <a:t>Seven sessions of intervention services (two individual, five groups at a min).  All sessions must be interactive, evidence based, and include motivational interviewing.  Topics must include at a minimum:</a:t>
            </a:r>
          </a:p>
          <a:p>
            <a:pPr lvl="1"/>
            <a:r>
              <a:rPr lang="en-US" dirty="0"/>
              <a:t>Basic information regarding current drugs of use and misuse (e.g., marijuana, alcohol, tobacco/nicotine, fentanyl, abuse of prescription drugs, and drug use trends</a:t>
            </a:r>
          </a:p>
          <a:p>
            <a:pPr lvl="1"/>
            <a:r>
              <a:rPr lang="en-US" dirty="0"/>
              <a:t>Short-term and long-term effects and consequences of drug use on health and employability;</a:t>
            </a:r>
          </a:p>
          <a:p>
            <a:pPr lvl="1"/>
            <a:r>
              <a:rPr lang="en-US" dirty="0"/>
              <a:t>Identification of triggers for substance use;</a:t>
            </a:r>
          </a:p>
          <a:p>
            <a:pPr lvl="1"/>
            <a:r>
              <a:rPr lang="en-US" dirty="0"/>
              <a:t>Relapse prevention to include development of coping and resistance skills; </a:t>
            </a:r>
          </a:p>
          <a:p>
            <a:pPr lvl="1"/>
            <a:r>
              <a:rPr lang="en-US" dirty="0"/>
              <a:t>Development of alternative activities in order to remain abstinent from drugs or alcohol in social situations, and;</a:t>
            </a:r>
          </a:p>
          <a:p>
            <a:pPr lvl="1"/>
            <a:r>
              <a:rPr lang="en-US" dirty="0"/>
              <a:t>Availability of referrals and community resources.</a:t>
            </a:r>
          </a:p>
          <a:p>
            <a:pPr lvl="1"/>
            <a:endParaRPr lang="en-US" dirty="0"/>
          </a:p>
        </p:txBody>
      </p:sp>
    </p:spTree>
    <p:extLst>
      <p:ext uri="{BB962C8B-B14F-4D97-AF65-F5344CB8AC3E}">
        <p14:creationId xmlns:p14="http://schemas.microsoft.com/office/powerpoint/2010/main" val="193567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FA18-48F7-07EB-CB78-B6EBD567C774}"/>
              </a:ext>
            </a:extLst>
          </p:cNvPr>
          <p:cNvSpPr>
            <a:spLocks noGrp="1"/>
          </p:cNvSpPr>
          <p:nvPr>
            <p:ph type="title"/>
          </p:nvPr>
        </p:nvSpPr>
        <p:spPr/>
        <p:txBody>
          <a:bodyPr/>
          <a:lstStyle/>
          <a:p>
            <a:r>
              <a:rPr lang="en-US" dirty="0"/>
              <a:t>What else is mandatory?</a:t>
            </a:r>
          </a:p>
        </p:txBody>
      </p:sp>
      <p:sp>
        <p:nvSpPr>
          <p:cNvPr id="3" name="Content Placeholder 2">
            <a:extLst>
              <a:ext uri="{FF2B5EF4-FFF2-40B4-BE49-F238E27FC236}">
                <a16:creationId xmlns:a16="http://schemas.microsoft.com/office/drawing/2014/main" id="{F0E0C2C8-AC68-3F7D-D9F5-3A75E3321D61}"/>
              </a:ext>
            </a:extLst>
          </p:cNvPr>
          <p:cNvSpPr>
            <a:spLocks noGrp="1"/>
          </p:cNvSpPr>
          <p:nvPr>
            <p:ph idx="1"/>
          </p:nvPr>
        </p:nvSpPr>
        <p:spPr/>
        <p:txBody>
          <a:bodyPr/>
          <a:lstStyle/>
          <a:p>
            <a:r>
              <a:rPr lang="en-US" dirty="0"/>
              <a:t>Minimum of 15 hours or recreational activity.</a:t>
            </a:r>
          </a:p>
          <a:p>
            <a:r>
              <a:rPr lang="en-US" dirty="0"/>
              <a:t>Regular student case management meetings between the TEAP Specialist, CMHC, counselors, and other appropriate staff with a need-to-know based on individual student needs.  Clinically relevant information exchanged, and follow-up plans must be documented in the student health record.</a:t>
            </a:r>
          </a:p>
          <a:p>
            <a:r>
              <a:rPr lang="en-US" dirty="0"/>
              <a:t>Referrals to off-center substance use professionals/agencies for ongoing treatment, and/or specialized services, as needed.</a:t>
            </a:r>
          </a:p>
        </p:txBody>
      </p:sp>
    </p:spTree>
    <p:extLst>
      <p:ext uri="{BB962C8B-B14F-4D97-AF65-F5344CB8AC3E}">
        <p14:creationId xmlns:p14="http://schemas.microsoft.com/office/powerpoint/2010/main" val="152847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2F30-512E-EB4A-E11D-186E5ECE6587}"/>
              </a:ext>
            </a:extLst>
          </p:cNvPr>
          <p:cNvSpPr>
            <a:spLocks noGrp="1"/>
          </p:cNvSpPr>
          <p:nvPr>
            <p:ph type="title"/>
          </p:nvPr>
        </p:nvSpPr>
        <p:spPr/>
        <p:txBody>
          <a:bodyPr/>
          <a:lstStyle/>
          <a:p>
            <a:r>
              <a:rPr lang="en-US" dirty="0"/>
              <a:t>Relapse Prevention Services</a:t>
            </a:r>
            <a:br>
              <a:rPr lang="en-US" dirty="0"/>
            </a:br>
            <a:r>
              <a:rPr lang="en-US" dirty="0"/>
              <a:t>PRH 2.3, R5(e)</a:t>
            </a:r>
          </a:p>
        </p:txBody>
      </p:sp>
      <p:sp>
        <p:nvSpPr>
          <p:cNvPr id="3" name="Content Placeholder 2">
            <a:extLst>
              <a:ext uri="{FF2B5EF4-FFF2-40B4-BE49-F238E27FC236}">
                <a16:creationId xmlns:a16="http://schemas.microsoft.com/office/drawing/2014/main" id="{4F31FA04-09ED-011B-6FED-964F259B1A5C}"/>
              </a:ext>
            </a:extLst>
          </p:cNvPr>
          <p:cNvSpPr>
            <a:spLocks noGrp="1"/>
          </p:cNvSpPr>
          <p:nvPr>
            <p:ph idx="1"/>
          </p:nvPr>
        </p:nvSpPr>
        <p:spPr/>
        <p:txBody>
          <a:bodyPr>
            <a:normAutofit lnSpcReduction="10000"/>
          </a:bodyPr>
          <a:lstStyle/>
          <a:p>
            <a:pPr marL="0" indent="0">
              <a:buNone/>
            </a:pPr>
            <a:br>
              <a:rPr lang="en-US" dirty="0">
                <a:effectLst/>
                <a:latin typeface="Times New Roman" panose="02020603050405020304" pitchFamily="18" charset="0"/>
              </a:rPr>
            </a:br>
            <a:r>
              <a:rPr lang="en-US" dirty="0">
                <a:effectLst/>
              </a:rPr>
              <a:t>Relapse Prevention services to include: </a:t>
            </a:r>
          </a:p>
          <a:p>
            <a:pPr marL="0" indent="0">
              <a:buNone/>
            </a:pPr>
            <a:endParaRPr lang="en-US" dirty="0">
              <a:effectLst/>
            </a:endParaRPr>
          </a:p>
          <a:p>
            <a:pPr>
              <a:buFont typeface="+mj-lt"/>
              <a:buAutoNum type="arabicPeriod"/>
            </a:pPr>
            <a:r>
              <a:rPr lang="en-US" dirty="0">
                <a:effectLst/>
              </a:rPr>
              <a:t>Group(s), support services, and activities available to all students at any time during enrollment. </a:t>
            </a:r>
          </a:p>
          <a:p>
            <a:pPr>
              <a:buFont typeface="+mj-lt"/>
              <a:buAutoNum type="arabicPeriod"/>
            </a:pPr>
            <a:r>
              <a:rPr lang="en-US" dirty="0">
                <a:effectLst/>
              </a:rPr>
              <a:t>Utilization of support services (e.g., AA/NA local meetings, online self-help meetings) available to all students at any time during enrollment. </a:t>
            </a:r>
          </a:p>
          <a:p>
            <a:pPr>
              <a:buFont typeface="+mj-lt"/>
              <a:buAutoNum type="arabicPeriod"/>
            </a:pPr>
            <a:r>
              <a:rPr lang="en-US" dirty="0">
                <a:effectLst/>
              </a:rPr>
              <a:t>An additional minimum of five mandatory sessions provided by the TEAP Specialist for those students who tested positive for marijuana [THC] on the follow-up drug test, but who were retained on center because the Job Corps Center determined that the follow-up positive test was due to residual use (see </a:t>
            </a:r>
            <a:r>
              <a:rPr lang="en-US" dirty="0"/>
              <a:t>PRH</a:t>
            </a:r>
            <a:r>
              <a:rPr lang="en-US" dirty="0">
                <a:effectLst/>
              </a:rPr>
              <a:t> 2.3, R5</a:t>
            </a:r>
            <a:r>
              <a:rPr lang="en-US" dirty="0"/>
              <a:t>(</a:t>
            </a:r>
            <a:r>
              <a:rPr lang="en-US" dirty="0">
                <a:effectLst/>
              </a:rPr>
              <a:t>g</a:t>
            </a:r>
            <a:r>
              <a:rPr lang="en-US" dirty="0"/>
              <a:t>,</a:t>
            </a:r>
            <a:r>
              <a:rPr lang="en-US" dirty="0">
                <a:effectLst/>
              </a:rPr>
              <a:t>3</a:t>
            </a:r>
            <a:r>
              <a:rPr lang="en-US" dirty="0"/>
              <a:t>,</a:t>
            </a:r>
            <a:r>
              <a:rPr lang="en-US" dirty="0">
                <a:effectLst/>
              </a:rPr>
              <a:t>c)). </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42324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C7F6-4978-605E-8350-08C3C1DE1FEB}"/>
              </a:ext>
            </a:extLst>
          </p:cNvPr>
          <p:cNvSpPr>
            <a:spLocks noGrp="1"/>
          </p:cNvSpPr>
          <p:nvPr>
            <p:ph type="title"/>
          </p:nvPr>
        </p:nvSpPr>
        <p:spPr/>
        <p:txBody>
          <a:bodyPr/>
          <a:lstStyle/>
          <a:p>
            <a:r>
              <a:rPr lang="en-US" dirty="0"/>
              <a:t>Other Relapse Prevention Ideas</a:t>
            </a:r>
          </a:p>
        </p:txBody>
      </p:sp>
      <p:sp>
        <p:nvSpPr>
          <p:cNvPr id="3" name="Content Placeholder 2">
            <a:extLst>
              <a:ext uri="{FF2B5EF4-FFF2-40B4-BE49-F238E27FC236}">
                <a16:creationId xmlns:a16="http://schemas.microsoft.com/office/drawing/2014/main" id="{CF30EA35-2836-EA7E-A7BF-6B8FABD9BCE8}"/>
              </a:ext>
            </a:extLst>
          </p:cNvPr>
          <p:cNvSpPr>
            <a:spLocks noGrp="1"/>
          </p:cNvSpPr>
          <p:nvPr>
            <p:ph idx="1"/>
          </p:nvPr>
        </p:nvSpPr>
        <p:spPr/>
        <p:txBody>
          <a:bodyPr>
            <a:normAutofit/>
          </a:bodyPr>
          <a:lstStyle/>
          <a:p>
            <a:pPr marL="0" indent="0">
              <a:buNone/>
            </a:pPr>
            <a:endParaRPr lang="en-US" b="1" dirty="0"/>
          </a:p>
          <a:p>
            <a:r>
              <a:rPr lang="en-US" dirty="0"/>
              <a:t>Develop individualized RP plans</a:t>
            </a:r>
          </a:p>
          <a:p>
            <a:r>
              <a:rPr lang="en-US" dirty="0"/>
              <a:t>Bring guest speakers from community to center </a:t>
            </a:r>
          </a:p>
          <a:p>
            <a:r>
              <a:rPr lang="en-US" dirty="0"/>
              <a:t>Newsletters and electronic communications</a:t>
            </a:r>
          </a:p>
          <a:p>
            <a:r>
              <a:rPr lang="en-US" dirty="0"/>
              <a:t>Provide/encourage leisure-time planning activities </a:t>
            </a:r>
          </a:p>
          <a:p>
            <a:r>
              <a:rPr lang="en-US" dirty="0"/>
              <a:t>Separate ongoing RP group for anyone who wants to attend </a:t>
            </a:r>
          </a:p>
          <a:p>
            <a:endParaRPr lang="en-US" dirty="0"/>
          </a:p>
        </p:txBody>
      </p:sp>
    </p:spTree>
    <p:extLst>
      <p:ext uri="{BB962C8B-B14F-4D97-AF65-F5344CB8AC3E}">
        <p14:creationId xmlns:p14="http://schemas.microsoft.com/office/powerpoint/2010/main" val="292742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TEAP Boils Down to Six Major Areas</a:t>
            </a:r>
          </a:p>
        </p:txBody>
      </p:sp>
      <p:sp>
        <p:nvSpPr>
          <p:cNvPr id="3" name="Content Placeholder 2"/>
          <p:cNvSpPr>
            <a:spLocks noGrp="1"/>
          </p:cNvSpPr>
          <p:nvPr>
            <p:ph idx="1"/>
          </p:nvPr>
        </p:nvSpPr>
        <p:spPr/>
        <p:txBody>
          <a:bodyPr/>
          <a:lstStyle/>
          <a:p>
            <a:r>
              <a:rPr lang="en-US" sz="2000" dirty="0"/>
              <a:t>Prevention/education</a:t>
            </a:r>
          </a:p>
          <a:p>
            <a:r>
              <a:rPr lang="en-US" sz="2000" dirty="0"/>
              <a:t>Assessment</a:t>
            </a:r>
          </a:p>
          <a:p>
            <a:r>
              <a:rPr lang="en-US" sz="2000" dirty="0"/>
              <a:t>Relapse prevention </a:t>
            </a:r>
          </a:p>
          <a:p>
            <a:r>
              <a:rPr lang="en-US" sz="2000" dirty="0"/>
              <a:t>Overcoming barriers (drug testing components)</a:t>
            </a:r>
          </a:p>
          <a:p>
            <a:r>
              <a:rPr lang="en-US" sz="2000" dirty="0"/>
              <a:t>Documentation (THIS IS REQUIRED)</a:t>
            </a:r>
          </a:p>
          <a:p>
            <a:r>
              <a:rPr lang="en-US" sz="2000" dirty="0"/>
              <a:t>Training</a:t>
            </a:r>
          </a:p>
          <a:p>
            <a:endParaRPr lang="en-US" dirty="0"/>
          </a:p>
          <a:p>
            <a:endParaRPr lang="en-US"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29</a:t>
            </a:fld>
            <a:endParaRPr lang="en-US"/>
          </a:p>
        </p:txBody>
      </p:sp>
    </p:spTree>
    <p:extLst>
      <p:ext uri="{BB962C8B-B14F-4D97-AF65-F5344CB8AC3E}">
        <p14:creationId xmlns:p14="http://schemas.microsoft.com/office/powerpoint/2010/main" val="29768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C177-721F-4E74-86CC-436EF8BFECAF}"/>
              </a:ext>
            </a:extLst>
          </p:cNvPr>
          <p:cNvSpPr>
            <a:spLocks noGrp="1"/>
          </p:cNvSpPr>
          <p:nvPr>
            <p:ph type="title"/>
          </p:nvPr>
        </p:nvSpPr>
        <p:spPr/>
        <p:txBody>
          <a:bodyPr/>
          <a:lstStyle/>
          <a:p>
            <a:r>
              <a:rPr lang="en-US" dirty="0"/>
              <a:t>Regional Health Specialist (RHS) Tasks</a:t>
            </a:r>
          </a:p>
        </p:txBody>
      </p:sp>
      <p:sp>
        <p:nvSpPr>
          <p:cNvPr id="3" name="Content Placeholder 2">
            <a:extLst>
              <a:ext uri="{FF2B5EF4-FFF2-40B4-BE49-F238E27FC236}">
                <a16:creationId xmlns:a16="http://schemas.microsoft.com/office/drawing/2014/main" id="{352C7A64-AAAF-4933-924B-2BF6A1BE3936}"/>
              </a:ext>
            </a:extLst>
          </p:cNvPr>
          <p:cNvSpPr>
            <a:spLocks noGrp="1"/>
          </p:cNvSpPr>
          <p:nvPr>
            <p:ph idx="1"/>
          </p:nvPr>
        </p:nvSpPr>
        <p:spPr/>
        <p:txBody>
          <a:bodyPr>
            <a:normAutofit/>
          </a:bodyPr>
          <a:lstStyle/>
          <a:p>
            <a:r>
              <a:rPr lang="en-US" sz="2000" dirty="0"/>
              <a:t>Provide technical assistance by answering questions via email, text, or phone</a:t>
            </a:r>
          </a:p>
          <a:p>
            <a:r>
              <a:rPr lang="en-US" sz="2000" dirty="0"/>
              <a:t>Conduct center Health &amp; Wellness Program Compliance Assessments (PCAs)</a:t>
            </a:r>
          </a:p>
          <a:p>
            <a:r>
              <a:rPr lang="en-US" sz="2000" dirty="0"/>
              <a:t>Provide training to regional and center staff </a:t>
            </a:r>
          </a:p>
          <a:p>
            <a:r>
              <a:rPr lang="en-US" sz="2000" dirty="0"/>
              <a:t>Assist with understanding and implementing policies</a:t>
            </a:r>
          </a:p>
          <a:p>
            <a:r>
              <a:rPr lang="en-US" sz="2000" dirty="0"/>
              <a:t>Provide up-to-date information to assist in meeting program requirements</a:t>
            </a:r>
          </a:p>
          <a:p>
            <a:r>
              <a:rPr lang="en-US" sz="2000" dirty="0"/>
              <a:t>Conduct monthly teleconferences</a:t>
            </a:r>
          </a:p>
        </p:txBody>
      </p:sp>
    </p:spTree>
    <p:extLst>
      <p:ext uri="{BB962C8B-B14F-4D97-AF65-F5344CB8AC3E}">
        <p14:creationId xmlns:p14="http://schemas.microsoft.com/office/powerpoint/2010/main" val="29844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and Alcohol Testing </a:t>
            </a:r>
            <a:br>
              <a:rPr lang="en-US" dirty="0"/>
            </a:br>
            <a:r>
              <a:rPr lang="en-US" dirty="0"/>
              <a:t>PRH 2.3, R5(g,1)</a:t>
            </a:r>
          </a:p>
        </p:txBody>
      </p:sp>
      <p:sp>
        <p:nvSpPr>
          <p:cNvPr id="3" name="Content Placeholder 2"/>
          <p:cNvSpPr>
            <a:spLocks noGrp="1"/>
          </p:cNvSpPr>
          <p:nvPr>
            <p:ph idx="1"/>
          </p:nvPr>
        </p:nvSpPr>
        <p:spPr>
          <a:xfrm>
            <a:off x="810000" y="1752600"/>
            <a:ext cx="9400800" cy="4876800"/>
          </a:xfrm>
        </p:spPr>
        <p:txBody>
          <a:bodyPr/>
          <a:lstStyle/>
          <a:p>
            <a:r>
              <a:rPr lang="en-US" dirty="0"/>
              <a:t>Drug testing procedures – who gets tested:</a:t>
            </a:r>
          </a:p>
          <a:p>
            <a:pPr lvl="1"/>
            <a:r>
              <a:rPr lang="en-US" dirty="0"/>
              <a:t>New and readmitted students (NOT reinstated students)</a:t>
            </a:r>
          </a:p>
          <a:p>
            <a:pPr lvl="1"/>
            <a:r>
              <a:rPr lang="en-US" dirty="0"/>
              <a:t>Students who tested positive on entrance shall be retested between the 37th and 40th day after arrival on center</a:t>
            </a:r>
          </a:p>
          <a:p>
            <a:pPr lvl="1"/>
            <a:r>
              <a:rPr lang="en-US" dirty="0"/>
              <a:t>Students who are suspected of using drugs at any point after arrival on center (if positive = ZT termination)</a:t>
            </a:r>
          </a:p>
          <a:p>
            <a:pPr lvl="0"/>
            <a:r>
              <a:rPr lang="en-US" dirty="0"/>
              <a:t>Biochemical testing is never permissible on a random basis. </a:t>
            </a:r>
          </a:p>
          <a:p>
            <a:pPr lvl="0"/>
            <a:r>
              <a:rPr lang="en-US" dirty="0"/>
              <a:t>If a student refuses to provide a specimen or has an unexcused absence from his or her follow-up (both 45-day and suspicion) drug test, this is a ZT termination.</a:t>
            </a:r>
          </a:p>
          <a:p>
            <a:pPr lvl="0"/>
            <a:r>
              <a:rPr lang="en-US" dirty="0"/>
              <a:t>Students who state they are unable to produce a specimen shall be referred to the center physician or designee for follow up.</a:t>
            </a:r>
          </a:p>
          <a:p>
            <a:pPr lvl="1"/>
            <a:endParaRPr lang="en-US" dirty="0"/>
          </a:p>
        </p:txBody>
      </p:sp>
    </p:spTree>
    <p:extLst>
      <p:ext uri="{BB962C8B-B14F-4D97-AF65-F5344CB8AC3E}">
        <p14:creationId xmlns:p14="http://schemas.microsoft.com/office/powerpoint/2010/main" val="224362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and Alcohol Testing </a:t>
            </a:r>
            <a:br>
              <a:rPr lang="en-US" dirty="0"/>
            </a:br>
            <a:r>
              <a:rPr lang="en-US" dirty="0"/>
              <a:t>PRH 2.3, R5(g,1) Cont.</a:t>
            </a:r>
          </a:p>
        </p:txBody>
      </p:sp>
      <p:sp>
        <p:nvSpPr>
          <p:cNvPr id="3" name="Content Placeholder 2"/>
          <p:cNvSpPr>
            <a:spLocks noGrp="1"/>
          </p:cNvSpPr>
          <p:nvPr>
            <p:ph idx="1"/>
          </p:nvPr>
        </p:nvSpPr>
        <p:spPr/>
        <p:txBody>
          <a:bodyPr>
            <a:normAutofit fontScale="85000" lnSpcReduction="20000"/>
          </a:bodyPr>
          <a:lstStyle/>
          <a:p>
            <a:endParaRPr lang="en-US" dirty="0"/>
          </a:p>
          <a:p>
            <a:r>
              <a:rPr lang="en-US" sz="2000" dirty="0"/>
              <a:t>Collection of urine for drug testing shall be in accord with chain-of-custody principles and conducted by health and wellness staff or a staff member trained in urine collection procedures (PRO TIP - use the Chain of Custody template).</a:t>
            </a:r>
          </a:p>
          <a:p>
            <a:r>
              <a:rPr lang="en-US" sz="2000" dirty="0"/>
              <a:t>Required to use the Nationally Contracted Laboratory. </a:t>
            </a:r>
          </a:p>
          <a:p>
            <a:r>
              <a:rPr lang="en-US" sz="2000" dirty="0"/>
              <a:t>Reinstated students shall not be subject to entry drug testing upon return to the center.</a:t>
            </a:r>
          </a:p>
          <a:p>
            <a:r>
              <a:rPr lang="en-US" sz="2000" dirty="0"/>
              <a:t>Transfer students shall not be subject to drug testing upon arrival at receiving center.</a:t>
            </a:r>
          </a:p>
          <a:p>
            <a:r>
              <a:rPr lang="en-US" sz="2000" dirty="0"/>
              <a:t>Both reinstated and transfer students shall be subject to testing for drugs upon suspicion of use only.</a:t>
            </a:r>
          </a:p>
          <a:p>
            <a:r>
              <a:rPr lang="en-US" sz="2000" dirty="0"/>
              <a:t>If a student test positive for a prescription drug, the Center Physician must determine whether a positive confirmed test is due to prescription use (e.g., ADHD medication or an opioid for an oral health procedure).</a:t>
            </a:r>
            <a:endParaRPr lang="en-US" dirty="0"/>
          </a:p>
          <a:p>
            <a:endParaRPr lang="en-US" dirty="0"/>
          </a:p>
        </p:txBody>
      </p:sp>
    </p:spTree>
    <p:extLst>
      <p:ext uri="{BB962C8B-B14F-4D97-AF65-F5344CB8AC3E}">
        <p14:creationId xmlns:p14="http://schemas.microsoft.com/office/powerpoint/2010/main" val="348826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Decrease the Likelihood of Adulteration</a:t>
            </a:r>
            <a:endParaRPr lang="en-US" dirty="0"/>
          </a:p>
        </p:txBody>
      </p:sp>
      <p:sp>
        <p:nvSpPr>
          <p:cNvPr id="3" name="Content Placeholder 2"/>
          <p:cNvSpPr>
            <a:spLocks noGrp="1"/>
          </p:cNvSpPr>
          <p:nvPr>
            <p:ph idx="1"/>
          </p:nvPr>
        </p:nvSpPr>
        <p:spPr>
          <a:xfrm>
            <a:off x="818712" y="2449901"/>
            <a:ext cx="10554574" cy="3726611"/>
          </a:xfrm>
        </p:spPr>
        <p:txBody>
          <a:bodyPr>
            <a:normAutofit fontScale="92500"/>
          </a:bodyPr>
          <a:lstStyle/>
          <a:p>
            <a:r>
              <a:rPr lang="en-US" sz="2000" dirty="0"/>
              <a:t>Provide a private area for specimen collection.</a:t>
            </a:r>
          </a:p>
          <a:p>
            <a:r>
              <a:rPr lang="en-US" sz="2000" dirty="0"/>
              <a:t>Remove all cleaning products from the collection room area.</a:t>
            </a:r>
          </a:p>
          <a:p>
            <a:r>
              <a:rPr lang="en-US" sz="2000" dirty="0"/>
              <a:t>Perform visual and temperature checks; the sample temperature should fall between 90.5 F and 99 F.</a:t>
            </a:r>
          </a:p>
          <a:p>
            <a:r>
              <a:rPr lang="en-US" sz="2000" dirty="0"/>
              <a:t>Visually should appear free of possible contaminants.</a:t>
            </a:r>
          </a:p>
          <a:p>
            <a:r>
              <a:rPr lang="en-US" sz="2000" dirty="0"/>
              <a:t>Turn off additional water sources in the immediate collection area, if possible.</a:t>
            </a:r>
          </a:p>
          <a:p>
            <a:r>
              <a:rPr lang="en-US" sz="2000" dirty="0"/>
              <a:t>Place a blue chemical in the toilet tank to color the water.</a:t>
            </a:r>
          </a:p>
          <a:p>
            <a:r>
              <a:rPr lang="en-US" sz="2000" dirty="0"/>
              <a:t>Have the student wash (with water only) hands and clean under nails and give student a paper towel for hand drying before they provide the requested sample.</a:t>
            </a:r>
          </a:p>
          <a:p>
            <a:endParaRPr lang="en-US"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32</a:t>
            </a:fld>
            <a:endParaRPr lang="en-US"/>
          </a:p>
        </p:txBody>
      </p:sp>
    </p:spTree>
    <p:extLst>
      <p:ext uri="{BB962C8B-B14F-4D97-AF65-F5344CB8AC3E}">
        <p14:creationId xmlns:p14="http://schemas.microsoft.com/office/powerpoint/2010/main" val="35507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Basics for Supervised Collection</a:t>
            </a:r>
            <a:endParaRPr lang="en-US" dirty="0"/>
          </a:p>
        </p:txBody>
      </p:sp>
      <p:sp>
        <p:nvSpPr>
          <p:cNvPr id="3" name="Content Placeholder 2"/>
          <p:cNvSpPr>
            <a:spLocks noGrp="1"/>
          </p:cNvSpPr>
          <p:nvPr>
            <p:ph idx="1"/>
          </p:nvPr>
        </p:nvSpPr>
        <p:spPr/>
        <p:txBody>
          <a:bodyPr/>
          <a:lstStyle/>
          <a:p>
            <a:r>
              <a:rPr lang="en-US" sz="2000" dirty="0"/>
              <a:t>Have the student remove outer garments (e.g., coats, sweaters, jackets).</a:t>
            </a:r>
          </a:p>
          <a:p>
            <a:r>
              <a:rPr lang="en-US" sz="2000" dirty="0"/>
              <a:t>Prohibit bags, packages, or purses in the collection area.</a:t>
            </a:r>
          </a:p>
          <a:p>
            <a:r>
              <a:rPr lang="en-US" sz="2000" dirty="0"/>
              <a:t>Have the student provide the specimen while in an examination gown, if urine collection is part of a medical exam.</a:t>
            </a:r>
          </a:p>
          <a:p>
            <a:r>
              <a:rPr lang="en-US" sz="2000" dirty="0"/>
              <a:t>Have collection personnel stand close to the door and be aware of unusual sounds when conducting a routine supervised collection.</a:t>
            </a:r>
          </a:p>
          <a:p>
            <a:r>
              <a:rPr lang="en-US" sz="2000" dirty="0"/>
              <a:t>Make sure the student hands the specimen directly and immediately to collection personnel.</a:t>
            </a:r>
          </a:p>
          <a:p>
            <a:endParaRPr lang="en-US"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33</a:t>
            </a:fld>
            <a:endParaRPr lang="en-US"/>
          </a:p>
        </p:txBody>
      </p:sp>
    </p:spTree>
    <p:extLst>
      <p:ext uri="{BB962C8B-B14F-4D97-AF65-F5344CB8AC3E}">
        <p14:creationId xmlns:p14="http://schemas.microsoft.com/office/powerpoint/2010/main" val="96461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Versus Observed Collection</a:t>
            </a:r>
          </a:p>
        </p:txBody>
      </p:sp>
      <p:sp>
        <p:nvSpPr>
          <p:cNvPr id="3" name="Content Placeholder 2"/>
          <p:cNvSpPr>
            <a:spLocks noGrp="1"/>
          </p:cNvSpPr>
          <p:nvPr>
            <p:ph idx="1"/>
          </p:nvPr>
        </p:nvSpPr>
        <p:spPr/>
        <p:txBody>
          <a:bodyPr>
            <a:normAutofit/>
          </a:bodyPr>
          <a:lstStyle/>
          <a:p>
            <a:r>
              <a:rPr lang="en-US" sz="2000" dirty="0"/>
              <a:t>Observed ONLY recommended if concerns about adulteration as it is intrusive and staff time-intensive as well as not usually needed.</a:t>
            </a:r>
          </a:p>
          <a:p>
            <a:r>
              <a:rPr lang="en-US" sz="2000" dirty="0"/>
              <a:t>Have clear and consistently implemented SOP about supervised versus observed collection.</a:t>
            </a:r>
          </a:p>
          <a:p>
            <a:r>
              <a:rPr lang="en-US" sz="2000" dirty="0"/>
              <a:t>This means same sex staff is watching the urine stream leave the body and enter the specimen container.</a:t>
            </a:r>
          </a:p>
        </p:txBody>
      </p:sp>
      <p:sp>
        <p:nvSpPr>
          <p:cNvPr id="4" name="Slide Number Placeholder 3"/>
          <p:cNvSpPr>
            <a:spLocks noGrp="1"/>
          </p:cNvSpPr>
          <p:nvPr>
            <p:ph type="sldNum" sz="quarter" idx="12"/>
          </p:nvPr>
        </p:nvSpPr>
        <p:spPr/>
        <p:txBody>
          <a:bodyPr/>
          <a:lstStyle/>
          <a:p>
            <a:fld id="{5B73F288-119C-4A61-BAB7-6805DB4CCA32}" type="slidenum">
              <a:rPr lang="en-US" smtClean="0"/>
              <a:pPr/>
              <a:t>34</a:t>
            </a:fld>
            <a:endParaRPr lang="en-US"/>
          </a:p>
        </p:txBody>
      </p:sp>
    </p:spTree>
    <p:extLst>
      <p:ext uri="{BB962C8B-B14F-4D97-AF65-F5344CB8AC3E}">
        <p14:creationId xmlns:p14="http://schemas.microsoft.com/office/powerpoint/2010/main" val="507389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Testing Procedures</a:t>
            </a:r>
            <a:br>
              <a:rPr lang="en-US" dirty="0"/>
            </a:br>
            <a:r>
              <a:rPr lang="en-US" dirty="0"/>
              <a:t>PRH 2.3, R5(g,2)</a:t>
            </a:r>
          </a:p>
        </p:txBody>
      </p:sp>
      <p:sp>
        <p:nvSpPr>
          <p:cNvPr id="3" name="Content Placeholder 2"/>
          <p:cNvSpPr>
            <a:spLocks noGrp="1"/>
          </p:cNvSpPr>
          <p:nvPr>
            <p:ph idx="1"/>
          </p:nvPr>
        </p:nvSpPr>
        <p:spPr/>
        <p:txBody>
          <a:bodyPr>
            <a:normAutofit fontScale="92500"/>
          </a:bodyPr>
          <a:lstStyle/>
          <a:p>
            <a:endParaRPr lang="en-US" dirty="0"/>
          </a:p>
          <a:p>
            <a:r>
              <a:rPr lang="en-US" sz="2000" dirty="0"/>
              <a:t>Students who are suspected of using alcohol at any point after arrival on center are immediately tested.</a:t>
            </a:r>
          </a:p>
          <a:p>
            <a:r>
              <a:rPr lang="en-US" sz="2000" dirty="0"/>
              <a:t>Centers must use devices that measure alcohol in the breath or saliva.</a:t>
            </a:r>
          </a:p>
          <a:p>
            <a:r>
              <a:rPr lang="en-US" sz="2000" dirty="0"/>
              <a:t>Only administered by trained staff member (TEAP Specialist responsible for training).</a:t>
            </a:r>
          </a:p>
          <a:p>
            <a:r>
              <a:rPr lang="en-US" sz="2000" dirty="0"/>
              <a:t>ALL testing documented (even negative results) and filed in SHR.</a:t>
            </a:r>
          </a:p>
          <a:p>
            <a:r>
              <a:rPr lang="en-US" sz="2000" dirty="0"/>
              <a:t>If a student refuses to submit to a breathalyzer or provide a sample for alcohol test, they student shall be presumed guilty of the Level 1 infraction </a:t>
            </a:r>
            <a:r>
              <a:rPr lang="en-US" sz="2000" i="1" dirty="0"/>
              <a:t>Alcohol Possession, consumption, or distribution while on center or under center supervision.</a:t>
            </a:r>
          </a:p>
          <a:p>
            <a:endParaRPr lang="en-US" dirty="0"/>
          </a:p>
          <a:p>
            <a:endParaRPr lang="en-US" dirty="0"/>
          </a:p>
        </p:txBody>
      </p:sp>
    </p:spTree>
    <p:extLst>
      <p:ext uri="{BB962C8B-B14F-4D97-AF65-F5344CB8AC3E}">
        <p14:creationId xmlns:p14="http://schemas.microsoft.com/office/powerpoint/2010/main" val="265690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114193"/>
          </a:xfrm>
        </p:spPr>
        <p:txBody>
          <a:bodyPr/>
          <a:lstStyle/>
          <a:p>
            <a:r>
              <a:rPr lang="en-US" sz="3600" dirty="0"/>
              <a:t>Students testing positive for drug or alcohol use </a:t>
            </a:r>
            <a:br>
              <a:rPr lang="en-US" sz="3600" dirty="0"/>
            </a:br>
            <a:r>
              <a:rPr lang="en-US" sz="3600" dirty="0"/>
              <a:t>PRH 2.3, R5(g,3)</a:t>
            </a:r>
          </a:p>
        </p:txBody>
      </p:sp>
      <p:sp>
        <p:nvSpPr>
          <p:cNvPr id="3" name="Content Placeholder 2"/>
          <p:cNvSpPr>
            <a:spLocks noGrp="1"/>
          </p:cNvSpPr>
          <p:nvPr>
            <p:ph idx="1"/>
          </p:nvPr>
        </p:nvSpPr>
        <p:spPr/>
        <p:txBody>
          <a:bodyPr/>
          <a:lstStyle/>
          <a:p>
            <a:r>
              <a:rPr lang="en-US" dirty="0"/>
              <a:t>Students and readmitted students not previously separated for drug use 5.2a, 5.2b, and 5.1b who test positive for drugs on entry must receive intervention services.</a:t>
            </a:r>
          </a:p>
          <a:p>
            <a:r>
              <a:rPr lang="en-US" dirty="0"/>
              <a:t>Students who test positive on entry must take a follow-up drug test between their 37</a:t>
            </a:r>
            <a:r>
              <a:rPr lang="en-US" baseline="30000" dirty="0"/>
              <a:t>th</a:t>
            </a:r>
            <a:r>
              <a:rPr lang="en-US" dirty="0"/>
              <a:t> and 40</a:t>
            </a:r>
            <a:r>
              <a:rPr lang="en-US" baseline="30000" dirty="0"/>
              <a:t>th</a:t>
            </a:r>
            <a:r>
              <a:rPr lang="en-US" dirty="0"/>
              <a:t> day, unless there is a legitimate medial use for prescription drugs. The results must be received on center prior to the end of the 45</a:t>
            </a:r>
            <a:r>
              <a:rPr lang="en-US" baseline="30000" dirty="0"/>
              <a:t>th</a:t>
            </a:r>
            <a:r>
              <a:rPr lang="en-US" dirty="0"/>
              <a:t> day.</a:t>
            </a:r>
          </a:p>
          <a:p>
            <a:r>
              <a:rPr lang="en-US" dirty="0"/>
              <a:t>Special counts for drug screening:  Winter break and MSWRs.</a:t>
            </a:r>
          </a:p>
          <a:p>
            <a:r>
              <a:rPr lang="en-US" dirty="0"/>
              <a:t>If a student is absent on the day of their scheduled follow-up test shall be presumed guilty of the Level 1 infraction.</a:t>
            </a:r>
          </a:p>
          <a:p>
            <a:pPr lvl="1"/>
            <a:endParaRPr lang="en-US" dirty="0"/>
          </a:p>
        </p:txBody>
      </p:sp>
    </p:spTree>
    <p:extLst>
      <p:ext uri="{BB962C8B-B14F-4D97-AF65-F5344CB8AC3E}">
        <p14:creationId xmlns:p14="http://schemas.microsoft.com/office/powerpoint/2010/main" val="425619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99CD-5AF3-6CBF-4457-3150CE80E721}"/>
              </a:ext>
            </a:extLst>
          </p:cNvPr>
          <p:cNvSpPr>
            <a:spLocks noGrp="1"/>
          </p:cNvSpPr>
          <p:nvPr>
            <p:ph type="title"/>
          </p:nvPr>
        </p:nvSpPr>
        <p:spPr/>
        <p:txBody>
          <a:bodyPr/>
          <a:lstStyle/>
          <a:p>
            <a:r>
              <a:rPr lang="en-US" sz="3600" dirty="0"/>
              <a:t>Students testing positive for drug or alcohol use </a:t>
            </a:r>
            <a:br>
              <a:rPr lang="en-US" sz="3600" dirty="0"/>
            </a:br>
            <a:r>
              <a:rPr lang="en-US" sz="3600" dirty="0"/>
              <a:t>PRH 2.3, R5(g,3) Cont.</a:t>
            </a:r>
          </a:p>
        </p:txBody>
      </p:sp>
      <p:sp>
        <p:nvSpPr>
          <p:cNvPr id="3" name="Content Placeholder 2">
            <a:extLst>
              <a:ext uri="{FF2B5EF4-FFF2-40B4-BE49-F238E27FC236}">
                <a16:creationId xmlns:a16="http://schemas.microsoft.com/office/drawing/2014/main" id="{578DF6F7-9E19-0FEE-1AB3-7D4A0172DF62}"/>
              </a:ext>
            </a:extLst>
          </p:cNvPr>
          <p:cNvSpPr>
            <a:spLocks noGrp="1"/>
          </p:cNvSpPr>
          <p:nvPr>
            <p:ph idx="1"/>
          </p:nvPr>
        </p:nvSpPr>
        <p:spPr/>
        <p:txBody>
          <a:bodyPr/>
          <a:lstStyle/>
          <a:p>
            <a:r>
              <a:rPr lang="en-US" dirty="0"/>
              <a:t>When a student’s entry and follow-up drug test are both positive for THC only (any other drug is a ZT termination), a determination must be made as to whether the positive follow-up test is due to current/active drug use or due to residual THC metabolites from use prior to Job Corps enrollment. </a:t>
            </a:r>
          </a:p>
          <a:p>
            <a:r>
              <a:rPr lang="en-US" dirty="0"/>
              <a:t>The following actions must be taken:</a:t>
            </a:r>
          </a:p>
          <a:p>
            <a:pPr lvl="1"/>
            <a:r>
              <a:rPr lang="en-US" dirty="0"/>
              <a:t>The TEAP Specialist or another licensed/credentialed person in absence of a TEAP Specialist completes and signs the “Determination of Current/Active Use versus Residual Use for THC on a Follow-Up Drug Test Form” (PRH Form 2-07 found in CIS)</a:t>
            </a:r>
          </a:p>
          <a:p>
            <a:pPr lvl="1"/>
            <a:r>
              <a:rPr lang="en-US" dirty="0"/>
              <a:t>The Health and Wellness Director or designee reviews and cosigns Form 2-07</a:t>
            </a:r>
          </a:p>
          <a:p>
            <a:pPr marL="457200" lvl="1" indent="0">
              <a:buNone/>
            </a:pPr>
            <a:endParaRPr lang="en-US" dirty="0"/>
          </a:p>
        </p:txBody>
      </p:sp>
    </p:spTree>
    <p:extLst>
      <p:ext uri="{BB962C8B-B14F-4D97-AF65-F5344CB8AC3E}">
        <p14:creationId xmlns:p14="http://schemas.microsoft.com/office/powerpoint/2010/main" val="4202477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21BC-D9C4-A0EF-642E-FD4E51BFCC72}"/>
              </a:ext>
            </a:extLst>
          </p:cNvPr>
          <p:cNvSpPr>
            <a:spLocks noGrp="1"/>
          </p:cNvSpPr>
          <p:nvPr>
            <p:ph type="title"/>
          </p:nvPr>
        </p:nvSpPr>
        <p:spPr/>
        <p:txBody>
          <a:bodyPr/>
          <a:lstStyle/>
          <a:p>
            <a:r>
              <a:rPr lang="en-US" sz="3600" dirty="0"/>
              <a:t>Based on the determination of PRH Form 2-07</a:t>
            </a:r>
          </a:p>
        </p:txBody>
      </p:sp>
      <p:sp>
        <p:nvSpPr>
          <p:cNvPr id="3" name="Content Placeholder 2">
            <a:extLst>
              <a:ext uri="{FF2B5EF4-FFF2-40B4-BE49-F238E27FC236}">
                <a16:creationId xmlns:a16="http://schemas.microsoft.com/office/drawing/2014/main" id="{CC9FC2B4-9DB1-3F5A-BDE5-9644FA963E96}"/>
              </a:ext>
            </a:extLst>
          </p:cNvPr>
          <p:cNvSpPr>
            <a:spLocks noGrp="1"/>
          </p:cNvSpPr>
          <p:nvPr>
            <p:ph idx="1"/>
          </p:nvPr>
        </p:nvSpPr>
        <p:spPr/>
        <p:txBody>
          <a:bodyPr/>
          <a:lstStyle/>
          <a:p>
            <a:r>
              <a:rPr lang="en-US" dirty="0"/>
              <a:t>The student’s THC concentration decreased by 50% or more between the entry toxicology and follow-up test:  Most likely due to residual use, no disciplinary consequences. The student should continue to received TEAP services, including mandatory relapse prevention. </a:t>
            </a:r>
          </a:p>
          <a:p>
            <a:r>
              <a:rPr lang="en-US" dirty="0"/>
              <a:t>The student’s THC concentration decreased by less than 50%, increased, or remained the same between the entry toxicology and follow-up test: Most likely due to active use.  Referral to the Fact-Finding Board per the PRH and the student is terminated.</a:t>
            </a:r>
          </a:p>
          <a:p>
            <a:r>
              <a:rPr lang="en-US" dirty="0"/>
              <a:t>A copy of PRH Form 2-07 should be filed in the SHR with an explanation. </a:t>
            </a:r>
          </a:p>
        </p:txBody>
      </p:sp>
    </p:spTree>
    <p:extLst>
      <p:ext uri="{BB962C8B-B14F-4D97-AF65-F5344CB8AC3E}">
        <p14:creationId xmlns:p14="http://schemas.microsoft.com/office/powerpoint/2010/main" val="59349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D158-6EA1-9AA4-2F88-D023C3DFD2B2}"/>
              </a:ext>
            </a:extLst>
          </p:cNvPr>
          <p:cNvSpPr>
            <a:spLocks noGrp="1"/>
          </p:cNvSpPr>
          <p:nvPr>
            <p:ph type="title"/>
          </p:nvPr>
        </p:nvSpPr>
        <p:spPr/>
        <p:txBody>
          <a:bodyPr/>
          <a:lstStyle/>
          <a:p>
            <a:r>
              <a:rPr lang="en-US" dirty="0"/>
              <a:t>PRH Form 2-07</a:t>
            </a:r>
          </a:p>
        </p:txBody>
      </p:sp>
      <p:pic>
        <p:nvPicPr>
          <p:cNvPr id="5" name="Content Placeholder 4">
            <a:extLst>
              <a:ext uri="{FF2B5EF4-FFF2-40B4-BE49-F238E27FC236}">
                <a16:creationId xmlns:a16="http://schemas.microsoft.com/office/drawing/2014/main" id="{F8F9E8B7-558D-B28B-9277-0C07C5043FFF}"/>
              </a:ext>
            </a:extLst>
          </p:cNvPr>
          <p:cNvPicPr>
            <a:picLocks noGrp="1" noChangeAspect="1"/>
          </p:cNvPicPr>
          <p:nvPr>
            <p:ph idx="1"/>
          </p:nvPr>
        </p:nvPicPr>
        <p:blipFill>
          <a:blip r:embed="rId2"/>
          <a:stretch>
            <a:fillRect/>
          </a:stretch>
        </p:blipFill>
        <p:spPr>
          <a:xfrm>
            <a:off x="975360" y="1696720"/>
            <a:ext cx="11094720" cy="5273040"/>
          </a:xfrm>
        </p:spPr>
      </p:pic>
    </p:spTree>
    <p:extLst>
      <p:ext uri="{BB962C8B-B14F-4D97-AF65-F5344CB8AC3E}">
        <p14:creationId xmlns:p14="http://schemas.microsoft.com/office/powerpoint/2010/main" val="21905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7EC9-0B78-40DE-A61B-1ED8EA1B67E2}"/>
              </a:ext>
            </a:extLst>
          </p:cNvPr>
          <p:cNvSpPr>
            <a:spLocks noGrp="1"/>
          </p:cNvSpPr>
          <p:nvPr>
            <p:ph type="title"/>
          </p:nvPr>
        </p:nvSpPr>
        <p:spPr/>
        <p:txBody>
          <a:bodyPr/>
          <a:lstStyle/>
          <a:p>
            <a:r>
              <a:rPr lang="en-US" sz="2800" dirty="0"/>
              <a:t>Health &amp; Wellness Program Compliance Assessments (PCAs)</a:t>
            </a:r>
          </a:p>
        </p:txBody>
      </p:sp>
      <p:sp>
        <p:nvSpPr>
          <p:cNvPr id="3" name="Content Placeholder 2">
            <a:extLst>
              <a:ext uri="{FF2B5EF4-FFF2-40B4-BE49-F238E27FC236}">
                <a16:creationId xmlns:a16="http://schemas.microsoft.com/office/drawing/2014/main" id="{DDD2C91F-ADE2-4A2E-BDE6-0E8718F6F7F6}"/>
              </a:ext>
            </a:extLst>
          </p:cNvPr>
          <p:cNvSpPr>
            <a:spLocks noGrp="1"/>
          </p:cNvSpPr>
          <p:nvPr>
            <p:ph idx="1"/>
          </p:nvPr>
        </p:nvSpPr>
        <p:spPr/>
        <p:txBody>
          <a:bodyPr>
            <a:normAutofit/>
          </a:bodyPr>
          <a:lstStyle/>
          <a:p>
            <a:r>
              <a:rPr lang="en-US" sz="2400" dirty="0"/>
              <a:t>Approximately every 3 years, assessors from Humanitas, Inc., Job Corps’ Health Support Contractor, visit each center.</a:t>
            </a:r>
          </a:p>
          <a:p>
            <a:pPr marL="0" indent="0">
              <a:buNone/>
            </a:pPr>
            <a:endParaRPr lang="en-US" sz="2400" dirty="0"/>
          </a:p>
          <a:p>
            <a:r>
              <a:rPr lang="en-US" sz="2400" dirty="0"/>
              <a:t>The assessors conduct a review of your center’s Health and Wellness Program with a focus on compliance with Job Corps’ Policy and Requirements Handbook (PRH).</a:t>
            </a:r>
          </a:p>
        </p:txBody>
      </p:sp>
    </p:spTree>
    <p:extLst>
      <p:ext uri="{BB962C8B-B14F-4D97-AF65-F5344CB8AC3E}">
        <p14:creationId xmlns:p14="http://schemas.microsoft.com/office/powerpoint/2010/main" val="938906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Students testing positive for drug or alcohol use </a:t>
            </a:r>
            <a:br>
              <a:rPr lang="en-US" sz="3600" dirty="0"/>
            </a:br>
            <a:r>
              <a:rPr lang="en-US" sz="3600" dirty="0"/>
              <a:t>PRH 2.3, R5(g,3) Cont.</a:t>
            </a:r>
          </a:p>
        </p:txBody>
      </p:sp>
      <p:sp>
        <p:nvSpPr>
          <p:cNvPr id="3" name="Content Placeholder 2"/>
          <p:cNvSpPr>
            <a:spLocks noGrp="1"/>
          </p:cNvSpPr>
          <p:nvPr>
            <p:ph idx="1"/>
          </p:nvPr>
        </p:nvSpPr>
        <p:spPr/>
        <p:txBody>
          <a:bodyPr>
            <a:normAutofit/>
          </a:bodyPr>
          <a:lstStyle/>
          <a:p>
            <a:r>
              <a:rPr lang="en-US" dirty="0"/>
              <a:t>For students who test positive at an off-center facility (e.g., hospital, urgent care, work-based learning site) they must be retested on center using the Job Corps National contracted laboratory.</a:t>
            </a:r>
          </a:p>
          <a:p>
            <a:r>
              <a:rPr lang="en-US" dirty="0"/>
              <a:t>Student drivers who test positive for drug use can not drive.</a:t>
            </a:r>
          </a:p>
          <a:p>
            <a:r>
              <a:rPr lang="en-US" dirty="0"/>
              <a:t>Students who test positive for alcohol use must be referred to the TEAP Specialist for assistance and the center conduct system for disciplinary action.</a:t>
            </a:r>
          </a:p>
        </p:txBody>
      </p:sp>
    </p:spTree>
    <p:extLst>
      <p:ext uri="{BB962C8B-B14F-4D97-AF65-F5344CB8AC3E}">
        <p14:creationId xmlns:p14="http://schemas.microsoft.com/office/powerpoint/2010/main" val="3348238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Students testing positive for drug or alcohol use </a:t>
            </a:r>
            <a:br>
              <a:rPr lang="en-US" sz="3600" dirty="0"/>
            </a:br>
            <a:r>
              <a:rPr lang="en-US" sz="3600" dirty="0"/>
              <a:t>PRH 2.3, R5(g,4) </a:t>
            </a:r>
          </a:p>
        </p:txBody>
      </p:sp>
      <p:sp>
        <p:nvSpPr>
          <p:cNvPr id="3" name="Content Placeholder 2"/>
          <p:cNvSpPr>
            <a:spLocks noGrp="1"/>
          </p:cNvSpPr>
          <p:nvPr>
            <p:ph idx="1"/>
          </p:nvPr>
        </p:nvSpPr>
        <p:spPr/>
        <p:txBody>
          <a:bodyPr>
            <a:normAutofit/>
          </a:bodyPr>
          <a:lstStyle/>
          <a:p>
            <a:r>
              <a:rPr lang="en-US" dirty="0"/>
              <a:t>Students who test positive for drug use should be notified within 24 hours of receiving the test.</a:t>
            </a:r>
          </a:p>
          <a:p>
            <a:r>
              <a:rPr lang="en-US" dirty="0"/>
              <a:t>Alcohol testing results must be provided to the students by the person administering the test.</a:t>
            </a:r>
          </a:p>
          <a:p>
            <a:r>
              <a:rPr lang="en-US" dirty="0"/>
              <a:t>You must only shared results and information with center staff that have a need to know.</a:t>
            </a:r>
          </a:p>
          <a:p>
            <a:r>
              <a:rPr lang="en-US" dirty="0"/>
              <a:t>If a student question the validity of any test, he or she must be referred to the Center Physician or designee for counseling.</a:t>
            </a:r>
            <a:endParaRPr lang="en-US" sz="2000" dirty="0"/>
          </a:p>
        </p:txBody>
      </p:sp>
    </p:spTree>
    <p:extLst>
      <p:ext uri="{BB962C8B-B14F-4D97-AF65-F5344CB8AC3E}">
        <p14:creationId xmlns:p14="http://schemas.microsoft.com/office/powerpoint/2010/main" val="571700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21308"/>
            <a:ext cx="10571998" cy="1079688"/>
          </a:xfrm>
        </p:spPr>
        <p:txBody>
          <a:bodyPr/>
          <a:lstStyle/>
          <a:p>
            <a:r>
              <a:rPr lang="en-US" dirty="0"/>
              <a:t>MSWR for Substance Use Conditions</a:t>
            </a:r>
            <a:br>
              <a:rPr lang="en-US" dirty="0"/>
            </a:br>
            <a:r>
              <a:rPr lang="en-US" dirty="0"/>
              <a:t>PRH 2.3, R5(g,5)</a:t>
            </a:r>
          </a:p>
        </p:txBody>
      </p:sp>
      <p:sp>
        <p:nvSpPr>
          <p:cNvPr id="3" name="Content Placeholder 2"/>
          <p:cNvSpPr>
            <a:spLocks noGrp="1"/>
          </p:cNvSpPr>
          <p:nvPr>
            <p:ph idx="1"/>
          </p:nvPr>
        </p:nvSpPr>
        <p:spPr/>
        <p:txBody>
          <a:bodyPr>
            <a:normAutofit fontScale="92500" lnSpcReduction="10000"/>
          </a:bodyPr>
          <a:lstStyle/>
          <a:p>
            <a:r>
              <a:rPr lang="en-US" dirty="0"/>
              <a:t>Students may be given a MSWR for a diagnosed substance use condition, allowing the student to return to Job Corps to complete his or her training within 180 days. </a:t>
            </a:r>
          </a:p>
          <a:p>
            <a:pPr lvl="0"/>
            <a:r>
              <a:rPr lang="en-US" dirty="0"/>
              <a:t>A MSWR for substance use conditions can only be given if there is a documented assessment of the student’s diagnosed substance use condition by the TEAP Specialist or qualified health professional.</a:t>
            </a:r>
          </a:p>
          <a:p>
            <a:pPr lvl="0"/>
            <a:r>
              <a:rPr lang="en-US" dirty="0"/>
              <a:t>Students must be provided written referral services.  </a:t>
            </a:r>
          </a:p>
          <a:p>
            <a:pPr lvl="0"/>
            <a:r>
              <a:rPr lang="en-US" dirty="0"/>
              <a:t>A MSWR cannot be granted in lieu of ZT separation when a positive 45-day intervention period follow-up test is reported.</a:t>
            </a:r>
          </a:p>
          <a:p>
            <a:pPr lvl="0"/>
            <a:r>
              <a:rPr lang="en-US" dirty="0"/>
              <a:t>If a student is placed on a MSWR during the 45-day intervention period, the intervention period is suspended and resumes the day the student is scheduled to return to the center. </a:t>
            </a:r>
          </a:p>
          <a:p>
            <a:pPr lvl="0"/>
            <a:r>
              <a:rPr lang="en-US" dirty="0"/>
              <a:t>To return to Job Corps, proof of required treatment completion from a qualified provider must be received.</a:t>
            </a:r>
          </a:p>
        </p:txBody>
      </p:sp>
    </p:spTree>
    <p:extLst>
      <p:ext uri="{BB962C8B-B14F-4D97-AF65-F5344CB8AC3E}">
        <p14:creationId xmlns:p14="http://schemas.microsoft.com/office/powerpoint/2010/main" val="20354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911C-61D7-8048-A54E-32E7B5EAC128}"/>
              </a:ext>
            </a:extLst>
          </p:cNvPr>
          <p:cNvSpPr>
            <a:spLocks noGrp="1"/>
          </p:cNvSpPr>
          <p:nvPr>
            <p:ph type="title"/>
          </p:nvPr>
        </p:nvSpPr>
        <p:spPr/>
        <p:txBody>
          <a:bodyPr/>
          <a:lstStyle/>
          <a:p>
            <a:r>
              <a:rPr lang="en-US"/>
              <a:t>Documentation</a:t>
            </a:r>
            <a:endParaRPr lang="en-US" dirty="0"/>
          </a:p>
        </p:txBody>
      </p:sp>
      <p:sp>
        <p:nvSpPr>
          <p:cNvPr id="3" name="Content Placeholder 2">
            <a:extLst>
              <a:ext uri="{FF2B5EF4-FFF2-40B4-BE49-F238E27FC236}">
                <a16:creationId xmlns:a16="http://schemas.microsoft.com/office/drawing/2014/main" id="{A3E8EF23-F6BC-2D47-9362-599D933914CC}"/>
              </a:ext>
            </a:extLst>
          </p:cNvPr>
          <p:cNvSpPr>
            <a:spLocks noGrp="1"/>
          </p:cNvSpPr>
          <p:nvPr>
            <p:ph idx="1"/>
          </p:nvPr>
        </p:nvSpPr>
        <p:spPr/>
        <p:txBody>
          <a:bodyPr>
            <a:normAutofit lnSpcReduction="10000"/>
          </a:bodyPr>
          <a:lstStyle/>
          <a:p>
            <a:pPr lvl="1"/>
            <a:endParaRPr lang="en-US" dirty="0"/>
          </a:p>
          <a:p>
            <a:r>
              <a:rPr lang="en-US" dirty="0"/>
              <a:t>THIS IS NOT A SUGGESTION </a:t>
            </a:r>
          </a:p>
          <a:p>
            <a:r>
              <a:rPr lang="en-US" dirty="0"/>
              <a:t>The SHR needs to “tell the story” of what happened to the student in TEAP</a:t>
            </a:r>
          </a:p>
          <a:p>
            <a:r>
              <a:rPr lang="en-US" dirty="0"/>
              <a:t>Clinical notes (content and participation) for TEAP and TUPP for contacts you have with students</a:t>
            </a:r>
          </a:p>
          <a:p>
            <a:r>
              <a:rPr lang="en-US" dirty="0"/>
              <a:t>Usually in TEAP section of SHR</a:t>
            </a:r>
          </a:p>
          <a:p>
            <a:r>
              <a:rPr lang="en-US" dirty="0"/>
              <a:t>Dated and signed</a:t>
            </a:r>
          </a:p>
          <a:p>
            <a:r>
              <a:rPr lang="en-US" dirty="0"/>
              <a:t>Assessment – sign and date protocols and document recommendations </a:t>
            </a:r>
          </a:p>
          <a:p>
            <a:r>
              <a:rPr lang="en-US" dirty="0"/>
              <a:t>Center-wide education, CPP, CDP and CTP = keep sign up sheets, handouts and maybe pictures</a:t>
            </a:r>
          </a:p>
          <a:p>
            <a:endParaRPr lang="en-US" dirty="0"/>
          </a:p>
        </p:txBody>
      </p:sp>
    </p:spTree>
    <p:extLst>
      <p:ext uri="{BB962C8B-B14F-4D97-AF65-F5344CB8AC3E}">
        <p14:creationId xmlns:p14="http://schemas.microsoft.com/office/powerpoint/2010/main" val="1491463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5DAB2-140A-A648-AC17-C099E0DB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43" y="0"/>
            <a:ext cx="9670113" cy="6858000"/>
          </a:xfrm>
          <a:prstGeom prst="rect">
            <a:avLst/>
          </a:prstGeom>
        </p:spPr>
      </p:pic>
    </p:spTree>
    <p:extLst>
      <p:ext uri="{BB962C8B-B14F-4D97-AF65-F5344CB8AC3E}">
        <p14:creationId xmlns:p14="http://schemas.microsoft.com/office/powerpoint/2010/main" val="841070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39324-DA50-0E4D-974B-5EC0BDA6B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82" y="0"/>
            <a:ext cx="9875035" cy="6858000"/>
          </a:xfrm>
          <a:prstGeom prst="rect">
            <a:avLst/>
          </a:prstGeom>
        </p:spPr>
      </p:pic>
    </p:spTree>
    <p:extLst>
      <p:ext uri="{BB962C8B-B14F-4D97-AF65-F5344CB8AC3E}">
        <p14:creationId xmlns:p14="http://schemas.microsoft.com/office/powerpoint/2010/main" val="259680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8CE4-8E39-E048-9770-72A14D5E9DCA}"/>
              </a:ext>
            </a:extLst>
          </p:cNvPr>
          <p:cNvSpPr>
            <a:spLocks noGrp="1"/>
          </p:cNvSpPr>
          <p:nvPr>
            <p:ph type="title"/>
          </p:nvPr>
        </p:nvSpPr>
        <p:spPr/>
        <p:txBody>
          <a:bodyPr/>
          <a:lstStyle/>
          <a:p>
            <a:r>
              <a:rPr lang="en-US" dirty="0"/>
              <a:t>Staff Training </a:t>
            </a:r>
          </a:p>
        </p:txBody>
      </p:sp>
      <p:sp>
        <p:nvSpPr>
          <p:cNvPr id="3" name="Content Placeholder 2">
            <a:extLst>
              <a:ext uri="{FF2B5EF4-FFF2-40B4-BE49-F238E27FC236}">
                <a16:creationId xmlns:a16="http://schemas.microsoft.com/office/drawing/2014/main" id="{0A0AAD15-9DE4-6D47-91AF-7D8EB7037698}"/>
              </a:ext>
            </a:extLst>
          </p:cNvPr>
          <p:cNvSpPr>
            <a:spLocks noGrp="1"/>
          </p:cNvSpPr>
          <p:nvPr>
            <p:ph idx="1"/>
          </p:nvPr>
        </p:nvSpPr>
        <p:spPr/>
        <p:txBody>
          <a:bodyPr/>
          <a:lstStyle/>
          <a:p>
            <a:r>
              <a:rPr lang="en-US" sz="2000" dirty="0"/>
              <a:t>Suspicion screening (drugs and alcohol) </a:t>
            </a:r>
          </a:p>
          <a:p>
            <a:r>
              <a:rPr lang="en-US" sz="2000" dirty="0" err="1"/>
              <a:t>Narcan</a:t>
            </a:r>
            <a:r>
              <a:rPr lang="en-US" sz="2000" dirty="0"/>
              <a:t> – online training at: </a:t>
            </a:r>
            <a:r>
              <a:rPr lang="en-US" sz="2000" dirty="0">
                <a:hlinkClick r:id="rId2"/>
              </a:rPr>
              <a:t>https://www.getnaloxonenow.org/</a:t>
            </a:r>
            <a:endParaRPr lang="en-US" sz="2000" dirty="0"/>
          </a:p>
          <a:p>
            <a:r>
              <a:rPr lang="en-US" sz="2000" dirty="0"/>
              <a:t>Health Care Guidelines (HCG) and Symptomatic Management Guidelines (SMG)</a:t>
            </a:r>
          </a:p>
          <a:p>
            <a:r>
              <a:rPr lang="en-US" sz="2000" dirty="0"/>
              <a:t>Treatment Guidelines for Health Staff for Acute Alcohol Intoxication, Alcohol or Drug Use Behavior, and Intranasal Narcan for Suspected Opioid Overdose</a:t>
            </a:r>
          </a:p>
          <a:p>
            <a:r>
              <a:rPr lang="en-US" sz="2000" dirty="0"/>
              <a:t>Other AODA-related trainings per your </a:t>
            </a:r>
            <a:r>
              <a:rPr lang="en-US" sz="2000"/>
              <a:t>center culture  </a:t>
            </a:r>
            <a:endParaRPr lang="en-US" sz="2000" dirty="0"/>
          </a:p>
          <a:p>
            <a:r>
              <a:rPr lang="en-US" sz="2000" dirty="0"/>
              <a:t>Use community partners for these trainings</a:t>
            </a:r>
          </a:p>
          <a:p>
            <a:endParaRPr lang="en-US" dirty="0"/>
          </a:p>
        </p:txBody>
      </p:sp>
    </p:spTree>
    <p:extLst>
      <p:ext uri="{BB962C8B-B14F-4D97-AF65-F5344CB8AC3E}">
        <p14:creationId xmlns:p14="http://schemas.microsoft.com/office/powerpoint/2010/main" val="2798196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TEAP Best Practices</a:t>
            </a:r>
            <a:endParaRPr lang="en-US" dirty="0"/>
          </a:p>
        </p:txBody>
      </p:sp>
      <p:sp>
        <p:nvSpPr>
          <p:cNvPr id="3" name="Content Placeholder 2"/>
          <p:cNvSpPr>
            <a:spLocks noGrp="1"/>
          </p:cNvSpPr>
          <p:nvPr>
            <p:ph idx="1"/>
          </p:nvPr>
        </p:nvSpPr>
        <p:spPr/>
        <p:txBody>
          <a:bodyPr>
            <a:normAutofit fontScale="85000" lnSpcReduction="20000"/>
          </a:bodyPr>
          <a:lstStyle/>
          <a:p>
            <a:endParaRPr lang="en-US" sz="2400" dirty="0"/>
          </a:p>
          <a:p>
            <a:r>
              <a:rPr lang="en-US" sz="2400" dirty="0"/>
              <a:t>Peer Mentoring</a:t>
            </a:r>
          </a:p>
          <a:p>
            <a:r>
              <a:rPr lang="en-US" sz="2400" dirty="0"/>
              <a:t>Full-time employee or at least full-time visibility on center (Exhibit 5-5)</a:t>
            </a:r>
          </a:p>
          <a:p>
            <a:r>
              <a:rPr lang="en-US" sz="2400" dirty="0"/>
              <a:t>Relapse Prevention Groups</a:t>
            </a:r>
          </a:p>
          <a:p>
            <a:r>
              <a:rPr lang="en-US" sz="2400" dirty="0"/>
              <a:t>Separate mandatory versus voluntary TUPP groups</a:t>
            </a:r>
          </a:p>
          <a:p>
            <a:r>
              <a:rPr lang="en-US" sz="2400" dirty="0"/>
              <a:t>Ways to keep TEAP visible</a:t>
            </a:r>
          </a:p>
          <a:p>
            <a:r>
              <a:rPr lang="en-US" sz="2400" dirty="0"/>
              <a:t>Strong community partners</a:t>
            </a:r>
          </a:p>
          <a:p>
            <a:r>
              <a:rPr lang="en-US" sz="2400" dirty="0"/>
              <a:t>Strong center alliances</a:t>
            </a:r>
          </a:p>
          <a:p>
            <a:r>
              <a:rPr lang="en-US" sz="2400" dirty="0"/>
              <a:t>Strong management alliances</a:t>
            </a:r>
          </a:p>
          <a:p>
            <a:endParaRPr lang="en-US" sz="2400"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47</a:t>
            </a:fld>
            <a:endParaRPr lang="en-US"/>
          </a:p>
        </p:txBody>
      </p:sp>
    </p:spTree>
    <p:extLst>
      <p:ext uri="{BB962C8B-B14F-4D97-AF65-F5344CB8AC3E}">
        <p14:creationId xmlns:p14="http://schemas.microsoft.com/office/powerpoint/2010/main" val="66107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E41A-1E08-FB4A-BCFE-1641039FCE55}"/>
              </a:ext>
            </a:extLst>
          </p:cNvPr>
          <p:cNvSpPr>
            <a:spLocks noGrp="1"/>
          </p:cNvSpPr>
          <p:nvPr>
            <p:ph type="title"/>
          </p:nvPr>
        </p:nvSpPr>
        <p:spPr/>
        <p:txBody>
          <a:bodyPr/>
          <a:lstStyle/>
          <a:p>
            <a:r>
              <a:rPr lang="en-US"/>
              <a:t>Applicant File Review</a:t>
            </a:r>
            <a:endParaRPr lang="en-US" dirty="0"/>
          </a:p>
        </p:txBody>
      </p:sp>
      <p:sp>
        <p:nvSpPr>
          <p:cNvPr id="3" name="Content Placeholder 2">
            <a:extLst>
              <a:ext uri="{FF2B5EF4-FFF2-40B4-BE49-F238E27FC236}">
                <a16:creationId xmlns:a16="http://schemas.microsoft.com/office/drawing/2014/main" id="{C80CB1E9-4FE2-5E4F-AF90-1C993997CF5E}"/>
              </a:ext>
            </a:extLst>
          </p:cNvPr>
          <p:cNvSpPr>
            <a:spLocks noGrp="1"/>
          </p:cNvSpPr>
          <p:nvPr>
            <p:ph idx="1"/>
          </p:nvPr>
        </p:nvSpPr>
        <p:spPr/>
        <p:txBody>
          <a:bodyPr>
            <a:normAutofit/>
          </a:bodyPr>
          <a:lstStyle/>
          <a:p>
            <a:r>
              <a:rPr lang="en-US" sz="2000" dirty="0"/>
              <a:t>See the webinar on the Job Corps Community Website called, “All you ever wanted to know about AFR and TEAP”</a:t>
            </a:r>
          </a:p>
          <a:p>
            <a:r>
              <a:rPr lang="en-US" sz="2000" dirty="0"/>
              <a:t>Use only Form 2-05: Health Care Needs Assessment (HCNA)</a:t>
            </a:r>
          </a:p>
          <a:p>
            <a:r>
              <a:rPr lang="en-US" sz="2000" dirty="0"/>
              <a:t>If there are TEAP-related issues – then TEAP Specialist is the qualified health professional and MUST be involved and sign HCNA</a:t>
            </a:r>
          </a:p>
          <a:p>
            <a:r>
              <a:rPr lang="en-US" sz="2000" dirty="0"/>
              <a:t>Focus on current functioning and what interferes with ability to benefit from training at Job Corps</a:t>
            </a:r>
          </a:p>
          <a:p>
            <a:r>
              <a:rPr lang="en-US" sz="2000" dirty="0"/>
              <a:t>Contact Diane Tennies or Christy Hicks as the process may seem daunting but is easily accomplished so that file is not returned to your center</a:t>
            </a:r>
          </a:p>
        </p:txBody>
      </p:sp>
    </p:spTree>
    <p:extLst>
      <p:ext uri="{BB962C8B-B14F-4D97-AF65-F5344CB8AC3E}">
        <p14:creationId xmlns:p14="http://schemas.microsoft.com/office/powerpoint/2010/main" val="293561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3028-67D6-429D-9404-D1764B4915F5}"/>
              </a:ext>
            </a:extLst>
          </p:cNvPr>
          <p:cNvSpPr>
            <a:spLocks noGrp="1"/>
          </p:cNvSpPr>
          <p:nvPr>
            <p:ph type="title"/>
          </p:nvPr>
        </p:nvSpPr>
        <p:spPr/>
        <p:txBody>
          <a:bodyPr/>
          <a:lstStyle/>
          <a:p>
            <a:r>
              <a:rPr lang="en-US" dirty="0"/>
              <a:t>Important Resources</a:t>
            </a:r>
          </a:p>
        </p:txBody>
      </p:sp>
      <p:sp>
        <p:nvSpPr>
          <p:cNvPr id="3" name="Content Placeholder 2">
            <a:extLst>
              <a:ext uri="{FF2B5EF4-FFF2-40B4-BE49-F238E27FC236}">
                <a16:creationId xmlns:a16="http://schemas.microsoft.com/office/drawing/2014/main" id="{28530A0E-7472-4F49-AACA-B039913BDFEA}"/>
              </a:ext>
            </a:extLst>
          </p:cNvPr>
          <p:cNvSpPr>
            <a:spLocks noGrp="1"/>
          </p:cNvSpPr>
          <p:nvPr>
            <p:ph idx="1"/>
          </p:nvPr>
        </p:nvSpPr>
        <p:spPr/>
        <p:txBody>
          <a:bodyPr/>
          <a:lstStyle/>
          <a:p>
            <a:r>
              <a:rPr lang="en-US" dirty="0"/>
              <a:t>PRH- The Policy and Requirements Handbook</a:t>
            </a:r>
          </a:p>
          <a:p>
            <a:pPr lvl="1"/>
            <a:r>
              <a:rPr lang="en-US" dirty="0"/>
              <a:t>https://prh.jobcorps.gov/Pages/Home.aspx</a:t>
            </a:r>
          </a:p>
          <a:p>
            <a:pPr lvl="1"/>
            <a:r>
              <a:rPr lang="en-US" dirty="0"/>
              <a:t>https://supportservices.jobcorps.gov/health/Pages/PreparingForPCA.aspx</a:t>
            </a:r>
          </a:p>
          <a:p>
            <a:r>
              <a:rPr lang="en-US" dirty="0"/>
              <a:t>COP/SOP- Center or Standard Operating Procedure</a:t>
            </a:r>
          </a:p>
          <a:p>
            <a:pPr lvl="1"/>
            <a:r>
              <a:rPr lang="en-US" dirty="0"/>
              <a:t>https://supportservices.jobcorps.gov/health/Pages/Documents.aspx#sop</a:t>
            </a:r>
          </a:p>
          <a:p>
            <a:r>
              <a:rPr lang="en-US" dirty="0"/>
              <a:t>DRG- Desk Reference Guide</a:t>
            </a:r>
          </a:p>
          <a:p>
            <a:pPr lvl="1"/>
            <a:r>
              <a:rPr lang="en-US" dirty="0"/>
              <a:t>https://supportservices.jobcorps.gov/health/Pages/DRG-TEAP.aspx</a:t>
            </a:r>
          </a:p>
        </p:txBody>
      </p:sp>
    </p:spTree>
    <p:extLst>
      <p:ext uri="{BB962C8B-B14F-4D97-AF65-F5344CB8AC3E}">
        <p14:creationId xmlns:p14="http://schemas.microsoft.com/office/powerpoint/2010/main" val="25773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PRH</a:t>
            </a:r>
          </a:p>
        </p:txBody>
      </p:sp>
      <p:pic>
        <p:nvPicPr>
          <p:cNvPr id="4" name="Content Placeholder 3"/>
          <p:cNvPicPr>
            <a:picLocks noGrp="1" noChangeAspect="1"/>
          </p:cNvPicPr>
          <p:nvPr>
            <p:ph idx="1"/>
          </p:nvPr>
        </p:nvPicPr>
        <p:blipFill>
          <a:blip r:embed="rId2"/>
          <a:stretch>
            <a:fillRect/>
          </a:stretch>
        </p:blipFill>
        <p:spPr>
          <a:xfrm>
            <a:off x="642551" y="1417638"/>
            <a:ext cx="9757224" cy="5488439"/>
          </a:xfrm>
          <a:prstGeom prst="rect">
            <a:avLst/>
          </a:prstGeom>
        </p:spPr>
      </p:pic>
    </p:spTree>
    <p:extLst>
      <p:ext uri="{BB962C8B-B14F-4D97-AF65-F5344CB8AC3E}">
        <p14:creationId xmlns:p14="http://schemas.microsoft.com/office/powerpoint/2010/main" val="29389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81BD5-D024-4764-B3B0-2F6C6BF31033}"/>
              </a:ext>
            </a:extLst>
          </p:cNvPr>
          <p:cNvPicPr>
            <a:picLocks noChangeAspect="1"/>
          </p:cNvPicPr>
          <p:nvPr/>
        </p:nvPicPr>
        <p:blipFill rotWithShape="1">
          <a:blip r:embed="rId2"/>
          <a:srcRect l="22969" t="9721" r="24531" b="4723"/>
          <a:stretch/>
        </p:blipFill>
        <p:spPr>
          <a:xfrm>
            <a:off x="2447059" y="0"/>
            <a:ext cx="7481455" cy="6858000"/>
          </a:xfrm>
          <a:prstGeom prst="rect">
            <a:avLst/>
          </a:prstGeom>
        </p:spPr>
      </p:pic>
    </p:spTree>
    <p:extLst>
      <p:ext uri="{BB962C8B-B14F-4D97-AF65-F5344CB8AC3E}">
        <p14:creationId xmlns:p14="http://schemas.microsoft.com/office/powerpoint/2010/main" val="120172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E25B-C1CF-4A36-84B6-1729E03E2E38}"/>
              </a:ext>
            </a:extLst>
          </p:cNvPr>
          <p:cNvSpPr>
            <a:spLocks noGrp="1"/>
          </p:cNvSpPr>
          <p:nvPr>
            <p:ph type="title"/>
          </p:nvPr>
        </p:nvSpPr>
        <p:spPr/>
        <p:txBody>
          <a:bodyPr/>
          <a:lstStyle/>
          <a:p>
            <a:r>
              <a:rPr lang="en-US" dirty="0"/>
              <a:t>Health Directives</a:t>
            </a:r>
          </a:p>
        </p:txBody>
      </p:sp>
      <p:sp>
        <p:nvSpPr>
          <p:cNvPr id="3" name="Content Placeholder 2">
            <a:extLst>
              <a:ext uri="{FF2B5EF4-FFF2-40B4-BE49-F238E27FC236}">
                <a16:creationId xmlns:a16="http://schemas.microsoft.com/office/drawing/2014/main" id="{2623D7B7-92B0-4C3C-9480-A32DB24868F5}"/>
              </a:ext>
            </a:extLst>
          </p:cNvPr>
          <p:cNvSpPr>
            <a:spLocks noGrp="1"/>
          </p:cNvSpPr>
          <p:nvPr>
            <p:ph idx="1"/>
          </p:nvPr>
        </p:nvSpPr>
        <p:spPr/>
        <p:txBody>
          <a:bodyPr>
            <a:noAutofit/>
          </a:bodyPr>
          <a:lstStyle/>
          <a:p>
            <a:r>
              <a:rPr lang="en-US" sz="2000" dirty="0"/>
              <a:t>PRH Change Notices- Contain new or revised policy with instructions to delete, replace, or add pages to the PRH (e.g., PRH CN #23-03 Revisions to the PRH to Amend Job Corps’ Zero Tolerance Policy Regarding Marijuana)</a:t>
            </a:r>
          </a:p>
          <a:p>
            <a:r>
              <a:rPr lang="en-US" sz="2000" dirty="0"/>
              <a:t>Program Instructions- Provide one-time instructions with a designated effective date and usually require center action/response (e.g., PI 22-16 Responding to Opioid Overdose in Job Corps)</a:t>
            </a:r>
          </a:p>
          <a:p>
            <a:r>
              <a:rPr lang="en-US" sz="2000" dirty="0"/>
              <a:t>Information Notices- Provide one-time announcements with information that is of importance to centers (e.g., IN 19-04 Trainee Employee Assistance Program (TEAP)-Related Observances)</a:t>
            </a:r>
          </a:p>
        </p:txBody>
      </p:sp>
    </p:spTree>
    <p:extLst>
      <p:ext uri="{BB962C8B-B14F-4D97-AF65-F5344CB8AC3E}">
        <p14:creationId xmlns:p14="http://schemas.microsoft.com/office/powerpoint/2010/main" val="31550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3B39-9156-46A1-84C9-65ADC31BF18B}"/>
              </a:ext>
            </a:extLst>
          </p:cNvPr>
          <p:cNvSpPr>
            <a:spLocks noGrp="1"/>
          </p:cNvSpPr>
          <p:nvPr>
            <p:ph type="title"/>
          </p:nvPr>
        </p:nvSpPr>
        <p:spPr/>
        <p:txBody>
          <a:bodyPr/>
          <a:lstStyle/>
          <a:p>
            <a:r>
              <a:rPr lang="en-US" dirty="0"/>
              <a:t>Job Corps Health and Wellness Website</a:t>
            </a:r>
          </a:p>
        </p:txBody>
      </p:sp>
      <p:sp>
        <p:nvSpPr>
          <p:cNvPr id="3" name="Content Placeholder 2">
            <a:extLst>
              <a:ext uri="{FF2B5EF4-FFF2-40B4-BE49-F238E27FC236}">
                <a16:creationId xmlns:a16="http://schemas.microsoft.com/office/drawing/2014/main" id="{38980661-004A-4146-AF73-7380FE85E4CC}"/>
              </a:ext>
            </a:extLst>
          </p:cNvPr>
          <p:cNvSpPr>
            <a:spLocks noGrp="1"/>
          </p:cNvSpPr>
          <p:nvPr>
            <p:ph idx="1"/>
          </p:nvPr>
        </p:nvSpPr>
        <p:spPr/>
        <p:txBody>
          <a:bodyPr/>
          <a:lstStyle/>
          <a:p>
            <a:r>
              <a:rPr lang="en-US" sz="2400" dirty="0"/>
              <a:t>Designated for Job Corps Health and Wellness Staff</a:t>
            </a:r>
          </a:p>
          <a:p>
            <a:pPr lvl="1"/>
            <a:r>
              <a:rPr lang="en-US" sz="2200" dirty="0"/>
              <a:t>Most up-to-date version of the PRH can be found here.</a:t>
            </a:r>
          </a:p>
          <a:p>
            <a:pPr lvl="1"/>
            <a:r>
              <a:rPr lang="en-US" sz="2400" dirty="0"/>
              <a:t>Use it to connect with your peers, get the latest information on new initiatives and training events, learn about the health and wellness program, and links to related resources.</a:t>
            </a:r>
          </a:p>
          <a:p>
            <a:pPr lvl="1"/>
            <a:r>
              <a:rPr lang="en-US" sz="2400" dirty="0">
                <a:hlinkClick r:id="rId2"/>
              </a:rPr>
              <a:t>https://supportservices.jobcorps.gov/health/Pages/default.aspx</a:t>
            </a:r>
            <a:endParaRPr lang="en-US" sz="2400" dirty="0"/>
          </a:p>
          <a:p>
            <a:pPr marL="457200" lvl="1" indent="0">
              <a:buNone/>
            </a:pPr>
            <a:endParaRPr lang="en-US" dirty="0"/>
          </a:p>
        </p:txBody>
      </p:sp>
    </p:spTree>
    <p:extLst>
      <p:ext uri="{BB962C8B-B14F-4D97-AF65-F5344CB8AC3E}">
        <p14:creationId xmlns:p14="http://schemas.microsoft.com/office/powerpoint/2010/main" val="1800327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XRUYQT3274NZ-681238054-2131</_dlc_DocId>
    <_dlc_DocIdUrl xmlns="b22f8f74-215c-4154-9939-bd29e4e8980e">
      <Url>https://supportservices.jobcorps.gov/health/_layouts/15/DocIdRedir.aspx?ID=XRUYQT3274NZ-681238054-2131</Url>
      <Description>XRUYQT3274NZ-681238054-2131</Description>
    </_dlc_DocIdUrl>
  </documentManagement>
</p:properties>
</file>

<file path=customXml/itemProps1.xml><?xml version="1.0" encoding="utf-8"?>
<ds:datastoreItem xmlns:ds="http://schemas.openxmlformats.org/officeDocument/2006/customXml" ds:itemID="{1C9E855E-E9E7-40E3-BCCC-5240169751BB}">
  <ds:schemaRefs>
    <ds:schemaRef ds:uri="http://schemas.microsoft.com/sharepoint/events"/>
  </ds:schemaRefs>
</ds:datastoreItem>
</file>

<file path=customXml/itemProps2.xml><?xml version="1.0" encoding="utf-8"?>
<ds:datastoreItem xmlns:ds="http://schemas.openxmlformats.org/officeDocument/2006/customXml" ds:itemID="{DAF37936-CAFC-4ACD-9291-EB8F616407C4}">
  <ds:schemaRefs>
    <ds:schemaRef ds:uri="http://schemas.microsoft.com/sharepoint/v3/contenttype/forms"/>
  </ds:schemaRefs>
</ds:datastoreItem>
</file>

<file path=customXml/itemProps3.xml><?xml version="1.0" encoding="utf-8"?>
<ds:datastoreItem xmlns:ds="http://schemas.openxmlformats.org/officeDocument/2006/customXml" ds:itemID="{D58D841C-1254-4FCF-AA0D-5531F1FDB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2f8f74-215c-4154-9939-bd29e4e89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275BF6-973C-43AD-B4F1-9CA85EE3987B}">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 ds:uri="b22f8f74-215c-4154-9939-bd29e4e8980e"/>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1189</TotalTime>
  <Words>3426</Words>
  <Application>Microsoft Office PowerPoint</Application>
  <PresentationFormat>Widescreen</PresentationFormat>
  <Paragraphs>251</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Century Gothic</vt:lpstr>
      <vt:lpstr>Times New Roman</vt:lpstr>
      <vt:lpstr>Wingdings 2</vt:lpstr>
      <vt:lpstr>Quotable</vt:lpstr>
      <vt:lpstr>Job Corps  TEAP Specialist Orientation </vt:lpstr>
      <vt:lpstr>Job Corps’ Mission</vt:lpstr>
      <vt:lpstr>Regional Health Specialist (RHS) Tasks</vt:lpstr>
      <vt:lpstr>Health &amp; Wellness Program Compliance Assessments (PCAs)</vt:lpstr>
      <vt:lpstr>Important Resources</vt:lpstr>
      <vt:lpstr>PRH</vt:lpstr>
      <vt:lpstr>PowerPoint Presentation</vt:lpstr>
      <vt:lpstr>Health Directives</vt:lpstr>
      <vt:lpstr>Job Corps Health and Wellness Website</vt:lpstr>
      <vt:lpstr>PowerPoint Presentation</vt:lpstr>
      <vt:lpstr>Job Corps Career Development Services System (CDSS)</vt:lpstr>
      <vt:lpstr>What is the Overall TEAP Goal?</vt:lpstr>
      <vt:lpstr>TEAP Hours</vt:lpstr>
      <vt:lpstr>TEAP Qualifications</vt:lpstr>
      <vt:lpstr>TEAP Responsibilities and Guidance</vt:lpstr>
      <vt:lpstr>PowerPoint Presentation</vt:lpstr>
      <vt:lpstr>TEAP and TUPP Components</vt:lpstr>
      <vt:lpstr>General Emphasis of TEAP PRH 2.3, R5(a)</vt:lpstr>
      <vt:lpstr>Prevention and Education Services PRH 2.3, R5(b)</vt:lpstr>
      <vt:lpstr>Prevention and Education Services PRH 2.3, R5(b) Cont.</vt:lpstr>
      <vt:lpstr>Assessment for identification of students at risk for substance use problems PRH 2.3, R5(c)</vt:lpstr>
      <vt:lpstr>Social Intake Form</vt:lpstr>
      <vt:lpstr>Scoring the CRAFFT Screening Tool</vt:lpstr>
      <vt:lpstr>Intervention Period- Day 37-40 PRH 2.3, R5(d)</vt:lpstr>
      <vt:lpstr>What is mandatory?</vt:lpstr>
      <vt:lpstr>What else is mandatory?</vt:lpstr>
      <vt:lpstr>Relapse Prevention Services PRH 2.3, R5(e)</vt:lpstr>
      <vt:lpstr>Other Relapse Prevention Ideas</vt:lpstr>
      <vt:lpstr>TEAP Boils Down to Six Major Areas</vt:lpstr>
      <vt:lpstr>Drug and Alcohol Testing  PRH 2.3, R5(g,1)</vt:lpstr>
      <vt:lpstr>Drug and Alcohol Testing  PRH 2.3, R5(g,1) Cont.</vt:lpstr>
      <vt:lpstr>Decrease the Likelihood of Adulteration</vt:lpstr>
      <vt:lpstr>More Basics for Supervised Collection</vt:lpstr>
      <vt:lpstr>Supervised Versus Observed Collection</vt:lpstr>
      <vt:lpstr>Alcohol Testing Procedures PRH 2.3, R5(g,2)</vt:lpstr>
      <vt:lpstr>Students testing positive for drug or alcohol use  PRH 2.3, R5(g,3)</vt:lpstr>
      <vt:lpstr>Students testing positive for drug or alcohol use  PRH 2.3, R5(g,3) Cont.</vt:lpstr>
      <vt:lpstr>Based on the determination of PRH Form 2-07</vt:lpstr>
      <vt:lpstr>PRH Form 2-07</vt:lpstr>
      <vt:lpstr>Students testing positive for drug or alcohol use  PRH 2.3, R5(g,3) Cont.</vt:lpstr>
      <vt:lpstr>Students testing positive for drug or alcohol use  PRH 2.3, R5(g,4) </vt:lpstr>
      <vt:lpstr>MSWR for Substance Use Conditions PRH 2.3, R5(g,5)</vt:lpstr>
      <vt:lpstr>Documentation</vt:lpstr>
      <vt:lpstr>PowerPoint Presentation</vt:lpstr>
      <vt:lpstr>PowerPoint Presentation</vt:lpstr>
      <vt:lpstr>Staff Training </vt:lpstr>
      <vt:lpstr>TEAP Best Practices</vt:lpstr>
      <vt:lpstr>Applicant File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TEAP Specialist Orientation</dc:title>
  <dc:creator>Christy Hicks</dc:creator>
  <cp:lastModifiedBy>Curtis Collins</cp:lastModifiedBy>
  <cp:revision>50</cp:revision>
  <cp:lastPrinted>2020-03-02T11:46:13Z</cp:lastPrinted>
  <dcterms:created xsi:type="dcterms:W3CDTF">2019-01-21T23:40:33Z</dcterms:created>
  <dcterms:modified xsi:type="dcterms:W3CDTF">2024-05-08T13:56:06Z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f072499d-fe3b-442b-a38f-07cb0e947674</vt:lpwstr>
  </property>
</Properties>
</file>