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469" r:id="rId4"/>
    <p:sldId id="264" r:id="rId5"/>
    <p:sldId id="265" r:id="rId6"/>
    <p:sldId id="266" r:id="rId7"/>
    <p:sldId id="269" r:id="rId8"/>
    <p:sldId id="270" r:id="rId9"/>
    <p:sldId id="271" r:id="rId10"/>
    <p:sldId id="259" r:id="rId11"/>
    <p:sldId id="262" r:id="rId12"/>
    <p:sldId id="272" r:id="rId13"/>
    <p:sldId id="263" r:id="rId14"/>
    <p:sldId id="453" r:id="rId15"/>
    <p:sldId id="468" r:id="rId16"/>
    <p:sldId id="463" r:id="rId17"/>
    <p:sldId id="465" r:id="rId18"/>
    <p:sldId id="466" r:id="rId19"/>
    <p:sldId id="467" r:id="rId20"/>
    <p:sldId id="472" r:id="rId21"/>
    <p:sldId id="458" r:id="rId22"/>
    <p:sldId id="457" r:id="rId23"/>
    <p:sldId id="470" r:id="rId24"/>
    <p:sldId id="274" r:id="rId25"/>
    <p:sldId id="273" r:id="rId26"/>
    <p:sldId id="455" r:id="rId27"/>
    <p:sldId id="461" r:id="rId28"/>
    <p:sldId id="456" r:id="rId29"/>
    <p:sldId id="275" r:id="rId30"/>
    <p:sldId id="276" r:id="rId31"/>
    <p:sldId id="267" r:id="rId32"/>
    <p:sldId id="46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6197"/>
  </p:normalViewPr>
  <p:slideViewPr>
    <p:cSldViewPr snapToGrid="0">
      <p:cViewPr varScale="1">
        <p:scale>
          <a:sx n="119" d="100"/>
          <a:sy n="119" d="100"/>
        </p:scale>
        <p:origin x="3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278AF7-A54D-49B8-AE6F-F9212426108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B38E7D-DCA7-44E8-BC4D-AF66379D69FB}">
      <dgm:prSet/>
      <dgm:spPr/>
      <dgm:t>
        <a:bodyPr/>
        <a:lstStyle/>
        <a:p>
          <a:r>
            <a:rPr lang="en-US"/>
            <a:t>Delta-8 and delta-9 are both forms of THC</a:t>
          </a:r>
        </a:p>
      </dgm:t>
    </dgm:pt>
    <dgm:pt modelId="{57668260-4B7F-4FA2-95BF-2A6E7F9CAA19}" type="parTrans" cxnId="{C0F89CBF-44B0-4814-83F4-CB447C8526F5}">
      <dgm:prSet/>
      <dgm:spPr/>
      <dgm:t>
        <a:bodyPr/>
        <a:lstStyle/>
        <a:p>
          <a:endParaRPr lang="en-US"/>
        </a:p>
      </dgm:t>
    </dgm:pt>
    <dgm:pt modelId="{018B2A09-8DB3-4C3C-A421-AEB70E5AE0B6}" type="sibTrans" cxnId="{C0F89CBF-44B0-4814-83F4-CB447C8526F5}">
      <dgm:prSet/>
      <dgm:spPr/>
      <dgm:t>
        <a:bodyPr/>
        <a:lstStyle/>
        <a:p>
          <a:endParaRPr lang="en-US"/>
        </a:p>
      </dgm:t>
    </dgm:pt>
    <dgm:pt modelId="{281F20EA-A280-496B-8128-2F320FC37F1B}">
      <dgm:prSet/>
      <dgm:spPr/>
      <dgm:t>
        <a:bodyPr/>
        <a:lstStyle/>
        <a:p>
          <a:r>
            <a:rPr lang="en-US"/>
            <a:t>Delta-8 THC іѕ a minor cannabinoid occurring in the plant in very small concentrations</a:t>
          </a:r>
        </a:p>
      </dgm:t>
    </dgm:pt>
    <dgm:pt modelId="{2A565FAC-CDD9-479F-A535-29975FB2C4D7}" type="parTrans" cxnId="{99023166-376C-4EE5-B01B-8B5C843B8384}">
      <dgm:prSet/>
      <dgm:spPr/>
      <dgm:t>
        <a:bodyPr/>
        <a:lstStyle/>
        <a:p>
          <a:endParaRPr lang="en-US"/>
        </a:p>
      </dgm:t>
    </dgm:pt>
    <dgm:pt modelId="{0EADB1DD-807E-4D6D-8C86-F8187E34FAC9}" type="sibTrans" cxnId="{99023166-376C-4EE5-B01B-8B5C843B8384}">
      <dgm:prSet/>
      <dgm:spPr/>
      <dgm:t>
        <a:bodyPr/>
        <a:lstStyle/>
        <a:p>
          <a:endParaRPr lang="en-US"/>
        </a:p>
      </dgm:t>
    </dgm:pt>
    <dgm:pt modelId="{35937C47-2364-46FE-83BB-39FC4E753C70}">
      <dgm:prSet/>
      <dgm:spPr/>
      <dgm:t>
        <a:bodyPr/>
        <a:lstStyle/>
        <a:p>
          <a:r>
            <a:rPr lang="en-US" dirty="0"/>
            <a:t>Delta-8-THC called “THC lite” and produces a weaker but still psychoactive effect</a:t>
          </a:r>
        </a:p>
      </dgm:t>
    </dgm:pt>
    <dgm:pt modelId="{22B47CA8-D23B-40C7-B021-87E1CD8DBE58}" type="parTrans" cxnId="{76355310-BD38-43A8-B80B-BD03E74F8063}">
      <dgm:prSet/>
      <dgm:spPr/>
      <dgm:t>
        <a:bodyPr/>
        <a:lstStyle/>
        <a:p>
          <a:endParaRPr lang="en-US"/>
        </a:p>
      </dgm:t>
    </dgm:pt>
    <dgm:pt modelId="{0AF9136A-97A8-4C4B-9285-8B9A119321FD}" type="sibTrans" cxnId="{76355310-BD38-43A8-B80B-BD03E74F8063}">
      <dgm:prSet/>
      <dgm:spPr/>
      <dgm:t>
        <a:bodyPr/>
        <a:lstStyle/>
        <a:p>
          <a:endParaRPr lang="en-US"/>
        </a:p>
      </dgm:t>
    </dgm:pt>
    <dgm:pt modelId="{3F856487-3C17-497E-8630-81D5513FC299}">
      <dgm:prSet/>
      <dgm:spPr/>
      <dgm:t>
        <a:bodyPr/>
        <a:lstStyle/>
        <a:p>
          <a:r>
            <a:rPr lang="en-US" dirty="0"/>
            <a:t>Delta-8 (like delta-9), binds to the body’s endocannabinoid system = intoxicating effects</a:t>
          </a:r>
        </a:p>
      </dgm:t>
    </dgm:pt>
    <dgm:pt modelId="{864148A7-28FA-45C1-ADF2-37A1A2DBC42A}" type="parTrans" cxnId="{A543D5EA-1686-4A34-982E-8FA08FAF05A8}">
      <dgm:prSet/>
      <dgm:spPr/>
      <dgm:t>
        <a:bodyPr/>
        <a:lstStyle/>
        <a:p>
          <a:endParaRPr lang="en-US"/>
        </a:p>
      </dgm:t>
    </dgm:pt>
    <dgm:pt modelId="{7133D9D9-EFA5-4140-B1A0-C832CEC0A6DE}" type="sibTrans" cxnId="{A543D5EA-1686-4A34-982E-8FA08FAF05A8}">
      <dgm:prSet/>
      <dgm:spPr/>
      <dgm:t>
        <a:bodyPr/>
        <a:lstStyle/>
        <a:p>
          <a:endParaRPr lang="en-US"/>
        </a:p>
      </dgm:t>
    </dgm:pt>
    <dgm:pt modelId="{F580DDCA-DF13-4112-A020-95755EEF9876}">
      <dgm:prSet/>
      <dgm:spPr/>
      <dgm:t>
        <a:bodyPr/>
        <a:lstStyle/>
        <a:p>
          <a:r>
            <a:rPr lang="en-US"/>
            <a:t>Both cannabinoids have a chain of carbon atoms, but delta-8 has the double bond (what causes intoxication) on the eighth carbon, whereas delta-9 has it on the ninth</a:t>
          </a:r>
        </a:p>
      </dgm:t>
    </dgm:pt>
    <dgm:pt modelId="{865C01AD-DB47-4827-92C2-B065610A057C}" type="parTrans" cxnId="{91AA0609-1758-456D-8C83-7A13B8202EE6}">
      <dgm:prSet/>
      <dgm:spPr/>
      <dgm:t>
        <a:bodyPr/>
        <a:lstStyle/>
        <a:p>
          <a:endParaRPr lang="en-US"/>
        </a:p>
      </dgm:t>
    </dgm:pt>
    <dgm:pt modelId="{1C81C182-21CB-4A5B-87CE-2C4DEEA5902D}" type="sibTrans" cxnId="{91AA0609-1758-456D-8C83-7A13B8202EE6}">
      <dgm:prSet/>
      <dgm:spPr/>
      <dgm:t>
        <a:bodyPr/>
        <a:lstStyle/>
        <a:p>
          <a:endParaRPr lang="en-US"/>
        </a:p>
      </dgm:t>
    </dgm:pt>
    <dgm:pt modelId="{1E1859B1-3BB0-41E4-AB06-CE73EA61CFB5}">
      <dgm:prSet/>
      <dgm:spPr/>
      <dgm:t>
        <a:bodyPr/>
        <a:lstStyle/>
        <a:p>
          <a:r>
            <a:rPr lang="en-US" dirty="0"/>
            <a:t>THC can cause negative effects (anxiety or paranoia). Delta-8 may offer a smoother and milder high (theoretically) </a:t>
          </a:r>
        </a:p>
      </dgm:t>
    </dgm:pt>
    <dgm:pt modelId="{3661E2B5-5EDA-48AA-86FC-5BA8FFE544DA}" type="parTrans" cxnId="{5836620F-47DB-4EDB-B1A3-F5EA30C7E81A}">
      <dgm:prSet/>
      <dgm:spPr/>
      <dgm:t>
        <a:bodyPr/>
        <a:lstStyle/>
        <a:p>
          <a:endParaRPr lang="en-US"/>
        </a:p>
      </dgm:t>
    </dgm:pt>
    <dgm:pt modelId="{6ECBFBA7-43A7-4B53-806B-5D76C57D1F4D}" type="sibTrans" cxnId="{5836620F-47DB-4EDB-B1A3-F5EA30C7E81A}">
      <dgm:prSet/>
      <dgm:spPr/>
      <dgm:t>
        <a:bodyPr/>
        <a:lstStyle/>
        <a:p>
          <a:endParaRPr lang="en-US"/>
        </a:p>
      </dgm:t>
    </dgm:pt>
    <dgm:pt modelId="{8163A1AD-1F52-4E78-9C5D-1BFC315CE810}">
      <dgm:prSet/>
      <dgm:spPr/>
      <dgm:t>
        <a:bodyPr/>
        <a:lstStyle/>
        <a:p>
          <a:r>
            <a:rPr lang="en-US"/>
            <a:t>Very little research on delta-8 as compared to Delta 9 THC</a:t>
          </a:r>
        </a:p>
      </dgm:t>
    </dgm:pt>
    <dgm:pt modelId="{6C13BF6B-3642-4EDC-976F-3878E35CC74E}" type="parTrans" cxnId="{28B905C2-48BB-4B0F-9135-458ABD4937EE}">
      <dgm:prSet/>
      <dgm:spPr/>
      <dgm:t>
        <a:bodyPr/>
        <a:lstStyle/>
        <a:p>
          <a:endParaRPr lang="en-US"/>
        </a:p>
      </dgm:t>
    </dgm:pt>
    <dgm:pt modelId="{B9B0BB72-2AEC-436A-9456-981F6599D7D8}" type="sibTrans" cxnId="{28B905C2-48BB-4B0F-9135-458ABD4937EE}">
      <dgm:prSet/>
      <dgm:spPr/>
      <dgm:t>
        <a:bodyPr/>
        <a:lstStyle/>
        <a:p>
          <a:endParaRPr lang="en-US"/>
        </a:p>
      </dgm:t>
    </dgm:pt>
    <dgm:pt modelId="{589D76D1-A24E-E54A-A010-D925F7E62E75}" type="pres">
      <dgm:prSet presAssocID="{20278AF7-A54D-49B8-AE6F-F9212426108D}" presName="vert0" presStyleCnt="0">
        <dgm:presLayoutVars>
          <dgm:dir/>
          <dgm:animOne val="branch"/>
          <dgm:animLvl val="lvl"/>
        </dgm:presLayoutVars>
      </dgm:prSet>
      <dgm:spPr/>
    </dgm:pt>
    <dgm:pt modelId="{9355854B-4B6E-7B4C-A80D-DD09A6AD8485}" type="pres">
      <dgm:prSet presAssocID="{2EB38E7D-DCA7-44E8-BC4D-AF66379D69FB}" presName="thickLine" presStyleLbl="alignNode1" presStyleIdx="0" presStyleCnt="7"/>
      <dgm:spPr/>
    </dgm:pt>
    <dgm:pt modelId="{0FB88B04-F269-874D-9189-CBD85AF80932}" type="pres">
      <dgm:prSet presAssocID="{2EB38E7D-DCA7-44E8-BC4D-AF66379D69FB}" presName="horz1" presStyleCnt="0"/>
      <dgm:spPr/>
    </dgm:pt>
    <dgm:pt modelId="{051EBD01-2147-5945-8F33-5A38ED08F5B9}" type="pres">
      <dgm:prSet presAssocID="{2EB38E7D-DCA7-44E8-BC4D-AF66379D69FB}" presName="tx1" presStyleLbl="revTx" presStyleIdx="0" presStyleCnt="7"/>
      <dgm:spPr/>
    </dgm:pt>
    <dgm:pt modelId="{28DC7104-A227-D646-8DED-D34374C2E288}" type="pres">
      <dgm:prSet presAssocID="{2EB38E7D-DCA7-44E8-BC4D-AF66379D69FB}" presName="vert1" presStyleCnt="0"/>
      <dgm:spPr/>
    </dgm:pt>
    <dgm:pt modelId="{0B53BB23-D1E7-3342-9E57-151235CA4427}" type="pres">
      <dgm:prSet presAssocID="{281F20EA-A280-496B-8128-2F320FC37F1B}" presName="thickLine" presStyleLbl="alignNode1" presStyleIdx="1" presStyleCnt="7"/>
      <dgm:spPr/>
    </dgm:pt>
    <dgm:pt modelId="{A4FB3906-AE63-874B-9116-BCDFB34601E3}" type="pres">
      <dgm:prSet presAssocID="{281F20EA-A280-496B-8128-2F320FC37F1B}" presName="horz1" presStyleCnt="0"/>
      <dgm:spPr/>
    </dgm:pt>
    <dgm:pt modelId="{3FDDA1A2-3C45-5346-A714-347087841CF9}" type="pres">
      <dgm:prSet presAssocID="{281F20EA-A280-496B-8128-2F320FC37F1B}" presName="tx1" presStyleLbl="revTx" presStyleIdx="1" presStyleCnt="7"/>
      <dgm:spPr/>
    </dgm:pt>
    <dgm:pt modelId="{51E7E63D-DF56-6146-B787-23C225E0C4DC}" type="pres">
      <dgm:prSet presAssocID="{281F20EA-A280-496B-8128-2F320FC37F1B}" presName="vert1" presStyleCnt="0"/>
      <dgm:spPr/>
    </dgm:pt>
    <dgm:pt modelId="{B75232F2-EBEE-314A-862D-F61237044F2B}" type="pres">
      <dgm:prSet presAssocID="{35937C47-2364-46FE-83BB-39FC4E753C70}" presName="thickLine" presStyleLbl="alignNode1" presStyleIdx="2" presStyleCnt="7"/>
      <dgm:spPr/>
    </dgm:pt>
    <dgm:pt modelId="{972F8527-620B-2E4A-BD91-3FC95DA07192}" type="pres">
      <dgm:prSet presAssocID="{35937C47-2364-46FE-83BB-39FC4E753C70}" presName="horz1" presStyleCnt="0"/>
      <dgm:spPr/>
    </dgm:pt>
    <dgm:pt modelId="{C958BC1E-4434-B144-B27F-1420828D5569}" type="pres">
      <dgm:prSet presAssocID="{35937C47-2364-46FE-83BB-39FC4E753C70}" presName="tx1" presStyleLbl="revTx" presStyleIdx="2" presStyleCnt="7"/>
      <dgm:spPr/>
    </dgm:pt>
    <dgm:pt modelId="{6D456009-B671-0F4B-B77A-1BECA0369753}" type="pres">
      <dgm:prSet presAssocID="{35937C47-2364-46FE-83BB-39FC4E753C70}" presName="vert1" presStyleCnt="0"/>
      <dgm:spPr/>
    </dgm:pt>
    <dgm:pt modelId="{2BBD62F0-9F46-EE44-8543-9668ECA27161}" type="pres">
      <dgm:prSet presAssocID="{3F856487-3C17-497E-8630-81D5513FC299}" presName="thickLine" presStyleLbl="alignNode1" presStyleIdx="3" presStyleCnt="7"/>
      <dgm:spPr/>
    </dgm:pt>
    <dgm:pt modelId="{E604D0D3-BE28-7140-9BD0-5DB1EB6695A3}" type="pres">
      <dgm:prSet presAssocID="{3F856487-3C17-497E-8630-81D5513FC299}" presName="horz1" presStyleCnt="0"/>
      <dgm:spPr/>
    </dgm:pt>
    <dgm:pt modelId="{E427505F-E593-1042-B383-824EB130C54F}" type="pres">
      <dgm:prSet presAssocID="{3F856487-3C17-497E-8630-81D5513FC299}" presName="tx1" presStyleLbl="revTx" presStyleIdx="3" presStyleCnt="7"/>
      <dgm:spPr/>
    </dgm:pt>
    <dgm:pt modelId="{454AE26A-3ABC-DF45-B05A-03379B910C9C}" type="pres">
      <dgm:prSet presAssocID="{3F856487-3C17-497E-8630-81D5513FC299}" presName="vert1" presStyleCnt="0"/>
      <dgm:spPr/>
    </dgm:pt>
    <dgm:pt modelId="{473E8264-4E81-3B4E-B453-97FF2F53BB7A}" type="pres">
      <dgm:prSet presAssocID="{F580DDCA-DF13-4112-A020-95755EEF9876}" presName="thickLine" presStyleLbl="alignNode1" presStyleIdx="4" presStyleCnt="7"/>
      <dgm:spPr/>
    </dgm:pt>
    <dgm:pt modelId="{62061199-6B1E-F549-B335-4D67389081B3}" type="pres">
      <dgm:prSet presAssocID="{F580DDCA-DF13-4112-A020-95755EEF9876}" presName="horz1" presStyleCnt="0"/>
      <dgm:spPr/>
    </dgm:pt>
    <dgm:pt modelId="{BC75872A-368A-284F-B394-5268A38E91D3}" type="pres">
      <dgm:prSet presAssocID="{F580DDCA-DF13-4112-A020-95755EEF9876}" presName="tx1" presStyleLbl="revTx" presStyleIdx="4" presStyleCnt="7"/>
      <dgm:spPr/>
    </dgm:pt>
    <dgm:pt modelId="{480E278B-5AAD-3F4F-80B6-95DF682D750A}" type="pres">
      <dgm:prSet presAssocID="{F580DDCA-DF13-4112-A020-95755EEF9876}" presName="vert1" presStyleCnt="0"/>
      <dgm:spPr/>
    </dgm:pt>
    <dgm:pt modelId="{FDCCB207-83BC-A14E-8CA0-62A1E54D5685}" type="pres">
      <dgm:prSet presAssocID="{1E1859B1-3BB0-41E4-AB06-CE73EA61CFB5}" presName="thickLine" presStyleLbl="alignNode1" presStyleIdx="5" presStyleCnt="7"/>
      <dgm:spPr/>
    </dgm:pt>
    <dgm:pt modelId="{28E66160-570E-DE49-BEDB-1C91C77E56FC}" type="pres">
      <dgm:prSet presAssocID="{1E1859B1-3BB0-41E4-AB06-CE73EA61CFB5}" presName="horz1" presStyleCnt="0"/>
      <dgm:spPr/>
    </dgm:pt>
    <dgm:pt modelId="{D19CA9F4-7377-DD49-B603-D5371ACB4279}" type="pres">
      <dgm:prSet presAssocID="{1E1859B1-3BB0-41E4-AB06-CE73EA61CFB5}" presName="tx1" presStyleLbl="revTx" presStyleIdx="5" presStyleCnt="7"/>
      <dgm:spPr/>
    </dgm:pt>
    <dgm:pt modelId="{7697D722-6C81-0D45-9B20-8B8659DC1BC3}" type="pres">
      <dgm:prSet presAssocID="{1E1859B1-3BB0-41E4-AB06-CE73EA61CFB5}" presName="vert1" presStyleCnt="0"/>
      <dgm:spPr/>
    </dgm:pt>
    <dgm:pt modelId="{ECC153EB-03AD-9449-9127-48E472C3AFDB}" type="pres">
      <dgm:prSet presAssocID="{8163A1AD-1F52-4E78-9C5D-1BFC315CE810}" presName="thickLine" presStyleLbl="alignNode1" presStyleIdx="6" presStyleCnt="7"/>
      <dgm:spPr/>
    </dgm:pt>
    <dgm:pt modelId="{84F70B31-C834-5446-9663-5C49E1F4E329}" type="pres">
      <dgm:prSet presAssocID="{8163A1AD-1F52-4E78-9C5D-1BFC315CE810}" presName="horz1" presStyleCnt="0"/>
      <dgm:spPr/>
    </dgm:pt>
    <dgm:pt modelId="{3E8144EC-0F6F-F94E-9870-0B71083734D0}" type="pres">
      <dgm:prSet presAssocID="{8163A1AD-1F52-4E78-9C5D-1BFC315CE810}" presName="tx1" presStyleLbl="revTx" presStyleIdx="6" presStyleCnt="7"/>
      <dgm:spPr/>
    </dgm:pt>
    <dgm:pt modelId="{498C7A33-673C-7647-96B9-1B036C49C5CA}" type="pres">
      <dgm:prSet presAssocID="{8163A1AD-1F52-4E78-9C5D-1BFC315CE810}" presName="vert1" presStyleCnt="0"/>
      <dgm:spPr/>
    </dgm:pt>
  </dgm:ptLst>
  <dgm:cxnLst>
    <dgm:cxn modelId="{91AA0609-1758-456D-8C83-7A13B8202EE6}" srcId="{20278AF7-A54D-49B8-AE6F-F9212426108D}" destId="{F580DDCA-DF13-4112-A020-95755EEF9876}" srcOrd="4" destOrd="0" parTransId="{865C01AD-DB47-4827-92C2-B065610A057C}" sibTransId="{1C81C182-21CB-4A5B-87CE-2C4DEEA5902D}"/>
    <dgm:cxn modelId="{6EB20F09-3EFA-A04A-963E-68B8FD179F9A}" type="presOf" srcId="{281F20EA-A280-496B-8128-2F320FC37F1B}" destId="{3FDDA1A2-3C45-5346-A714-347087841CF9}" srcOrd="0" destOrd="0" presId="urn:microsoft.com/office/officeart/2008/layout/LinedList"/>
    <dgm:cxn modelId="{5836620F-47DB-4EDB-B1A3-F5EA30C7E81A}" srcId="{20278AF7-A54D-49B8-AE6F-F9212426108D}" destId="{1E1859B1-3BB0-41E4-AB06-CE73EA61CFB5}" srcOrd="5" destOrd="0" parTransId="{3661E2B5-5EDA-48AA-86FC-5BA8FFE544DA}" sibTransId="{6ECBFBA7-43A7-4B53-806B-5D76C57D1F4D}"/>
    <dgm:cxn modelId="{76355310-BD38-43A8-B80B-BD03E74F8063}" srcId="{20278AF7-A54D-49B8-AE6F-F9212426108D}" destId="{35937C47-2364-46FE-83BB-39FC4E753C70}" srcOrd="2" destOrd="0" parTransId="{22B47CA8-D23B-40C7-B021-87E1CD8DBE58}" sibTransId="{0AF9136A-97A8-4C4B-9285-8B9A119321FD}"/>
    <dgm:cxn modelId="{510F1033-01F6-784A-A12F-B219AF27177D}" type="presOf" srcId="{1E1859B1-3BB0-41E4-AB06-CE73EA61CFB5}" destId="{D19CA9F4-7377-DD49-B603-D5371ACB4279}" srcOrd="0" destOrd="0" presId="urn:microsoft.com/office/officeart/2008/layout/LinedList"/>
    <dgm:cxn modelId="{13EB7738-BE15-7C4D-8413-90F0A7036AED}" type="presOf" srcId="{2EB38E7D-DCA7-44E8-BC4D-AF66379D69FB}" destId="{051EBD01-2147-5945-8F33-5A38ED08F5B9}" srcOrd="0" destOrd="0" presId="urn:microsoft.com/office/officeart/2008/layout/LinedList"/>
    <dgm:cxn modelId="{99023166-376C-4EE5-B01B-8B5C843B8384}" srcId="{20278AF7-A54D-49B8-AE6F-F9212426108D}" destId="{281F20EA-A280-496B-8128-2F320FC37F1B}" srcOrd="1" destOrd="0" parTransId="{2A565FAC-CDD9-479F-A535-29975FB2C4D7}" sibTransId="{0EADB1DD-807E-4D6D-8C86-F8187E34FAC9}"/>
    <dgm:cxn modelId="{A3A44E6C-89E1-7542-88D2-F0B0E021F62E}" type="presOf" srcId="{20278AF7-A54D-49B8-AE6F-F9212426108D}" destId="{589D76D1-A24E-E54A-A010-D925F7E62E75}" srcOrd="0" destOrd="0" presId="urn:microsoft.com/office/officeart/2008/layout/LinedList"/>
    <dgm:cxn modelId="{AE038F6F-9D24-1640-B656-3F2D2A9BDAD6}" type="presOf" srcId="{8163A1AD-1F52-4E78-9C5D-1BFC315CE810}" destId="{3E8144EC-0F6F-F94E-9870-0B71083734D0}" srcOrd="0" destOrd="0" presId="urn:microsoft.com/office/officeart/2008/layout/LinedList"/>
    <dgm:cxn modelId="{C1E1189D-66F9-624D-A44D-753AC54334AF}" type="presOf" srcId="{35937C47-2364-46FE-83BB-39FC4E753C70}" destId="{C958BC1E-4434-B144-B27F-1420828D5569}" srcOrd="0" destOrd="0" presId="urn:microsoft.com/office/officeart/2008/layout/LinedList"/>
    <dgm:cxn modelId="{C0F89CBF-44B0-4814-83F4-CB447C8526F5}" srcId="{20278AF7-A54D-49B8-AE6F-F9212426108D}" destId="{2EB38E7D-DCA7-44E8-BC4D-AF66379D69FB}" srcOrd="0" destOrd="0" parTransId="{57668260-4B7F-4FA2-95BF-2A6E7F9CAA19}" sibTransId="{018B2A09-8DB3-4C3C-A421-AEB70E5AE0B6}"/>
    <dgm:cxn modelId="{28B905C2-48BB-4B0F-9135-458ABD4937EE}" srcId="{20278AF7-A54D-49B8-AE6F-F9212426108D}" destId="{8163A1AD-1F52-4E78-9C5D-1BFC315CE810}" srcOrd="6" destOrd="0" parTransId="{6C13BF6B-3642-4EDC-976F-3878E35CC74E}" sibTransId="{B9B0BB72-2AEC-436A-9456-981F6599D7D8}"/>
    <dgm:cxn modelId="{77859BCD-8D8E-0640-88F3-F659F1AFA1EF}" type="presOf" srcId="{F580DDCA-DF13-4112-A020-95755EEF9876}" destId="{BC75872A-368A-284F-B394-5268A38E91D3}" srcOrd="0" destOrd="0" presId="urn:microsoft.com/office/officeart/2008/layout/LinedList"/>
    <dgm:cxn modelId="{A543D5EA-1686-4A34-982E-8FA08FAF05A8}" srcId="{20278AF7-A54D-49B8-AE6F-F9212426108D}" destId="{3F856487-3C17-497E-8630-81D5513FC299}" srcOrd="3" destOrd="0" parTransId="{864148A7-28FA-45C1-ADF2-37A1A2DBC42A}" sibTransId="{7133D9D9-EFA5-4140-B1A0-C832CEC0A6DE}"/>
    <dgm:cxn modelId="{89E8CDFD-F4A7-7945-AAE2-CC966D3138DC}" type="presOf" srcId="{3F856487-3C17-497E-8630-81D5513FC299}" destId="{E427505F-E593-1042-B383-824EB130C54F}" srcOrd="0" destOrd="0" presId="urn:microsoft.com/office/officeart/2008/layout/LinedList"/>
    <dgm:cxn modelId="{FCA8A2A1-C94B-5C40-B399-08E281BEBBFA}" type="presParOf" srcId="{589D76D1-A24E-E54A-A010-D925F7E62E75}" destId="{9355854B-4B6E-7B4C-A80D-DD09A6AD8485}" srcOrd="0" destOrd="0" presId="urn:microsoft.com/office/officeart/2008/layout/LinedList"/>
    <dgm:cxn modelId="{ED365FA3-4D65-5247-8512-693FBD2C62EF}" type="presParOf" srcId="{589D76D1-A24E-E54A-A010-D925F7E62E75}" destId="{0FB88B04-F269-874D-9189-CBD85AF80932}" srcOrd="1" destOrd="0" presId="urn:microsoft.com/office/officeart/2008/layout/LinedList"/>
    <dgm:cxn modelId="{56213111-53BE-BD4E-B5B5-544332C20FE8}" type="presParOf" srcId="{0FB88B04-F269-874D-9189-CBD85AF80932}" destId="{051EBD01-2147-5945-8F33-5A38ED08F5B9}" srcOrd="0" destOrd="0" presId="urn:microsoft.com/office/officeart/2008/layout/LinedList"/>
    <dgm:cxn modelId="{49DFC666-C5E8-B74D-85B2-408881F1D02B}" type="presParOf" srcId="{0FB88B04-F269-874D-9189-CBD85AF80932}" destId="{28DC7104-A227-D646-8DED-D34374C2E288}" srcOrd="1" destOrd="0" presId="urn:microsoft.com/office/officeart/2008/layout/LinedList"/>
    <dgm:cxn modelId="{6CD5B47F-6E8F-E44F-A3D2-382B4B3E1853}" type="presParOf" srcId="{589D76D1-A24E-E54A-A010-D925F7E62E75}" destId="{0B53BB23-D1E7-3342-9E57-151235CA4427}" srcOrd="2" destOrd="0" presId="urn:microsoft.com/office/officeart/2008/layout/LinedList"/>
    <dgm:cxn modelId="{9D124897-D68F-5148-83D8-6344D57A0273}" type="presParOf" srcId="{589D76D1-A24E-E54A-A010-D925F7E62E75}" destId="{A4FB3906-AE63-874B-9116-BCDFB34601E3}" srcOrd="3" destOrd="0" presId="urn:microsoft.com/office/officeart/2008/layout/LinedList"/>
    <dgm:cxn modelId="{E02E2C4D-FA6F-1648-BE3E-1F3706899880}" type="presParOf" srcId="{A4FB3906-AE63-874B-9116-BCDFB34601E3}" destId="{3FDDA1A2-3C45-5346-A714-347087841CF9}" srcOrd="0" destOrd="0" presId="urn:microsoft.com/office/officeart/2008/layout/LinedList"/>
    <dgm:cxn modelId="{A8DD7B1B-D45D-D147-88A7-B76EEF7AB615}" type="presParOf" srcId="{A4FB3906-AE63-874B-9116-BCDFB34601E3}" destId="{51E7E63D-DF56-6146-B787-23C225E0C4DC}" srcOrd="1" destOrd="0" presId="urn:microsoft.com/office/officeart/2008/layout/LinedList"/>
    <dgm:cxn modelId="{26EF312E-1AA9-BE49-B8D7-37817BAA0EC4}" type="presParOf" srcId="{589D76D1-A24E-E54A-A010-D925F7E62E75}" destId="{B75232F2-EBEE-314A-862D-F61237044F2B}" srcOrd="4" destOrd="0" presId="urn:microsoft.com/office/officeart/2008/layout/LinedList"/>
    <dgm:cxn modelId="{05895B5D-0B10-B644-B3C3-4D16C6DF0D5C}" type="presParOf" srcId="{589D76D1-A24E-E54A-A010-D925F7E62E75}" destId="{972F8527-620B-2E4A-BD91-3FC95DA07192}" srcOrd="5" destOrd="0" presId="urn:microsoft.com/office/officeart/2008/layout/LinedList"/>
    <dgm:cxn modelId="{BC514B34-41DC-2843-814D-AAF411195782}" type="presParOf" srcId="{972F8527-620B-2E4A-BD91-3FC95DA07192}" destId="{C958BC1E-4434-B144-B27F-1420828D5569}" srcOrd="0" destOrd="0" presId="urn:microsoft.com/office/officeart/2008/layout/LinedList"/>
    <dgm:cxn modelId="{2725766B-4813-9244-B388-C1299595A2E7}" type="presParOf" srcId="{972F8527-620B-2E4A-BD91-3FC95DA07192}" destId="{6D456009-B671-0F4B-B77A-1BECA0369753}" srcOrd="1" destOrd="0" presId="urn:microsoft.com/office/officeart/2008/layout/LinedList"/>
    <dgm:cxn modelId="{85702F99-D3D4-8A49-B2E0-0BC0C37BEB44}" type="presParOf" srcId="{589D76D1-A24E-E54A-A010-D925F7E62E75}" destId="{2BBD62F0-9F46-EE44-8543-9668ECA27161}" srcOrd="6" destOrd="0" presId="urn:microsoft.com/office/officeart/2008/layout/LinedList"/>
    <dgm:cxn modelId="{DDF87896-2785-A247-B9D8-CDFF6D816B4B}" type="presParOf" srcId="{589D76D1-A24E-E54A-A010-D925F7E62E75}" destId="{E604D0D3-BE28-7140-9BD0-5DB1EB6695A3}" srcOrd="7" destOrd="0" presId="urn:microsoft.com/office/officeart/2008/layout/LinedList"/>
    <dgm:cxn modelId="{34032315-0565-0541-A0BD-FFAED9782279}" type="presParOf" srcId="{E604D0D3-BE28-7140-9BD0-5DB1EB6695A3}" destId="{E427505F-E593-1042-B383-824EB130C54F}" srcOrd="0" destOrd="0" presId="urn:microsoft.com/office/officeart/2008/layout/LinedList"/>
    <dgm:cxn modelId="{F0F99DF7-285C-1342-B51E-AB50C9A531CF}" type="presParOf" srcId="{E604D0D3-BE28-7140-9BD0-5DB1EB6695A3}" destId="{454AE26A-3ABC-DF45-B05A-03379B910C9C}" srcOrd="1" destOrd="0" presId="urn:microsoft.com/office/officeart/2008/layout/LinedList"/>
    <dgm:cxn modelId="{8BBFAD16-DB07-3F41-9486-2C8E8658F85C}" type="presParOf" srcId="{589D76D1-A24E-E54A-A010-D925F7E62E75}" destId="{473E8264-4E81-3B4E-B453-97FF2F53BB7A}" srcOrd="8" destOrd="0" presId="urn:microsoft.com/office/officeart/2008/layout/LinedList"/>
    <dgm:cxn modelId="{3B9B5884-3674-4E4F-B5A5-91873E8EECA8}" type="presParOf" srcId="{589D76D1-A24E-E54A-A010-D925F7E62E75}" destId="{62061199-6B1E-F549-B335-4D67389081B3}" srcOrd="9" destOrd="0" presId="urn:microsoft.com/office/officeart/2008/layout/LinedList"/>
    <dgm:cxn modelId="{60D54641-FC07-6D40-9A87-3C254B719E66}" type="presParOf" srcId="{62061199-6B1E-F549-B335-4D67389081B3}" destId="{BC75872A-368A-284F-B394-5268A38E91D3}" srcOrd="0" destOrd="0" presId="urn:microsoft.com/office/officeart/2008/layout/LinedList"/>
    <dgm:cxn modelId="{8D4F0A67-EDF0-5544-82F7-425D965AF268}" type="presParOf" srcId="{62061199-6B1E-F549-B335-4D67389081B3}" destId="{480E278B-5AAD-3F4F-80B6-95DF682D750A}" srcOrd="1" destOrd="0" presId="urn:microsoft.com/office/officeart/2008/layout/LinedList"/>
    <dgm:cxn modelId="{17A02054-53F4-7D4B-AFB0-7B7671C9570D}" type="presParOf" srcId="{589D76D1-A24E-E54A-A010-D925F7E62E75}" destId="{FDCCB207-83BC-A14E-8CA0-62A1E54D5685}" srcOrd="10" destOrd="0" presId="urn:microsoft.com/office/officeart/2008/layout/LinedList"/>
    <dgm:cxn modelId="{DAB6155F-0517-BB41-8CEB-427BD6B1E31D}" type="presParOf" srcId="{589D76D1-A24E-E54A-A010-D925F7E62E75}" destId="{28E66160-570E-DE49-BEDB-1C91C77E56FC}" srcOrd="11" destOrd="0" presId="urn:microsoft.com/office/officeart/2008/layout/LinedList"/>
    <dgm:cxn modelId="{AA9679DC-0408-7341-8AA6-FF00FF81391F}" type="presParOf" srcId="{28E66160-570E-DE49-BEDB-1C91C77E56FC}" destId="{D19CA9F4-7377-DD49-B603-D5371ACB4279}" srcOrd="0" destOrd="0" presId="urn:microsoft.com/office/officeart/2008/layout/LinedList"/>
    <dgm:cxn modelId="{2B8F1563-F8AC-0040-87AE-1E16005790F4}" type="presParOf" srcId="{28E66160-570E-DE49-BEDB-1C91C77E56FC}" destId="{7697D722-6C81-0D45-9B20-8B8659DC1BC3}" srcOrd="1" destOrd="0" presId="urn:microsoft.com/office/officeart/2008/layout/LinedList"/>
    <dgm:cxn modelId="{903F0F3F-411D-6946-95D7-E390150EE4BF}" type="presParOf" srcId="{589D76D1-A24E-E54A-A010-D925F7E62E75}" destId="{ECC153EB-03AD-9449-9127-48E472C3AFDB}" srcOrd="12" destOrd="0" presId="urn:microsoft.com/office/officeart/2008/layout/LinedList"/>
    <dgm:cxn modelId="{83E56039-B4F7-7B41-85F3-8B96B83D468B}" type="presParOf" srcId="{589D76D1-A24E-E54A-A010-D925F7E62E75}" destId="{84F70B31-C834-5446-9663-5C49E1F4E329}" srcOrd="13" destOrd="0" presId="urn:microsoft.com/office/officeart/2008/layout/LinedList"/>
    <dgm:cxn modelId="{C734649B-CE2E-EB44-8004-70663E74308E}" type="presParOf" srcId="{84F70B31-C834-5446-9663-5C49E1F4E329}" destId="{3E8144EC-0F6F-F94E-9870-0B71083734D0}" srcOrd="0" destOrd="0" presId="urn:microsoft.com/office/officeart/2008/layout/LinedList"/>
    <dgm:cxn modelId="{466608EF-F34D-664B-9564-136FAE540BBF}" type="presParOf" srcId="{84F70B31-C834-5446-9663-5C49E1F4E329}" destId="{498C7A33-673C-7647-96B9-1B036C49C5C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5854B-4B6E-7B4C-A80D-DD09A6AD8485}">
      <dsp:nvSpPr>
        <dsp:cNvPr id="0" name=""/>
        <dsp:cNvSpPr/>
      </dsp:nvSpPr>
      <dsp:spPr>
        <a:xfrm>
          <a:off x="0" y="51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1EBD01-2147-5945-8F33-5A38ED08F5B9}">
      <dsp:nvSpPr>
        <dsp:cNvPr id="0" name=""/>
        <dsp:cNvSpPr/>
      </dsp:nvSpPr>
      <dsp:spPr>
        <a:xfrm>
          <a:off x="0" y="512"/>
          <a:ext cx="10515600" cy="599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Delta-8 and delta-9 are both forms of THC</a:t>
          </a:r>
        </a:p>
      </dsp:txBody>
      <dsp:txXfrm>
        <a:off x="0" y="512"/>
        <a:ext cx="10515600" cy="599110"/>
      </dsp:txXfrm>
    </dsp:sp>
    <dsp:sp modelId="{0B53BB23-D1E7-3342-9E57-151235CA4427}">
      <dsp:nvSpPr>
        <dsp:cNvPr id="0" name=""/>
        <dsp:cNvSpPr/>
      </dsp:nvSpPr>
      <dsp:spPr>
        <a:xfrm>
          <a:off x="0" y="59962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DDA1A2-3C45-5346-A714-347087841CF9}">
      <dsp:nvSpPr>
        <dsp:cNvPr id="0" name=""/>
        <dsp:cNvSpPr/>
      </dsp:nvSpPr>
      <dsp:spPr>
        <a:xfrm>
          <a:off x="0" y="599622"/>
          <a:ext cx="10515600" cy="599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Delta-8 THC іѕ a minor cannabinoid occurring in the plant in very small concentrations</a:t>
          </a:r>
        </a:p>
      </dsp:txBody>
      <dsp:txXfrm>
        <a:off x="0" y="599622"/>
        <a:ext cx="10515600" cy="599110"/>
      </dsp:txXfrm>
    </dsp:sp>
    <dsp:sp modelId="{B75232F2-EBEE-314A-862D-F61237044F2B}">
      <dsp:nvSpPr>
        <dsp:cNvPr id="0" name=""/>
        <dsp:cNvSpPr/>
      </dsp:nvSpPr>
      <dsp:spPr>
        <a:xfrm>
          <a:off x="0" y="119873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8BC1E-4434-B144-B27F-1420828D5569}">
      <dsp:nvSpPr>
        <dsp:cNvPr id="0" name=""/>
        <dsp:cNvSpPr/>
      </dsp:nvSpPr>
      <dsp:spPr>
        <a:xfrm>
          <a:off x="0" y="1198732"/>
          <a:ext cx="10515600" cy="599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Delta-8-THC called “THC lite” and produces a weaker but still psychoactive effect</a:t>
          </a:r>
        </a:p>
      </dsp:txBody>
      <dsp:txXfrm>
        <a:off x="0" y="1198732"/>
        <a:ext cx="10515600" cy="599110"/>
      </dsp:txXfrm>
    </dsp:sp>
    <dsp:sp modelId="{2BBD62F0-9F46-EE44-8543-9668ECA27161}">
      <dsp:nvSpPr>
        <dsp:cNvPr id="0" name=""/>
        <dsp:cNvSpPr/>
      </dsp:nvSpPr>
      <dsp:spPr>
        <a:xfrm>
          <a:off x="0" y="179784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27505F-E593-1042-B383-824EB130C54F}">
      <dsp:nvSpPr>
        <dsp:cNvPr id="0" name=""/>
        <dsp:cNvSpPr/>
      </dsp:nvSpPr>
      <dsp:spPr>
        <a:xfrm>
          <a:off x="0" y="1797842"/>
          <a:ext cx="10515600" cy="599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Delta-8 (like delta-9), binds to the body’s endocannabinoid system = intoxicating effects</a:t>
          </a:r>
        </a:p>
      </dsp:txBody>
      <dsp:txXfrm>
        <a:off x="0" y="1797842"/>
        <a:ext cx="10515600" cy="599110"/>
      </dsp:txXfrm>
    </dsp:sp>
    <dsp:sp modelId="{473E8264-4E81-3B4E-B453-97FF2F53BB7A}">
      <dsp:nvSpPr>
        <dsp:cNvPr id="0" name=""/>
        <dsp:cNvSpPr/>
      </dsp:nvSpPr>
      <dsp:spPr>
        <a:xfrm>
          <a:off x="0" y="239695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75872A-368A-284F-B394-5268A38E91D3}">
      <dsp:nvSpPr>
        <dsp:cNvPr id="0" name=""/>
        <dsp:cNvSpPr/>
      </dsp:nvSpPr>
      <dsp:spPr>
        <a:xfrm>
          <a:off x="0" y="2396952"/>
          <a:ext cx="10515600" cy="599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Both cannabinoids have a chain of carbon atoms, but delta-8 has the double bond (what causes intoxication) on the eighth carbon, whereas delta-9 has it on the ninth</a:t>
          </a:r>
        </a:p>
      </dsp:txBody>
      <dsp:txXfrm>
        <a:off x="0" y="2396952"/>
        <a:ext cx="10515600" cy="599110"/>
      </dsp:txXfrm>
    </dsp:sp>
    <dsp:sp modelId="{FDCCB207-83BC-A14E-8CA0-62A1E54D5685}">
      <dsp:nvSpPr>
        <dsp:cNvPr id="0" name=""/>
        <dsp:cNvSpPr/>
      </dsp:nvSpPr>
      <dsp:spPr>
        <a:xfrm>
          <a:off x="0" y="299606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CA9F4-7377-DD49-B603-D5371ACB4279}">
      <dsp:nvSpPr>
        <dsp:cNvPr id="0" name=""/>
        <dsp:cNvSpPr/>
      </dsp:nvSpPr>
      <dsp:spPr>
        <a:xfrm>
          <a:off x="0" y="2996062"/>
          <a:ext cx="10515600" cy="599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THC can cause negative effects (anxiety or paranoia). Delta-8 may offer a smoother and milder high (theoretically) </a:t>
          </a:r>
        </a:p>
      </dsp:txBody>
      <dsp:txXfrm>
        <a:off x="0" y="2996062"/>
        <a:ext cx="10515600" cy="599110"/>
      </dsp:txXfrm>
    </dsp:sp>
    <dsp:sp modelId="{ECC153EB-03AD-9449-9127-48E472C3AFDB}">
      <dsp:nvSpPr>
        <dsp:cNvPr id="0" name=""/>
        <dsp:cNvSpPr/>
      </dsp:nvSpPr>
      <dsp:spPr>
        <a:xfrm>
          <a:off x="0" y="359517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8144EC-0F6F-F94E-9870-0B71083734D0}">
      <dsp:nvSpPr>
        <dsp:cNvPr id="0" name=""/>
        <dsp:cNvSpPr/>
      </dsp:nvSpPr>
      <dsp:spPr>
        <a:xfrm>
          <a:off x="0" y="3595172"/>
          <a:ext cx="10515600" cy="599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Very little research on delta-8 as compared to Delta 9 THC</a:t>
          </a:r>
        </a:p>
      </dsp:txBody>
      <dsp:txXfrm>
        <a:off x="0" y="3595172"/>
        <a:ext cx="10515600" cy="599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74AEA-BA57-1149-8F89-7E0498050B87}" type="datetimeFigureOut">
              <a:rPr lang="en-US" smtClean="0"/>
              <a:t>4/7/24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C17ED-5D19-EC4A-BD8A-3608A1314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1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76B8F-6218-414F-A430-57F0C2B752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21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Kansas; South Carolina; Idaho and Wyoming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C17ED-5D19-EC4A-BD8A-3608A13148F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89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673AC-3AA0-2240-BD37-C14C0F105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5EA0DC-6921-4000-39F4-D93697B93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468ED-5DD1-276C-2AC5-6DA6C2234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AF09-2689-FC42-B491-9009FF16B15F}" type="datetimeFigureOut">
              <a:rPr lang="en-US" smtClean="0"/>
              <a:t>4/7/24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C43D7-A6DD-5970-FF2B-DB3CC1F30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01AD1-7642-5CA6-FE33-C9CB6BA44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3C10-5F09-EB43-9F66-01FABF833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00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94A52-6D32-E590-5D73-1CA9467B0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7535FB-0A99-5C14-FFE5-E054B3ED2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C4785-23C2-012B-B9C3-5BDB97727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AF09-2689-FC42-B491-9009FF16B15F}" type="datetimeFigureOut">
              <a:rPr lang="en-US" smtClean="0"/>
              <a:t>4/7/24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4CB49-F45A-C04D-7433-5BEFAA09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9CCCA-55F1-C462-6848-67F452BC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3C10-5F09-EB43-9F66-01FABF833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3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83FBCB-756B-67F8-2D8A-5CF691A99B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4E00A0-0B3A-C8B0-E01C-92891450AB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57525-640C-3A54-6D58-9BB422DC1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AF09-2689-FC42-B491-9009FF16B15F}" type="datetimeFigureOut">
              <a:rPr lang="en-US" smtClean="0"/>
              <a:t>4/7/24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F5F3C-70C5-337F-3984-8AD708E16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31219-826A-DB33-11F9-7DE51877D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3C10-5F09-EB43-9F66-01FABF833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6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1A1AC-7198-470B-4C90-282C0A638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F244A-35CA-7732-BA1F-E24EF063D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2FDF8-3B3E-2020-0D3A-2EFF62271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AF09-2689-FC42-B491-9009FF16B15F}" type="datetimeFigureOut">
              <a:rPr lang="en-US" smtClean="0"/>
              <a:t>4/7/24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8EA9C-09AD-7538-FA2D-58C5161F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C876D-2EF7-6EC3-1C26-769ECFF8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3C10-5F09-EB43-9F66-01FABF833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2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F3258-B40C-ACD7-3F32-D0F278097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58A4B-CF11-434F-224A-EF0785BB7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44A0C-AEEA-295A-52B8-38505406E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AF09-2689-FC42-B491-9009FF16B15F}" type="datetimeFigureOut">
              <a:rPr lang="en-US" smtClean="0"/>
              <a:t>4/7/24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BF91E-9987-A86A-453B-244E3F8AB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C6FA3-404B-1CDC-6815-0A63A52AA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3C10-5F09-EB43-9F66-01FABF833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7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A20F3-4D66-A8F9-4BAD-C4D4F633C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D02A3-1E9C-30AB-33C5-E62CFE1BF1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EECDE2-7420-9C4F-F67B-02BE95EE8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06217-281B-4891-DCE5-293249838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AF09-2689-FC42-B491-9009FF16B15F}" type="datetimeFigureOut">
              <a:rPr lang="en-US" smtClean="0"/>
              <a:t>4/7/24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31440-0047-1365-D96E-DDA218BF5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9C4A8E-D74C-791A-E3B0-7E78FDF8C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3C10-5F09-EB43-9F66-01FABF833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17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607BC-2905-3886-0E0F-0E9A32564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FB2A8-8F01-31AE-6F8B-A9F72C67C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FDAE62-2DC5-B24A-38E8-03FF7ADCA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182E0A-ECBD-A94D-1245-5908B9E17E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23FA6B-3010-AB0E-1F05-C1F2436B3E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C27E46-F032-6292-085D-763D65728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AF09-2689-FC42-B491-9009FF16B15F}" type="datetimeFigureOut">
              <a:rPr lang="en-US" smtClean="0"/>
              <a:t>4/7/24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38D92D-D6FA-DEBE-4B16-3497F3F5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061300-5C24-D883-CB6C-C9848AB96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3C10-5F09-EB43-9F66-01FABF833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4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57602-99E8-999D-0C01-79405D644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1CD4E-F016-5F77-2A7F-DAC5B9196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AF09-2689-FC42-B491-9009FF16B15F}" type="datetimeFigureOut">
              <a:rPr lang="en-US" smtClean="0"/>
              <a:t>4/7/24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6B285-C351-43B6-CDFA-6CF878667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6B4CE4-89FF-A326-521F-9CD47491C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3C10-5F09-EB43-9F66-01FABF833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9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90ACFA-744E-613D-BEB0-F8A4FB181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AF09-2689-FC42-B491-9009FF16B15F}" type="datetimeFigureOut">
              <a:rPr lang="en-US" smtClean="0"/>
              <a:t>4/7/24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4E69CB-2DB2-D6ED-E503-6E9171083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3AFD9-E042-F64A-7158-3FEA8F30D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3C10-5F09-EB43-9F66-01FABF833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64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7A31B-C022-CB18-1112-9FA37F91E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83772-1F0A-3FFC-1EEA-F063BB243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43E280-7244-9C2C-4A68-E6BBC63C0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5785F0-AEE8-8528-B7BF-29363E3D9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AF09-2689-FC42-B491-9009FF16B15F}" type="datetimeFigureOut">
              <a:rPr lang="en-US" smtClean="0"/>
              <a:t>4/7/24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0B40C2-0689-63C7-FFA5-F148A8C4B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2DB6AB-BB51-237B-C2A7-9E36B30D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3C10-5F09-EB43-9F66-01FABF833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5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5719E-1FC5-CD18-9CF8-ABE4C2504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63043E-32F5-CF1B-2285-2B43DC872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E8E68-BF14-F58B-E1CE-691B1B93F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C33088-C98A-A108-39BF-442614CE3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AF09-2689-FC42-B491-9009FF16B15F}" type="datetimeFigureOut">
              <a:rPr lang="en-US" smtClean="0"/>
              <a:t>4/7/24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1AFCE-0728-23A2-2B28-32DCD13BC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4AF52F-A7F5-C78B-BA55-B589295E0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3C10-5F09-EB43-9F66-01FABF833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230701-84C4-E49A-C596-3F130E235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A59D5-745E-C003-7515-9C985A667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8FDC4-AA14-EDEF-B3D9-B4433059A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0DAF09-2689-FC42-B491-9009FF16B15F}" type="datetimeFigureOut">
              <a:rPr lang="en-US" smtClean="0"/>
              <a:t>4/7/24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2F082-25A0-A0AF-25DB-3C5EF93DA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2CF93-90DC-6610-4BDE-A96E416335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7D3C10-5F09-EB43-9F66-01FABF833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services.jobcorps.gov/health/Pages/PINotices.aspx" TargetMode="External"/><Relationship Id="rId2" Type="http://schemas.openxmlformats.org/officeDocument/2006/relationships/hyperlink" Target="https://supportservices.jobcorps.gov/health/Pages/Alcohol.asp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irtual-na.org/" TargetMode="External"/><Relationship Id="rId5" Type="http://schemas.openxmlformats.org/officeDocument/2006/relationships/hyperlink" Target="https://aa-intergroup.org/" TargetMode="External"/><Relationship Id="rId4" Type="http://schemas.openxmlformats.org/officeDocument/2006/relationships/hyperlink" Target="file:///Users/dianetennies/Documents/Documents/Ensure%2520students%2520receive%2520at%2520least%25207%2520intervention%2520sessions%2520(including%25202%2520individual%2520sessions)%2520that%2520are%2520documented%2520in%2520the%2520SHR.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services.jobcorps.gov/health/Pages/Alcohol.aspx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services.jobcorps.gov/health/Pages/Alcohol.aspx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ida.nih.gov/news-events/news-releases/2023/12/reported-drug-use-among-adolescents-continued-to-hold-below-pre-pandemic-levels-in-2023" TargetMode="External"/><Relationship Id="rId2" Type="http://schemas.openxmlformats.org/officeDocument/2006/relationships/hyperlink" Target="https://monitoringthefuture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da.gov/consumers/consumer-updates/5-things-know-about-delta-8-tetrahydrocannabinol-delta-8-th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47FC01-6197-BDAB-9CC2-DBEFFCC75D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747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EA0DA4-14CA-0BD2-FBBE-9ACE36A15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8181" y="1122363"/>
            <a:ext cx="9795637" cy="2220775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TEAP Trends: Retaining Students, Relapse Prevention and Delta-8 THC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DB3889-5F57-A396-8FA8-837B131725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8181" y="3514853"/>
            <a:ext cx="9795637" cy="205704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Diane Tennies, PhD, LADC</a:t>
            </a:r>
          </a:p>
          <a:p>
            <a:r>
              <a:rPr lang="en-US">
                <a:solidFill>
                  <a:srgbClr val="FFFFFF"/>
                </a:solidFill>
              </a:rPr>
              <a:t>LEAD TEAP Health Specialist</a:t>
            </a:r>
          </a:p>
          <a:p>
            <a:r>
              <a:rPr lang="en-US">
                <a:solidFill>
                  <a:srgbClr val="FFFFFF"/>
                </a:solidFill>
              </a:rPr>
              <a:t>April 2024</a:t>
            </a:r>
          </a:p>
        </p:txBody>
      </p:sp>
    </p:spTree>
    <p:extLst>
      <p:ext uri="{BB962C8B-B14F-4D97-AF65-F5344CB8AC3E}">
        <p14:creationId xmlns:p14="http://schemas.microsoft.com/office/powerpoint/2010/main" val="166703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385B0-3F13-FCD8-E21C-3412340A9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en-US" sz="3200"/>
              <a:t>Baseline: Relapse Prevention (RP)</a:t>
            </a:r>
          </a:p>
        </p:txBody>
      </p:sp>
      <p:pic>
        <p:nvPicPr>
          <p:cNvPr id="5" name="Picture 4" descr="Sea of white umbrellas with one blue one in the crowd">
            <a:extLst>
              <a:ext uri="{FF2B5EF4-FFF2-40B4-BE49-F238E27FC236}">
                <a16:creationId xmlns:a16="http://schemas.microsoft.com/office/drawing/2014/main" id="{EB7B7B5F-7F30-318E-1BEC-579A3DFA70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85" r="16414" b="1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25952-79A4-B59C-2AF5-C4DFF8E17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r>
              <a:rPr lang="en-US" sz="1300">
                <a:latin typeface="Arial" panose="020B0604020202020204" pitchFamily="34" charset="0"/>
                <a:cs typeface="Arial" panose="020B0604020202020204" pitchFamily="34" charset="0"/>
              </a:rPr>
              <a:t>Relapse prevention usually the goal for those impacted by addiction</a:t>
            </a:r>
          </a:p>
          <a:p>
            <a:r>
              <a:rPr lang="en-US" sz="1300">
                <a:latin typeface="Arial" panose="020B0604020202020204" pitchFamily="34" charset="0"/>
                <a:cs typeface="Arial" panose="020B0604020202020204" pitchFamily="34" charset="0"/>
              </a:rPr>
              <a:t>RP is an umbrella term that refers to strategies to reduce the likelihood and severity of relapse when someone is trying to abstain</a:t>
            </a:r>
          </a:p>
          <a:p>
            <a:r>
              <a:rPr lang="en-US" sz="1300">
                <a:latin typeface="Arial" panose="020B0604020202020204" pitchFamily="34" charset="0"/>
                <a:cs typeface="Arial" panose="020B0604020202020204" pitchFamily="34" charset="0"/>
              </a:rPr>
              <a:t>Most RP strategies focus on Cognitive-Behavioral Therapy (CBT) skills and coping responses. </a:t>
            </a:r>
          </a:p>
          <a:p>
            <a:pPr lvl="1"/>
            <a:r>
              <a:rPr lang="en-US" sz="1300">
                <a:latin typeface="Arial" panose="020B0604020202020204" pitchFamily="34" charset="0"/>
                <a:cs typeface="Arial" panose="020B0604020202020204" pitchFamily="34" charset="0"/>
              </a:rPr>
              <a:t>CBT skills refer to a person’s ability to recognize their thought patterns, which influence their emotions, which determine their behavior</a:t>
            </a:r>
          </a:p>
          <a:p>
            <a:pPr lvl="1"/>
            <a:r>
              <a:rPr lang="en-US" sz="1300">
                <a:latin typeface="Arial" panose="020B0604020202020204" pitchFamily="34" charset="0"/>
                <a:cs typeface="Arial" panose="020B0604020202020204" pitchFamily="34" charset="0"/>
              </a:rPr>
              <a:t>Coping responses are behavioral responses to stressful situations</a:t>
            </a:r>
          </a:p>
          <a:p>
            <a:r>
              <a:rPr lang="en-US" sz="1300">
                <a:latin typeface="Arial" panose="020B0604020202020204" pitchFamily="34" charset="0"/>
                <a:cs typeface="Arial" panose="020B0604020202020204" pitchFamily="34" charset="0"/>
              </a:rPr>
              <a:t>Why needed? Because addiction to a substance results in brain  changes that make it difficult to overcome their disorder</a:t>
            </a:r>
          </a:p>
          <a:p>
            <a:r>
              <a:rPr lang="en-US" sz="1300">
                <a:latin typeface="Arial" panose="020B0604020202020204" pitchFamily="34" charset="0"/>
                <a:cs typeface="Arial" panose="020B0604020202020204" pitchFamily="34" charset="0"/>
              </a:rPr>
              <a:t>Everyday life at and away from JC contains many triggers so relapse is not uncommon as people recover</a:t>
            </a:r>
          </a:p>
          <a:p>
            <a:r>
              <a:rPr lang="en-US" sz="1300">
                <a:latin typeface="Arial" panose="020B0604020202020204" pitchFamily="34" charset="0"/>
                <a:cs typeface="Arial" panose="020B0604020202020204" pitchFamily="34" charset="0"/>
              </a:rPr>
              <a:t>Stages of Relapse: emotional, cognitive and physical </a:t>
            </a:r>
          </a:p>
        </p:txBody>
      </p:sp>
    </p:spTree>
    <p:extLst>
      <p:ext uri="{BB962C8B-B14F-4D97-AF65-F5344CB8AC3E}">
        <p14:creationId xmlns:p14="http://schemas.microsoft.com/office/powerpoint/2010/main" val="3412985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w to Make a Relapse Prevention Plan | Riverwalk Ranch">
            <a:extLst>
              <a:ext uri="{FF2B5EF4-FFF2-40B4-BE49-F238E27FC236}">
                <a16:creationId xmlns:a16="http://schemas.microsoft.com/office/drawing/2014/main" id="{141824E1-73DD-4FD3-3979-19ABDD0C5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8438"/>
            <a:ext cx="12192000" cy="391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985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39F91-91F5-B9AF-EDDF-233D8AF7D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4600"/>
              <a:t>What to do with Five Additional RP Sessions?</a:t>
            </a:r>
          </a:p>
        </p:txBody>
      </p:sp>
      <p:sp>
        <p:nvSpPr>
          <p:cNvPr id="615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11295-6020-F4E9-EB00-87CE67F80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1900" dirty="0"/>
              <a:t>Develop an RP plan – what does </a:t>
            </a:r>
            <a:r>
              <a:rPr lang="en-US" sz="1900" u="sng" dirty="0"/>
              <a:t>this student need?</a:t>
            </a:r>
          </a:p>
          <a:p>
            <a:r>
              <a:rPr lang="en-US" sz="1900" dirty="0"/>
              <a:t>Individualized with focus on support</a:t>
            </a:r>
          </a:p>
          <a:p>
            <a:r>
              <a:rPr lang="en-US" sz="1900" dirty="0"/>
              <a:t>Improve coping and resistance skills through:</a:t>
            </a:r>
          </a:p>
          <a:p>
            <a:pPr lvl="1"/>
            <a:r>
              <a:rPr lang="en-US" sz="1900" dirty="0"/>
              <a:t>Recreation/Leisure time/HEALs planning and check-ins</a:t>
            </a:r>
          </a:p>
          <a:p>
            <a:pPr lvl="1"/>
            <a:r>
              <a:rPr lang="en-US" sz="1900" dirty="0"/>
              <a:t>Continue to attend intervention programming</a:t>
            </a:r>
          </a:p>
          <a:p>
            <a:pPr lvl="1"/>
            <a:r>
              <a:rPr lang="en-US" sz="1900" dirty="0"/>
              <a:t>Meeting with student individually</a:t>
            </a:r>
          </a:p>
          <a:p>
            <a:pPr lvl="1"/>
            <a:r>
              <a:rPr lang="en-US" sz="1900" dirty="0"/>
              <a:t>Using online resources for homework</a:t>
            </a:r>
          </a:p>
          <a:p>
            <a:pPr lvl="1"/>
            <a:r>
              <a:rPr lang="en-US" sz="1900" dirty="0"/>
              <a:t>Referral to off center addiction treatment/programming</a:t>
            </a:r>
          </a:p>
          <a:p>
            <a:pPr lvl="1"/>
            <a:r>
              <a:rPr lang="en-US" sz="1900" dirty="0"/>
              <a:t>Sleep monitoring, encourage volunteering, and journaling </a:t>
            </a:r>
          </a:p>
          <a:p>
            <a:r>
              <a:rPr lang="en-US" sz="1900" dirty="0"/>
              <a:t>Document plan and response</a:t>
            </a:r>
          </a:p>
          <a:p>
            <a:pPr marL="0" indent="0">
              <a:buNone/>
            </a:pPr>
            <a:endParaRPr lang="en-US" sz="1900" dirty="0"/>
          </a:p>
        </p:txBody>
      </p:sp>
      <p:pic>
        <p:nvPicPr>
          <p:cNvPr id="6146" name="Picture 2" descr="Intervention (RTI) Strategies Seminar">
            <a:extLst>
              <a:ext uri="{FF2B5EF4-FFF2-40B4-BE49-F238E27FC236}">
                <a16:creationId xmlns:a16="http://schemas.microsoft.com/office/drawing/2014/main" id="{07AF272F-8842-81D7-F40C-740E912AED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5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017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9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1" name="Rectangle 12300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2" name="Picture 4" descr="Relapse After Addiction: Causes and ...">
            <a:extLst>
              <a:ext uri="{FF2B5EF4-FFF2-40B4-BE49-F238E27FC236}">
                <a16:creationId xmlns:a16="http://schemas.microsoft.com/office/drawing/2014/main" id="{2A6078C4-277A-5971-0C84-DBC772720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0934" y="1803426"/>
            <a:ext cx="4616434" cy="307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307" name="Straight Connector 12306">
            <a:extLst>
              <a:ext uri="{FF2B5EF4-FFF2-40B4-BE49-F238E27FC236}">
                <a16:creationId xmlns:a16="http://schemas.microsoft.com/office/drawing/2014/main" id="{02E9B2EE-76CA-47F3-9977-3F2FCB7FD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739239"/>
            <a:ext cx="0" cy="32004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Relapse Prevention Strategies ...">
            <a:extLst>
              <a:ext uri="{FF2B5EF4-FFF2-40B4-BE49-F238E27FC236}">
                <a16:creationId xmlns:a16="http://schemas.microsoft.com/office/drawing/2014/main" id="{0400C7AE-1184-6695-CF2A-40C614D90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33" y="2087238"/>
            <a:ext cx="4644528" cy="25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44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8" name="Rectangle 15367">
            <a:extLst>
              <a:ext uri="{FF2B5EF4-FFF2-40B4-BE49-F238E27FC236}">
                <a16:creationId xmlns:a16="http://schemas.microsoft.com/office/drawing/2014/main" id="{DF05ACD0-FF4A-4F8F-B5C5-6A4EBD0D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0" name="Rectangle 15369">
            <a:extLst>
              <a:ext uri="{FF2B5EF4-FFF2-40B4-BE49-F238E27FC236}">
                <a16:creationId xmlns:a16="http://schemas.microsoft.com/office/drawing/2014/main" id="{4C9AFA28-B5ED-4346-9AF7-68A157F16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472608" y="1380564"/>
            <a:ext cx="4561369" cy="23462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defRPr/>
            </a:pPr>
            <a:r>
              <a:rPr lang="en-US" sz="3200" kern="120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How to Present: Use Listening and Empathic Style (Motivational Interviewing Techniques) </a:t>
            </a:r>
          </a:p>
        </p:txBody>
      </p:sp>
      <p:sp>
        <p:nvSpPr>
          <p:cNvPr id="15363" name="Content Placeholder 12"/>
          <p:cNvSpPr>
            <a:spLocks noGrp="1"/>
          </p:cNvSpPr>
          <p:nvPr>
            <p:ph idx="4294967295"/>
          </p:nvPr>
        </p:nvSpPr>
        <p:spPr>
          <a:xfrm>
            <a:off x="1524000" y="1600201"/>
            <a:ext cx="8686800" cy="4708525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n-US" b="1" dirty="0"/>
              <a:t>					 </a:t>
            </a:r>
          </a:p>
          <a:p>
            <a:pPr>
              <a:buNone/>
              <a:defRPr/>
            </a:pPr>
            <a:endParaRPr lang="en-US" dirty="0"/>
          </a:p>
          <a:p>
            <a:pPr>
              <a:buNone/>
              <a:defRPr/>
            </a:pPr>
            <a:r>
              <a:rPr lang="en-US" dirty="0"/>
              <a:t>				</a:t>
            </a:r>
          </a:p>
          <a:p>
            <a:pPr>
              <a:buNone/>
              <a:defRPr/>
            </a:pPr>
            <a:r>
              <a:rPr lang="en-US" dirty="0"/>
              <a:t>				</a:t>
            </a:r>
          </a:p>
          <a:p>
            <a:pPr>
              <a:buNone/>
              <a:defRPr/>
            </a:pPr>
            <a:r>
              <a:rPr lang="en-US" dirty="0"/>
              <a:t>				</a:t>
            </a:r>
          </a:p>
          <a:p>
            <a:pPr>
              <a:buNone/>
              <a:defRPr/>
            </a:pPr>
            <a:r>
              <a:rPr lang="en-US" dirty="0"/>
              <a:t>				</a:t>
            </a:r>
          </a:p>
          <a:p>
            <a:pPr>
              <a:buNone/>
              <a:defRPr/>
            </a:pPr>
            <a:r>
              <a:rPr lang="en-US" dirty="0"/>
              <a:t>			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12949"/>
              </p:ext>
            </p:extLst>
          </p:nvPr>
        </p:nvGraphicFramePr>
        <p:xfrm>
          <a:off x="6810935" y="2074231"/>
          <a:ext cx="4018431" cy="2709541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1740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3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4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292">
                <a:tc>
                  <a:txBody>
                    <a:bodyPr/>
                    <a:lstStyle/>
                    <a:p>
                      <a:r>
                        <a:rPr lang="en-US" sz="1500" b="0" cap="none" spc="0">
                          <a:solidFill>
                            <a:schemeClr val="bg1"/>
                          </a:solidFill>
                        </a:rPr>
                        <a:t>Affirmed</a:t>
                      </a:r>
                    </a:p>
                  </a:txBody>
                  <a:tcPr marL="85027" marR="85027" marT="85027" marB="42514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cap="none" spc="0">
                          <a:solidFill>
                            <a:schemeClr val="bg1"/>
                          </a:solidFill>
                        </a:rPr>
                        <a:t>Accept</a:t>
                      </a:r>
                    </a:p>
                  </a:txBody>
                  <a:tcPr marL="85027" marR="85027" marT="85027" marB="42514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cap="none" spc="0">
                          <a:solidFill>
                            <a:schemeClr val="bg1"/>
                          </a:solidFill>
                        </a:rPr>
                        <a:t>Approach</a:t>
                      </a:r>
                    </a:p>
                  </a:txBody>
                  <a:tcPr marL="85027" marR="85027" marT="85027" marB="42514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607"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Understood	</a:t>
                      </a:r>
                    </a:p>
                  </a:txBody>
                  <a:tcPr marL="85027" marR="85027" marT="85027" marB="425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Open</a:t>
                      </a:r>
                    </a:p>
                  </a:txBody>
                  <a:tcPr marL="85027" marR="85027" marT="85027" marB="425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Talk more</a:t>
                      </a:r>
                    </a:p>
                  </a:txBody>
                  <a:tcPr marL="85027" marR="85027" marT="85027" marB="425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607"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Accepted</a:t>
                      </a:r>
                    </a:p>
                  </a:txBody>
                  <a:tcPr marL="85027" marR="85027" marT="85027" marB="425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Non-defensive</a:t>
                      </a:r>
                    </a:p>
                  </a:txBody>
                  <a:tcPr marL="85027" marR="85027" marT="85027" marB="425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Liking</a:t>
                      </a:r>
                    </a:p>
                  </a:txBody>
                  <a:tcPr marL="85027" marR="85027" marT="85027" marB="425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607"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Respected</a:t>
                      </a:r>
                    </a:p>
                  </a:txBody>
                  <a:tcPr marL="85027" marR="85027" marT="85027" marB="425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Interested	</a:t>
                      </a:r>
                    </a:p>
                  </a:txBody>
                  <a:tcPr marL="85027" marR="85027" marT="85027" marB="425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Engaged</a:t>
                      </a:r>
                    </a:p>
                  </a:txBody>
                  <a:tcPr marL="85027" marR="85027" marT="85027" marB="425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607"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Heard</a:t>
                      </a:r>
                    </a:p>
                  </a:txBody>
                  <a:tcPr marL="85027" marR="85027" marT="85027" marB="425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Cooperative</a:t>
                      </a:r>
                    </a:p>
                  </a:txBody>
                  <a:tcPr marL="85027" marR="85027" marT="85027" marB="425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Activated</a:t>
                      </a:r>
                    </a:p>
                  </a:txBody>
                  <a:tcPr marL="85027" marR="85027" marT="85027" marB="425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607"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Comfortable/safe</a:t>
                      </a:r>
                    </a:p>
                  </a:txBody>
                  <a:tcPr marL="85027" marR="85027" marT="85027" marB="425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Listening	</a:t>
                      </a:r>
                    </a:p>
                  </a:txBody>
                  <a:tcPr marL="85027" marR="85027" marT="85027" marB="425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Come back</a:t>
                      </a:r>
                    </a:p>
                  </a:txBody>
                  <a:tcPr marL="85027" marR="85027" marT="85027" marB="425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6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Empowered</a:t>
                      </a:r>
                    </a:p>
                  </a:txBody>
                  <a:tcPr marL="85027" marR="85027" marT="85027" marB="425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cap="none" spc="0">
                        <a:solidFill>
                          <a:schemeClr val="tx1"/>
                        </a:solidFill>
                      </a:endParaRPr>
                    </a:p>
                  </a:txBody>
                  <a:tcPr marL="85027" marR="85027" marT="85027" marB="425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cap="none" spc="0">
                        <a:solidFill>
                          <a:schemeClr val="tx1"/>
                        </a:solidFill>
                      </a:endParaRPr>
                    </a:p>
                  </a:txBody>
                  <a:tcPr marL="85027" marR="85027" marT="85027" marB="425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6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Hopeful/Able to change</a:t>
                      </a:r>
                    </a:p>
                  </a:txBody>
                  <a:tcPr marL="85027" marR="85027" marT="85027" marB="425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cap="none" spc="0">
                        <a:solidFill>
                          <a:schemeClr val="tx1"/>
                        </a:solidFill>
                      </a:endParaRPr>
                    </a:p>
                  </a:txBody>
                  <a:tcPr marL="85027" marR="85027" marT="85027" marB="425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cap="none" spc="0">
                        <a:solidFill>
                          <a:schemeClr val="tx1"/>
                        </a:solidFill>
                      </a:endParaRPr>
                    </a:p>
                  </a:txBody>
                  <a:tcPr marL="85027" marR="85027" marT="85027" marB="425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9" name="Rectangle 13318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1" name="Freeform: Shape 13320">
            <a:extLst>
              <a:ext uri="{FF2B5EF4-FFF2-40B4-BE49-F238E27FC236}">
                <a16:creationId xmlns:a16="http://schemas.microsoft.com/office/drawing/2014/main" id="{86FD7672-78BE-4D6F-A711-2CDB79B52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662" y="323519"/>
            <a:ext cx="4323899" cy="6212748"/>
          </a:xfrm>
          <a:custGeom>
            <a:avLst/>
            <a:gdLst>
              <a:gd name="connsiteX0" fmla="*/ 0 w 4323899"/>
              <a:gd name="connsiteY0" fmla="*/ 0 h 6212748"/>
              <a:gd name="connsiteX1" fmla="*/ 742501 w 4323899"/>
              <a:gd name="connsiteY1" fmla="*/ 0 h 6212748"/>
              <a:gd name="connsiteX2" fmla="*/ 4323899 w 4323899"/>
              <a:gd name="connsiteY2" fmla="*/ 0 h 6212748"/>
              <a:gd name="connsiteX3" fmla="*/ 4323899 w 4323899"/>
              <a:gd name="connsiteY3" fmla="*/ 2864954 h 6212748"/>
              <a:gd name="connsiteX4" fmla="*/ 880454 w 4323899"/>
              <a:gd name="connsiteY4" fmla="*/ 6212748 h 6212748"/>
              <a:gd name="connsiteX5" fmla="*/ 0 w 4323899"/>
              <a:gd name="connsiteY5" fmla="*/ 6212748 h 6212748"/>
              <a:gd name="connsiteX6" fmla="*/ 0 w 4323899"/>
              <a:gd name="connsiteY6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742501" y="0"/>
                </a:ln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lnTo>
                  <a:pt x="0" y="62109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323" name="Right Triangle 1332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25" name="Rectangle 13324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91EFED-D89E-7FB8-A617-309B6AEF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9293" y="806364"/>
            <a:ext cx="3354636" cy="28474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Without A TEAP: What to Do?</a:t>
            </a:r>
          </a:p>
        </p:txBody>
      </p:sp>
      <p:pic>
        <p:nvPicPr>
          <p:cNvPr id="13314" name="Picture 2" descr="2,100+ Job Search Background Stock ...">
            <a:extLst>
              <a:ext uri="{FF2B5EF4-FFF2-40B4-BE49-F238E27FC236}">
                <a16:creationId xmlns:a16="http://schemas.microsoft.com/office/drawing/2014/main" id="{835872F0-F9F6-90AC-EAD7-8BC433248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6558" y="1775194"/>
            <a:ext cx="5604636" cy="329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093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6FD7672-78BE-4D6F-A711-2CDB79B52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662" y="323519"/>
            <a:ext cx="4323899" cy="6212748"/>
          </a:xfrm>
          <a:custGeom>
            <a:avLst/>
            <a:gdLst>
              <a:gd name="connsiteX0" fmla="*/ 0 w 4323899"/>
              <a:gd name="connsiteY0" fmla="*/ 0 h 6212748"/>
              <a:gd name="connsiteX1" fmla="*/ 742501 w 4323899"/>
              <a:gd name="connsiteY1" fmla="*/ 0 h 6212748"/>
              <a:gd name="connsiteX2" fmla="*/ 4323899 w 4323899"/>
              <a:gd name="connsiteY2" fmla="*/ 0 h 6212748"/>
              <a:gd name="connsiteX3" fmla="*/ 4323899 w 4323899"/>
              <a:gd name="connsiteY3" fmla="*/ 2864954 h 6212748"/>
              <a:gd name="connsiteX4" fmla="*/ 880454 w 4323899"/>
              <a:gd name="connsiteY4" fmla="*/ 6212748 h 6212748"/>
              <a:gd name="connsiteX5" fmla="*/ 0 w 4323899"/>
              <a:gd name="connsiteY5" fmla="*/ 6212748 h 6212748"/>
              <a:gd name="connsiteX6" fmla="*/ 0 w 4323899"/>
              <a:gd name="connsiteY6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742501" y="0"/>
                </a:ln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lnTo>
                  <a:pt x="0" y="62109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479F6-9DFC-9C09-C46B-F6F96E9BE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9293" y="806364"/>
            <a:ext cx="3354636" cy="28474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Without a TEAP –Updated Document on Website 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DACD87B-7E0A-8C36-1101-8FB3ACBF70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534710"/>
              </p:ext>
            </p:extLst>
          </p:nvPr>
        </p:nvGraphicFramePr>
        <p:xfrm>
          <a:off x="1296558" y="1354723"/>
          <a:ext cx="5604637" cy="4131038"/>
        </p:xfrm>
        <a:graphic>
          <a:graphicData uri="http://schemas.openxmlformats.org/drawingml/2006/table">
            <a:tbl>
              <a:tblPr firstRow="1" firstCol="1" bandRow="1"/>
              <a:tblGrid>
                <a:gridCol w="950570">
                  <a:extLst>
                    <a:ext uri="{9D8B030D-6E8A-4147-A177-3AD203B41FA5}">
                      <a16:colId xmlns:a16="http://schemas.microsoft.com/office/drawing/2014/main" val="906202930"/>
                    </a:ext>
                  </a:extLst>
                </a:gridCol>
                <a:gridCol w="3598589">
                  <a:extLst>
                    <a:ext uri="{9D8B030D-6E8A-4147-A177-3AD203B41FA5}">
                      <a16:colId xmlns:a16="http://schemas.microsoft.com/office/drawing/2014/main" val="2793264098"/>
                    </a:ext>
                  </a:extLst>
                </a:gridCol>
                <a:gridCol w="1055478">
                  <a:extLst>
                    <a:ext uri="{9D8B030D-6E8A-4147-A177-3AD203B41FA5}">
                      <a16:colId xmlns:a16="http://schemas.microsoft.com/office/drawing/2014/main" val="2720682602"/>
                    </a:ext>
                  </a:extLst>
                </a:gridCol>
              </a:tblGrid>
              <a:tr h="172121"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Task</a:t>
                      </a:r>
                      <a:endParaRPr lang="en-US" sz="1500" b="0" i="0" u="none" strike="noStrike">
                        <a:effectLst/>
                        <a:highlight>
                          <a:srgbClr val="0000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21624" marR="21624" marT="7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Resources</a:t>
                      </a:r>
                      <a:endParaRPr lang="en-US" sz="1500" b="0" i="0" u="none" strike="noStrike">
                        <a:effectLst/>
                        <a:highlight>
                          <a:srgbClr val="0000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21624" marR="21624" marT="7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Suggested staff</a:t>
                      </a:r>
                      <a:endParaRPr lang="en-US" sz="1500" b="0" i="0" u="none" strike="noStrike">
                        <a:effectLst/>
                        <a:highlight>
                          <a:srgbClr val="0000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21624" marR="21624" marT="7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544858"/>
                  </a:ext>
                </a:extLst>
              </a:tr>
              <a:tr h="236992">
                <a:tc gridSpan="3"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Frequency: New Inputs</a:t>
                      </a:r>
                      <a:endParaRPr lang="en-US" sz="1500" b="0" i="0" u="none" strike="noStrike">
                        <a:effectLst/>
                        <a:highlight>
                          <a:srgbClr val="D9D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2415" marR="72415" marT="36207" marB="362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287588"/>
                  </a:ext>
                </a:extLst>
              </a:tr>
              <a:tr h="1191514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Review and sign the Social Intake Form (SIF) within 1 week of arrival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624" marR="21624" marT="75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7472" marR="0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 panose="05050102010706020507" pitchFamily="18" charset="2"/>
                        <a:buChar char="·"/>
                      </a:pPr>
                      <a:r>
                        <a:rPr lang="en-US" sz="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Indicate on the TEAP signature line that the position is vacant and that the form is being reviewed by alternate licensed staff 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Ensure students referred for TEAP services through the SIF are seen for assessment and provided with follow up support, and document in the student health record (SHR). 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There is a high co-morbidity between substance use and mental health issues so a large portion of high-risk students may have both issues. Ask the CMHC or intern if they are willing to follow- up with students who score 2 or more on the CRAFT (questions 4-9 only).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624" marR="21624" marT="75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H&amp;W staff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624" marR="21624" marT="75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846567"/>
                  </a:ext>
                </a:extLst>
              </a:tr>
              <a:tr h="1388024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Assessment Using Formalized Assessment Measures (FAMs)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624" marR="21624" marT="75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7472" marR="0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 panose="05050102010706020507" pitchFamily="18" charset="2"/>
                        <a:buChar char="·"/>
                      </a:pPr>
                      <a:r>
                        <a:rPr lang="en-US" sz="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Determine if others in HWC are trained in administering FAMs, such as the CMHCs, interns or CP/NP/PA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If staff are trained and it is within their scope of practice, administer FAMs (such as CUDIT-R, MAST, DAST or AUDIT which are all in the public domain and can be located online) to students who score 2 or more on the CRAFFT (Questions 4-9). Ensure that the protocols are scored and the results documented in the SHR along with the student response and the plan.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Consider using an outside agency to conduct assessments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 students who score in the high risk range, refer them to outside substance use agency if treatment is need 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22860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624" marR="21624" marT="75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Training H&amp;W staff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624" marR="21624" marT="75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5189350"/>
                  </a:ext>
                </a:extLst>
              </a:tr>
              <a:tr h="1142387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Applicant File Reviews (AFRs)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624" marR="21624" marT="75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7472" marR="0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 panose="05050102010706020507" pitchFamily="18" charset="2"/>
                        <a:buChar char="·"/>
                      </a:pPr>
                      <a:r>
                        <a:rPr lang="en-US" sz="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Contract with the former TEAP specialist to continue to conduct AFRs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347472" marR="0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 panose="05050102010706020507" pitchFamily="18" charset="2"/>
                        <a:buChar char="·"/>
                      </a:pPr>
                      <a:r>
                        <a:rPr lang="en-US" sz="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Contact your center’s contractor and identify a TEAP specialist from another center run by your contractor to conduct AFRs.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347472" marR="0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 panose="05050102010706020507" pitchFamily="18" charset="2"/>
                        <a:buChar char="·"/>
                      </a:pPr>
                      <a:r>
                        <a:rPr lang="en-US" sz="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Utilize the Center Physician/Nurse Practitioner/Physician Assistant in collaboration with the Health and Wellness Director (HWD)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347472" marR="0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 panose="05050102010706020507" pitchFamily="18" charset="2"/>
                        <a:buChar char="·"/>
                      </a:pPr>
                      <a:r>
                        <a:rPr lang="en-US" sz="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Hire and train an outside substance use professional to complete AFRs with assistance from the HWD and Disability Coordinators (DCs). NOTE: This provider must meet PRH credentialing requirements for the position and be approved by the RO/NO.</a:t>
                      </a:r>
                    </a:p>
                  </a:txBody>
                  <a:tcPr marL="21624" marR="21624" marT="75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Credentialed/Licensed substance use or medical professional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624" marR="21624" marT="75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7213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5924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5B93C8D-5913-C310-BC13-4B25F3219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362169"/>
              </p:ext>
            </p:extLst>
          </p:nvPr>
        </p:nvGraphicFramePr>
        <p:xfrm>
          <a:off x="643467" y="687738"/>
          <a:ext cx="10905067" cy="5482525"/>
        </p:xfrm>
        <a:graphic>
          <a:graphicData uri="http://schemas.openxmlformats.org/drawingml/2006/table">
            <a:tbl>
              <a:tblPr firstRow="1" firstCol="1" bandRow="1"/>
              <a:tblGrid>
                <a:gridCol w="1790279">
                  <a:extLst>
                    <a:ext uri="{9D8B030D-6E8A-4147-A177-3AD203B41FA5}">
                      <a16:colId xmlns:a16="http://schemas.microsoft.com/office/drawing/2014/main" val="3524072304"/>
                    </a:ext>
                  </a:extLst>
                </a:gridCol>
                <a:gridCol w="7520992">
                  <a:extLst>
                    <a:ext uri="{9D8B030D-6E8A-4147-A177-3AD203B41FA5}">
                      <a16:colId xmlns:a16="http://schemas.microsoft.com/office/drawing/2014/main" val="2742646145"/>
                    </a:ext>
                  </a:extLst>
                </a:gridCol>
                <a:gridCol w="1593796">
                  <a:extLst>
                    <a:ext uri="{9D8B030D-6E8A-4147-A177-3AD203B41FA5}">
                      <a16:colId xmlns:a16="http://schemas.microsoft.com/office/drawing/2014/main" val="1066848726"/>
                    </a:ext>
                  </a:extLst>
                </a:gridCol>
              </a:tblGrid>
              <a:tr h="1271231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1-hour presentation on TEAP for all new students during CPP 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574" marR="35574" marT="124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7472" marR="0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 panose="05050102010706020507" pitchFamily="18" charset="2"/>
                        <a:buChar char="·"/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Topics to cover and other information on this presentation is available on the Job Corps Health and Wellness website </a:t>
                      </a:r>
                      <a:r>
                        <a:rPr lang="en-US" sz="1300" b="0" i="0" u="sng" strike="noStrike">
                          <a:solidFill>
                            <a:srgbClr val="0072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Suggested Career Preparation Period (CPP) Activity for TEAP</a:t>
                      </a:r>
                      <a:r>
                        <a:rPr lang="en-US" sz="1300" b="0" i="0" u="none" strike="noStrike">
                          <a:solidFill>
                            <a:srgbClr val="6666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and </a:t>
                      </a:r>
                      <a:r>
                        <a:rPr lang="en-US" sz="1300" b="0" i="0" u="sng" strike="noStrike">
                          <a:solidFill>
                            <a:srgbClr val="0072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TEAP CPP Welcome Letter</a:t>
                      </a:r>
                      <a:r>
                        <a:rPr lang="en-US" sz="1300" b="0" i="0" u="sng" strike="noStrike">
                          <a:solidFill>
                            <a:srgbClr val="0072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1400" b="0" i="0" u="sng" strike="noStrike">
                          <a:solidFill>
                            <a:srgbClr val="0072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Make sure to include the required topics from </a:t>
                      </a:r>
                      <a:r>
                        <a:rPr lang="en-US" sz="1300" b="0" i="0" u="sng" strike="noStrike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3"/>
                        </a:rPr>
                        <a:t>Job Corps Program Instruction Notice 22-16</a:t>
                      </a: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  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Information must include how TEAP services will be covered during a period without a TEAP specialist.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574" marR="35574" marT="124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H&amp;W staff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574" marR="35574" marT="124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2148496"/>
                  </a:ext>
                </a:extLst>
              </a:tr>
              <a:tr h="1648480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Entrance and Follow-up UDS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574" marR="35574" marT="124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7472" marR="0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 panose="05050102010706020507" pitchFamily="18" charset="2"/>
                        <a:buChar char="·"/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Have nurses collect the entry UDS when collecting other biological samples.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Designate a staff member to review the entry UDS results and print them to put into SHR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Develop a method of tracking to ensure a follow-up drug test is collected 37-40 days after date of arrival for those students who test positive on entrance.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Meet with students within 24 hours of results to congratulate those who are negative and review </a:t>
                      </a:r>
                      <a:r>
                        <a:rPr lang="en-US" sz="13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TEAP Intervention Agreement</a:t>
                      </a: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with those who are positive on entrance. 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Designate staff to collect the follow-up UDS and for those who test positive – enter both the entry and follow-up results into CIS to determine if a positive follow-up UDS is due to residual use or active/current use. 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574" marR="35574" marT="124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H&amp;W staff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574" marR="35574" marT="124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1077831"/>
                  </a:ext>
                </a:extLst>
              </a:tr>
              <a:tr h="1648480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Intervention Services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574" marR="35574" marT="124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7472" marR="0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 panose="05050102010706020507" pitchFamily="18" charset="2"/>
                        <a:buChar char="·"/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Identify other staff outside of HWC who might assist with intervention services and develop a method to ensure these services are documented.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Ensure students receive at least 7 intervention sessions (including 2 individual sessions) that are documented in the SHR.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Coordinate with recreation to develop activities to help students exercise or learn leisure time activities such as workouts, art activities, a walking club or other activities for at least 15 hours during the intervention period.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Have students identify staff members to talk with for support.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574" marR="35574" marT="124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H&amp;W staff and other center staff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574" marR="35574" marT="124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8029462"/>
                  </a:ext>
                </a:extLst>
              </a:tr>
              <a:tr h="457167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Suspicion Screen Referrals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574" marR="35574" marT="124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7472" marR="0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 panose="05050102010706020507" pitchFamily="18" charset="2"/>
                        <a:buChar char="·"/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Ensure the </a:t>
                      </a:r>
                      <a:r>
                        <a:rPr lang="en-US" sz="13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TEAP referral form</a:t>
                      </a: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has multiple and notable signs of use and follow center’s suspicion screen process. 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574" marR="35574" marT="124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H&amp;W staff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574" marR="35574" marT="124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0794831"/>
                  </a:ext>
                </a:extLst>
              </a:tr>
              <a:tr h="457167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Relapse Prevention Services 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574" marR="35574" marT="124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7472" marR="0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 panose="05050102010706020507" pitchFamily="18" charset="2"/>
                        <a:buChar char="·"/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Ensure access to online support services (such as </a:t>
                      </a:r>
                      <a:r>
                        <a:rPr lang="en-US" sz="13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AA</a:t>
                      </a: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or </a:t>
                      </a:r>
                      <a:r>
                        <a:rPr lang="en-US" sz="13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NA</a:t>
                      </a: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Designate a staff to meet with those students retained due to residual concentrations of THC.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574" marR="35574" marT="124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H&amp;W staff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574" marR="35574" marT="124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284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035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09FD087-D504-32BA-5E94-61C0E9CF77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94737"/>
              </p:ext>
            </p:extLst>
          </p:nvPr>
        </p:nvGraphicFramePr>
        <p:xfrm>
          <a:off x="643467" y="1161220"/>
          <a:ext cx="10905068" cy="4535560"/>
        </p:xfrm>
        <a:graphic>
          <a:graphicData uri="http://schemas.openxmlformats.org/drawingml/2006/table">
            <a:tbl>
              <a:tblPr firstRow="1" firstCol="1" bandRow="1"/>
              <a:tblGrid>
                <a:gridCol w="1746752">
                  <a:extLst>
                    <a:ext uri="{9D8B030D-6E8A-4147-A177-3AD203B41FA5}">
                      <a16:colId xmlns:a16="http://schemas.microsoft.com/office/drawing/2014/main" val="3895975917"/>
                    </a:ext>
                  </a:extLst>
                </a:gridCol>
                <a:gridCol w="7597085">
                  <a:extLst>
                    <a:ext uri="{9D8B030D-6E8A-4147-A177-3AD203B41FA5}">
                      <a16:colId xmlns:a16="http://schemas.microsoft.com/office/drawing/2014/main" val="1020845870"/>
                    </a:ext>
                  </a:extLst>
                </a:gridCol>
                <a:gridCol w="1561231">
                  <a:extLst>
                    <a:ext uri="{9D8B030D-6E8A-4147-A177-3AD203B41FA5}">
                      <a16:colId xmlns:a16="http://schemas.microsoft.com/office/drawing/2014/main" val="2582536166"/>
                    </a:ext>
                  </a:extLst>
                </a:gridCol>
              </a:tblGrid>
              <a:tr h="664451">
                <a:tc gridSpan="3"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Frequency: Annually </a:t>
                      </a:r>
                      <a:endParaRPr lang="en-US" sz="4000" b="0" i="0" u="none" strike="noStrike">
                        <a:effectLst/>
                        <a:highlight>
                          <a:srgbClr val="D9D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205500" marR="205500" marT="102750" marB="1027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996314"/>
                  </a:ext>
                </a:extLst>
              </a:tr>
              <a:tr h="3871109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 center-wide activities (at least 3 per year)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65" marR="61365" marT="214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7472" marR="0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Symbol" panose="05050102010706020507" pitchFamily="18" charset="2"/>
                        <a:buChar char="·"/>
                      </a:pPr>
                      <a:r>
                        <a:rPr lang="en-US" sz="2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Enlist community speakers/resources to provide a brief presentation at a center-wide assembly.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Have H&amp;W staff provide substance use prevention materials during the student lunch hour. 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Consider making use of the electronic communications, such as emails, newsletters and electronic bulletin boards to promote TEAP. This increases visibility of program with very little effort.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l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Utilize the </a:t>
                      </a:r>
                      <a:r>
                        <a:rPr lang="en-US" sz="25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TEAP Observances document</a:t>
                      </a:r>
                      <a:r>
                        <a:rPr lang="en-US" sz="2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for online resources.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65" marR="61365" marT="214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H&amp;W staff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65" marR="61365" marT="214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00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996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6949B9E-BC02-792C-FD4A-D9E9F5B59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090467"/>
              </p:ext>
            </p:extLst>
          </p:nvPr>
        </p:nvGraphicFramePr>
        <p:xfrm>
          <a:off x="643467" y="1265961"/>
          <a:ext cx="10905067" cy="4499888"/>
        </p:xfrm>
        <a:graphic>
          <a:graphicData uri="http://schemas.openxmlformats.org/drawingml/2006/table">
            <a:tbl>
              <a:tblPr firstRow="1" firstCol="1" bandRow="1"/>
              <a:tblGrid>
                <a:gridCol w="1850013">
                  <a:extLst>
                    <a:ext uri="{9D8B030D-6E8A-4147-A177-3AD203B41FA5}">
                      <a16:colId xmlns:a16="http://schemas.microsoft.com/office/drawing/2014/main" val="305647257"/>
                    </a:ext>
                  </a:extLst>
                </a:gridCol>
                <a:gridCol w="7818321">
                  <a:extLst>
                    <a:ext uri="{9D8B030D-6E8A-4147-A177-3AD203B41FA5}">
                      <a16:colId xmlns:a16="http://schemas.microsoft.com/office/drawing/2014/main" val="1943902194"/>
                    </a:ext>
                  </a:extLst>
                </a:gridCol>
                <a:gridCol w="1236733">
                  <a:extLst>
                    <a:ext uri="{9D8B030D-6E8A-4147-A177-3AD203B41FA5}">
                      <a16:colId xmlns:a16="http://schemas.microsoft.com/office/drawing/2014/main" val="1876986073"/>
                    </a:ext>
                  </a:extLst>
                </a:gridCol>
              </a:tblGrid>
              <a:tr h="526347">
                <a:tc gridSpan="3"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Frequency: As Needed</a:t>
                      </a:r>
                      <a:endParaRPr lang="en-US" sz="3200" b="0" i="0" u="none" strike="noStrike">
                        <a:effectLst/>
                        <a:highlight>
                          <a:srgbClr val="D9D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62787" marR="162787" marT="81394" marB="813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940837"/>
                  </a:ext>
                </a:extLst>
              </a:tr>
              <a:tr h="1411504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Presentations for CDP and CTP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10" marR="48610" marT="169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7472" marR="0" indent="-347472" algn="l" fontAlgn="t"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ts val="1100"/>
                        <a:buFont typeface="Symbol" panose="05050102010706020507" pitchFamily="18" charset="2"/>
                        <a:buChar char="·"/>
                      </a:pPr>
                      <a:r>
                        <a:rPr lang="en-US" sz="2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Have H&amp;W staff meet with students in these phases to provide information about impact of drug use on employability (for CDP) and resources available after leave Job Corps (for CTP).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l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Utilized materials on the website for ideas for </a:t>
                      </a:r>
                      <a:r>
                        <a:rPr lang="en-US" sz="20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CDP</a:t>
                      </a:r>
                      <a:r>
                        <a:rPr lang="en-US" sz="2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US" sz="20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CTP</a:t>
                      </a:r>
                      <a:r>
                        <a:rPr lang="en-US" sz="2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presentations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10" marR="48610" marT="169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10" marR="48610" marT="169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8833888"/>
                  </a:ext>
                </a:extLst>
              </a:tr>
              <a:tr h="2388228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Medical Separation with Reinstatement Rights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10" marR="48610" marT="169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7472" marR="0" indent="-347472" algn="l" fontAlgn="t"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ts val="1000"/>
                        <a:buFont typeface="Symbol" panose="05050102010706020507" pitchFamily="18" charset="2"/>
                        <a:buChar char="·"/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Utilize the Center Physician/Nurse Practitioner/Physician Assistant in collaboration with the HWD. The CP/NP/PA must document the current symptoms and behaviors substantiating the MSWR, provide the diagnostic code, make the recommendation for MSWR, and complete the MSWR documentation.  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l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Contact the student’s outside treating provider, if applicable, for a recommendation of MSWR and diagnostic information. Wellness staff must complete the MSWR documentation, noting the information from the outside provider.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10" marR="48610" marT="169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H&amp;W staff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10" marR="48610" marT="169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3634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324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lasses on top of a book">
            <a:extLst>
              <a:ext uri="{FF2B5EF4-FFF2-40B4-BE49-F238E27FC236}">
                <a16:creationId xmlns:a16="http://schemas.microsoft.com/office/drawing/2014/main" id="{B8C14616-C65B-558D-CC7E-E180553B5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02" r="36534" b="-1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F3B106-84F1-79FA-BE37-4A76ABDDE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17540-A35C-CEAB-68CB-C99C290F1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 dirty="0"/>
            </a:b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1.) Define two emerging </a:t>
            </a:r>
            <a:r>
              <a:rPr lang="en-US" sz="20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drug trends 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impacting students at Job Corps in 2024.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2.) Articulate how the changes to the </a:t>
            </a:r>
            <a:r>
              <a:rPr lang="en-US" sz="20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ZT policy 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are positively impacting students.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3.) Identify three ways to expand </a:t>
            </a:r>
            <a:r>
              <a:rPr lang="en-US" sz="20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Relapse Prevention Services 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support students retained for residential concentrations of THC.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4.) Learn how to integrate information regarding increased use of </a:t>
            </a:r>
            <a:r>
              <a:rPr lang="en-US" sz="20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Delta-8 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young people in TEAP programming.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45806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E373123-EA90-39D3-EF1A-9C5B0D0F6C92}"/>
              </a:ext>
            </a:extLst>
          </p:cNvPr>
          <p:cNvSpPr txBox="1"/>
          <p:nvPr/>
        </p:nvSpPr>
        <p:spPr>
          <a:xfrm>
            <a:off x="838199" y="1120676"/>
            <a:ext cx="7021513" cy="23083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Delta 8 THC Drug</a:t>
            </a:r>
          </a:p>
        </p:txBody>
      </p:sp>
    </p:spTree>
    <p:extLst>
      <p:ext uri="{BB962C8B-B14F-4D97-AF65-F5344CB8AC3E}">
        <p14:creationId xmlns:p14="http://schemas.microsoft.com/office/powerpoint/2010/main" val="2502081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THCa vs Delta 9: What Are The Differences? | ATLRx">
            <a:extLst>
              <a:ext uri="{FF2B5EF4-FFF2-40B4-BE49-F238E27FC236}">
                <a16:creationId xmlns:a16="http://schemas.microsoft.com/office/drawing/2014/main" id="{69218C35-9F38-262B-8F0C-CB3C03E9FC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27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915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Delta-8 vs. Delta-9 THC: What's The Difference? – Forbes Health">
            <a:extLst>
              <a:ext uri="{FF2B5EF4-FFF2-40B4-BE49-F238E27FC236}">
                <a16:creationId xmlns:a16="http://schemas.microsoft.com/office/drawing/2014/main" id="{3404C846-E3B8-B406-65D1-EF0594C371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4" b="-1"/>
          <a:stretch/>
        </p:blipFill>
        <p:spPr bwMode="auto">
          <a:xfrm>
            <a:off x="5162052" y="3272588"/>
            <a:ext cx="6105382" cy="358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s Delta 8 Legal?">
            <a:extLst>
              <a:ext uri="{FF2B5EF4-FFF2-40B4-BE49-F238E27FC236}">
                <a16:creationId xmlns:a16="http://schemas.microsoft.com/office/drawing/2014/main" id="{2DBB240A-D374-4F09-93F4-04A12DE16E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8" r="-2" b="-2"/>
          <a:stretch/>
        </p:blipFill>
        <p:spPr bwMode="auto"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elta 8 THC Infused Pre-Roll - Cookie ...">
            <a:extLst>
              <a:ext uri="{FF2B5EF4-FFF2-40B4-BE49-F238E27FC236}">
                <a16:creationId xmlns:a16="http://schemas.microsoft.com/office/drawing/2014/main" id="{2F8A2E94-1C9C-5A3D-AA86-07DD7304B0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9" r="-3" b="-3"/>
          <a:stretch/>
        </p:blipFill>
        <p:spPr bwMode="auto">
          <a:xfrm>
            <a:off x="7458302" y="-22547"/>
            <a:ext cx="3809132" cy="313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elta-8 THC is legal—but is it safe?">
            <a:extLst>
              <a:ext uri="{FF2B5EF4-FFF2-40B4-BE49-F238E27FC236}">
                <a16:creationId xmlns:a16="http://schemas.microsoft.com/office/drawing/2014/main" id="{C1479FB1-5DB0-1C91-2CAA-B61F856BE4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r="-1" b="5433"/>
          <a:stretch/>
        </p:blipFill>
        <p:spPr bwMode="auto">
          <a:xfrm>
            <a:off x="1" y="4065775"/>
            <a:ext cx="5001186" cy="27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Rectangle 2060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92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3" name="Rectangle 7182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66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5" name="Rectangle 7184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Earthy Select | Delta-8 Sativa Filters ...">
            <a:extLst>
              <a:ext uri="{FF2B5EF4-FFF2-40B4-BE49-F238E27FC236}">
                <a16:creationId xmlns:a16="http://schemas.microsoft.com/office/drawing/2014/main" id="{5C904278-3067-9261-D409-B14145585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5794" y="643467"/>
            <a:ext cx="2475653" cy="24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7" name="Rectangle 7186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6" name="Picture 8" descr="health risks of delta-8 ...">
            <a:extLst>
              <a:ext uri="{FF2B5EF4-FFF2-40B4-BE49-F238E27FC236}">
                <a16:creationId xmlns:a16="http://schemas.microsoft.com/office/drawing/2014/main" id="{C17C7B79-09BB-99C1-116A-0D0CDA8DC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3518" y="802479"/>
            <a:ext cx="3252903" cy="216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9" name="Rectangle 7188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8" name="Picture 10" descr="Delta 8 Watermelon Gummies 1000mg ...">
            <a:extLst>
              <a:ext uri="{FF2B5EF4-FFF2-40B4-BE49-F238E27FC236}">
                <a16:creationId xmlns:a16="http://schemas.microsoft.com/office/drawing/2014/main" id="{277358E4-A0AD-79C9-415E-F12FFCD60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9205" y="3748194"/>
            <a:ext cx="2471631" cy="247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1" name="Rectangle 7190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4" name="Picture 6" descr="OG Kush | Delta 8 D8 Vape Cartridge Tank 1ml">
            <a:extLst>
              <a:ext uri="{FF2B5EF4-FFF2-40B4-BE49-F238E27FC236}">
                <a16:creationId xmlns:a16="http://schemas.microsoft.com/office/drawing/2014/main" id="{50B3B0F5-0A40-6787-81B1-22A2F1B54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1676" y="1267428"/>
            <a:ext cx="3252903" cy="433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3" name="Rectangle 7192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S'mores - Delta 8 Chocolate Bar - 3 ...">
            <a:extLst>
              <a:ext uri="{FF2B5EF4-FFF2-40B4-BE49-F238E27FC236}">
                <a16:creationId xmlns:a16="http://schemas.microsoft.com/office/drawing/2014/main" id="{76B5850D-8D1F-B88D-AFD4-F5BFBB9DA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3518" y="3964527"/>
            <a:ext cx="3252903" cy="204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55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4BEEA-B204-0F48-A629-F82A3856A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167973"/>
            <a:ext cx="9988165" cy="1501639"/>
          </a:xfrm>
        </p:spPr>
        <p:txBody>
          <a:bodyPr anchor="b">
            <a:normAutofit/>
          </a:bodyPr>
          <a:lstStyle/>
          <a:p>
            <a:r>
              <a:rPr lang="en-US"/>
              <a:t>Delta-8-tetrahydrocannabinol versus Delta-9-tetrahydrocannabinol </a:t>
            </a:r>
            <a:endParaRPr lang="en-US" dirty="0"/>
          </a:p>
        </p:txBody>
      </p:sp>
      <p:graphicFrame>
        <p:nvGraphicFramePr>
          <p:cNvPr id="54" name="Content Placeholder 2">
            <a:extLst>
              <a:ext uri="{FF2B5EF4-FFF2-40B4-BE49-F238E27FC236}">
                <a16:creationId xmlns:a16="http://schemas.microsoft.com/office/drawing/2014/main" id="{B73CF728-5170-4873-9B73-972FA47C97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1199390"/>
              </p:ext>
            </p:extLst>
          </p:nvPr>
        </p:nvGraphicFramePr>
        <p:xfrm>
          <a:off x="838200" y="1982167"/>
          <a:ext cx="10515600" cy="4194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2469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8AEFDD-77D5-AA4B-8C21-00DE8868F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Why Delta 8 now?</a:t>
            </a:r>
          </a:p>
        </p:txBody>
      </p:sp>
      <p:sp>
        <p:nvSpPr>
          <p:cNvPr id="820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60C0A-B886-164E-BE3F-0E1B57FDA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 b="0" i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 2018 Farm Bill changed the game for hemp and its cousins. It dictated that hemp-derived cannabinoids were not controlled substances</a:t>
            </a:r>
          </a:p>
          <a:p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Defined hemp as: “All derivatives, extracts, cannabinoids, isomers, acids, salts, and salts of isomers, whether growing or not, with a delta-9 tetrahydrocannabinol concentration of not more than 0.3 percent.” </a:t>
            </a:r>
          </a:p>
          <a:p>
            <a:r>
              <a:rPr lang="en-US" sz="2200" b="0" i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Delta-8 THC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is extracted/derived from Hemp so </a:t>
            </a:r>
            <a:r>
              <a:rPr lang="en-US" sz="2200" b="0" i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is </a:t>
            </a:r>
            <a:r>
              <a:rPr lang="en-US" sz="22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legal at the federal level because it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does not contain any delta-9 THC</a:t>
            </a:r>
          </a:p>
          <a:p>
            <a:endParaRPr lang="en-US" sz="2200"/>
          </a:p>
        </p:txBody>
      </p:sp>
      <p:pic>
        <p:nvPicPr>
          <p:cNvPr id="8194" name="Picture 2" descr="2018 Farm Bill Overview - National ...">
            <a:extLst>
              <a:ext uri="{FF2B5EF4-FFF2-40B4-BE49-F238E27FC236}">
                <a16:creationId xmlns:a16="http://schemas.microsoft.com/office/drawing/2014/main" id="{5043265E-A9AF-900F-57DD-0921BDCAF9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0" r="14425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386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different colored hexagons&#10;&#10;Description automatically generated">
            <a:extLst>
              <a:ext uri="{FF2B5EF4-FFF2-40B4-BE49-F238E27FC236}">
                <a16:creationId xmlns:a16="http://schemas.microsoft.com/office/drawing/2014/main" id="{FE21A0CA-C3B9-2BE9-9E12-FA92AC3E5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2" y="0"/>
            <a:ext cx="7772400" cy="5294775"/>
          </a:xfrm>
          <a:prstGeom prst="rect">
            <a:avLst/>
          </a:prstGeom>
        </p:spPr>
      </p:pic>
      <p:pic>
        <p:nvPicPr>
          <p:cNvPr id="5" name="Picture 4" descr="A colorful rectangular boxes with numbers&#10;&#10;Description automatically generated with medium confidence">
            <a:extLst>
              <a:ext uri="{FF2B5EF4-FFF2-40B4-BE49-F238E27FC236}">
                <a16:creationId xmlns:a16="http://schemas.microsoft.com/office/drawing/2014/main" id="{C08197AC-761F-6F10-9E2A-7F7ED77DA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975" y="5014913"/>
            <a:ext cx="51689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69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the united states&#10;&#10;Description automatically generated">
            <a:extLst>
              <a:ext uri="{FF2B5EF4-FFF2-40B4-BE49-F238E27FC236}">
                <a16:creationId xmlns:a16="http://schemas.microsoft.com/office/drawing/2014/main" id="{3333ABA0-0D5A-F082-70D2-53A0FDFC6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350" y="139700"/>
            <a:ext cx="9723438" cy="64656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FC9759-A00E-A66E-484B-44EB102D8521}"/>
              </a:ext>
            </a:extLst>
          </p:cNvPr>
          <p:cNvSpPr txBox="1"/>
          <p:nvPr/>
        </p:nvSpPr>
        <p:spPr>
          <a:xfrm>
            <a:off x="9921766" y="2259724"/>
            <a:ext cx="18693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As of 04/02/2024</a:t>
            </a:r>
          </a:p>
        </p:txBody>
      </p:sp>
    </p:spTree>
    <p:extLst>
      <p:ext uri="{BB962C8B-B14F-4D97-AF65-F5344CB8AC3E}">
        <p14:creationId xmlns:p14="http://schemas.microsoft.com/office/powerpoint/2010/main" val="3662724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5" name="Rectangle 9224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1E47C9-BD15-3AB3-594F-A084337A1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anchor="t">
            <a:normAutofit/>
          </a:bodyPr>
          <a:lstStyle/>
          <a:p>
            <a:r>
              <a:rPr lang="en-US" dirty="0"/>
              <a:t>From Colorado Department of Transportation</a:t>
            </a:r>
          </a:p>
        </p:txBody>
      </p:sp>
      <p:pic>
        <p:nvPicPr>
          <p:cNvPr id="9218" name="Picture 2" descr="Increase Cannabis Possession Limit ...">
            <a:extLst>
              <a:ext uri="{FF2B5EF4-FFF2-40B4-BE49-F238E27FC236}">
                <a16:creationId xmlns:a16="http://schemas.microsoft.com/office/drawing/2014/main" id="{8A7B25B9-6400-9F97-AA1A-C83046461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r="-2" b="-2"/>
          <a:stretch/>
        </p:blipFill>
        <p:spPr bwMode="auto"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4ABED-56BA-CAF5-69DF-30A6D9DF0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004" y="670559"/>
            <a:ext cx="4555782" cy="5445076"/>
          </a:xfrm>
        </p:spPr>
        <p:txBody>
          <a:bodyPr anchor="t">
            <a:normAutofit/>
          </a:bodyPr>
          <a:lstStyle/>
          <a:p>
            <a:r>
              <a:rPr lang="en-US" sz="1400" b="0" i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Non-intoxicating hemp products like CBD, for example, are legal when derived from hemp</a:t>
            </a:r>
          </a:p>
          <a:p>
            <a:r>
              <a:rPr lang="en-US" sz="1400" b="0" i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Through a chemical process, CBD is used to make Delta-8 and Delta-10 THC — psychoactive </a:t>
            </a:r>
          </a:p>
          <a:p>
            <a:r>
              <a:rPr lang="en-US" sz="1400" b="0" i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 intoxicating “cannabinoids” in regulated (legal) products — cannabis flower, edibles, distillates like wax and shatter all contain Delta-9 THC</a:t>
            </a:r>
          </a:p>
          <a:p>
            <a:r>
              <a:rPr lang="en-US" sz="1400" b="0" i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When when it comes to impairment, the physical and cognitive effects are the same for Delta 8 and Delta 9:</a:t>
            </a:r>
          </a:p>
          <a:p>
            <a:pPr lvl="1"/>
            <a:r>
              <a:rPr lang="en-US" sz="1400" b="0" i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Slowed reaction time</a:t>
            </a:r>
          </a:p>
          <a:p>
            <a:pPr lvl="1"/>
            <a:r>
              <a:rPr lang="en-US" sz="1400" b="0" i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Difficulties in road tracking and lane-position variability</a:t>
            </a:r>
          </a:p>
          <a:p>
            <a:pPr lvl="1"/>
            <a:r>
              <a:rPr lang="en-US" sz="1400" b="0" i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Decreased, divided attention</a:t>
            </a:r>
          </a:p>
          <a:p>
            <a:pPr lvl="1"/>
            <a:r>
              <a:rPr lang="en-US" sz="1400" b="0" i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Impaired cognitive performance</a:t>
            </a:r>
          </a:p>
          <a:p>
            <a:pPr lvl="1"/>
            <a:r>
              <a:rPr lang="en-US" sz="1400" b="0" i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Relaxed inhibitions</a:t>
            </a:r>
          </a:p>
          <a:p>
            <a:pPr lvl="1"/>
            <a:r>
              <a:rPr lang="en-US" sz="1400" b="0" i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Impaired executive functions, including route planning, decision making and risk taking, or a combination of all</a:t>
            </a:r>
          </a:p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903389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A1161D-587C-5540-8404-7E57866B8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anchor="t">
            <a:normAutofit/>
          </a:bodyPr>
          <a:lstStyle/>
          <a:p>
            <a:r>
              <a:rPr lang="en-US" dirty="0"/>
              <a:t>If Delta 8 is Legal Federally - Why Not at JC?</a:t>
            </a:r>
          </a:p>
        </p:txBody>
      </p:sp>
      <p:pic>
        <p:nvPicPr>
          <p:cNvPr id="10242" name="Picture 2" descr="Delta 8 Hemp Flower - Hemp Seed Florida">
            <a:extLst>
              <a:ext uri="{FF2B5EF4-FFF2-40B4-BE49-F238E27FC236}">
                <a16:creationId xmlns:a16="http://schemas.microsoft.com/office/drawing/2014/main" id="{0E864E23-DF58-F3CD-5CD3-1E134C4117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6" r="1" b="1"/>
          <a:stretch/>
        </p:blipFill>
        <p:spPr bwMode="auto"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BE79E-FB54-C64B-A053-8300BCB8B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004" y="670559"/>
            <a:ext cx="4555782" cy="544507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400"/>
              <a:t>Exhibit 2.1 Zero Tolerance Infractions (see page 3)</a:t>
            </a:r>
          </a:p>
          <a:p>
            <a:pPr marL="0" indent="0">
              <a:buNone/>
            </a:pPr>
            <a:r>
              <a:rPr lang="en-US" sz="1400"/>
              <a:t>Drugs: Possession or distribution of drugs on center or under center supervision knowingly possessing, using, or distributing any of the following: </a:t>
            </a:r>
          </a:p>
          <a:p>
            <a:r>
              <a:rPr lang="en-US" sz="1400"/>
              <a:t>Illegal drugs, as defined by the Controlled Substances Act including seeds and residue, except when the drug is possessed and/or used in accordance with a valid prescription (Note: Under Federal law, no valid prescription can be provided for Schedule I drugs, including marijuana)</a:t>
            </a:r>
          </a:p>
          <a:p>
            <a:r>
              <a:rPr lang="en-US" sz="1400"/>
              <a:t>Synthetic drugs</a:t>
            </a:r>
          </a:p>
          <a:p>
            <a:r>
              <a:rPr lang="en-US" sz="1400"/>
              <a:t>Legalized marijuana</a:t>
            </a:r>
          </a:p>
          <a:p>
            <a:r>
              <a:rPr lang="en-US" sz="1400"/>
              <a:t>Prescription drugs not prescribed for the individual</a:t>
            </a:r>
          </a:p>
          <a:p>
            <a:r>
              <a:rPr lang="en-US" sz="1400"/>
              <a:t>Substances used for the purpose of intoxication</a:t>
            </a:r>
          </a:p>
          <a:p>
            <a:r>
              <a:rPr lang="en-US" sz="1400"/>
              <a:t>Over-the-counter medications for the purpose of intoxication</a:t>
            </a:r>
          </a:p>
          <a:p>
            <a:r>
              <a:rPr lang="en-US" sz="1400"/>
              <a:t>Drug paraphernalia</a:t>
            </a:r>
          </a:p>
          <a:p>
            <a:r>
              <a:rPr lang="en-US" sz="1400"/>
              <a:t>Drug sale ledger or distribution list</a:t>
            </a:r>
          </a:p>
        </p:txBody>
      </p:sp>
    </p:spTree>
    <p:extLst>
      <p:ext uri="{BB962C8B-B14F-4D97-AF65-F5344CB8AC3E}">
        <p14:creationId xmlns:p14="http://schemas.microsoft.com/office/powerpoint/2010/main" val="4165344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0" name="Group 2079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2081" name="Rectangle 2080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2" name="Rectangle 2081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083" name="Rectangle 2082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4" name="Rectangle 2083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26BB5BD-872C-8091-1363-8C344DFA934A}"/>
              </a:ext>
            </a:extLst>
          </p:cNvPr>
          <p:cNvSpPr txBox="1"/>
          <p:nvPr/>
        </p:nvSpPr>
        <p:spPr>
          <a:xfrm>
            <a:off x="755484" y="2459116"/>
            <a:ext cx="3702579" cy="3524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rgbClr val="FFFFFF"/>
                </a:solidFill>
              </a:rPr>
              <a:t>National Drug Trends: What do we Know about Potential Job Corps Students?</a:t>
            </a:r>
          </a:p>
        </p:txBody>
      </p:sp>
      <p:pic>
        <p:nvPicPr>
          <p:cNvPr id="2050" name="Picture 2" descr="Australian Drug Trends 2023: Key ...">
            <a:extLst>
              <a:ext uri="{FF2B5EF4-FFF2-40B4-BE49-F238E27FC236}">
                <a16:creationId xmlns:a16="http://schemas.microsoft.com/office/drawing/2014/main" id="{70B841FE-5D28-FF3A-554C-89F04533E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5304" y="1786247"/>
            <a:ext cx="5407002" cy="328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9865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88" name="Rectangle 11287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CCCAB0-0D69-974D-BC8A-349EDC448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n-US"/>
              <a:t>What about Drug Testing?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B1AE2-A2AC-7842-9C06-BBF0383D4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Will someone using Delta 8 test positive for cannabis?</a:t>
            </a:r>
          </a:p>
          <a:p>
            <a:pPr marL="0" indent="0">
              <a:buNone/>
            </a:pPr>
            <a:r>
              <a:rPr lang="en-US"/>
              <a:t>Short Answer is Yes.</a:t>
            </a:r>
          </a:p>
          <a:p>
            <a:pPr marL="0" indent="0">
              <a:buNone/>
            </a:pPr>
            <a:r>
              <a:rPr lang="en-US"/>
              <a:t>Those using Delta-8 have a high probability of having a positive drug test (unlike CBD where the likelihood is lower of testing positive).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11290" name="Oval 11289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How a “No” Becomes a “Yes” | Veritus Group">
            <a:extLst>
              <a:ext uri="{FF2B5EF4-FFF2-40B4-BE49-F238E27FC236}">
                <a16:creationId xmlns:a16="http://schemas.microsoft.com/office/drawing/2014/main" id="{0125D9C8-E198-A947-98B3-085761F749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1" r="13619" b="1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92" name="Arc 11291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266" name="Picture 2" descr="10-Panel Drug Test: Screened Substances ...">
            <a:extLst>
              <a:ext uri="{FF2B5EF4-FFF2-40B4-BE49-F238E27FC236}">
                <a16:creationId xmlns:a16="http://schemas.microsoft.com/office/drawing/2014/main" id="{CFD931EB-FC3F-B823-0175-9382496508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6" r="25516" b="-2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2493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B6F4A5-05E4-F92B-9FF6-E8DB0F5C7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Revisiting Learning Objectives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1EB27-91C3-BF87-500E-2575E8F47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1.) Define two emerging trends impacting students at Job Corps in 2024.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Overall cannabis use stable but </a:t>
            </a:r>
            <a:r>
              <a:rPr lang="en-US" sz="1400" u="sng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vaping</a:t>
            </a:r>
            <a:r>
              <a:rPr lang="en-US" sz="1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cannabis increasing</a:t>
            </a:r>
          </a:p>
          <a:p>
            <a:pPr>
              <a:spcBef>
                <a:spcPts val="0"/>
              </a:spcBef>
            </a:pPr>
            <a:r>
              <a:rPr lang="en-US" sz="1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Use of Delta-8 increasing</a:t>
            </a:r>
            <a:endParaRPr lang="en-US" sz="1400" kern="100" dirty="0">
              <a:effectLst/>
              <a:highlight>
                <a:srgbClr val="FFFF00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2.) Articulate how the changes to the ZT policy are positively impacting students.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4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Use nanograms for individualized RP</a:t>
            </a:r>
          </a:p>
          <a:p>
            <a:pPr>
              <a:spcBef>
                <a:spcPts val="0"/>
              </a:spcBef>
            </a:pPr>
            <a:r>
              <a:rPr lang="en-US" sz="1400" kern="100" dirty="0"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Expanded assessment using specialized tools</a:t>
            </a:r>
          </a:p>
          <a:p>
            <a:pPr>
              <a:spcBef>
                <a:spcPts val="0"/>
              </a:spcBef>
            </a:pPr>
            <a:r>
              <a:rPr lang="en-US" sz="14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Retaining more students with expanded RP services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3.) Identify three ways to expand Relapse Prevention Services to support students retained for residential concentrations of THC.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kern="100" dirty="0"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Develop RP plan with components such a leisure time planning, online supports, and intervention services</a:t>
            </a:r>
            <a:endParaRPr lang="en-US" sz="1400" kern="100" dirty="0">
              <a:effectLst/>
              <a:highlight>
                <a:srgbClr val="FFFF00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4.) Learn how to integrate information regarding increased use of Delta-8 in young people in TEAP programming.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4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While federally legal (and legal in some states) it is still prohibited at JC because it is explicitly used for purposes of intoxication</a:t>
            </a:r>
          </a:p>
          <a:p>
            <a:pPr>
              <a:spcBef>
                <a:spcPts val="0"/>
              </a:spcBef>
            </a:pPr>
            <a:r>
              <a:rPr lang="en-US" sz="1400" kern="100" dirty="0"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Those using it will test positive on drug test</a:t>
            </a:r>
          </a:p>
          <a:p>
            <a:pPr>
              <a:spcBef>
                <a:spcPts val="0"/>
              </a:spcBef>
            </a:pPr>
            <a:r>
              <a:rPr lang="en-US" sz="1400" kern="100" dirty="0"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Make the c</a:t>
            </a:r>
            <a:r>
              <a:rPr lang="en-US" sz="14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onnection to employability 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1488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Freeform: Shape 4102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0"/>
            <a:ext cx="8797955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Concerns, Jokes&quot; Sticker ...">
            <a:extLst>
              <a:ext uri="{FF2B5EF4-FFF2-40B4-BE49-F238E27FC236}">
                <a16:creationId xmlns:a16="http://schemas.microsoft.com/office/drawing/2014/main" id="{407BCEB4-CFE8-32CD-F23E-82B43423E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8908" y="1112293"/>
            <a:ext cx="4633414" cy="46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5" name="Group 4104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4106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7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8213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26EF27-6BCC-73DA-EFAC-5F232C4FE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2023 Monitoring the Future Survey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64EC2-710D-54DA-EA2F-B55DA419E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Ongoing study of behaviors and attitudes of Americans (teen through adults). Sample annually is 50,000 students (8</a:t>
            </a:r>
            <a:r>
              <a:rPr lang="en-US" sz="2000" baseline="3000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, 10</a:t>
            </a:r>
            <a:r>
              <a:rPr lang="en-US" sz="2000" baseline="3000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and 12</a:t>
            </a:r>
            <a:r>
              <a:rPr lang="en-US" sz="2000" baseline="3000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grades)</a:t>
            </a:r>
          </a:p>
          <a:p>
            <a:r>
              <a:rPr lang="en-US" sz="2000" b="0" i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 2023 data shows stable or declining trends in the use of illicit drugs among young people over many years</a:t>
            </a:r>
          </a:p>
          <a:p>
            <a:r>
              <a:rPr lang="en-US" sz="200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BUT dramatic increases in overdose deaths among teens (from 2010 to 2022) primarily due to </a:t>
            </a:r>
            <a:r>
              <a:rPr lang="en-US" sz="2000" b="0" i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illicit fentanyl contaminating counterfeit pills</a:t>
            </a:r>
          </a:p>
          <a:p>
            <a:pPr marL="0" indent="0">
              <a:buNone/>
            </a:pPr>
            <a:endParaRPr lang="en-US" sz="200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Conclusion: D</a:t>
            </a:r>
            <a:r>
              <a:rPr lang="en-US" sz="2000" b="1" i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rug use is not more common among young people but is more dangerous</a:t>
            </a:r>
          </a:p>
          <a:p>
            <a:pPr marL="0" indent="0">
              <a:buNone/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https://monitoringthefuture.org/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https://nida.nih.gov/news-events/news-releases/2023/12/reported-drug-use-among-adolescents-continued-to-hold-below-pre-pandemic-levels-in-2023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0641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D686F6-5A5C-B92B-4E74-17E7B886E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 2023 data showed (compared to 2022):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B7249-3697-2D05-2287-6F8DC9F2D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1" i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Alcohol use</a:t>
            </a:r>
            <a:r>
              <a:rPr lang="en-US" sz="1800" b="0" i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stable for 8</a:t>
            </a:r>
            <a:r>
              <a:rPr lang="en-US" sz="1800" b="0" i="0" baseline="300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800" b="0" i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and 10</a:t>
            </a:r>
            <a:r>
              <a:rPr lang="en-US" sz="1800" b="0" i="0" baseline="300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800" b="0" i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graders (15% and 31% reporting use in the past year respectively). Declined for 12</a:t>
            </a:r>
            <a:r>
              <a:rPr lang="en-US" sz="1800" b="0" i="0" baseline="300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800" b="0" i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graders, with 46% reporting use in the past year (compared to 52% in the previous year).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i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Nicotine vaping</a:t>
            </a:r>
            <a:r>
              <a:rPr lang="en-US" sz="1800" b="0" i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remained stable for eighth graders (11% reporting vaping nicotine and declined in the older grades (21% to 18% in 10</a:t>
            </a:r>
            <a:r>
              <a:rPr lang="en-US" sz="1800" b="0" i="0" baseline="300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800" b="0" i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grade and from 27% to 23% in 12</a:t>
            </a:r>
            <a:r>
              <a:rPr lang="en-US" sz="1800" b="0" i="0" baseline="300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800" b="0" i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grade).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i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Cannabis</a:t>
            </a:r>
            <a:r>
              <a:rPr lang="en-US" sz="1800" b="0" i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use remained stable for all three with 8% of eighth graders, 18% of 10</a:t>
            </a:r>
            <a:r>
              <a:rPr lang="en-US" sz="1800" b="0" i="0" baseline="300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800" b="0" i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graders, and 29% of 12</a:t>
            </a:r>
            <a:r>
              <a:rPr lang="en-US" sz="1800" b="0" i="0" baseline="300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800" b="0" i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graders reporting cannabis use in the past year.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i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Emerging </a:t>
            </a:r>
            <a:r>
              <a:rPr lang="en-US" sz="180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trend: 7</a:t>
            </a:r>
            <a:r>
              <a:rPr lang="en-US" sz="1800" b="0" i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% of eighth graders, 13% of 10</a:t>
            </a:r>
            <a:r>
              <a:rPr lang="en-US" sz="1800" b="0" i="0" baseline="300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800" b="0" i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graders, and 20% of 12</a:t>
            </a:r>
            <a:r>
              <a:rPr lang="en-US" sz="1800" b="0" i="0" baseline="300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800" b="0" i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graders reported </a:t>
            </a:r>
            <a:r>
              <a:rPr lang="en-US" sz="1800" b="1" i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vaping cannabis</a:t>
            </a:r>
            <a:r>
              <a:rPr lang="en-US" sz="1800" b="0" i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within the past year, reflecting a stable trend among all three grades.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i="0" u="none" strike="noStrike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Delta-8-THC</a:t>
            </a:r>
            <a:r>
              <a:rPr lang="en-US" sz="1800" b="1" i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800" b="0" i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(a psychoactive substance found in the Cannabis sativa plant, of which marijuana and hemp are two varieties) use was measured for the first time in 2023, with 11% of 12</a:t>
            </a:r>
            <a:r>
              <a:rPr lang="en-US" sz="1800" b="0" i="0" baseline="300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800" b="0" i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graders reporting use in the past year. </a:t>
            </a: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85288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5542A5-74C7-7472-B594-1190483FF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More 2023 Drug Trends Data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D8C4F-D024-AFD0-284C-D915657F9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1" i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Any illicit drug use (not cannabis)</a:t>
            </a:r>
            <a:r>
              <a:rPr lang="en-US" sz="2200" b="0" i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remained stable for all three grades surveyed 8</a:t>
            </a:r>
            <a:r>
              <a:rPr lang="en-US" sz="2200" b="0" i="0" baseline="300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200" b="0" i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(5%),10</a:t>
            </a:r>
            <a:r>
              <a:rPr lang="en-US" sz="2200" b="0" i="0" baseline="300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200" b="0" i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(5%), and 12</a:t>
            </a:r>
            <a:r>
              <a:rPr lang="en-US" sz="2200" b="0" i="0" baseline="300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 </a:t>
            </a:r>
            <a:r>
              <a:rPr lang="en-US" sz="2200" baseline="3000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(7%) reporting illicit drug use in the past year. These data build on long-term trends documenting low use of illicit substances (cocaine, heroin, and misuse of prescription drugs).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i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Use of narcotics other than heroin (Vicodin, OxyContin, Percocet, etc.) </a:t>
            </a:r>
            <a:r>
              <a:rPr lang="en-US" sz="2200" b="0" i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decreased among 12</a:t>
            </a:r>
            <a:r>
              <a:rPr lang="en-US" sz="2200" b="0" i="0" baseline="300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200" b="0" i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graders (to 1% reporting use) and  matching the all-time low reported in 2021 and down from a high of 9.5% in 2004.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i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Abstaining </a:t>
            </a:r>
            <a:r>
              <a:rPr lang="en-US" sz="2200" i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(from </a:t>
            </a:r>
            <a:r>
              <a:rPr lang="en-US" sz="2200" b="0" i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marijuana, alcohol, and nicotine) increased for 12</a:t>
            </a:r>
            <a:r>
              <a:rPr lang="en-US" sz="2200" b="0" i="0" baseline="300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200" b="0" i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graders (63% abstaining in past month. This percentage remained stable for 8</a:t>
            </a:r>
            <a:r>
              <a:rPr lang="en-US" sz="2200" b="0" i="0" baseline="300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200" b="0" i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(87%) and 10</a:t>
            </a:r>
            <a:r>
              <a:rPr lang="en-US" sz="2200" b="0" i="0" baseline="300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200" b="0" i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(77%)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117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4C6CC6-2854-3208-F14D-5F11827D1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anchor="t">
            <a:normAutofit/>
          </a:bodyPr>
          <a:lstStyle/>
          <a:p>
            <a:r>
              <a:rPr lang="en-US" dirty="0"/>
              <a:t>Drug Trends Summary </a:t>
            </a:r>
          </a:p>
        </p:txBody>
      </p:sp>
      <p:pic>
        <p:nvPicPr>
          <p:cNvPr id="3074" name="Picture 2" descr="Estate Planning When an Heir has ...">
            <a:extLst>
              <a:ext uri="{FF2B5EF4-FFF2-40B4-BE49-F238E27FC236}">
                <a16:creationId xmlns:a16="http://schemas.microsoft.com/office/drawing/2014/main" id="{DED90B98-8FF0-C2C8-4BE0-2CC3453368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4" b="2"/>
          <a:stretch/>
        </p:blipFill>
        <p:spPr bwMode="auto"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6C1C6-A2BA-4CEB-B519-957EE3207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004" y="670559"/>
            <a:ext cx="4555782" cy="5445076"/>
          </a:xfrm>
        </p:spPr>
        <p:txBody>
          <a:bodyPr anchor="t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rug use is not more common among young people but is more dangerous due to fentanyl contamination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Alcohol use decreasing about &lt;50% reporting use in the prior year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Nicotine use is decreasing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Overall cannabis use stable but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vaping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cannabis increasing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of Delta-8 increasing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Other drug use stable and low among this age group (consistent with JC drug testing trends)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Abstaining from drugs is still around 63% (consistent with JC entry positive rate of 31%)</a:t>
            </a:r>
          </a:p>
        </p:txBody>
      </p:sp>
    </p:spTree>
    <p:extLst>
      <p:ext uri="{BB962C8B-B14F-4D97-AF65-F5344CB8AC3E}">
        <p14:creationId xmlns:p14="http://schemas.microsoft.com/office/powerpoint/2010/main" val="556387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161BDB-534E-76A5-0EF9-D66F18C19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anchor="t">
            <a:normAutofit/>
          </a:bodyPr>
          <a:lstStyle/>
          <a:p>
            <a:r>
              <a:rPr lang="en-US" dirty="0"/>
              <a:t>ZT Trends with Updated Policy Change</a:t>
            </a:r>
          </a:p>
        </p:txBody>
      </p:sp>
      <p:pic>
        <p:nvPicPr>
          <p:cNvPr id="4098" name="Picture 2" descr="Zero Tolerance Sign Stock Vector ...">
            <a:extLst>
              <a:ext uri="{FF2B5EF4-FFF2-40B4-BE49-F238E27FC236}">
                <a16:creationId xmlns:a16="http://schemas.microsoft.com/office/drawing/2014/main" id="{DCC853B6-EE44-187E-B49B-6AFD81B260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" b="2927"/>
          <a:stretch/>
        </p:blipFill>
        <p:spPr bwMode="auto"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96694-3F58-2F4E-A54E-1B0F7F1F5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004" y="670559"/>
            <a:ext cx="4555782" cy="5445076"/>
          </a:xfrm>
        </p:spPr>
        <p:txBody>
          <a:bodyPr anchor="t">
            <a:normAutofit/>
          </a:bodyPr>
          <a:lstStyle/>
          <a:p>
            <a:r>
              <a:rPr lang="en-US" sz="1700"/>
              <a:t>Utilization of nanogram data to expand and refine intervention planning</a:t>
            </a:r>
          </a:p>
          <a:p>
            <a:r>
              <a:rPr lang="en-US" sz="1700"/>
              <a:t>Remember intervention services must be provided to students determined to be at risk for substance use issues</a:t>
            </a:r>
          </a:p>
          <a:p>
            <a:r>
              <a:rPr lang="en-US" sz="1700"/>
              <a:t>Use expanded formalized assessment measures – get beyond the MAST and DAST to Cannabis Use Disorder Identification Test-Revised (CUDIT-R)</a:t>
            </a:r>
          </a:p>
          <a:p>
            <a:r>
              <a:rPr lang="en-US" sz="1700"/>
              <a:t>Located at:  https://adai.uw.edu/instruments/pdf/Cannabis%20Use%20Disorders%20Identifcation %20Test%20Revised%2059.pdf </a:t>
            </a:r>
          </a:p>
          <a:p>
            <a:r>
              <a:rPr lang="en-US" sz="1700"/>
              <a:t>Measures problem cannabis use in the past 6 months. A score of </a:t>
            </a:r>
            <a:r>
              <a:rPr lang="en-US" sz="1700" u="sng"/>
              <a:t>8 or more indicates hazardous use</a:t>
            </a:r>
            <a:r>
              <a:rPr lang="en-US" sz="1700"/>
              <a:t>; a score of </a:t>
            </a:r>
            <a:r>
              <a:rPr lang="en-US" sz="1700" u="sng"/>
              <a:t>12 or more indicates the need to assess for cannabis use disorder </a:t>
            </a:r>
          </a:p>
        </p:txBody>
      </p:sp>
    </p:spTree>
    <p:extLst>
      <p:ext uri="{BB962C8B-B14F-4D97-AF65-F5344CB8AC3E}">
        <p14:creationId xmlns:p14="http://schemas.microsoft.com/office/powerpoint/2010/main" val="1548061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6" name="Rectangle 5135">
            <a:extLst>
              <a:ext uri="{FF2B5EF4-FFF2-40B4-BE49-F238E27FC236}">
                <a16:creationId xmlns:a16="http://schemas.microsoft.com/office/drawing/2014/main" id="{13EFA6C3-82DC-4131-9929-2523E6FD0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1D16EB-F4C2-BB09-B12C-D6A1DC63A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25" y="609600"/>
            <a:ext cx="5816361" cy="1330839"/>
          </a:xfrm>
        </p:spPr>
        <p:txBody>
          <a:bodyPr>
            <a:normAutofit/>
          </a:bodyPr>
          <a:lstStyle/>
          <a:p>
            <a:r>
              <a:rPr lang="en-US" dirty="0"/>
              <a:t>Relapse Prevention Program Expansion </a:t>
            </a:r>
          </a:p>
        </p:txBody>
      </p:sp>
      <p:sp>
        <p:nvSpPr>
          <p:cNvPr id="5138" name="Freeform: Shape 5137">
            <a:extLst>
              <a:ext uri="{FF2B5EF4-FFF2-40B4-BE49-F238E27FC236}">
                <a16:creationId xmlns:a16="http://schemas.microsoft.com/office/drawing/2014/main" id="{AEC9469E-14CA-4358-BABC-CBF836A61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69680" cy="767978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40" name="Freeform: Shape 5139">
            <a:extLst>
              <a:ext uri="{FF2B5EF4-FFF2-40B4-BE49-F238E27FC236}">
                <a16:creationId xmlns:a16="http://schemas.microsoft.com/office/drawing/2014/main" id="{048EB4C9-ACAF-4CCA-BA6E-93144319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5753" y="6027658"/>
            <a:ext cx="7906247" cy="830343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785037 w 6884912"/>
              <a:gd name="connsiteY84" fmla="*/ 161964 h 1161397"/>
              <a:gd name="connsiteX85" fmla="*/ 4844073 w 6884912"/>
              <a:gd name="connsiteY85" fmla="*/ 161768 h 1161397"/>
              <a:gd name="connsiteX86" fmla="*/ 4856454 w 6884912"/>
              <a:gd name="connsiteY86" fmla="*/ 130488 h 1161397"/>
              <a:gd name="connsiteX87" fmla="*/ 4920038 w 6884912"/>
              <a:gd name="connsiteY87" fmla="*/ 140418 h 1161397"/>
              <a:gd name="connsiteX88" fmla="*/ 5016639 w 6884912"/>
              <a:gd name="connsiteY88" fmla="*/ 158905 h 1161397"/>
              <a:gd name="connsiteX89" fmla="*/ 5072009 w 6884912"/>
              <a:gd name="connsiteY89" fmla="*/ 161502 h 1161397"/>
              <a:gd name="connsiteX90" fmla="*/ 5223626 w 6884912"/>
              <a:gd name="connsiteY90" fmla="*/ 177356 h 1161397"/>
              <a:gd name="connsiteX91" fmla="*/ 5375773 w 6884912"/>
              <a:gd name="connsiteY91" fmla="*/ 199913 h 1161397"/>
              <a:gd name="connsiteX92" fmla="*/ 5467502 w 6884912"/>
              <a:gd name="connsiteY92" fmla="*/ 250963 h 1161397"/>
              <a:gd name="connsiteX93" fmla="*/ 5592395 w 6884912"/>
              <a:gd name="connsiteY93" fmla="*/ 265434 h 1161397"/>
              <a:gd name="connsiteX94" fmla="*/ 5613532 w 6884912"/>
              <a:gd name="connsiteY94" fmla="*/ 273379 h 1161397"/>
              <a:gd name="connsiteX95" fmla="*/ 5642173 w 6884912"/>
              <a:gd name="connsiteY95" fmla="*/ 266904 h 1161397"/>
              <a:gd name="connsiteX96" fmla="*/ 5756910 w 6884912"/>
              <a:gd name="connsiteY96" fmla="*/ 239211 h 1161397"/>
              <a:gd name="connsiteX97" fmla="*/ 5846667 w 6884912"/>
              <a:gd name="connsiteY97" fmla="*/ 201786 h 1161397"/>
              <a:gd name="connsiteX98" fmla="*/ 5960732 w 6884912"/>
              <a:gd name="connsiteY98" fmla="*/ 220708 h 1161397"/>
              <a:gd name="connsiteX99" fmla="*/ 6029542 w 6884912"/>
              <a:gd name="connsiteY99" fmla="*/ 210339 h 1161397"/>
              <a:gd name="connsiteX100" fmla="*/ 6141123 w 6884912"/>
              <a:gd name="connsiteY100" fmla="*/ 159923 h 1161397"/>
              <a:gd name="connsiteX101" fmla="*/ 6290640 w 6884912"/>
              <a:gd name="connsiteY101" fmla="*/ 167441 h 1161397"/>
              <a:gd name="connsiteX102" fmla="*/ 6322806 w 6884912"/>
              <a:gd name="connsiteY102" fmla="*/ 213293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844073 w 6884912"/>
              <a:gd name="connsiteY84" fmla="*/ 161768 h 1161397"/>
              <a:gd name="connsiteX85" fmla="*/ 4856454 w 6884912"/>
              <a:gd name="connsiteY85" fmla="*/ 130488 h 1161397"/>
              <a:gd name="connsiteX86" fmla="*/ 4920038 w 6884912"/>
              <a:gd name="connsiteY86" fmla="*/ 140418 h 1161397"/>
              <a:gd name="connsiteX87" fmla="*/ 5016639 w 6884912"/>
              <a:gd name="connsiteY87" fmla="*/ 158905 h 1161397"/>
              <a:gd name="connsiteX88" fmla="*/ 5072009 w 6884912"/>
              <a:gd name="connsiteY88" fmla="*/ 161502 h 1161397"/>
              <a:gd name="connsiteX89" fmla="*/ 5223626 w 6884912"/>
              <a:gd name="connsiteY89" fmla="*/ 177356 h 1161397"/>
              <a:gd name="connsiteX90" fmla="*/ 5375773 w 6884912"/>
              <a:gd name="connsiteY90" fmla="*/ 199913 h 1161397"/>
              <a:gd name="connsiteX91" fmla="*/ 5467502 w 6884912"/>
              <a:gd name="connsiteY91" fmla="*/ 250963 h 1161397"/>
              <a:gd name="connsiteX92" fmla="*/ 5592395 w 6884912"/>
              <a:gd name="connsiteY92" fmla="*/ 265434 h 1161397"/>
              <a:gd name="connsiteX93" fmla="*/ 5613532 w 6884912"/>
              <a:gd name="connsiteY93" fmla="*/ 273379 h 1161397"/>
              <a:gd name="connsiteX94" fmla="*/ 5642173 w 6884912"/>
              <a:gd name="connsiteY94" fmla="*/ 266904 h 1161397"/>
              <a:gd name="connsiteX95" fmla="*/ 5756910 w 6884912"/>
              <a:gd name="connsiteY95" fmla="*/ 239211 h 1161397"/>
              <a:gd name="connsiteX96" fmla="*/ 5846667 w 6884912"/>
              <a:gd name="connsiteY96" fmla="*/ 201786 h 1161397"/>
              <a:gd name="connsiteX97" fmla="*/ 5960732 w 6884912"/>
              <a:gd name="connsiteY97" fmla="*/ 220708 h 1161397"/>
              <a:gd name="connsiteX98" fmla="*/ 6029542 w 6884912"/>
              <a:gd name="connsiteY98" fmla="*/ 210339 h 1161397"/>
              <a:gd name="connsiteX99" fmla="*/ 6141123 w 6884912"/>
              <a:gd name="connsiteY99" fmla="*/ 159923 h 1161397"/>
              <a:gd name="connsiteX100" fmla="*/ 6290640 w 6884912"/>
              <a:gd name="connsiteY100" fmla="*/ 167441 h 1161397"/>
              <a:gd name="connsiteX101" fmla="*/ 6322806 w 6884912"/>
              <a:gd name="connsiteY101" fmla="*/ 213293 h 1161397"/>
              <a:gd name="connsiteX102" fmla="*/ 6380420 w 6884912"/>
              <a:gd name="connsiteY102" fmla="*/ 173195 h 1161397"/>
              <a:gd name="connsiteX103" fmla="*/ 6507891 w 6884912"/>
              <a:gd name="connsiteY103" fmla="*/ 118474 h 1161397"/>
              <a:gd name="connsiteX104" fmla="*/ 6571807 w 6884912"/>
              <a:gd name="connsiteY104" fmla="*/ 98636 h 1161397"/>
              <a:gd name="connsiteX105" fmla="*/ 6671880 w 6884912"/>
              <a:gd name="connsiteY105" fmla="*/ 82931 h 1161397"/>
              <a:gd name="connsiteX106" fmla="*/ 6702266 w 6884912"/>
              <a:gd name="connsiteY106" fmla="*/ 75470 h 1161397"/>
              <a:gd name="connsiteX107" fmla="*/ 6845802 w 6884912"/>
              <a:gd name="connsiteY107" fmla="*/ 24496 h 1161397"/>
              <a:gd name="connsiteX108" fmla="*/ 6884912 w 6884912"/>
              <a:gd name="connsiteY10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12111 w 6884912"/>
              <a:gd name="connsiteY8" fmla="*/ 1085599 h 1161397"/>
              <a:gd name="connsiteX9" fmla="*/ 567875 w 6884912"/>
              <a:gd name="connsiteY9" fmla="*/ 1051976 h 1161397"/>
              <a:gd name="connsiteX10" fmla="*/ 601644 w 6884912"/>
              <a:gd name="connsiteY10" fmla="*/ 1003997 h 1161397"/>
              <a:gd name="connsiteX11" fmla="*/ 651408 w 6884912"/>
              <a:gd name="connsiteY11" fmla="*/ 984938 h 1161397"/>
              <a:gd name="connsiteX12" fmla="*/ 673197 w 6884912"/>
              <a:gd name="connsiteY12" fmla="*/ 1010060 h 1161397"/>
              <a:gd name="connsiteX13" fmla="*/ 723108 w 6884912"/>
              <a:gd name="connsiteY13" fmla="*/ 980081 h 1161397"/>
              <a:gd name="connsiteX14" fmla="*/ 797699 w 6884912"/>
              <a:gd name="connsiteY14" fmla="*/ 931362 h 1161397"/>
              <a:gd name="connsiteX15" fmla="*/ 843359 w 6884912"/>
              <a:gd name="connsiteY15" fmla="*/ 910894 h 1161397"/>
              <a:gd name="connsiteX16" fmla="*/ 965215 w 6884912"/>
              <a:gd name="connsiteY16" fmla="*/ 846701 h 1161397"/>
              <a:gd name="connsiteX17" fmla="*/ 1085080 w 6884912"/>
              <a:gd name="connsiteY17" fmla="*/ 776086 h 1161397"/>
              <a:gd name="connsiteX18" fmla="*/ 1131224 w 6884912"/>
              <a:gd name="connsiteY18" fmla="*/ 706160 h 1161397"/>
              <a:gd name="connsiteX19" fmla="*/ 1138051 w 6884912"/>
              <a:gd name="connsiteY19" fmla="*/ 70203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26340 w 6884912"/>
              <a:gd name="connsiteY38" fmla="*/ 638496 h 1161397"/>
              <a:gd name="connsiteX39" fmla="*/ 1731986 w 6884912"/>
              <a:gd name="connsiteY39" fmla="*/ 589682 h 1161397"/>
              <a:gd name="connsiteX40" fmla="*/ 1927935 w 6884912"/>
              <a:gd name="connsiteY40" fmla="*/ 628540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510042 w 6884912"/>
              <a:gd name="connsiteY59" fmla="*/ 311820 h 1161397"/>
              <a:gd name="connsiteX60" fmla="*/ 3626773 w 6884912"/>
              <a:gd name="connsiteY60" fmla="*/ 290452 h 1161397"/>
              <a:gd name="connsiteX61" fmla="*/ 3666217 w 6884912"/>
              <a:gd name="connsiteY61" fmla="*/ 273255 h 1161397"/>
              <a:gd name="connsiteX62" fmla="*/ 3732427 w 6884912"/>
              <a:gd name="connsiteY62" fmla="*/ 245039 h 1161397"/>
              <a:gd name="connsiteX63" fmla="*/ 3777022 w 6884912"/>
              <a:gd name="connsiteY63" fmla="*/ 200276 h 1161397"/>
              <a:gd name="connsiteX64" fmla="*/ 3791246 w 6884912"/>
              <a:gd name="connsiteY64" fmla="*/ 189996 h 1161397"/>
              <a:gd name="connsiteX65" fmla="*/ 3819864 w 6884912"/>
              <a:gd name="connsiteY65" fmla="*/ 194605 h 1161397"/>
              <a:gd name="connsiteX66" fmla="*/ 3830398 w 6884912"/>
              <a:gd name="connsiteY66" fmla="*/ 188383 h 1161397"/>
              <a:gd name="connsiteX67" fmla="*/ 3834360 w 6884912"/>
              <a:gd name="connsiteY67" fmla="*/ 188992 h 1161397"/>
              <a:gd name="connsiteX68" fmla="*/ 3843715 w 6884912"/>
              <a:gd name="connsiteY68" fmla="*/ 188752 h 1161397"/>
              <a:gd name="connsiteX69" fmla="*/ 3842609 w 6884912"/>
              <a:gd name="connsiteY69" fmla="*/ 197386 h 1161397"/>
              <a:gd name="connsiteX70" fmla="*/ 3853961 w 6884912"/>
              <a:gd name="connsiteY70" fmla="*/ 213380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3922400 w 6884912"/>
              <a:gd name="connsiteY74" fmla="*/ 205056 h 1161397"/>
              <a:gd name="connsiteX75" fmla="*/ 4013061 w 6884912"/>
              <a:gd name="connsiteY75" fmla="*/ 224874 h 1161397"/>
              <a:gd name="connsiteX76" fmla="*/ 4220717 w 6884912"/>
              <a:gd name="connsiteY76" fmla="*/ 192946 h 1161397"/>
              <a:gd name="connsiteX77" fmla="*/ 4228802 w 6884912"/>
              <a:gd name="connsiteY77" fmla="*/ 201468 h 1161397"/>
              <a:gd name="connsiteX78" fmla="*/ 4289361 w 6884912"/>
              <a:gd name="connsiteY78" fmla="*/ 196642 h 1161397"/>
              <a:gd name="connsiteX79" fmla="*/ 4498913 w 6884912"/>
              <a:gd name="connsiteY79" fmla="*/ 118915 h 1161397"/>
              <a:gd name="connsiteX80" fmla="*/ 4617330 w 6884912"/>
              <a:gd name="connsiteY80" fmla="*/ 111163 h 1161397"/>
              <a:gd name="connsiteX81" fmla="*/ 4659778 w 6884912"/>
              <a:gd name="connsiteY81" fmla="*/ 118219 h 1161397"/>
              <a:gd name="connsiteX82" fmla="*/ 4730870 w 6884912"/>
              <a:gd name="connsiteY82" fmla="*/ 129432 h 1161397"/>
              <a:gd name="connsiteX83" fmla="*/ 4844073 w 6884912"/>
              <a:gd name="connsiteY83" fmla="*/ 161768 h 1161397"/>
              <a:gd name="connsiteX84" fmla="*/ 4856454 w 6884912"/>
              <a:gd name="connsiteY84" fmla="*/ 130488 h 1161397"/>
              <a:gd name="connsiteX85" fmla="*/ 4920038 w 6884912"/>
              <a:gd name="connsiteY85" fmla="*/ 140418 h 1161397"/>
              <a:gd name="connsiteX86" fmla="*/ 5016639 w 6884912"/>
              <a:gd name="connsiteY86" fmla="*/ 158905 h 1161397"/>
              <a:gd name="connsiteX87" fmla="*/ 5072009 w 6884912"/>
              <a:gd name="connsiteY87" fmla="*/ 161502 h 1161397"/>
              <a:gd name="connsiteX88" fmla="*/ 5223626 w 6884912"/>
              <a:gd name="connsiteY88" fmla="*/ 177356 h 1161397"/>
              <a:gd name="connsiteX89" fmla="*/ 5375773 w 6884912"/>
              <a:gd name="connsiteY89" fmla="*/ 199913 h 1161397"/>
              <a:gd name="connsiteX90" fmla="*/ 5467502 w 6884912"/>
              <a:gd name="connsiteY90" fmla="*/ 250963 h 1161397"/>
              <a:gd name="connsiteX91" fmla="*/ 5592395 w 6884912"/>
              <a:gd name="connsiteY91" fmla="*/ 265434 h 1161397"/>
              <a:gd name="connsiteX92" fmla="*/ 5613532 w 6884912"/>
              <a:gd name="connsiteY92" fmla="*/ 273379 h 1161397"/>
              <a:gd name="connsiteX93" fmla="*/ 5642173 w 6884912"/>
              <a:gd name="connsiteY93" fmla="*/ 266904 h 1161397"/>
              <a:gd name="connsiteX94" fmla="*/ 5756910 w 6884912"/>
              <a:gd name="connsiteY94" fmla="*/ 239211 h 1161397"/>
              <a:gd name="connsiteX95" fmla="*/ 5846667 w 6884912"/>
              <a:gd name="connsiteY95" fmla="*/ 201786 h 1161397"/>
              <a:gd name="connsiteX96" fmla="*/ 5960732 w 6884912"/>
              <a:gd name="connsiteY96" fmla="*/ 220708 h 1161397"/>
              <a:gd name="connsiteX97" fmla="*/ 6029542 w 6884912"/>
              <a:gd name="connsiteY97" fmla="*/ 210339 h 1161397"/>
              <a:gd name="connsiteX98" fmla="*/ 6141123 w 6884912"/>
              <a:gd name="connsiteY98" fmla="*/ 159923 h 1161397"/>
              <a:gd name="connsiteX99" fmla="*/ 6290640 w 6884912"/>
              <a:gd name="connsiteY99" fmla="*/ 167441 h 1161397"/>
              <a:gd name="connsiteX100" fmla="*/ 6322806 w 6884912"/>
              <a:gd name="connsiteY100" fmla="*/ 213293 h 1161397"/>
              <a:gd name="connsiteX101" fmla="*/ 6380420 w 6884912"/>
              <a:gd name="connsiteY101" fmla="*/ 173195 h 1161397"/>
              <a:gd name="connsiteX102" fmla="*/ 6507891 w 6884912"/>
              <a:gd name="connsiteY102" fmla="*/ 118474 h 1161397"/>
              <a:gd name="connsiteX103" fmla="*/ 6571807 w 6884912"/>
              <a:gd name="connsiteY103" fmla="*/ 98636 h 1161397"/>
              <a:gd name="connsiteX104" fmla="*/ 6671880 w 6884912"/>
              <a:gd name="connsiteY104" fmla="*/ 82931 h 1161397"/>
              <a:gd name="connsiteX105" fmla="*/ 6702266 w 6884912"/>
              <a:gd name="connsiteY105" fmla="*/ 75470 h 1161397"/>
              <a:gd name="connsiteX106" fmla="*/ 6845802 w 6884912"/>
              <a:gd name="connsiteY106" fmla="*/ 24496 h 1161397"/>
              <a:gd name="connsiteX107" fmla="*/ 6884912 w 6884912"/>
              <a:gd name="connsiteY10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12111 w 6884912"/>
              <a:gd name="connsiteY7" fmla="*/ 1085599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51408 w 6884912"/>
              <a:gd name="connsiteY10" fmla="*/ 984938 h 1161397"/>
              <a:gd name="connsiteX11" fmla="*/ 673197 w 6884912"/>
              <a:gd name="connsiteY11" fmla="*/ 1010060 h 1161397"/>
              <a:gd name="connsiteX12" fmla="*/ 723108 w 6884912"/>
              <a:gd name="connsiteY12" fmla="*/ 980081 h 1161397"/>
              <a:gd name="connsiteX13" fmla="*/ 797699 w 6884912"/>
              <a:gd name="connsiteY13" fmla="*/ 931362 h 1161397"/>
              <a:gd name="connsiteX14" fmla="*/ 843359 w 6884912"/>
              <a:gd name="connsiteY14" fmla="*/ 910894 h 1161397"/>
              <a:gd name="connsiteX15" fmla="*/ 965215 w 6884912"/>
              <a:gd name="connsiteY15" fmla="*/ 846701 h 1161397"/>
              <a:gd name="connsiteX16" fmla="*/ 1085080 w 6884912"/>
              <a:gd name="connsiteY16" fmla="*/ 776086 h 1161397"/>
              <a:gd name="connsiteX17" fmla="*/ 1131224 w 6884912"/>
              <a:gd name="connsiteY17" fmla="*/ 706160 h 1161397"/>
              <a:gd name="connsiteX18" fmla="*/ 1138051 w 6884912"/>
              <a:gd name="connsiteY18" fmla="*/ 702034 h 1161397"/>
              <a:gd name="connsiteX19" fmla="*/ 1158800 w 6884912"/>
              <a:gd name="connsiteY19" fmla="*/ 700004 h 1161397"/>
              <a:gd name="connsiteX20" fmla="*/ 1166947 w 6884912"/>
              <a:gd name="connsiteY20" fmla="*/ 700762 h 1161397"/>
              <a:gd name="connsiteX21" fmla="*/ 1178135 w 6884912"/>
              <a:gd name="connsiteY21" fmla="*/ 698631 h 1161397"/>
              <a:gd name="connsiteX22" fmla="*/ 1178301 w 6884912"/>
              <a:gd name="connsiteY22" fmla="*/ 698094 h 1161397"/>
              <a:gd name="connsiteX23" fmla="*/ 1188995 w 6884912"/>
              <a:gd name="connsiteY23" fmla="*/ 697048 h 1161397"/>
              <a:gd name="connsiteX24" fmla="*/ 1242716 w 6884912"/>
              <a:gd name="connsiteY24" fmla="*/ 698052 h 1161397"/>
              <a:gd name="connsiteX25" fmla="*/ 1299977 w 6884912"/>
              <a:gd name="connsiteY25" fmla="*/ 639196 h 1161397"/>
              <a:gd name="connsiteX26" fmla="*/ 1326190 w 6884912"/>
              <a:gd name="connsiteY26" fmla="*/ 625955 h 1161397"/>
              <a:gd name="connsiteX27" fmla="*/ 1339600 w 6884912"/>
              <a:gd name="connsiteY27" fmla="*/ 616295 h 1161397"/>
              <a:gd name="connsiteX28" fmla="*/ 1340054 w 6884912"/>
              <a:gd name="connsiteY28" fmla="*/ 614022 h 1161397"/>
              <a:gd name="connsiteX29" fmla="*/ 1391606 w 6884912"/>
              <a:gd name="connsiteY29" fmla="*/ 615229 h 1161397"/>
              <a:gd name="connsiteX30" fmla="*/ 1397565 w 6884912"/>
              <a:gd name="connsiteY30" fmla="*/ 611490 h 1161397"/>
              <a:gd name="connsiteX31" fmla="*/ 1432302 w 6884912"/>
              <a:gd name="connsiteY31" fmla="*/ 617267 h 1161397"/>
              <a:gd name="connsiteX32" fmla="*/ 1449644 w 6884912"/>
              <a:gd name="connsiteY32" fmla="*/ 617591 h 1161397"/>
              <a:gd name="connsiteX33" fmla="*/ 1455793 w 6884912"/>
              <a:gd name="connsiteY33" fmla="*/ 623174 h 1161397"/>
              <a:gd name="connsiteX34" fmla="*/ 1480758 w 6884912"/>
              <a:gd name="connsiteY34" fmla="*/ 620863 h 1161397"/>
              <a:gd name="connsiteX35" fmla="*/ 1483154 w 6884912"/>
              <a:gd name="connsiteY35" fmla="*/ 618527 h 1161397"/>
              <a:gd name="connsiteX36" fmla="*/ 1505495 w 6884912"/>
              <a:gd name="connsiteY36" fmla="*/ 624325 h 1161397"/>
              <a:gd name="connsiteX37" fmla="*/ 1526340 w 6884912"/>
              <a:gd name="connsiteY37" fmla="*/ 638496 h 1161397"/>
              <a:gd name="connsiteX38" fmla="*/ 1731986 w 6884912"/>
              <a:gd name="connsiteY38" fmla="*/ 589682 h 1161397"/>
              <a:gd name="connsiteX39" fmla="*/ 1927935 w 6884912"/>
              <a:gd name="connsiteY39" fmla="*/ 628540 h 1161397"/>
              <a:gd name="connsiteX40" fmla="*/ 2039075 w 6884912"/>
              <a:gd name="connsiteY40" fmla="*/ 599964 h 1161397"/>
              <a:gd name="connsiteX41" fmla="*/ 2066980 w 6884912"/>
              <a:gd name="connsiteY41" fmla="*/ 550413 h 1161397"/>
              <a:gd name="connsiteX42" fmla="*/ 2352236 w 6884912"/>
              <a:gd name="connsiteY42" fmla="*/ 519602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222191 w 6884912"/>
              <a:gd name="connsiteY56" fmla="*/ 307887 h 1161397"/>
              <a:gd name="connsiteX57" fmla="*/ 3227953 w 6884912"/>
              <a:gd name="connsiteY57" fmla="*/ 297650 h 1161397"/>
              <a:gd name="connsiteX58" fmla="*/ 3510042 w 6884912"/>
              <a:gd name="connsiteY58" fmla="*/ 311820 h 1161397"/>
              <a:gd name="connsiteX59" fmla="*/ 3626773 w 6884912"/>
              <a:gd name="connsiteY59" fmla="*/ 290452 h 1161397"/>
              <a:gd name="connsiteX60" fmla="*/ 3666217 w 6884912"/>
              <a:gd name="connsiteY60" fmla="*/ 273255 h 1161397"/>
              <a:gd name="connsiteX61" fmla="*/ 3732427 w 6884912"/>
              <a:gd name="connsiteY61" fmla="*/ 245039 h 1161397"/>
              <a:gd name="connsiteX62" fmla="*/ 3777022 w 6884912"/>
              <a:gd name="connsiteY62" fmla="*/ 200276 h 1161397"/>
              <a:gd name="connsiteX63" fmla="*/ 3791246 w 6884912"/>
              <a:gd name="connsiteY63" fmla="*/ 189996 h 1161397"/>
              <a:gd name="connsiteX64" fmla="*/ 3819864 w 6884912"/>
              <a:gd name="connsiteY64" fmla="*/ 194605 h 1161397"/>
              <a:gd name="connsiteX65" fmla="*/ 3830398 w 6884912"/>
              <a:gd name="connsiteY65" fmla="*/ 188383 h 1161397"/>
              <a:gd name="connsiteX66" fmla="*/ 3834360 w 6884912"/>
              <a:gd name="connsiteY66" fmla="*/ 188992 h 1161397"/>
              <a:gd name="connsiteX67" fmla="*/ 3843715 w 6884912"/>
              <a:gd name="connsiteY67" fmla="*/ 188752 h 1161397"/>
              <a:gd name="connsiteX68" fmla="*/ 3842609 w 6884912"/>
              <a:gd name="connsiteY68" fmla="*/ 197386 h 1161397"/>
              <a:gd name="connsiteX69" fmla="*/ 3853961 w 6884912"/>
              <a:gd name="connsiteY69" fmla="*/ 213380 h 1161397"/>
              <a:gd name="connsiteX70" fmla="*/ 3907640 w 6884912"/>
              <a:gd name="connsiteY70" fmla="*/ 207568 h 1161397"/>
              <a:gd name="connsiteX71" fmla="*/ 3910449 w 6884912"/>
              <a:gd name="connsiteY71" fmla="*/ 197808 h 1161397"/>
              <a:gd name="connsiteX72" fmla="*/ 3917197 w 6884912"/>
              <a:gd name="connsiteY72" fmla="*/ 196121 h 1161397"/>
              <a:gd name="connsiteX73" fmla="*/ 3922400 w 6884912"/>
              <a:gd name="connsiteY73" fmla="*/ 205056 h 1161397"/>
              <a:gd name="connsiteX74" fmla="*/ 4013061 w 6884912"/>
              <a:gd name="connsiteY74" fmla="*/ 224874 h 1161397"/>
              <a:gd name="connsiteX75" fmla="*/ 4220717 w 6884912"/>
              <a:gd name="connsiteY75" fmla="*/ 192946 h 1161397"/>
              <a:gd name="connsiteX76" fmla="*/ 4228802 w 6884912"/>
              <a:gd name="connsiteY76" fmla="*/ 201468 h 1161397"/>
              <a:gd name="connsiteX77" fmla="*/ 4289361 w 6884912"/>
              <a:gd name="connsiteY77" fmla="*/ 196642 h 1161397"/>
              <a:gd name="connsiteX78" fmla="*/ 4498913 w 6884912"/>
              <a:gd name="connsiteY78" fmla="*/ 118915 h 1161397"/>
              <a:gd name="connsiteX79" fmla="*/ 4617330 w 6884912"/>
              <a:gd name="connsiteY79" fmla="*/ 111163 h 1161397"/>
              <a:gd name="connsiteX80" fmla="*/ 4659778 w 6884912"/>
              <a:gd name="connsiteY80" fmla="*/ 118219 h 1161397"/>
              <a:gd name="connsiteX81" fmla="*/ 4730870 w 6884912"/>
              <a:gd name="connsiteY81" fmla="*/ 129432 h 1161397"/>
              <a:gd name="connsiteX82" fmla="*/ 4844073 w 6884912"/>
              <a:gd name="connsiteY82" fmla="*/ 161768 h 1161397"/>
              <a:gd name="connsiteX83" fmla="*/ 4856454 w 6884912"/>
              <a:gd name="connsiteY83" fmla="*/ 130488 h 1161397"/>
              <a:gd name="connsiteX84" fmla="*/ 4920038 w 6884912"/>
              <a:gd name="connsiteY84" fmla="*/ 140418 h 1161397"/>
              <a:gd name="connsiteX85" fmla="*/ 5016639 w 6884912"/>
              <a:gd name="connsiteY85" fmla="*/ 158905 h 1161397"/>
              <a:gd name="connsiteX86" fmla="*/ 5072009 w 6884912"/>
              <a:gd name="connsiteY86" fmla="*/ 161502 h 1161397"/>
              <a:gd name="connsiteX87" fmla="*/ 5223626 w 6884912"/>
              <a:gd name="connsiteY87" fmla="*/ 177356 h 1161397"/>
              <a:gd name="connsiteX88" fmla="*/ 5375773 w 6884912"/>
              <a:gd name="connsiteY88" fmla="*/ 199913 h 1161397"/>
              <a:gd name="connsiteX89" fmla="*/ 5467502 w 6884912"/>
              <a:gd name="connsiteY89" fmla="*/ 250963 h 1161397"/>
              <a:gd name="connsiteX90" fmla="*/ 5592395 w 6884912"/>
              <a:gd name="connsiteY90" fmla="*/ 265434 h 1161397"/>
              <a:gd name="connsiteX91" fmla="*/ 5613532 w 6884912"/>
              <a:gd name="connsiteY91" fmla="*/ 273379 h 1161397"/>
              <a:gd name="connsiteX92" fmla="*/ 5642173 w 6884912"/>
              <a:gd name="connsiteY92" fmla="*/ 266904 h 1161397"/>
              <a:gd name="connsiteX93" fmla="*/ 5756910 w 6884912"/>
              <a:gd name="connsiteY93" fmla="*/ 239211 h 1161397"/>
              <a:gd name="connsiteX94" fmla="*/ 5846667 w 6884912"/>
              <a:gd name="connsiteY94" fmla="*/ 201786 h 1161397"/>
              <a:gd name="connsiteX95" fmla="*/ 5960732 w 6884912"/>
              <a:gd name="connsiteY95" fmla="*/ 220708 h 1161397"/>
              <a:gd name="connsiteX96" fmla="*/ 6029542 w 6884912"/>
              <a:gd name="connsiteY96" fmla="*/ 210339 h 1161397"/>
              <a:gd name="connsiteX97" fmla="*/ 6141123 w 6884912"/>
              <a:gd name="connsiteY97" fmla="*/ 159923 h 1161397"/>
              <a:gd name="connsiteX98" fmla="*/ 6290640 w 6884912"/>
              <a:gd name="connsiteY98" fmla="*/ 167441 h 1161397"/>
              <a:gd name="connsiteX99" fmla="*/ 6322806 w 6884912"/>
              <a:gd name="connsiteY99" fmla="*/ 213293 h 1161397"/>
              <a:gd name="connsiteX100" fmla="*/ 6380420 w 6884912"/>
              <a:gd name="connsiteY100" fmla="*/ 173195 h 1161397"/>
              <a:gd name="connsiteX101" fmla="*/ 6507891 w 6884912"/>
              <a:gd name="connsiteY101" fmla="*/ 118474 h 1161397"/>
              <a:gd name="connsiteX102" fmla="*/ 6571807 w 6884912"/>
              <a:gd name="connsiteY102" fmla="*/ 98636 h 1161397"/>
              <a:gd name="connsiteX103" fmla="*/ 6671880 w 6884912"/>
              <a:gd name="connsiteY103" fmla="*/ 82931 h 1161397"/>
              <a:gd name="connsiteX104" fmla="*/ 6702266 w 6884912"/>
              <a:gd name="connsiteY104" fmla="*/ 75470 h 1161397"/>
              <a:gd name="connsiteX105" fmla="*/ 6845802 w 6884912"/>
              <a:gd name="connsiteY105" fmla="*/ 24496 h 1161397"/>
              <a:gd name="connsiteX106" fmla="*/ 6884912 w 6884912"/>
              <a:gd name="connsiteY10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67875 w 6884912"/>
              <a:gd name="connsiteY7" fmla="*/ 1051976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213420 w 6884912"/>
              <a:gd name="connsiteY6" fmla="*/ 1056868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242716 w 6884912"/>
              <a:gd name="connsiteY20" fmla="*/ 698052 h 1161397"/>
              <a:gd name="connsiteX21" fmla="*/ 1299977 w 6884912"/>
              <a:gd name="connsiteY21" fmla="*/ 639196 h 1161397"/>
              <a:gd name="connsiteX22" fmla="*/ 1326190 w 6884912"/>
              <a:gd name="connsiteY22" fmla="*/ 625955 h 1161397"/>
              <a:gd name="connsiteX23" fmla="*/ 1339600 w 6884912"/>
              <a:gd name="connsiteY23" fmla="*/ 616295 h 1161397"/>
              <a:gd name="connsiteX24" fmla="*/ 1340054 w 6884912"/>
              <a:gd name="connsiteY24" fmla="*/ 614022 h 1161397"/>
              <a:gd name="connsiteX25" fmla="*/ 1391606 w 6884912"/>
              <a:gd name="connsiteY25" fmla="*/ 615229 h 1161397"/>
              <a:gd name="connsiteX26" fmla="*/ 1397565 w 6884912"/>
              <a:gd name="connsiteY26" fmla="*/ 611490 h 1161397"/>
              <a:gd name="connsiteX27" fmla="*/ 1432302 w 6884912"/>
              <a:gd name="connsiteY27" fmla="*/ 617267 h 1161397"/>
              <a:gd name="connsiteX28" fmla="*/ 1449644 w 6884912"/>
              <a:gd name="connsiteY28" fmla="*/ 617591 h 1161397"/>
              <a:gd name="connsiteX29" fmla="*/ 1455793 w 6884912"/>
              <a:gd name="connsiteY29" fmla="*/ 623174 h 1161397"/>
              <a:gd name="connsiteX30" fmla="*/ 1480758 w 6884912"/>
              <a:gd name="connsiteY30" fmla="*/ 620863 h 1161397"/>
              <a:gd name="connsiteX31" fmla="*/ 1483154 w 6884912"/>
              <a:gd name="connsiteY31" fmla="*/ 618527 h 1161397"/>
              <a:gd name="connsiteX32" fmla="*/ 1505495 w 6884912"/>
              <a:gd name="connsiteY32" fmla="*/ 624325 h 1161397"/>
              <a:gd name="connsiteX33" fmla="*/ 1526340 w 6884912"/>
              <a:gd name="connsiteY33" fmla="*/ 638496 h 1161397"/>
              <a:gd name="connsiteX34" fmla="*/ 1731986 w 6884912"/>
              <a:gd name="connsiteY34" fmla="*/ 589682 h 1161397"/>
              <a:gd name="connsiteX35" fmla="*/ 1927935 w 6884912"/>
              <a:gd name="connsiteY35" fmla="*/ 628540 h 1161397"/>
              <a:gd name="connsiteX36" fmla="*/ 2039075 w 6884912"/>
              <a:gd name="connsiteY36" fmla="*/ 599964 h 1161397"/>
              <a:gd name="connsiteX37" fmla="*/ 2066980 w 6884912"/>
              <a:gd name="connsiteY37" fmla="*/ 550413 h 1161397"/>
              <a:gd name="connsiteX38" fmla="*/ 2352236 w 6884912"/>
              <a:gd name="connsiteY38" fmla="*/ 519602 h 1161397"/>
              <a:gd name="connsiteX39" fmla="*/ 2420791 w 6884912"/>
              <a:gd name="connsiteY39" fmla="*/ 492826 h 1161397"/>
              <a:gd name="connsiteX40" fmla="*/ 2489932 w 6884912"/>
              <a:gd name="connsiteY40" fmla="*/ 507864 h 1161397"/>
              <a:gd name="connsiteX41" fmla="*/ 2512917 w 6884912"/>
              <a:gd name="connsiteY41" fmla="*/ 489127 h 1161397"/>
              <a:gd name="connsiteX42" fmla="*/ 2516783 w 6884912"/>
              <a:gd name="connsiteY42" fmla="*/ 485473 h 1161397"/>
              <a:gd name="connsiteX43" fmla="*/ 2534360 w 6884912"/>
              <a:gd name="connsiteY43" fmla="*/ 480064 h 1161397"/>
              <a:gd name="connsiteX44" fmla="*/ 2536691 w 6884912"/>
              <a:gd name="connsiteY44" fmla="*/ 467018 h 1161397"/>
              <a:gd name="connsiteX45" fmla="*/ 2561265 w 6884912"/>
              <a:gd name="connsiteY45" fmla="*/ 450623 h 1161397"/>
              <a:gd name="connsiteX46" fmla="*/ 2594349 w 6884912"/>
              <a:gd name="connsiteY46" fmla="*/ 443884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510042 w 6884912"/>
              <a:gd name="connsiteY54" fmla="*/ 311820 h 1161397"/>
              <a:gd name="connsiteX55" fmla="*/ 3626773 w 6884912"/>
              <a:gd name="connsiteY55" fmla="*/ 290452 h 1161397"/>
              <a:gd name="connsiteX56" fmla="*/ 3666217 w 6884912"/>
              <a:gd name="connsiteY56" fmla="*/ 273255 h 1161397"/>
              <a:gd name="connsiteX57" fmla="*/ 3732427 w 6884912"/>
              <a:gd name="connsiteY57" fmla="*/ 245039 h 1161397"/>
              <a:gd name="connsiteX58" fmla="*/ 3777022 w 6884912"/>
              <a:gd name="connsiteY58" fmla="*/ 200276 h 1161397"/>
              <a:gd name="connsiteX59" fmla="*/ 3791246 w 6884912"/>
              <a:gd name="connsiteY59" fmla="*/ 189996 h 1161397"/>
              <a:gd name="connsiteX60" fmla="*/ 3819864 w 6884912"/>
              <a:gd name="connsiteY60" fmla="*/ 194605 h 1161397"/>
              <a:gd name="connsiteX61" fmla="*/ 3830398 w 6884912"/>
              <a:gd name="connsiteY61" fmla="*/ 188383 h 1161397"/>
              <a:gd name="connsiteX62" fmla="*/ 3834360 w 6884912"/>
              <a:gd name="connsiteY62" fmla="*/ 188992 h 1161397"/>
              <a:gd name="connsiteX63" fmla="*/ 3843715 w 6884912"/>
              <a:gd name="connsiteY63" fmla="*/ 188752 h 1161397"/>
              <a:gd name="connsiteX64" fmla="*/ 3842609 w 6884912"/>
              <a:gd name="connsiteY64" fmla="*/ 197386 h 1161397"/>
              <a:gd name="connsiteX65" fmla="*/ 3853961 w 6884912"/>
              <a:gd name="connsiteY65" fmla="*/ 213380 h 1161397"/>
              <a:gd name="connsiteX66" fmla="*/ 3907640 w 6884912"/>
              <a:gd name="connsiteY66" fmla="*/ 207568 h 1161397"/>
              <a:gd name="connsiteX67" fmla="*/ 3910449 w 6884912"/>
              <a:gd name="connsiteY67" fmla="*/ 197808 h 1161397"/>
              <a:gd name="connsiteX68" fmla="*/ 3917197 w 6884912"/>
              <a:gd name="connsiteY68" fmla="*/ 196121 h 1161397"/>
              <a:gd name="connsiteX69" fmla="*/ 3922400 w 6884912"/>
              <a:gd name="connsiteY69" fmla="*/ 205056 h 1161397"/>
              <a:gd name="connsiteX70" fmla="*/ 4013061 w 6884912"/>
              <a:gd name="connsiteY70" fmla="*/ 224874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289361 w 6884912"/>
              <a:gd name="connsiteY73" fmla="*/ 196642 h 1161397"/>
              <a:gd name="connsiteX74" fmla="*/ 4498913 w 6884912"/>
              <a:gd name="connsiteY74" fmla="*/ 118915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844073 w 6884912"/>
              <a:gd name="connsiteY78" fmla="*/ 161768 h 1161397"/>
              <a:gd name="connsiteX79" fmla="*/ 4856454 w 6884912"/>
              <a:gd name="connsiteY79" fmla="*/ 130488 h 1161397"/>
              <a:gd name="connsiteX80" fmla="*/ 4920038 w 6884912"/>
              <a:gd name="connsiteY80" fmla="*/ 140418 h 1161397"/>
              <a:gd name="connsiteX81" fmla="*/ 5016639 w 6884912"/>
              <a:gd name="connsiteY81" fmla="*/ 158905 h 1161397"/>
              <a:gd name="connsiteX82" fmla="*/ 5072009 w 6884912"/>
              <a:gd name="connsiteY82" fmla="*/ 161502 h 1161397"/>
              <a:gd name="connsiteX83" fmla="*/ 5223626 w 6884912"/>
              <a:gd name="connsiteY83" fmla="*/ 177356 h 1161397"/>
              <a:gd name="connsiteX84" fmla="*/ 5375773 w 6884912"/>
              <a:gd name="connsiteY84" fmla="*/ 199913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141123 w 6884912"/>
              <a:gd name="connsiteY93" fmla="*/ 159923 h 1161397"/>
              <a:gd name="connsiteX94" fmla="*/ 6290640 w 6884912"/>
              <a:gd name="connsiteY94" fmla="*/ 167441 h 1161397"/>
              <a:gd name="connsiteX95" fmla="*/ 6322806 w 6884912"/>
              <a:gd name="connsiteY95" fmla="*/ 213293 h 1161397"/>
              <a:gd name="connsiteX96" fmla="*/ 6380420 w 6884912"/>
              <a:gd name="connsiteY96" fmla="*/ 173195 h 1161397"/>
              <a:gd name="connsiteX97" fmla="*/ 6507891 w 6884912"/>
              <a:gd name="connsiteY97" fmla="*/ 118474 h 1161397"/>
              <a:gd name="connsiteX98" fmla="*/ 6571807 w 6884912"/>
              <a:gd name="connsiteY98" fmla="*/ 98636 h 1161397"/>
              <a:gd name="connsiteX99" fmla="*/ 6671880 w 6884912"/>
              <a:gd name="connsiteY99" fmla="*/ 82931 h 1161397"/>
              <a:gd name="connsiteX100" fmla="*/ 6702266 w 6884912"/>
              <a:gd name="connsiteY100" fmla="*/ 75470 h 1161397"/>
              <a:gd name="connsiteX101" fmla="*/ 6845802 w 6884912"/>
              <a:gd name="connsiteY101" fmla="*/ 24496 h 1161397"/>
              <a:gd name="connsiteX102" fmla="*/ 6884912 w 6884912"/>
              <a:gd name="connsiteY10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66947 w 6884912"/>
              <a:gd name="connsiteY16" fmla="*/ 700762 h 1161397"/>
              <a:gd name="connsiteX17" fmla="*/ 1178135 w 6884912"/>
              <a:gd name="connsiteY17" fmla="*/ 698631 h 1161397"/>
              <a:gd name="connsiteX18" fmla="*/ 1178301 w 6884912"/>
              <a:gd name="connsiteY18" fmla="*/ 698094 h 1161397"/>
              <a:gd name="connsiteX19" fmla="*/ 1242716 w 6884912"/>
              <a:gd name="connsiteY19" fmla="*/ 698052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40054 w 6884912"/>
              <a:gd name="connsiteY23" fmla="*/ 614022 h 1161397"/>
              <a:gd name="connsiteX24" fmla="*/ 1391606 w 6884912"/>
              <a:gd name="connsiteY24" fmla="*/ 615229 h 1161397"/>
              <a:gd name="connsiteX25" fmla="*/ 1397565 w 6884912"/>
              <a:gd name="connsiteY25" fmla="*/ 611490 h 1161397"/>
              <a:gd name="connsiteX26" fmla="*/ 1432302 w 6884912"/>
              <a:gd name="connsiteY26" fmla="*/ 617267 h 1161397"/>
              <a:gd name="connsiteX27" fmla="*/ 1449644 w 6884912"/>
              <a:gd name="connsiteY27" fmla="*/ 617591 h 1161397"/>
              <a:gd name="connsiteX28" fmla="*/ 1455793 w 6884912"/>
              <a:gd name="connsiteY28" fmla="*/ 623174 h 1161397"/>
              <a:gd name="connsiteX29" fmla="*/ 1480758 w 6884912"/>
              <a:gd name="connsiteY29" fmla="*/ 620863 h 1161397"/>
              <a:gd name="connsiteX30" fmla="*/ 1483154 w 6884912"/>
              <a:gd name="connsiteY30" fmla="*/ 618527 h 1161397"/>
              <a:gd name="connsiteX31" fmla="*/ 1505495 w 6884912"/>
              <a:gd name="connsiteY31" fmla="*/ 624325 h 1161397"/>
              <a:gd name="connsiteX32" fmla="*/ 1526340 w 6884912"/>
              <a:gd name="connsiteY32" fmla="*/ 638496 h 1161397"/>
              <a:gd name="connsiteX33" fmla="*/ 1731986 w 6884912"/>
              <a:gd name="connsiteY33" fmla="*/ 589682 h 1161397"/>
              <a:gd name="connsiteX34" fmla="*/ 1927935 w 6884912"/>
              <a:gd name="connsiteY34" fmla="*/ 628540 h 1161397"/>
              <a:gd name="connsiteX35" fmla="*/ 2039075 w 6884912"/>
              <a:gd name="connsiteY35" fmla="*/ 599964 h 1161397"/>
              <a:gd name="connsiteX36" fmla="*/ 2066980 w 6884912"/>
              <a:gd name="connsiteY36" fmla="*/ 550413 h 1161397"/>
              <a:gd name="connsiteX37" fmla="*/ 2352236 w 6884912"/>
              <a:gd name="connsiteY37" fmla="*/ 519602 h 1161397"/>
              <a:gd name="connsiteX38" fmla="*/ 2420791 w 6884912"/>
              <a:gd name="connsiteY38" fmla="*/ 492826 h 1161397"/>
              <a:gd name="connsiteX39" fmla="*/ 2489932 w 6884912"/>
              <a:gd name="connsiteY39" fmla="*/ 507864 h 1161397"/>
              <a:gd name="connsiteX40" fmla="*/ 2512917 w 6884912"/>
              <a:gd name="connsiteY40" fmla="*/ 489127 h 1161397"/>
              <a:gd name="connsiteX41" fmla="*/ 2516783 w 6884912"/>
              <a:gd name="connsiteY41" fmla="*/ 485473 h 1161397"/>
              <a:gd name="connsiteX42" fmla="*/ 2534360 w 6884912"/>
              <a:gd name="connsiteY42" fmla="*/ 480064 h 1161397"/>
              <a:gd name="connsiteX43" fmla="*/ 2536691 w 6884912"/>
              <a:gd name="connsiteY43" fmla="*/ 467018 h 1161397"/>
              <a:gd name="connsiteX44" fmla="*/ 2561265 w 6884912"/>
              <a:gd name="connsiteY44" fmla="*/ 450623 h 1161397"/>
              <a:gd name="connsiteX45" fmla="*/ 2594349 w 6884912"/>
              <a:gd name="connsiteY45" fmla="*/ 443884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222191 w 6884912"/>
              <a:gd name="connsiteY51" fmla="*/ 307887 h 1161397"/>
              <a:gd name="connsiteX52" fmla="*/ 3227953 w 6884912"/>
              <a:gd name="connsiteY52" fmla="*/ 297650 h 1161397"/>
              <a:gd name="connsiteX53" fmla="*/ 3510042 w 6884912"/>
              <a:gd name="connsiteY53" fmla="*/ 311820 h 1161397"/>
              <a:gd name="connsiteX54" fmla="*/ 3626773 w 6884912"/>
              <a:gd name="connsiteY54" fmla="*/ 290452 h 1161397"/>
              <a:gd name="connsiteX55" fmla="*/ 3666217 w 6884912"/>
              <a:gd name="connsiteY55" fmla="*/ 273255 h 1161397"/>
              <a:gd name="connsiteX56" fmla="*/ 3732427 w 6884912"/>
              <a:gd name="connsiteY56" fmla="*/ 245039 h 1161397"/>
              <a:gd name="connsiteX57" fmla="*/ 3777022 w 6884912"/>
              <a:gd name="connsiteY57" fmla="*/ 200276 h 1161397"/>
              <a:gd name="connsiteX58" fmla="*/ 3791246 w 6884912"/>
              <a:gd name="connsiteY58" fmla="*/ 189996 h 1161397"/>
              <a:gd name="connsiteX59" fmla="*/ 3819864 w 6884912"/>
              <a:gd name="connsiteY59" fmla="*/ 194605 h 1161397"/>
              <a:gd name="connsiteX60" fmla="*/ 3830398 w 6884912"/>
              <a:gd name="connsiteY60" fmla="*/ 188383 h 1161397"/>
              <a:gd name="connsiteX61" fmla="*/ 3834360 w 6884912"/>
              <a:gd name="connsiteY61" fmla="*/ 188992 h 1161397"/>
              <a:gd name="connsiteX62" fmla="*/ 3843715 w 6884912"/>
              <a:gd name="connsiteY62" fmla="*/ 188752 h 1161397"/>
              <a:gd name="connsiteX63" fmla="*/ 3842609 w 6884912"/>
              <a:gd name="connsiteY63" fmla="*/ 197386 h 1161397"/>
              <a:gd name="connsiteX64" fmla="*/ 3853961 w 6884912"/>
              <a:gd name="connsiteY64" fmla="*/ 213380 h 1161397"/>
              <a:gd name="connsiteX65" fmla="*/ 3907640 w 6884912"/>
              <a:gd name="connsiteY65" fmla="*/ 207568 h 1161397"/>
              <a:gd name="connsiteX66" fmla="*/ 3910449 w 6884912"/>
              <a:gd name="connsiteY66" fmla="*/ 197808 h 1161397"/>
              <a:gd name="connsiteX67" fmla="*/ 3917197 w 6884912"/>
              <a:gd name="connsiteY67" fmla="*/ 196121 h 1161397"/>
              <a:gd name="connsiteX68" fmla="*/ 3922400 w 6884912"/>
              <a:gd name="connsiteY68" fmla="*/ 205056 h 1161397"/>
              <a:gd name="connsiteX69" fmla="*/ 4013061 w 6884912"/>
              <a:gd name="connsiteY69" fmla="*/ 224874 h 1161397"/>
              <a:gd name="connsiteX70" fmla="*/ 4220717 w 6884912"/>
              <a:gd name="connsiteY70" fmla="*/ 192946 h 1161397"/>
              <a:gd name="connsiteX71" fmla="*/ 4228802 w 6884912"/>
              <a:gd name="connsiteY71" fmla="*/ 201468 h 1161397"/>
              <a:gd name="connsiteX72" fmla="*/ 4289361 w 6884912"/>
              <a:gd name="connsiteY72" fmla="*/ 196642 h 1161397"/>
              <a:gd name="connsiteX73" fmla="*/ 4498913 w 6884912"/>
              <a:gd name="connsiteY73" fmla="*/ 118915 h 1161397"/>
              <a:gd name="connsiteX74" fmla="*/ 4617330 w 6884912"/>
              <a:gd name="connsiteY74" fmla="*/ 111163 h 1161397"/>
              <a:gd name="connsiteX75" fmla="*/ 4659778 w 6884912"/>
              <a:gd name="connsiteY75" fmla="*/ 118219 h 1161397"/>
              <a:gd name="connsiteX76" fmla="*/ 4730870 w 6884912"/>
              <a:gd name="connsiteY76" fmla="*/ 129432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375773 w 6884912"/>
              <a:gd name="connsiteY83" fmla="*/ 199913 h 1161397"/>
              <a:gd name="connsiteX84" fmla="*/ 5467502 w 6884912"/>
              <a:gd name="connsiteY84" fmla="*/ 250963 h 1161397"/>
              <a:gd name="connsiteX85" fmla="*/ 5592395 w 6884912"/>
              <a:gd name="connsiteY85" fmla="*/ 265434 h 1161397"/>
              <a:gd name="connsiteX86" fmla="*/ 5613532 w 6884912"/>
              <a:gd name="connsiteY86" fmla="*/ 273379 h 1161397"/>
              <a:gd name="connsiteX87" fmla="*/ 5642173 w 6884912"/>
              <a:gd name="connsiteY87" fmla="*/ 266904 h 1161397"/>
              <a:gd name="connsiteX88" fmla="*/ 5756910 w 6884912"/>
              <a:gd name="connsiteY88" fmla="*/ 239211 h 1161397"/>
              <a:gd name="connsiteX89" fmla="*/ 5846667 w 6884912"/>
              <a:gd name="connsiteY89" fmla="*/ 201786 h 1161397"/>
              <a:gd name="connsiteX90" fmla="*/ 5960732 w 6884912"/>
              <a:gd name="connsiteY90" fmla="*/ 220708 h 1161397"/>
              <a:gd name="connsiteX91" fmla="*/ 6029542 w 6884912"/>
              <a:gd name="connsiteY91" fmla="*/ 210339 h 1161397"/>
              <a:gd name="connsiteX92" fmla="*/ 6141123 w 6884912"/>
              <a:gd name="connsiteY92" fmla="*/ 159923 h 1161397"/>
              <a:gd name="connsiteX93" fmla="*/ 6290640 w 6884912"/>
              <a:gd name="connsiteY93" fmla="*/ 167441 h 1161397"/>
              <a:gd name="connsiteX94" fmla="*/ 6322806 w 6884912"/>
              <a:gd name="connsiteY94" fmla="*/ 213293 h 1161397"/>
              <a:gd name="connsiteX95" fmla="*/ 6380420 w 6884912"/>
              <a:gd name="connsiteY95" fmla="*/ 173195 h 1161397"/>
              <a:gd name="connsiteX96" fmla="*/ 6507891 w 6884912"/>
              <a:gd name="connsiteY96" fmla="*/ 118474 h 1161397"/>
              <a:gd name="connsiteX97" fmla="*/ 6571807 w 6884912"/>
              <a:gd name="connsiteY97" fmla="*/ 98636 h 1161397"/>
              <a:gd name="connsiteX98" fmla="*/ 6671880 w 6884912"/>
              <a:gd name="connsiteY98" fmla="*/ 82931 h 1161397"/>
              <a:gd name="connsiteX99" fmla="*/ 6702266 w 6884912"/>
              <a:gd name="connsiteY99" fmla="*/ 75470 h 1161397"/>
              <a:gd name="connsiteX100" fmla="*/ 6845802 w 6884912"/>
              <a:gd name="connsiteY100" fmla="*/ 24496 h 1161397"/>
              <a:gd name="connsiteX101" fmla="*/ 6884912 w 6884912"/>
              <a:gd name="connsiteY10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78135 w 6884912"/>
              <a:gd name="connsiteY16" fmla="*/ 698631 h 1161397"/>
              <a:gd name="connsiteX17" fmla="*/ 1178301 w 6884912"/>
              <a:gd name="connsiteY17" fmla="*/ 698094 h 1161397"/>
              <a:gd name="connsiteX18" fmla="*/ 1242716 w 6884912"/>
              <a:gd name="connsiteY18" fmla="*/ 698052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40054 w 6884912"/>
              <a:gd name="connsiteY22" fmla="*/ 614022 h 1161397"/>
              <a:gd name="connsiteX23" fmla="*/ 1391606 w 6884912"/>
              <a:gd name="connsiteY23" fmla="*/ 615229 h 1161397"/>
              <a:gd name="connsiteX24" fmla="*/ 1397565 w 6884912"/>
              <a:gd name="connsiteY24" fmla="*/ 611490 h 1161397"/>
              <a:gd name="connsiteX25" fmla="*/ 1432302 w 6884912"/>
              <a:gd name="connsiteY25" fmla="*/ 617267 h 1161397"/>
              <a:gd name="connsiteX26" fmla="*/ 1449644 w 6884912"/>
              <a:gd name="connsiteY26" fmla="*/ 617591 h 1161397"/>
              <a:gd name="connsiteX27" fmla="*/ 1455793 w 6884912"/>
              <a:gd name="connsiteY27" fmla="*/ 623174 h 1161397"/>
              <a:gd name="connsiteX28" fmla="*/ 1480758 w 6884912"/>
              <a:gd name="connsiteY28" fmla="*/ 620863 h 1161397"/>
              <a:gd name="connsiteX29" fmla="*/ 1483154 w 6884912"/>
              <a:gd name="connsiteY29" fmla="*/ 618527 h 1161397"/>
              <a:gd name="connsiteX30" fmla="*/ 1505495 w 6884912"/>
              <a:gd name="connsiteY30" fmla="*/ 624325 h 1161397"/>
              <a:gd name="connsiteX31" fmla="*/ 1526340 w 6884912"/>
              <a:gd name="connsiteY31" fmla="*/ 638496 h 1161397"/>
              <a:gd name="connsiteX32" fmla="*/ 1731986 w 6884912"/>
              <a:gd name="connsiteY32" fmla="*/ 589682 h 1161397"/>
              <a:gd name="connsiteX33" fmla="*/ 1927935 w 6884912"/>
              <a:gd name="connsiteY33" fmla="*/ 628540 h 1161397"/>
              <a:gd name="connsiteX34" fmla="*/ 2039075 w 6884912"/>
              <a:gd name="connsiteY34" fmla="*/ 599964 h 1161397"/>
              <a:gd name="connsiteX35" fmla="*/ 2066980 w 6884912"/>
              <a:gd name="connsiteY35" fmla="*/ 550413 h 1161397"/>
              <a:gd name="connsiteX36" fmla="*/ 2352236 w 6884912"/>
              <a:gd name="connsiteY36" fmla="*/ 519602 h 1161397"/>
              <a:gd name="connsiteX37" fmla="*/ 2420791 w 6884912"/>
              <a:gd name="connsiteY37" fmla="*/ 492826 h 1161397"/>
              <a:gd name="connsiteX38" fmla="*/ 2489932 w 6884912"/>
              <a:gd name="connsiteY38" fmla="*/ 507864 h 1161397"/>
              <a:gd name="connsiteX39" fmla="*/ 2512917 w 6884912"/>
              <a:gd name="connsiteY39" fmla="*/ 489127 h 1161397"/>
              <a:gd name="connsiteX40" fmla="*/ 2516783 w 6884912"/>
              <a:gd name="connsiteY40" fmla="*/ 485473 h 1161397"/>
              <a:gd name="connsiteX41" fmla="*/ 2534360 w 6884912"/>
              <a:gd name="connsiteY41" fmla="*/ 480064 h 1161397"/>
              <a:gd name="connsiteX42" fmla="*/ 2536691 w 6884912"/>
              <a:gd name="connsiteY42" fmla="*/ 467018 h 1161397"/>
              <a:gd name="connsiteX43" fmla="*/ 2561265 w 6884912"/>
              <a:gd name="connsiteY43" fmla="*/ 450623 h 1161397"/>
              <a:gd name="connsiteX44" fmla="*/ 2594349 w 6884912"/>
              <a:gd name="connsiteY44" fmla="*/ 443884 h 1161397"/>
              <a:gd name="connsiteX45" fmla="*/ 2754324 w 6884912"/>
              <a:gd name="connsiteY45" fmla="*/ 424766 h 1161397"/>
              <a:gd name="connsiteX46" fmla="*/ 2848470 w 6884912"/>
              <a:gd name="connsiteY46" fmla="*/ 405966 h 1161397"/>
              <a:gd name="connsiteX47" fmla="*/ 2881772 w 6884912"/>
              <a:gd name="connsiteY47" fmla="*/ 387260 h 1161397"/>
              <a:gd name="connsiteX48" fmla="*/ 2929932 w 6884912"/>
              <a:gd name="connsiteY48" fmla="*/ 368912 h 1161397"/>
              <a:gd name="connsiteX49" fmla="*/ 3013020 w 6884912"/>
              <a:gd name="connsiteY49" fmla="*/ 327578 h 1161397"/>
              <a:gd name="connsiteX50" fmla="*/ 3222191 w 6884912"/>
              <a:gd name="connsiteY50" fmla="*/ 307887 h 1161397"/>
              <a:gd name="connsiteX51" fmla="*/ 3227953 w 6884912"/>
              <a:gd name="connsiteY51" fmla="*/ 297650 h 1161397"/>
              <a:gd name="connsiteX52" fmla="*/ 3510042 w 6884912"/>
              <a:gd name="connsiteY52" fmla="*/ 311820 h 1161397"/>
              <a:gd name="connsiteX53" fmla="*/ 3626773 w 6884912"/>
              <a:gd name="connsiteY53" fmla="*/ 290452 h 1161397"/>
              <a:gd name="connsiteX54" fmla="*/ 3666217 w 6884912"/>
              <a:gd name="connsiteY54" fmla="*/ 273255 h 1161397"/>
              <a:gd name="connsiteX55" fmla="*/ 3732427 w 6884912"/>
              <a:gd name="connsiteY55" fmla="*/ 245039 h 1161397"/>
              <a:gd name="connsiteX56" fmla="*/ 3777022 w 6884912"/>
              <a:gd name="connsiteY56" fmla="*/ 200276 h 1161397"/>
              <a:gd name="connsiteX57" fmla="*/ 3791246 w 6884912"/>
              <a:gd name="connsiteY57" fmla="*/ 189996 h 1161397"/>
              <a:gd name="connsiteX58" fmla="*/ 3819864 w 6884912"/>
              <a:gd name="connsiteY58" fmla="*/ 194605 h 1161397"/>
              <a:gd name="connsiteX59" fmla="*/ 3830398 w 6884912"/>
              <a:gd name="connsiteY59" fmla="*/ 188383 h 1161397"/>
              <a:gd name="connsiteX60" fmla="*/ 3834360 w 6884912"/>
              <a:gd name="connsiteY60" fmla="*/ 188992 h 1161397"/>
              <a:gd name="connsiteX61" fmla="*/ 3843715 w 6884912"/>
              <a:gd name="connsiteY61" fmla="*/ 188752 h 1161397"/>
              <a:gd name="connsiteX62" fmla="*/ 3842609 w 6884912"/>
              <a:gd name="connsiteY62" fmla="*/ 197386 h 1161397"/>
              <a:gd name="connsiteX63" fmla="*/ 3853961 w 6884912"/>
              <a:gd name="connsiteY63" fmla="*/ 213380 h 1161397"/>
              <a:gd name="connsiteX64" fmla="*/ 3907640 w 6884912"/>
              <a:gd name="connsiteY64" fmla="*/ 207568 h 1161397"/>
              <a:gd name="connsiteX65" fmla="*/ 3910449 w 6884912"/>
              <a:gd name="connsiteY65" fmla="*/ 197808 h 1161397"/>
              <a:gd name="connsiteX66" fmla="*/ 3917197 w 6884912"/>
              <a:gd name="connsiteY66" fmla="*/ 196121 h 1161397"/>
              <a:gd name="connsiteX67" fmla="*/ 3922400 w 6884912"/>
              <a:gd name="connsiteY67" fmla="*/ 205056 h 1161397"/>
              <a:gd name="connsiteX68" fmla="*/ 4013061 w 6884912"/>
              <a:gd name="connsiteY68" fmla="*/ 224874 h 1161397"/>
              <a:gd name="connsiteX69" fmla="*/ 4220717 w 6884912"/>
              <a:gd name="connsiteY69" fmla="*/ 192946 h 1161397"/>
              <a:gd name="connsiteX70" fmla="*/ 4228802 w 6884912"/>
              <a:gd name="connsiteY70" fmla="*/ 201468 h 1161397"/>
              <a:gd name="connsiteX71" fmla="*/ 4289361 w 6884912"/>
              <a:gd name="connsiteY71" fmla="*/ 196642 h 1161397"/>
              <a:gd name="connsiteX72" fmla="*/ 4498913 w 6884912"/>
              <a:gd name="connsiteY72" fmla="*/ 118915 h 1161397"/>
              <a:gd name="connsiteX73" fmla="*/ 4617330 w 6884912"/>
              <a:gd name="connsiteY73" fmla="*/ 111163 h 1161397"/>
              <a:gd name="connsiteX74" fmla="*/ 4659778 w 6884912"/>
              <a:gd name="connsiteY74" fmla="*/ 118219 h 1161397"/>
              <a:gd name="connsiteX75" fmla="*/ 4730870 w 6884912"/>
              <a:gd name="connsiteY75" fmla="*/ 129432 h 1161397"/>
              <a:gd name="connsiteX76" fmla="*/ 4844073 w 6884912"/>
              <a:gd name="connsiteY76" fmla="*/ 161768 h 1161397"/>
              <a:gd name="connsiteX77" fmla="*/ 4856454 w 6884912"/>
              <a:gd name="connsiteY77" fmla="*/ 130488 h 1161397"/>
              <a:gd name="connsiteX78" fmla="*/ 4920038 w 6884912"/>
              <a:gd name="connsiteY78" fmla="*/ 140418 h 1161397"/>
              <a:gd name="connsiteX79" fmla="*/ 5016639 w 6884912"/>
              <a:gd name="connsiteY79" fmla="*/ 158905 h 1161397"/>
              <a:gd name="connsiteX80" fmla="*/ 5072009 w 6884912"/>
              <a:gd name="connsiteY80" fmla="*/ 161502 h 1161397"/>
              <a:gd name="connsiteX81" fmla="*/ 5223626 w 6884912"/>
              <a:gd name="connsiteY81" fmla="*/ 177356 h 1161397"/>
              <a:gd name="connsiteX82" fmla="*/ 5375773 w 6884912"/>
              <a:gd name="connsiteY82" fmla="*/ 199913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5960732 w 6884912"/>
              <a:gd name="connsiteY89" fmla="*/ 220708 h 1161397"/>
              <a:gd name="connsiteX90" fmla="*/ 6029542 w 6884912"/>
              <a:gd name="connsiteY90" fmla="*/ 210339 h 1161397"/>
              <a:gd name="connsiteX91" fmla="*/ 6141123 w 6884912"/>
              <a:gd name="connsiteY91" fmla="*/ 159923 h 1161397"/>
              <a:gd name="connsiteX92" fmla="*/ 6290640 w 6884912"/>
              <a:gd name="connsiteY92" fmla="*/ 167441 h 1161397"/>
              <a:gd name="connsiteX93" fmla="*/ 6322806 w 6884912"/>
              <a:gd name="connsiteY93" fmla="*/ 213293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178301 w 6884912"/>
              <a:gd name="connsiteY16" fmla="*/ 698094 h 1161397"/>
              <a:gd name="connsiteX17" fmla="*/ 1242716 w 6884912"/>
              <a:gd name="connsiteY17" fmla="*/ 698052 h 1161397"/>
              <a:gd name="connsiteX18" fmla="*/ 1299977 w 6884912"/>
              <a:gd name="connsiteY18" fmla="*/ 639196 h 1161397"/>
              <a:gd name="connsiteX19" fmla="*/ 1326190 w 6884912"/>
              <a:gd name="connsiteY19" fmla="*/ 625955 h 1161397"/>
              <a:gd name="connsiteX20" fmla="*/ 1339600 w 6884912"/>
              <a:gd name="connsiteY20" fmla="*/ 616295 h 1161397"/>
              <a:gd name="connsiteX21" fmla="*/ 1340054 w 6884912"/>
              <a:gd name="connsiteY21" fmla="*/ 614022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26340 w 6884912"/>
              <a:gd name="connsiteY30" fmla="*/ 638496 h 1161397"/>
              <a:gd name="connsiteX31" fmla="*/ 1731986 w 6884912"/>
              <a:gd name="connsiteY31" fmla="*/ 589682 h 1161397"/>
              <a:gd name="connsiteX32" fmla="*/ 1927935 w 6884912"/>
              <a:gd name="connsiteY32" fmla="*/ 628540 h 1161397"/>
              <a:gd name="connsiteX33" fmla="*/ 2039075 w 6884912"/>
              <a:gd name="connsiteY33" fmla="*/ 599964 h 1161397"/>
              <a:gd name="connsiteX34" fmla="*/ 2066980 w 6884912"/>
              <a:gd name="connsiteY34" fmla="*/ 550413 h 1161397"/>
              <a:gd name="connsiteX35" fmla="*/ 2352236 w 6884912"/>
              <a:gd name="connsiteY35" fmla="*/ 519602 h 1161397"/>
              <a:gd name="connsiteX36" fmla="*/ 2420791 w 6884912"/>
              <a:gd name="connsiteY36" fmla="*/ 492826 h 1161397"/>
              <a:gd name="connsiteX37" fmla="*/ 2489932 w 6884912"/>
              <a:gd name="connsiteY37" fmla="*/ 507864 h 1161397"/>
              <a:gd name="connsiteX38" fmla="*/ 2512917 w 6884912"/>
              <a:gd name="connsiteY38" fmla="*/ 489127 h 1161397"/>
              <a:gd name="connsiteX39" fmla="*/ 2516783 w 6884912"/>
              <a:gd name="connsiteY39" fmla="*/ 485473 h 1161397"/>
              <a:gd name="connsiteX40" fmla="*/ 2534360 w 6884912"/>
              <a:gd name="connsiteY40" fmla="*/ 480064 h 1161397"/>
              <a:gd name="connsiteX41" fmla="*/ 2536691 w 6884912"/>
              <a:gd name="connsiteY41" fmla="*/ 467018 h 1161397"/>
              <a:gd name="connsiteX42" fmla="*/ 2561265 w 6884912"/>
              <a:gd name="connsiteY42" fmla="*/ 450623 h 1161397"/>
              <a:gd name="connsiteX43" fmla="*/ 2594349 w 6884912"/>
              <a:gd name="connsiteY43" fmla="*/ 443884 h 1161397"/>
              <a:gd name="connsiteX44" fmla="*/ 2754324 w 6884912"/>
              <a:gd name="connsiteY44" fmla="*/ 424766 h 1161397"/>
              <a:gd name="connsiteX45" fmla="*/ 2848470 w 6884912"/>
              <a:gd name="connsiteY45" fmla="*/ 405966 h 1161397"/>
              <a:gd name="connsiteX46" fmla="*/ 2881772 w 6884912"/>
              <a:gd name="connsiteY46" fmla="*/ 387260 h 1161397"/>
              <a:gd name="connsiteX47" fmla="*/ 2929932 w 6884912"/>
              <a:gd name="connsiteY47" fmla="*/ 368912 h 1161397"/>
              <a:gd name="connsiteX48" fmla="*/ 3013020 w 6884912"/>
              <a:gd name="connsiteY48" fmla="*/ 327578 h 1161397"/>
              <a:gd name="connsiteX49" fmla="*/ 3222191 w 6884912"/>
              <a:gd name="connsiteY49" fmla="*/ 307887 h 1161397"/>
              <a:gd name="connsiteX50" fmla="*/ 3227953 w 6884912"/>
              <a:gd name="connsiteY50" fmla="*/ 297650 h 1161397"/>
              <a:gd name="connsiteX51" fmla="*/ 3510042 w 6884912"/>
              <a:gd name="connsiteY51" fmla="*/ 311820 h 1161397"/>
              <a:gd name="connsiteX52" fmla="*/ 3626773 w 6884912"/>
              <a:gd name="connsiteY52" fmla="*/ 290452 h 1161397"/>
              <a:gd name="connsiteX53" fmla="*/ 3666217 w 6884912"/>
              <a:gd name="connsiteY53" fmla="*/ 273255 h 1161397"/>
              <a:gd name="connsiteX54" fmla="*/ 3732427 w 6884912"/>
              <a:gd name="connsiteY54" fmla="*/ 245039 h 1161397"/>
              <a:gd name="connsiteX55" fmla="*/ 3777022 w 6884912"/>
              <a:gd name="connsiteY55" fmla="*/ 200276 h 1161397"/>
              <a:gd name="connsiteX56" fmla="*/ 3791246 w 6884912"/>
              <a:gd name="connsiteY56" fmla="*/ 189996 h 1161397"/>
              <a:gd name="connsiteX57" fmla="*/ 3819864 w 6884912"/>
              <a:gd name="connsiteY57" fmla="*/ 194605 h 1161397"/>
              <a:gd name="connsiteX58" fmla="*/ 3830398 w 6884912"/>
              <a:gd name="connsiteY58" fmla="*/ 188383 h 1161397"/>
              <a:gd name="connsiteX59" fmla="*/ 3834360 w 6884912"/>
              <a:gd name="connsiteY59" fmla="*/ 188992 h 1161397"/>
              <a:gd name="connsiteX60" fmla="*/ 3843715 w 6884912"/>
              <a:gd name="connsiteY60" fmla="*/ 188752 h 1161397"/>
              <a:gd name="connsiteX61" fmla="*/ 3842609 w 6884912"/>
              <a:gd name="connsiteY61" fmla="*/ 197386 h 1161397"/>
              <a:gd name="connsiteX62" fmla="*/ 3853961 w 6884912"/>
              <a:gd name="connsiteY62" fmla="*/ 213380 h 1161397"/>
              <a:gd name="connsiteX63" fmla="*/ 3907640 w 6884912"/>
              <a:gd name="connsiteY63" fmla="*/ 207568 h 1161397"/>
              <a:gd name="connsiteX64" fmla="*/ 3910449 w 6884912"/>
              <a:gd name="connsiteY64" fmla="*/ 197808 h 1161397"/>
              <a:gd name="connsiteX65" fmla="*/ 3917197 w 6884912"/>
              <a:gd name="connsiteY65" fmla="*/ 196121 h 1161397"/>
              <a:gd name="connsiteX66" fmla="*/ 3922400 w 6884912"/>
              <a:gd name="connsiteY66" fmla="*/ 205056 h 1161397"/>
              <a:gd name="connsiteX67" fmla="*/ 4013061 w 6884912"/>
              <a:gd name="connsiteY67" fmla="*/ 224874 h 1161397"/>
              <a:gd name="connsiteX68" fmla="*/ 4220717 w 6884912"/>
              <a:gd name="connsiteY68" fmla="*/ 192946 h 1161397"/>
              <a:gd name="connsiteX69" fmla="*/ 4228802 w 6884912"/>
              <a:gd name="connsiteY69" fmla="*/ 201468 h 1161397"/>
              <a:gd name="connsiteX70" fmla="*/ 4289361 w 6884912"/>
              <a:gd name="connsiteY70" fmla="*/ 196642 h 1161397"/>
              <a:gd name="connsiteX71" fmla="*/ 4498913 w 6884912"/>
              <a:gd name="connsiteY71" fmla="*/ 118915 h 1161397"/>
              <a:gd name="connsiteX72" fmla="*/ 4617330 w 6884912"/>
              <a:gd name="connsiteY72" fmla="*/ 111163 h 1161397"/>
              <a:gd name="connsiteX73" fmla="*/ 4659778 w 6884912"/>
              <a:gd name="connsiteY73" fmla="*/ 118219 h 1161397"/>
              <a:gd name="connsiteX74" fmla="*/ 4730870 w 6884912"/>
              <a:gd name="connsiteY74" fmla="*/ 129432 h 1161397"/>
              <a:gd name="connsiteX75" fmla="*/ 4844073 w 6884912"/>
              <a:gd name="connsiteY75" fmla="*/ 161768 h 1161397"/>
              <a:gd name="connsiteX76" fmla="*/ 4856454 w 6884912"/>
              <a:gd name="connsiteY76" fmla="*/ 130488 h 1161397"/>
              <a:gd name="connsiteX77" fmla="*/ 4920038 w 6884912"/>
              <a:gd name="connsiteY77" fmla="*/ 140418 h 1161397"/>
              <a:gd name="connsiteX78" fmla="*/ 5016639 w 6884912"/>
              <a:gd name="connsiteY78" fmla="*/ 158905 h 1161397"/>
              <a:gd name="connsiteX79" fmla="*/ 5072009 w 6884912"/>
              <a:gd name="connsiteY79" fmla="*/ 161502 h 1161397"/>
              <a:gd name="connsiteX80" fmla="*/ 5223626 w 6884912"/>
              <a:gd name="connsiteY80" fmla="*/ 177356 h 1161397"/>
              <a:gd name="connsiteX81" fmla="*/ 5375773 w 6884912"/>
              <a:gd name="connsiteY81" fmla="*/ 199913 h 1161397"/>
              <a:gd name="connsiteX82" fmla="*/ 5467502 w 6884912"/>
              <a:gd name="connsiteY82" fmla="*/ 250963 h 1161397"/>
              <a:gd name="connsiteX83" fmla="*/ 5592395 w 6884912"/>
              <a:gd name="connsiteY83" fmla="*/ 265434 h 1161397"/>
              <a:gd name="connsiteX84" fmla="*/ 5613532 w 6884912"/>
              <a:gd name="connsiteY84" fmla="*/ 273379 h 1161397"/>
              <a:gd name="connsiteX85" fmla="*/ 5642173 w 6884912"/>
              <a:gd name="connsiteY85" fmla="*/ 266904 h 1161397"/>
              <a:gd name="connsiteX86" fmla="*/ 5756910 w 6884912"/>
              <a:gd name="connsiteY86" fmla="*/ 239211 h 1161397"/>
              <a:gd name="connsiteX87" fmla="*/ 5846667 w 6884912"/>
              <a:gd name="connsiteY87" fmla="*/ 201786 h 1161397"/>
              <a:gd name="connsiteX88" fmla="*/ 5960732 w 6884912"/>
              <a:gd name="connsiteY88" fmla="*/ 220708 h 1161397"/>
              <a:gd name="connsiteX89" fmla="*/ 6029542 w 6884912"/>
              <a:gd name="connsiteY89" fmla="*/ 210339 h 1161397"/>
              <a:gd name="connsiteX90" fmla="*/ 6141123 w 6884912"/>
              <a:gd name="connsiteY90" fmla="*/ 159923 h 1161397"/>
              <a:gd name="connsiteX91" fmla="*/ 6290640 w 6884912"/>
              <a:gd name="connsiteY91" fmla="*/ 167441 h 1161397"/>
              <a:gd name="connsiteX92" fmla="*/ 6322806 w 6884912"/>
              <a:gd name="connsiteY92" fmla="*/ 213293 h 1161397"/>
              <a:gd name="connsiteX93" fmla="*/ 6380420 w 6884912"/>
              <a:gd name="connsiteY93" fmla="*/ 173195 h 1161397"/>
              <a:gd name="connsiteX94" fmla="*/ 6507891 w 6884912"/>
              <a:gd name="connsiteY94" fmla="*/ 118474 h 1161397"/>
              <a:gd name="connsiteX95" fmla="*/ 6571807 w 6884912"/>
              <a:gd name="connsiteY95" fmla="*/ 98636 h 1161397"/>
              <a:gd name="connsiteX96" fmla="*/ 6671880 w 6884912"/>
              <a:gd name="connsiteY96" fmla="*/ 82931 h 1161397"/>
              <a:gd name="connsiteX97" fmla="*/ 6702266 w 6884912"/>
              <a:gd name="connsiteY97" fmla="*/ 75470 h 1161397"/>
              <a:gd name="connsiteX98" fmla="*/ 6845802 w 6884912"/>
              <a:gd name="connsiteY98" fmla="*/ 24496 h 1161397"/>
              <a:gd name="connsiteX99" fmla="*/ 6884912 w 6884912"/>
              <a:gd name="connsiteY9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7166 w 6884912"/>
              <a:gd name="connsiteY14" fmla="*/ 744338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088181"/>
                  <a:pt x="115388" y="1111320"/>
                </a:cubicBezTo>
                <a:cubicBezTo>
                  <a:pt x="146435" y="1096221"/>
                  <a:pt x="156823" y="1079485"/>
                  <a:pt x="213420" y="1056868"/>
                </a:cubicBezTo>
                <a:cubicBezTo>
                  <a:pt x="288217" y="1040787"/>
                  <a:pt x="383333" y="1044881"/>
                  <a:pt x="454970" y="1023343"/>
                </a:cubicBezTo>
                <a:cubicBezTo>
                  <a:pt x="440966" y="999969"/>
                  <a:pt x="571419" y="1006841"/>
                  <a:pt x="548162" y="984908"/>
                </a:cubicBezTo>
                <a:cubicBezTo>
                  <a:pt x="561321" y="956563"/>
                  <a:pt x="637415" y="1010272"/>
                  <a:pt x="651408" y="984938"/>
                </a:cubicBezTo>
                <a:cubicBezTo>
                  <a:pt x="671652" y="980952"/>
                  <a:pt x="698726" y="950833"/>
                  <a:pt x="723108" y="941904"/>
                </a:cubicBezTo>
                <a:cubicBezTo>
                  <a:pt x="760262" y="946949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6251" y="768649"/>
                  <a:pt x="1137166" y="744338"/>
                </a:cubicBezTo>
                <a:lnTo>
                  <a:pt x="1207847" y="689087"/>
                </a:lnTo>
                <a:cubicBezTo>
                  <a:pt x="1226429" y="687736"/>
                  <a:pt x="1222409" y="707958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61730" y="317407"/>
                  <a:pt x="3186369" y="312875"/>
                  <a:pt x="3222191" y="307887"/>
                </a:cubicBezTo>
                <a:cubicBezTo>
                  <a:pt x="3223593" y="304249"/>
                  <a:pt x="3179978" y="296995"/>
                  <a:pt x="3227953" y="297650"/>
                </a:cubicBezTo>
                <a:cubicBezTo>
                  <a:pt x="3275928" y="298306"/>
                  <a:pt x="3443572" y="313020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62781" y="222856"/>
                  <a:pt x="4184760" y="196847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61586" y="136690"/>
                  <a:pt x="4823142" y="161592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7769" y="214252"/>
                  <a:pt x="6349573" y="188998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reating a successful Relapse ...">
            <a:extLst>
              <a:ext uri="{FF2B5EF4-FFF2-40B4-BE49-F238E27FC236}">
                <a16:creationId xmlns:a16="http://schemas.microsoft.com/office/drawing/2014/main" id="{7410AFE1-3C08-E54D-6CC4-1A79095AA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899" y="2301025"/>
            <a:ext cx="4029075" cy="268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D753A-A29F-0DBF-CE61-227EDF407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25" y="2194101"/>
            <a:ext cx="5816362" cy="3908587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PRH now mentions RP four times!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Integrated into 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intervention programming (PRH 2.3 R5 d): “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Relapse prevention to include development of </a:t>
            </a:r>
            <a:r>
              <a:rPr lang="en-US" sz="14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coping and resistance skills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“Relapse Prevention services to include: Group(s), support services, and activities available to all students at any time during enrollment.”</a:t>
            </a:r>
          </a:p>
          <a:p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“Utilization of support services (e.g., AA/NA local meetings, online self-help meetings) available to all students at any time during enrollment.”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Expanded for those retained due to residual use (PRH 2.3 R5 e), “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 additional minimum of five mandatory sessions provided by the TEAP Specialist for those students who tested positive for marijuana [THC] on the follow-up drug test, but who were retained…due to residual use.”</a:t>
            </a:r>
            <a:b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effectLst/>
              <a:latin typeface="Helvetica" pitchFamily="2" charset="0"/>
            </a:endParaRPr>
          </a:p>
          <a:p>
            <a:endParaRPr lang="en-US" sz="14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715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1BBDD672BAB240AE25E8C18386348A" ma:contentTypeVersion="5" ma:contentTypeDescription="Create a new document." ma:contentTypeScope="" ma:versionID="edb88f5c1ceec33db4cb0b7c993a8ce5">
  <xsd:schema xmlns:xsd="http://www.w3.org/2001/XMLSchema" xmlns:xs="http://www.w3.org/2001/XMLSchema" xmlns:p="http://schemas.microsoft.com/office/2006/metadata/properties" xmlns:ns1="http://schemas.microsoft.com/sharepoint/v3" xmlns:ns2="b22f8f74-215c-4154-9939-bd29e4e8980e" targetNamespace="http://schemas.microsoft.com/office/2006/metadata/properties" ma:root="true" ma:fieldsID="5b851cb5bcdff340b09bfb219dc0c9f3" ns1:_="" ns2:_="">
    <xsd:import namespace="http://schemas.microsoft.com/sharepoint/v3"/>
    <xsd:import namespace="b22f8f74-215c-4154-9939-bd29e4e8980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f8f74-215c-4154-9939-bd29e4e8980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22f8f74-215c-4154-9939-bd29e4e8980e">XRUYQT3274NZ-681238054-2118</_dlc_DocId>
    <_dlc_DocIdUrl xmlns="b22f8f74-215c-4154-9939-bd29e4e8980e">
      <Url>https://supportservices.jobcorps.gov/health/_layouts/15/DocIdRedir.aspx?ID=XRUYQT3274NZ-681238054-2118</Url>
      <Description>XRUYQT3274NZ-681238054-2118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CB89A09-EBE8-4F72-8668-B8723F8B62C4}"/>
</file>

<file path=customXml/itemProps2.xml><?xml version="1.0" encoding="utf-8"?>
<ds:datastoreItem xmlns:ds="http://schemas.openxmlformats.org/officeDocument/2006/customXml" ds:itemID="{67BB2283-8BFC-4E29-8E1F-061B2FC92966}"/>
</file>

<file path=customXml/itemProps3.xml><?xml version="1.0" encoding="utf-8"?>
<ds:datastoreItem xmlns:ds="http://schemas.openxmlformats.org/officeDocument/2006/customXml" ds:itemID="{1D33216A-5BD4-4CD5-8AEC-3814E722804B}"/>
</file>

<file path=customXml/itemProps4.xml><?xml version="1.0" encoding="utf-8"?>
<ds:datastoreItem xmlns:ds="http://schemas.openxmlformats.org/officeDocument/2006/customXml" ds:itemID="{CE119762-733F-4FEA-BC8B-6CB497CE35B5}"/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2894</Words>
  <Application>Microsoft Macintosh PowerPoint</Application>
  <PresentationFormat>Widescreen</PresentationFormat>
  <Paragraphs>229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Aptos</vt:lpstr>
      <vt:lpstr>Aptos Display</vt:lpstr>
      <vt:lpstr>Arial</vt:lpstr>
      <vt:lpstr>Calibri</vt:lpstr>
      <vt:lpstr>Helvetica</vt:lpstr>
      <vt:lpstr>Symbol</vt:lpstr>
      <vt:lpstr>Office Theme</vt:lpstr>
      <vt:lpstr>TEAP Trends: Retaining Students, Relapse Prevention and Delta-8 THC </vt:lpstr>
      <vt:lpstr>Learning Objectives</vt:lpstr>
      <vt:lpstr>PowerPoint Presentation</vt:lpstr>
      <vt:lpstr>2023 Monitoring the Future Survey</vt:lpstr>
      <vt:lpstr>The 2023 data showed (compared to 2022):</vt:lpstr>
      <vt:lpstr>More 2023 Drug Trends Data</vt:lpstr>
      <vt:lpstr>Drug Trends Summary </vt:lpstr>
      <vt:lpstr>ZT Trends with Updated Policy Change</vt:lpstr>
      <vt:lpstr>Relapse Prevention Program Expansion </vt:lpstr>
      <vt:lpstr>Baseline: Relapse Prevention (RP)</vt:lpstr>
      <vt:lpstr>PowerPoint Presentation</vt:lpstr>
      <vt:lpstr>What to do with Five Additional RP Sessions?</vt:lpstr>
      <vt:lpstr>PowerPoint Presentation</vt:lpstr>
      <vt:lpstr>How to Present: Use Listening and Empathic Style (Motivational Interviewing Techniques) </vt:lpstr>
      <vt:lpstr>Without A TEAP: What to Do?</vt:lpstr>
      <vt:lpstr>Without a TEAP –Updated Document on Website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Delta-8-tetrahydrocannabinol versus Delta-9-tetrahydrocannabinol </vt:lpstr>
      <vt:lpstr>Why Delta 8 now?</vt:lpstr>
      <vt:lpstr>PowerPoint Presentation</vt:lpstr>
      <vt:lpstr>PowerPoint Presentation</vt:lpstr>
      <vt:lpstr>From Colorado Department of Transportation</vt:lpstr>
      <vt:lpstr>If Delta 8 is Legal Federally - Why Not at JC?</vt:lpstr>
      <vt:lpstr>What about Drug Testing?</vt:lpstr>
      <vt:lpstr>Revisiting Learning Objectives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TEAP Emerging Trends: Retaining Students and Relapse Prevention </dc:title>
  <dc:creator>Diane Tennies</dc:creator>
  <cp:lastModifiedBy>Diane Tennies</cp:lastModifiedBy>
  <cp:revision>8</cp:revision>
  <dcterms:created xsi:type="dcterms:W3CDTF">2024-03-26T14:23:31Z</dcterms:created>
  <dcterms:modified xsi:type="dcterms:W3CDTF">2024-04-07T21:39:37Z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0x010100321BBDD672BAB240AE25E8C18386348A</vt:lpwstr>
  </property>
  <property fmtid="{D5CDD505-2E9C-101B-9397-08002B2CF9AE}" pid="3" name="_dlc_DocIdItemGuid">
    <vt:lpwstr>038be58e-3b34-497d-b242-91f6d18daea9</vt:lpwstr>
  </property>
</Properties>
</file>