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Muli Bold Bold" charset="1" panose="00000900000000000000"/>
      <p:regular r:id="rId45"/>
    </p:embeddedFont>
    <p:embeddedFont>
      <p:font typeface="Abril Fatface" charset="1" panose="02000503000000020003"/>
      <p:regular r:id="rId46"/>
    </p:embeddedFont>
    <p:embeddedFont>
      <p:font typeface="Arimo Bold" charset="1" panose="020B0704020202020204"/>
      <p:regular r:id="rId48"/>
    </p:embeddedFont>
    <p:embeddedFont>
      <p:font typeface="Open Sans" charset="1" panose="020B0606030504020204"/>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notesMaster" Target="notesMasters/notesMaster1.xml"/><Relationship Id="rId47" Type="http://schemas.openxmlformats.org/officeDocument/2006/relationships/notesSlide" Target="notesSlides/notesSlide2.xml"/><Relationship Id="rId63" Type="http://schemas.openxmlformats.org/officeDocument/2006/relationships/notesSlide" Target="notesSlides/notesSlide16.xml"/><Relationship Id="rId68" Type="http://schemas.openxmlformats.org/officeDocument/2006/relationships/notesSlide" Target="notesSlides/notesSlide21.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5.fntdata"/><Relationship Id="rId53" Type="http://schemas.openxmlformats.org/officeDocument/2006/relationships/notesSlide" Target="notesSlides/notesSlide6.xml"/><Relationship Id="rId58" Type="http://schemas.openxmlformats.org/officeDocument/2006/relationships/notesSlide" Target="notesSlides/notesSlide11.xml"/><Relationship Id="rId66" Type="http://schemas.openxmlformats.org/officeDocument/2006/relationships/notesSlide" Target="notesSlides/notesSlide19.xml"/><Relationship Id="rId74" Type="http://schemas.openxmlformats.org/officeDocument/2006/relationships/customXml" Target="../customXml/item2.xml"/><Relationship Id="rId5" Type="http://schemas.openxmlformats.org/officeDocument/2006/relationships/tableStyles" Target="tableStyles.xml"/><Relationship Id="rId61" Type="http://schemas.openxmlformats.org/officeDocument/2006/relationships/notesSlide" Target="notesSlides/notesSlide1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2.xml"/><Relationship Id="rId48" Type="http://schemas.openxmlformats.org/officeDocument/2006/relationships/font" Target="fonts/font48.fntdata"/><Relationship Id="rId56" Type="http://schemas.openxmlformats.org/officeDocument/2006/relationships/notesSlide" Target="notesSlides/notesSlide9.xml"/><Relationship Id="rId64" Type="http://schemas.openxmlformats.org/officeDocument/2006/relationships/notesSlide" Target="notesSlides/notesSlide17.xml"/><Relationship Id="rId69" Type="http://schemas.openxmlformats.org/officeDocument/2006/relationships/notesSlide" Target="notesSlides/notesSlide22.xml"/><Relationship Id="rId51" Type="http://schemas.openxmlformats.org/officeDocument/2006/relationships/notesSlide" Target="notesSlides/notesSlide4.xml"/><Relationship Id="rId72" Type="http://schemas.openxmlformats.org/officeDocument/2006/relationships/notesSlide" Target="notesSlides/notesSlide25.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6.fntdata"/><Relationship Id="rId59" Type="http://schemas.openxmlformats.org/officeDocument/2006/relationships/notesSlide" Target="notesSlides/notesSlide12.xml"/><Relationship Id="rId67" Type="http://schemas.openxmlformats.org/officeDocument/2006/relationships/notesSlide" Target="notesSlides/notesSlide20.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Slide" Target="notesSlides/notesSlide7.xml"/><Relationship Id="rId62" Type="http://schemas.openxmlformats.org/officeDocument/2006/relationships/notesSlide" Target="notesSlides/notesSlide15.xml"/><Relationship Id="rId70" Type="http://schemas.openxmlformats.org/officeDocument/2006/relationships/notesSlide" Target="notesSlides/notesSlide23.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9.fntdata"/><Relationship Id="rId57" Type="http://schemas.openxmlformats.org/officeDocument/2006/relationships/notesSlide" Target="notesSlides/notesSlide10.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Slide" Target="notesSlides/notesSlide1.xml"/><Relationship Id="rId52" Type="http://schemas.openxmlformats.org/officeDocument/2006/relationships/notesSlide" Target="notesSlides/notesSlide5.xml"/><Relationship Id="rId60" Type="http://schemas.openxmlformats.org/officeDocument/2006/relationships/notesSlide" Target="notesSlides/notesSlide13.xml"/><Relationship Id="rId65" Type="http://schemas.openxmlformats.org/officeDocument/2006/relationships/notesSlide" Target="notesSlides/notesSlide18.xml"/><Relationship Id="rId73" Type="http://schemas.openxmlformats.org/officeDocument/2006/relationships/customXml" Target="../customXml/item1.xml"/><Relationship Id="rId4" Type="http://schemas.openxmlformats.org/officeDocument/2006/relationships/theme" Target="theme/theme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Slide" Target="notesSlides/notesSlide3.xml"/><Relationship Id="rId55" Type="http://schemas.openxmlformats.org/officeDocument/2006/relationships/notesSlide" Target="notesSlides/notesSlide8.xml"/><Relationship Id="rId76" Type="http://schemas.openxmlformats.org/officeDocument/2006/relationships/customXml" Target="../customXml/item4.xml"/><Relationship Id="rId7" Type="http://schemas.openxmlformats.org/officeDocument/2006/relationships/slide" Target="slides/slide2.xml"/><Relationship Id="rId71" Type="http://schemas.openxmlformats.org/officeDocument/2006/relationships/notesSlide" Target="notesSlides/notesSlide24.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9.jpeg" Type="http://schemas.openxmlformats.org/officeDocument/2006/relationships/image"/><Relationship Id="rId4" Target="../media/image20.jpeg" Type="http://schemas.openxmlformats.org/officeDocument/2006/relationships/image"/><Relationship Id="rId5" Target="../media/image2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3.jpeg" Type="http://schemas.openxmlformats.org/officeDocument/2006/relationships/image"/><Relationship Id="rId4" Target="../media/image34.jpeg" Type="http://schemas.openxmlformats.org/officeDocument/2006/relationships/image"/><Relationship Id="rId5" Target="../media/image35.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6.jpe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40.png" Type="http://schemas.openxmlformats.org/officeDocument/2006/relationships/image"/><Relationship Id="rId4" Target="../media/image4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4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5.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46.jpeg" Type="http://schemas.openxmlformats.org/officeDocument/2006/relationships/image"/><Relationship Id="rId4" Target="../media/image47.jpeg" Type="http://schemas.openxmlformats.org/officeDocument/2006/relationships/image"/><Relationship Id="rId5" Target="../media/image48.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51.jpeg" Type="http://schemas.openxmlformats.org/officeDocument/2006/relationships/image"/><Relationship Id="rId4" Target="../media/image52.jpeg" Type="http://schemas.openxmlformats.org/officeDocument/2006/relationships/image"/><Relationship Id="rId5" Target="../media/image53.jpeg" Type="http://schemas.openxmlformats.org/officeDocument/2006/relationships/image"/><Relationship Id="rId6" Target="../media/image5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5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jpeg" Type="http://schemas.openxmlformats.org/officeDocument/2006/relationships/image"/><Relationship Id="rId4" Target="../media/image2.jpeg" Type="http://schemas.openxmlformats.org/officeDocument/2006/relationships/image"/><Relationship Id="rId5" Target="../media/image3.jpeg" Type="http://schemas.openxmlformats.org/officeDocument/2006/relationships/image"/><Relationship Id="rId6" Target="../media/image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7.jpe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0.jpe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3.jpe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1028700" y="8059271"/>
            <a:ext cx="16230600" cy="47302"/>
          </a:xfrm>
          <a:prstGeom prst="rect">
            <a:avLst/>
          </a:prstGeom>
          <a:solidFill>
            <a:srgbClr val="2D2D2D"/>
          </a:solidFill>
        </p:spPr>
      </p:sp>
      <p:sp>
        <p:nvSpPr>
          <p:cNvPr name="TextBox 3" id="3"/>
          <p:cNvSpPr txBox="true"/>
          <p:nvPr/>
        </p:nvSpPr>
        <p:spPr>
          <a:xfrm rot="0">
            <a:off x="1028700" y="8460348"/>
            <a:ext cx="10655759" cy="349250"/>
          </a:xfrm>
          <a:prstGeom prst="rect">
            <a:avLst/>
          </a:prstGeom>
        </p:spPr>
        <p:txBody>
          <a:bodyPr anchor="t" rtlCol="false" tIns="0" lIns="0" bIns="0" rIns="0">
            <a:spAutoFit/>
          </a:bodyPr>
          <a:lstStyle/>
          <a:p>
            <a:pPr algn="l" marL="0" indent="0" lvl="0">
              <a:lnSpc>
                <a:spcPts val="2800"/>
              </a:lnSpc>
            </a:pPr>
            <a:r>
              <a:rPr lang="en-US" sz="2000">
                <a:solidFill>
                  <a:srgbClr val="000000"/>
                </a:solidFill>
                <a:latin typeface="Muli Bold Bold"/>
                <a:ea typeface="Muli Bold Bold"/>
                <a:cs typeface="Muli Bold Bold"/>
                <a:sym typeface="Muli Bold Bold"/>
              </a:rPr>
              <a:t>Job Corps National Webinar - August 13, 2024</a:t>
            </a:r>
          </a:p>
        </p:txBody>
      </p:sp>
      <p:sp>
        <p:nvSpPr>
          <p:cNvPr name="AutoShape 4" id="4"/>
          <p:cNvSpPr/>
          <p:nvPr/>
        </p:nvSpPr>
        <p:spPr>
          <a:xfrm rot="0">
            <a:off x="1028700" y="9210998"/>
            <a:ext cx="16230600" cy="47302"/>
          </a:xfrm>
          <a:prstGeom prst="rect">
            <a:avLst/>
          </a:prstGeom>
          <a:solidFill>
            <a:srgbClr val="2D2D2D"/>
          </a:solidFill>
        </p:spPr>
      </p:sp>
      <p:sp>
        <p:nvSpPr>
          <p:cNvPr name="TextBox 5" id="5"/>
          <p:cNvSpPr txBox="true"/>
          <p:nvPr/>
        </p:nvSpPr>
        <p:spPr>
          <a:xfrm rot="0">
            <a:off x="1028700" y="990600"/>
            <a:ext cx="10186033" cy="1054100"/>
          </a:xfrm>
          <a:prstGeom prst="rect">
            <a:avLst/>
          </a:prstGeom>
        </p:spPr>
        <p:txBody>
          <a:bodyPr anchor="t" rtlCol="false" tIns="0" lIns="0" bIns="0" rIns="0">
            <a:spAutoFit/>
          </a:bodyPr>
          <a:lstStyle/>
          <a:p>
            <a:pPr algn="l" marL="0" indent="0" lvl="0">
              <a:lnSpc>
                <a:spcPts val="2799"/>
              </a:lnSpc>
            </a:pPr>
            <a:r>
              <a:rPr lang="en-US" sz="1999">
                <a:solidFill>
                  <a:srgbClr val="000000"/>
                </a:solidFill>
                <a:latin typeface="Muli Bold Bold"/>
                <a:ea typeface="Muli Bold Bold"/>
                <a:cs typeface="Muli Bold Bold"/>
                <a:sym typeface="Muli Bold Bold"/>
              </a:rPr>
              <a:t>by Dr. K. Felder Moore and Mr. K. Wilson</a:t>
            </a:r>
          </a:p>
          <a:p>
            <a:pPr algn="l" marL="0" indent="0" lvl="0">
              <a:lnSpc>
                <a:spcPts val="2799"/>
              </a:lnSpc>
            </a:pPr>
            <a:r>
              <a:rPr lang="en-US" sz="1999">
                <a:solidFill>
                  <a:srgbClr val="000000"/>
                </a:solidFill>
                <a:latin typeface="Muli Bold Bold"/>
                <a:ea typeface="Muli Bold Bold"/>
                <a:cs typeface="Muli Bold Bold"/>
                <a:sym typeface="Muli Bold Bold"/>
              </a:rPr>
              <a:t>Center Mental Health Consultants</a:t>
            </a:r>
          </a:p>
          <a:p>
            <a:pPr algn="l" marL="0" indent="0" lvl="0">
              <a:lnSpc>
                <a:spcPts val="2799"/>
              </a:lnSpc>
            </a:pPr>
            <a:r>
              <a:rPr lang="en-US" sz="1999">
                <a:solidFill>
                  <a:srgbClr val="000000"/>
                </a:solidFill>
                <a:latin typeface="Muli Bold Bold"/>
                <a:ea typeface="Muli Bold Bold"/>
                <a:cs typeface="Muli Bold Bold"/>
                <a:sym typeface="Muli Bold Bold"/>
              </a:rPr>
              <a:t>Woodstock Job Corps Center</a:t>
            </a:r>
          </a:p>
        </p:txBody>
      </p:sp>
      <p:sp>
        <p:nvSpPr>
          <p:cNvPr name="AutoShape 6" id="6"/>
          <p:cNvSpPr/>
          <p:nvPr/>
        </p:nvSpPr>
        <p:spPr>
          <a:xfrm rot="0">
            <a:off x="1028700" y="2276647"/>
            <a:ext cx="16230600" cy="47302"/>
          </a:xfrm>
          <a:prstGeom prst="rect">
            <a:avLst/>
          </a:prstGeom>
          <a:solidFill>
            <a:srgbClr val="7B5A45"/>
          </a:solidFill>
        </p:spPr>
      </p:sp>
      <p:sp>
        <p:nvSpPr>
          <p:cNvPr name="TextBox 7" id="7"/>
          <p:cNvSpPr txBox="true"/>
          <p:nvPr/>
        </p:nvSpPr>
        <p:spPr>
          <a:xfrm rot="0">
            <a:off x="1445489" y="3400742"/>
            <a:ext cx="15397022" cy="3361690"/>
          </a:xfrm>
          <a:prstGeom prst="rect">
            <a:avLst/>
          </a:prstGeom>
        </p:spPr>
        <p:txBody>
          <a:bodyPr anchor="t" rtlCol="false" tIns="0" lIns="0" bIns="0" rIns="0">
            <a:spAutoFit/>
          </a:bodyPr>
          <a:lstStyle/>
          <a:p>
            <a:pPr algn="ctr">
              <a:lnSpc>
                <a:spcPts val="8959"/>
              </a:lnSpc>
            </a:pPr>
            <a:r>
              <a:rPr lang="en-US" sz="6399">
                <a:solidFill>
                  <a:srgbClr val="00BF63"/>
                </a:solidFill>
                <a:latin typeface="Abril Fatface"/>
                <a:ea typeface="Abril Fatface"/>
                <a:cs typeface="Abril Fatface"/>
                <a:sym typeface="Abril Fatface"/>
              </a:rPr>
              <a:t>Zoomers and Alphas:</a:t>
            </a:r>
          </a:p>
          <a:p>
            <a:pPr algn="ctr">
              <a:lnSpc>
                <a:spcPts val="8959"/>
              </a:lnSpc>
            </a:pPr>
            <a:r>
              <a:rPr lang="en-US" sz="6399">
                <a:solidFill>
                  <a:srgbClr val="00BF63"/>
                </a:solidFill>
                <a:latin typeface="Abril Fatface"/>
                <a:ea typeface="Abril Fatface"/>
                <a:cs typeface="Abril Fatface"/>
                <a:sym typeface="Abril Fatface"/>
              </a:rPr>
              <a:t>A Multigenerational View of </a:t>
            </a:r>
          </a:p>
          <a:p>
            <a:pPr algn="ctr">
              <a:lnSpc>
                <a:spcPts val="8959"/>
              </a:lnSpc>
            </a:pPr>
            <a:r>
              <a:rPr lang="en-US" sz="6399">
                <a:solidFill>
                  <a:srgbClr val="00BF63"/>
                </a:solidFill>
                <a:latin typeface="Abril Fatface"/>
                <a:ea typeface="Abril Fatface"/>
                <a:cs typeface="Abril Fatface"/>
                <a:sym typeface="Abril Fatface"/>
              </a:rPr>
              <a:t>Mental Health Matters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143784" y="1114425"/>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Boomers &amp; Mental Health</a:t>
            </a:r>
          </a:p>
        </p:txBody>
      </p:sp>
      <p:grpSp>
        <p:nvGrpSpPr>
          <p:cNvPr name="Group 6" id="6"/>
          <p:cNvGrpSpPr>
            <a:grpSpLocks noChangeAspect="true"/>
          </p:cNvGrpSpPr>
          <p:nvPr/>
        </p:nvGrpSpPr>
        <p:grpSpPr>
          <a:xfrm rot="0">
            <a:off x="12594332" y="-477979"/>
            <a:ext cx="8254835" cy="825480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437" r="0" b="-437"/>
              </a:stretch>
            </a:blipFill>
          </p:spPr>
        </p:sp>
      </p:grpSp>
      <p:grpSp>
        <p:nvGrpSpPr>
          <p:cNvPr name="Group 8" id="8"/>
          <p:cNvGrpSpPr>
            <a:grpSpLocks noChangeAspect="true"/>
          </p:cNvGrpSpPr>
          <p:nvPr/>
        </p:nvGrpSpPr>
        <p:grpSpPr>
          <a:xfrm rot="0">
            <a:off x="9748643" y="2367922"/>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41" t="0" r="-24941" b="0"/>
              </a:stretch>
            </a:blipFill>
          </p:spPr>
        </p:sp>
      </p:grpSp>
      <p:grpSp>
        <p:nvGrpSpPr>
          <p:cNvPr name="Group 10" id="10"/>
          <p:cNvGrpSpPr>
            <a:grpSpLocks noChangeAspect="true"/>
          </p:cNvGrpSpPr>
          <p:nvPr/>
        </p:nvGrpSpPr>
        <p:grpSpPr>
          <a:xfrm rot="0">
            <a:off x="11559182" y="5844549"/>
            <a:ext cx="4298032" cy="4298015"/>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766" t="0" r="-24766" b="0"/>
              </a:stretch>
            </a:blipFill>
          </p:spPr>
        </p:sp>
      </p:grpSp>
      <p:sp>
        <p:nvSpPr>
          <p:cNvPr name="TextBox 12" id="12"/>
          <p:cNvSpPr txBox="true"/>
          <p:nvPr/>
        </p:nvSpPr>
        <p:spPr>
          <a:xfrm rot="0">
            <a:off x="958583" y="2867218"/>
            <a:ext cx="8613704" cy="6781801"/>
          </a:xfrm>
          <a:prstGeom prst="rect">
            <a:avLst/>
          </a:prstGeom>
        </p:spPr>
        <p:txBody>
          <a:bodyPr anchor="t" rtlCol="false" tIns="0" lIns="0" bIns="0" rIns="0">
            <a:spAutoFit/>
          </a:bodyPr>
          <a:lstStyle/>
          <a:p>
            <a:pPr algn="l" marL="647694" indent="-323847" lvl="1">
              <a:lnSpc>
                <a:spcPts val="4199"/>
              </a:lnSpc>
              <a:buFont typeface="Arial"/>
              <a:buChar char="•"/>
            </a:pPr>
            <a:r>
              <a:rPr lang="en-US" sz="2999">
                <a:solidFill>
                  <a:srgbClr val="000000"/>
                </a:solidFill>
                <a:latin typeface="Open Sans"/>
                <a:ea typeface="Open Sans"/>
                <a:cs typeface="Open Sans"/>
                <a:sym typeface="Open Sans"/>
              </a:rPr>
              <a:t>Adolescents during the counterculture movement of the 60's</a:t>
            </a:r>
          </a:p>
          <a:p>
            <a:pPr algn="l">
              <a:lnSpc>
                <a:spcPts val="4199"/>
              </a:lnSpc>
            </a:pPr>
          </a:p>
          <a:p>
            <a:pPr algn="l" marL="647694" indent="-323847" lvl="1">
              <a:lnSpc>
                <a:spcPts val="4199"/>
              </a:lnSpc>
              <a:buFont typeface="Arial"/>
              <a:buChar char="•"/>
            </a:pPr>
            <a:r>
              <a:rPr lang="en-US" sz="2999">
                <a:solidFill>
                  <a:srgbClr val="000000"/>
                </a:solidFill>
                <a:latin typeface="Open Sans"/>
                <a:ea typeface="Open Sans"/>
                <a:cs typeface="Open Sans"/>
                <a:sym typeface="Open Sans"/>
              </a:rPr>
              <a:t>Witnessed the deinstitutionalization of mental health care</a:t>
            </a:r>
          </a:p>
          <a:p>
            <a:pPr algn="l">
              <a:lnSpc>
                <a:spcPts val="4199"/>
              </a:lnSpc>
            </a:pPr>
          </a:p>
          <a:p>
            <a:pPr algn="l" marL="647694" indent="-323847" lvl="1">
              <a:lnSpc>
                <a:spcPts val="4199"/>
              </a:lnSpc>
              <a:buFont typeface="Arial"/>
              <a:buChar char="•"/>
            </a:pPr>
            <a:r>
              <a:rPr lang="en-US" sz="2999">
                <a:solidFill>
                  <a:srgbClr val="000000"/>
                </a:solidFill>
                <a:latin typeface="Open Sans"/>
                <a:ea typeface="Open Sans"/>
                <a:cs typeface="Open Sans"/>
                <a:sym typeface="Open Sans"/>
              </a:rPr>
              <a:t>Influenced by the idea that MH issues can be resolved through personal growth and    self-help</a:t>
            </a:r>
          </a:p>
          <a:p>
            <a:pPr algn="l">
              <a:lnSpc>
                <a:spcPts val="4199"/>
              </a:lnSpc>
            </a:pPr>
          </a:p>
          <a:p>
            <a:pPr algn="l" marL="647694" indent="-323847" lvl="1">
              <a:lnSpc>
                <a:spcPts val="4199"/>
              </a:lnSpc>
              <a:buFont typeface="Arial"/>
              <a:buChar char="•"/>
            </a:pPr>
            <a:r>
              <a:rPr lang="en-US" sz="2999">
                <a:solidFill>
                  <a:srgbClr val="000000"/>
                </a:solidFill>
                <a:latin typeface="Open Sans"/>
                <a:ea typeface="Open Sans"/>
                <a:cs typeface="Open Sans"/>
                <a:sym typeface="Open Sans"/>
              </a:rPr>
              <a:t>While some embrace therapy and self-exploration, others remain skeptical of psych meds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561045" y="1114425"/>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Generation X or Gen X</a:t>
            </a:r>
          </a:p>
        </p:txBody>
      </p:sp>
      <p:grpSp>
        <p:nvGrpSpPr>
          <p:cNvPr name="Group 6" id="6"/>
          <p:cNvGrpSpPr>
            <a:grpSpLocks noChangeAspect="true"/>
          </p:cNvGrpSpPr>
          <p:nvPr/>
        </p:nvGrpSpPr>
        <p:grpSpPr>
          <a:xfrm rot="0">
            <a:off x="12594332" y="-477979"/>
            <a:ext cx="8254835" cy="825480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10189" t="-8726" r="-8030" b="-36754"/>
              </a:stretch>
            </a:blipFill>
          </p:spPr>
        </p:sp>
      </p:grpSp>
      <p:grpSp>
        <p:nvGrpSpPr>
          <p:cNvPr name="Group 8" id="8"/>
          <p:cNvGrpSpPr>
            <a:grpSpLocks noChangeAspect="true"/>
          </p:cNvGrpSpPr>
          <p:nvPr/>
        </p:nvGrpSpPr>
        <p:grpSpPr>
          <a:xfrm rot="0">
            <a:off x="9748643" y="2367922"/>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557" t="-3115" r="-1557" b="0"/>
              </a:stretch>
            </a:blipFill>
          </p:spPr>
        </p:sp>
      </p:grpSp>
      <p:grpSp>
        <p:nvGrpSpPr>
          <p:cNvPr name="Group 10" id="10"/>
          <p:cNvGrpSpPr>
            <a:grpSpLocks noChangeAspect="true"/>
          </p:cNvGrpSpPr>
          <p:nvPr/>
        </p:nvGrpSpPr>
        <p:grpSpPr>
          <a:xfrm rot="0">
            <a:off x="10162964" y="5732210"/>
            <a:ext cx="4554808" cy="4554790"/>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2622" t="0" r="-34745" b="0"/>
              </a:stretch>
            </a:blipFill>
          </p:spPr>
        </p:sp>
      </p:grpSp>
      <p:sp>
        <p:nvSpPr>
          <p:cNvPr name="TextBox 12" id="12"/>
          <p:cNvSpPr txBox="true"/>
          <p:nvPr/>
        </p:nvSpPr>
        <p:spPr>
          <a:xfrm rot="0">
            <a:off x="1028700" y="3052780"/>
            <a:ext cx="8962526" cy="6322314"/>
          </a:xfrm>
          <a:prstGeom prst="rect">
            <a:avLst/>
          </a:prstGeom>
        </p:spPr>
        <p:txBody>
          <a:bodyPr anchor="t" rtlCol="false" tIns="0" lIns="0" bIns="0" rIns="0">
            <a:spAutoFit/>
          </a:bodyPr>
          <a:lstStyle/>
          <a:p>
            <a:pPr algn="l" marL="822503" indent="-411251" lvl="1">
              <a:lnSpc>
                <a:spcPts val="3888"/>
              </a:lnSpc>
              <a:buFont typeface="Arial"/>
              <a:buChar char="•"/>
            </a:pPr>
            <a:r>
              <a:rPr lang="en-US" sz="3600">
                <a:solidFill>
                  <a:srgbClr val="000000"/>
                </a:solidFill>
                <a:latin typeface="Open Sans"/>
                <a:ea typeface="Open Sans"/>
                <a:cs typeface="Open Sans"/>
                <a:sym typeface="Open Sans"/>
              </a:rPr>
              <a:t>I</a:t>
            </a:r>
            <a:r>
              <a:rPr lang="en-US" sz="3600">
                <a:solidFill>
                  <a:srgbClr val="000000"/>
                </a:solidFill>
                <a:latin typeface="Open Sans"/>
                <a:ea typeface="Open Sans"/>
                <a:cs typeface="Open Sans"/>
                <a:sym typeface="Open Sans"/>
              </a:rPr>
              <a:t>nfluenced by Roe v. Wade, birth control pill, Aids Epidemic, and        Dot Com boom </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Smallest cohort</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C</a:t>
            </a:r>
            <a:r>
              <a:rPr lang="en-US" sz="3600">
                <a:solidFill>
                  <a:srgbClr val="000000"/>
                </a:solidFill>
                <a:latin typeface="Open Sans"/>
                <a:ea typeface="Open Sans"/>
                <a:cs typeface="Open Sans"/>
                <a:sym typeface="Open Sans"/>
              </a:rPr>
              <a:t>autious about starting families due to high divorce rates</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S</a:t>
            </a:r>
            <a:r>
              <a:rPr lang="en-US" sz="3600">
                <a:solidFill>
                  <a:srgbClr val="000000"/>
                </a:solidFill>
                <a:latin typeface="Open Sans"/>
                <a:ea typeface="Open Sans"/>
                <a:cs typeface="Open Sans"/>
                <a:sym typeface="Open Sans"/>
              </a:rPr>
              <a:t>aw huge boom in double income households – latchkey kids.</a:t>
            </a:r>
          </a:p>
          <a:p>
            <a:pPr algn="l">
              <a:lnSpc>
                <a:spcPts val="3888"/>
              </a:lnSpc>
            </a:pPr>
          </a:p>
          <a:p>
            <a:pPr algn="l">
              <a:lnSpc>
                <a:spcPts val="3888"/>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625239" y="1114425"/>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 Gen X &amp; Mental Health</a:t>
            </a:r>
          </a:p>
        </p:txBody>
      </p:sp>
      <p:grpSp>
        <p:nvGrpSpPr>
          <p:cNvPr name="Group 6" id="6"/>
          <p:cNvGrpSpPr>
            <a:grpSpLocks noChangeAspect="true"/>
          </p:cNvGrpSpPr>
          <p:nvPr/>
        </p:nvGrpSpPr>
        <p:grpSpPr>
          <a:xfrm rot="0">
            <a:off x="12594332" y="-477979"/>
            <a:ext cx="8254835" cy="825480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8822" t="0" r="-38822" b="0"/>
              </a:stretch>
            </a:blipFill>
          </p:spPr>
        </p:sp>
      </p:grpSp>
      <p:grpSp>
        <p:nvGrpSpPr>
          <p:cNvPr name="Group 8" id="8"/>
          <p:cNvGrpSpPr>
            <a:grpSpLocks noChangeAspect="true"/>
          </p:cNvGrpSpPr>
          <p:nvPr/>
        </p:nvGrpSpPr>
        <p:grpSpPr>
          <a:xfrm rot="0">
            <a:off x="9748643" y="2367922"/>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31" t="0" r="-24931" b="0"/>
              </a:stretch>
            </a:blipFill>
          </p:spPr>
        </p:sp>
      </p:grpSp>
      <p:grpSp>
        <p:nvGrpSpPr>
          <p:cNvPr name="Group 10" id="10"/>
          <p:cNvGrpSpPr>
            <a:grpSpLocks noChangeAspect="true"/>
          </p:cNvGrpSpPr>
          <p:nvPr/>
        </p:nvGrpSpPr>
        <p:grpSpPr>
          <a:xfrm rot="0">
            <a:off x="10162964" y="5732210"/>
            <a:ext cx="4554808" cy="4554790"/>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9243" t="0" r="-19243" b="0"/>
              </a:stretch>
            </a:blipFill>
          </p:spPr>
        </p:sp>
      </p:grpSp>
      <p:sp>
        <p:nvSpPr>
          <p:cNvPr name="TextBox 12" id="12"/>
          <p:cNvSpPr txBox="true"/>
          <p:nvPr/>
        </p:nvSpPr>
        <p:spPr>
          <a:xfrm rot="0">
            <a:off x="1028700" y="3205179"/>
            <a:ext cx="8265144" cy="5836539"/>
          </a:xfrm>
          <a:prstGeom prst="rect">
            <a:avLst/>
          </a:prstGeom>
        </p:spPr>
        <p:txBody>
          <a:bodyPr anchor="t" rtlCol="false" tIns="0" lIns="0" bIns="0" rIns="0">
            <a:spAutoFit/>
          </a:bodyPr>
          <a:lstStyle/>
          <a:p>
            <a:pPr algn="l" marL="822503" indent="-411251" lvl="1">
              <a:lnSpc>
                <a:spcPts val="3888"/>
              </a:lnSpc>
              <a:buFont typeface="Arial"/>
              <a:buChar char="•"/>
            </a:pPr>
            <a:r>
              <a:rPr lang="en-US" sz="3600">
                <a:solidFill>
                  <a:srgbClr val="000000"/>
                </a:solidFill>
                <a:latin typeface="Open Sans"/>
                <a:ea typeface="Open Sans"/>
                <a:cs typeface="Open Sans"/>
                <a:sym typeface="Open Sans"/>
              </a:rPr>
              <a:t>Increasing divorce rates and the latchkey kid phenomenon.</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Gen X has been known for its independence and self-reliance.</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The first generation to experience the rise of the self-help movement and the stigmatization of mental health issues.</a:t>
            </a:r>
          </a:p>
          <a:p>
            <a:pPr algn="l">
              <a:lnSpc>
                <a:spcPts val="3888"/>
              </a:lnSpc>
            </a:pPr>
          </a:p>
          <a:p>
            <a:pPr algn="l">
              <a:lnSpc>
                <a:spcPts val="3888"/>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257428" y="1114425"/>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Millennials</a:t>
            </a:r>
          </a:p>
        </p:txBody>
      </p:sp>
      <p:grpSp>
        <p:nvGrpSpPr>
          <p:cNvPr name="Group 6" id="6"/>
          <p:cNvGrpSpPr>
            <a:grpSpLocks noChangeAspect="true"/>
          </p:cNvGrpSpPr>
          <p:nvPr/>
        </p:nvGrpSpPr>
        <p:grpSpPr>
          <a:xfrm rot="0">
            <a:off x="12594332" y="-477979"/>
            <a:ext cx="8254835" cy="825480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t="0" r="-24999" b="0"/>
              </a:stretch>
            </a:blipFill>
          </p:spPr>
        </p:sp>
      </p:grpSp>
      <p:grpSp>
        <p:nvGrpSpPr>
          <p:cNvPr name="Group 8" id="8"/>
          <p:cNvGrpSpPr>
            <a:grpSpLocks noChangeAspect="true"/>
          </p:cNvGrpSpPr>
          <p:nvPr/>
        </p:nvGrpSpPr>
        <p:grpSpPr>
          <a:xfrm rot="0">
            <a:off x="9748643" y="2367922"/>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666" t="0" r="-16666" b="0"/>
              </a:stretch>
            </a:blipFill>
          </p:spPr>
        </p:sp>
      </p:grpSp>
      <p:grpSp>
        <p:nvGrpSpPr>
          <p:cNvPr name="Group 10" id="10"/>
          <p:cNvGrpSpPr>
            <a:grpSpLocks noChangeAspect="true"/>
          </p:cNvGrpSpPr>
          <p:nvPr/>
        </p:nvGrpSpPr>
        <p:grpSpPr>
          <a:xfrm rot="0">
            <a:off x="10162964" y="5732210"/>
            <a:ext cx="4554808" cy="4554790"/>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8967" t="0" r="-38967" b="0"/>
              </a:stretch>
            </a:blipFill>
          </p:spPr>
        </p:sp>
      </p:grpSp>
      <p:sp>
        <p:nvSpPr>
          <p:cNvPr name="TextBox 12" id="12"/>
          <p:cNvSpPr txBox="true"/>
          <p:nvPr/>
        </p:nvSpPr>
        <p:spPr>
          <a:xfrm rot="0">
            <a:off x="627470" y="2884209"/>
            <a:ext cx="7925738" cy="7027164"/>
          </a:xfrm>
          <a:prstGeom prst="rect">
            <a:avLst/>
          </a:prstGeom>
        </p:spPr>
        <p:txBody>
          <a:bodyPr anchor="t" rtlCol="false" tIns="0" lIns="0" bIns="0" rIns="0">
            <a:spAutoFit/>
          </a:bodyPr>
          <a:lstStyle/>
          <a:p>
            <a:pPr algn="l" marL="822503" indent="-411251" lvl="1">
              <a:lnSpc>
                <a:spcPts val="3888"/>
              </a:lnSpc>
              <a:buFont typeface="Arial"/>
              <a:buChar char="•"/>
            </a:pPr>
            <a:r>
              <a:rPr lang="en-US" sz="3600">
                <a:solidFill>
                  <a:srgbClr val="000000"/>
                </a:solidFill>
                <a:latin typeface="Open Sans"/>
                <a:ea typeface="Open Sans"/>
                <a:cs typeface="Open Sans"/>
                <a:sym typeface="Open Sans"/>
              </a:rPr>
              <a:t>T</a:t>
            </a:r>
            <a:r>
              <a:rPr lang="en-US" sz="3600">
                <a:solidFill>
                  <a:srgbClr val="000000"/>
                </a:solidFill>
                <a:latin typeface="Open Sans"/>
                <a:ea typeface="Open Sans"/>
                <a:cs typeface="Open Sans"/>
                <a:sym typeface="Open Sans"/>
              </a:rPr>
              <a:t>he most racially &amp; ethnically diverse adult generation:</a:t>
            </a:r>
          </a:p>
          <a:p>
            <a:pPr algn="l" marL="1122691" indent="-374230" lvl="2">
              <a:lnSpc>
                <a:spcPts val="2808"/>
              </a:lnSpc>
              <a:buFont typeface="Arial"/>
              <a:buChar char="⚬"/>
            </a:pPr>
            <a:r>
              <a:rPr lang="en-US" sz="2600">
                <a:solidFill>
                  <a:srgbClr val="000000"/>
                </a:solidFill>
                <a:latin typeface="Open Sans"/>
                <a:ea typeface="Open Sans"/>
                <a:cs typeface="Open Sans"/>
                <a:sym typeface="Open Sans"/>
              </a:rPr>
              <a:t>57% are white 21% are Latino 13% are black 6% are Asian</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I</a:t>
            </a:r>
            <a:r>
              <a:rPr lang="en-US" sz="3600">
                <a:solidFill>
                  <a:srgbClr val="000000"/>
                </a:solidFill>
                <a:latin typeface="Open Sans"/>
                <a:ea typeface="Open Sans"/>
                <a:cs typeface="Open Sans"/>
                <a:sym typeface="Open Sans"/>
              </a:rPr>
              <a:t>nfluenced by the rise of social media, cell phones/smart phones, massive college debt</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First Generation where some members were born into a digitally connected and globalized world.</a:t>
            </a:r>
          </a:p>
          <a:p>
            <a:pPr algn="l">
              <a:lnSpc>
                <a:spcPts val="3888"/>
              </a:lnSpc>
            </a:pPr>
          </a:p>
          <a:p>
            <a:pPr algn="l">
              <a:lnSpc>
                <a:spcPts val="3888"/>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279694" y="887704"/>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Millennials &amp; Mental Health</a:t>
            </a:r>
          </a:p>
        </p:txBody>
      </p:sp>
      <p:grpSp>
        <p:nvGrpSpPr>
          <p:cNvPr name="Group 6" id="6"/>
          <p:cNvGrpSpPr>
            <a:grpSpLocks noChangeAspect="true"/>
          </p:cNvGrpSpPr>
          <p:nvPr/>
        </p:nvGrpSpPr>
        <p:grpSpPr>
          <a:xfrm rot="0">
            <a:off x="12594332" y="-477979"/>
            <a:ext cx="8254835" cy="825480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t="0" r="-24999" b="0"/>
              </a:stretch>
            </a:blipFill>
          </p:spPr>
        </p:sp>
      </p:grpSp>
      <p:grpSp>
        <p:nvGrpSpPr>
          <p:cNvPr name="Group 8" id="8"/>
          <p:cNvGrpSpPr>
            <a:grpSpLocks noChangeAspect="true"/>
          </p:cNvGrpSpPr>
          <p:nvPr/>
        </p:nvGrpSpPr>
        <p:grpSpPr>
          <a:xfrm rot="0">
            <a:off x="9748643" y="2367922"/>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t="0" r="-24999" b="0"/>
              </a:stretch>
            </a:blipFill>
          </p:spPr>
        </p:sp>
      </p:grpSp>
      <p:grpSp>
        <p:nvGrpSpPr>
          <p:cNvPr name="Group 10" id="10"/>
          <p:cNvGrpSpPr>
            <a:grpSpLocks noChangeAspect="true"/>
          </p:cNvGrpSpPr>
          <p:nvPr/>
        </p:nvGrpSpPr>
        <p:grpSpPr>
          <a:xfrm rot="0">
            <a:off x="10162964" y="5732210"/>
            <a:ext cx="4554808" cy="4554790"/>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25000" r="0" b="-25000"/>
              </a:stretch>
            </a:blipFill>
          </p:spPr>
        </p:sp>
      </p:grpSp>
      <p:sp>
        <p:nvSpPr>
          <p:cNvPr name="TextBox 12" id="12"/>
          <p:cNvSpPr txBox="true"/>
          <p:nvPr/>
        </p:nvSpPr>
        <p:spPr>
          <a:xfrm rot="0">
            <a:off x="497985" y="2842587"/>
            <a:ext cx="9126200" cy="7174992"/>
          </a:xfrm>
          <a:prstGeom prst="rect">
            <a:avLst/>
          </a:prstGeom>
        </p:spPr>
        <p:txBody>
          <a:bodyPr anchor="t" rtlCol="false" tIns="0" lIns="0" bIns="0" rIns="0">
            <a:spAutoFit/>
          </a:bodyPr>
          <a:lstStyle/>
          <a:p>
            <a:pPr algn="l" marL="712472" indent="-356236" lvl="1">
              <a:lnSpc>
                <a:spcPts val="3564"/>
              </a:lnSpc>
              <a:buFont typeface="Arial"/>
              <a:buChar char="•"/>
            </a:pPr>
            <a:r>
              <a:rPr lang="en-US" sz="3300">
                <a:solidFill>
                  <a:srgbClr val="000000"/>
                </a:solidFill>
                <a:latin typeface="Open Sans"/>
                <a:ea typeface="Open Sans"/>
                <a:cs typeface="Open Sans"/>
                <a:sym typeface="Open Sans"/>
              </a:rPr>
              <a:t>Have grown up in a time of rapid technological change and increasing mental health awareness.</a:t>
            </a:r>
          </a:p>
          <a:p>
            <a:pPr algn="l">
              <a:lnSpc>
                <a:spcPts val="3564"/>
              </a:lnSpc>
            </a:pPr>
          </a:p>
          <a:p>
            <a:pPr algn="l" marL="753963" indent="-376981" lvl="1">
              <a:lnSpc>
                <a:spcPts val="3564"/>
              </a:lnSpc>
              <a:buFont typeface="Arial"/>
              <a:buChar char="•"/>
            </a:pPr>
            <a:r>
              <a:rPr lang="en-US" sz="3300">
                <a:solidFill>
                  <a:srgbClr val="000000"/>
                </a:solidFill>
                <a:latin typeface="Open Sans"/>
                <a:ea typeface="Open Sans"/>
                <a:cs typeface="Open Sans"/>
                <a:sym typeface="Open Sans"/>
              </a:rPr>
              <a:t>Tend to be more open and accepting of discussing mental health issues.</a:t>
            </a:r>
          </a:p>
          <a:p>
            <a:pPr algn="l">
              <a:lnSpc>
                <a:spcPts val="3564"/>
              </a:lnSpc>
            </a:pPr>
          </a:p>
          <a:p>
            <a:pPr algn="l" marL="753963" indent="-376981" lvl="1">
              <a:lnSpc>
                <a:spcPts val="3564"/>
              </a:lnSpc>
              <a:buFont typeface="Arial"/>
              <a:buChar char="•"/>
            </a:pPr>
            <a:r>
              <a:rPr lang="en-US" sz="3300">
                <a:solidFill>
                  <a:srgbClr val="000000"/>
                </a:solidFill>
                <a:latin typeface="Open Sans"/>
                <a:ea typeface="Open Sans"/>
                <a:cs typeface="Open Sans"/>
                <a:sym typeface="Open Sans"/>
              </a:rPr>
              <a:t>Social media and the internet have given them access to information and resources.</a:t>
            </a:r>
          </a:p>
          <a:p>
            <a:pPr algn="l">
              <a:lnSpc>
                <a:spcPts val="3564"/>
              </a:lnSpc>
            </a:pPr>
          </a:p>
          <a:p>
            <a:pPr algn="l" marL="753963" indent="-376981" lvl="1">
              <a:lnSpc>
                <a:spcPts val="3564"/>
              </a:lnSpc>
              <a:buFont typeface="Arial"/>
              <a:buChar char="•"/>
            </a:pPr>
            <a:r>
              <a:rPr lang="en-US" sz="3300">
                <a:solidFill>
                  <a:srgbClr val="000000"/>
                </a:solidFill>
                <a:latin typeface="Open Sans"/>
                <a:ea typeface="Open Sans"/>
                <a:cs typeface="Open Sans"/>
                <a:sym typeface="Open Sans"/>
              </a:rPr>
              <a:t>As a result, they are more likely to seek help and support when needed. </a:t>
            </a:r>
          </a:p>
          <a:p>
            <a:pPr algn="l">
              <a:lnSpc>
                <a:spcPts val="3564"/>
              </a:lnSpc>
            </a:pPr>
          </a:p>
          <a:p>
            <a:pPr algn="l" marL="753963" indent="-376981" lvl="1">
              <a:lnSpc>
                <a:spcPts val="3564"/>
              </a:lnSpc>
              <a:buFont typeface="Arial"/>
              <a:buChar char="•"/>
            </a:pPr>
            <a:r>
              <a:rPr lang="en-US" sz="3300">
                <a:solidFill>
                  <a:srgbClr val="000000"/>
                </a:solidFill>
                <a:latin typeface="Open Sans"/>
                <a:ea typeface="Open Sans"/>
                <a:cs typeface="Open Sans"/>
                <a:sym typeface="Open Sans"/>
              </a:rPr>
              <a:t>MH advocacy and self-care are central themes for many in this generation.</a:t>
            </a:r>
          </a:p>
          <a:p>
            <a:pPr algn="l">
              <a:lnSpc>
                <a:spcPts val="3564"/>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25" y="673836"/>
            <a:ext cx="15590550" cy="1005078"/>
          </a:xfrm>
          <a:prstGeom prst="rect">
            <a:avLst/>
          </a:prstGeom>
        </p:spPr>
        <p:txBody>
          <a:bodyPr anchor="t" rtlCol="false" tIns="0" lIns="0" bIns="0" rIns="0">
            <a:spAutoFit/>
          </a:bodyPr>
          <a:lstStyle/>
          <a:p>
            <a:pPr algn="ctr">
              <a:lnSpc>
                <a:spcPts val="7776"/>
              </a:lnSpc>
            </a:pPr>
            <a:r>
              <a:rPr lang="en-US" sz="7200">
                <a:solidFill>
                  <a:srgbClr val="00BF63"/>
                </a:solidFill>
                <a:latin typeface="Abril Fatface"/>
                <a:ea typeface="Abril Fatface"/>
                <a:cs typeface="Abril Fatface"/>
                <a:sym typeface="Abril Fatface"/>
              </a:rPr>
              <a:t>Generation Z, Gen Z, or Zoomers</a:t>
            </a:r>
          </a:p>
        </p:txBody>
      </p:sp>
      <p:sp>
        <p:nvSpPr>
          <p:cNvPr name="Freeform 3" id="3"/>
          <p:cNvSpPr/>
          <p:nvPr/>
        </p:nvSpPr>
        <p:spPr>
          <a:xfrm flipH="false" flipV="false" rot="0">
            <a:off x="5062800" y="1845638"/>
            <a:ext cx="8162404" cy="8162405"/>
          </a:xfrm>
          <a:custGeom>
            <a:avLst/>
            <a:gdLst/>
            <a:ahLst/>
            <a:cxnLst/>
            <a:rect r="r" b="b" t="t" l="l"/>
            <a:pathLst>
              <a:path h="8162405" w="8162404">
                <a:moveTo>
                  <a:pt x="0" y="0"/>
                </a:moveTo>
                <a:lnTo>
                  <a:pt x="8162404" y="0"/>
                </a:lnTo>
                <a:lnTo>
                  <a:pt x="8162404" y="8162404"/>
                </a:lnTo>
                <a:lnTo>
                  <a:pt x="0" y="8162404"/>
                </a:lnTo>
                <a:lnTo>
                  <a:pt x="0" y="0"/>
                </a:lnTo>
                <a:close/>
              </a:path>
            </a:pathLst>
          </a:custGeom>
          <a:blipFill>
            <a:blip r:embed="rId3"/>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1348725" y="985758"/>
            <a:ext cx="15590550" cy="973455"/>
          </a:xfrm>
          <a:prstGeom prst="rect">
            <a:avLst/>
          </a:prstGeom>
        </p:spPr>
        <p:txBody>
          <a:bodyPr anchor="t" rtlCol="false" tIns="0" lIns="0" bIns="0" rIns="0">
            <a:spAutoFit/>
          </a:bodyPr>
          <a:lstStyle/>
          <a:p>
            <a:pPr algn="l">
              <a:lnSpc>
                <a:spcPts val="7560"/>
              </a:lnSpc>
            </a:pPr>
            <a:r>
              <a:rPr lang="en-US" sz="7000">
                <a:solidFill>
                  <a:srgbClr val="FFFFFF"/>
                </a:solidFill>
                <a:latin typeface="Abril Fatface"/>
                <a:ea typeface="Abril Fatface"/>
                <a:cs typeface="Abril Fatface"/>
                <a:sym typeface="Abril Fatface"/>
              </a:rPr>
              <a:t>Gen Z (born between 1997 and 2009)</a:t>
            </a:r>
          </a:p>
        </p:txBody>
      </p:sp>
      <p:sp>
        <p:nvSpPr>
          <p:cNvPr name="Freeform 6" id="6"/>
          <p:cNvSpPr/>
          <p:nvPr/>
        </p:nvSpPr>
        <p:spPr>
          <a:xfrm flipH="false" flipV="false" rot="0">
            <a:off x="1083150" y="2966588"/>
            <a:ext cx="8287818" cy="5526898"/>
          </a:xfrm>
          <a:custGeom>
            <a:avLst/>
            <a:gdLst/>
            <a:ahLst/>
            <a:cxnLst/>
            <a:rect r="r" b="b" t="t" l="l"/>
            <a:pathLst>
              <a:path h="5526898" w="8287818">
                <a:moveTo>
                  <a:pt x="0" y="0"/>
                </a:moveTo>
                <a:lnTo>
                  <a:pt x="8287818" y="0"/>
                </a:lnTo>
                <a:lnTo>
                  <a:pt x="8287818" y="5526898"/>
                </a:lnTo>
                <a:lnTo>
                  <a:pt x="0" y="5526898"/>
                </a:lnTo>
                <a:lnTo>
                  <a:pt x="0" y="0"/>
                </a:lnTo>
                <a:close/>
              </a:path>
            </a:pathLst>
          </a:custGeom>
          <a:blipFill>
            <a:blip r:embed="rId3"/>
            <a:stretch>
              <a:fillRect l="0" t="0" r="0" b="0"/>
            </a:stretch>
          </a:blipFill>
        </p:spPr>
      </p:sp>
      <p:sp>
        <p:nvSpPr>
          <p:cNvPr name="TextBox 7" id="7"/>
          <p:cNvSpPr txBox="true"/>
          <p:nvPr/>
        </p:nvSpPr>
        <p:spPr>
          <a:xfrm rot="0">
            <a:off x="9789525" y="3136113"/>
            <a:ext cx="7554000" cy="6181953"/>
          </a:xfrm>
          <a:prstGeom prst="rect">
            <a:avLst/>
          </a:prstGeom>
        </p:spPr>
        <p:txBody>
          <a:bodyPr anchor="t" rtlCol="false" tIns="0" lIns="0" bIns="0" rIns="0">
            <a:spAutoFit/>
          </a:bodyPr>
          <a:lstStyle/>
          <a:p>
            <a:pPr algn="l" marL="913436" indent="-456718" lvl="1">
              <a:lnSpc>
                <a:spcPts val="3283"/>
              </a:lnSpc>
              <a:buFont typeface="Arial"/>
              <a:buChar char="•"/>
            </a:pPr>
            <a:r>
              <a:rPr lang="en-US" sz="3799">
                <a:solidFill>
                  <a:srgbClr val="000000"/>
                </a:solidFill>
                <a:latin typeface="Open Sans"/>
                <a:ea typeface="Open Sans"/>
                <a:cs typeface="Open Sans"/>
                <a:sym typeface="Open Sans"/>
              </a:rPr>
              <a:t>Digital Natives” - raised on the internet and social media</a:t>
            </a:r>
          </a:p>
          <a:p>
            <a:pPr algn="l" marL="913436" indent="-456718" lvl="1">
              <a:lnSpc>
                <a:spcPts val="3283"/>
              </a:lnSpc>
            </a:pPr>
          </a:p>
          <a:p>
            <a:pPr algn="l" marL="913436" indent="-456718" lvl="1">
              <a:lnSpc>
                <a:spcPts val="3283"/>
              </a:lnSpc>
              <a:buFont typeface="Arial"/>
              <a:buChar char="•"/>
            </a:pPr>
            <a:r>
              <a:rPr lang="en-US" sz="3799">
                <a:solidFill>
                  <a:srgbClr val="000000"/>
                </a:solidFill>
                <a:latin typeface="Open Sans"/>
                <a:ea typeface="Open Sans"/>
                <a:cs typeface="Open Sans"/>
                <a:sym typeface="Open Sans"/>
              </a:rPr>
              <a:t>Comprise 27% of the US Population</a:t>
            </a:r>
          </a:p>
          <a:p>
            <a:pPr algn="l" marL="913436" indent="-456718" lvl="1">
              <a:lnSpc>
                <a:spcPts val="3283"/>
              </a:lnSpc>
            </a:pPr>
          </a:p>
          <a:p>
            <a:pPr algn="l" marL="913436" indent="-456718" lvl="1">
              <a:lnSpc>
                <a:spcPts val="3283"/>
              </a:lnSpc>
              <a:buFont typeface="Arial"/>
              <a:buChar char="•"/>
            </a:pPr>
            <a:r>
              <a:rPr lang="en-US" sz="3799">
                <a:solidFill>
                  <a:srgbClr val="000000"/>
                </a:solidFill>
                <a:latin typeface="Open Sans"/>
                <a:ea typeface="Open Sans"/>
                <a:cs typeface="Open Sans"/>
                <a:sym typeface="Open Sans"/>
              </a:rPr>
              <a:t>Closely mirror millennials on key social and political issues but without much of the optimism</a:t>
            </a:r>
          </a:p>
          <a:p>
            <a:pPr algn="l" marL="913436" indent="-456718" lvl="1">
              <a:lnSpc>
                <a:spcPts val="3283"/>
              </a:lnSpc>
            </a:pPr>
          </a:p>
          <a:p>
            <a:pPr algn="l" marL="913436" indent="-456718" lvl="1">
              <a:lnSpc>
                <a:spcPts val="3283"/>
              </a:lnSpc>
              <a:buFont typeface="Arial"/>
              <a:buChar char="•"/>
            </a:pPr>
            <a:r>
              <a:rPr lang="en-US" sz="3799">
                <a:solidFill>
                  <a:srgbClr val="000000"/>
                </a:solidFill>
                <a:latin typeface="Open Sans"/>
                <a:ea typeface="Open Sans"/>
                <a:cs typeface="Open Sans"/>
                <a:sym typeface="Open Sans"/>
              </a:rPr>
              <a:t>Eclipse all other generations in embracing diversity and inclusion</a:t>
            </a:r>
          </a:p>
          <a:p>
            <a:pPr algn="l" marL="913436" indent="-456718" lvl="1">
              <a:lnSpc>
                <a:spcPts val="3283"/>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Gen Z Facts</a:t>
            </a:r>
          </a:p>
        </p:txBody>
      </p:sp>
      <p:grpSp>
        <p:nvGrpSpPr>
          <p:cNvPr name="Group 6" id="6"/>
          <p:cNvGrpSpPr>
            <a:grpSpLocks noChangeAspect="true"/>
          </p:cNvGrpSpPr>
          <p:nvPr/>
        </p:nvGrpSpPr>
        <p:grpSpPr>
          <a:xfrm rot="0">
            <a:off x="13146445" y="-205155"/>
            <a:ext cx="5937389" cy="5937365"/>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t="0" r="-24999" b="0"/>
              </a:stretch>
            </a:blipFill>
          </p:spPr>
        </p:sp>
      </p:grpSp>
      <p:grpSp>
        <p:nvGrpSpPr>
          <p:cNvPr name="Group 8" id="8"/>
          <p:cNvGrpSpPr>
            <a:grpSpLocks noChangeAspect="true"/>
          </p:cNvGrpSpPr>
          <p:nvPr/>
        </p:nvGrpSpPr>
        <p:grpSpPr>
          <a:xfrm rot="0">
            <a:off x="15128736" y="4062509"/>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sp>
        <p:nvSpPr>
          <p:cNvPr name="TextBox 10" id="10"/>
          <p:cNvSpPr txBox="true"/>
          <p:nvPr/>
        </p:nvSpPr>
        <p:spPr>
          <a:xfrm rot="0">
            <a:off x="447935" y="3140985"/>
            <a:ext cx="13664732" cy="6705219"/>
          </a:xfrm>
          <a:prstGeom prst="rect">
            <a:avLst/>
          </a:prstGeom>
        </p:spPr>
        <p:txBody>
          <a:bodyPr anchor="t" rtlCol="false" tIns="0" lIns="0" bIns="0" rIns="0">
            <a:spAutoFit/>
          </a:bodyPr>
          <a:lstStyle/>
          <a:p>
            <a:pPr algn="l" marL="708262" indent="-354131" lvl="1">
              <a:lnSpc>
                <a:spcPts val="3347"/>
              </a:lnSpc>
              <a:buFont typeface="Arial"/>
              <a:buChar char="•"/>
            </a:pPr>
            <a:r>
              <a:rPr lang="en-US" sz="3099">
                <a:solidFill>
                  <a:srgbClr val="000000"/>
                </a:solidFill>
                <a:latin typeface="Open Sans"/>
                <a:ea typeface="Open Sans"/>
                <a:cs typeface="Open Sans"/>
                <a:sym typeface="Open Sans"/>
              </a:rPr>
              <a:t>Value flexibility, authenticity, and relevance</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Are pragmatists</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Criticized as lazy because they don’t seek after school or summer jobs; however, they make significant money through online activities</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Attention span is 8 seconds compared to Millennials at 12 seconds</a:t>
            </a:r>
          </a:p>
          <a:p>
            <a:pPr algn="l">
              <a:lnSpc>
                <a:spcPts val="3347"/>
              </a:lnSpc>
            </a:pPr>
          </a:p>
          <a:p>
            <a:pPr algn="l" marL="708656" indent="-354328" lvl="1">
              <a:lnSpc>
                <a:spcPts val="3347"/>
              </a:lnSpc>
              <a:buFont typeface="Arial"/>
              <a:buChar char="•"/>
            </a:pPr>
            <a:r>
              <a:rPr lang="en-US" sz="3099">
                <a:solidFill>
                  <a:srgbClr val="000000"/>
                </a:solidFill>
                <a:latin typeface="Open Sans"/>
                <a:ea typeface="Open Sans"/>
                <a:cs typeface="Open Sans"/>
                <a:sym typeface="Open Sans"/>
              </a:rPr>
              <a:t>Using commercial for marketing is poor marketing</a:t>
            </a:r>
          </a:p>
          <a:p>
            <a:pPr algn="l" marL="1493296" indent="-497765" lvl="2">
              <a:lnSpc>
                <a:spcPts val="3347"/>
              </a:lnSpc>
              <a:buFont typeface="Arial"/>
              <a:buChar char="⚬"/>
            </a:pPr>
            <a:r>
              <a:rPr lang="en-US" sz="3099">
                <a:solidFill>
                  <a:srgbClr val="000000"/>
                </a:solidFill>
                <a:latin typeface="Open Sans"/>
                <a:ea typeface="Open Sans"/>
                <a:cs typeface="Open Sans"/>
                <a:sym typeface="Open Sans"/>
              </a:rPr>
              <a:t>Known to toggle between 5 screens at once</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Utilize YouTube for learning rather than conventional methods (i.e. tutor)</a:t>
            </a:r>
          </a:p>
          <a:p>
            <a:pPr algn="l">
              <a:lnSpc>
                <a:spcPts val="3347"/>
              </a:lnSpc>
            </a:pPr>
          </a:p>
          <a:p>
            <a:pPr algn="l" marL="708656" indent="-354328" lvl="1">
              <a:lnSpc>
                <a:spcPts val="3347"/>
              </a:lnSpc>
              <a:buFont typeface="Arial"/>
              <a:buChar char="•"/>
            </a:pPr>
            <a:r>
              <a:rPr lang="en-US" sz="3099">
                <a:solidFill>
                  <a:srgbClr val="000000"/>
                </a:solidFill>
                <a:latin typeface="Open Sans"/>
                <a:ea typeface="Open Sans"/>
                <a:cs typeface="Open Sans"/>
                <a:sym typeface="Open Sans"/>
              </a:rPr>
              <a:t>Favorite form of communication is IN PERSON</a:t>
            </a:r>
          </a:p>
        </p:txBody>
      </p:sp>
      <p:grpSp>
        <p:nvGrpSpPr>
          <p:cNvPr name="Group 11" id="11"/>
          <p:cNvGrpSpPr>
            <a:grpSpLocks noChangeAspect="true"/>
          </p:cNvGrpSpPr>
          <p:nvPr/>
        </p:nvGrpSpPr>
        <p:grpSpPr>
          <a:xfrm rot="0">
            <a:off x="13611233" y="6638948"/>
            <a:ext cx="3648067" cy="3648052"/>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99" t="0" r="-24999"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00400" y="6266814"/>
            <a:ext cx="5492538" cy="3199032"/>
          </a:xfrm>
          <a:custGeom>
            <a:avLst/>
            <a:gdLst/>
            <a:ahLst/>
            <a:cxnLst/>
            <a:rect r="r" b="b" t="t" l="l"/>
            <a:pathLst>
              <a:path h="3199032" w="5492538">
                <a:moveTo>
                  <a:pt x="0" y="0"/>
                </a:moveTo>
                <a:lnTo>
                  <a:pt x="5492539" y="0"/>
                </a:lnTo>
                <a:lnTo>
                  <a:pt x="5492539" y="3199032"/>
                </a:lnTo>
                <a:lnTo>
                  <a:pt x="0" y="3199032"/>
                </a:lnTo>
                <a:lnTo>
                  <a:pt x="0" y="0"/>
                </a:lnTo>
                <a:close/>
              </a:path>
            </a:pathLst>
          </a:custGeom>
          <a:blipFill>
            <a:blip r:embed="rId3"/>
            <a:stretch>
              <a:fillRect l="0" t="-10301" r="0" b="-18468"/>
            </a:stretch>
          </a:blipFill>
        </p:spPr>
      </p:sp>
      <p:sp>
        <p:nvSpPr>
          <p:cNvPr name="Freeform 3" id="3"/>
          <p:cNvSpPr/>
          <p:nvPr/>
        </p:nvSpPr>
        <p:spPr>
          <a:xfrm flipH="false" flipV="false" rot="0">
            <a:off x="12070937" y="1407189"/>
            <a:ext cx="5601571" cy="3262537"/>
          </a:xfrm>
          <a:custGeom>
            <a:avLst/>
            <a:gdLst/>
            <a:ahLst/>
            <a:cxnLst/>
            <a:rect r="r" b="b" t="t" l="l"/>
            <a:pathLst>
              <a:path h="3262537" w="5601571">
                <a:moveTo>
                  <a:pt x="0" y="0"/>
                </a:moveTo>
                <a:lnTo>
                  <a:pt x="5601571" y="0"/>
                </a:lnTo>
                <a:lnTo>
                  <a:pt x="5601571" y="3262536"/>
                </a:lnTo>
                <a:lnTo>
                  <a:pt x="0" y="3262536"/>
                </a:lnTo>
                <a:lnTo>
                  <a:pt x="0" y="0"/>
                </a:lnTo>
                <a:close/>
              </a:path>
            </a:pathLst>
          </a:custGeom>
          <a:blipFill>
            <a:blip r:embed="rId4"/>
            <a:stretch>
              <a:fillRect l="-4197" t="0" r="-745" b="0"/>
            </a:stretch>
          </a:blipFill>
        </p:spPr>
      </p:sp>
      <p:sp>
        <p:nvSpPr>
          <p:cNvPr name="TextBox 4" id="4"/>
          <p:cNvSpPr txBox="true"/>
          <p:nvPr/>
        </p:nvSpPr>
        <p:spPr>
          <a:xfrm rot="0">
            <a:off x="5074418" y="262974"/>
            <a:ext cx="8435174" cy="648088"/>
          </a:xfrm>
          <a:prstGeom prst="rect">
            <a:avLst/>
          </a:prstGeom>
        </p:spPr>
        <p:txBody>
          <a:bodyPr anchor="t" rtlCol="false" tIns="0" lIns="0" bIns="0" rIns="0">
            <a:spAutoFit/>
          </a:bodyPr>
          <a:lstStyle/>
          <a:p>
            <a:pPr algn="ctr" marL="0" indent="0" lvl="0">
              <a:lnSpc>
                <a:spcPts val="4890"/>
              </a:lnSpc>
            </a:pPr>
            <a:r>
              <a:rPr lang="en-US" sz="4890">
                <a:solidFill>
                  <a:srgbClr val="00BF63"/>
                </a:solidFill>
                <a:latin typeface="Abril Fatface"/>
                <a:ea typeface="Abril Fatface"/>
                <a:cs typeface="Abril Fatface"/>
                <a:sym typeface="Abril Fatface"/>
              </a:rPr>
              <a:t>Gen Z - Historical Perspective</a:t>
            </a:r>
          </a:p>
        </p:txBody>
      </p:sp>
      <p:sp>
        <p:nvSpPr>
          <p:cNvPr name="TextBox 5" id="5"/>
          <p:cNvSpPr txBox="true"/>
          <p:nvPr/>
        </p:nvSpPr>
        <p:spPr>
          <a:xfrm rot="0">
            <a:off x="4769497" y="1513227"/>
            <a:ext cx="8435174" cy="7745073"/>
          </a:xfrm>
          <a:prstGeom prst="rect">
            <a:avLst/>
          </a:prstGeom>
        </p:spPr>
        <p:txBody>
          <a:bodyPr anchor="t" rtlCol="false" tIns="0" lIns="0" bIns="0" rIns="0">
            <a:spAutoFit/>
          </a:bodyPr>
          <a:lstStyle/>
          <a:p>
            <a:pPr algn="ctr" marL="0" indent="0" lvl="0">
              <a:lnSpc>
                <a:spcPts val="4877"/>
              </a:lnSpc>
            </a:pPr>
            <a:r>
              <a:rPr lang="en-US" sz="3251">
                <a:solidFill>
                  <a:srgbClr val="000000"/>
                </a:solidFill>
                <a:latin typeface="Open Sans"/>
                <a:ea typeface="Open Sans"/>
                <a:cs typeface="Open Sans"/>
                <a:sym typeface="Open Sans"/>
              </a:rPr>
              <a:t>9/11</a:t>
            </a:r>
          </a:p>
          <a:p>
            <a:pPr algn="ctr" marL="0" indent="0" lvl="0">
              <a:lnSpc>
                <a:spcPts val="4877"/>
              </a:lnSpc>
            </a:pPr>
            <a:r>
              <a:rPr lang="en-US" sz="3251">
                <a:solidFill>
                  <a:srgbClr val="000000"/>
                </a:solidFill>
                <a:latin typeface="Open Sans"/>
                <a:ea typeface="Open Sans"/>
                <a:cs typeface="Open Sans"/>
                <a:sym typeface="Open Sans"/>
              </a:rPr>
              <a:t>War on Terror (Code Orange)</a:t>
            </a:r>
          </a:p>
          <a:p>
            <a:pPr algn="ctr" marL="0" indent="0" lvl="0">
              <a:lnSpc>
                <a:spcPts val="4877"/>
              </a:lnSpc>
            </a:pPr>
            <a:r>
              <a:rPr lang="en-US" sz="3251">
                <a:solidFill>
                  <a:srgbClr val="000000"/>
                </a:solidFill>
                <a:latin typeface="Open Sans"/>
                <a:ea typeface="Open Sans"/>
                <a:cs typeface="Open Sans"/>
                <a:sym typeface="Open Sans"/>
              </a:rPr>
              <a:t>War in Iraq &amp; Afghanistan</a:t>
            </a:r>
          </a:p>
          <a:p>
            <a:pPr algn="ctr" marL="0" indent="0" lvl="0">
              <a:lnSpc>
                <a:spcPts val="4877"/>
              </a:lnSpc>
            </a:pPr>
            <a:r>
              <a:rPr lang="en-US" sz="3251">
                <a:solidFill>
                  <a:srgbClr val="000000"/>
                </a:solidFill>
                <a:latin typeface="Open Sans"/>
                <a:ea typeface="Open Sans"/>
                <a:cs typeface="Open Sans"/>
                <a:sym typeface="Open Sans"/>
              </a:rPr>
              <a:t>Mars Exploration Rovers</a:t>
            </a:r>
          </a:p>
          <a:p>
            <a:pPr algn="ctr" marL="0" indent="0" lvl="0">
              <a:lnSpc>
                <a:spcPts val="4877"/>
              </a:lnSpc>
            </a:pPr>
            <a:r>
              <a:rPr lang="en-US" sz="3251">
                <a:solidFill>
                  <a:srgbClr val="000000"/>
                </a:solidFill>
                <a:latin typeface="Open Sans"/>
                <a:ea typeface="Open Sans"/>
                <a:cs typeface="Open Sans"/>
                <a:sym typeface="Open Sans"/>
              </a:rPr>
              <a:t>Great Recession</a:t>
            </a:r>
          </a:p>
          <a:p>
            <a:pPr algn="ctr" marL="0" indent="0" lvl="0">
              <a:lnSpc>
                <a:spcPts val="4877"/>
              </a:lnSpc>
            </a:pPr>
            <a:r>
              <a:rPr lang="en-US" sz="3251">
                <a:solidFill>
                  <a:srgbClr val="000000"/>
                </a:solidFill>
                <a:latin typeface="Open Sans"/>
                <a:ea typeface="Open Sans"/>
                <a:cs typeface="Open Sans"/>
                <a:sym typeface="Open Sans"/>
              </a:rPr>
              <a:t>1st African American President</a:t>
            </a:r>
          </a:p>
          <a:p>
            <a:pPr algn="ctr" marL="0" indent="0" lvl="0">
              <a:lnSpc>
                <a:spcPts val="4877"/>
              </a:lnSpc>
            </a:pPr>
            <a:r>
              <a:rPr lang="en-US" sz="3251">
                <a:solidFill>
                  <a:srgbClr val="000000"/>
                </a:solidFill>
                <a:latin typeface="Open Sans"/>
                <a:ea typeface="Open Sans"/>
                <a:cs typeface="Open Sans"/>
                <a:sym typeface="Open Sans"/>
              </a:rPr>
              <a:t>1st Hispanic Supreme Court Justice</a:t>
            </a:r>
          </a:p>
          <a:p>
            <a:pPr algn="ctr" marL="0" indent="0" lvl="0">
              <a:lnSpc>
                <a:spcPts val="4877"/>
              </a:lnSpc>
            </a:pPr>
            <a:r>
              <a:rPr lang="en-US" sz="3251">
                <a:solidFill>
                  <a:srgbClr val="000000"/>
                </a:solidFill>
                <a:latin typeface="Open Sans"/>
                <a:ea typeface="Open Sans"/>
                <a:cs typeface="Open Sans"/>
                <a:sym typeface="Open Sans"/>
              </a:rPr>
              <a:t>H1N1 - Swine Flu</a:t>
            </a:r>
          </a:p>
          <a:p>
            <a:pPr algn="ctr" marL="0" indent="0" lvl="0">
              <a:lnSpc>
                <a:spcPts val="4877"/>
              </a:lnSpc>
            </a:pPr>
            <a:r>
              <a:rPr lang="en-US" sz="3251">
                <a:solidFill>
                  <a:srgbClr val="000000"/>
                </a:solidFill>
                <a:latin typeface="Open Sans"/>
                <a:ea typeface="Open Sans"/>
                <a:cs typeface="Open Sans"/>
                <a:sym typeface="Open Sans"/>
              </a:rPr>
              <a:t>Boston Marathon Bombing</a:t>
            </a:r>
          </a:p>
          <a:p>
            <a:pPr algn="ctr" marL="0" indent="0" lvl="0">
              <a:lnSpc>
                <a:spcPts val="4877"/>
              </a:lnSpc>
            </a:pPr>
            <a:r>
              <a:rPr lang="en-US" sz="3251">
                <a:solidFill>
                  <a:srgbClr val="000000"/>
                </a:solidFill>
                <a:latin typeface="Open Sans"/>
                <a:ea typeface="Open Sans"/>
                <a:cs typeface="Open Sans"/>
                <a:sym typeface="Open Sans"/>
              </a:rPr>
              <a:t>DACA/Dreamers</a:t>
            </a:r>
          </a:p>
          <a:p>
            <a:pPr algn="ctr" marL="0" indent="0" lvl="0">
              <a:lnSpc>
                <a:spcPts val="4877"/>
              </a:lnSpc>
            </a:pPr>
            <a:r>
              <a:rPr lang="en-US" sz="3251">
                <a:solidFill>
                  <a:srgbClr val="000000"/>
                </a:solidFill>
                <a:latin typeface="Open Sans"/>
                <a:ea typeface="Open Sans"/>
                <a:cs typeface="Open Sans"/>
                <a:sym typeface="Open Sans"/>
              </a:rPr>
              <a:t>Don’t Ask/Don’t Tell Repeal</a:t>
            </a:r>
          </a:p>
          <a:p>
            <a:pPr algn="ctr" marL="0" indent="0" lvl="0">
              <a:lnSpc>
                <a:spcPts val="4877"/>
              </a:lnSpc>
            </a:pPr>
            <a:r>
              <a:rPr lang="en-US" sz="3251">
                <a:solidFill>
                  <a:srgbClr val="000000"/>
                </a:solidFill>
                <a:latin typeface="Open Sans"/>
                <a:ea typeface="Open Sans"/>
                <a:cs typeface="Open Sans"/>
                <a:sym typeface="Open Sans"/>
              </a:rPr>
              <a:t>Legalization of Gay Marriage</a:t>
            </a:r>
          </a:p>
          <a:p>
            <a:pPr algn="ctr" marL="0" indent="0" lvl="0">
              <a:lnSpc>
                <a:spcPts val="2523"/>
              </a:lnSpc>
            </a:pPr>
          </a:p>
        </p:txBody>
      </p:sp>
      <p:grpSp>
        <p:nvGrpSpPr>
          <p:cNvPr name="Group 6" id="6"/>
          <p:cNvGrpSpPr>
            <a:grpSpLocks noChangeAspect="true"/>
          </p:cNvGrpSpPr>
          <p:nvPr/>
        </p:nvGrpSpPr>
        <p:grpSpPr>
          <a:xfrm rot="0">
            <a:off x="646235" y="1028700"/>
            <a:ext cx="4716137" cy="4716118"/>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4487" t="0" r="-44487" b="0"/>
              </a:stretch>
            </a:blipFill>
          </p:spPr>
        </p:sp>
      </p:grpSp>
      <p:grpSp>
        <p:nvGrpSpPr>
          <p:cNvPr name="Group 8" id="8"/>
          <p:cNvGrpSpPr>
            <a:grpSpLocks noChangeAspect="true"/>
          </p:cNvGrpSpPr>
          <p:nvPr/>
        </p:nvGrpSpPr>
        <p:grpSpPr>
          <a:xfrm rot="0">
            <a:off x="12851047" y="5143500"/>
            <a:ext cx="4716137" cy="4716118"/>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99" t="0" r="-24999"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92203" y="1028700"/>
            <a:ext cx="6855591" cy="3854388"/>
          </a:xfrm>
          <a:custGeom>
            <a:avLst/>
            <a:gdLst/>
            <a:ahLst/>
            <a:cxnLst/>
            <a:rect r="r" b="b" t="t" l="l"/>
            <a:pathLst>
              <a:path h="3854388" w="6855591">
                <a:moveTo>
                  <a:pt x="0" y="0"/>
                </a:moveTo>
                <a:lnTo>
                  <a:pt x="6855590" y="0"/>
                </a:lnTo>
                <a:lnTo>
                  <a:pt x="6855590" y="3854388"/>
                </a:lnTo>
                <a:lnTo>
                  <a:pt x="0" y="3854388"/>
                </a:lnTo>
                <a:lnTo>
                  <a:pt x="0" y="0"/>
                </a:lnTo>
                <a:close/>
              </a:path>
            </a:pathLst>
          </a:custGeom>
          <a:blipFill>
            <a:blip r:embed="rId3"/>
            <a:stretch>
              <a:fillRect l="0" t="0" r="0" b="0"/>
            </a:stretch>
          </a:blipFill>
        </p:spPr>
      </p:sp>
      <p:sp>
        <p:nvSpPr>
          <p:cNvPr name="Freeform 3" id="3"/>
          <p:cNvSpPr/>
          <p:nvPr/>
        </p:nvSpPr>
        <p:spPr>
          <a:xfrm flipH="false" flipV="false" rot="0">
            <a:off x="739827" y="5275524"/>
            <a:ext cx="7182596" cy="3854388"/>
          </a:xfrm>
          <a:custGeom>
            <a:avLst/>
            <a:gdLst/>
            <a:ahLst/>
            <a:cxnLst/>
            <a:rect r="r" b="b" t="t" l="l"/>
            <a:pathLst>
              <a:path h="3854388" w="7182596">
                <a:moveTo>
                  <a:pt x="0" y="0"/>
                </a:moveTo>
                <a:lnTo>
                  <a:pt x="7182596" y="0"/>
                </a:lnTo>
                <a:lnTo>
                  <a:pt x="7182596" y="3854388"/>
                </a:lnTo>
                <a:lnTo>
                  <a:pt x="0" y="3854388"/>
                </a:lnTo>
                <a:lnTo>
                  <a:pt x="0" y="0"/>
                </a:lnTo>
                <a:close/>
              </a:path>
            </a:pathLst>
          </a:custGeom>
          <a:blipFill>
            <a:blip r:embed="rId4"/>
            <a:stretch>
              <a:fillRect l="-32031" t="0" r="-30205" b="0"/>
            </a:stretch>
          </a:blipFill>
        </p:spPr>
      </p:sp>
      <p:grpSp>
        <p:nvGrpSpPr>
          <p:cNvPr name="Group 4" id="4"/>
          <p:cNvGrpSpPr/>
          <p:nvPr/>
        </p:nvGrpSpPr>
        <p:grpSpPr>
          <a:xfrm rot="0">
            <a:off x="9510188" y="926660"/>
            <a:ext cx="7749112" cy="8433681"/>
            <a:chOff x="0" y="0"/>
            <a:chExt cx="10332150" cy="11244907"/>
          </a:xfrm>
        </p:grpSpPr>
        <p:sp>
          <p:nvSpPr>
            <p:cNvPr name="TextBox 5" id="5"/>
            <p:cNvSpPr txBox="true"/>
            <p:nvPr/>
          </p:nvSpPr>
          <p:spPr>
            <a:xfrm rot="0">
              <a:off x="0" y="-9525"/>
              <a:ext cx="10332150" cy="2371725"/>
            </a:xfrm>
            <a:prstGeom prst="rect">
              <a:avLst/>
            </a:prstGeom>
          </p:spPr>
          <p:txBody>
            <a:bodyPr anchor="t" rtlCol="false" tIns="0" lIns="0" bIns="0" rIns="0">
              <a:spAutoFit/>
            </a:bodyPr>
            <a:lstStyle/>
            <a:p>
              <a:pPr algn="ctr" marL="0" indent="0" lvl="0">
                <a:lnSpc>
                  <a:spcPts val="7008"/>
                </a:lnSpc>
                <a:spcBef>
                  <a:spcPct val="0"/>
                </a:spcBef>
              </a:pPr>
              <a:r>
                <a:rPr lang="en-US" sz="5840">
                  <a:solidFill>
                    <a:srgbClr val="00BF63"/>
                  </a:solidFill>
                  <a:latin typeface="Abril Fatface"/>
                  <a:ea typeface="Abril Fatface"/>
                  <a:cs typeface="Abril Fatface"/>
                  <a:sym typeface="Abril Fatface"/>
                </a:rPr>
                <a:t>Gen Z </a:t>
              </a:r>
            </a:p>
            <a:p>
              <a:pPr algn="ctr" marL="0" indent="0" lvl="0">
                <a:lnSpc>
                  <a:spcPts val="7008"/>
                </a:lnSpc>
                <a:spcBef>
                  <a:spcPct val="0"/>
                </a:spcBef>
              </a:pPr>
              <a:r>
                <a:rPr lang="en-US" sz="5840">
                  <a:solidFill>
                    <a:srgbClr val="00BF63"/>
                  </a:solidFill>
                  <a:latin typeface="Abril Fatface"/>
                  <a:ea typeface="Abril Fatface"/>
                  <a:cs typeface="Abril Fatface"/>
                  <a:sym typeface="Abril Fatface"/>
                </a:rPr>
                <a:t>Historical Perspective</a:t>
              </a:r>
            </a:p>
          </p:txBody>
        </p:sp>
        <p:sp>
          <p:nvSpPr>
            <p:cNvPr name="TextBox 6" id="6"/>
            <p:cNvSpPr txBox="true"/>
            <p:nvPr/>
          </p:nvSpPr>
          <p:spPr>
            <a:xfrm rot="0">
              <a:off x="0" y="2880687"/>
              <a:ext cx="10332150" cy="8364221"/>
            </a:xfrm>
            <a:prstGeom prst="rect">
              <a:avLst/>
            </a:prstGeom>
          </p:spPr>
          <p:txBody>
            <a:bodyPr anchor="t" rtlCol="false" tIns="0" lIns="0" bIns="0" rIns="0">
              <a:spAutoFit/>
            </a:bodyPr>
            <a:lstStyle/>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Smartphones &amp; Smart TV’s</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YouTube - Broadcast Yourself</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Cyberbullying</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Introduction of IPhone</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Ipod, ITouch, mp3</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Netflix, Redbox, streaming</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End of Roe v. Wade</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Mass School Shootings</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Affordable Care Act</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Charleston Church Shooting</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Government Shutdown/Furlough</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COVID-19 Pandemic</a:t>
              </a:r>
            </a:p>
            <a:p>
              <a:pPr algn="l" marL="561337" indent="-280669" lvl="1">
                <a:lnSpc>
                  <a:spcPts val="3899"/>
                </a:lnSpc>
                <a:spcBef>
                  <a:spcPct val="0"/>
                </a:spcBef>
                <a:buFont typeface="Arial"/>
                <a:buChar char="•"/>
              </a:pPr>
              <a:r>
                <a:rPr lang="en-US" sz="2599">
                  <a:solidFill>
                    <a:srgbClr val="000000"/>
                  </a:solidFill>
                  <a:latin typeface="Open Sans"/>
                  <a:ea typeface="Open Sans"/>
                  <a:cs typeface="Open Sans"/>
                  <a:sym typeface="Open Sans"/>
                </a:rPr>
                <a:t>1st elected President - Donald Trump</a:t>
              </a:r>
            </a:p>
          </p:txBody>
        </p:sp>
      </p:gr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992146" y="1812203"/>
            <a:ext cx="14303707" cy="1133475"/>
          </a:xfrm>
          <a:prstGeom prst="rect">
            <a:avLst/>
          </a:prstGeom>
        </p:spPr>
        <p:txBody>
          <a:bodyPr anchor="t" rtlCol="false" tIns="0" lIns="0" bIns="0" rIns="0">
            <a:spAutoFit/>
          </a:bodyPr>
          <a:lstStyle/>
          <a:p>
            <a:pPr algn="ctr" marL="0" indent="0" lvl="0">
              <a:lnSpc>
                <a:spcPts val="8760"/>
              </a:lnSpc>
            </a:pPr>
            <a:r>
              <a:rPr lang="en-US" sz="7300">
                <a:solidFill>
                  <a:srgbClr val="00BF63"/>
                </a:solidFill>
                <a:latin typeface="Arimo Bold"/>
                <a:ea typeface="Arimo Bold"/>
                <a:cs typeface="Arimo Bold"/>
                <a:sym typeface="Arimo Bold"/>
              </a:rPr>
              <a:t>Background &amp; Purpose</a:t>
            </a:r>
          </a:p>
        </p:txBody>
      </p:sp>
      <p:grpSp>
        <p:nvGrpSpPr>
          <p:cNvPr name="Group 3" id="3"/>
          <p:cNvGrpSpPr/>
          <p:nvPr/>
        </p:nvGrpSpPr>
        <p:grpSpPr>
          <a:xfrm rot="0">
            <a:off x="1300088" y="4621190"/>
            <a:ext cx="7590994" cy="4384389"/>
            <a:chOff x="0" y="0"/>
            <a:chExt cx="10121326" cy="5845852"/>
          </a:xfrm>
        </p:grpSpPr>
        <p:grpSp>
          <p:nvGrpSpPr>
            <p:cNvPr name="Group 4" id="4"/>
            <p:cNvGrpSpPr/>
            <p:nvPr/>
          </p:nvGrpSpPr>
          <p:grpSpPr>
            <a:xfrm rot="0">
              <a:off x="280907" y="303961"/>
              <a:ext cx="9840419" cy="5541891"/>
              <a:chOff x="0" y="0"/>
              <a:chExt cx="1508954" cy="849807"/>
            </a:xfrm>
          </p:grpSpPr>
          <p:sp>
            <p:nvSpPr>
              <p:cNvPr name="Freeform 5" id="5"/>
              <p:cNvSpPr/>
              <p:nvPr/>
            </p:nvSpPr>
            <p:spPr>
              <a:xfrm flipH="false" flipV="false" rot="0">
                <a:off x="0" y="0"/>
                <a:ext cx="1508954" cy="849808"/>
              </a:xfrm>
              <a:custGeom>
                <a:avLst/>
                <a:gdLst/>
                <a:ahLst/>
                <a:cxnLst/>
                <a:rect r="r" b="b" t="t" l="l"/>
                <a:pathLst>
                  <a:path h="849808" w="1508954">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00BF63">
                  <a:alpha val="33725"/>
                </a:srgbClr>
              </a:solidFill>
            </p:spPr>
          </p:sp>
        </p:grpSp>
        <p:grpSp>
          <p:nvGrpSpPr>
            <p:cNvPr name="Group 6" id="6"/>
            <p:cNvGrpSpPr/>
            <p:nvPr/>
          </p:nvGrpSpPr>
          <p:grpSpPr>
            <a:xfrm rot="0">
              <a:off x="0" y="23054"/>
              <a:ext cx="9840419" cy="5541891"/>
              <a:chOff x="0" y="0"/>
              <a:chExt cx="1508954" cy="849807"/>
            </a:xfrm>
          </p:grpSpPr>
          <p:sp>
            <p:nvSpPr>
              <p:cNvPr name="Freeform 7" id="7"/>
              <p:cNvSpPr/>
              <p:nvPr/>
            </p:nvSpPr>
            <p:spPr>
              <a:xfrm flipH="false" flipV="false" rot="0">
                <a:off x="0" y="0"/>
                <a:ext cx="1508954" cy="849808"/>
              </a:xfrm>
              <a:custGeom>
                <a:avLst/>
                <a:gdLst/>
                <a:ahLst/>
                <a:cxnLst/>
                <a:rect r="r" b="b" t="t" l="l"/>
                <a:pathLst>
                  <a:path h="849808" w="1508954">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000000"/>
              </a:solidFill>
            </p:spPr>
          </p:sp>
        </p:grpSp>
        <p:sp>
          <p:nvSpPr>
            <p:cNvPr name="TextBox 8" id="8"/>
            <p:cNvSpPr txBox="true"/>
            <p:nvPr/>
          </p:nvSpPr>
          <p:spPr>
            <a:xfrm rot="0">
              <a:off x="1300687" y="-9525"/>
              <a:ext cx="7239046" cy="5597525"/>
            </a:xfrm>
            <a:prstGeom prst="rect">
              <a:avLst/>
            </a:prstGeom>
          </p:spPr>
          <p:txBody>
            <a:bodyPr anchor="t" rtlCol="false" tIns="0" lIns="0" bIns="0" rIns="0">
              <a:spAutoFit/>
            </a:bodyPr>
            <a:lstStyle/>
            <a:p>
              <a:pPr algn="ctr" marL="0" indent="0" lvl="0">
                <a:lnSpc>
                  <a:spcPts val="3014"/>
                </a:lnSpc>
              </a:pPr>
              <a:r>
                <a:rPr lang="en-US" sz="2511">
                  <a:solidFill>
                    <a:srgbClr val="FFFFFF"/>
                  </a:solidFill>
                  <a:latin typeface="Open Sans"/>
                  <a:ea typeface="Open Sans"/>
                  <a:cs typeface="Open Sans"/>
                  <a:sym typeface="Open Sans"/>
                </a:rPr>
                <a:t>Background: </a:t>
              </a:r>
            </a:p>
            <a:p>
              <a:pPr algn="ctr" marL="0" indent="0" lvl="0">
                <a:lnSpc>
                  <a:spcPts val="3014"/>
                </a:lnSpc>
              </a:pPr>
            </a:p>
            <a:p>
              <a:pPr algn="ctr" marL="0" indent="0" lvl="0">
                <a:lnSpc>
                  <a:spcPts val="3014"/>
                </a:lnSpc>
              </a:pPr>
              <a:r>
                <a:rPr lang="en-US" sz="2511">
                  <a:solidFill>
                    <a:srgbClr val="FFFFFF"/>
                  </a:solidFill>
                  <a:latin typeface="Open Sans"/>
                  <a:ea typeface="Open Sans"/>
                  <a:cs typeface="Open Sans"/>
                  <a:sym typeface="Open Sans"/>
                </a:rPr>
                <a:t>People in the United States are living longer than any generation before them. This means that individuals are also working later in life than ever before. Here at Job Corps you will find yourself interacting with student-trainees that may be anywhere from 1 to 3 generations younger than you. </a:t>
              </a:r>
            </a:p>
          </p:txBody>
        </p:sp>
      </p:grpSp>
      <p:grpSp>
        <p:nvGrpSpPr>
          <p:cNvPr name="Group 9" id="9"/>
          <p:cNvGrpSpPr/>
          <p:nvPr/>
        </p:nvGrpSpPr>
        <p:grpSpPr>
          <a:xfrm rot="0">
            <a:off x="9396918" y="4638480"/>
            <a:ext cx="7712496" cy="4436999"/>
            <a:chOff x="0" y="0"/>
            <a:chExt cx="10283328" cy="5915998"/>
          </a:xfrm>
        </p:grpSpPr>
        <p:grpSp>
          <p:nvGrpSpPr>
            <p:cNvPr name="Group 10" id="10"/>
            <p:cNvGrpSpPr/>
            <p:nvPr/>
          </p:nvGrpSpPr>
          <p:grpSpPr>
            <a:xfrm rot="0">
              <a:off x="285403" y="285403"/>
              <a:ext cx="9997926" cy="5630595"/>
              <a:chOff x="0" y="0"/>
              <a:chExt cx="1508954" cy="849807"/>
            </a:xfrm>
          </p:grpSpPr>
          <p:sp>
            <p:nvSpPr>
              <p:cNvPr name="Freeform 11" id="11"/>
              <p:cNvSpPr/>
              <p:nvPr/>
            </p:nvSpPr>
            <p:spPr>
              <a:xfrm flipH="false" flipV="false" rot="0">
                <a:off x="0" y="0"/>
                <a:ext cx="1508954" cy="849808"/>
              </a:xfrm>
              <a:custGeom>
                <a:avLst/>
                <a:gdLst/>
                <a:ahLst/>
                <a:cxnLst/>
                <a:rect r="r" b="b" t="t" l="l"/>
                <a:pathLst>
                  <a:path h="849808" w="1508954">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00BF63">
                  <a:alpha val="33725"/>
                </a:srgbClr>
              </a:solidFill>
            </p:spPr>
          </p:sp>
        </p:grpSp>
        <p:grpSp>
          <p:nvGrpSpPr>
            <p:cNvPr name="Group 12" id="12"/>
            <p:cNvGrpSpPr/>
            <p:nvPr/>
          </p:nvGrpSpPr>
          <p:grpSpPr>
            <a:xfrm rot="0">
              <a:off x="0" y="0"/>
              <a:ext cx="9997926" cy="5630595"/>
              <a:chOff x="0" y="0"/>
              <a:chExt cx="1508954" cy="849807"/>
            </a:xfrm>
          </p:grpSpPr>
          <p:sp>
            <p:nvSpPr>
              <p:cNvPr name="Freeform 13" id="13"/>
              <p:cNvSpPr/>
              <p:nvPr/>
            </p:nvSpPr>
            <p:spPr>
              <a:xfrm flipH="false" flipV="false" rot="0">
                <a:off x="0" y="0"/>
                <a:ext cx="1508954" cy="849808"/>
              </a:xfrm>
              <a:custGeom>
                <a:avLst/>
                <a:gdLst/>
                <a:ahLst/>
                <a:cxnLst/>
                <a:rect r="r" b="b" t="t" l="l"/>
                <a:pathLst>
                  <a:path h="849808" w="1508954">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000000"/>
              </a:solidFill>
            </p:spPr>
          </p:sp>
        </p:grpSp>
        <p:sp>
          <p:nvSpPr>
            <p:cNvPr name="TextBox 14" id="14"/>
            <p:cNvSpPr txBox="true"/>
            <p:nvPr/>
          </p:nvSpPr>
          <p:spPr>
            <a:xfrm rot="0">
              <a:off x="1321505" y="100673"/>
              <a:ext cx="7354915" cy="5438775"/>
            </a:xfrm>
            <a:prstGeom prst="rect">
              <a:avLst/>
            </a:prstGeom>
          </p:spPr>
          <p:txBody>
            <a:bodyPr anchor="t" rtlCol="false" tIns="0" lIns="0" bIns="0" rIns="0">
              <a:spAutoFit/>
            </a:bodyPr>
            <a:lstStyle/>
            <a:p>
              <a:pPr algn="ctr" marL="0" indent="0" lvl="0">
                <a:lnSpc>
                  <a:spcPts val="2936"/>
                </a:lnSpc>
              </a:pPr>
              <a:r>
                <a:rPr lang="en-US" sz="2447">
                  <a:solidFill>
                    <a:srgbClr val="FFFFFF"/>
                  </a:solidFill>
                  <a:latin typeface="Open Sans"/>
                  <a:ea typeface="Open Sans"/>
                  <a:cs typeface="Open Sans"/>
                  <a:sym typeface="Open Sans"/>
                </a:rPr>
                <a:t>Purpose:</a:t>
              </a:r>
            </a:p>
            <a:p>
              <a:pPr algn="ctr" marL="0" indent="0" lvl="0">
                <a:lnSpc>
                  <a:spcPts val="2936"/>
                </a:lnSpc>
              </a:pPr>
            </a:p>
            <a:p>
              <a:pPr algn="ctr" marL="0" indent="0" lvl="0">
                <a:lnSpc>
                  <a:spcPts val="2936"/>
                </a:lnSpc>
              </a:pPr>
              <a:r>
                <a:rPr lang="en-US" sz="2447">
                  <a:solidFill>
                    <a:srgbClr val="FFFFFF"/>
                  </a:solidFill>
                  <a:latin typeface="Open Sans"/>
                  <a:ea typeface="Open Sans"/>
                  <a:cs typeface="Open Sans"/>
                  <a:sym typeface="Open Sans"/>
                </a:rPr>
                <a:t>This training is designed to give you a cursory overview of two generational cohorts:  Gen Z – our current cultural community and Gen Alpha – our rising vocational consumers. Ideally, highlighting key determinants of each generation will foster a more collaborative and communicative work environment for everyone.</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53912" y="228600"/>
            <a:ext cx="16580139" cy="9829800"/>
          </a:xfrm>
          <a:custGeom>
            <a:avLst/>
            <a:gdLst/>
            <a:ahLst/>
            <a:cxnLst/>
            <a:rect r="r" b="b" t="t" l="l"/>
            <a:pathLst>
              <a:path h="9829800" w="16580139">
                <a:moveTo>
                  <a:pt x="0" y="0"/>
                </a:moveTo>
                <a:lnTo>
                  <a:pt x="16580140" y="0"/>
                </a:lnTo>
                <a:lnTo>
                  <a:pt x="16580140" y="9829800"/>
                </a:lnTo>
                <a:lnTo>
                  <a:pt x="0" y="9829800"/>
                </a:lnTo>
                <a:lnTo>
                  <a:pt x="0" y="0"/>
                </a:lnTo>
                <a:close/>
              </a:path>
            </a:pathLst>
          </a:custGeom>
          <a:blipFill>
            <a:blip r:embed="rId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24222" y="2870598"/>
            <a:ext cx="11442504" cy="5836539"/>
          </a:xfrm>
          <a:prstGeom prst="rect">
            <a:avLst/>
          </a:prstGeom>
        </p:spPr>
        <p:txBody>
          <a:bodyPr anchor="t" rtlCol="false" tIns="0" lIns="0" bIns="0" rIns="0">
            <a:spAutoFit/>
          </a:bodyPr>
          <a:lstStyle/>
          <a:p>
            <a:pPr algn="l" marL="822503" indent="-411251" lvl="1">
              <a:lnSpc>
                <a:spcPts val="3888"/>
              </a:lnSpc>
              <a:buFont typeface="Arial"/>
              <a:buChar char="•"/>
            </a:pPr>
            <a:r>
              <a:rPr lang="en-US" sz="3600">
                <a:solidFill>
                  <a:srgbClr val="000000"/>
                </a:solidFill>
                <a:latin typeface="Open Sans"/>
                <a:ea typeface="Open Sans"/>
                <a:cs typeface="Open Sans"/>
                <a:sym typeface="Open Sans"/>
              </a:rPr>
              <a:t>Entering the workforce after the COVID-19 pandemic;  accounting for 1/3 of the workforce </a:t>
            </a:r>
          </a:p>
          <a:p>
            <a:pPr algn="l" marL="822960" indent="-411480" lvl="1">
              <a:lnSpc>
                <a:spcPts val="3888"/>
              </a:lnSpc>
              <a:buFont typeface="Arial"/>
              <a:buChar char="•"/>
            </a:pPr>
            <a:r>
              <a:rPr lang="en-US" sz="3600">
                <a:solidFill>
                  <a:srgbClr val="000000"/>
                </a:solidFill>
                <a:latin typeface="Open Sans"/>
                <a:ea typeface="Open Sans"/>
                <a:cs typeface="Open Sans"/>
                <a:sym typeface="Open Sans"/>
              </a:rPr>
              <a:t>Value work-life balance and discuss it at the first interview</a:t>
            </a:r>
          </a:p>
          <a:p>
            <a:pPr algn="l" marL="822960" indent="-411480" lvl="1">
              <a:lnSpc>
                <a:spcPts val="3888"/>
              </a:lnSpc>
              <a:buFont typeface="Arial"/>
              <a:buChar char="•"/>
            </a:pPr>
            <a:r>
              <a:rPr lang="en-US" sz="3600">
                <a:solidFill>
                  <a:srgbClr val="000000"/>
                </a:solidFill>
                <a:latin typeface="Open Sans"/>
                <a:ea typeface="Open Sans"/>
                <a:cs typeface="Open Sans"/>
                <a:sym typeface="Open Sans"/>
              </a:rPr>
              <a:t>1 in 8 are losing their jobs within their first week</a:t>
            </a:r>
          </a:p>
          <a:p>
            <a:pPr algn="l" marL="822960" indent="-411480" lvl="1">
              <a:lnSpc>
                <a:spcPts val="3888"/>
              </a:lnSpc>
              <a:buFont typeface="Arial"/>
              <a:buChar char="•"/>
            </a:pPr>
            <a:r>
              <a:rPr lang="en-US" sz="3600">
                <a:solidFill>
                  <a:srgbClr val="000000"/>
                </a:solidFill>
                <a:latin typeface="Open Sans"/>
                <a:ea typeface="Open Sans"/>
                <a:cs typeface="Open Sans"/>
                <a:sym typeface="Open Sans"/>
              </a:rPr>
              <a:t>Well-versed in technologies but less fluent in softer skills</a:t>
            </a:r>
          </a:p>
          <a:p>
            <a:pPr algn="l" marL="822960" indent="-411480" lvl="1">
              <a:lnSpc>
                <a:spcPts val="3888"/>
              </a:lnSpc>
              <a:buFont typeface="Arial"/>
              <a:buChar char="•"/>
            </a:pPr>
            <a:r>
              <a:rPr lang="en-US" sz="3600">
                <a:solidFill>
                  <a:srgbClr val="000000"/>
                </a:solidFill>
                <a:latin typeface="Open Sans"/>
                <a:ea typeface="Open Sans"/>
                <a:cs typeface="Open Sans"/>
                <a:sym typeface="Open Sans"/>
              </a:rPr>
              <a:t>Quitting jobs whose culture does not align with personal values such as mental health and self care</a:t>
            </a:r>
          </a:p>
          <a:p>
            <a:pPr algn="l">
              <a:lnSpc>
                <a:spcPts val="3888"/>
              </a:lnSpc>
            </a:pPr>
          </a:p>
          <a:p>
            <a:pPr algn="l">
              <a:lnSpc>
                <a:spcPts val="3888"/>
              </a:lnSpc>
            </a:pPr>
          </a:p>
        </p:txBody>
      </p:sp>
      <p:sp>
        <p:nvSpPr>
          <p:cNvPr name="Freeform 6" id="6"/>
          <p:cNvSpPr/>
          <p:nvPr/>
        </p:nvSpPr>
        <p:spPr>
          <a:xfrm flipH="false" flipV="false" rot="0">
            <a:off x="11466726" y="2991702"/>
            <a:ext cx="6550600" cy="5194080"/>
          </a:xfrm>
          <a:custGeom>
            <a:avLst/>
            <a:gdLst/>
            <a:ahLst/>
            <a:cxnLst/>
            <a:rect r="r" b="b" t="t" l="l"/>
            <a:pathLst>
              <a:path h="5194080" w="6550600">
                <a:moveTo>
                  <a:pt x="0" y="0"/>
                </a:moveTo>
                <a:lnTo>
                  <a:pt x="6550600" y="0"/>
                </a:lnTo>
                <a:lnTo>
                  <a:pt x="6550600" y="5194080"/>
                </a:lnTo>
                <a:lnTo>
                  <a:pt x="0" y="5194080"/>
                </a:lnTo>
                <a:lnTo>
                  <a:pt x="0" y="0"/>
                </a:lnTo>
                <a:close/>
              </a:path>
            </a:pathLst>
          </a:custGeom>
          <a:blipFill>
            <a:blip r:embed="rId3"/>
            <a:stretch>
              <a:fillRect l="0" t="0" r="0" b="0"/>
            </a:stretch>
          </a:blipFill>
        </p:spPr>
      </p:sp>
      <p:sp>
        <p:nvSpPr>
          <p:cNvPr name="TextBox 7" id="7"/>
          <p:cNvSpPr txBox="true"/>
          <p:nvPr/>
        </p:nvSpPr>
        <p:spPr>
          <a:xfrm rot="0">
            <a:off x="1348725" y="866368"/>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Gen Z in the workplace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Freeform 5" id="5"/>
          <p:cNvSpPr/>
          <p:nvPr/>
        </p:nvSpPr>
        <p:spPr>
          <a:xfrm flipH="false" flipV="false" rot="0">
            <a:off x="10719804" y="2952992"/>
            <a:ext cx="6780223" cy="6808900"/>
          </a:xfrm>
          <a:custGeom>
            <a:avLst/>
            <a:gdLst/>
            <a:ahLst/>
            <a:cxnLst/>
            <a:rect r="r" b="b" t="t" l="l"/>
            <a:pathLst>
              <a:path h="6808900" w="6780223">
                <a:moveTo>
                  <a:pt x="0" y="0"/>
                </a:moveTo>
                <a:lnTo>
                  <a:pt x="6780223" y="0"/>
                </a:lnTo>
                <a:lnTo>
                  <a:pt x="6780223" y="6808901"/>
                </a:lnTo>
                <a:lnTo>
                  <a:pt x="0" y="6808901"/>
                </a:lnTo>
                <a:lnTo>
                  <a:pt x="0" y="0"/>
                </a:lnTo>
                <a:close/>
              </a:path>
            </a:pathLst>
          </a:custGeom>
          <a:blipFill>
            <a:blip r:embed="rId2"/>
            <a:stretch>
              <a:fillRect l="0" t="-132359" r="-4665" b="-89156"/>
            </a:stretch>
          </a:blipFill>
        </p:spPr>
      </p:sp>
      <p:sp>
        <p:nvSpPr>
          <p:cNvPr name="TextBox 6" id="6"/>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Gen Z &amp; Mental Health</a:t>
            </a:r>
          </a:p>
        </p:txBody>
      </p:sp>
      <p:sp>
        <p:nvSpPr>
          <p:cNvPr name="TextBox 7" id="7"/>
          <p:cNvSpPr txBox="true"/>
          <p:nvPr/>
        </p:nvSpPr>
        <p:spPr>
          <a:xfrm rot="0">
            <a:off x="1250359" y="3028646"/>
            <a:ext cx="8406247" cy="6705219"/>
          </a:xfrm>
          <a:prstGeom prst="rect">
            <a:avLst/>
          </a:prstGeom>
        </p:spPr>
        <p:txBody>
          <a:bodyPr anchor="t" rtlCol="false" tIns="0" lIns="0" bIns="0" rIns="0">
            <a:spAutoFit/>
          </a:bodyPr>
          <a:lstStyle/>
          <a:p>
            <a:pPr algn="l" marL="708262" indent="-354131" lvl="1">
              <a:lnSpc>
                <a:spcPts val="3347"/>
              </a:lnSpc>
              <a:buFont typeface="Arial"/>
              <a:buChar char="•"/>
            </a:pPr>
            <a:r>
              <a:rPr lang="en-US" sz="3099">
                <a:solidFill>
                  <a:srgbClr val="000000"/>
                </a:solidFill>
                <a:latin typeface="Open Sans"/>
                <a:ea typeface="Open Sans"/>
                <a:cs typeface="Open Sans"/>
                <a:sym typeface="Open Sans"/>
              </a:rPr>
              <a:t>Gen Z has grown up in a world that is even more connected through technology and social media.</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They have a wealth of information at their fingertips and are generally very open about their mental health challenges.</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Conversations around mental health are common, and many are advocates for breaking the stigma surrounding it.</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They have a strong belief in the importance of mental well-being.</a:t>
            </a:r>
          </a:p>
          <a:p>
            <a:pPr algn="l">
              <a:lnSpc>
                <a:spcPts val="3347"/>
              </a:lnSpc>
            </a:pPr>
          </a:p>
          <a:p>
            <a:pPr algn="l">
              <a:lnSpc>
                <a:spcPts val="3347"/>
              </a:lnSpc>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93086" y="1909770"/>
            <a:ext cx="7101828" cy="8120455"/>
          </a:xfrm>
          <a:custGeom>
            <a:avLst/>
            <a:gdLst/>
            <a:ahLst/>
            <a:cxnLst/>
            <a:rect r="r" b="b" t="t" l="l"/>
            <a:pathLst>
              <a:path h="8120455" w="7101828">
                <a:moveTo>
                  <a:pt x="0" y="0"/>
                </a:moveTo>
                <a:lnTo>
                  <a:pt x="7101828" y="0"/>
                </a:lnTo>
                <a:lnTo>
                  <a:pt x="7101828" y="8120454"/>
                </a:lnTo>
                <a:lnTo>
                  <a:pt x="0" y="8120454"/>
                </a:lnTo>
                <a:lnTo>
                  <a:pt x="0" y="0"/>
                </a:lnTo>
                <a:close/>
              </a:path>
            </a:pathLst>
          </a:custGeom>
          <a:blipFill>
            <a:blip r:embed="rId3"/>
            <a:stretch>
              <a:fillRect l="0" t="0" r="0" b="0"/>
            </a:stretch>
          </a:blipFill>
        </p:spPr>
      </p:sp>
      <p:sp>
        <p:nvSpPr>
          <p:cNvPr name="TextBox 3" id="3"/>
          <p:cNvSpPr txBox="true"/>
          <p:nvPr/>
        </p:nvSpPr>
        <p:spPr>
          <a:xfrm rot="0">
            <a:off x="1348725" y="673836"/>
            <a:ext cx="15590550" cy="1005078"/>
          </a:xfrm>
          <a:prstGeom prst="rect">
            <a:avLst/>
          </a:prstGeom>
        </p:spPr>
        <p:txBody>
          <a:bodyPr anchor="t" rtlCol="false" tIns="0" lIns="0" bIns="0" rIns="0">
            <a:spAutoFit/>
          </a:bodyPr>
          <a:lstStyle/>
          <a:p>
            <a:pPr algn="ctr">
              <a:lnSpc>
                <a:spcPts val="7776"/>
              </a:lnSpc>
            </a:pPr>
            <a:r>
              <a:rPr lang="en-US" sz="7200">
                <a:solidFill>
                  <a:srgbClr val="00BF63"/>
                </a:solidFill>
                <a:latin typeface="Abril Fatface"/>
                <a:ea typeface="Abril Fatface"/>
                <a:cs typeface="Abril Fatface"/>
                <a:sym typeface="Abril Fatface"/>
              </a:rPr>
              <a:t>Generation Alpha</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Gen Alpha Facts</a:t>
            </a:r>
          </a:p>
        </p:txBody>
      </p:sp>
      <p:grpSp>
        <p:nvGrpSpPr>
          <p:cNvPr name="Group 6" id="6"/>
          <p:cNvGrpSpPr>
            <a:grpSpLocks noChangeAspect="true"/>
          </p:cNvGrpSpPr>
          <p:nvPr/>
        </p:nvGrpSpPr>
        <p:grpSpPr>
          <a:xfrm rot="0">
            <a:off x="12008565" y="4046623"/>
            <a:ext cx="3400158" cy="3400144"/>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282" t="0" r="-25282" b="0"/>
              </a:stretch>
            </a:blipFill>
          </p:spPr>
        </p:sp>
      </p:grpSp>
      <p:grpSp>
        <p:nvGrpSpPr>
          <p:cNvPr name="Group 8" id="8"/>
          <p:cNvGrpSpPr>
            <a:grpSpLocks noChangeAspect="true"/>
          </p:cNvGrpSpPr>
          <p:nvPr/>
        </p:nvGrpSpPr>
        <p:grpSpPr>
          <a:xfrm rot="0">
            <a:off x="13372686" y="-574270"/>
            <a:ext cx="6320990" cy="6320965"/>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8888" t="0" r="-38888" b="0"/>
              </a:stretch>
            </a:blipFill>
          </p:spPr>
        </p:sp>
      </p:grpSp>
      <p:grpSp>
        <p:nvGrpSpPr>
          <p:cNvPr name="Group 10" id="10"/>
          <p:cNvGrpSpPr>
            <a:grpSpLocks noChangeAspect="true"/>
          </p:cNvGrpSpPr>
          <p:nvPr/>
        </p:nvGrpSpPr>
        <p:grpSpPr>
          <a:xfrm rot="0">
            <a:off x="14581207" y="4701029"/>
            <a:ext cx="4716137" cy="4716118"/>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99" t="0" r="-24999" b="0"/>
              </a:stretch>
            </a:blipFill>
          </p:spPr>
        </p:sp>
      </p:grpSp>
      <p:sp>
        <p:nvSpPr>
          <p:cNvPr name="TextBox 12" id="12"/>
          <p:cNvSpPr txBox="true"/>
          <p:nvPr/>
        </p:nvSpPr>
        <p:spPr>
          <a:xfrm rot="0">
            <a:off x="209283" y="2680664"/>
            <a:ext cx="12385049" cy="8015097"/>
          </a:xfrm>
          <a:prstGeom prst="rect">
            <a:avLst/>
          </a:prstGeom>
        </p:spPr>
        <p:txBody>
          <a:bodyPr anchor="t" rtlCol="false" tIns="0" lIns="0" bIns="0" rIns="0">
            <a:spAutoFit/>
          </a:bodyPr>
          <a:lstStyle/>
          <a:p>
            <a:pPr algn="l" marL="639722" indent="-319861" lvl="1">
              <a:lnSpc>
                <a:spcPts val="3023"/>
              </a:lnSpc>
              <a:buFont typeface="Arial"/>
              <a:buChar char="•"/>
            </a:pPr>
            <a:r>
              <a:rPr lang="en-US" sz="2799">
                <a:solidFill>
                  <a:srgbClr val="000000"/>
                </a:solidFill>
                <a:latin typeface="Open Sans"/>
                <a:ea typeface="Open Sans"/>
                <a:cs typeface="Open Sans"/>
                <a:sym typeface="Open Sans"/>
              </a:rPr>
              <a:t>Hyperconnected - Alpha children/tweens are permanently connected</a:t>
            </a:r>
          </a:p>
          <a:p>
            <a:pPr algn="l">
              <a:lnSpc>
                <a:spcPts val="3023"/>
              </a:lnSpc>
            </a:pPr>
          </a:p>
          <a:p>
            <a:pPr algn="l" marL="639722" indent="-319861" lvl="1">
              <a:lnSpc>
                <a:spcPts val="3023"/>
              </a:lnSpc>
              <a:buFont typeface="Arial"/>
              <a:buChar char="•"/>
            </a:pPr>
            <a:r>
              <a:rPr lang="en-US" sz="2799">
                <a:solidFill>
                  <a:srgbClr val="000000"/>
                </a:solidFill>
                <a:latin typeface="Open Sans"/>
                <a:ea typeface="Open Sans"/>
                <a:cs typeface="Open Sans"/>
                <a:sym typeface="Open Sans"/>
              </a:rPr>
              <a:t>Independent - when it comes to making their own decisions. They expect their individual needs and preferences to be taken into account.</a:t>
            </a:r>
          </a:p>
          <a:p>
            <a:pPr algn="l">
              <a:lnSpc>
                <a:spcPts val="3023"/>
              </a:lnSpc>
            </a:pPr>
          </a:p>
          <a:p>
            <a:pPr algn="l" marL="639722" indent="-319861" lvl="1">
              <a:lnSpc>
                <a:spcPts val="3023"/>
              </a:lnSpc>
              <a:buFont typeface="Arial"/>
              <a:buChar char="•"/>
            </a:pPr>
            <a:r>
              <a:rPr lang="en-US" sz="2799">
                <a:solidFill>
                  <a:srgbClr val="000000"/>
                </a:solidFill>
                <a:latin typeface="Open Sans"/>
                <a:ea typeface="Open Sans"/>
                <a:cs typeface="Open Sans"/>
                <a:sym typeface="Open Sans"/>
              </a:rPr>
              <a:t>Visual - Video will be their preferred format. Video games will boost their visual skills, improve coordination and the ability to easily switch tasks.</a:t>
            </a:r>
          </a:p>
          <a:p>
            <a:pPr algn="l">
              <a:lnSpc>
                <a:spcPts val="3023"/>
              </a:lnSpc>
            </a:pPr>
            <a:r>
              <a:rPr lang="en-US" sz="2799">
                <a:solidFill>
                  <a:srgbClr val="000000"/>
                </a:solidFill>
                <a:latin typeface="Open Sans"/>
                <a:ea typeface="Open Sans"/>
                <a:cs typeface="Open Sans"/>
                <a:sym typeface="Open Sans"/>
              </a:rPr>
              <a:t> </a:t>
            </a:r>
          </a:p>
          <a:p>
            <a:pPr algn="l" marL="639722" indent="-319861" lvl="1">
              <a:lnSpc>
                <a:spcPts val="3023"/>
              </a:lnSpc>
              <a:buFont typeface="Arial"/>
              <a:buChar char="•"/>
            </a:pPr>
            <a:r>
              <a:rPr lang="en-US" sz="2799">
                <a:solidFill>
                  <a:srgbClr val="000000"/>
                </a:solidFill>
                <a:latin typeface="Open Sans"/>
                <a:ea typeface="Open Sans"/>
                <a:cs typeface="Open Sans"/>
                <a:sym typeface="Open Sans"/>
              </a:rPr>
              <a:t>They become experts in the use of new technologies which facilitates digital learning, opening up a wide range of possibilities.</a:t>
            </a:r>
          </a:p>
          <a:p>
            <a:pPr algn="l">
              <a:lnSpc>
                <a:spcPts val="3023"/>
              </a:lnSpc>
            </a:pPr>
            <a:r>
              <a:rPr lang="en-US" sz="2799">
                <a:solidFill>
                  <a:srgbClr val="000000"/>
                </a:solidFill>
                <a:latin typeface="Open Sans"/>
                <a:ea typeface="Open Sans"/>
                <a:cs typeface="Open Sans"/>
                <a:sym typeface="Open Sans"/>
              </a:rPr>
              <a:t> </a:t>
            </a:r>
          </a:p>
          <a:p>
            <a:pPr algn="l" marL="639722" indent="-319861" lvl="1">
              <a:lnSpc>
                <a:spcPts val="3023"/>
              </a:lnSpc>
              <a:buFont typeface="Arial"/>
              <a:buChar char="•"/>
            </a:pPr>
            <a:r>
              <a:rPr lang="en-US" sz="2799">
                <a:solidFill>
                  <a:srgbClr val="000000"/>
                </a:solidFill>
                <a:latin typeface="Open Sans"/>
                <a:ea typeface="Open Sans"/>
                <a:cs typeface="Open Sans"/>
                <a:sym typeface="Open Sans"/>
              </a:rPr>
              <a:t>Diversity - not only refers to demographics, such as ethnicity and gender, but also to tastes, lifestyles and points of view.</a:t>
            </a:r>
          </a:p>
          <a:p>
            <a:pPr algn="l">
              <a:lnSpc>
                <a:spcPts val="3023"/>
              </a:lnSpc>
            </a:pPr>
          </a:p>
          <a:p>
            <a:pPr algn="l" marL="639722" indent="-319861" lvl="1">
              <a:lnSpc>
                <a:spcPts val="3023"/>
              </a:lnSpc>
              <a:buFont typeface="Arial"/>
              <a:buChar char="•"/>
            </a:pPr>
            <a:r>
              <a:rPr lang="en-US" sz="2799">
                <a:solidFill>
                  <a:srgbClr val="000000"/>
                </a:solidFill>
                <a:latin typeface="Open Sans"/>
                <a:ea typeface="Open Sans"/>
                <a:cs typeface="Open Sans"/>
                <a:sym typeface="Open Sans"/>
              </a:rPr>
              <a:t>Reduced attention span and concentration - because they are used to using multiple screens and quickly scanning information, these abilities become impaired.     </a:t>
            </a:r>
          </a:p>
          <a:p>
            <a:pPr algn="l">
              <a:lnSpc>
                <a:spcPts val="3023"/>
              </a:lnSpc>
            </a:pPr>
          </a:p>
          <a:p>
            <a:pPr algn="l">
              <a:lnSpc>
                <a:spcPts val="3023"/>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Gen Alpha Facts</a:t>
            </a:r>
          </a:p>
        </p:txBody>
      </p:sp>
      <p:sp>
        <p:nvSpPr>
          <p:cNvPr name="TextBox 6" id="6"/>
          <p:cNvSpPr txBox="true"/>
          <p:nvPr/>
        </p:nvSpPr>
        <p:spPr>
          <a:xfrm rot="0">
            <a:off x="96943" y="2924202"/>
            <a:ext cx="13567496" cy="5867019"/>
          </a:xfrm>
          <a:prstGeom prst="rect">
            <a:avLst/>
          </a:prstGeom>
        </p:spPr>
        <p:txBody>
          <a:bodyPr anchor="t" rtlCol="false" tIns="0" lIns="0" bIns="0" rIns="0">
            <a:spAutoFit/>
          </a:bodyPr>
          <a:lstStyle/>
          <a:p>
            <a:pPr algn="l" marL="708262" indent="-354131" lvl="1">
              <a:lnSpc>
                <a:spcPts val="3347"/>
              </a:lnSpc>
              <a:buFont typeface="Arial"/>
              <a:buChar char="•"/>
            </a:pPr>
            <a:r>
              <a:rPr lang="en-US" sz="3099">
                <a:solidFill>
                  <a:srgbClr val="000000"/>
                </a:solidFill>
                <a:latin typeface="Open Sans"/>
                <a:ea typeface="Open Sans"/>
                <a:cs typeface="Open Sans"/>
                <a:sym typeface="Open Sans"/>
              </a:rPr>
              <a:t>Less time for socializing - Spending much of the day online, both inside and outside the home, reduces the time for learning, playing and socializing in more traditional ways. In fact, much of socialization is transferred to social networks.</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55% of 7-12 year-olds use social media; 59% agree that mental health is a big issue; 62% say their school should focus more on mental health education than physical education (Calandra 2023).</a:t>
            </a:r>
          </a:p>
          <a:p>
            <a:pPr algn="l">
              <a:lnSpc>
                <a:spcPts val="3347"/>
              </a:lnSpc>
            </a:pPr>
            <a:r>
              <a:rPr lang="en-US" sz="3099">
                <a:solidFill>
                  <a:srgbClr val="000000"/>
                </a:solidFill>
                <a:latin typeface="Open Sans"/>
                <a:ea typeface="Open Sans"/>
                <a:cs typeface="Open Sans"/>
                <a:sym typeface="Open Sans"/>
              </a:rPr>
              <a:t> </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“Sharenting” - Having been born in the social media era, many have also had their personal stories, photographs, and videos posted online by their parents since their birth. </a:t>
            </a:r>
          </a:p>
          <a:p>
            <a:pPr algn="l">
              <a:lnSpc>
                <a:spcPts val="3347"/>
              </a:lnSpc>
            </a:pPr>
          </a:p>
          <a:p>
            <a:pPr algn="l">
              <a:lnSpc>
                <a:spcPts val="3347"/>
              </a:lnSpc>
            </a:pPr>
          </a:p>
        </p:txBody>
      </p:sp>
      <p:grpSp>
        <p:nvGrpSpPr>
          <p:cNvPr name="Group 7" id="7"/>
          <p:cNvGrpSpPr>
            <a:grpSpLocks noChangeAspect="true"/>
          </p:cNvGrpSpPr>
          <p:nvPr/>
        </p:nvGrpSpPr>
        <p:grpSpPr>
          <a:xfrm rot="0">
            <a:off x="13528228" y="496700"/>
            <a:ext cx="4759772" cy="4759753"/>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8153" t="0" r="-38153" b="0"/>
              </a:stretch>
            </a:blipFill>
          </p:spPr>
        </p:sp>
      </p:grpSp>
      <p:sp>
        <p:nvSpPr>
          <p:cNvPr name="Freeform 9" id="9"/>
          <p:cNvSpPr/>
          <p:nvPr/>
        </p:nvSpPr>
        <p:spPr>
          <a:xfrm flipH="false" flipV="false" rot="0">
            <a:off x="13609556" y="5384841"/>
            <a:ext cx="4678444" cy="2631625"/>
          </a:xfrm>
          <a:custGeom>
            <a:avLst/>
            <a:gdLst/>
            <a:ahLst/>
            <a:cxnLst/>
            <a:rect r="r" b="b" t="t" l="l"/>
            <a:pathLst>
              <a:path h="2631625" w="4678444">
                <a:moveTo>
                  <a:pt x="0" y="0"/>
                </a:moveTo>
                <a:lnTo>
                  <a:pt x="4678444" y="0"/>
                </a:lnTo>
                <a:lnTo>
                  <a:pt x="4678444" y="2631625"/>
                </a:lnTo>
                <a:lnTo>
                  <a:pt x="0" y="2631625"/>
                </a:lnTo>
                <a:lnTo>
                  <a:pt x="0" y="0"/>
                </a:lnTo>
                <a:close/>
              </a:path>
            </a:pathLst>
          </a:custGeom>
          <a:blipFill>
            <a:blip r:embed="rId3"/>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14052" y="1599112"/>
            <a:ext cx="4553949" cy="3727513"/>
          </a:xfrm>
          <a:custGeom>
            <a:avLst/>
            <a:gdLst/>
            <a:ahLst/>
            <a:cxnLst/>
            <a:rect r="r" b="b" t="t" l="l"/>
            <a:pathLst>
              <a:path h="3727513" w="4553949">
                <a:moveTo>
                  <a:pt x="0" y="0"/>
                </a:moveTo>
                <a:lnTo>
                  <a:pt x="4553948" y="0"/>
                </a:lnTo>
                <a:lnTo>
                  <a:pt x="4553948" y="3727513"/>
                </a:lnTo>
                <a:lnTo>
                  <a:pt x="0" y="3727513"/>
                </a:lnTo>
                <a:lnTo>
                  <a:pt x="0" y="0"/>
                </a:lnTo>
                <a:close/>
              </a:path>
            </a:pathLst>
          </a:custGeom>
          <a:blipFill>
            <a:blip r:embed="rId3"/>
            <a:stretch>
              <a:fillRect l="-5920" t="-2478" r="-5920" b="0"/>
            </a:stretch>
          </a:blipFill>
        </p:spPr>
      </p:sp>
      <p:sp>
        <p:nvSpPr>
          <p:cNvPr name="Freeform 3" id="3"/>
          <p:cNvSpPr/>
          <p:nvPr/>
        </p:nvSpPr>
        <p:spPr>
          <a:xfrm flipH="false" flipV="false" rot="0">
            <a:off x="12225354" y="6012490"/>
            <a:ext cx="5693530" cy="3795687"/>
          </a:xfrm>
          <a:custGeom>
            <a:avLst/>
            <a:gdLst/>
            <a:ahLst/>
            <a:cxnLst/>
            <a:rect r="r" b="b" t="t" l="l"/>
            <a:pathLst>
              <a:path h="3795687" w="5693530">
                <a:moveTo>
                  <a:pt x="0" y="0"/>
                </a:moveTo>
                <a:lnTo>
                  <a:pt x="5693531" y="0"/>
                </a:lnTo>
                <a:lnTo>
                  <a:pt x="5693531" y="3795687"/>
                </a:lnTo>
                <a:lnTo>
                  <a:pt x="0" y="3795687"/>
                </a:lnTo>
                <a:lnTo>
                  <a:pt x="0" y="0"/>
                </a:lnTo>
                <a:close/>
              </a:path>
            </a:pathLst>
          </a:custGeom>
          <a:blipFill>
            <a:blip r:embed="rId4"/>
            <a:stretch>
              <a:fillRect l="0" t="0" r="0" b="0"/>
            </a:stretch>
          </a:blipFill>
        </p:spPr>
      </p:sp>
      <p:sp>
        <p:nvSpPr>
          <p:cNvPr name="Freeform 4" id="4"/>
          <p:cNvSpPr/>
          <p:nvPr/>
        </p:nvSpPr>
        <p:spPr>
          <a:xfrm flipH="false" flipV="false" rot="0">
            <a:off x="748104" y="1784055"/>
            <a:ext cx="5599076" cy="3359445"/>
          </a:xfrm>
          <a:custGeom>
            <a:avLst/>
            <a:gdLst/>
            <a:ahLst/>
            <a:cxnLst/>
            <a:rect r="r" b="b" t="t" l="l"/>
            <a:pathLst>
              <a:path h="3359445" w="5599076">
                <a:moveTo>
                  <a:pt x="0" y="0"/>
                </a:moveTo>
                <a:lnTo>
                  <a:pt x="5599075" y="0"/>
                </a:lnTo>
                <a:lnTo>
                  <a:pt x="5599075" y="3359445"/>
                </a:lnTo>
                <a:lnTo>
                  <a:pt x="0" y="3359445"/>
                </a:lnTo>
                <a:lnTo>
                  <a:pt x="0" y="0"/>
                </a:lnTo>
                <a:close/>
              </a:path>
            </a:pathLst>
          </a:custGeom>
          <a:blipFill>
            <a:blip r:embed="rId5"/>
            <a:stretch>
              <a:fillRect l="0" t="0" r="0" b="0"/>
            </a:stretch>
          </a:blipFill>
        </p:spPr>
      </p:sp>
      <p:sp>
        <p:nvSpPr>
          <p:cNvPr name="TextBox 5" id="5"/>
          <p:cNvSpPr txBox="true"/>
          <p:nvPr/>
        </p:nvSpPr>
        <p:spPr>
          <a:xfrm rot="0">
            <a:off x="4247722" y="195895"/>
            <a:ext cx="9792555" cy="1307577"/>
          </a:xfrm>
          <a:prstGeom prst="rect">
            <a:avLst/>
          </a:prstGeom>
        </p:spPr>
        <p:txBody>
          <a:bodyPr anchor="t" rtlCol="false" tIns="0" lIns="0" bIns="0" rIns="0">
            <a:spAutoFit/>
          </a:bodyPr>
          <a:lstStyle/>
          <a:p>
            <a:pPr algn="ctr" marL="0" indent="0" lvl="0">
              <a:lnSpc>
                <a:spcPts val="7320"/>
              </a:lnSpc>
            </a:pPr>
            <a:r>
              <a:rPr lang="en-US" sz="4880">
                <a:solidFill>
                  <a:srgbClr val="00BF63"/>
                </a:solidFill>
                <a:latin typeface="Abril Fatface"/>
                <a:ea typeface="Abril Fatface"/>
                <a:cs typeface="Abril Fatface"/>
                <a:sym typeface="Abril Fatface"/>
              </a:rPr>
              <a:t>Gen Alpha - Historical Perspective</a:t>
            </a:r>
          </a:p>
          <a:p>
            <a:pPr algn="ctr" marL="0" indent="0" lvl="0">
              <a:lnSpc>
                <a:spcPts val="2970"/>
              </a:lnSpc>
            </a:pPr>
          </a:p>
        </p:txBody>
      </p:sp>
      <p:sp>
        <p:nvSpPr>
          <p:cNvPr name="TextBox 6" id="6"/>
          <p:cNvSpPr txBox="true"/>
          <p:nvPr/>
        </p:nvSpPr>
        <p:spPr>
          <a:xfrm rot="0">
            <a:off x="4247722" y="1294884"/>
            <a:ext cx="9792555" cy="8778240"/>
          </a:xfrm>
          <a:prstGeom prst="rect">
            <a:avLst/>
          </a:prstGeom>
        </p:spPr>
        <p:txBody>
          <a:bodyPr anchor="t" rtlCol="false" tIns="0" lIns="0" bIns="0" rIns="0">
            <a:spAutoFit/>
          </a:bodyPr>
          <a:lstStyle/>
          <a:p>
            <a:pPr algn="ctr">
              <a:lnSpc>
                <a:spcPts val="3359"/>
              </a:lnSpc>
            </a:pPr>
            <a:r>
              <a:rPr lang="en-US" sz="2399">
                <a:solidFill>
                  <a:srgbClr val="000000"/>
                </a:solidFill>
                <a:latin typeface="Open Sans"/>
                <a:ea typeface="Open Sans"/>
                <a:cs typeface="Open Sans"/>
                <a:sym typeface="Open Sans"/>
              </a:rPr>
              <a:t>Haiti Earthquake - January 12, 2010</a:t>
            </a:r>
          </a:p>
          <a:p>
            <a:pPr algn="ctr">
              <a:lnSpc>
                <a:spcPts val="3359"/>
              </a:lnSpc>
            </a:pPr>
            <a:r>
              <a:rPr lang="en-US" sz="2399">
                <a:solidFill>
                  <a:srgbClr val="000000"/>
                </a:solidFill>
                <a:latin typeface="Open Sans"/>
                <a:ea typeface="Open Sans"/>
                <a:cs typeface="Open Sans"/>
                <a:sym typeface="Open Sans"/>
              </a:rPr>
              <a:t>World’s First Ipad</a:t>
            </a:r>
          </a:p>
          <a:p>
            <a:pPr algn="ctr">
              <a:lnSpc>
                <a:spcPts val="3359"/>
              </a:lnSpc>
            </a:pPr>
            <a:r>
              <a:rPr lang="en-US" sz="2399">
                <a:solidFill>
                  <a:srgbClr val="000000"/>
                </a:solidFill>
                <a:latin typeface="Open Sans"/>
                <a:ea typeface="Open Sans"/>
                <a:cs typeface="Open Sans"/>
                <a:sym typeface="Open Sans"/>
              </a:rPr>
              <a:t>Penn State Scandal - Sandusky</a:t>
            </a:r>
          </a:p>
          <a:p>
            <a:pPr algn="ctr">
              <a:lnSpc>
                <a:spcPts val="3359"/>
              </a:lnSpc>
            </a:pPr>
            <a:r>
              <a:rPr lang="en-US" sz="2399">
                <a:solidFill>
                  <a:srgbClr val="000000"/>
                </a:solidFill>
                <a:latin typeface="Open Sans"/>
                <a:ea typeface="Open Sans"/>
                <a:cs typeface="Open Sans"/>
                <a:sym typeface="Open Sans"/>
              </a:rPr>
              <a:t>Osama Bin Laden Killed</a:t>
            </a:r>
          </a:p>
          <a:p>
            <a:pPr algn="ctr">
              <a:lnSpc>
                <a:spcPts val="3359"/>
              </a:lnSpc>
            </a:pPr>
            <a:r>
              <a:rPr lang="en-US" sz="2399">
                <a:solidFill>
                  <a:srgbClr val="000000"/>
                </a:solidFill>
                <a:latin typeface="Open Sans"/>
                <a:ea typeface="Open Sans"/>
                <a:cs typeface="Open Sans"/>
                <a:sym typeface="Open Sans"/>
              </a:rPr>
              <a:t>Gangham Style</a:t>
            </a:r>
          </a:p>
          <a:p>
            <a:pPr algn="ctr">
              <a:lnSpc>
                <a:spcPts val="3359"/>
              </a:lnSpc>
            </a:pPr>
            <a:r>
              <a:rPr lang="en-US" sz="2399">
                <a:solidFill>
                  <a:srgbClr val="000000"/>
                </a:solidFill>
                <a:latin typeface="Open Sans"/>
                <a:ea typeface="Open Sans"/>
                <a:cs typeface="Open Sans"/>
                <a:sym typeface="Open Sans"/>
              </a:rPr>
              <a:t>Ice Bucket Challenge</a:t>
            </a:r>
          </a:p>
          <a:p>
            <a:pPr algn="ctr">
              <a:lnSpc>
                <a:spcPts val="3359"/>
              </a:lnSpc>
            </a:pPr>
            <a:r>
              <a:rPr lang="en-US" sz="2399">
                <a:solidFill>
                  <a:srgbClr val="000000"/>
                </a:solidFill>
                <a:latin typeface="Open Sans"/>
                <a:ea typeface="Open Sans"/>
                <a:cs typeface="Open Sans"/>
                <a:sym typeface="Open Sans"/>
              </a:rPr>
              <a:t>Diverse Emojis</a:t>
            </a:r>
          </a:p>
          <a:p>
            <a:pPr algn="ctr">
              <a:lnSpc>
                <a:spcPts val="3359"/>
              </a:lnSpc>
            </a:pPr>
            <a:r>
              <a:rPr lang="en-US" sz="2399">
                <a:solidFill>
                  <a:srgbClr val="000000"/>
                </a:solidFill>
                <a:latin typeface="Open Sans"/>
                <a:ea typeface="Open Sans"/>
                <a:cs typeface="Open Sans"/>
                <a:sym typeface="Open Sans"/>
              </a:rPr>
              <a:t> Largest Women’s March</a:t>
            </a:r>
          </a:p>
          <a:p>
            <a:pPr algn="ctr">
              <a:lnSpc>
                <a:spcPts val="3359"/>
              </a:lnSpc>
            </a:pPr>
            <a:r>
              <a:rPr lang="en-US" sz="2399">
                <a:solidFill>
                  <a:srgbClr val="000000"/>
                </a:solidFill>
                <a:latin typeface="Open Sans"/>
                <a:ea typeface="Open Sans"/>
                <a:cs typeface="Open Sans"/>
                <a:sym typeface="Open Sans"/>
              </a:rPr>
              <a:t>Rise of Share Economy - Uber/Lyft</a:t>
            </a:r>
          </a:p>
          <a:p>
            <a:pPr algn="ctr">
              <a:lnSpc>
                <a:spcPts val="3359"/>
              </a:lnSpc>
            </a:pPr>
            <a:r>
              <a:rPr lang="en-US" sz="2399">
                <a:solidFill>
                  <a:srgbClr val="000000"/>
                </a:solidFill>
                <a:latin typeface="Open Sans"/>
                <a:ea typeface="Open Sans"/>
                <a:cs typeface="Open Sans"/>
                <a:sym typeface="Open Sans"/>
              </a:rPr>
              <a:t>Increase in School Shootings</a:t>
            </a:r>
          </a:p>
          <a:p>
            <a:pPr algn="ctr">
              <a:lnSpc>
                <a:spcPts val="3359"/>
              </a:lnSpc>
            </a:pPr>
            <a:r>
              <a:rPr lang="en-US" sz="2399">
                <a:solidFill>
                  <a:srgbClr val="000000"/>
                </a:solidFill>
                <a:latin typeface="Open Sans"/>
                <a:ea typeface="Open Sans"/>
                <a:cs typeface="Open Sans"/>
                <a:sym typeface="Open Sans"/>
              </a:rPr>
              <a:t>Student Walkouts/Protests</a:t>
            </a:r>
          </a:p>
          <a:p>
            <a:pPr algn="ctr">
              <a:lnSpc>
                <a:spcPts val="3359"/>
              </a:lnSpc>
            </a:pPr>
            <a:r>
              <a:rPr lang="en-US" sz="2399">
                <a:solidFill>
                  <a:srgbClr val="000000"/>
                </a:solidFill>
                <a:latin typeface="Open Sans"/>
                <a:ea typeface="Open Sans"/>
                <a:cs typeface="Open Sans"/>
                <a:sym typeface="Open Sans"/>
              </a:rPr>
              <a:t>Active Shooter Drills</a:t>
            </a:r>
          </a:p>
          <a:p>
            <a:pPr algn="ctr">
              <a:lnSpc>
                <a:spcPts val="3359"/>
              </a:lnSpc>
            </a:pPr>
            <a:r>
              <a:rPr lang="en-US" sz="2399">
                <a:solidFill>
                  <a:srgbClr val="000000"/>
                </a:solidFill>
                <a:latin typeface="Open Sans"/>
                <a:ea typeface="Open Sans"/>
                <a:cs typeface="Open Sans"/>
                <a:sym typeface="Open Sans"/>
              </a:rPr>
              <a:t>Hurricane Season</a:t>
            </a:r>
          </a:p>
          <a:p>
            <a:pPr algn="ctr">
              <a:lnSpc>
                <a:spcPts val="3359"/>
              </a:lnSpc>
            </a:pPr>
            <a:r>
              <a:rPr lang="en-US" sz="2399">
                <a:solidFill>
                  <a:srgbClr val="000000"/>
                </a:solidFill>
                <a:latin typeface="Open Sans"/>
                <a:ea typeface="Open Sans"/>
                <a:cs typeface="Open Sans"/>
                <a:sym typeface="Open Sans"/>
              </a:rPr>
              <a:t>Black Lives Matter</a:t>
            </a:r>
          </a:p>
          <a:p>
            <a:pPr algn="ctr">
              <a:lnSpc>
                <a:spcPts val="3359"/>
              </a:lnSpc>
            </a:pPr>
            <a:r>
              <a:rPr lang="en-US" sz="2399">
                <a:solidFill>
                  <a:srgbClr val="000000"/>
                </a:solidFill>
                <a:latin typeface="Open Sans"/>
                <a:ea typeface="Open Sans"/>
                <a:cs typeface="Open Sans"/>
                <a:sym typeface="Open Sans"/>
              </a:rPr>
              <a:t>#MeToo</a:t>
            </a:r>
          </a:p>
          <a:p>
            <a:pPr algn="ctr">
              <a:lnSpc>
                <a:spcPts val="3359"/>
              </a:lnSpc>
            </a:pPr>
            <a:r>
              <a:rPr lang="en-US" sz="2399">
                <a:solidFill>
                  <a:srgbClr val="000000"/>
                </a:solidFill>
                <a:latin typeface="Open Sans"/>
                <a:ea typeface="Open Sans"/>
                <a:cs typeface="Open Sans"/>
                <a:sym typeface="Open Sans"/>
              </a:rPr>
              <a:t>Cancel Culture</a:t>
            </a:r>
          </a:p>
          <a:p>
            <a:pPr algn="ctr">
              <a:lnSpc>
                <a:spcPts val="3359"/>
              </a:lnSpc>
            </a:pPr>
            <a:r>
              <a:rPr lang="en-US" sz="2399">
                <a:solidFill>
                  <a:srgbClr val="000000"/>
                </a:solidFill>
                <a:latin typeface="Open Sans"/>
                <a:ea typeface="Open Sans"/>
                <a:cs typeface="Open Sans"/>
                <a:sym typeface="Open Sans"/>
              </a:rPr>
              <a:t>Trump Presidency</a:t>
            </a:r>
          </a:p>
          <a:p>
            <a:pPr algn="ctr">
              <a:lnSpc>
                <a:spcPts val="3359"/>
              </a:lnSpc>
            </a:pPr>
            <a:r>
              <a:rPr lang="en-US" sz="2399">
                <a:solidFill>
                  <a:srgbClr val="000000"/>
                </a:solidFill>
                <a:latin typeface="Open Sans"/>
                <a:ea typeface="Open Sans"/>
                <a:cs typeface="Open Sans"/>
                <a:sym typeface="Open Sans"/>
              </a:rPr>
              <a:t>January 6th Riot</a:t>
            </a:r>
          </a:p>
          <a:p>
            <a:pPr algn="ctr">
              <a:lnSpc>
                <a:spcPts val="3359"/>
              </a:lnSpc>
            </a:pPr>
            <a:r>
              <a:rPr lang="en-US" sz="2399">
                <a:solidFill>
                  <a:srgbClr val="000000"/>
                </a:solidFill>
                <a:latin typeface="Open Sans"/>
                <a:ea typeface="Open Sans"/>
                <a:cs typeface="Open Sans"/>
                <a:sym typeface="Open Sans"/>
              </a:rPr>
              <a:t>Kamala Harris as VP</a:t>
            </a:r>
          </a:p>
          <a:p>
            <a:pPr algn="ctr">
              <a:lnSpc>
                <a:spcPts val="3359"/>
              </a:lnSpc>
            </a:pPr>
            <a:r>
              <a:rPr lang="en-US" sz="2399">
                <a:solidFill>
                  <a:srgbClr val="000000"/>
                </a:solidFill>
                <a:latin typeface="Open Sans"/>
                <a:ea typeface="Open Sans"/>
                <a:cs typeface="Open Sans"/>
                <a:sym typeface="Open Sans"/>
              </a:rPr>
              <a:t>Haiti Crisis - 2024</a:t>
            </a:r>
          </a:p>
          <a:p>
            <a:pPr algn="ctr">
              <a:lnSpc>
                <a:spcPts val="3359"/>
              </a:lnSpc>
            </a:pPr>
          </a:p>
        </p:txBody>
      </p:sp>
      <p:sp>
        <p:nvSpPr>
          <p:cNvPr name="Freeform 7" id="7"/>
          <p:cNvSpPr/>
          <p:nvPr/>
        </p:nvSpPr>
        <p:spPr>
          <a:xfrm flipH="false" flipV="false" rot="0">
            <a:off x="272824" y="6068512"/>
            <a:ext cx="6549634" cy="3683642"/>
          </a:xfrm>
          <a:custGeom>
            <a:avLst/>
            <a:gdLst/>
            <a:ahLst/>
            <a:cxnLst/>
            <a:rect r="r" b="b" t="t" l="l"/>
            <a:pathLst>
              <a:path h="3683642" w="6549634">
                <a:moveTo>
                  <a:pt x="0" y="0"/>
                </a:moveTo>
                <a:lnTo>
                  <a:pt x="6549634" y="0"/>
                </a:lnTo>
                <a:lnTo>
                  <a:pt x="6549634" y="3683643"/>
                </a:lnTo>
                <a:lnTo>
                  <a:pt x="0" y="3683643"/>
                </a:lnTo>
                <a:lnTo>
                  <a:pt x="0" y="0"/>
                </a:lnTo>
                <a:close/>
              </a:path>
            </a:pathLst>
          </a:custGeom>
          <a:blipFill>
            <a:blip r:embed="rId6"/>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grpSp>
        <p:nvGrpSpPr>
          <p:cNvPr name="Group 5" id="5"/>
          <p:cNvGrpSpPr>
            <a:grpSpLocks noChangeAspect="true"/>
          </p:cNvGrpSpPr>
          <p:nvPr/>
        </p:nvGrpSpPr>
        <p:grpSpPr>
          <a:xfrm rot="0">
            <a:off x="13849198" y="3133353"/>
            <a:ext cx="4759772" cy="4759753"/>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t="0" r="-24999" b="0"/>
              </a:stretch>
            </a:blipFill>
          </p:spPr>
        </p:sp>
      </p:grpSp>
      <p:sp>
        <p:nvSpPr>
          <p:cNvPr name="TextBox 7" id="7"/>
          <p:cNvSpPr txBox="true"/>
          <p:nvPr/>
        </p:nvSpPr>
        <p:spPr>
          <a:xfrm rot="0">
            <a:off x="96943" y="2924202"/>
            <a:ext cx="14787181" cy="7124319"/>
          </a:xfrm>
          <a:prstGeom prst="rect">
            <a:avLst/>
          </a:prstGeom>
        </p:spPr>
        <p:txBody>
          <a:bodyPr anchor="t" rtlCol="false" tIns="0" lIns="0" bIns="0" rIns="0">
            <a:spAutoFit/>
          </a:bodyPr>
          <a:lstStyle/>
          <a:p>
            <a:pPr algn="l" marL="708262" indent="-354131" lvl="1">
              <a:lnSpc>
                <a:spcPts val="3347"/>
              </a:lnSpc>
              <a:buFont typeface="Arial"/>
              <a:buChar char="•"/>
            </a:pPr>
            <a:r>
              <a:rPr lang="en-US" sz="3099">
                <a:solidFill>
                  <a:srgbClr val="000000"/>
                </a:solidFill>
                <a:latin typeface="Open Sans"/>
                <a:ea typeface="Open Sans"/>
                <a:cs typeface="Open Sans"/>
                <a:sym typeface="Open Sans"/>
              </a:rPr>
              <a:t>Why focus on Gen Alpha? This generation will begin to enter Job Corps within the next two to four years</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2023 Virginia School Survey of Climate and Working Conditions</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70% of eligible schools participated in the student portion of the survey. </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183,837 student responses (65.4% among 6th-8th grade students)</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“23% of students reported feeling anxiety more than half the days over the last two weeks”</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“20% reported experiencing signs of depression more than half the days over the last two weeks”</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“99,842 (54.3%) reported problematic depressive thoughts, feelings, or behaviors within the past 12 months</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11% of students reported seriously considering suicide within the past 12 months</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59.3% reported bullying as a problem (physical appearance, sexual orientation, race, disability)</a:t>
            </a:r>
          </a:p>
          <a:p>
            <a:pPr algn="l">
              <a:lnSpc>
                <a:spcPts val="3347"/>
              </a:lnSpc>
            </a:pPr>
          </a:p>
        </p:txBody>
      </p:sp>
      <p:sp>
        <p:nvSpPr>
          <p:cNvPr name="TextBox 8" id="8"/>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Gen Alpha - Mental Heath</a:t>
            </a:r>
          </a:p>
        </p:txBody>
      </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819125" y="3036541"/>
            <a:ext cx="14787181" cy="6705219"/>
          </a:xfrm>
          <a:prstGeom prst="rect">
            <a:avLst/>
          </a:prstGeom>
        </p:spPr>
        <p:txBody>
          <a:bodyPr anchor="t" rtlCol="false" tIns="0" lIns="0" bIns="0" rIns="0">
            <a:spAutoFit/>
          </a:bodyPr>
          <a:lstStyle/>
          <a:p>
            <a:pPr algn="l" marL="708262" indent="-354131" lvl="1">
              <a:lnSpc>
                <a:spcPts val="3347"/>
              </a:lnSpc>
              <a:buFont typeface="Arial"/>
              <a:buChar char="•"/>
            </a:pPr>
            <a:r>
              <a:rPr lang="en-US" sz="3099">
                <a:solidFill>
                  <a:srgbClr val="000000"/>
                </a:solidFill>
                <a:latin typeface="Open Sans"/>
                <a:ea typeface="Open Sans"/>
                <a:cs typeface="Open Sans"/>
                <a:sym typeface="Open Sans"/>
              </a:rPr>
              <a:t>47% of Gen Z American are thriving in their lives</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15% of Gen Z ages 18-26 describe their MH or well-being as excellent</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This is steep drop compared to when 52% of Millennials at the same age range reported excellent MH.</a:t>
            </a:r>
          </a:p>
          <a:p>
            <a:pPr algn="l">
              <a:lnSpc>
                <a:spcPts val="3347"/>
              </a:lnSpc>
            </a:pP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Research shows that Gen Z was able to recognize the negative emotional impact of overconsumption of COVID related news on their mental health and would disconnect periodically to improve their emotional well-being.</a:t>
            </a:r>
          </a:p>
          <a:p>
            <a:pPr algn="l">
              <a:lnSpc>
                <a:spcPts val="3347"/>
              </a:lnSpc>
            </a:pP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Between 2010 and 2015, anxiety, depression, and suicidal tendencies began to rise. US Teens reporting depressive symptoms rose by 150% during this time period.</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In 2020, while an increase in depression was noted in teen girls, it was noted that the majority of the rise was in place before the pandemic</a:t>
            </a:r>
          </a:p>
          <a:p>
            <a:pPr algn="l">
              <a:lnSpc>
                <a:spcPts val="3347"/>
              </a:lnSpc>
            </a:pPr>
          </a:p>
        </p:txBody>
      </p:sp>
      <p:sp>
        <p:nvSpPr>
          <p:cNvPr name="TextBox 6" id="6"/>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Implications from the Pandemic</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grpSp>
        <p:nvGrpSpPr>
          <p:cNvPr name="Group 5" id="5"/>
          <p:cNvGrpSpPr>
            <a:grpSpLocks noChangeAspect="true"/>
          </p:cNvGrpSpPr>
          <p:nvPr/>
        </p:nvGrpSpPr>
        <p:grpSpPr>
          <a:xfrm rot="0">
            <a:off x="13849198" y="3133353"/>
            <a:ext cx="4759772" cy="4759753"/>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t="0" r="-24999" b="0"/>
              </a:stretch>
            </a:blipFill>
          </p:spPr>
        </p:sp>
      </p:grpSp>
      <p:sp>
        <p:nvSpPr>
          <p:cNvPr name="TextBox 7" id="7"/>
          <p:cNvSpPr txBox="true"/>
          <p:nvPr/>
        </p:nvSpPr>
        <p:spPr>
          <a:xfrm rot="0">
            <a:off x="96943" y="2924202"/>
            <a:ext cx="13494376" cy="5447919"/>
          </a:xfrm>
          <a:prstGeom prst="rect">
            <a:avLst/>
          </a:prstGeom>
        </p:spPr>
        <p:txBody>
          <a:bodyPr anchor="t" rtlCol="false" tIns="0" lIns="0" bIns="0" rIns="0">
            <a:spAutoFit/>
          </a:bodyPr>
          <a:lstStyle/>
          <a:p>
            <a:pPr algn="l" marL="708262" indent="-354131" lvl="1">
              <a:lnSpc>
                <a:spcPts val="3347"/>
              </a:lnSpc>
              <a:buFont typeface="Arial"/>
              <a:buChar char="•"/>
            </a:pPr>
            <a:r>
              <a:rPr lang="en-US" sz="3099">
                <a:solidFill>
                  <a:srgbClr val="000000"/>
                </a:solidFill>
                <a:latin typeface="Open Sans"/>
                <a:ea typeface="Open Sans"/>
                <a:cs typeface="Open Sans"/>
                <a:sym typeface="Open Sans"/>
              </a:rPr>
              <a:t>Since November 2021, an Intake Assessment has been completed with every new arrival within their first week.</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MHWP Orientation completed during CPP to share about services and emphasis on addressing a crisis (suicide or threat of violence)</a:t>
            </a:r>
          </a:p>
          <a:p>
            <a:pPr algn="l">
              <a:lnSpc>
                <a:spcPts val="3347"/>
              </a:lnSpc>
            </a:pP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Students are permitted to choose the session format in which they would like to engage (i.e. F2F, in office or outdoors, walk and talk, etc.)</a:t>
            </a:r>
          </a:p>
          <a:p>
            <a:pPr algn="l">
              <a:lnSpc>
                <a:spcPts val="3347"/>
              </a:lnSpc>
            </a:pP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Complete multiple center-wide MH activities throughout the year promoting mental health matters, including a weekly Calming Room from May 2022-September 2023</a:t>
            </a:r>
          </a:p>
          <a:p>
            <a:pPr algn="l">
              <a:lnSpc>
                <a:spcPts val="3347"/>
              </a:lnSpc>
            </a:pPr>
          </a:p>
          <a:p>
            <a:pPr algn="l">
              <a:lnSpc>
                <a:spcPts val="3347"/>
              </a:lnSpc>
            </a:pPr>
          </a:p>
        </p:txBody>
      </p:sp>
      <p:sp>
        <p:nvSpPr>
          <p:cNvPr name="TextBox 8" id="8"/>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Applications in Practice</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606944" y="1215708"/>
            <a:ext cx="12753867" cy="2261716"/>
            <a:chOff x="0" y="0"/>
            <a:chExt cx="17005156" cy="3015621"/>
          </a:xfrm>
        </p:grpSpPr>
        <p:sp>
          <p:nvSpPr>
            <p:cNvPr name="TextBox 3" id="3"/>
            <p:cNvSpPr txBox="true"/>
            <p:nvPr/>
          </p:nvSpPr>
          <p:spPr>
            <a:xfrm rot="0">
              <a:off x="0" y="9525"/>
              <a:ext cx="17005156" cy="1806575"/>
            </a:xfrm>
            <a:prstGeom prst="rect">
              <a:avLst/>
            </a:prstGeom>
          </p:spPr>
          <p:txBody>
            <a:bodyPr anchor="t" rtlCol="false" tIns="0" lIns="0" bIns="0" rIns="0">
              <a:spAutoFit/>
            </a:bodyPr>
            <a:lstStyle/>
            <a:p>
              <a:pPr algn="l" marL="0" indent="0" lvl="0">
                <a:lnSpc>
                  <a:spcPts val="10784"/>
                </a:lnSpc>
              </a:pPr>
              <a:r>
                <a:rPr lang="en-US" sz="8987">
                  <a:solidFill>
                    <a:srgbClr val="00BF63"/>
                  </a:solidFill>
                  <a:latin typeface="Abril Fatface"/>
                  <a:ea typeface="Abril Fatface"/>
                  <a:cs typeface="Abril Fatface"/>
                  <a:sym typeface="Abril Fatface"/>
                </a:rPr>
                <a:t>Learning Objectives</a:t>
              </a:r>
            </a:p>
          </p:txBody>
        </p:sp>
        <p:sp>
          <p:nvSpPr>
            <p:cNvPr name="TextBox 4" id="4"/>
            <p:cNvSpPr txBox="true"/>
            <p:nvPr/>
          </p:nvSpPr>
          <p:spPr>
            <a:xfrm rot="0">
              <a:off x="0" y="2377446"/>
              <a:ext cx="17005156" cy="638175"/>
            </a:xfrm>
            <a:prstGeom prst="rect">
              <a:avLst/>
            </a:prstGeom>
          </p:spPr>
          <p:txBody>
            <a:bodyPr anchor="t" rtlCol="false" tIns="0" lIns="0" bIns="0" rIns="0">
              <a:spAutoFit/>
            </a:bodyPr>
            <a:lstStyle/>
            <a:p>
              <a:pPr algn="l" marL="0" indent="0" lvl="0">
                <a:lnSpc>
                  <a:spcPts val="3900"/>
                </a:lnSpc>
              </a:pPr>
              <a:r>
                <a:rPr lang="en-US" sz="3000">
                  <a:solidFill>
                    <a:srgbClr val="000000"/>
                  </a:solidFill>
                  <a:latin typeface="Open Sans"/>
                  <a:ea typeface="Open Sans"/>
                  <a:cs typeface="Open Sans"/>
                  <a:sym typeface="Open Sans"/>
                </a:rPr>
                <a:t>After completing this training you will:</a:t>
              </a:r>
            </a:p>
          </p:txBody>
        </p:sp>
      </p:grpSp>
      <p:grpSp>
        <p:nvGrpSpPr>
          <p:cNvPr name="Group 5" id="5"/>
          <p:cNvGrpSpPr/>
          <p:nvPr/>
        </p:nvGrpSpPr>
        <p:grpSpPr>
          <a:xfrm rot="0">
            <a:off x="2537756" y="4941133"/>
            <a:ext cx="5446121" cy="1333183"/>
            <a:chOff x="0" y="0"/>
            <a:chExt cx="7261495" cy="1777577"/>
          </a:xfrm>
        </p:grpSpPr>
        <p:sp>
          <p:nvSpPr>
            <p:cNvPr name="TextBox 6" id="6"/>
            <p:cNvSpPr txBox="true"/>
            <p:nvPr/>
          </p:nvSpPr>
          <p:spPr>
            <a:xfrm rot="0">
              <a:off x="0" y="-9525"/>
              <a:ext cx="1266525" cy="1025525"/>
            </a:xfrm>
            <a:prstGeom prst="rect">
              <a:avLst/>
            </a:prstGeom>
          </p:spPr>
          <p:txBody>
            <a:bodyPr anchor="t" rtlCol="false" tIns="0" lIns="0" bIns="0" rIns="0">
              <a:spAutoFit/>
            </a:bodyPr>
            <a:lstStyle/>
            <a:p>
              <a:pPr algn="l">
                <a:lnSpc>
                  <a:spcPts val="6000"/>
                </a:lnSpc>
              </a:pPr>
              <a:r>
                <a:rPr lang="en-US" sz="5000">
                  <a:solidFill>
                    <a:srgbClr val="000000"/>
                  </a:solidFill>
                  <a:latin typeface="Open Sans"/>
                  <a:ea typeface="Open Sans"/>
                  <a:cs typeface="Open Sans"/>
                  <a:sym typeface="Open Sans"/>
                </a:rPr>
                <a:t>01</a:t>
              </a:r>
            </a:p>
          </p:txBody>
        </p:sp>
        <p:sp>
          <p:nvSpPr>
            <p:cNvPr name="TextBox 7" id="7"/>
            <p:cNvSpPr txBox="true"/>
            <p:nvPr/>
          </p:nvSpPr>
          <p:spPr>
            <a:xfrm rot="0">
              <a:off x="1825879" y="237067"/>
              <a:ext cx="5435616" cy="1540510"/>
            </a:xfrm>
            <a:prstGeom prst="rect">
              <a:avLst/>
            </a:prstGeom>
          </p:spPr>
          <p:txBody>
            <a:bodyPr anchor="t" rtlCol="false" tIns="0" lIns="0" bIns="0" rIns="0">
              <a:spAutoFit/>
            </a:bodyPr>
            <a:lstStyle/>
            <a:p>
              <a:pPr algn="l" marL="0" indent="0" lvl="0">
                <a:lnSpc>
                  <a:spcPts val="3119"/>
                </a:lnSpc>
              </a:pPr>
              <a:r>
                <a:rPr lang="en-US" sz="2399">
                  <a:solidFill>
                    <a:srgbClr val="000000"/>
                  </a:solidFill>
                  <a:latin typeface="Open Sans"/>
                  <a:ea typeface="Open Sans"/>
                  <a:cs typeface="Open Sans"/>
                  <a:sym typeface="Open Sans"/>
                </a:rPr>
                <a:t>Be able to articulate the cultural and life experiences of Zoomers and Gen Alpha</a:t>
              </a:r>
            </a:p>
          </p:txBody>
        </p:sp>
      </p:grpSp>
      <p:grpSp>
        <p:nvGrpSpPr>
          <p:cNvPr name="Group 8" id="8"/>
          <p:cNvGrpSpPr/>
          <p:nvPr/>
        </p:nvGrpSpPr>
        <p:grpSpPr>
          <a:xfrm rot="0">
            <a:off x="2537756" y="7148512"/>
            <a:ext cx="5891143" cy="2114233"/>
            <a:chOff x="0" y="0"/>
            <a:chExt cx="7854858" cy="2818977"/>
          </a:xfrm>
        </p:grpSpPr>
        <p:sp>
          <p:nvSpPr>
            <p:cNvPr name="TextBox 9" id="9"/>
            <p:cNvSpPr txBox="true"/>
            <p:nvPr/>
          </p:nvSpPr>
          <p:spPr>
            <a:xfrm rot="0">
              <a:off x="0" y="-9525"/>
              <a:ext cx="1370018" cy="1025525"/>
            </a:xfrm>
            <a:prstGeom prst="rect">
              <a:avLst/>
            </a:prstGeom>
          </p:spPr>
          <p:txBody>
            <a:bodyPr anchor="t" rtlCol="false" tIns="0" lIns="0" bIns="0" rIns="0">
              <a:spAutoFit/>
            </a:bodyPr>
            <a:lstStyle/>
            <a:p>
              <a:pPr algn="l">
                <a:lnSpc>
                  <a:spcPts val="6000"/>
                </a:lnSpc>
              </a:pPr>
              <a:r>
                <a:rPr lang="en-US" sz="5000">
                  <a:solidFill>
                    <a:srgbClr val="000000"/>
                  </a:solidFill>
                  <a:latin typeface="Open Sans"/>
                  <a:ea typeface="Open Sans"/>
                  <a:cs typeface="Open Sans"/>
                  <a:sym typeface="Open Sans"/>
                </a:rPr>
                <a:t>03</a:t>
              </a:r>
            </a:p>
          </p:txBody>
        </p:sp>
        <p:sp>
          <p:nvSpPr>
            <p:cNvPr name="TextBox 10" id="10"/>
            <p:cNvSpPr txBox="true"/>
            <p:nvPr/>
          </p:nvSpPr>
          <p:spPr>
            <a:xfrm rot="0">
              <a:off x="1975078" y="237067"/>
              <a:ext cx="5879779" cy="2581910"/>
            </a:xfrm>
            <a:prstGeom prst="rect">
              <a:avLst/>
            </a:prstGeom>
          </p:spPr>
          <p:txBody>
            <a:bodyPr anchor="t" rtlCol="false" tIns="0" lIns="0" bIns="0" rIns="0">
              <a:spAutoFit/>
            </a:bodyPr>
            <a:lstStyle/>
            <a:p>
              <a:pPr algn="l">
                <a:lnSpc>
                  <a:spcPts val="3119"/>
                </a:lnSpc>
              </a:pPr>
              <a:r>
                <a:rPr lang="en-US" sz="2399">
                  <a:solidFill>
                    <a:srgbClr val="000000"/>
                  </a:solidFill>
                  <a:latin typeface="Open Sans"/>
                  <a:ea typeface="Open Sans"/>
                  <a:cs typeface="Open Sans"/>
                  <a:sym typeface="Open Sans"/>
                </a:rPr>
                <a:t>Better understand the benefits of using practical applications for  early identification of mental health concerns</a:t>
              </a:r>
            </a:p>
            <a:p>
              <a:pPr algn="l" marL="0" indent="0" lvl="0">
                <a:lnSpc>
                  <a:spcPts val="3119"/>
                </a:lnSpc>
              </a:pPr>
            </a:p>
          </p:txBody>
        </p:sp>
      </p:grpSp>
      <p:grpSp>
        <p:nvGrpSpPr>
          <p:cNvPr name="Group 11" id="11"/>
          <p:cNvGrpSpPr/>
          <p:nvPr/>
        </p:nvGrpSpPr>
        <p:grpSpPr>
          <a:xfrm rot="0">
            <a:off x="9144000" y="4941133"/>
            <a:ext cx="5875095" cy="1723708"/>
            <a:chOff x="0" y="0"/>
            <a:chExt cx="7833460" cy="2298277"/>
          </a:xfrm>
        </p:grpSpPr>
        <p:sp>
          <p:nvSpPr>
            <p:cNvPr name="TextBox 12" id="12"/>
            <p:cNvSpPr txBox="true"/>
            <p:nvPr/>
          </p:nvSpPr>
          <p:spPr>
            <a:xfrm rot="0">
              <a:off x="0" y="-9525"/>
              <a:ext cx="1366285" cy="1025525"/>
            </a:xfrm>
            <a:prstGeom prst="rect">
              <a:avLst/>
            </a:prstGeom>
          </p:spPr>
          <p:txBody>
            <a:bodyPr anchor="t" rtlCol="false" tIns="0" lIns="0" bIns="0" rIns="0">
              <a:spAutoFit/>
            </a:bodyPr>
            <a:lstStyle/>
            <a:p>
              <a:pPr algn="l">
                <a:lnSpc>
                  <a:spcPts val="6000"/>
                </a:lnSpc>
              </a:pPr>
              <a:r>
                <a:rPr lang="en-US" sz="5000">
                  <a:solidFill>
                    <a:srgbClr val="000000"/>
                  </a:solidFill>
                  <a:latin typeface="Open Sans"/>
                  <a:ea typeface="Open Sans"/>
                  <a:cs typeface="Open Sans"/>
                  <a:sym typeface="Open Sans"/>
                </a:rPr>
                <a:t>02</a:t>
              </a:r>
            </a:p>
          </p:txBody>
        </p:sp>
        <p:sp>
          <p:nvSpPr>
            <p:cNvPr name="TextBox 13" id="13"/>
            <p:cNvSpPr txBox="true"/>
            <p:nvPr/>
          </p:nvSpPr>
          <p:spPr>
            <a:xfrm rot="0">
              <a:off x="1969698" y="237067"/>
              <a:ext cx="5863762" cy="2061210"/>
            </a:xfrm>
            <a:prstGeom prst="rect">
              <a:avLst/>
            </a:prstGeom>
          </p:spPr>
          <p:txBody>
            <a:bodyPr anchor="t" rtlCol="false" tIns="0" lIns="0" bIns="0" rIns="0">
              <a:spAutoFit/>
            </a:bodyPr>
            <a:lstStyle/>
            <a:p>
              <a:pPr algn="l">
                <a:lnSpc>
                  <a:spcPts val="3119"/>
                </a:lnSpc>
              </a:pPr>
              <a:r>
                <a:rPr lang="en-US" sz="2399">
                  <a:solidFill>
                    <a:srgbClr val="000000"/>
                  </a:solidFill>
                  <a:latin typeface="Open Sans"/>
                  <a:ea typeface="Open Sans"/>
                  <a:cs typeface="Open Sans"/>
                  <a:sym typeface="Open Sans"/>
                </a:rPr>
                <a:t>Better understand Post-Covid implications for Gen Z, Gen Alpha, and their mental health</a:t>
              </a:r>
            </a:p>
            <a:p>
              <a:pPr algn="l" marL="0" indent="0" lvl="0">
                <a:lnSpc>
                  <a:spcPts val="3119"/>
                </a:lnSpc>
              </a:pPr>
            </a:p>
          </p:txBody>
        </p:sp>
      </p:grpSp>
      <p:grpSp>
        <p:nvGrpSpPr>
          <p:cNvPr name="Group 14" id="14"/>
          <p:cNvGrpSpPr/>
          <p:nvPr/>
        </p:nvGrpSpPr>
        <p:grpSpPr>
          <a:xfrm rot="0">
            <a:off x="9144000" y="7179191"/>
            <a:ext cx="5875095" cy="1723708"/>
            <a:chOff x="0" y="0"/>
            <a:chExt cx="7833460" cy="2298277"/>
          </a:xfrm>
        </p:grpSpPr>
        <p:sp>
          <p:nvSpPr>
            <p:cNvPr name="TextBox 15" id="15"/>
            <p:cNvSpPr txBox="true"/>
            <p:nvPr/>
          </p:nvSpPr>
          <p:spPr>
            <a:xfrm rot="0">
              <a:off x="0" y="-9525"/>
              <a:ext cx="1366285" cy="1025525"/>
            </a:xfrm>
            <a:prstGeom prst="rect">
              <a:avLst/>
            </a:prstGeom>
          </p:spPr>
          <p:txBody>
            <a:bodyPr anchor="t" rtlCol="false" tIns="0" lIns="0" bIns="0" rIns="0">
              <a:spAutoFit/>
            </a:bodyPr>
            <a:lstStyle/>
            <a:p>
              <a:pPr algn="l">
                <a:lnSpc>
                  <a:spcPts val="6000"/>
                </a:lnSpc>
              </a:pPr>
              <a:r>
                <a:rPr lang="en-US" sz="5000">
                  <a:solidFill>
                    <a:srgbClr val="000000"/>
                  </a:solidFill>
                  <a:latin typeface="Open Sans"/>
                  <a:ea typeface="Open Sans"/>
                  <a:cs typeface="Open Sans"/>
                  <a:sym typeface="Open Sans"/>
                </a:rPr>
                <a:t>04</a:t>
              </a:r>
            </a:p>
          </p:txBody>
        </p:sp>
        <p:sp>
          <p:nvSpPr>
            <p:cNvPr name="TextBox 16" id="16"/>
            <p:cNvSpPr txBox="true"/>
            <p:nvPr/>
          </p:nvSpPr>
          <p:spPr>
            <a:xfrm rot="0">
              <a:off x="1969698" y="237067"/>
              <a:ext cx="5863762" cy="2061210"/>
            </a:xfrm>
            <a:prstGeom prst="rect">
              <a:avLst/>
            </a:prstGeom>
          </p:spPr>
          <p:txBody>
            <a:bodyPr anchor="t" rtlCol="false" tIns="0" lIns="0" bIns="0" rIns="0">
              <a:spAutoFit/>
            </a:bodyPr>
            <a:lstStyle/>
            <a:p>
              <a:pPr algn="l" marL="0" indent="0" lvl="0">
                <a:lnSpc>
                  <a:spcPts val="3119"/>
                </a:lnSpc>
              </a:pPr>
              <a:r>
                <a:rPr lang="en-US" sz="2399">
                  <a:solidFill>
                    <a:srgbClr val="000000"/>
                  </a:solidFill>
                  <a:latin typeface="Open Sans"/>
                  <a:ea typeface="Open Sans"/>
                  <a:cs typeface="Open Sans"/>
                  <a:sym typeface="Open Sans"/>
                </a:rPr>
                <a:t>Identify the strengths of each generation in order to improve direct care and collaboration between staff and trainees. </a:t>
              </a:r>
            </a:p>
          </p:txBody>
        </p:sp>
      </p:grpSp>
      <p:sp>
        <p:nvSpPr>
          <p:cNvPr name="AutoShape 17" id="17"/>
          <p:cNvSpPr/>
          <p:nvPr/>
        </p:nvSpPr>
        <p:spPr>
          <a:xfrm>
            <a:off x="1606944" y="4044754"/>
            <a:ext cx="10961021" cy="0"/>
          </a:xfrm>
          <a:prstGeom prst="line">
            <a:avLst/>
          </a:prstGeom>
          <a:ln cap="flat" w="104775">
            <a:solidFill>
              <a:srgbClr val="000000"/>
            </a:solidFill>
            <a:prstDash val="solid"/>
            <a:headEnd type="none" len="sm" w="sm"/>
            <a:tailEnd type="none" len="sm" w="sm"/>
          </a:ln>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883319" y="3524024"/>
            <a:ext cx="9860296" cy="4609719"/>
          </a:xfrm>
          <a:prstGeom prst="rect">
            <a:avLst/>
          </a:prstGeom>
        </p:spPr>
        <p:txBody>
          <a:bodyPr anchor="t" rtlCol="false" tIns="0" lIns="0" bIns="0" rIns="0">
            <a:spAutoFit/>
          </a:bodyPr>
          <a:lstStyle/>
          <a:p>
            <a:pPr algn="l" marL="669286" indent="-334643" lvl="1">
              <a:lnSpc>
                <a:spcPts val="3347"/>
              </a:lnSpc>
              <a:buFont typeface="Arial"/>
              <a:buChar char="•"/>
            </a:pPr>
            <a:r>
              <a:rPr lang="en-US" sz="3099">
                <a:solidFill>
                  <a:srgbClr val="000000"/>
                </a:solidFill>
                <a:latin typeface="Open Sans"/>
                <a:ea typeface="Open Sans"/>
                <a:cs typeface="Open Sans"/>
                <a:sym typeface="Open Sans"/>
              </a:rPr>
              <a:t>WJCC specific observations</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Top 3 MH Diagnoses on Applicant Review (From 2016-Present)</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ADHD</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Depression</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Anxiety</a:t>
            </a:r>
          </a:p>
          <a:p>
            <a:pPr algn="l">
              <a:lnSpc>
                <a:spcPts val="3347"/>
              </a:lnSpc>
            </a:pP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MSWR</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Are increasing as the OBS increases</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Majority have been SIB</a:t>
            </a:r>
          </a:p>
          <a:p>
            <a:pPr algn="l">
              <a:lnSpc>
                <a:spcPts val="3347"/>
              </a:lnSpc>
            </a:pPr>
          </a:p>
        </p:txBody>
      </p:sp>
      <p:sp>
        <p:nvSpPr>
          <p:cNvPr name="TextBox 6" id="6"/>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Observations</a:t>
            </a:r>
          </a:p>
        </p:txBody>
      </p:sp>
      <p:pic>
        <p:nvPicPr>
          <p:cNvPr name="Picture 7" id="7"/>
          <p:cNvPicPr>
            <a:picLocks noChangeAspect="true"/>
          </p:cNvPicPr>
          <p:nvPr/>
        </p:nvPicPr>
        <p:blipFill>
          <a:blip r:embed="rId2"/>
          <a:stretch>
            <a:fillRect/>
          </a:stretch>
        </p:blipFill>
        <p:spPr>
          <a:xfrm rot="0">
            <a:off x="11053609" y="2321220"/>
            <a:ext cx="6930208" cy="7314376"/>
          </a:xfrm>
          <a:prstGeom prst="rect">
            <a:avLst/>
          </a:prstGeom>
        </p:spPr>
      </p:pic>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grpSp>
        <p:nvGrpSpPr>
          <p:cNvPr name="Group 5" id="5"/>
          <p:cNvGrpSpPr>
            <a:grpSpLocks noChangeAspect="true"/>
          </p:cNvGrpSpPr>
          <p:nvPr/>
        </p:nvGrpSpPr>
        <p:grpSpPr>
          <a:xfrm rot="0">
            <a:off x="13849198" y="3133353"/>
            <a:ext cx="4759772" cy="4759753"/>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t="0" r="-24999" b="0"/>
              </a:stretch>
            </a:blipFill>
          </p:spPr>
        </p:sp>
      </p:grpSp>
      <p:sp>
        <p:nvSpPr>
          <p:cNvPr name="TextBox 7" id="7"/>
          <p:cNvSpPr txBox="true"/>
          <p:nvPr/>
        </p:nvSpPr>
        <p:spPr>
          <a:xfrm rot="0">
            <a:off x="610495" y="3283386"/>
            <a:ext cx="12123133" cy="6286119"/>
          </a:xfrm>
          <a:prstGeom prst="rect">
            <a:avLst/>
          </a:prstGeom>
        </p:spPr>
        <p:txBody>
          <a:bodyPr anchor="t" rtlCol="false" tIns="0" lIns="0" bIns="0" rIns="0">
            <a:spAutoFit/>
          </a:bodyPr>
          <a:lstStyle/>
          <a:p>
            <a:pPr algn="l">
              <a:lnSpc>
                <a:spcPts val="3347"/>
              </a:lnSpc>
            </a:pPr>
            <a:r>
              <a:rPr lang="en-US" sz="3099">
                <a:solidFill>
                  <a:srgbClr val="000000"/>
                </a:solidFill>
                <a:latin typeface="Open Sans"/>
                <a:ea typeface="Open Sans"/>
                <a:cs typeface="Open Sans"/>
                <a:sym typeface="Open Sans"/>
              </a:rPr>
              <a:t>What MH issues could Job Corps see as Gen Alpha enters Job Corps in 2-4 years?</a:t>
            </a:r>
          </a:p>
          <a:p>
            <a:pPr algn="l">
              <a:lnSpc>
                <a:spcPts val="3347"/>
              </a:lnSpc>
            </a:pP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ADHD</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Depression</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Anxiety</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Rise in Trauma Related Disorders including trauma related to mass shootings)</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Psychosis</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Screen Addiction</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Cyberbullying</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Suicidality</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Sextortion Victims</a:t>
            </a:r>
          </a:p>
          <a:p>
            <a:pPr algn="l" marL="708262" indent="-354131" lvl="1">
              <a:lnSpc>
                <a:spcPts val="3347"/>
              </a:lnSpc>
              <a:buFont typeface="Arial"/>
              <a:buChar char="•"/>
            </a:pPr>
            <a:r>
              <a:rPr lang="en-US" sz="3099">
                <a:solidFill>
                  <a:srgbClr val="000000"/>
                </a:solidFill>
                <a:latin typeface="Open Sans"/>
                <a:ea typeface="Open Sans"/>
                <a:cs typeface="Open Sans"/>
                <a:sym typeface="Open Sans"/>
              </a:rPr>
              <a:t>Expectation of mentorship and relationship</a:t>
            </a:r>
          </a:p>
          <a:p>
            <a:pPr algn="l">
              <a:lnSpc>
                <a:spcPts val="3347"/>
              </a:lnSpc>
            </a:pPr>
          </a:p>
        </p:txBody>
      </p:sp>
      <p:sp>
        <p:nvSpPr>
          <p:cNvPr name="TextBox 8" id="8"/>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Gen Alpha - MH Predictions</a:t>
            </a:r>
          </a:p>
        </p:txBody>
      </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337670" y="2908153"/>
            <a:ext cx="14787181" cy="6705219"/>
          </a:xfrm>
          <a:prstGeom prst="rect">
            <a:avLst/>
          </a:prstGeom>
        </p:spPr>
        <p:txBody>
          <a:bodyPr anchor="t" rtlCol="false" tIns="0" lIns="0" bIns="0" rIns="0">
            <a:spAutoFit/>
          </a:bodyPr>
          <a:lstStyle/>
          <a:p>
            <a:pPr algn="l">
              <a:lnSpc>
                <a:spcPts val="3347"/>
              </a:lnSpc>
            </a:pPr>
            <a:r>
              <a:rPr lang="en-US" sz="3099">
                <a:solidFill>
                  <a:srgbClr val="000000"/>
                </a:solidFill>
                <a:latin typeface="Open Sans"/>
                <a:ea typeface="Open Sans"/>
                <a:cs typeface="Open Sans"/>
                <a:sym typeface="Open Sans"/>
              </a:rPr>
              <a:t>These suggestions are recommended based on the characteristics of Gen Z, Gen Alpha, and our experience implementing these applications </a:t>
            </a:r>
          </a:p>
          <a:p>
            <a:pPr algn="l">
              <a:lnSpc>
                <a:spcPts val="3347"/>
              </a:lnSpc>
            </a:pP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Screening Tools</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Mood Feeling Questionnaire - Measures depressive symptoms over past two weeks. </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Given to every student in their cursory packet. </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Follow up with PHQ-9 for any student scoring 11 or higher</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Intake Assessment</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Completed with every new arrival within the first week. C-SSRS, PHQ-9, GAD-7, &amp; PCL-5 completed as needed</a:t>
            </a: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Insurance</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Recommend helping every student enroll with an insurance provider upon entry</a:t>
            </a: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Trauma Informed Approach</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Has to be ingrained across the board as a standard of practice</a:t>
            </a:r>
          </a:p>
        </p:txBody>
      </p:sp>
      <p:sp>
        <p:nvSpPr>
          <p:cNvPr name="TextBox 6" id="6"/>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Recommendations</a:t>
            </a:r>
          </a:p>
        </p:txBody>
      </p:sp>
    </p:spTree>
  </p:cSld>
  <p:clrMapOvr>
    <a:masterClrMapping/>
  </p:clrMapOvr>
</p:sld>
</file>

<file path=ppt/slides/slide3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5246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394820" y="2908153"/>
            <a:ext cx="14787181" cy="5867019"/>
          </a:xfrm>
          <a:prstGeom prst="rect">
            <a:avLst/>
          </a:prstGeom>
        </p:spPr>
        <p:txBody>
          <a:bodyPr anchor="t" rtlCol="false" tIns="0" lIns="0" bIns="0" rIns="0">
            <a:spAutoFit/>
          </a:bodyPr>
          <a:lstStyle/>
          <a:p>
            <a:pPr algn="l">
              <a:lnSpc>
                <a:spcPts val="3347"/>
              </a:lnSpc>
            </a:pPr>
            <a:r>
              <a:rPr lang="en-US" sz="3099">
                <a:solidFill>
                  <a:srgbClr val="000000"/>
                </a:solidFill>
                <a:latin typeface="Open Sans"/>
                <a:ea typeface="Open Sans"/>
                <a:cs typeface="Open Sans"/>
                <a:sym typeface="Open Sans"/>
              </a:rPr>
              <a:t>These suggestions are recommended based on the characteristics of Gen Z, Gen Alpha, and our experience implementing these applications </a:t>
            </a:r>
          </a:p>
          <a:p>
            <a:pPr algn="l">
              <a:lnSpc>
                <a:spcPts val="3347"/>
              </a:lnSpc>
            </a:pP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Social Emotional Learning</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Improving soft-skills underdeveloped or lost as a result of the pandemic </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Groups focused on SEL</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Incorporate SEL activities or practices into the CPP curriculum (CASEL)</a:t>
            </a:r>
          </a:p>
          <a:p>
            <a:pPr algn="l" marL="2007859" indent="-501965" lvl="3">
              <a:lnSpc>
                <a:spcPts val="3347"/>
              </a:lnSpc>
              <a:buFont typeface="Arial"/>
              <a:buChar char="￭"/>
            </a:pPr>
            <a:r>
              <a:rPr lang="en-US" sz="3099">
                <a:solidFill>
                  <a:srgbClr val="000000"/>
                </a:solidFill>
                <a:latin typeface="Open Sans"/>
                <a:ea typeface="Open Sans"/>
                <a:cs typeface="Open Sans"/>
                <a:sym typeface="Open Sans"/>
              </a:rPr>
              <a:t>For more information or training on SEL, you can go to CASEL.org</a:t>
            </a:r>
          </a:p>
          <a:p>
            <a:pPr algn="l">
              <a:lnSpc>
                <a:spcPts val="3347"/>
              </a:lnSpc>
            </a:pPr>
          </a:p>
          <a:p>
            <a:pPr algn="l" marL="669286" indent="-334643" lvl="1">
              <a:lnSpc>
                <a:spcPts val="3347"/>
              </a:lnSpc>
              <a:buFont typeface="Arial"/>
              <a:buChar char="•"/>
            </a:pPr>
            <a:r>
              <a:rPr lang="en-US" sz="3099">
                <a:solidFill>
                  <a:srgbClr val="000000"/>
                </a:solidFill>
                <a:latin typeface="Open Sans"/>
                <a:ea typeface="Open Sans"/>
                <a:cs typeface="Open Sans"/>
                <a:sym typeface="Open Sans"/>
              </a:rPr>
              <a:t>Mentoring and Modeling</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Relationships</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Daily Living/Life Skills</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Communication</a:t>
            </a:r>
          </a:p>
          <a:p>
            <a:pPr algn="l" marL="1338572" indent="-446191" lvl="2">
              <a:lnSpc>
                <a:spcPts val="3347"/>
              </a:lnSpc>
              <a:buFont typeface="Arial"/>
              <a:buChar char="⚬"/>
            </a:pPr>
            <a:r>
              <a:rPr lang="en-US" sz="3099">
                <a:solidFill>
                  <a:srgbClr val="000000"/>
                </a:solidFill>
                <a:latin typeface="Open Sans"/>
                <a:ea typeface="Open Sans"/>
                <a:cs typeface="Open Sans"/>
                <a:sym typeface="Open Sans"/>
              </a:rPr>
              <a:t>EQ</a:t>
            </a:r>
          </a:p>
        </p:txBody>
      </p:sp>
      <p:sp>
        <p:nvSpPr>
          <p:cNvPr name="TextBox 6" id="6"/>
          <p:cNvSpPr txBox="true"/>
          <p:nvPr/>
        </p:nvSpPr>
        <p:spPr>
          <a:xfrm rot="0">
            <a:off x="1348725" y="1082286"/>
            <a:ext cx="15590550" cy="1005078"/>
          </a:xfrm>
          <a:prstGeom prst="rect">
            <a:avLst/>
          </a:prstGeom>
        </p:spPr>
        <p:txBody>
          <a:bodyPr anchor="t" rtlCol="false" tIns="0" lIns="0" bIns="0" rIns="0">
            <a:spAutoFit/>
          </a:bodyPr>
          <a:lstStyle/>
          <a:p>
            <a:pPr algn="ctr">
              <a:lnSpc>
                <a:spcPts val="7776"/>
              </a:lnSpc>
            </a:pPr>
            <a:r>
              <a:rPr lang="en-US" sz="7200">
                <a:solidFill>
                  <a:srgbClr val="FFFFFF"/>
                </a:solidFill>
                <a:latin typeface="Abril Fatface"/>
                <a:ea typeface="Abril Fatface"/>
                <a:cs typeface="Abril Fatface"/>
                <a:sym typeface="Abril Fatface"/>
              </a:rPr>
              <a:t>Recommendations</a:t>
            </a:r>
          </a:p>
        </p:txBody>
      </p:sp>
    </p:spTree>
  </p:cSld>
  <p:clrMapOvr>
    <a:masterClrMapping/>
  </p:clrMapOvr>
</p:sld>
</file>

<file path=ppt/slides/slide3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52461" y="0"/>
            <a:ext cx="18592921" cy="2344215"/>
            <a:chOff x="0" y="0"/>
            <a:chExt cx="4896901" cy="617406"/>
          </a:xfrm>
        </p:grpSpPr>
        <p:sp>
          <p:nvSpPr>
            <p:cNvPr name="Freeform 3" id="3"/>
            <p:cNvSpPr/>
            <p:nvPr/>
          </p:nvSpPr>
          <p:spPr>
            <a:xfrm flipH="false" flipV="false" rot="0">
              <a:off x="0" y="0"/>
              <a:ext cx="4896901" cy="617406"/>
            </a:xfrm>
            <a:custGeom>
              <a:avLst/>
              <a:gdLst/>
              <a:ahLst/>
              <a:cxnLst/>
              <a:rect r="r" b="b" t="t" l="l"/>
              <a:pathLst>
                <a:path h="617406" w="4896901">
                  <a:moveTo>
                    <a:pt x="0" y="0"/>
                  </a:moveTo>
                  <a:lnTo>
                    <a:pt x="4896901" y="0"/>
                  </a:lnTo>
                  <a:lnTo>
                    <a:pt x="4896901" y="617406"/>
                  </a:lnTo>
                  <a:lnTo>
                    <a:pt x="0" y="617406"/>
                  </a:lnTo>
                  <a:close/>
                </a:path>
              </a:pathLst>
            </a:custGeom>
            <a:solidFill>
              <a:srgbClr val="00BF63"/>
            </a:solidFill>
          </p:spPr>
        </p:sp>
        <p:sp>
          <p:nvSpPr>
            <p:cNvPr name="TextBox 4" id="4"/>
            <p:cNvSpPr txBox="true"/>
            <p:nvPr/>
          </p:nvSpPr>
          <p:spPr>
            <a:xfrm>
              <a:off x="0" y="-57150"/>
              <a:ext cx="4896901" cy="674556"/>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1989759" y="1086915"/>
            <a:ext cx="14084886" cy="1257300"/>
          </a:xfrm>
          <a:prstGeom prst="rect">
            <a:avLst/>
          </a:prstGeom>
        </p:spPr>
        <p:txBody>
          <a:bodyPr anchor="t" rtlCol="false" tIns="0" lIns="0" bIns="0" rIns="0">
            <a:spAutoFit/>
          </a:bodyPr>
          <a:lstStyle/>
          <a:p>
            <a:pPr algn="l" marL="0" indent="0" lvl="0">
              <a:lnSpc>
                <a:spcPts val="9600"/>
              </a:lnSpc>
              <a:spcBef>
                <a:spcPct val="0"/>
              </a:spcBef>
            </a:pPr>
          </a:p>
        </p:txBody>
      </p:sp>
      <p:sp>
        <p:nvSpPr>
          <p:cNvPr name="TextBox 6" id="6"/>
          <p:cNvSpPr txBox="true"/>
          <p:nvPr/>
        </p:nvSpPr>
        <p:spPr>
          <a:xfrm rot="0">
            <a:off x="569367" y="2421407"/>
            <a:ext cx="15107067" cy="9062085"/>
          </a:xfrm>
          <a:prstGeom prst="rect">
            <a:avLst/>
          </a:prstGeom>
        </p:spPr>
        <p:txBody>
          <a:bodyPr anchor="t" rtlCol="false" tIns="0" lIns="0" bIns="0" rIns="0">
            <a:spAutoFit/>
          </a:bodyPr>
          <a:lstStyle/>
          <a:p>
            <a:pPr algn="l">
              <a:lnSpc>
                <a:spcPts val="2699"/>
              </a:lnSpc>
            </a:pPr>
            <a:r>
              <a:rPr lang="en-US" sz="1799">
                <a:solidFill>
                  <a:srgbClr val="000000"/>
                </a:solidFill>
                <a:latin typeface="Open Sans"/>
                <a:ea typeface="Open Sans"/>
                <a:cs typeface="Open Sans"/>
                <a:sym typeface="Open Sans"/>
              </a:rPr>
              <a:t>“2023 Virginia School Survey of Climate and Working Conditions: Executive Summary. “ Virginia Department of Criminal Justice Services. </a:t>
            </a:r>
          </a:p>
          <a:p>
            <a:pPr algn="l">
              <a:lnSpc>
                <a:spcPts val="2699"/>
              </a:lnSpc>
            </a:pPr>
          </a:p>
          <a:p>
            <a:pPr algn="l" marL="0" indent="0" lvl="0">
              <a:lnSpc>
                <a:spcPts val="2699"/>
              </a:lnSpc>
              <a:spcBef>
                <a:spcPct val="0"/>
              </a:spcBef>
            </a:pPr>
            <a:r>
              <a:rPr lang="en-US" sz="1799" u="none">
                <a:solidFill>
                  <a:srgbClr val="000000"/>
                </a:solidFill>
                <a:latin typeface="Open Sans"/>
                <a:ea typeface="Open Sans"/>
                <a:cs typeface="Open Sans"/>
                <a:sym typeface="Open Sans"/>
              </a:rPr>
              <a:t>Becton, J.B., Walker, H.J., Jones-Farmer, A. (2014). Generational differences in workplace behavior. Journal of Applied Social Psychology, 44, 175-189.</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Calandra, Carla. Gen Alpha’s Mental Wellness. February 22, 2023. https://www.vml.com/insight/gen-alphas-mental-wellness</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Clark, K.R. (2017). Managing Multiple Generations in the Workplace. Radiologic Technology, 88, 379-398.</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Cohen, M. (2023, May 26). Companies are learning that Gen Z isn’t the easiest generation to work with. CNBC. </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Dennis, Hellen (2023, May 21). “Taking a closer look at the achievements of the Silent Generation.”</a:t>
            </a:r>
            <a:r>
              <a:rPr lang="en-US" sz="1799" u="none">
                <a:solidFill>
                  <a:srgbClr val="000000"/>
                </a:solidFill>
                <a:latin typeface="Open Sans"/>
                <a:ea typeface="Open Sans"/>
                <a:cs typeface="Open Sans"/>
                <a:sym typeface="Open Sans"/>
              </a:rPr>
              <a:t> Los Angeles Daily News. </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De Witte, M. (2022). What to know about Gen Z. Stanford News. https://news.stanford.edu/2022/01/03/know-gen-z/ </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“Generation Alpha will lead a 100% digital world” (Iberdrola.com). https://www.iberdrola.com/talent/alpha-generation#:~:text=Generation%20Alpha%20will%20lead%20a%20100%25%20digital%20world&amp;text=The%20year%202010%20saw%20the,they%20interact%20with%20their%20peers. Accessed May 3, 2024.</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Gibaldi, C.P. (2013). Changing the trends of retirement: Baby Boomers leading the charge. Review of Business, 34, 50-57.</a:t>
            </a:r>
          </a:p>
          <a:p>
            <a:pPr algn="l" marL="0" indent="0" lvl="0">
              <a:lnSpc>
                <a:spcPts val="2699"/>
              </a:lnSpc>
              <a:spcBef>
                <a:spcPct val="0"/>
              </a:spcBef>
            </a:pPr>
          </a:p>
          <a:p>
            <a:pPr algn="l" marL="0" indent="0" lvl="0">
              <a:lnSpc>
                <a:spcPts val="2699"/>
              </a:lnSpc>
              <a:spcBef>
                <a:spcPct val="0"/>
              </a:spcBef>
            </a:pPr>
            <a:r>
              <a:rPr lang="en-US" sz="1799" u="none">
                <a:solidFill>
                  <a:srgbClr val="000000"/>
                </a:solidFill>
                <a:latin typeface="Open Sans"/>
                <a:ea typeface="Open Sans"/>
                <a:cs typeface="Open Sans"/>
                <a:sym typeface="Open Sans"/>
              </a:rPr>
              <a:t>Haidt, Jonathan. (2024) “Generation Anxiety: smartphones have created a gen Z mental health crisis - but there are a few ways to fix it.” The Guardian. </a:t>
            </a:r>
          </a:p>
          <a:p>
            <a:pPr algn="l" marL="0" indent="0" lvl="0">
              <a:lnSpc>
                <a:spcPts val="2699"/>
              </a:lnSpc>
              <a:spcBef>
                <a:spcPct val="0"/>
              </a:spcBef>
            </a:pPr>
          </a:p>
          <a:p>
            <a:pPr algn="l" marL="0" indent="0" lvl="0">
              <a:lnSpc>
                <a:spcPts val="2699"/>
              </a:lnSpc>
              <a:spcBef>
                <a:spcPct val="0"/>
              </a:spcBef>
            </a:pPr>
          </a:p>
          <a:p>
            <a:pPr algn="l" marL="0" indent="0" lvl="0">
              <a:lnSpc>
                <a:spcPts val="3000"/>
              </a:lnSpc>
              <a:spcBef>
                <a:spcPct val="0"/>
              </a:spcBef>
            </a:pPr>
          </a:p>
          <a:p>
            <a:pPr algn="l" marL="0" indent="0" lvl="0">
              <a:lnSpc>
                <a:spcPts val="3000"/>
              </a:lnSpc>
              <a:spcBef>
                <a:spcPct val="0"/>
              </a:spcBef>
            </a:pPr>
          </a:p>
        </p:txBody>
      </p:sp>
      <p:sp>
        <p:nvSpPr>
          <p:cNvPr name="TextBox 7" id="7"/>
          <p:cNvSpPr txBox="true"/>
          <p:nvPr/>
        </p:nvSpPr>
        <p:spPr>
          <a:xfrm rot="0">
            <a:off x="550317" y="789693"/>
            <a:ext cx="14089277" cy="1226820"/>
          </a:xfrm>
          <a:prstGeom prst="rect">
            <a:avLst/>
          </a:prstGeom>
        </p:spPr>
        <p:txBody>
          <a:bodyPr anchor="t" rtlCol="false" tIns="0" lIns="0" bIns="0" rIns="0">
            <a:spAutoFit/>
          </a:bodyPr>
          <a:lstStyle/>
          <a:p>
            <a:pPr algn="l">
              <a:lnSpc>
                <a:spcPts val="10080"/>
              </a:lnSpc>
            </a:pPr>
            <a:r>
              <a:rPr lang="en-US" sz="7200">
                <a:solidFill>
                  <a:srgbClr val="FFFFFF"/>
                </a:solidFill>
                <a:latin typeface="Abril Fatface"/>
                <a:ea typeface="Abril Fatface"/>
                <a:cs typeface="Abril Fatface"/>
                <a:sym typeface="Abril Fatface"/>
              </a:rPr>
              <a:t>References</a:t>
            </a:r>
          </a:p>
        </p:txBody>
      </p:sp>
    </p:spTree>
  </p:cSld>
  <p:clrMapOvr>
    <a:masterClrMapping/>
  </p:clrMapOvr>
</p:sld>
</file>

<file path=ppt/slides/slide3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52461" y="0"/>
            <a:ext cx="18592921" cy="2344215"/>
            <a:chOff x="0" y="0"/>
            <a:chExt cx="4896901" cy="617406"/>
          </a:xfrm>
        </p:grpSpPr>
        <p:sp>
          <p:nvSpPr>
            <p:cNvPr name="Freeform 3" id="3"/>
            <p:cNvSpPr/>
            <p:nvPr/>
          </p:nvSpPr>
          <p:spPr>
            <a:xfrm flipH="false" flipV="false" rot="0">
              <a:off x="0" y="0"/>
              <a:ext cx="4896901" cy="617406"/>
            </a:xfrm>
            <a:custGeom>
              <a:avLst/>
              <a:gdLst/>
              <a:ahLst/>
              <a:cxnLst/>
              <a:rect r="r" b="b" t="t" l="l"/>
              <a:pathLst>
                <a:path h="617406" w="4896901">
                  <a:moveTo>
                    <a:pt x="0" y="0"/>
                  </a:moveTo>
                  <a:lnTo>
                    <a:pt x="4896901" y="0"/>
                  </a:lnTo>
                  <a:lnTo>
                    <a:pt x="4896901" y="617406"/>
                  </a:lnTo>
                  <a:lnTo>
                    <a:pt x="0" y="617406"/>
                  </a:lnTo>
                  <a:close/>
                </a:path>
              </a:pathLst>
            </a:custGeom>
            <a:solidFill>
              <a:srgbClr val="00BF63"/>
            </a:solidFill>
          </p:spPr>
        </p:sp>
        <p:sp>
          <p:nvSpPr>
            <p:cNvPr name="TextBox 4" id="4"/>
            <p:cNvSpPr txBox="true"/>
            <p:nvPr/>
          </p:nvSpPr>
          <p:spPr>
            <a:xfrm>
              <a:off x="0" y="-57150"/>
              <a:ext cx="4896901" cy="674556"/>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1989759" y="1086915"/>
            <a:ext cx="14084886" cy="1257300"/>
          </a:xfrm>
          <a:prstGeom prst="rect">
            <a:avLst/>
          </a:prstGeom>
        </p:spPr>
        <p:txBody>
          <a:bodyPr anchor="t" rtlCol="false" tIns="0" lIns="0" bIns="0" rIns="0">
            <a:spAutoFit/>
          </a:bodyPr>
          <a:lstStyle/>
          <a:p>
            <a:pPr algn="l" marL="0" indent="0" lvl="0">
              <a:lnSpc>
                <a:spcPts val="9600"/>
              </a:lnSpc>
              <a:spcBef>
                <a:spcPct val="0"/>
              </a:spcBef>
            </a:pPr>
          </a:p>
        </p:txBody>
      </p:sp>
      <p:sp>
        <p:nvSpPr>
          <p:cNvPr name="TextBox 6" id="6"/>
          <p:cNvSpPr txBox="true"/>
          <p:nvPr/>
        </p:nvSpPr>
        <p:spPr>
          <a:xfrm rot="0">
            <a:off x="484145" y="2537862"/>
            <a:ext cx="15178387" cy="7414103"/>
          </a:xfrm>
          <a:prstGeom prst="rect">
            <a:avLst/>
          </a:prstGeom>
        </p:spPr>
        <p:txBody>
          <a:bodyPr anchor="t" rtlCol="false" tIns="0" lIns="0" bIns="0" rIns="0">
            <a:spAutoFit/>
          </a:bodyPr>
          <a:lstStyle/>
          <a:p>
            <a:pPr algn="l">
              <a:lnSpc>
                <a:spcPts val="2700"/>
              </a:lnSpc>
            </a:pPr>
            <a:r>
              <a:rPr lang="en-US" sz="1800">
                <a:solidFill>
                  <a:srgbClr val="000000"/>
                </a:solidFill>
                <a:latin typeface="Open Sans"/>
                <a:ea typeface="Open Sans"/>
                <a:cs typeface="Open Sans"/>
                <a:sym typeface="Open Sans"/>
              </a:rPr>
              <a:t>https://www.cnbc.com/2023/05/26/employers-are-learning-gen-z-isnt-the-easiest-generation-to-work-with.html </a:t>
            </a:r>
          </a:p>
          <a:p>
            <a:pPr algn="l">
              <a:lnSpc>
                <a:spcPts val="2700"/>
              </a:lnSpc>
            </a:pPr>
          </a:p>
          <a:p>
            <a:pPr algn="l">
              <a:lnSpc>
                <a:spcPts val="2700"/>
              </a:lnSpc>
            </a:pPr>
            <a:r>
              <a:rPr lang="en-US" sz="1800">
                <a:solidFill>
                  <a:srgbClr val="000000"/>
                </a:solidFill>
                <a:latin typeface="Open Sans"/>
                <a:ea typeface="Open Sans"/>
                <a:cs typeface="Open Sans"/>
                <a:sym typeface="Open Sans"/>
              </a:rPr>
              <a:t>https://hbr.org/2023/01/helping-gen-z-employees-find-their-place-at-work </a:t>
            </a:r>
          </a:p>
          <a:p>
            <a:pPr algn="l">
              <a:lnSpc>
                <a:spcPts val="2700"/>
              </a:lnSpc>
            </a:pPr>
          </a:p>
          <a:p>
            <a:pPr algn="l">
              <a:lnSpc>
                <a:spcPts val="2700"/>
              </a:lnSpc>
            </a:pPr>
            <a:r>
              <a:rPr lang="en-US" sz="1800">
                <a:solidFill>
                  <a:srgbClr val="000000"/>
                </a:solidFill>
                <a:latin typeface="Open Sans"/>
                <a:ea typeface="Open Sans"/>
                <a:cs typeface="Open Sans"/>
                <a:sym typeface="Open Sans"/>
              </a:rPr>
              <a:t>https://nypost.com/2023/04/25/employers-reveal-why-gen-z-is-hardest-generation-to-work-with/ </a:t>
            </a:r>
          </a:p>
          <a:p>
            <a:pPr algn="l">
              <a:lnSpc>
                <a:spcPts val="2700"/>
              </a:lnSpc>
            </a:pPr>
          </a:p>
          <a:p>
            <a:pPr algn="l">
              <a:lnSpc>
                <a:spcPts val="2700"/>
              </a:lnSpc>
            </a:pPr>
            <a:r>
              <a:rPr lang="en-US" sz="1800">
                <a:solidFill>
                  <a:srgbClr val="000000"/>
                </a:solidFill>
                <a:latin typeface="Open Sans"/>
                <a:ea typeface="Open Sans"/>
                <a:cs typeface="Open Sans"/>
                <a:sym typeface="Open Sans"/>
              </a:rPr>
              <a:t>https://oaksintcare.org/understanding-generational-views-on-mental-health/ Understanding Generational Views on Mental Health (Nov 20, 2023).</a:t>
            </a:r>
          </a:p>
          <a:p>
            <a:pPr algn="l">
              <a:lnSpc>
                <a:spcPts val="2700"/>
              </a:lnSpc>
            </a:pPr>
          </a:p>
          <a:p>
            <a:pPr algn="l">
              <a:lnSpc>
                <a:spcPts val="2700"/>
              </a:lnSpc>
            </a:pPr>
            <a:r>
              <a:rPr lang="en-US" sz="1800">
                <a:solidFill>
                  <a:srgbClr val="000000"/>
                </a:solidFill>
                <a:latin typeface="Open Sans"/>
                <a:ea typeface="Open Sans"/>
                <a:cs typeface="Open Sans"/>
                <a:sym typeface="Open Sans"/>
              </a:rPr>
              <a:t>Lawson, M. (2017). Shifting to the next generation workplace. Public Management, 14-18.</a:t>
            </a:r>
          </a:p>
          <a:p>
            <a:pPr algn="l">
              <a:lnSpc>
                <a:spcPts val="2700"/>
              </a:lnSpc>
            </a:pPr>
          </a:p>
          <a:p>
            <a:pPr algn="l">
              <a:lnSpc>
                <a:spcPts val="2700"/>
              </a:lnSpc>
            </a:pPr>
            <a:r>
              <a:rPr lang="en-US" sz="1800">
                <a:solidFill>
                  <a:srgbClr val="000000"/>
                </a:solidFill>
                <a:latin typeface="Open Sans"/>
                <a:ea typeface="Open Sans"/>
                <a:cs typeface="Open Sans"/>
                <a:sym typeface="Open Sans"/>
              </a:rPr>
              <a:t>Meola, A. (2023). Generation Z: Latest gen Z news, research, facts 2023. Insider Intelligence. https://www.insiderintelligence.com/insights/generation-z-facts/ </a:t>
            </a:r>
          </a:p>
          <a:p>
            <a:pPr algn="l">
              <a:lnSpc>
                <a:spcPts val="2700"/>
              </a:lnSpc>
            </a:pPr>
          </a:p>
          <a:p>
            <a:pPr algn="l">
              <a:lnSpc>
                <a:spcPts val="2700"/>
              </a:lnSpc>
            </a:pPr>
            <a:r>
              <a:rPr lang="en-US" sz="1800">
                <a:solidFill>
                  <a:srgbClr val="000000"/>
                </a:solidFill>
                <a:latin typeface="Open Sans"/>
                <a:ea typeface="Open Sans"/>
                <a:cs typeface="Open Sans"/>
                <a:sym typeface="Open Sans"/>
              </a:rPr>
              <a:t>Patel, D. (2017, November 27). 5 D​differences ​between ​marketing ​to​ M​illennials V​s. Gen Z. Forbes. </a:t>
            </a:r>
          </a:p>
          <a:p>
            <a:pPr algn="l">
              <a:lnSpc>
                <a:spcPts val="2700"/>
              </a:lnSpc>
            </a:pPr>
            <a:r>
              <a:rPr lang="en-US" sz="1800">
                <a:solidFill>
                  <a:srgbClr val="000000"/>
                </a:solidFill>
                <a:latin typeface="Open Sans"/>
                <a:ea typeface="Open Sans"/>
                <a:cs typeface="Open Sans"/>
                <a:sym typeface="Open Sans"/>
              </a:rPr>
              <a:t>https://www.forbes.com/sites/deeppatel/2017/11/27/5-d%E2%80%8Bifferences-%E2%80%8Bbetween-%E2%80%8Bmarketing-%E2%80%8Bto%E2%80%8B-m%</a:t>
            </a:r>
          </a:p>
          <a:p>
            <a:pPr algn="l">
              <a:lnSpc>
                <a:spcPts val="2700"/>
              </a:lnSpc>
            </a:pPr>
            <a:r>
              <a:rPr lang="en-US" sz="1800">
                <a:solidFill>
                  <a:srgbClr val="000000"/>
                </a:solidFill>
                <a:latin typeface="Open Sans"/>
                <a:ea typeface="Open Sans"/>
                <a:cs typeface="Open Sans"/>
                <a:sym typeface="Open Sans"/>
              </a:rPr>
              <a:t>E2%80%8Billennials-v%E2%80%8Bs%E2%80%8B-%E2%80%8Bgen-z/?sh=67cfaec72c9f </a:t>
            </a:r>
          </a:p>
          <a:p>
            <a:pPr algn="l">
              <a:lnSpc>
                <a:spcPts val="2700"/>
              </a:lnSpc>
            </a:pPr>
          </a:p>
          <a:p>
            <a:pPr algn="l" marL="0" indent="0" lvl="0">
              <a:lnSpc>
                <a:spcPts val="2700"/>
              </a:lnSpc>
              <a:spcBef>
                <a:spcPct val="0"/>
              </a:spcBef>
            </a:pPr>
            <a:r>
              <a:rPr lang="en-US" sz="1800">
                <a:solidFill>
                  <a:srgbClr val="000000"/>
                </a:solidFill>
                <a:latin typeface="Open Sans"/>
                <a:ea typeface="Open Sans"/>
                <a:cs typeface="Open Sans"/>
                <a:sym typeface="Open Sans"/>
              </a:rPr>
              <a:t>Weston (2001). Coaching Generations in the Workplace. Nursing Administration Quarterly, 88, 11-21.</a:t>
            </a:r>
          </a:p>
          <a:p>
            <a:pPr algn="l" marL="0" indent="0" lvl="0">
              <a:lnSpc>
                <a:spcPts val="2262"/>
              </a:lnSpc>
              <a:spcBef>
                <a:spcPct val="0"/>
              </a:spcBef>
            </a:pPr>
          </a:p>
          <a:p>
            <a:pPr algn="l" marL="0" indent="0" lvl="0">
              <a:lnSpc>
                <a:spcPts val="2262"/>
              </a:lnSpc>
              <a:spcBef>
                <a:spcPct val="0"/>
              </a:spcBef>
            </a:pPr>
          </a:p>
        </p:txBody>
      </p:sp>
      <p:sp>
        <p:nvSpPr>
          <p:cNvPr name="TextBox 7" id="7"/>
          <p:cNvSpPr txBox="true"/>
          <p:nvPr/>
        </p:nvSpPr>
        <p:spPr>
          <a:xfrm rot="0">
            <a:off x="474620" y="785913"/>
            <a:ext cx="14089277" cy="1226820"/>
          </a:xfrm>
          <a:prstGeom prst="rect">
            <a:avLst/>
          </a:prstGeom>
        </p:spPr>
        <p:txBody>
          <a:bodyPr anchor="t" rtlCol="false" tIns="0" lIns="0" bIns="0" rIns="0">
            <a:spAutoFit/>
          </a:bodyPr>
          <a:lstStyle/>
          <a:p>
            <a:pPr algn="l">
              <a:lnSpc>
                <a:spcPts val="10080"/>
              </a:lnSpc>
            </a:pPr>
            <a:r>
              <a:rPr lang="en-US" sz="7200">
                <a:solidFill>
                  <a:srgbClr val="FFFFFF"/>
                </a:solidFill>
                <a:latin typeface="Abril Fatface"/>
                <a:ea typeface="Abril Fatface"/>
                <a:cs typeface="Abril Fatface"/>
                <a:sym typeface="Abril Fatface"/>
              </a:rPr>
              <a:t>References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2461" y="0"/>
            <a:ext cx="18592921" cy="2344215"/>
            <a:chOff x="0" y="0"/>
            <a:chExt cx="4896901" cy="617406"/>
          </a:xfrm>
        </p:grpSpPr>
        <p:sp>
          <p:nvSpPr>
            <p:cNvPr name="Freeform 3" id="3"/>
            <p:cNvSpPr/>
            <p:nvPr/>
          </p:nvSpPr>
          <p:spPr>
            <a:xfrm flipH="false" flipV="false" rot="0">
              <a:off x="0" y="0"/>
              <a:ext cx="4896901" cy="617406"/>
            </a:xfrm>
            <a:custGeom>
              <a:avLst/>
              <a:gdLst/>
              <a:ahLst/>
              <a:cxnLst/>
              <a:rect r="r" b="b" t="t" l="l"/>
              <a:pathLst>
                <a:path h="617406" w="4896901">
                  <a:moveTo>
                    <a:pt x="0" y="0"/>
                  </a:moveTo>
                  <a:lnTo>
                    <a:pt x="4896901" y="0"/>
                  </a:lnTo>
                  <a:lnTo>
                    <a:pt x="4896901" y="617406"/>
                  </a:lnTo>
                  <a:lnTo>
                    <a:pt x="0" y="617406"/>
                  </a:lnTo>
                  <a:close/>
                </a:path>
              </a:pathLst>
            </a:custGeom>
            <a:solidFill>
              <a:srgbClr val="00BF63"/>
            </a:solidFill>
          </p:spPr>
        </p:sp>
        <p:sp>
          <p:nvSpPr>
            <p:cNvPr name="TextBox 4" id="4"/>
            <p:cNvSpPr txBox="true"/>
            <p:nvPr/>
          </p:nvSpPr>
          <p:spPr>
            <a:xfrm>
              <a:off x="0" y="-57150"/>
              <a:ext cx="4896901" cy="674556"/>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653486" y="2397844"/>
            <a:ext cx="15178387" cy="7656038"/>
          </a:xfrm>
          <a:prstGeom prst="rect">
            <a:avLst/>
          </a:prstGeom>
        </p:spPr>
        <p:txBody>
          <a:bodyPr anchor="t" rtlCol="false" tIns="0" lIns="0" bIns="0" rIns="0">
            <a:spAutoFit/>
          </a:bodyPr>
          <a:lstStyle/>
          <a:p>
            <a:pPr algn="l">
              <a:lnSpc>
                <a:spcPts val="4650"/>
              </a:lnSpc>
            </a:pPr>
            <a:r>
              <a:rPr lang="en-US" sz="3100">
                <a:solidFill>
                  <a:srgbClr val="000000"/>
                </a:solidFill>
                <a:latin typeface="Open Sans"/>
                <a:ea typeface="Open Sans"/>
                <a:cs typeface="Open Sans"/>
                <a:sym typeface="Open Sans"/>
              </a:rPr>
              <a:t>Dr. Karyn Felder Moore, LCPC</a:t>
            </a:r>
          </a:p>
          <a:p>
            <a:pPr algn="l">
              <a:lnSpc>
                <a:spcPts val="4650"/>
              </a:lnSpc>
            </a:pPr>
            <a:r>
              <a:rPr lang="en-US" sz="3100">
                <a:solidFill>
                  <a:srgbClr val="000000"/>
                </a:solidFill>
                <a:latin typeface="Open Sans"/>
                <a:ea typeface="Open Sans"/>
                <a:cs typeface="Open Sans"/>
                <a:sym typeface="Open Sans"/>
              </a:rPr>
              <a:t>moore.karyn@jobcorps.org</a:t>
            </a:r>
          </a:p>
          <a:p>
            <a:pPr algn="l">
              <a:lnSpc>
                <a:spcPts val="4650"/>
              </a:lnSpc>
            </a:pPr>
            <a:r>
              <a:rPr lang="en-US" sz="3100">
                <a:solidFill>
                  <a:srgbClr val="000000"/>
                </a:solidFill>
                <a:latin typeface="Open Sans"/>
                <a:ea typeface="Open Sans"/>
                <a:cs typeface="Open Sans"/>
                <a:sym typeface="Open Sans"/>
              </a:rPr>
              <a:t>410-696-9337</a:t>
            </a:r>
          </a:p>
          <a:p>
            <a:pPr algn="l">
              <a:lnSpc>
                <a:spcPts val="4650"/>
              </a:lnSpc>
            </a:pPr>
          </a:p>
          <a:p>
            <a:pPr algn="l">
              <a:lnSpc>
                <a:spcPts val="4650"/>
              </a:lnSpc>
            </a:pPr>
            <a:r>
              <a:rPr lang="en-US" sz="3100">
                <a:solidFill>
                  <a:srgbClr val="000000"/>
                </a:solidFill>
                <a:latin typeface="Open Sans"/>
                <a:ea typeface="Open Sans"/>
                <a:cs typeface="Open Sans"/>
                <a:sym typeface="Open Sans"/>
              </a:rPr>
              <a:t>Karon Wilson, LCPC</a:t>
            </a:r>
          </a:p>
          <a:p>
            <a:pPr algn="l">
              <a:lnSpc>
                <a:spcPts val="4650"/>
              </a:lnSpc>
            </a:pPr>
            <a:r>
              <a:rPr lang="en-US" sz="3100">
                <a:solidFill>
                  <a:srgbClr val="000000"/>
                </a:solidFill>
                <a:latin typeface="Open Sans"/>
                <a:ea typeface="Open Sans"/>
                <a:cs typeface="Open Sans"/>
                <a:sym typeface="Open Sans"/>
              </a:rPr>
              <a:t>wilson.karon@jobcorps.org</a:t>
            </a:r>
          </a:p>
          <a:p>
            <a:pPr algn="l">
              <a:lnSpc>
                <a:spcPts val="4650"/>
              </a:lnSpc>
            </a:pPr>
            <a:r>
              <a:rPr lang="en-US" sz="3100">
                <a:solidFill>
                  <a:srgbClr val="000000"/>
                </a:solidFill>
                <a:latin typeface="Open Sans"/>
                <a:ea typeface="Open Sans"/>
                <a:cs typeface="Open Sans"/>
                <a:sym typeface="Open Sans"/>
              </a:rPr>
              <a:t>410-696-9415</a:t>
            </a:r>
          </a:p>
          <a:p>
            <a:pPr algn="l">
              <a:lnSpc>
                <a:spcPts val="4650"/>
              </a:lnSpc>
            </a:pPr>
          </a:p>
          <a:p>
            <a:pPr algn="l">
              <a:lnSpc>
                <a:spcPts val="4650"/>
              </a:lnSpc>
            </a:pPr>
            <a:r>
              <a:rPr lang="en-US" sz="3100">
                <a:solidFill>
                  <a:srgbClr val="000000"/>
                </a:solidFill>
                <a:latin typeface="Open Sans"/>
                <a:ea typeface="Open Sans"/>
                <a:cs typeface="Open Sans"/>
                <a:sym typeface="Open Sans"/>
              </a:rPr>
              <a:t>Please follow, like and subscribe</a:t>
            </a:r>
          </a:p>
          <a:p>
            <a:pPr algn="l">
              <a:lnSpc>
                <a:spcPts val="4650"/>
              </a:lnSpc>
            </a:pPr>
            <a:r>
              <a:rPr lang="en-US" sz="3100">
                <a:solidFill>
                  <a:srgbClr val="000000"/>
                </a:solidFill>
                <a:latin typeface="Open Sans"/>
                <a:ea typeface="Open Sans"/>
                <a:cs typeface="Open Sans"/>
                <a:sym typeface="Open Sans"/>
              </a:rPr>
              <a:t>YT: @keepthisinmind7136</a:t>
            </a:r>
          </a:p>
          <a:p>
            <a:pPr algn="l">
              <a:lnSpc>
                <a:spcPts val="4650"/>
              </a:lnSpc>
            </a:pPr>
            <a:r>
              <a:rPr lang="en-US" sz="3100">
                <a:solidFill>
                  <a:srgbClr val="000000"/>
                </a:solidFill>
                <a:latin typeface="Open Sans"/>
                <a:ea typeface="Open Sans"/>
                <a:cs typeface="Open Sans"/>
                <a:sym typeface="Open Sans"/>
              </a:rPr>
              <a:t>IG: _KeepThisInMind</a:t>
            </a:r>
          </a:p>
          <a:p>
            <a:pPr algn="l">
              <a:lnSpc>
                <a:spcPts val="4650"/>
              </a:lnSpc>
            </a:pPr>
            <a:r>
              <a:rPr lang="en-US" sz="3100">
                <a:solidFill>
                  <a:srgbClr val="000000"/>
                </a:solidFill>
                <a:latin typeface="Open Sans"/>
                <a:ea typeface="Open Sans"/>
                <a:cs typeface="Open Sans"/>
                <a:sym typeface="Open Sans"/>
              </a:rPr>
              <a:t>FB: Keep This In Mind</a:t>
            </a:r>
          </a:p>
          <a:p>
            <a:pPr algn="l" marL="0" indent="0" lvl="0">
              <a:lnSpc>
                <a:spcPts val="2262"/>
              </a:lnSpc>
              <a:spcBef>
                <a:spcPct val="0"/>
              </a:spcBef>
            </a:pPr>
          </a:p>
          <a:p>
            <a:pPr algn="l" marL="0" indent="0" lvl="0">
              <a:lnSpc>
                <a:spcPts val="2262"/>
              </a:lnSpc>
              <a:spcBef>
                <a:spcPct val="0"/>
              </a:spcBef>
            </a:pPr>
          </a:p>
        </p:txBody>
      </p:sp>
      <p:sp>
        <p:nvSpPr>
          <p:cNvPr name="Freeform 6" id="6"/>
          <p:cNvSpPr/>
          <p:nvPr/>
        </p:nvSpPr>
        <p:spPr>
          <a:xfrm flipH="false" flipV="false" rot="0">
            <a:off x="8381130" y="3293210"/>
            <a:ext cx="8642773" cy="5761849"/>
          </a:xfrm>
          <a:custGeom>
            <a:avLst/>
            <a:gdLst/>
            <a:ahLst/>
            <a:cxnLst/>
            <a:rect r="r" b="b" t="t" l="l"/>
            <a:pathLst>
              <a:path h="5761849" w="8642773">
                <a:moveTo>
                  <a:pt x="0" y="0"/>
                </a:moveTo>
                <a:lnTo>
                  <a:pt x="8642773" y="0"/>
                </a:lnTo>
                <a:lnTo>
                  <a:pt x="8642773" y="5761849"/>
                </a:lnTo>
                <a:lnTo>
                  <a:pt x="0" y="5761849"/>
                </a:lnTo>
                <a:lnTo>
                  <a:pt x="0" y="0"/>
                </a:lnTo>
                <a:close/>
              </a:path>
            </a:pathLst>
          </a:custGeom>
          <a:blipFill>
            <a:blip r:embed="rId3"/>
            <a:stretch>
              <a:fillRect l="0" t="0" r="0" b="0"/>
            </a:stretch>
          </a:blipFill>
        </p:spPr>
      </p:sp>
      <p:sp>
        <p:nvSpPr>
          <p:cNvPr name="TextBox 7" id="7"/>
          <p:cNvSpPr txBox="true"/>
          <p:nvPr/>
        </p:nvSpPr>
        <p:spPr>
          <a:xfrm rot="0">
            <a:off x="1989759" y="1086915"/>
            <a:ext cx="14084886" cy="1257300"/>
          </a:xfrm>
          <a:prstGeom prst="rect">
            <a:avLst/>
          </a:prstGeom>
        </p:spPr>
        <p:txBody>
          <a:bodyPr anchor="t" rtlCol="false" tIns="0" lIns="0" bIns="0" rIns="0">
            <a:spAutoFit/>
          </a:bodyPr>
          <a:lstStyle/>
          <a:p>
            <a:pPr algn="l" marL="0" indent="0" lvl="0">
              <a:lnSpc>
                <a:spcPts val="9600"/>
              </a:lnSpc>
              <a:spcBef>
                <a:spcPct val="0"/>
              </a:spcBef>
            </a:pPr>
          </a:p>
        </p:txBody>
      </p:sp>
      <p:sp>
        <p:nvSpPr>
          <p:cNvPr name="TextBox 8" id="8"/>
          <p:cNvSpPr txBox="true"/>
          <p:nvPr/>
        </p:nvSpPr>
        <p:spPr>
          <a:xfrm rot="0">
            <a:off x="653486" y="790396"/>
            <a:ext cx="14089277" cy="1226820"/>
          </a:xfrm>
          <a:prstGeom prst="rect">
            <a:avLst/>
          </a:prstGeom>
        </p:spPr>
        <p:txBody>
          <a:bodyPr anchor="t" rtlCol="false" tIns="0" lIns="0" bIns="0" rIns="0">
            <a:spAutoFit/>
          </a:bodyPr>
          <a:lstStyle/>
          <a:p>
            <a:pPr algn="l">
              <a:lnSpc>
                <a:spcPts val="10080"/>
              </a:lnSpc>
            </a:pPr>
            <a:r>
              <a:rPr lang="en-US" sz="7200">
                <a:solidFill>
                  <a:srgbClr val="FFFFFF"/>
                </a:solidFill>
                <a:latin typeface="Abril Fatface"/>
                <a:ea typeface="Abril Fatface"/>
                <a:cs typeface="Abril Fatface"/>
                <a:sym typeface="Abril Fatface"/>
              </a:rPr>
              <a:t>Contact Information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36699" y="3664541"/>
            <a:ext cx="3292887" cy="6513789"/>
          </a:xfrm>
          <a:custGeom>
            <a:avLst/>
            <a:gdLst/>
            <a:ahLst/>
            <a:cxnLst/>
            <a:rect r="r" b="b" t="t" l="l"/>
            <a:pathLst>
              <a:path h="6513789" w="3292887">
                <a:moveTo>
                  <a:pt x="0" y="0"/>
                </a:moveTo>
                <a:lnTo>
                  <a:pt x="3292887" y="0"/>
                </a:lnTo>
                <a:lnTo>
                  <a:pt x="3292887" y="6513789"/>
                </a:lnTo>
                <a:lnTo>
                  <a:pt x="0" y="6513789"/>
                </a:lnTo>
                <a:lnTo>
                  <a:pt x="0" y="0"/>
                </a:lnTo>
                <a:close/>
              </a:path>
            </a:pathLst>
          </a:custGeom>
          <a:blipFill>
            <a:blip r:embed="rId3"/>
            <a:stretch>
              <a:fillRect l="-5271" t="0" r="-5271" b="0"/>
            </a:stretch>
          </a:blipFill>
        </p:spPr>
      </p:sp>
      <p:sp>
        <p:nvSpPr>
          <p:cNvPr name="Freeform 3" id="3"/>
          <p:cNvSpPr/>
          <p:nvPr/>
        </p:nvSpPr>
        <p:spPr>
          <a:xfrm flipH="false" flipV="false" rot="0">
            <a:off x="12296352" y="4124061"/>
            <a:ext cx="5845781" cy="5115279"/>
          </a:xfrm>
          <a:custGeom>
            <a:avLst/>
            <a:gdLst/>
            <a:ahLst/>
            <a:cxnLst/>
            <a:rect r="r" b="b" t="t" l="l"/>
            <a:pathLst>
              <a:path h="5115279" w="5845781">
                <a:moveTo>
                  <a:pt x="0" y="0"/>
                </a:moveTo>
                <a:lnTo>
                  <a:pt x="5845781" y="0"/>
                </a:lnTo>
                <a:lnTo>
                  <a:pt x="5845781" y="5115279"/>
                </a:lnTo>
                <a:lnTo>
                  <a:pt x="0" y="5115279"/>
                </a:lnTo>
                <a:lnTo>
                  <a:pt x="0" y="0"/>
                </a:lnTo>
                <a:close/>
              </a:path>
            </a:pathLst>
          </a:custGeom>
          <a:blipFill>
            <a:blip r:embed="rId4"/>
            <a:stretch>
              <a:fillRect l="-2531" t="0" r="-2531" b="-1306"/>
            </a:stretch>
          </a:blipFill>
        </p:spPr>
      </p:sp>
      <p:sp>
        <p:nvSpPr>
          <p:cNvPr name="Freeform 4" id="4"/>
          <p:cNvSpPr/>
          <p:nvPr/>
        </p:nvSpPr>
        <p:spPr>
          <a:xfrm flipH="false" flipV="false" rot="0">
            <a:off x="12081771" y="396089"/>
            <a:ext cx="5701481" cy="2982343"/>
          </a:xfrm>
          <a:custGeom>
            <a:avLst/>
            <a:gdLst/>
            <a:ahLst/>
            <a:cxnLst/>
            <a:rect r="r" b="b" t="t" l="l"/>
            <a:pathLst>
              <a:path h="2982343" w="5701481">
                <a:moveTo>
                  <a:pt x="0" y="0"/>
                </a:moveTo>
                <a:lnTo>
                  <a:pt x="5701481" y="0"/>
                </a:lnTo>
                <a:lnTo>
                  <a:pt x="5701481" y="2982343"/>
                </a:lnTo>
                <a:lnTo>
                  <a:pt x="0" y="2982343"/>
                </a:lnTo>
                <a:lnTo>
                  <a:pt x="0" y="0"/>
                </a:lnTo>
                <a:close/>
              </a:path>
            </a:pathLst>
          </a:custGeom>
          <a:blipFill>
            <a:blip r:embed="rId5"/>
            <a:stretch>
              <a:fillRect l="0" t="-9346" r="0" b="-18103"/>
            </a:stretch>
          </a:blipFill>
        </p:spPr>
      </p:sp>
      <p:sp>
        <p:nvSpPr>
          <p:cNvPr name="Freeform 5" id="5"/>
          <p:cNvSpPr/>
          <p:nvPr/>
        </p:nvSpPr>
        <p:spPr>
          <a:xfrm flipH="false" flipV="false" rot="0">
            <a:off x="385364" y="396089"/>
            <a:ext cx="5701481" cy="2982343"/>
          </a:xfrm>
          <a:custGeom>
            <a:avLst/>
            <a:gdLst/>
            <a:ahLst/>
            <a:cxnLst/>
            <a:rect r="r" b="b" t="t" l="l"/>
            <a:pathLst>
              <a:path h="2982343" w="5701481">
                <a:moveTo>
                  <a:pt x="0" y="0"/>
                </a:moveTo>
                <a:lnTo>
                  <a:pt x="5701481" y="0"/>
                </a:lnTo>
                <a:lnTo>
                  <a:pt x="5701481" y="2982343"/>
                </a:lnTo>
                <a:lnTo>
                  <a:pt x="0" y="2982343"/>
                </a:lnTo>
                <a:lnTo>
                  <a:pt x="0" y="0"/>
                </a:lnTo>
                <a:close/>
              </a:path>
            </a:pathLst>
          </a:custGeom>
          <a:blipFill>
            <a:blip r:embed="rId6"/>
            <a:stretch>
              <a:fillRect l="0" t="-2100" r="0" b="-17645"/>
            </a:stretch>
          </a:blipFill>
        </p:spPr>
      </p:sp>
      <p:sp>
        <p:nvSpPr>
          <p:cNvPr name="TextBox 6" id="6"/>
          <p:cNvSpPr txBox="true"/>
          <p:nvPr/>
        </p:nvSpPr>
        <p:spPr>
          <a:xfrm rot="0">
            <a:off x="6303617" y="2721566"/>
            <a:ext cx="4672277" cy="1885950"/>
          </a:xfrm>
          <a:prstGeom prst="rect">
            <a:avLst/>
          </a:prstGeom>
        </p:spPr>
        <p:txBody>
          <a:bodyPr anchor="t" rtlCol="false" tIns="0" lIns="0" bIns="0" rIns="0">
            <a:spAutoFit/>
          </a:bodyPr>
          <a:lstStyle/>
          <a:p>
            <a:pPr algn="l" marL="0" indent="0" lvl="0">
              <a:lnSpc>
                <a:spcPts val="7440"/>
              </a:lnSpc>
            </a:pPr>
            <a:r>
              <a:rPr lang="en-US" sz="6200">
                <a:solidFill>
                  <a:srgbClr val="00BF63"/>
                </a:solidFill>
                <a:latin typeface="Abril Fatface"/>
                <a:ea typeface="Abril Fatface"/>
                <a:cs typeface="Abril Fatface"/>
                <a:sym typeface="Abril Fatface"/>
              </a:rPr>
              <a:t>What is a Generation?</a:t>
            </a:r>
          </a:p>
        </p:txBody>
      </p:sp>
      <p:sp>
        <p:nvSpPr>
          <p:cNvPr name="TextBox 7" id="7"/>
          <p:cNvSpPr txBox="true"/>
          <p:nvPr/>
        </p:nvSpPr>
        <p:spPr>
          <a:xfrm rot="0">
            <a:off x="4896966" y="5057602"/>
            <a:ext cx="7184805" cy="3191046"/>
          </a:xfrm>
          <a:prstGeom prst="rect">
            <a:avLst/>
          </a:prstGeom>
        </p:spPr>
        <p:txBody>
          <a:bodyPr anchor="t" rtlCol="false" tIns="0" lIns="0" bIns="0" rIns="0">
            <a:spAutoFit/>
          </a:bodyPr>
          <a:lstStyle/>
          <a:p>
            <a:pPr algn="l" marL="0" indent="0" lvl="0">
              <a:lnSpc>
                <a:spcPts val="3665"/>
              </a:lnSpc>
              <a:spcBef>
                <a:spcPct val="0"/>
              </a:spcBef>
            </a:pPr>
            <a:r>
              <a:rPr lang="en-US" sz="2618">
                <a:solidFill>
                  <a:srgbClr val="000000"/>
                </a:solidFill>
                <a:latin typeface="Open Sans"/>
                <a:ea typeface="Open Sans"/>
                <a:cs typeface="Open Sans"/>
                <a:sym typeface="Open Sans"/>
              </a:rPr>
              <a:t>Generation Cohort Theory:</a:t>
            </a:r>
          </a:p>
          <a:p>
            <a:pPr algn="l" marL="0" indent="0" lvl="0">
              <a:lnSpc>
                <a:spcPts val="3665"/>
              </a:lnSpc>
              <a:spcBef>
                <a:spcPct val="0"/>
              </a:spcBef>
            </a:pPr>
            <a:r>
              <a:rPr lang="en-US" sz="2618">
                <a:solidFill>
                  <a:srgbClr val="000000"/>
                </a:solidFill>
                <a:latin typeface="Open Sans"/>
                <a:ea typeface="Open Sans"/>
                <a:cs typeface="Open Sans"/>
                <a:sym typeface="Open Sans"/>
              </a:rPr>
              <a:t>     “A generation is defined as a group of individuals born and living contemporaneously who share common knowledge and experiences that affect their thoughts, attitudes, values, beliefs and behaviors” (Clark, pg. 379 2017)</a:t>
            </a:r>
          </a:p>
        </p:txBody>
      </p:sp>
      <p:sp>
        <p:nvSpPr>
          <p:cNvPr name="TextBox 8" id="8"/>
          <p:cNvSpPr txBox="true"/>
          <p:nvPr/>
        </p:nvSpPr>
        <p:spPr>
          <a:xfrm rot="0">
            <a:off x="12775116" y="9210675"/>
            <a:ext cx="4672277" cy="701675"/>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000000"/>
                </a:solidFill>
                <a:latin typeface="Open Sans"/>
                <a:ea typeface="Open Sans"/>
                <a:cs typeface="Open Sans"/>
                <a:sym typeface="Open Sans"/>
              </a:rPr>
              <a:t>Photo Credit: Authors unknown, licensed under CC BY-SA-NC</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400766" y="603921"/>
            <a:ext cx="6400800" cy="7311712"/>
          </a:xfrm>
          <a:prstGeom prst="rect">
            <a:avLst/>
          </a:prstGeom>
          <a:solidFill>
            <a:srgbClr val="00BF63"/>
          </a:solidFill>
        </p:spPr>
      </p:sp>
      <p:grpSp>
        <p:nvGrpSpPr>
          <p:cNvPr name="Group 3" id="3"/>
          <p:cNvGrpSpPr/>
          <p:nvPr/>
        </p:nvGrpSpPr>
        <p:grpSpPr>
          <a:xfrm rot="0">
            <a:off x="634218" y="903954"/>
            <a:ext cx="9470151" cy="7560194"/>
            <a:chOff x="0" y="0"/>
            <a:chExt cx="12626869" cy="10080259"/>
          </a:xfrm>
        </p:grpSpPr>
        <p:pic>
          <p:nvPicPr>
            <p:cNvPr name="Picture 4" id="4"/>
            <p:cNvPicPr>
              <a:picLocks noChangeAspect="true"/>
            </p:cNvPicPr>
            <p:nvPr/>
          </p:nvPicPr>
          <p:blipFill>
            <a:blip r:embed="rId3"/>
            <a:srcRect l="8408" t="0" r="8408" b="0"/>
            <a:stretch>
              <a:fillRect/>
            </a:stretch>
          </p:blipFill>
          <p:spPr>
            <a:xfrm flipH="false" flipV="false">
              <a:off x="0" y="0"/>
              <a:ext cx="12626869" cy="10080259"/>
            </a:xfrm>
            <a:prstGeom prst="rect">
              <a:avLst/>
            </a:prstGeom>
          </p:spPr>
        </p:pic>
      </p:grpSp>
      <p:sp>
        <p:nvSpPr>
          <p:cNvPr name="TextBox 5" id="5"/>
          <p:cNvSpPr txBox="true"/>
          <p:nvPr/>
        </p:nvSpPr>
        <p:spPr>
          <a:xfrm rot="0">
            <a:off x="10473406" y="603921"/>
            <a:ext cx="7130642" cy="1521741"/>
          </a:xfrm>
          <a:prstGeom prst="rect">
            <a:avLst/>
          </a:prstGeom>
        </p:spPr>
        <p:txBody>
          <a:bodyPr anchor="t" rtlCol="false" tIns="0" lIns="0" bIns="0" rIns="0">
            <a:spAutoFit/>
          </a:bodyPr>
          <a:lstStyle/>
          <a:p>
            <a:pPr algn="l" marL="0" indent="0" lvl="0">
              <a:lnSpc>
                <a:spcPts val="6048"/>
              </a:lnSpc>
            </a:pPr>
            <a:r>
              <a:rPr lang="en-US" sz="5040">
                <a:solidFill>
                  <a:srgbClr val="00BF63"/>
                </a:solidFill>
                <a:latin typeface="Abril Fatface"/>
                <a:ea typeface="Abril Fatface"/>
                <a:cs typeface="Abril Fatface"/>
                <a:sym typeface="Abril Fatface"/>
              </a:rPr>
              <a:t>Why is this important to Health and Wellness?</a:t>
            </a:r>
          </a:p>
        </p:txBody>
      </p:sp>
      <p:sp>
        <p:nvSpPr>
          <p:cNvPr name="TextBox 6" id="6"/>
          <p:cNvSpPr txBox="true"/>
          <p:nvPr/>
        </p:nvSpPr>
        <p:spPr>
          <a:xfrm rot="0">
            <a:off x="10473406" y="2648843"/>
            <a:ext cx="7396114" cy="6189761"/>
          </a:xfrm>
          <a:prstGeom prst="rect">
            <a:avLst/>
          </a:prstGeom>
        </p:spPr>
        <p:txBody>
          <a:bodyPr anchor="t" rtlCol="false" tIns="0" lIns="0" bIns="0" rIns="0">
            <a:spAutoFit/>
          </a:bodyPr>
          <a:lstStyle/>
          <a:p>
            <a:pPr algn="l" marL="690881" indent="-345440" lvl="1">
              <a:lnSpc>
                <a:spcPts val="4800"/>
              </a:lnSpc>
              <a:buFont typeface="Arial"/>
              <a:buChar char="•"/>
            </a:pPr>
            <a:r>
              <a:rPr lang="en-US" sz="3200">
                <a:solidFill>
                  <a:srgbClr val="000000"/>
                </a:solidFill>
                <a:latin typeface="Open Sans"/>
                <a:ea typeface="Open Sans"/>
                <a:cs typeface="Open Sans"/>
                <a:sym typeface="Open Sans"/>
              </a:rPr>
              <a:t>Shifts in culture, technology and societal norms</a:t>
            </a:r>
          </a:p>
          <a:p>
            <a:pPr algn="l">
              <a:lnSpc>
                <a:spcPts val="4800"/>
              </a:lnSpc>
            </a:pPr>
          </a:p>
          <a:p>
            <a:pPr algn="l" marL="690881" indent="-345440" lvl="1">
              <a:lnSpc>
                <a:spcPts val="4800"/>
              </a:lnSpc>
              <a:buFont typeface="Arial"/>
              <a:buChar char="•"/>
            </a:pPr>
            <a:r>
              <a:rPr lang="en-US" sz="3200">
                <a:solidFill>
                  <a:srgbClr val="000000"/>
                </a:solidFill>
                <a:latin typeface="Open Sans"/>
                <a:ea typeface="Open Sans"/>
                <a:cs typeface="Open Sans"/>
                <a:sym typeface="Open Sans"/>
              </a:rPr>
              <a:t> Differing perspectives</a:t>
            </a:r>
          </a:p>
          <a:p>
            <a:pPr algn="l">
              <a:lnSpc>
                <a:spcPts val="4800"/>
              </a:lnSpc>
            </a:pPr>
          </a:p>
          <a:p>
            <a:pPr algn="l" marL="690881" indent="-345440" lvl="1">
              <a:lnSpc>
                <a:spcPts val="4800"/>
              </a:lnSpc>
              <a:buFont typeface="Arial"/>
              <a:buChar char="•"/>
            </a:pPr>
            <a:r>
              <a:rPr lang="en-US" sz="3200">
                <a:solidFill>
                  <a:srgbClr val="000000"/>
                </a:solidFill>
                <a:latin typeface="Open Sans"/>
                <a:ea typeface="Open Sans"/>
                <a:cs typeface="Open Sans"/>
                <a:sym typeface="Open Sans"/>
              </a:rPr>
              <a:t> F</a:t>
            </a:r>
            <a:r>
              <a:rPr lang="en-US" sz="3200">
                <a:solidFill>
                  <a:srgbClr val="000000"/>
                </a:solidFill>
                <a:latin typeface="Open Sans"/>
                <a:ea typeface="Open Sans"/>
                <a:cs typeface="Open Sans"/>
                <a:sym typeface="Open Sans"/>
              </a:rPr>
              <a:t>ostering open communication and understanding </a:t>
            </a:r>
          </a:p>
          <a:p>
            <a:pPr algn="l">
              <a:lnSpc>
                <a:spcPts val="4800"/>
              </a:lnSpc>
            </a:pPr>
          </a:p>
          <a:p>
            <a:pPr algn="l" marL="690881" indent="-345440" lvl="1">
              <a:lnSpc>
                <a:spcPts val="4800"/>
              </a:lnSpc>
              <a:buFont typeface="Arial"/>
              <a:buChar char="•"/>
            </a:pPr>
            <a:r>
              <a:rPr lang="en-US" sz="3200">
                <a:solidFill>
                  <a:srgbClr val="000000"/>
                </a:solidFill>
                <a:latin typeface="Open Sans"/>
                <a:ea typeface="Open Sans"/>
                <a:cs typeface="Open Sans"/>
                <a:sym typeface="Open Sans"/>
              </a:rPr>
              <a:t>A more mentally healthy future. </a:t>
            </a:r>
          </a:p>
          <a:p>
            <a:pPr algn="l" marL="0" indent="0" lvl="0">
              <a:lnSpc>
                <a:spcPts val="2817"/>
              </a:lnSpc>
            </a:pPr>
          </a:p>
          <a:p>
            <a:pPr algn="l" marL="0" indent="0" lvl="0">
              <a:lnSpc>
                <a:spcPts val="2817"/>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23806" y="2607437"/>
            <a:ext cx="16040387" cy="6131326"/>
          </a:xfrm>
          <a:custGeom>
            <a:avLst/>
            <a:gdLst/>
            <a:ahLst/>
            <a:cxnLst/>
            <a:rect r="r" b="b" t="t" l="l"/>
            <a:pathLst>
              <a:path h="6131326" w="16040387">
                <a:moveTo>
                  <a:pt x="0" y="0"/>
                </a:moveTo>
                <a:lnTo>
                  <a:pt x="16040388" y="0"/>
                </a:lnTo>
                <a:lnTo>
                  <a:pt x="16040388" y="6131326"/>
                </a:lnTo>
                <a:lnTo>
                  <a:pt x="0" y="6131326"/>
                </a:lnTo>
                <a:lnTo>
                  <a:pt x="0" y="0"/>
                </a:lnTo>
                <a:close/>
              </a:path>
            </a:pathLst>
          </a:custGeom>
          <a:blipFill>
            <a:blip r:embed="rId3"/>
            <a:stretch>
              <a:fillRect l="0" t="0" r="0" b="0"/>
            </a:stretch>
          </a:blipFill>
        </p:spPr>
      </p:sp>
      <p:sp>
        <p:nvSpPr>
          <p:cNvPr name="TextBox 3" id="3"/>
          <p:cNvSpPr txBox="true"/>
          <p:nvPr/>
        </p:nvSpPr>
        <p:spPr>
          <a:xfrm rot="0">
            <a:off x="3876392" y="1075376"/>
            <a:ext cx="10246344" cy="933450"/>
          </a:xfrm>
          <a:prstGeom prst="rect">
            <a:avLst/>
          </a:prstGeom>
        </p:spPr>
        <p:txBody>
          <a:bodyPr anchor="t" rtlCol="false" tIns="0" lIns="0" bIns="0" rIns="0">
            <a:spAutoFit/>
          </a:bodyPr>
          <a:lstStyle/>
          <a:p>
            <a:pPr algn="ctr" marL="0" indent="0" lvl="0">
              <a:lnSpc>
                <a:spcPts val="7488"/>
              </a:lnSpc>
            </a:pPr>
            <a:r>
              <a:rPr lang="en-US" sz="6240">
                <a:solidFill>
                  <a:srgbClr val="00BF63"/>
                </a:solidFill>
                <a:latin typeface="Abril Fatface"/>
                <a:ea typeface="Abril Fatface"/>
                <a:cs typeface="Abril Fatface"/>
                <a:sym typeface="Abril Fatface"/>
              </a:rPr>
              <a:t>Current Generations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257428" y="1114425"/>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The Silent Gen (1925-1945)</a:t>
            </a:r>
          </a:p>
        </p:txBody>
      </p:sp>
      <p:grpSp>
        <p:nvGrpSpPr>
          <p:cNvPr name="Group 6" id="6"/>
          <p:cNvGrpSpPr>
            <a:grpSpLocks noChangeAspect="true"/>
          </p:cNvGrpSpPr>
          <p:nvPr/>
        </p:nvGrpSpPr>
        <p:grpSpPr>
          <a:xfrm rot="0">
            <a:off x="12594332" y="-477979"/>
            <a:ext cx="8254835" cy="825480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15733" r="0" b="-15733"/>
              </a:stretch>
            </a:blipFill>
          </p:spPr>
        </p:sp>
      </p:grpSp>
      <p:grpSp>
        <p:nvGrpSpPr>
          <p:cNvPr name="Group 8" id="8"/>
          <p:cNvGrpSpPr>
            <a:grpSpLocks noChangeAspect="true"/>
          </p:cNvGrpSpPr>
          <p:nvPr/>
        </p:nvGrpSpPr>
        <p:grpSpPr>
          <a:xfrm rot="0">
            <a:off x="9877031" y="2993813"/>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3525" t="0" r="-13525" b="0"/>
              </a:stretch>
            </a:blipFill>
          </p:spPr>
        </p:sp>
      </p:grpSp>
      <p:grpSp>
        <p:nvGrpSpPr>
          <p:cNvPr name="Group 10" id="10"/>
          <p:cNvGrpSpPr>
            <a:grpSpLocks noChangeAspect="true"/>
          </p:cNvGrpSpPr>
          <p:nvPr/>
        </p:nvGrpSpPr>
        <p:grpSpPr>
          <a:xfrm rot="0">
            <a:off x="11559182" y="5844549"/>
            <a:ext cx="4298032" cy="4298015"/>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9667" t="0" r="-49667" b="0"/>
              </a:stretch>
            </a:blipFill>
          </p:spPr>
        </p:sp>
      </p:grpSp>
      <p:sp>
        <p:nvSpPr>
          <p:cNvPr name="TextBox 12" id="12"/>
          <p:cNvSpPr txBox="true"/>
          <p:nvPr/>
        </p:nvSpPr>
        <p:spPr>
          <a:xfrm rot="0">
            <a:off x="722878" y="2946188"/>
            <a:ext cx="9477014" cy="6483986"/>
          </a:xfrm>
          <a:prstGeom prst="rect">
            <a:avLst/>
          </a:prstGeom>
        </p:spPr>
        <p:txBody>
          <a:bodyPr anchor="t" rtlCol="false" tIns="0" lIns="0" bIns="0" rIns="0">
            <a:spAutoFit/>
          </a:bodyPr>
          <a:lstStyle/>
          <a:p>
            <a:pPr algn="l" marL="669283" indent="-334641" lvl="1">
              <a:lnSpc>
                <a:spcPts val="4339"/>
              </a:lnSpc>
              <a:buFont typeface="Arial"/>
              <a:buChar char="•"/>
            </a:pPr>
            <a:r>
              <a:rPr lang="en-US" sz="3099">
                <a:solidFill>
                  <a:srgbClr val="000000"/>
                </a:solidFill>
                <a:latin typeface="Open Sans"/>
                <a:ea typeface="Open Sans"/>
                <a:cs typeface="Open Sans"/>
                <a:sym typeface="Open Sans"/>
              </a:rPr>
              <a:t>Smallest Generation in past 100 years</a:t>
            </a:r>
          </a:p>
          <a:p>
            <a:pPr algn="l">
              <a:lnSpc>
                <a:spcPts val="4339"/>
              </a:lnSpc>
            </a:pPr>
          </a:p>
          <a:p>
            <a:pPr algn="l" marL="669283" indent="-334641" lvl="1">
              <a:lnSpc>
                <a:spcPts val="4339"/>
              </a:lnSpc>
              <a:buFont typeface="Arial"/>
              <a:buChar char="•"/>
            </a:pPr>
            <a:r>
              <a:rPr lang="en-US" sz="3099">
                <a:solidFill>
                  <a:srgbClr val="000000"/>
                </a:solidFill>
                <a:latin typeface="Open Sans"/>
                <a:ea typeface="Open Sans"/>
                <a:cs typeface="Open Sans"/>
                <a:sym typeface="Open Sans"/>
              </a:rPr>
              <a:t>Lived during the Great Depression and WWII</a:t>
            </a:r>
          </a:p>
          <a:p>
            <a:pPr algn="l">
              <a:lnSpc>
                <a:spcPts val="4339"/>
              </a:lnSpc>
            </a:pPr>
          </a:p>
          <a:p>
            <a:pPr algn="l" marL="669283" indent="-334641" lvl="1">
              <a:lnSpc>
                <a:spcPts val="4339"/>
              </a:lnSpc>
              <a:buFont typeface="Arial"/>
              <a:buChar char="•"/>
            </a:pPr>
            <a:r>
              <a:rPr lang="en-US" sz="3099">
                <a:solidFill>
                  <a:srgbClr val="000000"/>
                </a:solidFill>
                <a:latin typeface="Open Sans"/>
                <a:ea typeface="Open Sans"/>
                <a:cs typeface="Open Sans"/>
                <a:sym typeface="Open Sans"/>
              </a:rPr>
              <a:t>Be seen, not heard was part of the social and culture environment</a:t>
            </a:r>
          </a:p>
          <a:p>
            <a:pPr algn="l">
              <a:lnSpc>
                <a:spcPts val="4339"/>
              </a:lnSpc>
            </a:pPr>
          </a:p>
          <a:p>
            <a:pPr algn="l" marL="669283" indent="-334641" lvl="1">
              <a:lnSpc>
                <a:spcPts val="4339"/>
              </a:lnSpc>
              <a:buFont typeface="Arial"/>
              <a:buChar char="•"/>
            </a:pPr>
            <a:r>
              <a:rPr lang="en-US" sz="3099">
                <a:solidFill>
                  <a:srgbClr val="000000"/>
                </a:solidFill>
                <a:latin typeface="Open Sans"/>
                <a:ea typeface="Open Sans"/>
                <a:cs typeface="Open Sans"/>
                <a:sym typeface="Open Sans"/>
              </a:rPr>
              <a:t>Motto: “Use it up, fix it up, make it do, or do without”</a:t>
            </a:r>
          </a:p>
          <a:p>
            <a:pPr algn="l">
              <a:lnSpc>
                <a:spcPts val="4339"/>
              </a:lnSpc>
            </a:pPr>
          </a:p>
          <a:p>
            <a:pPr algn="l" marL="669283" indent="-334641" lvl="1">
              <a:lnSpc>
                <a:spcPts val="4339"/>
              </a:lnSpc>
              <a:buFont typeface="Arial"/>
              <a:buChar char="•"/>
            </a:pPr>
            <a:r>
              <a:rPr lang="en-US" sz="3099">
                <a:solidFill>
                  <a:srgbClr val="000000"/>
                </a:solidFill>
                <a:latin typeface="Open Sans"/>
                <a:ea typeface="Open Sans"/>
                <a:cs typeface="Open Sans"/>
                <a:sym typeface="Open Sans"/>
              </a:rPr>
              <a:t>Rebuilt the economy after the Great Depression and helped launch the Civil RIghts Movement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257428" y="1114425"/>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The Silent Gen &amp; Mental Health</a:t>
            </a:r>
          </a:p>
        </p:txBody>
      </p:sp>
      <p:grpSp>
        <p:nvGrpSpPr>
          <p:cNvPr name="Group 6" id="6"/>
          <p:cNvGrpSpPr>
            <a:grpSpLocks noChangeAspect="true"/>
          </p:cNvGrpSpPr>
          <p:nvPr/>
        </p:nvGrpSpPr>
        <p:grpSpPr>
          <a:xfrm rot="0">
            <a:off x="12594332" y="-477979"/>
            <a:ext cx="8254835" cy="825480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6952" t="0" r="-6952" b="0"/>
              </a:stretch>
            </a:blipFill>
          </p:spPr>
        </p:sp>
      </p:grpSp>
      <p:grpSp>
        <p:nvGrpSpPr>
          <p:cNvPr name="Group 8" id="8"/>
          <p:cNvGrpSpPr>
            <a:grpSpLocks noChangeAspect="true"/>
          </p:cNvGrpSpPr>
          <p:nvPr/>
        </p:nvGrpSpPr>
        <p:grpSpPr>
          <a:xfrm rot="0">
            <a:off x="9877031" y="2993813"/>
            <a:ext cx="3621078" cy="362106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2859" t="0" r="-12859" b="0"/>
              </a:stretch>
            </a:blipFill>
          </p:spPr>
        </p:sp>
      </p:grpSp>
      <p:grpSp>
        <p:nvGrpSpPr>
          <p:cNvPr name="Group 10" id="10"/>
          <p:cNvGrpSpPr>
            <a:grpSpLocks noChangeAspect="true"/>
          </p:cNvGrpSpPr>
          <p:nvPr/>
        </p:nvGrpSpPr>
        <p:grpSpPr>
          <a:xfrm rot="0">
            <a:off x="11559182" y="5844549"/>
            <a:ext cx="4298032" cy="4298015"/>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141" t="0" r="-25141" b="0"/>
              </a:stretch>
            </a:blipFill>
          </p:spPr>
        </p:sp>
      </p:grpSp>
      <p:sp>
        <p:nvSpPr>
          <p:cNvPr name="TextBox 12" id="12"/>
          <p:cNvSpPr txBox="true"/>
          <p:nvPr/>
        </p:nvSpPr>
        <p:spPr>
          <a:xfrm rot="0">
            <a:off x="722878" y="2927138"/>
            <a:ext cx="8052007" cy="6955156"/>
          </a:xfrm>
          <a:prstGeom prst="rect">
            <a:avLst/>
          </a:prstGeom>
        </p:spPr>
        <p:txBody>
          <a:bodyPr anchor="t" rtlCol="false" tIns="0" lIns="0" bIns="0" rIns="0">
            <a:spAutoFit/>
          </a:bodyPr>
          <a:lstStyle/>
          <a:p>
            <a:pPr algn="l" marL="712462" indent="-356231" lvl="1">
              <a:lnSpc>
                <a:spcPts val="4619"/>
              </a:lnSpc>
              <a:buFont typeface="Arial"/>
              <a:buChar char="•"/>
            </a:pPr>
            <a:r>
              <a:rPr lang="en-US" sz="3299">
                <a:solidFill>
                  <a:srgbClr val="000000"/>
                </a:solidFill>
                <a:latin typeface="Open Sans"/>
                <a:ea typeface="Open Sans"/>
                <a:cs typeface="Open Sans"/>
                <a:sym typeface="Open Sans"/>
              </a:rPr>
              <a:t>MH issues are considered taboo</a:t>
            </a:r>
          </a:p>
          <a:p>
            <a:pPr algn="l">
              <a:lnSpc>
                <a:spcPts val="4619"/>
              </a:lnSpc>
            </a:pP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Stiff upper lips and stoic attitudes were the norm</a:t>
            </a:r>
          </a:p>
          <a:p>
            <a:pPr algn="l">
              <a:lnSpc>
                <a:spcPts val="4619"/>
              </a:lnSpc>
            </a:pP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Seeking help for MH was seen as a sign of weakness</a:t>
            </a:r>
          </a:p>
          <a:p>
            <a:pPr algn="l">
              <a:lnSpc>
                <a:spcPts val="4619"/>
              </a:lnSpc>
            </a:pP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Many still carry these beliefs, but some are now educating themselves and advocating for better mental health</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04921" y="0"/>
            <a:ext cx="18592921" cy="2652089"/>
            <a:chOff x="0" y="0"/>
            <a:chExt cx="4896901" cy="698492"/>
          </a:xfrm>
        </p:grpSpPr>
        <p:sp>
          <p:nvSpPr>
            <p:cNvPr name="Freeform 3" id="3"/>
            <p:cNvSpPr/>
            <p:nvPr/>
          </p:nvSpPr>
          <p:spPr>
            <a:xfrm flipH="false" flipV="false" rot="0">
              <a:off x="0" y="0"/>
              <a:ext cx="4896901" cy="698492"/>
            </a:xfrm>
            <a:custGeom>
              <a:avLst/>
              <a:gdLst/>
              <a:ahLst/>
              <a:cxnLst/>
              <a:rect r="r" b="b" t="t" l="l"/>
              <a:pathLst>
                <a:path h="698492" w="4896901">
                  <a:moveTo>
                    <a:pt x="0" y="0"/>
                  </a:moveTo>
                  <a:lnTo>
                    <a:pt x="4896901" y="0"/>
                  </a:lnTo>
                  <a:lnTo>
                    <a:pt x="4896901" y="698492"/>
                  </a:lnTo>
                  <a:lnTo>
                    <a:pt x="0" y="698492"/>
                  </a:lnTo>
                  <a:close/>
                </a:path>
              </a:pathLst>
            </a:custGeom>
            <a:solidFill>
              <a:srgbClr val="00BF63"/>
            </a:solidFill>
          </p:spPr>
        </p:sp>
        <p:sp>
          <p:nvSpPr>
            <p:cNvPr name="TextBox 4" id="4"/>
            <p:cNvSpPr txBox="true"/>
            <p:nvPr/>
          </p:nvSpPr>
          <p:spPr>
            <a:xfrm>
              <a:off x="0" y="-57150"/>
              <a:ext cx="4896901" cy="755642"/>
            </a:xfrm>
            <a:prstGeom prst="rect">
              <a:avLst/>
            </a:prstGeom>
          </p:spPr>
          <p:txBody>
            <a:bodyPr anchor="ctr" rtlCol="false" tIns="50800" lIns="50800" bIns="50800" rIns="50800"/>
            <a:lstStyle/>
            <a:p>
              <a:pPr algn="ctr">
                <a:lnSpc>
                  <a:spcPts val="3150"/>
                </a:lnSpc>
              </a:pPr>
            </a:p>
          </p:txBody>
        </p:sp>
      </p:grpSp>
      <p:sp>
        <p:nvSpPr>
          <p:cNvPr name="TextBox 5" id="5"/>
          <p:cNvSpPr txBox="true"/>
          <p:nvPr/>
        </p:nvSpPr>
        <p:spPr>
          <a:xfrm rot="0">
            <a:off x="257428" y="1114425"/>
            <a:ext cx="12834407" cy="962406"/>
          </a:xfrm>
          <a:prstGeom prst="rect">
            <a:avLst/>
          </a:prstGeom>
        </p:spPr>
        <p:txBody>
          <a:bodyPr anchor="t" rtlCol="false" tIns="0" lIns="0" bIns="0" rIns="0">
            <a:spAutoFit/>
          </a:bodyPr>
          <a:lstStyle/>
          <a:p>
            <a:pPr algn="ctr">
              <a:lnSpc>
                <a:spcPts val="7452"/>
              </a:lnSpc>
            </a:pPr>
            <a:r>
              <a:rPr lang="en-US" sz="6900">
                <a:solidFill>
                  <a:srgbClr val="FFFFFF"/>
                </a:solidFill>
                <a:latin typeface="Abril Fatface"/>
                <a:ea typeface="Abril Fatface"/>
                <a:cs typeface="Abril Fatface"/>
                <a:sym typeface="Abril Fatface"/>
              </a:rPr>
              <a:t>Baby Boomers aka Boomers</a:t>
            </a:r>
          </a:p>
        </p:txBody>
      </p:sp>
      <p:sp>
        <p:nvSpPr>
          <p:cNvPr name="TextBox 6" id="6"/>
          <p:cNvSpPr txBox="true"/>
          <p:nvPr/>
        </p:nvSpPr>
        <p:spPr>
          <a:xfrm rot="0">
            <a:off x="1028700" y="2848700"/>
            <a:ext cx="8115300" cy="6322314"/>
          </a:xfrm>
          <a:prstGeom prst="rect">
            <a:avLst/>
          </a:prstGeom>
        </p:spPr>
        <p:txBody>
          <a:bodyPr anchor="t" rtlCol="false" tIns="0" lIns="0" bIns="0" rIns="0">
            <a:spAutoFit/>
          </a:bodyPr>
          <a:lstStyle/>
          <a:p>
            <a:pPr algn="l" marL="822503" indent="-411251" lvl="1">
              <a:lnSpc>
                <a:spcPts val="3888"/>
              </a:lnSpc>
              <a:buFont typeface="Arial"/>
              <a:buChar char="•"/>
            </a:pPr>
            <a:r>
              <a:rPr lang="en-US" sz="3600">
                <a:solidFill>
                  <a:srgbClr val="000000"/>
                </a:solidFill>
                <a:latin typeface="Open Sans"/>
                <a:ea typeface="Open Sans"/>
                <a:cs typeface="Open Sans"/>
                <a:sym typeface="Open Sans"/>
              </a:rPr>
              <a:t>Influenced by Women’s Rights, Civil Rights, and Disability Rights Movements</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M</a:t>
            </a:r>
            <a:r>
              <a:rPr lang="en-US" sz="3600">
                <a:solidFill>
                  <a:srgbClr val="000000"/>
                </a:solidFill>
                <a:latin typeface="Open Sans"/>
                <a:ea typeface="Open Sans"/>
                <a:cs typeface="Open Sans"/>
                <a:sym typeface="Open Sans"/>
              </a:rPr>
              <a:t>oved out of their parents’ home at age 18 or after college</a:t>
            </a:r>
          </a:p>
          <a:p>
            <a:pPr algn="l">
              <a:lnSpc>
                <a:spcPts val="3888"/>
              </a:lnSpc>
            </a:pPr>
          </a:p>
          <a:p>
            <a:pPr algn="l" marL="822503" indent="-411251" lvl="1">
              <a:lnSpc>
                <a:spcPts val="3888"/>
              </a:lnSpc>
              <a:buFont typeface="Arial"/>
              <a:buChar char="•"/>
            </a:pPr>
            <a:r>
              <a:rPr lang="en-US" sz="3600">
                <a:solidFill>
                  <a:srgbClr val="000000"/>
                </a:solidFill>
                <a:latin typeface="Open Sans"/>
                <a:ea typeface="Open Sans"/>
                <a:cs typeface="Open Sans"/>
                <a:sym typeface="Open Sans"/>
              </a:rPr>
              <a:t>Started working at age 14</a:t>
            </a:r>
          </a:p>
          <a:p>
            <a:pPr algn="l">
              <a:lnSpc>
                <a:spcPts val="3888"/>
              </a:lnSpc>
            </a:pPr>
          </a:p>
          <a:p>
            <a:pPr algn="l" marL="822960" indent="-411480" lvl="1">
              <a:lnSpc>
                <a:spcPts val="3888"/>
              </a:lnSpc>
              <a:buFont typeface="Arial"/>
              <a:buChar char="•"/>
            </a:pPr>
            <a:r>
              <a:rPr lang="en-US" sz="3600">
                <a:solidFill>
                  <a:srgbClr val="000000"/>
                </a:solidFill>
                <a:latin typeface="Open Sans"/>
                <a:ea typeface="Open Sans"/>
                <a:cs typeface="Open Sans"/>
                <a:sym typeface="Open Sans"/>
              </a:rPr>
              <a:t>H</a:t>
            </a:r>
            <a:r>
              <a:rPr lang="en-US" sz="3600">
                <a:solidFill>
                  <a:srgbClr val="000000"/>
                </a:solidFill>
                <a:latin typeface="Open Sans"/>
                <a:ea typeface="Open Sans"/>
                <a:cs typeface="Open Sans"/>
                <a:sym typeface="Open Sans"/>
              </a:rPr>
              <a:t>ave a strong work ethic and will work long hours. They tend to be defined by their careers.</a:t>
            </a:r>
          </a:p>
          <a:p>
            <a:pPr algn="l">
              <a:lnSpc>
                <a:spcPts val="3888"/>
              </a:lnSpc>
            </a:pPr>
          </a:p>
        </p:txBody>
      </p:sp>
      <p:grpSp>
        <p:nvGrpSpPr>
          <p:cNvPr name="Group 7" id="7"/>
          <p:cNvGrpSpPr>
            <a:grpSpLocks noChangeAspect="true"/>
          </p:cNvGrpSpPr>
          <p:nvPr/>
        </p:nvGrpSpPr>
        <p:grpSpPr>
          <a:xfrm rot="0">
            <a:off x="12594332" y="-477979"/>
            <a:ext cx="8254835" cy="8254802"/>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7499" t="0" r="-40178" b="0"/>
              </a:stretch>
            </a:blipFill>
          </p:spPr>
        </p:sp>
      </p:grpSp>
      <p:grpSp>
        <p:nvGrpSpPr>
          <p:cNvPr name="Group 9" id="9"/>
          <p:cNvGrpSpPr>
            <a:grpSpLocks noChangeAspect="true"/>
          </p:cNvGrpSpPr>
          <p:nvPr/>
        </p:nvGrpSpPr>
        <p:grpSpPr>
          <a:xfrm rot="0">
            <a:off x="9748643" y="2367922"/>
            <a:ext cx="3621078" cy="362106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t="0" r="-24999" b="0"/>
              </a:stretch>
            </a:blipFill>
          </p:spPr>
        </p:sp>
      </p:grpSp>
      <p:grpSp>
        <p:nvGrpSpPr>
          <p:cNvPr name="Group 11" id="11"/>
          <p:cNvGrpSpPr>
            <a:grpSpLocks noChangeAspect="true"/>
          </p:cNvGrpSpPr>
          <p:nvPr/>
        </p:nvGrpSpPr>
        <p:grpSpPr>
          <a:xfrm rot="0">
            <a:off x="11559182" y="5844549"/>
            <a:ext cx="4298032" cy="4298015"/>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22f8f74-215c-4154-9939-bd29e4e8980e">XRUYQT3274NZ-681238054-2153</_dlc_DocId>
    <_dlc_DocIdUrl xmlns="b22f8f74-215c-4154-9939-bd29e4e8980e">
      <Url>https://supportservices.jobcorps.gov/health/_layouts/15/DocIdRedir.aspx?ID=XRUYQT3274NZ-681238054-2153</Url>
      <Description>XRUYQT3274NZ-681238054-2153</Description>
    </_dlc_DocIdUrl>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AAEAC29-1183-491B-8305-220E34BCBB39}"/>
</file>

<file path=customXml/itemProps2.xml><?xml version="1.0" encoding="utf-8"?>
<ds:datastoreItem xmlns:ds="http://schemas.openxmlformats.org/officeDocument/2006/customXml" ds:itemID="{4C682EBA-5CA9-45F4-9B96-A71C0635925F}"/>
</file>

<file path=customXml/itemProps3.xml><?xml version="1.0" encoding="utf-8"?>
<ds:datastoreItem xmlns:ds="http://schemas.openxmlformats.org/officeDocument/2006/customXml" ds:itemID="{B573713D-DDB8-42C1-ADCE-BED593E9F10E}"/>
</file>

<file path=customXml/itemProps4.xml><?xml version="1.0" encoding="utf-8"?>
<ds:datastoreItem xmlns:ds="http://schemas.openxmlformats.org/officeDocument/2006/customXml" ds:itemID="{ADCB7FA4-8ECB-4DBF-86E3-60C5E8C7D5C0}"/>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Zoomers and Alphas Webinar</dc:title>
  <cp:revision>1</cp:revision>
  <dcterms:created xsi:type="dcterms:W3CDTF">2006-08-16T00:00:00Z</dcterms:created>
  <dcterms:modified xsi:type="dcterms:W3CDTF">2011-08-01T06:04:30Z</dcterms:modified>
  <dc:identifier>DAGNpsYRVCA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642396a9-f409-49a8-bac1-b3d1fdd99f02</vt:lpwstr>
  </property>
</Properties>
</file>