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diagrams/data29.xml" ContentType="application/vnd.openxmlformats-officedocument.drawingml.diagramData+xml"/>
  <Override PartName="/ppt/diagrams/data28.xml" ContentType="application/vnd.openxmlformats-officedocument.drawingml.diagramData+xml"/>
  <Override PartName="/ppt/diagrams/data27.xml" ContentType="application/vnd.openxmlformats-officedocument.drawingml.diagramData+xml"/>
  <Override PartName="/ppt/diagrams/data26.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20.xml" ContentType="application/vnd.openxmlformats-officedocument.drawingml.diagramData+xml"/>
  <Override PartName="/ppt/diagrams/data4.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5.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6.xml" ContentType="application/vnd.openxmlformats-officedocument.drawingml.diagramData+xml"/>
  <Override PartName="/ppt/diagrams/data12.xml" ContentType="application/vnd.openxmlformats-officedocument.drawingml.diagramData+xml"/>
  <Override PartName="/ppt/diagrams/data21.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31.xml" ContentType="application/vnd.openxmlformats-officedocument.presentationml.notesSlide+xml"/>
  <Override PartName="/ppt/slideLayouts/slideLayout42.xml" ContentType="application/vnd.openxmlformats-officedocument.presentationml.slideLayout+xml"/>
  <Override PartName="/ppt/notesSlides/notesSlide32.xml" ContentType="application/vnd.openxmlformats-officedocument.presentationml.notesSlide+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33.xml" ContentType="application/vnd.openxmlformats-officedocument.presentationml.notesSlide+xml"/>
  <Override PartName="/ppt/slideLayouts/slideLayout36.xml" ContentType="application/vnd.openxmlformats-officedocument.presentationml.slideLayout+xml"/>
  <Override PartName="/ppt/notesSlides/notesSlide34.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35.xml" ContentType="application/vnd.openxmlformats-officedocument.presentationml.notesSlide+xml"/>
  <Override PartName="/ppt/slideLayouts/slideLayout32.xml" ContentType="application/vnd.openxmlformats-officedocument.presentationml.slideLayout+xml"/>
  <Override PartName="/ppt/notesSlides/notesSlide36.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37.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slideMasters/slideMaster4.xml" ContentType="application/vnd.openxmlformats-officedocument.presentationml.slideMaster+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Masters/slideMaster3.xml" ContentType="application/vnd.openxmlformats-officedocument.presentationml.slideMaster+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slideMasters/slideMaster2.xml" ContentType="application/vnd.openxmlformats-officedocument.presentationml.slideMaster+xml"/>
  <Override PartName="/ppt/diagrams/drawing15.xml" ContentType="application/vnd.ms-office.drawingml.diagramDrawing+xml"/>
  <Override PartName="/ppt/diagrams/layout15.xml" ContentType="application/vnd.openxmlformats-officedocument.drawingml.diagramLayout+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diagrams/drawing29.xml" ContentType="application/vnd.ms-office.drawingml.diagramDrawing+xml"/>
  <Override PartName="/ppt/diagrams/colors29.xml" ContentType="application/vnd.openxmlformats-officedocument.drawingml.diagramColors+xml"/>
  <Override PartName="/ppt/diagrams/quickStyle29.xml" ContentType="application/vnd.openxmlformats-officedocument.drawingml.diagramStyle+xml"/>
  <Override PartName="/ppt/diagrams/layout29.xml" ContentType="application/vnd.openxmlformats-officedocument.drawingml.diagramLayout+xml"/>
  <Override PartName="/ppt/diagrams/drawing28.xml" ContentType="application/vnd.ms-office.drawingml.diagramDrawing+xml"/>
  <Override PartName="/ppt/diagrams/colors28.xml" ContentType="application/vnd.openxmlformats-officedocument.drawingml.diagramColors+xml"/>
  <Override PartName="/ppt/diagrams/quickStyle28.xml" ContentType="application/vnd.openxmlformats-officedocument.drawingml.diagramStyle+xml"/>
  <Override PartName="/ppt/diagrams/layout28.xml" ContentType="application/vnd.openxmlformats-officedocument.drawingml.diagramLayout+xml"/>
  <Override PartName="/ppt/diagrams/drawing27.xml" ContentType="application/vnd.ms-office.drawingml.diagramDrawing+xml"/>
  <Override PartName="/ppt/diagrams/colors27.xml" ContentType="application/vnd.openxmlformats-officedocument.drawingml.diagramColors+xml"/>
  <Override PartName="/ppt/diagrams/quickStyle27.xml" ContentType="application/vnd.openxmlformats-officedocument.drawingml.diagramStyle+xml"/>
  <Override PartName="/ppt/diagrams/layout27.xml" ContentType="application/vnd.openxmlformats-officedocument.drawingml.diagramLayout+xml"/>
  <Override PartName="/ppt/diagrams/drawing26.xml" ContentType="application/vnd.ms-office.drawingml.diagramDrawing+xml"/>
  <Override PartName="/ppt/diagrams/colors26.xml" ContentType="application/vnd.openxmlformats-officedocument.drawingml.diagramColors+xml"/>
  <Override PartName="/ppt/diagrams/quickStyle26.xml" ContentType="application/vnd.openxmlformats-officedocument.drawingml.diagramStyle+xml"/>
  <Override PartName="/ppt/diagrams/layout26.xml" ContentType="application/vnd.openxmlformats-officedocument.drawingml.diagramLayout+xml"/>
  <Override PartName="/ppt/diagrams/drawing25.xml" ContentType="application/vnd.ms-office.drawingml.diagramDrawing+xml"/>
  <Override PartName="/ppt/diagrams/colors25.xml" ContentType="application/vnd.openxmlformats-officedocument.drawingml.diagramColors+xml"/>
  <Override PartName="/ppt/diagrams/quickStyle25.xml" ContentType="application/vnd.openxmlformats-officedocument.drawingml.diagramStyle+xml"/>
  <Override PartName="/ppt/diagrams/layout25.xml" ContentType="application/vnd.openxmlformats-officedocument.drawingml.diagramLayout+xml"/>
  <Override PartName="/ppt/diagrams/drawing24.xml" ContentType="application/vnd.ms-office.drawingml.diagramDrawing+xml"/>
  <Override PartName="/ppt/diagrams/colors24.xml" ContentType="application/vnd.openxmlformats-officedocument.drawingml.diagramColors+xml"/>
  <Override PartName="/ppt/diagrams/quickStyle24.xml" ContentType="application/vnd.openxmlformats-officedocument.drawingml.diagramStyle+xml"/>
  <Override PartName="/ppt/diagrams/layout24.xml" ContentType="application/vnd.openxmlformats-officedocument.drawingml.diagramLayout+xml"/>
  <Override PartName="/ppt/diagrams/drawing23.xml" ContentType="application/vnd.ms-office.drawingml.diagramDrawing+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drawing22.xml" ContentType="application/vnd.ms-office.drawingml.diagramDrawing+xml"/>
  <Override PartName="/ppt/diagrams/colors22.xml" ContentType="application/vnd.openxmlformats-officedocument.drawingml.diagramColors+xml"/>
  <Override PartName="/ppt/diagrams/quickStyle22.xml" ContentType="application/vnd.openxmlformats-officedocument.drawingml.diagramStyle+xml"/>
  <Override PartName="/ppt/diagrams/layout22.xml" ContentType="application/vnd.openxmlformats-officedocument.drawingml.diagramLayout+xml"/>
  <Override PartName="/ppt/diagrams/drawing21.xml" ContentType="application/vnd.ms-office.drawingml.diagramDrawing+xml"/>
  <Override PartName="/ppt/diagrams/colors21.xml" ContentType="application/vnd.openxmlformats-officedocument.drawingml.diagramColors+xml"/>
  <Override PartName="/ppt/diagrams/quickStyle21.xml" ContentType="application/vnd.openxmlformats-officedocument.drawingml.diagramStyle+xml"/>
  <Override PartName="/ppt/diagrams/layout21.xml" ContentType="application/vnd.openxmlformats-officedocument.drawingml.diagramLayout+xml"/>
  <Override PartName="/ppt/diagrams/drawing20.xml" ContentType="application/vnd.ms-office.drawingml.diagramDrawing+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layout19.xml" ContentType="application/vnd.openxmlformats-officedocument.drawingml.diagramLayout+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7.xml" ContentType="application/vnd.ms-office.drawingml.diagramDrawing+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theme/theme1.xml" ContentType="application/vnd.openxmlformats-officedocument.theme+xml"/>
  <Override PartName="/ppt/diagrams/colors15.xml" ContentType="application/vnd.openxmlformats-officedocument.drawingml.diagramColors+xml"/>
  <Override PartName="/ppt/diagrams/quickStyle15.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diagrams/drawing14.xml" ContentType="application/vnd.ms-office.drawingml.diagramDrawing+xml"/>
  <Override PartName="/ppt/diagrams/colors14.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08" r:id="rId2"/>
    <p:sldMasterId id="2147483821" r:id="rId3"/>
    <p:sldMasterId id="2147483834" r:id="rId4"/>
  </p:sldMasterIdLst>
  <p:notesMasterIdLst>
    <p:notesMasterId r:id="rId94"/>
  </p:notesMasterIdLst>
  <p:handoutMasterIdLst>
    <p:handoutMasterId r:id="rId95"/>
  </p:handoutMasterIdLst>
  <p:sldIdLst>
    <p:sldId id="483" r:id="rId5"/>
    <p:sldId id="498" r:id="rId6"/>
    <p:sldId id="430" r:id="rId7"/>
    <p:sldId id="482" r:id="rId8"/>
    <p:sldId id="356" r:id="rId9"/>
    <p:sldId id="446" r:id="rId10"/>
    <p:sldId id="447" r:id="rId11"/>
    <p:sldId id="327" r:id="rId12"/>
    <p:sldId id="467" r:id="rId13"/>
    <p:sldId id="481" r:id="rId14"/>
    <p:sldId id="319" r:id="rId15"/>
    <p:sldId id="439" r:id="rId16"/>
    <p:sldId id="440" r:id="rId17"/>
    <p:sldId id="413" r:id="rId18"/>
    <p:sldId id="484" r:id="rId19"/>
    <p:sldId id="414" r:id="rId20"/>
    <p:sldId id="328" r:id="rId21"/>
    <p:sldId id="489" r:id="rId22"/>
    <p:sldId id="422" r:id="rId23"/>
    <p:sldId id="486" r:id="rId24"/>
    <p:sldId id="424" r:id="rId25"/>
    <p:sldId id="487" r:id="rId26"/>
    <p:sldId id="488" r:id="rId27"/>
    <p:sldId id="490" r:id="rId28"/>
    <p:sldId id="491" r:id="rId29"/>
    <p:sldId id="330" r:id="rId30"/>
    <p:sldId id="468" r:id="rId31"/>
    <p:sldId id="470" r:id="rId32"/>
    <p:sldId id="471" r:id="rId33"/>
    <p:sldId id="472" r:id="rId34"/>
    <p:sldId id="473" r:id="rId35"/>
    <p:sldId id="436" r:id="rId36"/>
    <p:sldId id="437" r:id="rId37"/>
    <p:sldId id="492" r:id="rId38"/>
    <p:sldId id="334" r:id="rId39"/>
    <p:sldId id="493" r:id="rId40"/>
    <p:sldId id="340" r:id="rId41"/>
    <p:sldId id="431" r:id="rId42"/>
    <p:sldId id="432" r:id="rId43"/>
    <p:sldId id="494" r:id="rId44"/>
    <p:sldId id="342" r:id="rId45"/>
    <p:sldId id="410" r:id="rId46"/>
    <p:sldId id="332" r:id="rId47"/>
    <p:sldId id="428" r:id="rId48"/>
    <p:sldId id="495" r:id="rId49"/>
    <p:sldId id="348" r:id="rId50"/>
    <p:sldId id="349" r:id="rId51"/>
    <p:sldId id="350" r:id="rId52"/>
    <p:sldId id="351" r:id="rId53"/>
    <p:sldId id="353" r:id="rId54"/>
    <p:sldId id="355" r:id="rId55"/>
    <p:sldId id="361" r:id="rId56"/>
    <p:sldId id="454" r:id="rId57"/>
    <p:sldId id="363" r:id="rId58"/>
    <p:sldId id="442" r:id="rId59"/>
    <p:sldId id="448" r:id="rId60"/>
    <p:sldId id="449" r:id="rId61"/>
    <p:sldId id="365" r:id="rId62"/>
    <p:sldId id="455" r:id="rId63"/>
    <p:sldId id="450" r:id="rId64"/>
    <p:sldId id="346" r:id="rId65"/>
    <p:sldId id="456" r:id="rId66"/>
    <p:sldId id="460" r:id="rId67"/>
    <p:sldId id="451" r:id="rId68"/>
    <p:sldId id="452" r:id="rId69"/>
    <p:sldId id="362" r:id="rId70"/>
    <p:sldId id="453" r:id="rId71"/>
    <p:sldId id="465" r:id="rId72"/>
    <p:sldId id="499" r:id="rId73"/>
    <p:sldId id="359" r:id="rId74"/>
    <p:sldId id="474" r:id="rId75"/>
    <p:sldId id="475" r:id="rId76"/>
    <p:sldId id="476" r:id="rId77"/>
    <p:sldId id="477" r:id="rId78"/>
    <p:sldId id="478" r:id="rId79"/>
    <p:sldId id="479" r:id="rId80"/>
    <p:sldId id="496" r:id="rId81"/>
    <p:sldId id="464" r:id="rId82"/>
    <p:sldId id="364" r:id="rId83"/>
    <p:sldId id="354" r:id="rId84"/>
    <p:sldId id="347" r:id="rId85"/>
    <p:sldId id="360" r:id="rId86"/>
    <p:sldId id="466" r:id="rId87"/>
    <p:sldId id="497" r:id="rId88"/>
    <p:sldId id="416" r:id="rId89"/>
    <p:sldId id="418" r:id="rId90"/>
    <p:sldId id="406" r:id="rId91"/>
    <p:sldId id="458" r:id="rId92"/>
    <p:sldId id="459" r:id="rId93"/>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initials="M" lastIdx="6" clrIdx="0"/>
  <p:cmAuthor id="1" name="Melissa Cusey" initials="MC" lastIdx="4" clrIdx="1">
    <p:extLst>
      <p:ext uri="{19B8F6BF-5375-455C-9EA6-DF929625EA0E}">
        <p15:presenceInfo xmlns:p15="http://schemas.microsoft.com/office/powerpoint/2012/main" userId="a0211dbb5b7ee5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A1131-AD74-7147-ACB0-4B02D799EF77}" v="79" dt="2024-11-13T17:08:53.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2" autoAdjust="0"/>
    <p:restoredTop sz="70821" autoAdjust="0"/>
  </p:normalViewPr>
  <p:slideViewPr>
    <p:cSldViewPr>
      <p:cViewPr varScale="1">
        <p:scale>
          <a:sx n="82" d="100"/>
          <a:sy n="82" d="100"/>
        </p:scale>
        <p:origin x="253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ustomXml" Target="../customXml/item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104" Type="http://schemas.openxmlformats.org/officeDocument/2006/relationships/customXml" Target="../customXml/item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105"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8T11:22:52.482" idx="3">
    <p:pos x="10" y="10"/>
    <p:text>REmove Slide?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28T11:10:38.864" idx="1">
    <p:pos x="10" y="10"/>
    <p:text>REmove Slide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28T11:30:10.796" idx="4">
    <p:pos x="10" y="10"/>
    <p:text>Remove this section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hyperlink" Target="https://prh.jobcorps.gov/Management%20Services/5.2%20Personnel/Related%20Sub%20Requirements/Exhibit%205-6%20Center%20Health%20Services%20Staffing%20Requirements.pdf" TargetMode="External"/><Relationship Id="rId1" Type="http://schemas.openxmlformats.org/officeDocument/2006/relationships/hyperlink" Target="https://prh.jobcorps.gov/Management%20Services/5.2%20Personnel/Related%20Sub%20Requirements/Exhibit%205-3%20Minimum%20Staff%20Qualifications.pdf" TargetMode="Externa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55.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5.xml.rels><?xml version="1.0" encoding="UTF-8" standalone="yes"?>
<Relationships xmlns="http://schemas.openxmlformats.org/package/2006/relationships"><Relationship Id="rId8" Type="http://schemas.openxmlformats.org/officeDocument/2006/relationships/hyperlink" Target="https://prh.jobcorps.gov/Management%20Services/5.2%20Personnel/Related%20Sub%20Requirements/Exhibit%205-6%20Center%20Health%20Services%20Staffing%20Requirements.pdf" TargetMode="External"/><Relationship Id="rId3" Type="http://schemas.openxmlformats.org/officeDocument/2006/relationships/image" Target="../media/image52.png"/><Relationship Id="rId7" Type="http://schemas.openxmlformats.org/officeDocument/2006/relationships/image" Target="../media/image55.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4.png"/><Relationship Id="rId5" Type="http://schemas.openxmlformats.org/officeDocument/2006/relationships/hyperlink" Target="https://prh.jobcorps.gov/Management%20Services/5.2%20Personnel/Related%20Sub%20Requirements/Exhibit%205-3%20Minimum%20Staff%20Qualifications.pdf" TargetMode="External"/><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9B758-9755-421B-A345-F4C3C024690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88AE82-E7A5-4E95-BE1D-A146DAA9B65E}">
      <dgm:prSet/>
      <dgm:spPr/>
      <dgm:t>
        <a:bodyPr/>
        <a:lstStyle/>
        <a:p>
          <a:pPr>
            <a:lnSpc>
              <a:spcPct val="100000"/>
            </a:lnSpc>
          </a:pPr>
          <a:r>
            <a:rPr lang="en-US"/>
            <a:t>Refer to the PRH for policy questions and guidance</a:t>
          </a:r>
        </a:p>
      </dgm:t>
    </dgm:pt>
    <dgm:pt modelId="{732B61D4-8FC8-430A-91D6-2CD09D7306AA}" type="parTrans" cxnId="{1C0D8DE6-3E0C-466C-9B2D-9D05C601E8EB}">
      <dgm:prSet/>
      <dgm:spPr/>
      <dgm:t>
        <a:bodyPr/>
        <a:lstStyle/>
        <a:p>
          <a:endParaRPr lang="en-US"/>
        </a:p>
      </dgm:t>
    </dgm:pt>
    <dgm:pt modelId="{872C54F7-A4EB-47FD-89E3-6EFE86C99AF3}" type="sibTrans" cxnId="{1C0D8DE6-3E0C-466C-9B2D-9D05C601E8EB}">
      <dgm:prSet/>
      <dgm:spPr/>
      <dgm:t>
        <a:bodyPr/>
        <a:lstStyle/>
        <a:p>
          <a:endParaRPr lang="en-US"/>
        </a:p>
      </dgm:t>
    </dgm:pt>
    <dgm:pt modelId="{E988C614-F2C0-4BB9-88CA-9CBA7EA11E4F}">
      <dgm:prSet/>
      <dgm:spPr/>
      <dgm:t>
        <a:bodyPr/>
        <a:lstStyle/>
        <a:p>
          <a:pPr>
            <a:lnSpc>
              <a:spcPct val="100000"/>
            </a:lnSpc>
          </a:pPr>
          <a:r>
            <a:rPr lang="en-US"/>
            <a:t>PRH Chapter 2, sections 2.3 R1- R19</a:t>
          </a:r>
        </a:p>
      </dgm:t>
    </dgm:pt>
    <dgm:pt modelId="{21187125-045F-4EF8-89E6-E7E8AD3AD716}" type="parTrans" cxnId="{1C62B6CE-48FB-49CA-8EB4-BB847DD1375B}">
      <dgm:prSet/>
      <dgm:spPr/>
      <dgm:t>
        <a:bodyPr/>
        <a:lstStyle/>
        <a:p>
          <a:endParaRPr lang="en-US"/>
        </a:p>
      </dgm:t>
    </dgm:pt>
    <dgm:pt modelId="{309531AB-597D-4B2A-8001-DA1E94BBF8B9}" type="sibTrans" cxnId="{1C62B6CE-48FB-49CA-8EB4-BB847DD1375B}">
      <dgm:prSet/>
      <dgm:spPr/>
      <dgm:t>
        <a:bodyPr/>
        <a:lstStyle/>
        <a:p>
          <a:endParaRPr lang="en-US"/>
        </a:p>
      </dgm:t>
    </dgm:pt>
    <dgm:pt modelId="{B2F4C1E7-2DD8-467B-9EE3-0FD84F219065}">
      <dgm:prSet/>
      <dgm:spPr/>
      <dgm:t>
        <a:bodyPr/>
        <a:lstStyle/>
        <a:p>
          <a:pPr>
            <a:lnSpc>
              <a:spcPct val="100000"/>
            </a:lnSpc>
          </a:pPr>
          <a:r>
            <a:rPr lang="en-US"/>
            <a:t>Policy in this presentation has been paraphrased </a:t>
          </a:r>
        </a:p>
      </dgm:t>
    </dgm:pt>
    <dgm:pt modelId="{C6D4797C-D8B9-4ADF-B718-D9D3E163D314}" type="parTrans" cxnId="{4BA23A98-093C-4F2E-852B-BCDD62996777}">
      <dgm:prSet/>
      <dgm:spPr/>
      <dgm:t>
        <a:bodyPr/>
        <a:lstStyle/>
        <a:p>
          <a:endParaRPr lang="en-US"/>
        </a:p>
      </dgm:t>
    </dgm:pt>
    <dgm:pt modelId="{3F830C7B-2C4F-4997-8A79-0CA829092F52}" type="sibTrans" cxnId="{4BA23A98-093C-4F2E-852B-BCDD62996777}">
      <dgm:prSet/>
      <dgm:spPr/>
      <dgm:t>
        <a:bodyPr/>
        <a:lstStyle/>
        <a:p>
          <a:endParaRPr lang="en-US"/>
        </a:p>
      </dgm:t>
    </dgm:pt>
    <dgm:pt modelId="{AA0EA85E-80A0-40DE-8BAE-9CC98D4DCF3E}" type="pres">
      <dgm:prSet presAssocID="{3649B758-9755-421B-A345-F4C3C024690B}" presName="root" presStyleCnt="0">
        <dgm:presLayoutVars>
          <dgm:dir/>
          <dgm:resizeHandles val="exact"/>
        </dgm:presLayoutVars>
      </dgm:prSet>
      <dgm:spPr/>
    </dgm:pt>
    <dgm:pt modelId="{7F2F10D6-2668-4752-9523-97C02997DF85}" type="pres">
      <dgm:prSet presAssocID="{EB88AE82-E7A5-4E95-BE1D-A146DAA9B65E}" presName="compNode" presStyleCnt="0"/>
      <dgm:spPr/>
    </dgm:pt>
    <dgm:pt modelId="{506DC904-35A2-4811-B407-86DBFE230178}" type="pres">
      <dgm:prSet presAssocID="{EB88AE82-E7A5-4E95-BE1D-A146DAA9B65E}" presName="bgRect" presStyleLbl="bgShp" presStyleIdx="0" presStyleCnt="3"/>
      <dgm:spPr/>
    </dgm:pt>
    <dgm:pt modelId="{6CD74B8B-7ED7-471A-ADCB-1A050BCB65A7}" type="pres">
      <dgm:prSet presAssocID="{EB88AE82-E7A5-4E95-BE1D-A146DAA9B6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EE6391AE-F1D7-45E4-B7FC-78C7138EC360}" type="pres">
      <dgm:prSet presAssocID="{EB88AE82-E7A5-4E95-BE1D-A146DAA9B65E}" presName="spaceRect" presStyleCnt="0"/>
      <dgm:spPr/>
    </dgm:pt>
    <dgm:pt modelId="{12854DC9-95D3-4059-BCE1-40D3480C5B35}" type="pres">
      <dgm:prSet presAssocID="{EB88AE82-E7A5-4E95-BE1D-A146DAA9B65E}" presName="parTx" presStyleLbl="revTx" presStyleIdx="0" presStyleCnt="3">
        <dgm:presLayoutVars>
          <dgm:chMax val="0"/>
          <dgm:chPref val="0"/>
        </dgm:presLayoutVars>
      </dgm:prSet>
      <dgm:spPr/>
    </dgm:pt>
    <dgm:pt modelId="{78A18186-8D51-4F8A-9EAA-0423D6E936DC}" type="pres">
      <dgm:prSet presAssocID="{872C54F7-A4EB-47FD-89E3-6EFE86C99AF3}" presName="sibTrans" presStyleCnt="0"/>
      <dgm:spPr/>
    </dgm:pt>
    <dgm:pt modelId="{03D86BF3-E692-4882-9A1A-A6B9E43C4982}" type="pres">
      <dgm:prSet presAssocID="{E988C614-F2C0-4BB9-88CA-9CBA7EA11E4F}" presName="compNode" presStyleCnt="0"/>
      <dgm:spPr/>
    </dgm:pt>
    <dgm:pt modelId="{12980632-86D4-46B8-B1FF-D0119DCB242D}" type="pres">
      <dgm:prSet presAssocID="{E988C614-F2C0-4BB9-88CA-9CBA7EA11E4F}" presName="bgRect" presStyleLbl="bgShp" presStyleIdx="1" presStyleCnt="3"/>
      <dgm:spPr/>
    </dgm:pt>
    <dgm:pt modelId="{F7132621-123F-4416-95C8-8098231B5D36}" type="pres">
      <dgm:prSet presAssocID="{E988C614-F2C0-4BB9-88CA-9CBA7EA11E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7D65B94-8393-4B8B-BAA0-BCF7972C60CB}" type="pres">
      <dgm:prSet presAssocID="{E988C614-F2C0-4BB9-88CA-9CBA7EA11E4F}" presName="spaceRect" presStyleCnt="0"/>
      <dgm:spPr/>
    </dgm:pt>
    <dgm:pt modelId="{B982B4FA-E174-4209-9C94-5D704BDA1B04}" type="pres">
      <dgm:prSet presAssocID="{E988C614-F2C0-4BB9-88CA-9CBA7EA11E4F}" presName="parTx" presStyleLbl="revTx" presStyleIdx="1" presStyleCnt="3">
        <dgm:presLayoutVars>
          <dgm:chMax val="0"/>
          <dgm:chPref val="0"/>
        </dgm:presLayoutVars>
      </dgm:prSet>
      <dgm:spPr/>
    </dgm:pt>
    <dgm:pt modelId="{DAEF2671-0A36-4EA4-83A4-08790D45BB7D}" type="pres">
      <dgm:prSet presAssocID="{309531AB-597D-4B2A-8001-DA1E94BBF8B9}" presName="sibTrans" presStyleCnt="0"/>
      <dgm:spPr/>
    </dgm:pt>
    <dgm:pt modelId="{85F5BF7A-248D-4ED5-8D90-8DEF85D1DEEE}" type="pres">
      <dgm:prSet presAssocID="{B2F4C1E7-2DD8-467B-9EE3-0FD84F219065}" presName="compNode" presStyleCnt="0"/>
      <dgm:spPr/>
    </dgm:pt>
    <dgm:pt modelId="{3FFD4DA6-43E9-4879-B748-A3337DC53CEF}" type="pres">
      <dgm:prSet presAssocID="{B2F4C1E7-2DD8-467B-9EE3-0FD84F219065}" presName="bgRect" presStyleLbl="bgShp" presStyleIdx="2" presStyleCnt="3"/>
      <dgm:spPr/>
    </dgm:pt>
    <dgm:pt modelId="{92EA8E24-4187-4D9A-A5F6-74914125DB79}" type="pres">
      <dgm:prSet presAssocID="{B2F4C1E7-2DD8-467B-9EE3-0FD84F2190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149F71D-13D4-4571-81C7-E663E593E31C}" type="pres">
      <dgm:prSet presAssocID="{B2F4C1E7-2DD8-467B-9EE3-0FD84F219065}" presName="spaceRect" presStyleCnt="0"/>
      <dgm:spPr/>
    </dgm:pt>
    <dgm:pt modelId="{7C2D8593-E452-437F-98E4-5C8283873F3A}" type="pres">
      <dgm:prSet presAssocID="{B2F4C1E7-2DD8-467B-9EE3-0FD84F219065}" presName="parTx" presStyleLbl="revTx" presStyleIdx="2" presStyleCnt="3">
        <dgm:presLayoutVars>
          <dgm:chMax val="0"/>
          <dgm:chPref val="0"/>
        </dgm:presLayoutVars>
      </dgm:prSet>
      <dgm:spPr/>
    </dgm:pt>
  </dgm:ptLst>
  <dgm:cxnLst>
    <dgm:cxn modelId="{C052AB17-69DE-534E-A29C-057E2750703D}" type="presOf" srcId="{EB88AE82-E7A5-4E95-BE1D-A146DAA9B65E}" destId="{12854DC9-95D3-4059-BCE1-40D3480C5B35}" srcOrd="0" destOrd="0" presId="urn:microsoft.com/office/officeart/2018/2/layout/IconVerticalSolidList"/>
    <dgm:cxn modelId="{09B7452F-3B83-2C41-BE59-D1948CAA8357}" type="presOf" srcId="{3649B758-9755-421B-A345-F4C3C024690B}" destId="{AA0EA85E-80A0-40DE-8BAE-9CC98D4DCF3E}" srcOrd="0" destOrd="0" presId="urn:microsoft.com/office/officeart/2018/2/layout/IconVerticalSolidList"/>
    <dgm:cxn modelId="{52168733-A36A-DF40-B70A-45C80A943032}" type="presOf" srcId="{B2F4C1E7-2DD8-467B-9EE3-0FD84F219065}" destId="{7C2D8593-E452-437F-98E4-5C8283873F3A}" srcOrd="0" destOrd="0" presId="urn:microsoft.com/office/officeart/2018/2/layout/IconVerticalSolidList"/>
    <dgm:cxn modelId="{4BA23A98-093C-4F2E-852B-BCDD62996777}" srcId="{3649B758-9755-421B-A345-F4C3C024690B}" destId="{B2F4C1E7-2DD8-467B-9EE3-0FD84F219065}" srcOrd="2" destOrd="0" parTransId="{C6D4797C-D8B9-4ADF-B718-D9D3E163D314}" sibTransId="{3F830C7B-2C4F-4997-8A79-0CA829092F52}"/>
    <dgm:cxn modelId="{1C62B6CE-48FB-49CA-8EB4-BB847DD1375B}" srcId="{3649B758-9755-421B-A345-F4C3C024690B}" destId="{E988C614-F2C0-4BB9-88CA-9CBA7EA11E4F}" srcOrd="1" destOrd="0" parTransId="{21187125-045F-4EF8-89E6-E7E8AD3AD716}" sibTransId="{309531AB-597D-4B2A-8001-DA1E94BBF8B9}"/>
    <dgm:cxn modelId="{A1F58BDE-DA32-B042-87A5-00231C0467CA}" type="presOf" srcId="{E988C614-F2C0-4BB9-88CA-9CBA7EA11E4F}" destId="{B982B4FA-E174-4209-9C94-5D704BDA1B04}" srcOrd="0" destOrd="0" presId="urn:microsoft.com/office/officeart/2018/2/layout/IconVerticalSolidList"/>
    <dgm:cxn modelId="{1C0D8DE6-3E0C-466C-9B2D-9D05C601E8EB}" srcId="{3649B758-9755-421B-A345-F4C3C024690B}" destId="{EB88AE82-E7A5-4E95-BE1D-A146DAA9B65E}" srcOrd="0" destOrd="0" parTransId="{732B61D4-8FC8-430A-91D6-2CD09D7306AA}" sibTransId="{872C54F7-A4EB-47FD-89E3-6EFE86C99AF3}"/>
    <dgm:cxn modelId="{19F7A8A4-0085-784F-A6E5-5C8A10A14A28}" type="presParOf" srcId="{AA0EA85E-80A0-40DE-8BAE-9CC98D4DCF3E}" destId="{7F2F10D6-2668-4752-9523-97C02997DF85}" srcOrd="0" destOrd="0" presId="urn:microsoft.com/office/officeart/2018/2/layout/IconVerticalSolidList"/>
    <dgm:cxn modelId="{A1C847C6-0655-2B4C-A9B6-70D4B39C2E91}" type="presParOf" srcId="{7F2F10D6-2668-4752-9523-97C02997DF85}" destId="{506DC904-35A2-4811-B407-86DBFE230178}" srcOrd="0" destOrd="0" presId="urn:microsoft.com/office/officeart/2018/2/layout/IconVerticalSolidList"/>
    <dgm:cxn modelId="{940526A3-4EA0-624A-BACE-E7DD94D4A2A5}" type="presParOf" srcId="{7F2F10D6-2668-4752-9523-97C02997DF85}" destId="{6CD74B8B-7ED7-471A-ADCB-1A050BCB65A7}" srcOrd="1" destOrd="0" presId="urn:microsoft.com/office/officeart/2018/2/layout/IconVerticalSolidList"/>
    <dgm:cxn modelId="{F3E5D59A-CE2D-D844-949A-6F6FD5AA18AD}" type="presParOf" srcId="{7F2F10D6-2668-4752-9523-97C02997DF85}" destId="{EE6391AE-F1D7-45E4-B7FC-78C7138EC360}" srcOrd="2" destOrd="0" presId="urn:microsoft.com/office/officeart/2018/2/layout/IconVerticalSolidList"/>
    <dgm:cxn modelId="{D021FD48-83CA-6146-ABDF-80AAE2AF93E6}" type="presParOf" srcId="{7F2F10D6-2668-4752-9523-97C02997DF85}" destId="{12854DC9-95D3-4059-BCE1-40D3480C5B35}" srcOrd="3" destOrd="0" presId="urn:microsoft.com/office/officeart/2018/2/layout/IconVerticalSolidList"/>
    <dgm:cxn modelId="{79562312-C42B-7141-9247-DB8060475FA4}" type="presParOf" srcId="{AA0EA85E-80A0-40DE-8BAE-9CC98D4DCF3E}" destId="{78A18186-8D51-4F8A-9EAA-0423D6E936DC}" srcOrd="1" destOrd="0" presId="urn:microsoft.com/office/officeart/2018/2/layout/IconVerticalSolidList"/>
    <dgm:cxn modelId="{BEB76AA7-3C17-A94A-AE9C-77158144BD1A}" type="presParOf" srcId="{AA0EA85E-80A0-40DE-8BAE-9CC98D4DCF3E}" destId="{03D86BF3-E692-4882-9A1A-A6B9E43C4982}" srcOrd="2" destOrd="0" presId="urn:microsoft.com/office/officeart/2018/2/layout/IconVerticalSolidList"/>
    <dgm:cxn modelId="{95BB6EEA-7BE7-1147-826E-473E54551716}" type="presParOf" srcId="{03D86BF3-E692-4882-9A1A-A6B9E43C4982}" destId="{12980632-86D4-46B8-B1FF-D0119DCB242D}" srcOrd="0" destOrd="0" presId="urn:microsoft.com/office/officeart/2018/2/layout/IconVerticalSolidList"/>
    <dgm:cxn modelId="{89CC1DCD-CFC3-604D-9A99-FCD2AF37D241}" type="presParOf" srcId="{03D86BF3-E692-4882-9A1A-A6B9E43C4982}" destId="{F7132621-123F-4416-95C8-8098231B5D36}" srcOrd="1" destOrd="0" presId="urn:microsoft.com/office/officeart/2018/2/layout/IconVerticalSolidList"/>
    <dgm:cxn modelId="{21530402-96EB-264C-A24E-D47E9429DA62}" type="presParOf" srcId="{03D86BF3-E692-4882-9A1A-A6B9E43C4982}" destId="{E7D65B94-8393-4B8B-BAA0-BCF7972C60CB}" srcOrd="2" destOrd="0" presId="urn:microsoft.com/office/officeart/2018/2/layout/IconVerticalSolidList"/>
    <dgm:cxn modelId="{4910231C-6CC3-2149-BB77-3A13FA24E167}" type="presParOf" srcId="{03D86BF3-E692-4882-9A1A-A6B9E43C4982}" destId="{B982B4FA-E174-4209-9C94-5D704BDA1B04}" srcOrd="3" destOrd="0" presId="urn:microsoft.com/office/officeart/2018/2/layout/IconVerticalSolidList"/>
    <dgm:cxn modelId="{73F72C2D-E6E3-A04D-9700-6E058922E157}" type="presParOf" srcId="{AA0EA85E-80A0-40DE-8BAE-9CC98D4DCF3E}" destId="{DAEF2671-0A36-4EA4-83A4-08790D45BB7D}" srcOrd="3" destOrd="0" presId="urn:microsoft.com/office/officeart/2018/2/layout/IconVerticalSolidList"/>
    <dgm:cxn modelId="{5ED6CF3A-D0A2-C547-9AF4-D2F95C7695FE}" type="presParOf" srcId="{AA0EA85E-80A0-40DE-8BAE-9CC98D4DCF3E}" destId="{85F5BF7A-248D-4ED5-8D90-8DEF85D1DEEE}" srcOrd="4" destOrd="0" presId="urn:microsoft.com/office/officeart/2018/2/layout/IconVerticalSolidList"/>
    <dgm:cxn modelId="{4886576A-EAD0-484F-B45C-8881E4A6C4ED}" type="presParOf" srcId="{85F5BF7A-248D-4ED5-8D90-8DEF85D1DEEE}" destId="{3FFD4DA6-43E9-4879-B748-A3337DC53CEF}" srcOrd="0" destOrd="0" presId="urn:microsoft.com/office/officeart/2018/2/layout/IconVerticalSolidList"/>
    <dgm:cxn modelId="{DBBEFDBC-CDAB-B749-9CC1-C0461B4B114C}" type="presParOf" srcId="{85F5BF7A-248D-4ED5-8D90-8DEF85D1DEEE}" destId="{92EA8E24-4187-4D9A-A5F6-74914125DB79}" srcOrd="1" destOrd="0" presId="urn:microsoft.com/office/officeart/2018/2/layout/IconVerticalSolidList"/>
    <dgm:cxn modelId="{B29BE8AC-48EE-D44D-8C3C-C9003A4681D4}" type="presParOf" srcId="{85F5BF7A-248D-4ED5-8D90-8DEF85D1DEEE}" destId="{2149F71D-13D4-4571-81C7-E663E593E31C}" srcOrd="2" destOrd="0" presId="urn:microsoft.com/office/officeart/2018/2/layout/IconVerticalSolidList"/>
    <dgm:cxn modelId="{0BB7D924-3D5A-714D-AB6D-CE438BC6CA5D}" type="presParOf" srcId="{85F5BF7A-248D-4ED5-8D90-8DEF85D1DEEE}" destId="{7C2D8593-E452-437F-98E4-5C8283873F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A1B158-E365-4046-8FAE-E97B28275E37}"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DFE5BB8-42E2-4594-A37E-92F4FE4E8DE2}">
      <dgm:prSet/>
      <dgm:spPr/>
      <dgm:t>
        <a:bodyPr/>
        <a:lstStyle/>
        <a:p>
          <a:r>
            <a:rPr lang="en-US"/>
            <a:t>Presentation on mental health promotion and employability to students during the Career Preparation Period (CPP)</a:t>
          </a:r>
        </a:p>
      </dgm:t>
    </dgm:pt>
    <dgm:pt modelId="{E0A1A5E4-17EF-4B90-9258-7B6C8D591FDF}" type="parTrans" cxnId="{84FD4F8B-FED8-42E9-AD12-B75D290489BA}">
      <dgm:prSet/>
      <dgm:spPr/>
      <dgm:t>
        <a:bodyPr/>
        <a:lstStyle/>
        <a:p>
          <a:endParaRPr lang="en-US"/>
        </a:p>
      </dgm:t>
    </dgm:pt>
    <dgm:pt modelId="{93C3C23B-F4AA-4959-99D7-0387186BD99E}" type="sibTrans" cxnId="{84FD4F8B-FED8-42E9-AD12-B75D290489BA}">
      <dgm:prSet/>
      <dgm:spPr/>
      <dgm:t>
        <a:bodyPr/>
        <a:lstStyle/>
        <a:p>
          <a:endParaRPr lang="en-US"/>
        </a:p>
      </dgm:t>
    </dgm:pt>
    <dgm:pt modelId="{1AAF5EA8-F333-41DB-B659-F1C64D3DDB1A}">
      <dgm:prSet/>
      <dgm:spPr/>
      <dgm:t>
        <a:bodyPr/>
        <a:lstStyle/>
        <a:p>
          <a:r>
            <a:rPr lang="en-US"/>
            <a:t>Regular case conferences for information exchange </a:t>
          </a:r>
        </a:p>
      </dgm:t>
    </dgm:pt>
    <dgm:pt modelId="{3683572B-3352-4357-94CF-45949ED6BBD3}" type="parTrans" cxnId="{80125EF2-DE88-4176-87DC-4DAE514FBCCC}">
      <dgm:prSet/>
      <dgm:spPr/>
      <dgm:t>
        <a:bodyPr/>
        <a:lstStyle/>
        <a:p>
          <a:endParaRPr lang="en-US"/>
        </a:p>
      </dgm:t>
    </dgm:pt>
    <dgm:pt modelId="{19370E46-A1CF-440E-B707-804BCEAAE172}" type="sibTrans" cxnId="{80125EF2-DE88-4176-87DC-4DAE514FBCCC}">
      <dgm:prSet/>
      <dgm:spPr/>
      <dgm:t>
        <a:bodyPr/>
        <a:lstStyle/>
        <a:p>
          <a:endParaRPr lang="en-US"/>
        </a:p>
      </dgm:t>
    </dgm:pt>
    <dgm:pt modelId="{0653F1BC-D049-4D22-A615-A20BB2D9C293}" type="pres">
      <dgm:prSet presAssocID="{F8A1B158-E365-4046-8FAE-E97B28275E37}" presName="root" presStyleCnt="0">
        <dgm:presLayoutVars>
          <dgm:dir/>
          <dgm:resizeHandles val="exact"/>
        </dgm:presLayoutVars>
      </dgm:prSet>
      <dgm:spPr/>
    </dgm:pt>
    <dgm:pt modelId="{7A1ABF24-599F-4969-BC23-089876749414}" type="pres">
      <dgm:prSet presAssocID="{EDFE5BB8-42E2-4594-A37E-92F4FE4E8DE2}" presName="compNode" presStyleCnt="0"/>
      <dgm:spPr/>
    </dgm:pt>
    <dgm:pt modelId="{12387972-D85E-4714-96E2-D8DFBBE0F794}" type="pres">
      <dgm:prSet presAssocID="{EDFE5BB8-42E2-4594-A37E-92F4FE4E8DE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90F8462-FEEC-45CD-9A55-F5FA6175A553}" type="pres">
      <dgm:prSet presAssocID="{EDFE5BB8-42E2-4594-A37E-92F4FE4E8DE2}" presName="spaceRect" presStyleCnt="0"/>
      <dgm:spPr/>
    </dgm:pt>
    <dgm:pt modelId="{4B70D3E2-2190-4F55-B293-D3CEBEBE14D8}" type="pres">
      <dgm:prSet presAssocID="{EDFE5BB8-42E2-4594-A37E-92F4FE4E8DE2}" presName="textRect" presStyleLbl="revTx" presStyleIdx="0" presStyleCnt="2">
        <dgm:presLayoutVars>
          <dgm:chMax val="1"/>
          <dgm:chPref val="1"/>
        </dgm:presLayoutVars>
      </dgm:prSet>
      <dgm:spPr/>
    </dgm:pt>
    <dgm:pt modelId="{71A18632-4EAE-44F7-8C88-BAFACEF488FF}" type="pres">
      <dgm:prSet presAssocID="{93C3C23B-F4AA-4959-99D7-0387186BD99E}" presName="sibTrans" presStyleCnt="0"/>
      <dgm:spPr/>
    </dgm:pt>
    <dgm:pt modelId="{2702D68B-AF31-4D76-9738-07E8DF8B729E}" type="pres">
      <dgm:prSet presAssocID="{1AAF5EA8-F333-41DB-B659-F1C64D3DDB1A}" presName="compNode" presStyleCnt="0"/>
      <dgm:spPr/>
    </dgm:pt>
    <dgm:pt modelId="{03514E92-2704-4CBC-AFCF-06BB11AEFF3D}" type="pres">
      <dgm:prSet presAssocID="{1AAF5EA8-F333-41DB-B659-F1C64D3DDB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368988D-C4DA-4420-9772-287814B3A017}" type="pres">
      <dgm:prSet presAssocID="{1AAF5EA8-F333-41DB-B659-F1C64D3DDB1A}" presName="spaceRect" presStyleCnt="0"/>
      <dgm:spPr/>
    </dgm:pt>
    <dgm:pt modelId="{BECDD09A-D321-4B41-9CC9-104544E494B2}" type="pres">
      <dgm:prSet presAssocID="{1AAF5EA8-F333-41DB-B659-F1C64D3DDB1A}" presName="textRect" presStyleLbl="revTx" presStyleIdx="1" presStyleCnt="2">
        <dgm:presLayoutVars>
          <dgm:chMax val="1"/>
          <dgm:chPref val="1"/>
        </dgm:presLayoutVars>
      </dgm:prSet>
      <dgm:spPr/>
    </dgm:pt>
  </dgm:ptLst>
  <dgm:cxnLst>
    <dgm:cxn modelId="{FE428031-5A72-4194-8CEF-F09A2CBA7EA0}" type="presOf" srcId="{EDFE5BB8-42E2-4594-A37E-92F4FE4E8DE2}" destId="{4B70D3E2-2190-4F55-B293-D3CEBEBE14D8}" srcOrd="0" destOrd="0" presId="urn:microsoft.com/office/officeart/2018/2/layout/IconLabelList"/>
    <dgm:cxn modelId="{84FD4F8B-FED8-42E9-AD12-B75D290489BA}" srcId="{F8A1B158-E365-4046-8FAE-E97B28275E37}" destId="{EDFE5BB8-42E2-4594-A37E-92F4FE4E8DE2}" srcOrd="0" destOrd="0" parTransId="{E0A1A5E4-17EF-4B90-9258-7B6C8D591FDF}" sibTransId="{93C3C23B-F4AA-4959-99D7-0387186BD99E}"/>
    <dgm:cxn modelId="{C0F5AEB5-EA4D-41EB-9AB8-06AD1CAA21DD}" type="presOf" srcId="{F8A1B158-E365-4046-8FAE-E97B28275E37}" destId="{0653F1BC-D049-4D22-A615-A20BB2D9C293}" srcOrd="0" destOrd="0" presId="urn:microsoft.com/office/officeart/2018/2/layout/IconLabelList"/>
    <dgm:cxn modelId="{F00FDAC4-CE21-4CEA-B0D4-0DEA2496461B}" type="presOf" srcId="{1AAF5EA8-F333-41DB-B659-F1C64D3DDB1A}" destId="{BECDD09A-D321-4B41-9CC9-104544E494B2}" srcOrd="0" destOrd="0" presId="urn:microsoft.com/office/officeart/2018/2/layout/IconLabelList"/>
    <dgm:cxn modelId="{80125EF2-DE88-4176-87DC-4DAE514FBCCC}" srcId="{F8A1B158-E365-4046-8FAE-E97B28275E37}" destId="{1AAF5EA8-F333-41DB-B659-F1C64D3DDB1A}" srcOrd="1" destOrd="0" parTransId="{3683572B-3352-4357-94CF-45949ED6BBD3}" sibTransId="{19370E46-A1CF-440E-B707-804BCEAAE172}"/>
    <dgm:cxn modelId="{3149FA38-9E9F-4B50-8219-1FED32BD8D56}" type="presParOf" srcId="{0653F1BC-D049-4D22-A615-A20BB2D9C293}" destId="{7A1ABF24-599F-4969-BC23-089876749414}" srcOrd="0" destOrd="0" presId="urn:microsoft.com/office/officeart/2018/2/layout/IconLabelList"/>
    <dgm:cxn modelId="{2887C58F-D6F8-4FF9-84BE-6D205C468E8C}" type="presParOf" srcId="{7A1ABF24-599F-4969-BC23-089876749414}" destId="{12387972-D85E-4714-96E2-D8DFBBE0F794}" srcOrd="0" destOrd="0" presId="urn:microsoft.com/office/officeart/2018/2/layout/IconLabelList"/>
    <dgm:cxn modelId="{F80958F9-F4AB-4C6D-B5F0-476B892591E6}" type="presParOf" srcId="{7A1ABF24-599F-4969-BC23-089876749414}" destId="{F90F8462-FEEC-45CD-9A55-F5FA6175A553}" srcOrd="1" destOrd="0" presId="urn:microsoft.com/office/officeart/2018/2/layout/IconLabelList"/>
    <dgm:cxn modelId="{BB6511FD-808D-47C2-BB29-5723152996EF}" type="presParOf" srcId="{7A1ABF24-599F-4969-BC23-089876749414}" destId="{4B70D3E2-2190-4F55-B293-D3CEBEBE14D8}" srcOrd="2" destOrd="0" presId="urn:microsoft.com/office/officeart/2018/2/layout/IconLabelList"/>
    <dgm:cxn modelId="{2F146C15-1197-4954-9B11-362A710BDF59}" type="presParOf" srcId="{0653F1BC-D049-4D22-A615-A20BB2D9C293}" destId="{71A18632-4EAE-44F7-8C88-BAFACEF488FF}" srcOrd="1" destOrd="0" presId="urn:microsoft.com/office/officeart/2018/2/layout/IconLabelList"/>
    <dgm:cxn modelId="{C66012AB-645F-48B8-BEF7-FFCAB061A740}" type="presParOf" srcId="{0653F1BC-D049-4D22-A615-A20BB2D9C293}" destId="{2702D68B-AF31-4D76-9738-07E8DF8B729E}" srcOrd="2" destOrd="0" presId="urn:microsoft.com/office/officeart/2018/2/layout/IconLabelList"/>
    <dgm:cxn modelId="{59F4D9B5-6203-40C4-ACF4-316303AE24BF}" type="presParOf" srcId="{2702D68B-AF31-4D76-9738-07E8DF8B729E}" destId="{03514E92-2704-4CBC-AFCF-06BB11AEFF3D}" srcOrd="0" destOrd="0" presId="urn:microsoft.com/office/officeart/2018/2/layout/IconLabelList"/>
    <dgm:cxn modelId="{8540F9B0-8509-4EC0-B138-BD57DA45847E}" type="presParOf" srcId="{2702D68B-AF31-4D76-9738-07E8DF8B729E}" destId="{8368988D-C4DA-4420-9772-287814B3A017}" srcOrd="1" destOrd="0" presId="urn:microsoft.com/office/officeart/2018/2/layout/IconLabelList"/>
    <dgm:cxn modelId="{F50C73CF-5826-41BC-A50C-F5E8ABBF8CAF}" type="presParOf" srcId="{2702D68B-AF31-4D76-9738-07E8DF8B729E}" destId="{BECDD09A-D321-4B41-9CC9-104544E494B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472D9B-1644-4896-9E0F-1CB1AC2710F1}"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01E83D71-105A-4CE5-95CC-B7EBC13AB230}">
      <dgm:prSet/>
      <dgm:spPr/>
      <dgm:t>
        <a:bodyPr/>
        <a:lstStyle/>
        <a:p>
          <a:r>
            <a:rPr lang="en-US"/>
            <a:t>Emphasis is on:</a:t>
          </a:r>
        </a:p>
      </dgm:t>
    </dgm:pt>
    <dgm:pt modelId="{354312F9-D394-4D85-9776-F820A1F16F0B}" type="parTrans" cxnId="{0746C172-C04C-40F1-B180-D1C11F97C4B4}">
      <dgm:prSet/>
      <dgm:spPr/>
      <dgm:t>
        <a:bodyPr/>
        <a:lstStyle/>
        <a:p>
          <a:endParaRPr lang="en-US"/>
        </a:p>
      </dgm:t>
    </dgm:pt>
    <dgm:pt modelId="{D1B8535F-63F3-486E-AF82-0F7C4EDF0502}" type="sibTrans" cxnId="{0746C172-C04C-40F1-B180-D1C11F97C4B4}">
      <dgm:prSet/>
      <dgm:spPr/>
      <dgm:t>
        <a:bodyPr/>
        <a:lstStyle/>
        <a:p>
          <a:endParaRPr lang="en-US"/>
        </a:p>
      </dgm:t>
    </dgm:pt>
    <dgm:pt modelId="{909B4A44-5106-4140-99D3-43416B950F7B}">
      <dgm:prSet/>
      <dgm:spPr/>
      <dgm:t>
        <a:bodyPr/>
        <a:lstStyle/>
        <a:p>
          <a:r>
            <a:rPr lang="en-US"/>
            <a:t>Prevention</a:t>
          </a:r>
        </a:p>
      </dgm:t>
    </dgm:pt>
    <dgm:pt modelId="{5A2EF5DF-5E6F-4BE1-9DB6-C34F99926384}" type="parTrans" cxnId="{F775F040-664B-4478-AEC6-21CA5AAA29C5}">
      <dgm:prSet/>
      <dgm:spPr/>
      <dgm:t>
        <a:bodyPr/>
        <a:lstStyle/>
        <a:p>
          <a:endParaRPr lang="en-US"/>
        </a:p>
      </dgm:t>
    </dgm:pt>
    <dgm:pt modelId="{92D354A6-E4BE-468F-8AFB-1D58FE50007F}" type="sibTrans" cxnId="{F775F040-664B-4478-AEC6-21CA5AAA29C5}">
      <dgm:prSet/>
      <dgm:spPr/>
      <dgm:t>
        <a:bodyPr/>
        <a:lstStyle/>
        <a:p>
          <a:endParaRPr lang="en-US"/>
        </a:p>
      </dgm:t>
    </dgm:pt>
    <dgm:pt modelId="{E6FA406A-72E7-405A-B0A3-E30F3FEF9CE2}">
      <dgm:prSet/>
      <dgm:spPr/>
      <dgm:t>
        <a:bodyPr/>
        <a:lstStyle/>
        <a:p>
          <a:r>
            <a:rPr lang="en-US"/>
            <a:t>Education</a:t>
          </a:r>
        </a:p>
      </dgm:t>
    </dgm:pt>
    <dgm:pt modelId="{9A08BB82-D78D-4ADB-9EBF-37F69897478F}" type="parTrans" cxnId="{5C939BFB-9700-471C-819C-E03F8629A13F}">
      <dgm:prSet/>
      <dgm:spPr/>
      <dgm:t>
        <a:bodyPr/>
        <a:lstStyle/>
        <a:p>
          <a:endParaRPr lang="en-US"/>
        </a:p>
      </dgm:t>
    </dgm:pt>
    <dgm:pt modelId="{898850DA-68D0-4C17-866A-27D2153ED92E}" type="sibTrans" cxnId="{5C939BFB-9700-471C-819C-E03F8629A13F}">
      <dgm:prSet/>
      <dgm:spPr/>
      <dgm:t>
        <a:bodyPr/>
        <a:lstStyle/>
        <a:p>
          <a:endParaRPr lang="en-US"/>
        </a:p>
      </dgm:t>
    </dgm:pt>
    <dgm:pt modelId="{53579921-CD2A-40E2-83BB-94FCDEE02794}">
      <dgm:prSet/>
      <dgm:spPr/>
      <dgm:t>
        <a:bodyPr/>
        <a:lstStyle/>
        <a:p>
          <a:r>
            <a:rPr lang="en-US"/>
            <a:t>Identification of substance use problems</a:t>
          </a:r>
        </a:p>
      </dgm:t>
    </dgm:pt>
    <dgm:pt modelId="{58F812F0-113C-4059-82E6-5A2DF135CE2F}" type="parTrans" cxnId="{D348AA62-ADC3-4F58-83CA-76EC0C5ABF24}">
      <dgm:prSet/>
      <dgm:spPr/>
      <dgm:t>
        <a:bodyPr/>
        <a:lstStyle/>
        <a:p>
          <a:endParaRPr lang="en-US"/>
        </a:p>
      </dgm:t>
    </dgm:pt>
    <dgm:pt modelId="{8A75CC6F-65DA-47A0-B2A1-F1EBCF512816}" type="sibTrans" cxnId="{D348AA62-ADC3-4F58-83CA-76EC0C5ABF24}">
      <dgm:prSet/>
      <dgm:spPr/>
      <dgm:t>
        <a:bodyPr/>
        <a:lstStyle/>
        <a:p>
          <a:endParaRPr lang="en-US"/>
        </a:p>
      </dgm:t>
    </dgm:pt>
    <dgm:pt modelId="{E1B38FB5-7463-41D4-850E-CE91270C9D51}">
      <dgm:prSet/>
      <dgm:spPr/>
      <dgm:t>
        <a:bodyPr/>
        <a:lstStyle/>
        <a:p>
          <a:r>
            <a:rPr lang="en-US"/>
            <a:t>Relapse Prevention </a:t>
          </a:r>
        </a:p>
      </dgm:t>
    </dgm:pt>
    <dgm:pt modelId="{EDEAB624-E5A8-4EFB-B5C9-DB87A315F100}" type="parTrans" cxnId="{4A055FD3-8F5C-4E0C-9617-F385635295AA}">
      <dgm:prSet/>
      <dgm:spPr/>
      <dgm:t>
        <a:bodyPr/>
        <a:lstStyle/>
        <a:p>
          <a:endParaRPr lang="en-US"/>
        </a:p>
      </dgm:t>
    </dgm:pt>
    <dgm:pt modelId="{9A267FA5-53E3-4858-888C-103F29F405EF}" type="sibTrans" cxnId="{4A055FD3-8F5C-4E0C-9617-F385635295AA}">
      <dgm:prSet/>
      <dgm:spPr/>
      <dgm:t>
        <a:bodyPr/>
        <a:lstStyle/>
        <a:p>
          <a:endParaRPr lang="en-US"/>
        </a:p>
      </dgm:t>
    </dgm:pt>
    <dgm:pt modelId="{1D867215-9C4F-4B9D-BFBA-8D7E9691552C}">
      <dgm:prSet/>
      <dgm:spPr/>
      <dgm:t>
        <a:bodyPr/>
        <a:lstStyle/>
        <a:p>
          <a:r>
            <a:rPr lang="en-US"/>
            <a:t>Overcome barriers to employability</a:t>
          </a:r>
        </a:p>
      </dgm:t>
    </dgm:pt>
    <dgm:pt modelId="{E5643252-C922-486E-BC02-6721588BCFC4}" type="parTrans" cxnId="{87F12FEB-4FCA-445E-B737-70D65A54891A}">
      <dgm:prSet/>
      <dgm:spPr/>
      <dgm:t>
        <a:bodyPr/>
        <a:lstStyle/>
        <a:p>
          <a:endParaRPr lang="en-US"/>
        </a:p>
      </dgm:t>
    </dgm:pt>
    <dgm:pt modelId="{FDA3D787-F85C-4765-9769-70CF2E3831CD}" type="sibTrans" cxnId="{87F12FEB-4FCA-445E-B737-70D65A54891A}">
      <dgm:prSet/>
      <dgm:spPr/>
      <dgm:t>
        <a:bodyPr/>
        <a:lstStyle/>
        <a:p>
          <a:endParaRPr lang="en-US"/>
        </a:p>
      </dgm:t>
    </dgm:pt>
    <dgm:pt modelId="{E1D1D004-32F2-47CF-8589-E3447639B2DA}">
      <dgm:prSet/>
      <dgm:spPr/>
      <dgm:t>
        <a:bodyPr/>
        <a:lstStyle/>
        <a:p>
          <a:r>
            <a:rPr lang="en-US"/>
            <a:t>Refer to PRH Chapter 2, 2.3; R5 and Exhibit 2-4 for complete details of required services.</a:t>
          </a:r>
        </a:p>
      </dgm:t>
    </dgm:pt>
    <dgm:pt modelId="{6C2C11AD-4873-4EA9-BB87-E0E4236BFBFB}" type="parTrans" cxnId="{C78F10E9-CD25-4BBA-B915-8D9A05B1A857}">
      <dgm:prSet/>
      <dgm:spPr/>
      <dgm:t>
        <a:bodyPr/>
        <a:lstStyle/>
        <a:p>
          <a:endParaRPr lang="en-US"/>
        </a:p>
      </dgm:t>
    </dgm:pt>
    <dgm:pt modelId="{3DC0827D-52E2-422D-868F-07C43CC702F0}" type="sibTrans" cxnId="{C78F10E9-CD25-4BBA-B915-8D9A05B1A857}">
      <dgm:prSet/>
      <dgm:spPr/>
      <dgm:t>
        <a:bodyPr/>
        <a:lstStyle/>
        <a:p>
          <a:endParaRPr lang="en-US"/>
        </a:p>
      </dgm:t>
    </dgm:pt>
    <dgm:pt modelId="{972913F9-CA3A-004D-A7DB-5D7878E12AEB}" type="pres">
      <dgm:prSet presAssocID="{4B472D9B-1644-4896-9E0F-1CB1AC2710F1}" presName="diagram" presStyleCnt="0">
        <dgm:presLayoutVars>
          <dgm:chPref val="1"/>
          <dgm:dir/>
          <dgm:animOne val="branch"/>
          <dgm:animLvl val="lvl"/>
          <dgm:resizeHandles val="exact"/>
        </dgm:presLayoutVars>
      </dgm:prSet>
      <dgm:spPr/>
    </dgm:pt>
    <dgm:pt modelId="{62B7899C-71C7-494D-9D85-4AFCD9EDD9E7}" type="pres">
      <dgm:prSet presAssocID="{01E83D71-105A-4CE5-95CC-B7EBC13AB230}" presName="root1" presStyleCnt="0"/>
      <dgm:spPr/>
    </dgm:pt>
    <dgm:pt modelId="{EA7394E7-36DB-0B4A-86A8-5BBDE949A8ED}" type="pres">
      <dgm:prSet presAssocID="{01E83D71-105A-4CE5-95CC-B7EBC13AB230}" presName="LevelOneTextNode" presStyleLbl="node0" presStyleIdx="0" presStyleCnt="2">
        <dgm:presLayoutVars>
          <dgm:chPref val="3"/>
        </dgm:presLayoutVars>
      </dgm:prSet>
      <dgm:spPr/>
    </dgm:pt>
    <dgm:pt modelId="{16CADD88-B8CA-8645-891A-9F1883CC245F}" type="pres">
      <dgm:prSet presAssocID="{01E83D71-105A-4CE5-95CC-B7EBC13AB230}" presName="level2hierChild" presStyleCnt="0"/>
      <dgm:spPr/>
    </dgm:pt>
    <dgm:pt modelId="{ED14FF8A-6A8F-2644-99B6-B0B3D2119BD6}" type="pres">
      <dgm:prSet presAssocID="{5A2EF5DF-5E6F-4BE1-9DB6-C34F99926384}" presName="conn2-1" presStyleLbl="parChTrans1D2" presStyleIdx="0" presStyleCnt="5"/>
      <dgm:spPr/>
    </dgm:pt>
    <dgm:pt modelId="{4A84AFDA-DB16-1E49-A6C6-A36FD77E8ACB}" type="pres">
      <dgm:prSet presAssocID="{5A2EF5DF-5E6F-4BE1-9DB6-C34F99926384}" presName="connTx" presStyleLbl="parChTrans1D2" presStyleIdx="0" presStyleCnt="5"/>
      <dgm:spPr/>
    </dgm:pt>
    <dgm:pt modelId="{035404D5-7171-664A-BDB9-F2E359161CA8}" type="pres">
      <dgm:prSet presAssocID="{909B4A44-5106-4140-99D3-43416B950F7B}" presName="root2" presStyleCnt="0"/>
      <dgm:spPr/>
    </dgm:pt>
    <dgm:pt modelId="{874E9DF9-8B5D-164E-AC80-DB40EE8DE883}" type="pres">
      <dgm:prSet presAssocID="{909B4A44-5106-4140-99D3-43416B950F7B}" presName="LevelTwoTextNode" presStyleLbl="node2" presStyleIdx="0" presStyleCnt="5">
        <dgm:presLayoutVars>
          <dgm:chPref val="3"/>
        </dgm:presLayoutVars>
      </dgm:prSet>
      <dgm:spPr/>
    </dgm:pt>
    <dgm:pt modelId="{6051A72F-7483-6D44-81D1-34E2E6C21632}" type="pres">
      <dgm:prSet presAssocID="{909B4A44-5106-4140-99D3-43416B950F7B}" presName="level3hierChild" presStyleCnt="0"/>
      <dgm:spPr/>
    </dgm:pt>
    <dgm:pt modelId="{6E5DC6A8-0A1E-E74D-B4E6-2AB905739BEB}" type="pres">
      <dgm:prSet presAssocID="{9A08BB82-D78D-4ADB-9EBF-37F69897478F}" presName="conn2-1" presStyleLbl="parChTrans1D2" presStyleIdx="1" presStyleCnt="5"/>
      <dgm:spPr/>
    </dgm:pt>
    <dgm:pt modelId="{8D5E9ABC-42DF-8A4B-B2C1-3F452F1BB582}" type="pres">
      <dgm:prSet presAssocID="{9A08BB82-D78D-4ADB-9EBF-37F69897478F}" presName="connTx" presStyleLbl="parChTrans1D2" presStyleIdx="1" presStyleCnt="5"/>
      <dgm:spPr/>
    </dgm:pt>
    <dgm:pt modelId="{5BCEADCC-BA1E-A248-ADEA-67BB2D0B38BA}" type="pres">
      <dgm:prSet presAssocID="{E6FA406A-72E7-405A-B0A3-E30F3FEF9CE2}" presName="root2" presStyleCnt="0"/>
      <dgm:spPr/>
    </dgm:pt>
    <dgm:pt modelId="{56BD3AC1-A965-4346-A507-EB9A7ABC897D}" type="pres">
      <dgm:prSet presAssocID="{E6FA406A-72E7-405A-B0A3-E30F3FEF9CE2}" presName="LevelTwoTextNode" presStyleLbl="node2" presStyleIdx="1" presStyleCnt="5">
        <dgm:presLayoutVars>
          <dgm:chPref val="3"/>
        </dgm:presLayoutVars>
      </dgm:prSet>
      <dgm:spPr/>
    </dgm:pt>
    <dgm:pt modelId="{79C054C2-5E05-DE48-9420-C67B9259A44B}" type="pres">
      <dgm:prSet presAssocID="{E6FA406A-72E7-405A-B0A3-E30F3FEF9CE2}" presName="level3hierChild" presStyleCnt="0"/>
      <dgm:spPr/>
    </dgm:pt>
    <dgm:pt modelId="{12ADBE75-7FED-754A-B806-564645051E0D}" type="pres">
      <dgm:prSet presAssocID="{58F812F0-113C-4059-82E6-5A2DF135CE2F}" presName="conn2-1" presStyleLbl="parChTrans1D2" presStyleIdx="2" presStyleCnt="5"/>
      <dgm:spPr/>
    </dgm:pt>
    <dgm:pt modelId="{68EE25E3-657E-DA4C-A72C-0C250FE041E9}" type="pres">
      <dgm:prSet presAssocID="{58F812F0-113C-4059-82E6-5A2DF135CE2F}" presName="connTx" presStyleLbl="parChTrans1D2" presStyleIdx="2" presStyleCnt="5"/>
      <dgm:spPr/>
    </dgm:pt>
    <dgm:pt modelId="{DCCF2AD9-0A43-D748-B539-A8B216FBCE13}" type="pres">
      <dgm:prSet presAssocID="{53579921-CD2A-40E2-83BB-94FCDEE02794}" presName="root2" presStyleCnt="0"/>
      <dgm:spPr/>
    </dgm:pt>
    <dgm:pt modelId="{D7F71AEE-B064-F040-B937-D50D1BDDB925}" type="pres">
      <dgm:prSet presAssocID="{53579921-CD2A-40E2-83BB-94FCDEE02794}" presName="LevelTwoTextNode" presStyleLbl="node2" presStyleIdx="2" presStyleCnt="5">
        <dgm:presLayoutVars>
          <dgm:chPref val="3"/>
        </dgm:presLayoutVars>
      </dgm:prSet>
      <dgm:spPr/>
    </dgm:pt>
    <dgm:pt modelId="{C8E30B7D-4100-974E-92E4-476D712132B3}" type="pres">
      <dgm:prSet presAssocID="{53579921-CD2A-40E2-83BB-94FCDEE02794}" presName="level3hierChild" presStyleCnt="0"/>
      <dgm:spPr/>
    </dgm:pt>
    <dgm:pt modelId="{B5A7F57E-FD20-314F-B945-2A795CE0E5B9}" type="pres">
      <dgm:prSet presAssocID="{EDEAB624-E5A8-4EFB-B5C9-DB87A315F100}" presName="conn2-1" presStyleLbl="parChTrans1D2" presStyleIdx="3" presStyleCnt="5"/>
      <dgm:spPr/>
    </dgm:pt>
    <dgm:pt modelId="{D3291C9D-00FD-FC43-8649-2FEAD67091EB}" type="pres">
      <dgm:prSet presAssocID="{EDEAB624-E5A8-4EFB-B5C9-DB87A315F100}" presName="connTx" presStyleLbl="parChTrans1D2" presStyleIdx="3" presStyleCnt="5"/>
      <dgm:spPr/>
    </dgm:pt>
    <dgm:pt modelId="{1304126C-1DE8-8E49-B50C-D2480B2EE704}" type="pres">
      <dgm:prSet presAssocID="{E1B38FB5-7463-41D4-850E-CE91270C9D51}" presName="root2" presStyleCnt="0"/>
      <dgm:spPr/>
    </dgm:pt>
    <dgm:pt modelId="{BFF1D73F-40BF-E849-B3C8-FAD129A4881B}" type="pres">
      <dgm:prSet presAssocID="{E1B38FB5-7463-41D4-850E-CE91270C9D51}" presName="LevelTwoTextNode" presStyleLbl="node2" presStyleIdx="3" presStyleCnt="5">
        <dgm:presLayoutVars>
          <dgm:chPref val="3"/>
        </dgm:presLayoutVars>
      </dgm:prSet>
      <dgm:spPr/>
    </dgm:pt>
    <dgm:pt modelId="{490220EB-168A-B14A-BCFD-1F1B398D140E}" type="pres">
      <dgm:prSet presAssocID="{E1B38FB5-7463-41D4-850E-CE91270C9D51}" presName="level3hierChild" presStyleCnt="0"/>
      <dgm:spPr/>
    </dgm:pt>
    <dgm:pt modelId="{62CF9517-25F6-CE4B-8F20-1BBA1BA37E85}" type="pres">
      <dgm:prSet presAssocID="{E5643252-C922-486E-BC02-6721588BCFC4}" presName="conn2-1" presStyleLbl="parChTrans1D2" presStyleIdx="4" presStyleCnt="5"/>
      <dgm:spPr/>
    </dgm:pt>
    <dgm:pt modelId="{9CE9B518-6179-744D-91FF-0774218DB616}" type="pres">
      <dgm:prSet presAssocID="{E5643252-C922-486E-BC02-6721588BCFC4}" presName="connTx" presStyleLbl="parChTrans1D2" presStyleIdx="4" presStyleCnt="5"/>
      <dgm:spPr/>
    </dgm:pt>
    <dgm:pt modelId="{B9123BE0-DBC0-634D-914E-ABD381166309}" type="pres">
      <dgm:prSet presAssocID="{1D867215-9C4F-4B9D-BFBA-8D7E9691552C}" presName="root2" presStyleCnt="0"/>
      <dgm:spPr/>
    </dgm:pt>
    <dgm:pt modelId="{E68D9A58-5DE9-2D46-9800-4262E0DAF9C6}" type="pres">
      <dgm:prSet presAssocID="{1D867215-9C4F-4B9D-BFBA-8D7E9691552C}" presName="LevelTwoTextNode" presStyleLbl="node2" presStyleIdx="4" presStyleCnt="5">
        <dgm:presLayoutVars>
          <dgm:chPref val="3"/>
        </dgm:presLayoutVars>
      </dgm:prSet>
      <dgm:spPr/>
    </dgm:pt>
    <dgm:pt modelId="{FC029EE9-A54D-904A-BDF9-532A91F42716}" type="pres">
      <dgm:prSet presAssocID="{1D867215-9C4F-4B9D-BFBA-8D7E9691552C}" presName="level3hierChild" presStyleCnt="0"/>
      <dgm:spPr/>
    </dgm:pt>
    <dgm:pt modelId="{B1586777-1E9D-2442-BDF2-431DF2B3F170}" type="pres">
      <dgm:prSet presAssocID="{E1D1D004-32F2-47CF-8589-E3447639B2DA}" presName="root1" presStyleCnt="0"/>
      <dgm:spPr/>
    </dgm:pt>
    <dgm:pt modelId="{E60A4FC0-ADAE-B74E-A893-9460DC7608A3}" type="pres">
      <dgm:prSet presAssocID="{E1D1D004-32F2-47CF-8589-E3447639B2DA}" presName="LevelOneTextNode" presStyleLbl="node0" presStyleIdx="1" presStyleCnt="2">
        <dgm:presLayoutVars>
          <dgm:chPref val="3"/>
        </dgm:presLayoutVars>
      </dgm:prSet>
      <dgm:spPr/>
    </dgm:pt>
    <dgm:pt modelId="{FBCC2C53-2E1E-B345-B71D-D9556E651F41}" type="pres">
      <dgm:prSet presAssocID="{E1D1D004-32F2-47CF-8589-E3447639B2DA}" presName="level2hierChild" presStyleCnt="0"/>
      <dgm:spPr/>
    </dgm:pt>
  </dgm:ptLst>
  <dgm:cxnLst>
    <dgm:cxn modelId="{C9161302-406B-EB43-BD54-5AE526D2B89F}" type="presOf" srcId="{E1D1D004-32F2-47CF-8589-E3447639B2DA}" destId="{E60A4FC0-ADAE-B74E-A893-9460DC7608A3}" srcOrd="0" destOrd="0" presId="urn:microsoft.com/office/officeart/2005/8/layout/hierarchy2"/>
    <dgm:cxn modelId="{BC980903-BCAF-A845-AD65-6AB0703CBA65}" type="presOf" srcId="{53579921-CD2A-40E2-83BB-94FCDEE02794}" destId="{D7F71AEE-B064-F040-B937-D50D1BDDB925}" srcOrd="0" destOrd="0" presId="urn:microsoft.com/office/officeart/2005/8/layout/hierarchy2"/>
    <dgm:cxn modelId="{F0432017-455C-8E45-8E3F-79F7AA1671BD}" type="presOf" srcId="{1D867215-9C4F-4B9D-BFBA-8D7E9691552C}" destId="{E68D9A58-5DE9-2D46-9800-4262E0DAF9C6}" srcOrd="0" destOrd="0" presId="urn:microsoft.com/office/officeart/2005/8/layout/hierarchy2"/>
    <dgm:cxn modelId="{0861E521-4741-BD4B-B120-478A6F1DCA93}" type="presOf" srcId="{EDEAB624-E5A8-4EFB-B5C9-DB87A315F100}" destId="{B5A7F57E-FD20-314F-B945-2A795CE0E5B9}" srcOrd="0" destOrd="0" presId="urn:microsoft.com/office/officeart/2005/8/layout/hierarchy2"/>
    <dgm:cxn modelId="{F946922F-EC83-5D4E-A5DE-AD6A8EC47DC8}" type="presOf" srcId="{01E83D71-105A-4CE5-95CC-B7EBC13AB230}" destId="{EA7394E7-36DB-0B4A-86A8-5BBDE949A8ED}" srcOrd="0" destOrd="0" presId="urn:microsoft.com/office/officeart/2005/8/layout/hierarchy2"/>
    <dgm:cxn modelId="{F775F040-664B-4478-AEC6-21CA5AAA29C5}" srcId="{01E83D71-105A-4CE5-95CC-B7EBC13AB230}" destId="{909B4A44-5106-4140-99D3-43416B950F7B}" srcOrd="0" destOrd="0" parTransId="{5A2EF5DF-5E6F-4BE1-9DB6-C34F99926384}" sibTransId="{92D354A6-E4BE-468F-8AFB-1D58FE50007F}"/>
    <dgm:cxn modelId="{F6D0B445-38F5-A547-99B0-0F6823D183E1}" type="presOf" srcId="{5A2EF5DF-5E6F-4BE1-9DB6-C34F99926384}" destId="{ED14FF8A-6A8F-2644-99B6-B0B3D2119BD6}" srcOrd="0" destOrd="0" presId="urn:microsoft.com/office/officeart/2005/8/layout/hierarchy2"/>
    <dgm:cxn modelId="{66EDD34A-198B-5847-BBD2-660D23302E0A}" type="presOf" srcId="{E1B38FB5-7463-41D4-850E-CE91270C9D51}" destId="{BFF1D73F-40BF-E849-B3C8-FAD129A4881B}" srcOrd="0" destOrd="0" presId="urn:microsoft.com/office/officeart/2005/8/layout/hierarchy2"/>
    <dgm:cxn modelId="{D348AA62-ADC3-4F58-83CA-76EC0C5ABF24}" srcId="{01E83D71-105A-4CE5-95CC-B7EBC13AB230}" destId="{53579921-CD2A-40E2-83BB-94FCDEE02794}" srcOrd="2" destOrd="0" parTransId="{58F812F0-113C-4059-82E6-5A2DF135CE2F}" sibTransId="{8A75CC6F-65DA-47A0-B2A1-F1EBCF512816}"/>
    <dgm:cxn modelId="{C12A6B64-FC14-BD41-BA65-033081BF346A}" type="presOf" srcId="{EDEAB624-E5A8-4EFB-B5C9-DB87A315F100}" destId="{D3291C9D-00FD-FC43-8649-2FEAD67091EB}" srcOrd="1" destOrd="0" presId="urn:microsoft.com/office/officeart/2005/8/layout/hierarchy2"/>
    <dgm:cxn modelId="{9C2DA86A-E4B5-2F4D-85E2-838BB5813F05}" type="presOf" srcId="{58F812F0-113C-4059-82E6-5A2DF135CE2F}" destId="{12ADBE75-7FED-754A-B806-564645051E0D}" srcOrd="0" destOrd="0" presId="urn:microsoft.com/office/officeart/2005/8/layout/hierarchy2"/>
    <dgm:cxn modelId="{D6C87571-538E-D643-B11D-AC51551F29D1}" type="presOf" srcId="{E5643252-C922-486E-BC02-6721588BCFC4}" destId="{9CE9B518-6179-744D-91FF-0774218DB616}" srcOrd="1" destOrd="0" presId="urn:microsoft.com/office/officeart/2005/8/layout/hierarchy2"/>
    <dgm:cxn modelId="{0746C172-C04C-40F1-B180-D1C11F97C4B4}" srcId="{4B472D9B-1644-4896-9E0F-1CB1AC2710F1}" destId="{01E83D71-105A-4CE5-95CC-B7EBC13AB230}" srcOrd="0" destOrd="0" parTransId="{354312F9-D394-4D85-9776-F820A1F16F0B}" sibTransId="{D1B8535F-63F3-486E-AF82-0F7C4EDF0502}"/>
    <dgm:cxn modelId="{0FC1AD76-C1EB-BF40-97EA-594DA0168BEF}" type="presOf" srcId="{E5643252-C922-486E-BC02-6721588BCFC4}" destId="{62CF9517-25F6-CE4B-8F20-1BBA1BA37E85}" srcOrd="0" destOrd="0" presId="urn:microsoft.com/office/officeart/2005/8/layout/hierarchy2"/>
    <dgm:cxn modelId="{33CB3A7B-DC69-EC41-B089-F923F59ACA73}" type="presOf" srcId="{9A08BB82-D78D-4ADB-9EBF-37F69897478F}" destId="{8D5E9ABC-42DF-8A4B-B2C1-3F452F1BB582}" srcOrd="1" destOrd="0" presId="urn:microsoft.com/office/officeart/2005/8/layout/hierarchy2"/>
    <dgm:cxn modelId="{00C3418D-1BD0-894B-BA63-9D49082997F6}" type="presOf" srcId="{4B472D9B-1644-4896-9E0F-1CB1AC2710F1}" destId="{972913F9-CA3A-004D-A7DB-5D7878E12AEB}" srcOrd="0" destOrd="0" presId="urn:microsoft.com/office/officeart/2005/8/layout/hierarchy2"/>
    <dgm:cxn modelId="{8E618591-C9AA-FF4A-B747-20B15B8482C9}" type="presOf" srcId="{5A2EF5DF-5E6F-4BE1-9DB6-C34F99926384}" destId="{4A84AFDA-DB16-1E49-A6C6-A36FD77E8ACB}" srcOrd="1" destOrd="0" presId="urn:microsoft.com/office/officeart/2005/8/layout/hierarchy2"/>
    <dgm:cxn modelId="{EE636FAF-0EE4-594D-BBE1-440C0973928D}" type="presOf" srcId="{58F812F0-113C-4059-82E6-5A2DF135CE2F}" destId="{68EE25E3-657E-DA4C-A72C-0C250FE041E9}" srcOrd="1" destOrd="0" presId="urn:microsoft.com/office/officeart/2005/8/layout/hierarchy2"/>
    <dgm:cxn modelId="{4A055FD3-8F5C-4E0C-9617-F385635295AA}" srcId="{01E83D71-105A-4CE5-95CC-B7EBC13AB230}" destId="{E1B38FB5-7463-41D4-850E-CE91270C9D51}" srcOrd="3" destOrd="0" parTransId="{EDEAB624-E5A8-4EFB-B5C9-DB87A315F100}" sibTransId="{9A267FA5-53E3-4858-888C-103F29F405EF}"/>
    <dgm:cxn modelId="{F97BFFD4-A465-BB41-8A81-8EC9470A9529}" type="presOf" srcId="{E6FA406A-72E7-405A-B0A3-E30F3FEF9CE2}" destId="{56BD3AC1-A965-4346-A507-EB9A7ABC897D}" srcOrd="0" destOrd="0" presId="urn:microsoft.com/office/officeart/2005/8/layout/hierarchy2"/>
    <dgm:cxn modelId="{C78F10E9-CD25-4BBA-B915-8D9A05B1A857}" srcId="{4B472D9B-1644-4896-9E0F-1CB1AC2710F1}" destId="{E1D1D004-32F2-47CF-8589-E3447639B2DA}" srcOrd="1" destOrd="0" parTransId="{6C2C11AD-4873-4EA9-BB87-E0E4236BFBFB}" sibTransId="{3DC0827D-52E2-422D-868F-07C43CC702F0}"/>
    <dgm:cxn modelId="{FB932AEB-10DD-9C41-B2BC-FB3FF85C8D04}" type="presOf" srcId="{9A08BB82-D78D-4ADB-9EBF-37F69897478F}" destId="{6E5DC6A8-0A1E-E74D-B4E6-2AB905739BEB}" srcOrd="0" destOrd="0" presId="urn:microsoft.com/office/officeart/2005/8/layout/hierarchy2"/>
    <dgm:cxn modelId="{87F12FEB-4FCA-445E-B737-70D65A54891A}" srcId="{01E83D71-105A-4CE5-95CC-B7EBC13AB230}" destId="{1D867215-9C4F-4B9D-BFBA-8D7E9691552C}" srcOrd="4" destOrd="0" parTransId="{E5643252-C922-486E-BC02-6721588BCFC4}" sibTransId="{FDA3D787-F85C-4765-9769-70CF2E3831CD}"/>
    <dgm:cxn modelId="{5D0594F3-898A-1747-BC5C-E8641D1F5A74}" type="presOf" srcId="{909B4A44-5106-4140-99D3-43416B950F7B}" destId="{874E9DF9-8B5D-164E-AC80-DB40EE8DE883}" srcOrd="0" destOrd="0" presId="urn:microsoft.com/office/officeart/2005/8/layout/hierarchy2"/>
    <dgm:cxn modelId="{5C939BFB-9700-471C-819C-E03F8629A13F}" srcId="{01E83D71-105A-4CE5-95CC-B7EBC13AB230}" destId="{E6FA406A-72E7-405A-B0A3-E30F3FEF9CE2}" srcOrd="1" destOrd="0" parTransId="{9A08BB82-D78D-4ADB-9EBF-37F69897478F}" sibTransId="{898850DA-68D0-4C17-866A-27D2153ED92E}"/>
    <dgm:cxn modelId="{4483C69D-0BE6-7C45-A317-7BE5B4F1B3E4}" type="presParOf" srcId="{972913F9-CA3A-004D-A7DB-5D7878E12AEB}" destId="{62B7899C-71C7-494D-9D85-4AFCD9EDD9E7}" srcOrd="0" destOrd="0" presId="urn:microsoft.com/office/officeart/2005/8/layout/hierarchy2"/>
    <dgm:cxn modelId="{EE5C0AE2-40DE-AC45-85A8-88132DFCC1D2}" type="presParOf" srcId="{62B7899C-71C7-494D-9D85-4AFCD9EDD9E7}" destId="{EA7394E7-36DB-0B4A-86A8-5BBDE949A8ED}" srcOrd="0" destOrd="0" presId="urn:microsoft.com/office/officeart/2005/8/layout/hierarchy2"/>
    <dgm:cxn modelId="{1A1A1444-AAEA-4B41-A940-CFC21C4990CD}" type="presParOf" srcId="{62B7899C-71C7-494D-9D85-4AFCD9EDD9E7}" destId="{16CADD88-B8CA-8645-891A-9F1883CC245F}" srcOrd="1" destOrd="0" presId="urn:microsoft.com/office/officeart/2005/8/layout/hierarchy2"/>
    <dgm:cxn modelId="{F9544ECB-C17E-5647-BCB3-5B3BB63686FF}" type="presParOf" srcId="{16CADD88-B8CA-8645-891A-9F1883CC245F}" destId="{ED14FF8A-6A8F-2644-99B6-B0B3D2119BD6}" srcOrd="0" destOrd="0" presId="urn:microsoft.com/office/officeart/2005/8/layout/hierarchy2"/>
    <dgm:cxn modelId="{0801F887-B064-C34E-A46D-56306D4C8DE8}" type="presParOf" srcId="{ED14FF8A-6A8F-2644-99B6-B0B3D2119BD6}" destId="{4A84AFDA-DB16-1E49-A6C6-A36FD77E8ACB}" srcOrd="0" destOrd="0" presId="urn:microsoft.com/office/officeart/2005/8/layout/hierarchy2"/>
    <dgm:cxn modelId="{003458C3-3E1D-004C-9F42-583160941F15}" type="presParOf" srcId="{16CADD88-B8CA-8645-891A-9F1883CC245F}" destId="{035404D5-7171-664A-BDB9-F2E359161CA8}" srcOrd="1" destOrd="0" presId="urn:microsoft.com/office/officeart/2005/8/layout/hierarchy2"/>
    <dgm:cxn modelId="{A833AECE-F024-6E40-956F-C97752564FD5}" type="presParOf" srcId="{035404D5-7171-664A-BDB9-F2E359161CA8}" destId="{874E9DF9-8B5D-164E-AC80-DB40EE8DE883}" srcOrd="0" destOrd="0" presId="urn:microsoft.com/office/officeart/2005/8/layout/hierarchy2"/>
    <dgm:cxn modelId="{EBFE538D-5E44-8F49-B225-8976913FCCF5}" type="presParOf" srcId="{035404D5-7171-664A-BDB9-F2E359161CA8}" destId="{6051A72F-7483-6D44-81D1-34E2E6C21632}" srcOrd="1" destOrd="0" presId="urn:microsoft.com/office/officeart/2005/8/layout/hierarchy2"/>
    <dgm:cxn modelId="{53F9D046-4D87-7F46-8D7F-51CCE284A39F}" type="presParOf" srcId="{16CADD88-B8CA-8645-891A-9F1883CC245F}" destId="{6E5DC6A8-0A1E-E74D-B4E6-2AB905739BEB}" srcOrd="2" destOrd="0" presId="urn:microsoft.com/office/officeart/2005/8/layout/hierarchy2"/>
    <dgm:cxn modelId="{9B1B127A-748D-E040-B14E-5120A2DC9BFC}" type="presParOf" srcId="{6E5DC6A8-0A1E-E74D-B4E6-2AB905739BEB}" destId="{8D5E9ABC-42DF-8A4B-B2C1-3F452F1BB582}" srcOrd="0" destOrd="0" presId="urn:microsoft.com/office/officeart/2005/8/layout/hierarchy2"/>
    <dgm:cxn modelId="{DB75560E-4923-3748-B358-6B51C406E9A0}" type="presParOf" srcId="{16CADD88-B8CA-8645-891A-9F1883CC245F}" destId="{5BCEADCC-BA1E-A248-ADEA-67BB2D0B38BA}" srcOrd="3" destOrd="0" presId="urn:microsoft.com/office/officeart/2005/8/layout/hierarchy2"/>
    <dgm:cxn modelId="{738C5DFB-C405-D744-82AC-1AD472FCC20A}" type="presParOf" srcId="{5BCEADCC-BA1E-A248-ADEA-67BB2D0B38BA}" destId="{56BD3AC1-A965-4346-A507-EB9A7ABC897D}" srcOrd="0" destOrd="0" presId="urn:microsoft.com/office/officeart/2005/8/layout/hierarchy2"/>
    <dgm:cxn modelId="{4462F8CA-FBF9-E049-A2EA-769D87138F7A}" type="presParOf" srcId="{5BCEADCC-BA1E-A248-ADEA-67BB2D0B38BA}" destId="{79C054C2-5E05-DE48-9420-C67B9259A44B}" srcOrd="1" destOrd="0" presId="urn:microsoft.com/office/officeart/2005/8/layout/hierarchy2"/>
    <dgm:cxn modelId="{02F2C428-F0A0-844D-9488-5B55778EE716}" type="presParOf" srcId="{16CADD88-B8CA-8645-891A-9F1883CC245F}" destId="{12ADBE75-7FED-754A-B806-564645051E0D}" srcOrd="4" destOrd="0" presId="urn:microsoft.com/office/officeart/2005/8/layout/hierarchy2"/>
    <dgm:cxn modelId="{F2561811-EAF4-E14C-A522-E6BAD6832D53}" type="presParOf" srcId="{12ADBE75-7FED-754A-B806-564645051E0D}" destId="{68EE25E3-657E-DA4C-A72C-0C250FE041E9}" srcOrd="0" destOrd="0" presId="urn:microsoft.com/office/officeart/2005/8/layout/hierarchy2"/>
    <dgm:cxn modelId="{11407B6D-2A8F-5D47-BC13-5372FB33E01C}" type="presParOf" srcId="{16CADD88-B8CA-8645-891A-9F1883CC245F}" destId="{DCCF2AD9-0A43-D748-B539-A8B216FBCE13}" srcOrd="5" destOrd="0" presId="urn:microsoft.com/office/officeart/2005/8/layout/hierarchy2"/>
    <dgm:cxn modelId="{B4FAD779-CF0A-0C43-9ACA-22D0643DB9CF}" type="presParOf" srcId="{DCCF2AD9-0A43-D748-B539-A8B216FBCE13}" destId="{D7F71AEE-B064-F040-B937-D50D1BDDB925}" srcOrd="0" destOrd="0" presId="urn:microsoft.com/office/officeart/2005/8/layout/hierarchy2"/>
    <dgm:cxn modelId="{3A4A6500-0964-6948-AF3B-37964D6FE467}" type="presParOf" srcId="{DCCF2AD9-0A43-D748-B539-A8B216FBCE13}" destId="{C8E30B7D-4100-974E-92E4-476D712132B3}" srcOrd="1" destOrd="0" presId="urn:microsoft.com/office/officeart/2005/8/layout/hierarchy2"/>
    <dgm:cxn modelId="{50A8407A-57E1-6A42-AA41-7DC0D1DE42A6}" type="presParOf" srcId="{16CADD88-B8CA-8645-891A-9F1883CC245F}" destId="{B5A7F57E-FD20-314F-B945-2A795CE0E5B9}" srcOrd="6" destOrd="0" presId="urn:microsoft.com/office/officeart/2005/8/layout/hierarchy2"/>
    <dgm:cxn modelId="{1F19619C-4D9C-4744-A7EA-1C17579C5039}" type="presParOf" srcId="{B5A7F57E-FD20-314F-B945-2A795CE0E5B9}" destId="{D3291C9D-00FD-FC43-8649-2FEAD67091EB}" srcOrd="0" destOrd="0" presId="urn:microsoft.com/office/officeart/2005/8/layout/hierarchy2"/>
    <dgm:cxn modelId="{05578644-B649-0E4B-98DE-FCBED77D4B61}" type="presParOf" srcId="{16CADD88-B8CA-8645-891A-9F1883CC245F}" destId="{1304126C-1DE8-8E49-B50C-D2480B2EE704}" srcOrd="7" destOrd="0" presId="urn:microsoft.com/office/officeart/2005/8/layout/hierarchy2"/>
    <dgm:cxn modelId="{C96816EF-31EF-9948-8CF8-B61DBEC7BDB3}" type="presParOf" srcId="{1304126C-1DE8-8E49-B50C-D2480B2EE704}" destId="{BFF1D73F-40BF-E849-B3C8-FAD129A4881B}" srcOrd="0" destOrd="0" presId="urn:microsoft.com/office/officeart/2005/8/layout/hierarchy2"/>
    <dgm:cxn modelId="{3B3F73E6-056E-7342-878F-D691F57E30F5}" type="presParOf" srcId="{1304126C-1DE8-8E49-B50C-D2480B2EE704}" destId="{490220EB-168A-B14A-BCFD-1F1B398D140E}" srcOrd="1" destOrd="0" presId="urn:microsoft.com/office/officeart/2005/8/layout/hierarchy2"/>
    <dgm:cxn modelId="{F41847E1-7FF8-964D-ACC5-4DF31E2456B9}" type="presParOf" srcId="{16CADD88-B8CA-8645-891A-9F1883CC245F}" destId="{62CF9517-25F6-CE4B-8F20-1BBA1BA37E85}" srcOrd="8" destOrd="0" presId="urn:microsoft.com/office/officeart/2005/8/layout/hierarchy2"/>
    <dgm:cxn modelId="{1ABCB2A0-7981-6E43-AA0E-1A704E865AD7}" type="presParOf" srcId="{62CF9517-25F6-CE4B-8F20-1BBA1BA37E85}" destId="{9CE9B518-6179-744D-91FF-0774218DB616}" srcOrd="0" destOrd="0" presId="urn:microsoft.com/office/officeart/2005/8/layout/hierarchy2"/>
    <dgm:cxn modelId="{E72B1DFF-AA53-9048-B536-84AFA0498B7C}" type="presParOf" srcId="{16CADD88-B8CA-8645-891A-9F1883CC245F}" destId="{B9123BE0-DBC0-634D-914E-ABD381166309}" srcOrd="9" destOrd="0" presId="urn:microsoft.com/office/officeart/2005/8/layout/hierarchy2"/>
    <dgm:cxn modelId="{553E468A-A761-DA41-AF8C-F272227C9331}" type="presParOf" srcId="{B9123BE0-DBC0-634D-914E-ABD381166309}" destId="{E68D9A58-5DE9-2D46-9800-4262E0DAF9C6}" srcOrd="0" destOrd="0" presId="urn:microsoft.com/office/officeart/2005/8/layout/hierarchy2"/>
    <dgm:cxn modelId="{6B31B848-B1AA-C243-B589-740123D635D3}" type="presParOf" srcId="{B9123BE0-DBC0-634D-914E-ABD381166309}" destId="{FC029EE9-A54D-904A-BDF9-532A91F42716}" srcOrd="1" destOrd="0" presId="urn:microsoft.com/office/officeart/2005/8/layout/hierarchy2"/>
    <dgm:cxn modelId="{93A1D310-01D9-FF41-98B1-2242AE158CB8}" type="presParOf" srcId="{972913F9-CA3A-004D-A7DB-5D7878E12AEB}" destId="{B1586777-1E9D-2442-BDF2-431DF2B3F170}" srcOrd="1" destOrd="0" presId="urn:microsoft.com/office/officeart/2005/8/layout/hierarchy2"/>
    <dgm:cxn modelId="{B7534D59-807B-8D4A-B1B0-A247259B10E2}" type="presParOf" srcId="{B1586777-1E9D-2442-BDF2-431DF2B3F170}" destId="{E60A4FC0-ADAE-B74E-A893-9460DC7608A3}" srcOrd="0" destOrd="0" presId="urn:microsoft.com/office/officeart/2005/8/layout/hierarchy2"/>
    <dgm:cxn modelId="{E6403BFA-1F5B-0145-96EB-D4B9B30FC407}" type="presParOf" srcId="{B1586777-1E9D-2442-BDF2-431DF2B3F170}" destId="{FBCC2C53-2E1E-B345-B71D-D9556E651F4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44AAD9-3210-4D63-8ACC-FC829141382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54691439-8343-4DED-B839-931D8D67D4FF}">
      <dgm:prSet/>
      <dgm:spPr/>
      <dgm:t>
        <a:bodyPr/>
        <a:lstStyle/>
        <a:p>
          <a:r>
            <a:rPr lang="en-US"/>
            <a:t>Secondary breathalyzer/alcohol detection when there are medical concerns. What is your protocol? Are you getting test results to file in SHR?</a:t>
          </a:r>
        </a:p>
      </dgm:t>
    </dgm:pt>
    <dgm:pt modelId="{91BF577D-61C6-423F-B9CF-BDDBAA767D69}" type="parTrans" cxnId="{B7185600-5587-4DD6-AD6F-7DBB9481B525}">
      <dgm:prSet/>
      <dgm:spPr/>
      <dgm:t>
        <a:bodyPr/>
        <a:lstStyle/>
        <a:p>
          <a:endParaRPr lang="en-US"/>
        </a:p>
      </dgm:t>
    </dgm:pt>
    <dgm:pt modelId="{7B8DC260-2F0B-4690-99D2-30ECE9C2A4E3}" type="sibTrans" cxnId="{B7185600-5587-4DD6-AD6F-7DBB9481B525}">
      <dgm:prSet/>
      <dgm:spPr/>
      <dgm:t>
        <a:bodyPr/>
        <a:lstStyle/>
        <a:p>
          <a:endParaRPr lang="en-US"/>
        </a:p>
      </dgm:t>
    </dgm:pt>
    <dgm:pt modelId="{E42C3D6A-D9CC-426F-B192-A4041AD67E7F}">
      <dgm:prSet/>
      <dgm:spPr/>
      <dgm:t>
        <a:bodyPr/>
        <a:lstStyle/>
        <a:p>
          <a:r>
            <a:rPr lang="en-US"/>
            <a:t>Refusal of drug/alcohol test now equates to a positive test and ZT</a:t>
          </a:r>
        </a:p>
      </dgm:t>
    </dgm:pt>
    <dgm:pt modelId="{FDDD09EC-48D3-4BD4-8282-48804B09CD70}" type="parTrans" cxnId="{C953382C-0696-4E04-B39A-0D050F652441}">
      <dgm:prSet/>
      <dgm:spPr/>
      <dgm:t>
        <a:bodyPr/>
        <a:lstStyle/>
        <a:p>
          <a:endParaRPr lang="en-US"/>
        </a:p>
      </dgm:t>
    </dgm:pt>
    <dgm:pt modelId="{D69F33EA-23B9-48DF-B489-7924B6159889}" type="sibTrans" cxnId="{C953382C-0696-4E04-B39A-0D050F652441}">
      <dgm:prSet/>
      <dgm:spPr/>
      <dgm:t>
        <a:bodyPr/>
        <a:lstStyle/>
        <a:p>
          <a:endParaRPr lang="en-US"/>
        </a:p>
      </dgm:t>
    </dgm:pt>
    <dgm:pt modelId="{A36560F6-9BE1-4BB0-B02D-FC59E927F37C}">
      <dgm:prSet/>
      <dgm:spPr/>
      <dgm:t>
        <a:bodyPr/>
        <a:lstStyle/>
        <a:p>
          <a:r>
            <a:rPr lang="en-US"/>
            <a:t>Assessment of high risk students – how is it occurring?</a:t>
          </a:r>
        </a:p>
      </dgm:t>
    </dgm:pt>
    <dgm:pt modelId="{4E1B46D2-DD4E-4A7D-88D4-597C1E2DF0A9}" type="parTrans" cxnId="{16BC6FFE-5B94-425F-9F4B-304E8CE39724}">
      <dgm:prSet/>
      <dgm:spPr/>
      <dgm:t>
        <a:bodyPr/>
        <a:lstStyle/>
        <a:p>
          <a:endParaRPr lang="en-US"/>
        </a:p>
      </dgm:t>
    </dgm:pt>
    <dgm:pt modelId="{6D748B53-783F-4915-8BC3-3BD9C2557A93}" type="sibTrans" cxnId="{16BC6FFE-5B94-425F-9F4B-304E8CE39724}">
      <dgm:prSet/>
      <dgm:spPr/>
      <dgm:t>
        <a:bodyPr/>
        <a:lstStyle/>
        <a:p>
          <a:endParaRPr lang="en-US"/>
        </a:p>
      </dgm:t>
    </dgm:pt>
    <dgm:pt modelId="{AD1668F0-CCD3-4AE6-B748-466520302F69}">
      <dgm:prSet/>
      <dgm:spPr/>
      <dgm:t>
        <a:bodyPr/>
        <a:lstStyle/>
        <a:p>
          <a:r>
            <a:rPr lang="en-US"/>
            <a:t>Services being comprehensively documented in SHR?</a:t>
          </a:r>
        </a:p>
      </dgm:t>
    </dgm:pt>
    <dgm:pt modelId="{75CB9C20-77E4-45EE-A484-775FCBC7D3FD}" type="parTrans" cxnId="{B2A843B4-23E3-4429-AA8C-934628B454E3}">
      <dgm:prSet/>
      <dgm:spPr/>
      <dgm:t>
        <a:bodyPr/>
        <a:lstStyle/>
        <a:p>
          <a:endParaRPr lang="en-US"/>
        </a:p>
      </dgm:t>
    </dgm:pt>
    <dgm:pt modelId="{8CC969FB-25F5-40A8-9E29-DEFC10EA7FAB}" type="sibTrans" cxnId="{B2A843B4-23E3-4429-AA8C-934628B454E3}">
      <dgm:prSet/>
      <dgm:spPr/>
      <dgm:t>
        <a:bodyPr/>
        <a:lstStyle/>
        <a:p>
          <a:endParaRPr lang="en-US"/>
        </a:p>
      </dgm:t>
    </dgm:pt>
    <dgm:pt modelId="{6B1ACFF6-0816-4A2C-BCBE-751C02E38CD0}">
      <dgm:prSet/>
      <dgm:spPr/>
      <dgm:t>
        <a:bodyPr/>
        <a:lstStyle/>
        <a:p>
          <a:r>
            <a:rPr lang="en-US"/>
            <a:t>CIS should NOT be used for clinical information</a:t>
          </a:r>
        </a:p>
      </dgm:t>
    </dgm:pt>
    <dgm:pt modelId="{F4E5E177-A5EB-434D-B304-65A0D6D9F09C}" type="parTrans" cxnId="{51809A5F-6BE9-447D-9D95-E88C4A864ECD}">
      <dgm:prSet/>
      <dgm:spPr/>
      <dgm:t>
        <a:bodyPr/>
        <a:lstStyle/>
        <a:p>
          <a:endParaRPr lang="en-US"/>
        </a:p>
      </dgm:t>
    </dgm:pt>
    <dgm:pt modelId="{51F143F9-8CEC-4653-9FA1-3EF6E7B2502E}" type="sibTrans" cxnId="{51809A5F-6BE9-447D-9D95-E88C4A864ECD}">
      <dgm:prSet/>
      <dgm:spPr/>
      <dgm:t>
        <a:bodyPr/>
        <a:lstStyle/>
        <a:p>
          <a:endParaRPr lang="en-US"/>
        </a:p>
      </dgm:t>
    </dgm:pt>
    <dgm:pt modelId="{BAF0E6BB-B642-9347-B1DD-C99515CA8133}" type="pres">
      <dgm:prSet presAssocID="{0844AAD9-3210-4D63-8ACC-FC829141382A}" presName="Name0" presStyleCnt="0">
        <dgm:presLayoutVars>
          <dgm:dir/>
          <dgm:animLvl val="lvl"/>
          <dgm:resizeHandles val="exact"/>
        </dgm:presLayoutVars>
      </dgm:prSet>
      <dgm:spPr/>
    </dgm:pt>
    <dgm:pt modelId="{0B338C53-80AC-4847-852E-5DC5F22F5A7D}" type="pres">
      <dgm:prSet presAssocID="{6B1ACFF6-0816-4A2C-BCBE-751C02E38CD0}" presName="boxAndChildren" presStyleCnt="0"/>
      <dgm:spPr/>
    </dgm:pt>
    <dgm:pt modelId="{5FEDAA76-591D-224A-9986-713E629402E4}" type="pres">
      <dgm:prSet presAssocID="{6B1ACFF6-0816-4A2C-BCBE-751C02E38CD0}" presName="parentTextBox" presStyleLbl="node1" presStyleIdx="0" presStyleCnt="5"/>
      <dgm:spPr/>
    </dgm:pt>
    <dgm:pt modelId="{759B4F5E-6D1D-EA4C-B222-D5FA9185287F}" type="pres">
      <dgm:prSet presAssocID="{8CC969FB-25F5-40A8-9E29-DEFC10EA7FAB}" presName="sp" presStyleCnt="0"/>
      <dgm:spPr/>
    </dgm:pt>
    <dgm:pt modelId="{A454B611-4BCB-CB4E-A290-72CF4A5AB59D}" type="pres">
      <dgm:prSet presAssocID="{AD1668F0-CCD3-4AE6-B748-466520302F69}" presName="arrowAndChildren" presStyleCnt="0"/>
      <dgm:spPr/>
    </dgm:pt>
    <dgm:pt modelId="{06800B02-7C62-054D-A522-AE69AF6809D2}" type="pres">
      <dgm:prSet presAssocID="{AD1668F0-CCD3-4AE6-B748-466520302F69}" presName="parentTextArrow" presStyleLbl="node1" presStyleIdx="1" presStyleCnt="5"/>
      <dgm:spPr/>
    </dgm:pt>
    <dgm:pt modelId="{37C93EC3-6751-2F4B-8B3A-ED1D21CD9FF7}" type="pres">
      <dgm:prSet presAssocID="{6D748B53-783F-4915-8BC3-3BD9C2557A93}" presName="sp" presStyleCnt="0"/>
      <dgm:spPr/>
    </dgm:pt>
    <dgm:pt modelId="{6D94529F-7A94-9242-9E81-55A512DDC0FC}" type="pres">
      <dgm:prSet presAssocID="{A36560F6-9BE1-4BB0-B02D-FC59E927F37C}" presName="arrowAndChildren" presStyleCnt="0"/>
      <dgm:spPr/>
    </dgm:pt>
    <dgm:pt modelId="{9356DD05-1139-EA4B-817E-42BFDB3C9FD7}" type="pres">
      <dgm:prSet presAssocID="{A36560F6-9BE1-4BB0-B02D-FC59E927F37C}" presName="parentTextArrow" presStyleLbl="node1" presStyleIdx="2" presStyleCnt="5"/>
      <dgm:spPr/>
    </dgm:pt>
    <dgm:pt modelId="{3B3447D5-88D5-3142-809A-E29BFF21CB3B}" type="pres">
      <dgm:prSet presAssocID="{D69F33EA-23B9-48DF-B489-7924B6159889}" presName="sp" presStyleCnt="0"/>
      <dgm:spPr/>
    </dgm:pt>
    <dgm:pt modelId="{788A0B8D-B367-FF40-8F87-DA44E8453CE1}" type="pres">
      <dgm:prSet presAssocID="{E42C3D6A-D9CC-426F-B192-A4041AD67E7F}" presName="arrowAndChildren" presStyleCnt="0"/>
      <dgm:spPr/>
    </dgm:pt>
    <dgm:pt modelId="{B5C8DE99-BB16-6543-BA04-7C48A1527EA9}" type="pres">
      <dgm:prSet presAssocID="{E42C3D6A-D9CC-426F-B192-A4041AD67E7F}" presName="parentTextArrow" presStyleLbl="node1" presStyleIdx="3" presStyleCnt="5"/>
      <dgm:spPr/>
    </dgm:pt>
    <dgm:pt modelId="{8BC9BB17-DFAE-3749-98D0-88C2C54C04CE}" type="pres">
      <dgm:prSet presAssocID="{7B8DC260-2F0B-4690-99D2-30ECE9C2A4E3}" presName="sp" presStyleCnt="0"/>
      <dgm:spPr/>
    </dgm:pt>
    <dgm:pt modelId="{F71AF7B8-F49D-BA4A-9D5E-88ECB57524D8}" type="pres">
      <dgm:prSet presAssocID="{54691439-8343-4DED-B839-931D8D67D4FF}" presName="arrowAndChildren" presStyleCnt="0"/>
      <dgm:spPr/>
    </dgm:pt>
    <dgm:pt modelId="{0684C867-C9A3-424E-B092-1DE242388DA3}" type="pres">
      <dgm:prSet presAssocID="{54691439-8343-4DED-B839-931D8D67D4FF}" presName="parentTextArrow" presStyleLbl="node1" presStyleIdx="4" presStyleCnt="5"/>
      <dgm:spPr/>
    </dgm:pt>
  </dgm:ptLst>
  <dgm:cxnLst>
    <dgm:cxn modelId="{B7185600-5587-4DD6-AD6F-7DBB9481B525}" srcId="{0844AAD9-3210-4D63-8ACC-FC829141382A}" destId="{54691439-8343-4DED-B839-931D8D67D4FF}" srcOrd="0" destOrd="0" parTransId="{91BF577D-61C6-423F-B9CF-BDDBAA767D69}" sibTransId="{7B8DC260-2F0B-4690-99D2-30ECE9C2A4E3}"/>
    <dgm:cxn modelId="{EED83113-7185-0C44-90E1-393E07BBC57E}" type="presOf" srcId="{AD1668F0-CCD3-4AE6-B748-466520302F69}" destId="{06800B02-7C62-054D-A522-AE69AF6809D2}" srcOrd="0" destOrd="0" presId="urn:microsoft.com/office/officeart/2005/8/layout/process4"/>
    <dgm:cxn modelId="{C953382C-0696-4E04-B39A-0D050F652441}" srcId="{0844AAD9-3210-4D63-8ACC-FC829141382A}" destId="{E42C3D6A-D9CC-426F-B192-A4041AD67E7F}" srcOrd="1" destOrd="0" parTransId="{FDDD09EC-48D3-4BD4-8282-48804B09CD70}" sibTransId="{D69F33EA-23B9-48DF-B489-7924B6159889}"/>
    <dgm:cxn modelId="{51809A5F-6BE9-447D-9D95-E88C4A864ECD}" srcId="{0844AAD9-3210-4D63-8ACC-FC829141382A}" destId="{6B1ACFF6-0816-4A2C-BCBE-751C02E38CD0}" srcOrd="4" destOrd="0" parTransId="{F4E5E177-A5EB-434D-B304-65A0D6D9F09C}" sibTransId="{51F143F9-8CEC-4653-9FA1-3EF6E7B2502E}"/>
    <dgm:cxn modelId="{653D53A7-752D-354C-BE4B-346E488FC0D7}" type="presOf" srcId="{54691439-8343-4DED-B839-931D8D67D4FF}" destId="{0684C867-C9A3-424E-B092-1DE242388DA3}" srcOrd="0" destOrd="0" presId="urn:microsoft.com/office/officeart/2005/8/layout/process4"/>
    <dgm:cxn modelId="{B2A843B4-23E3-4429-AA8C-934628B454E3}" srcId="{0844AAD9-3210-4D63-8ACC-FC829141382A}" destId="{AD1668F0-CCD3-4AE6-B748-466520302F69}" srcOrd="3" destOrd="0" parTransId="{75CB9C20-77E4-45EE-A484-775FCBC7D3FD}" sibTransId="{8CC969FB-25F5-40A8-9E29-DEFC10EA7FAB}"/>
    <dgm:cxn modelId="{73A871BF-B1D5-6545-BAC6-47166636A4D9}" type="presOf" srcId="{6B1ACFF6-0816-4A2C-BCBE-751C02E38CD0}" destId="{5FEDAA76-591D-224A-9986-713E629402E4}" srcOrd="0" destOrd="0" presId="urn:microsoft.com/office/officeart/2005/8/layout/process4"/>
    <dgm:cxn modelId="{E21528E9-4F13-5040-A625-138DA8E85713}" type="presOf" srcId="{A36560F6-9BE1-4BB0-B02D-FC59E927F37C}" destId="{9356DD05-1139-EA4B-817E-42BFDB3C9FD7}" srcOrd="0" destOrd="0" presId="urn:microsoft.com/office/officeart/2005/8/layout/process4"/>
    <dgm:cxn modelId="{4694A9F7-5FD4-1B4D-AB3D-8D77A0CF4BCD}" type="presOf" srcId="{0844AAD9-3210-4D63-8ACC-FC829141382A}" destId="{BAF0E6BB-B642-9347-B1DD-C99515CA8133}" srcOrd="0" destOrd="0" presId="urn:microsoft.com/office/officeart/2005/8/layout/process4"/>
    <dgm:cxn modelId="{39F409FA-EFC0-2540-B672-81F1459D7C4F}" type="presOf" srcId="{E42C3D6A-D9CC-426F-B192-A4041AD67E7F}" destId="{B5C8DE99-BB16-6543-BA04-7C48A1527EA9}" srcOrd="0" destOrd="0" presId="urn:microsoft.com/office/officeart/2005/8/layout/process4"/>
    <dgm:cxn modelId="{16BC6FFE-5B94-425F-9F4B-304E8CE39724}" srcId="{0844AAD9-3210-4D63-8ACC-FC829141382A}" destId="{A36560F6-9BE1-4BB0-B02D-FC59E927F37C}" srcOrd="2" destOrd="0" parTransId="{4E1B46D2-DD4E-4A7D-88D4-597C1E2DF0A9}" sibTransId="{6D748B53-783F-4915-8BC3-3BD9C2557A93}"/>
    <dgm:cxn modelId="{8A10CE28-0BFB-1E44-839D-9B2D6EA76623}" type="presParOf" srcId="{BAF0E6BB-B642-9347-B1DD-C99515CA8133}" destId="{0B338C53-80AC-4847-852E-5DC5F22F5A7D}" srcOrd="0" destOrd="0" presId="urn:microsoft.com/office/officeart/2005/8/layout/process4"/>
    <dgm:cxn modelId="{1C1B7910-67E3-FB49-8509-35241AB91101}" type="presParOf" srcId="{0B338C53-80AC-4847-852E-5DC5F22F5A7D}" destId="{5FEDAA76-591D-224A-9986-713E629402E4}" srcOrd="0" destOrd="0" presId="urn:microsoft.com/office/officeart/2005/8/layout/process4"/>
    <dgm:cxn modelId="{B0842093-138D-3542-A6CF-EC285C292CEA}" type="presParOf" srcId="{BAF0E6BB-B642-9347-B1DD-C99515CA8133}" destId="{759B4F5E-6D1D-EA4C-B222-D5FA9185287F}" srcOrd="1" destOrd="0" presId="urn:microsoft.com/office/officeart/2005/8/layout/process4"/>
    <dgm:cxn modelId="{5AF31890-6952-F64D-AB40-FDCD71534D23}" type="presParOf" srcId="{BAF0E6BB-B642-9347-B1DD-C99515CA8133}" destId="{A454B611-4BCB-CB4E-A290-72CF4A5AB59D}" srcOrd="2" destOrd="0" presId="urn:microsoft.com/office/officeart/2005/8/layout/process4"/>
    <dgm:cxn modelId="{C2BDCC57-013E-844F-BC47-F155882DCCDC}" type="presParOf" srcId="{A454B611-4BCB-CB4E-A290-72CF4A5AB59D}" destId="{06800B02-7C62-054D-A522-AE69AF6809D2}" srcOrd="0" destOrd="0" presId="urn:microsoft.com/office/officeart/2005/8/layout/process4"/>
    <dgm:cxn modelId="{6A421F07-D40E-C84E-B0F7-A87FBC06A687}" type="presParOf" srcId="{BAF0E6BB-B642-9347-B1DD-C99515CA8133}" destId="{37C93EC3-6751-2F4B-8B3A-ED1D21CD9FF7}" srcOrd="3" destOrd="0" presId="urn:microsoft.com/office/officeart/2005/8/layout/process4"/>
    <dgm:cxn modelId="{7AF0F740-4124-D540-99CB-9C963F6816B5}" type="presParOf" srcId="{BAF0E6BB-B642-9347-B1DD-C99515CA8133}" destId="{6D94529F-7A94-9242-9E81-55A512DDC0FC}" srcOrd="4" destOrd="0" presId="urn:microsoft.com/office/officeart/2005/8/layout/process4"/>
    <dgm:cxn modelId="{6792E7DF-DFF9-EC45-A6A8-E6EEA43A349D}" type="presParOf" srcId="{6D94529F-7A94-9242-9E81-55A512DDC0FC}" destId="{9356DD05-1139-EA4B-817E-42BFDB3C9FD7}" srcOrd="0" destOrd="0" presId="urn:microsoft.com/office/officeart/2005/8/layout/process4"/>
    <dgm:cxn modelId="{8C33486C-3AE7-3540-AFF3-308CF542484A}" type="presParOf" srcId="{BAF0E6BB-B642-9347-B1DD-C99515CA8133}" destId="{3B3447D5-88D5-3142-809A-E29BFF21CB3B}" srcOrd="5" destOrd="0" presId="urn:microsoft.com/office/officeart/2005/8/layout/process4"/>
    <dgm:cxn modelId="{44879F9E-C911-8A47-A26F-6D032076D39F}" type="presParOf" srcId="{BAF0E6BB-B642-9347-B1DD-C99515CA8133}" destId="{788A0B8D-B367-FF40-8F87-DA44E8453CE1}" srcOrd="6" destOrd="0" presId="urn:microsoft.com/office/officeart/2005/8/layout/process4"/>
    <dgm:cxn modelId="{E571E939-A0B8-0D49-BAC1-3479D0E81214}" type="presParOf" srcId="{788A0B8D-B367-FF40-8F87-DA44E8453CE1}" destId="{B5C8DE99-BB16-6543-BA04-7C48A1527EA9}" srcOrd="0" destOrd="0" presId="urn:microsoft.com/office/officeart/2005/8/layout/process4"/>
    <dgm:cxn modelId="{9D299748-B869-5646-B98B-0DC5CFD9135B}" type="presParOf" srcId="{BAF0E6BB-B642-9347-B1DD-C99515CA8133}" destId="{8BC9BB17-DFAE-3749-98D0-88C2C54C04CE}" srcOrd="7" destOrd="0" presId="urn:microsoft.com/office/officeart/2005/8/layout/process4"/>
    <dgm:cxn modelId="{D61CE3D4-22E1-B74F-8393-8B9D89F1FCA2}" type="presParOf" srcId="{BAF0E6BB-B642-9347-B1DD-C99515CA8133}" destId="{F71AF7B8-F49D-BA4A-9D5E-88ECB57524D8}" srcOrd="8" destOrd="0" presId="urn:microsoft.com/office/officeart/2005/8/layout/process4"/>
    <dgm:cxn modelId="{83DE7C27-8787-EC42-9FA5-4E92E132680D}" type="presParOf" srcId="{F71AF7B8-F49D-BA4A-9D5E-88ECB57524D8}" destId="{0684C867-C9A3-424E-B092-1DE242388DA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F98D40-9FA4-45BB-8007-AE6124C52FA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F85F9042-EE22-4025-A54B-F60EC9FBCDCE}">
      <dgm:prSet/>
      <dgm:spPr/>
      <dgm:t>
        <a:bodyPr/>
        <a:lstStyle/>
        <a:p>
          <a:r>
            <a:rPr lang="en-US"/>
            <a:t>Be aware of federal and state laws regarding use of tobacco products by minors (center must adhere)</a:t>
          </a:r>
        </a:p>
      </dgm:t>
    </dgm:pt>
    <dgm:pt modelId="{6CD8F50E-8873-4D59-81EB-49D9A6A6D704}" type="parTrans" cxnId="{40A22687-2398-4089-8EF1-0C060D23B28F}">
      <dgm:prSet/>
      <dgm:spPr/>
      <dgm:t>
        <a:bodyPr/>
        <a:lstStyle/>
        <a:p>
          <a:endParaRPr lang="en-US"/>
        </a:p>
      </dgm:t>
    </dgm:pt>
    <dgm:pt modelId="{B7DAEC29-999C-44A4-8FC9-BBDEB36EF388}" type="sibTrans" cxnId="{40A22687-2398-4089-8EF1-0C060D23B28F}">
      <dgm:prSet/>
      <dgm:spPr/>
      <dgm:t>
        <a:bodyPr/>
        <a:lstStyle/>
        <a:p>
          <a:endParaRPr lang="en-US"/>
        </a:p>
      </dgm:t>
    </dgm:pt>
    <dgm:pt modelId="{C29ABE22-1745-4825-B212-A9E8351B31F9}">
      <dgm:prSet/>
      <dgm:spPr/>
      <dgm:t>
        <a:bodyPr/>
        <a:lstStyle/>
        <a:p>
          <a:r>
            <a:rPr lang="en-US"/>
            <a:t>Promote smoke-free environment or no smoking during the training day</a:t>
          </a:r>
        </a:p>
      </dgm:t>
    </dgm:pt>
    <dgm:pt modelId="{926D6203-2027-4458-929F-192AB8AFF55E}" type="parTrans" cxnId="{E373FE1C-8425-495D-A219-7CA4C54BEB4B}">
      <dgm:prSet/>
      <dgm:spPr/>
      <dgm:t>
        <a:bodyPr/>
        <a:lstStyle/>
        <a:p>
          <a:endParaRPr lang="en-US"/>
        </a:p>
      </dgm:t>
    </dgm:pt>
    <dgm:pt modelId="{691F5ABA-4BCB-4CD0-B39B-3771E5F7636A}" type="sibTrans" cxnId="{E373FE1C-8425-495D-A219-7CA4C54BEB4B}">
      <dgm:prSet/>
      <dgm:spPr/>
      <dgm:t>
        <a:bodyPr/>
        <a:lstStyle/>
        <a:p>
          <a:endParaRPr lang="en-US"/>
        </a:p>
      </dgm:t>
    </dgm:pt>
    <dgm:pt modelId="{05496B21-1EF2-40D9-A979-436F308C58CA}">
      <dgm:prSet/>
      <dgm:spPr/>
      <dgm:t>
        <a:bodyPr/>
        <a:lstStyle/>
        <a:p>
          <a:r>
            <a:rPr lang="en-US"/>
            <a:t>If center operators choose to allow tobacco use, designated smoking areas must be located at least 25 feet away from all building entrances (or whatever your state law says)</a:t>
          </a:r>
        </a:p>
      </dgm:t>
    </dgm:pt>
    <dgm:pt modelId="{6FAF7108-39CC-48BC-BCD5-8F0D31D74DFC}" type="parTrans" cxnId="{19A54929-5A63-467A-8793-218F3DE8588C}">
      <dgm:prSet/>
      <dgm:spPr/>
      <dgm:t>
        <a:bodyPr/>
        <a:lstStyle/>
        <a:p>
          <a:endParaRPr lang="en-US"/>
        </a:p>
      </dgm:t>
    </dgm:pt>
    <dgm:pt modelId="{769938BA-CF61-41B4-9266-0944493BABB1}" type="sibTrans" cxnId="{19A54929-5A63-467A-8793-218F3DE8588C}">
      <dgm:prSet/>
      <dgm:spPr/>
      <dgm:t>
        <a:bodyPr/>
        <a:lstStyle/>
        <a:p>
          <a:endParaRPr lang="en-US"/>
        </a:p>
      </dgm:t>
    </dgm:pt>
    <dgm:pt modelId="{441B3B3E-E76C-4417-9109-1EEA12471C0C}">
      <dgm:prSet/>
      <dgm:spPr/>
      <dgm:t>
        <a:bodyPr/>
        <a:lstStyle/>
        <a:p>
          <a:r>
            <a:rPr lang="en-US"/>
            <a:t>What is policy on vaping and e-cigarettes (now called Electronic Nicotine Delivery Systems – ENDS)?</a:t>
          </a:r>
        </a:p>
      </dgm:t>
    </dgm:pt>
    <dgm:pt modelId="{488107D2-36DD-460B-A0F0-6C2B39D132E5}" type="parTrans" cxnId="{C62D9DB1-F612-4B89-94BF-0D1714238BEB}">
      <dgm:prSet/>
      <dgm:spPr/>
      <dgm:t>
        <a:bodyPr/>
        <a:lstStyle/>
        <a:p>
          <a:endParaRPr lang="en-US"/>
        </a:p>
      </dgm:t>
    </dgm:pt>
    <dgm:pt modelId="{1BFDB970-EAC1-46EA-9E6A-265EA448ED0E}" type="sibTrans" cxnId="{C62D9DB1-F612-4B89-94BF-0D1714238BEB}">
      <dgm:prSet/>
      <dgm:spPr/>
      <dgm:t>
        <a:bodyPr/>
        <a:lstStyle/>
        <a:p>
          <a:endParaRPr lang="en-US"/>
        </a:p>
      </dgm:t>
    </dgm:pt>
    <dgm:pt modelId="{BBCBE2F7-7BE5-B446-9083-5862E4558D85}" type="pres">
      <dgm:prSet presAssocID="{EDF98D40-9FA4-45BB-8007-AE6124C52FAB}" presName="Name0" presStyleCnt="0">
        <dgm:presLayoutVars>
          <dgm:dir/>
          <dgm:animLvl val="lvl"/>
          <dgm:resizeHandles val="exact"/>
        </dgm:presLayoutVars>
      </dgm:prSet>
      <dgm:spPr/>
    </dgm:pt>
    <dgm:pt modelId="{5E4964A5-C233-EB43-83B6-C8F2C0FEA2AE}" type="pres">
      <dgm:prSet presAssocID="{441B3B3E-E76C-4417-9109-1EEA12471C0C}" presName="boxAndChildren" presStyleCnt="0"/>
      <dgm:spPr/>
    </dgm:pt>
    <dgm:pt modelId="{D5E9DA39-0BAA-9846-87CB-0EBB5031F915}" type="pres">
      <dgm:prSet presAssocID="{441B3B3E-E76C-4417-9109-1EEA12471C0C}" presName="parentTextBox" presStyleLbl="node1" presStyleIdx="0" presStyleCnt="4"/>
      <dgm:spPr/>
    </dgm:pt>
    <dgm:pt modelId="{70FDE9AE-7E53-5C4E-9560-D30CCC445C80}" type="pres">
      <dgm:prSet presAssocID="{769938BA-CF61-41B4-9266-0944493BABB1}" presName="sp" presStyleCnt="0"/>
      <dgm:spPr/>
    </dgm:pt>
    <dgm:pt modelId="{8084DDE2-0256-9A4F-A995-949A5C8B1433}" type="pres">
      <dgm:prSet presAssocID="{05496B21-1EF2-40D9-A979-436F308C58CA}" presName="arrowAndChildren" presStyleCnt="0"/>
      <dgm:spPr/>
    </dgm:pt>
    <dgm:pt modelId="{00D85E7A-3B3C-434E-B1D8-8441F3EC56F4}" type="pres">
      <dgm:prSet presAssocID="{05496B21-1EF2-40D9-A979-436F308C58CA}" presName="parentTextArrow" presStyleLbl="node1" presStyleIdx="1" presStyleCnt="4"/>
      <dgm:spPr/>
    </dgm:pt>
    <dgm:pt modelId="{98F4F669-628B-9C44-B897-74A5EE79F9B4}" type="pres">
      <dgm:prSet presAssocID="{691F5ABA-4BCB-4CD0-B39B-3771E5F7636A}" presName="sp" presStyleCnt="0"/>
      <dgm:spPr/>
    </dgm:pt>
    <dgm:pt modelId="{5ABA7630-125A-5742-9015-09B8D0011589}" type="pres">
      <dgm:prSet presAssocID="{C29ABE22-1745-4825-B212-A9E8351B31F9}" presName="arrowAndChildren" presStyleCnt="0"/>
      <dgm:spPr/>
    </dgm:pt>
    <dgm:pt modelId="{FF487A02-DE6E-1640-84BC-415B30C6FFB0}" type="pres">
      <dgm:prSet presAssocID="{C29ABE22-1745-4825-B212-A9E8351B31F9}" presName="parentTextArrow" presStyleLbl="node1" presStyleIdx="2" presStyleCnt="4"/>
      <dgm:spPr/>
    </dgm:pt>
    <dgm:pt modelId="{FFDAB40F-FC93-3940-91CF-199E7C01CA49}" type="pres">
      <dgm:prSet presAssocID="{B7DAEC29-999C-44A4-8FC9-BBDEB36EF388}" presName="sp" presStyleCnt="0"/>
      <dgm:spPr/>
    </dgm:pt>
    <dgm:pt modelId="{60728F51-54FA-8841-9A59-47640E38605A}" type="pres">
      <dgm:prSet presAssocID="{F85F9042-EE22-4025-A54B-F60EC9FBCDCE}" presName="arrowAndChildren" presStyleCnt="0"/>
      <dgm:spPr/>
    </dgm:pt>
    <dgm:pt modelId="{B8BAB98A-DF75-2242-A239-CF7922659D3C}" type="pres">
      <dgm:prSet presAssocID="{F85F9042-EE22-4025-A54B-F60EC9FBCDCE}" presName="parentTextArrow" presStyleLbl="node1" presStyleIdx="3" presStyleCnt="4"/>
      <dgm:spPr/>
    </dgm:pt>
  </dgm:ptLst>
  <dgm:cxnLst>
    <dgm:cxn modelId="{C5927A19-627A-5F47-AAB4-78BE18CB0E2C}" type="presOf" srcId="{EDF98D40-9FA4-45BB-8007-AE6124C52FAB}" destId="{BBCBE2F7-7BE5-B446-9083-5862E4558D85}" srcOrd="0" destOrd="0" presId="urn:microsoft.com/office/officeart/2005/8/layout/process4"/>
    <dgm:cxn modelId="{E373FE1C-8425-495D-A219-7CA4C54BEB4B}" srcId="{EDF98D40-9FA4-45BB-8007-AE6124C52FAB}" destId="{C29ABE22-1745-4825-B212-A9E8351B31F9}" srcOrd="1" destOrd="0" parTransId="{926D6203-2027-4458-929F-192AB8AFF55E}" sibTransId="{691F5ABA-4BCB-4CD0-B39B-3771E5F7636A}"/>
    <dgm:cxn modelId="{19A54929-5A63-467A-8793-218F3DE8588C}" srcId="{EDF98D40-9FA4-45BB-8007-AE6124C52FAB}" destId="{05496B21-1EF2-40D9-A979-436F308C58CA}" srcOrd="2" destOrd="0" parTransId="{6FAF7108-39CC-48BC-BCD5-8F0D31D74DFC}" sibTransId="{769938BA-CF61-41B4-9266-0944493BABB1}"/>
    <dgm:cxn modelId="{FACD4532-9C7F-1246-A15A-75C007A1C6FD}" type="presOf" srcId="{C29ABE22-1745-4825-B212-A9E8351B31F9}" destId="{FF487A02-DE6E-1640-84BC-415B30C6FFB0}" srcOrd="0" destOrd="0" presId="urn:microsoft.com/office/officeart/2005/8/layout/process4"/>
    <dgm:cxn modelId="{40A22687-2398-4089-8EF1-0C060D23B28F}" srcId="{EDF98D40-9FA4-45BB-8007-AE6124C52FAB}" destId="{F85F9042-EE22-4025-A54B-F60EC9FBCDCE}" srcOrd="0" destOrd="0" parTransId="{6CD8F50E-8873-4D59-81EB-49D9A6A6D704}" sibTransId="{B7DAEC29-999C-44A4-8FC9-BBDEB36EF388}"/>
    <dgm:cxn modelId="{C62D9DB1-F612-4B89-94BF-0D1714238BEB}" srcId="{EDF98D40-9FA4-45BB-8007-AE6124C52FAB}" destId="{441B3B3E-E76C-4417-9109-1EEA12471C0C}" srcOrd="3" destOrd="0" parTransId="{488107D2-36DD-460B-A0F0-6C2B39D132E5}" sibTransId="{1BFDB970-EAC1-46EA-9E6A-265EA448ED0E}"/>
    <dgm:cxn modelId="{2E8CB8D6-0156-BF4C-86B8-926B3F0FD835}" type="presOf" srcId="{F85F9042-EE22-4025-A54B-F60EC9FBCDCE}" destId="{B8BAB98A-DF75-2242-A239-CF7922659D3C}" srcOrd="0" destOrd="0" presId="urn:microsoft.com/office/officeart/2005/8/layout/process4"/>
    <dgm:cxn modelId="{249636E8-DDE0-7B46-8DB3-CDD4C80550F3}" type="presOf" srcId="{05496B21-1EF2-40D9-A979-436F308C58CA}" destId="{00D85E7A-3B3C-434E-B1D8-8441F3EC56F4}" srcOrd="0" destOrd="0" presId="urn:microsoft.com/office/officeart/2005/8/layout/process4"/>
    <dgm:cxn modelId="{FB3A6EEE-B0A0-6A4E-92E4-851E968ABF43}" type="presOf" srcId="{441B3B3E-E76C-4417-9109-1EEA12471C0C}" destId="{D5E9DA39-0BAA-9846-87CB-0EBB5031F915}" srcOrd="0" destOrd="0" presId="urn:microsoft.com/office/officeart/2005/8/layout/process4"/>
    <dgm:cxn modelId="{3B68575C-081D-AC41-BA56-6A9FA95C3EBA}" type="presParOf" srcId="{BBCBE2F7-7BE5-B446-9083-5862E4558D85}" destId="{5E4964A5-C233-EB43-83B6-C8F2C0FEA2AE}" srcOrd="0" destOrd="0" presId="urn:microsoft.com/office/officeart/2005/8/layout/process4"/>
    <dgm:cxn modelId="{3E7BDFD8-251D-D344-9087-532579387D1B}" type="presParOf" srcId="{5E4964A5-C233-EB43-83B6-C8F2C0FEA2AE}" destId="{D5E9DA39-0BAA-9846-87CB-0EBB5031F915}" srcOrd="0" destOrd="0" presId="urn:microsoft.com/office/officeart/2005/8/layout/process4"/>
    <dgm:cxn modelId="{1C44B315-4A49-9549-B10C-255F828B3A96}" type="presParOf" srcId="{BBCBE2F7-7BE5-B446-9083-5862E4558D85}" destId="{70FDE9AE-7E53-5C4E-9560-D30CCC445C80}" srcOrd="1" destOrd="0" presId="urn:microsoft.com/office/officeart/2005/8/layout/process4"/>
    <dgm:cxn modelId="{42ED6795-C975-3241-AA88-321BC104B8FC}" type="presParOf" srcId="{BBCBE2F7-7BE5-B446-9083-5862E4558D85}" destId="{8084DDE2-0256-9A4F-A995-949A5C8B1433}" srcOrd="2" destOrd="0" presId="urn:microsoft.com/office/officeart/2005/8/layout/process4"/>
    <dgm:cxn modelId="{466DA7CC-40F3-4949-AF8E-E0B113A63493}" type="presParOf" srcId="{8084DDE2-0256-9A4F-A995-949A5C8B1433}" destId="{00D85E7A-3B3C-434E-B1D8-8441F3EC56F4}" srcOrd="0" destOrd="0" presId="urn:microsoft.com/office/officeart/2005/8/layout/process4"/>
    <dgm:cxn modelId="{5CAA9B51-ED75-C74E-916B-2A8E89BACAC5}" type="presParOf" srcId="{BBCBE2F7-7BE5-B446-9083-5862E4558D85}" destId="{98F4F669-628B-9C44-B897-74A5EE79F9B4}" srcOrd="3" destOrd="0" presId="urn:microsoft.com/office/officeart/2005/8/layout/process4"/>
    <dgm:cxn modelId="{01A42FA5-2132-144A-B021-98CDDB6B5FAE}" type="presParOf" srcId="{BBCBE2F7-7BE5-B446-9083-5862E4558D85}" destId="{5ABA7630-125A-5742-9015-09B8D0011589}" srcOrd="4" destOrd="0" presId="urn:microsoft.com/office/officeart/2005/8/layout/process4"/>
    <dgm:cxn modelId="{4352E7AE-DEBF-8541-91BE-D90DF1A7C7A7}" type="presParOf" srcId="{5ABA7630-125A-5742-9015-09B8D0011589}" destId="{FF487A02-DE6E-1640-84BC-415B30C6FFB0}" srcOrd="0" destOrd="0" presId="urn:microsoft.com/office/officeart/2005/8/layout/process4"/>
    <dgm:cxn modelId="{2065EC3C-F45E-A24F-A491-7A1D91EC3145}" type="presParOf" srcId="{BBCBE2F7-7BE5-B446-9083-5862E4558D85}" destId="{FFDAB40F-FC93-3940-91CF-199E7C01CA49}" srcOrd="5" destOrd="0" presId="urn:microsoft.com/office/officeart/2005/8/layout/process4"/>
    <dgm:cxn modelId="{D6276745-53A6-1F4D-8906-E70CEA62FCB1}" type="presParOf" srcId="{BBCBE2F7-7BE5-B446-9083-5862E4558D85}" destId="{60728F51-54FA-8841-9A59-47640E38605A}" srcOrd="6" destOrd="0" presId="urn:microsoft.com/office/officeart/2005/8/layout/process4"/>
    <dgm:cxn modelId="{DCDAE22A-3B61-CB41-B1CF-F75EA728F2AC}" type="presParOf" srcId="{60728F51-54FA-8841-9A59-47640E38605A}" destId="{B8BAB98A-DF75-2242-A239-CF7922659D3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6B265F-A212-42EF-BB26-CE534473DBC0}"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15754F1A-7604-4040-BD71-58F51B6C4E66}">
      <dgm:prSet/>
      <dgm:spPr/>
      <dgm:t>
        <a:bodyPr/>
        <a:lstStyle/>
        <a:p>
          <a:r>
            <a:rPr lang="en-US"/>
            <a:t>A family planning program shall be provided to all students on a voluntary basis. </a:t>
          </a:r>
        </a:p>
      </dgm:t>
    </dgm:pt>
    <dgm:pt modelId="{C12DF7B0-B579-46D1-BBB9-6BF53AC4ACF1}" type="parTrans" cxnId="{9E497074-88FC-4FB8-9C37-774A29E874A2}">
      <dgm:prSet/>
      <dgm:spPr/>
      <dgm:t>
        <a:bodyPr/>
        <a:lstStyle/>
        <a:p>
          <a:endParaRPr lang="en-US"/>
        </a:p>
      </dgm:t>
    </dgm:pt>
    <dgm:pt modelId="{9C6D8CA6-E539-4ECE-B924-CC506E4448AB}" type="sibTrans" cxnId="{9E497074-88FC-4FB8-9C37-774A29E874A2}">
      <dgm:prSet/>
      <dgm:spPr/>
      <dgm:t>
        <a:bodyPr/>
        <a:lstStyle/>
        <a:p>
          <a:endParaRPr lang="en-US"/>
        </a:p>
      </dgm:t>
    </dgm:pt>
    <dgm:pt modelId="{59FB983B-EAEC-49A4-9D51-F1BE1D01F925}">
      <dgm:prSet/>
      <dgm:spPr/>
      <dgm:t>
        <a:bodyPr/>
        <a:lstStyle/>
        <a:p>
          <a:r>
            <a:rPr lang="en-US"/>
            <a:t>Students who are pregnant and/or experiencing pregnancy-related medical conditions…</a:t>
          </a:r>
        </a:p>
      </dgm:t>
    </dgm:pt>
    <dgm:pt modelId="{4CA83FE4-DE03-40CD-9250-F96F4629A66E}" type="parTrans" cxnId="{127B5EC1-217E-4528-9BB9-D7BD34FDC635}">
      <dgm:prSet/>
      <dgm:spPr/>
      <dgm:t>
        <a:bodyPr/>
        <a:lstStyle/>
        <a:p>
          <a:endParaRPr lang="en-US"/>
        </a:p>
      </dgm:t>
    </dgm:pt>
    <dgm:pt modelId="{9BC24E37-3697-44C9-A421-42450107BF30}" type="sibTrans" cxnId="{127B5EC1-217E-4528-9BB9-D7BD34FDC635}">
      <dgm:prSet/>
      <dgm:spPr/>
      <dgm:t>
        <a:bodyPr/>
        <a:lstStyle/>
        <a:p>
          <a:endParaRPr lang="en-US"/>
        </a:p>
      </dgm:t>
    </dgm:pt>
    <dgm:pt modelId="{7F6F296E-B5AB-E24A-A6AF-5943EA6BAA03}" type="pres">
      <dgm:prSet presAssocID="{776B265F-A212-42EF-BB26-CE534473DBC0}" presName="hierChild1" presStyleCnt="0">
        <dgm:presLayoutVars>
          <dgm:chPref val="1"/>
          <dgm:dir/>
          <dgm:animOne val="branch"/>
          <dgm:animLvl val="lvl"/>
          <dgm:resizeHandles/>
        </dgm:presLayoutVars>
      </dgm:prSet>
      <dgm:spPr/>
    </dgm:pt>
    <dgm:pt modelId="{CF6914E5-4D0A-BD49-8525-DDC6D11207F0}" type="pres">
      <dgm:prSet presAssocID="{15754F1A-7604-4040-BD71-58F51B6C4E66}" presName="hierRoot1" presStyleCnt="0"/>
      <dgm:spPr/>
    </dgm:pt>
    <dgm:pt modelId="{10829FB1-5216-D346-93B0-955D009E0969}" type="pres">
      <dgm:prSet presAssocID="{15754F1A-7604-4040-BD71-58F51B6C4E66}" presName="composite" presStyleCnt="0"/>
      <dgm:spPr/>
    </dgm:pt>
    <dgm:pt modelId="{D8EA59C2-4DD9-2D40-BB1E-266ACF1F9BF7}" type="pres">
      <dgm:prSet presAssocID="{15754F1A-7604-4040-BD71-58F51B6C4E66}" presName="background" presStyleLbl="node0" presStyleIdx="0" presStyleCnt="2"/>
      <dgm:spPr/>
    </dgm:pt>
    <dgm:pt modelId="{0EBFDE35-5572-6147-8138-0FA5FF1194C3}" type="pres">
      <dgm:prSet presAssocID="{15754F1A-7604-4040-BD71-58F51B6C4E66}" presName="text" presStyleLbl="fgAcc0" presStyleIdx="0" presStyleCnt="2">
        <dgm:presLayoutVars>
          <dgm:chPref val="3"/>
        </dgm:presLayoutVars>
      </dgm:prSet>
      <dgm:spPr/>
    </dgm:pt>
    <dgm:pt modelId="{C5DB4048-2073-3C47-AB5F-F612D2A5BC88}" type="pres">
      <dgm:prSet presAssocID="{15754F1A-7604-4040-BD71-58F51B6C4E66}" presName="hierChild2" presStyleCnt="0"/>
      <dgm:spPr/>
    </dgm:pt>
    <dgm:pt modelId="{A3B5FA3E-4896-7B41-A458-27AD9FF9CC06}" type="pres">
      <dgm:prSet presAssocID="{59FB983B-EAEC-49A4-9D51-F1BE1D01F925}" presName="hierRoot1" presStyleCnt="0"/>
      <dgm:spPr/>
    </dgm:pt>
    <dgm:pt modelId="{65653995-6E1C-9B44-813D-675D7C7B949D}" type="pres">
      <dgm:prSet presAssocID="{59FB983B-EAEC-49A4-9D51-F1BE1D01F925}" presName="composite" presStyleCnt="0"/>
      <dgm:spPr/>
    </dgm:pt>
    <dgm:pt modelId="{CC99A746-41C3-8C4E-9737-BD6EB32EA478}" type="pres">
      <dgm:prSet presAssocID="{59FB983B-EAEC-49A4-9D51-F1BE1D01F925}" presName="background" presStyleLbl="node0" presStyleIdx="1" presStyleCnt="2"/>
      <dgm:spPr/>
    </dgm:pt>
    <dgm:pt modelId="{197939CD-BDAC-3D4D-841D-26EF3C03C388}" type="pres">
      <dgm:prSet presAssocID="{59FB983B-EAEC-49A4-9D51-F1BE1D01F925}" presName="text" presStyleLbl="fgAcc0" presStyleIdx="1" presStyleCnt="2">
        <dgm:presLayoutVars>
          <dgm:chPref val="3"/>
        </dgm:presLayoutVars>
      </dgm:prSet>
      <dgm:spPr/>
    </dgm:pt>
    <dgm:pt modelId="{7CD865F3-5DC5-F24A-B433-602ED5288F90}" type="pres">
      <dgm:prSet presAssocID="{59FB983B-EAEC-49A4-9D51-F1BE1D01F925}" presName="hierChild2" presStyleCnt="0"/>
      <dgm:spPr/>
    </dgm:pt>
  </dgm:ptLst>
  <dgm:cxnLst>
    <dgm:cxn modelId="{5B37BA07-8756-8342-8BCF-8649969B7B10}" type="presOf" srcId="{776B265F-A212-42EF-BB26-CE534473DBC0}" destId="{7F6F296E-B5AB-E24A-A6AF-5943EA6BAA03}" srcOrd="0" destOrd="0" presId="urn:microsoft.com/office/officeart/2005/8/layout/hierarchy1"/>
    <dgm:cxn modelId="{9E497074-88FC-4FB8-9C37-774A29E874A2}" srcId="{776B265F-A212-42EF-BB26-CE534473DBC0}" destId="{15754F1A-7604-4040-BD71-58F51B6C4E66}" srcOrd="0" destOrd="0" parTransId="{C12DF7B0-B579-46D1-BBB9-6BF53AC4ACF1}" sibTransId="{9C6D8CA6-E539-4ECE-B924-CC506E4448AB}"/>
    <dgm:cxn modelId="{0839A48F-C06A-C949-9634-0AB845BDA437}" type="presOf" srcId="{15754F1A-7604-4040-BD71-58F51B6C4E66}" destId="{0EBFDE35-5572-6147-8138-0FA5FF1194C3}" srcOrd="0" destOrd="0" presId="urn:microsoft.com/office/officeart/2005/8/layout/hierarchy1"/>
    <dgm:cxn modelId="{7F0835B2-7F9D-454A-A255-10833EBB9331}" type="presOf" srcId="{59FB983B-EAEC-49A4-9D51-F1BE1D01F925}" destId="{197939CD-BDAC-3D4D-841D-26EF3C03C388}" srcOrd="0" destOrd="0" presId="urn:microsoft.com/office/officeart/2005/8/layout/hierarchy1"/>
    <dgm:cxn modelId="{127B5EC1-217E-4528-9BB9-D7BD34FDC635}" srcId="{776B265F-A212-42EF-BB26-CE534473DBC0}" destId="{59FB983B-EAEC-49A4-9D51-F1BE1D01F925}" srcOrd="1" destOrd="0" parTransId="{4CA83FE4-DE03-40CD-9250-F96F4629A66E}" sibTransId="{9BC24E37-3697-44C9-A421-42450107BF30}"/>
    <dgm:cxn modelId="{17AD2F15-D8EF-564F-886D-6E1ADFB0BF90}" type="presParOf" srcId="{7F6F296E-B5AB-E24A-A6AF-5943EA6BAA03}" destId="{CF6914E5-4D0A-BD49-8525-DDC6D11207F0}" srcOrd="0" destOrd="0" presId="urn:microsoft.com/office/officeart/2005/8/layout/hierarchy1"/>
    <dgm:cxn modelId="{CEA54185-AF0B-0E4A-80C4-4B18FC1F50C5}" type="presParOf" srcId="{CF6914E5-4D0A-BD49-8525-DDC6D11207F0}" destId="{10829FB1-5216-D346-93B0-955D009E0969}" srcOrd="0" destOrd="0" presId="urn:microsoft.com/office/officeart/2005/8/layout/hierarchy1"/>
    <dgm:cxn modelId="{24FD1B16-18AB-5340-A03D-1A7B071057B0}" type="presParOf" srcId="{10829FB1-5216-D346-93B0-955D009E0969}" destId="{D8EA59C2-4DD9-2D40-BB1E-266ACF1F9BF7}" srcOrd="0" destOrd="0" presId="urn:microsoft.com/office/officeart/2005/8/layout/hierarchy1"/>
    <dgm:cxn modelId="{1279CF76-7E20-6B4F-B183-B9AB0FBFAD36}" type="presParOf" srcId="{10829FB1-5216-D346-93B0-955D009E0969}" destId="{0EBFDE35-5572-6147-8138-0FA5FF1194C3}" srcOrd="1" destOrd="0" presId="urn:microsoft.com/office/officeart/2005/8/layout/hierarchy1"/>
    <dgm:cxn modelId="{E2ACABFF-702E-7747-9A1D-A8E7AE2E4EC5}" type="presParOf" srcId="{CF6914E5-4D0A-BD49-8525-DDC6D11207F0}" destId="{C5DB4048-2073-3C47-AB5F-F612D2A5BC88}" srcOrd="1" destOrd="0" presId="urn:microsoft.com/office/officeart/2005/8/layout/hierarchy1"/>
    <dgm:cxn modelId="{D44FBC1A-FFCC-4B44-A726-21A15F5F28A2}" type="presParOf" srcId="{7F6F296E-B5AB-E24A-A6AF-5943EA6BAA03}" destId="{A3B5FA3E-4896-7B41-A458-27AD9FF9CC06}" srcOrd="1" destOrd="0" presId="urn:microsoft.com/office/officeart/2005/8/layout/hierarchy1"/>
    <dgm:cxn modelId="{9C666A10-6218-7B49-A4AF-0E9F4C52AA0C}" type="presParOf" srcId="{A3B5FA3E-4896-7B41-A458-27AD9FF9CC06}" destId="{65653995-6E1C-9B44-813D-675D7C7B949D}" srcOrd="0" destOrd="0" presId="urn:microsoft.com/office/officeart/2005/8/layout/hierarchy1"/>
    <dgm:cxn modelId="{271AE032-AA65-B048-9091-E637E60C4CA7}" type="presParOf" srcId="{65653995-6E1C-9B44-813D-675D7C7B949D}" destId="{CC99A746-41C3-8C4E-9737-BD6EB32EA478}" srcOrd="0" destOrd="0" presId="urn:microsoft.com/office/officeart/2005/8/layout/hierarchy1"/>
    <dgm:cxn modelId="{FC7EB162-1EF1-6B46-B035-47A6624F6E5C}" type="presParOf" srcId="{65653995-6E1C-9B44-813D-675D7C7B949D}" destId="{197939CD-BDAC-3D4D-841D-26EF3C03C388}" srcOrd="1" destOrd="0" presId="urn:microsoft.com/office/officeart/2005/8/layout/hierarchy1"/>
    <dgm:cxn modelId="{FFDC2F7B-43BF-C94D-BB7E-22EBDABCE946}" type="presParOf" srcId="{A3B5FA3E-4896-7B41-A458-27AD9FF9CC06}" destId="{7CD865F3-5DC5-F24A-B433-602ED5288F9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486B2D-0FFC-46EC-9526-76C378FF81FA}" type="doc">
      <dgm:prSet loTypeId="urn:microsoft.com/office/officeart/2016/7/layout/BasicProcessNew" loCatId="process" qsTypeId="urn:microsoft.com/office/officeart/2005/8/quickstyle/simple1" qsCatId="simple" csTypeId="urn:microsoft.com/office/officeart/2005/8/colors/colorful2" csCatId="colorful"/>
      <dgm:spPr/>
      <dgm:t>
        <a:bodyPr/>
        <a:lstStyle/>
        <a:p>
          <a:endParaRPr lang="en-US"/>
        </a:p>
      </dgm:t>
    </dgm:pt>
    <dgm:pt modelId="{DE021C07-3813-411C-9CBB-4D52EA638D64}">
      <dgm:prSet/>
      <dgm:spPr/>
      <dgm:t>
        <a:bodyPr/>
        <a:lstStyle/>
        <a:p>
          <a:r>
            <a:rPr lang="en-US"/>
            <a:t>Once a center learns that a student is pregnant, pregnancy-related services shall include: </a:t>
          </a:r>
        </a:p>
      </dgm:t>
    </dgm:pt>
    <dgm:pt modelId="{D6AB0A91-28F4-43BC-9EDC-9A8CD4A682FB}" type="parTrans" cxnId="{65A48BC8-D026-4C70-B320-BD621201F59E}">
      <dgm:prSet/>
      <dgm:spPr/>
      <dgm:t>
        <a:bodyPr/>
        <a:lstStyle/>
        <a:p>
          <a:endParaRPr lang="en-US"/>
        </a:p>
      </dgm:t>
    </dgm:pt>
    <dgm:pt modelId="{8B54CB21-64A6-4774-B034-F59BE2739C8C}" type="sibTrans" cxnId="{65A48BC8-D026-4C70-B320-BD621201F59E}">
      <dgm:prSet/>
      <dgm:spPr/>
      <dgm:t>
        <a:bodyPr/>
        <a:lstStyle/>
        <a:p>
          <a:endParaRPr lang="en-US"/>
        </a:p>
      </dgm:t>
    </dgm:pt>
    <dgm:pt modelId="{07CBF6ED-164A-4D33-80EC-50F348EE0235}">
      <dgm:prSet/>
      <dgm:spPr/>
      <dgm:t>
        <a:bodyPr/>
        <a:lstStyle/>
        <a:p>
          <a:r>
            <a:rPr lang="en-US"/>
            <a:t>Prenatal services.</a:t>
          </a:r>
        </a:p>
      </dgm:t>
    </dgm:pt>
    <dgm:pt modelId="{E4D5D28B-51B7-44E1-BFBC-BB894AD8947D}" type="parTrans" cxnId="{210A8BF9-069C-44BD-9FFD-5DF571F49FC0}">
      <dgm:prSet/>
      <dgm:spPr/>
      <dgm:t>
        <a:bodyPr/>
        <a:lstStyle/>
        <a:p>
          <a:endParaRPr lang="en-US"/>
        </a:p>
      </dgm:t>
    </dgm:pt>
    <dgm:pt modelId="{C67D090C-D6AE-43AE-8EA7-E4ACCFE02A66}" type="sibTrans" cxnId="{210A8BF9-069C-44BD-9FFD-5DF571F49FC0}">
      <dgm:prSet/>
      <dgm:spPr/>
      <dgm:t>
        <a:bodyPr/>
        <a:lstStyle/>
        <a:p>
          <a:endParaRPr lang="en-US"/>
        </a:p>
      </dgm:t>
    </dgm:pt>
    <dgm:pt modelId="{7F937AE9-BB2C-4493-BC23-CA4E46FCC927}">
      <dgm:prSet/>
      <dgm:spPr/>
      <dgm:t>
        <a:bodyPr/>
        <a:lstStyle/>
        <a:p>
          <a:r>
            <a:rPr lang="en-US"/>
            <a:t>Separation Plan</a:t>
          </a:r>
        </a:p>
      </dgm:t>
    </dgm:pt>
    <dgm:pt modelId="{5E6DBA00-02F0-448E-A1D5-B62D9A8FE5E4}" type="parTrans" cxnId="{2FBF57C3-54BB-46D8-A221-EDF42156600F}">
      <dgm:prSet/>
      <dgm:spPr/>
      <dgm:t>
        <a:bodyPr/>
        <a:lstStyle/>
        <a:p>
          <a:endParaRPr lang="en-US"/>
        </a:p>
      </dgm:t>
    </dgm:pt>
    <dgm:pt modelId="{35A58839-8935-4E7A-9F91-60994D5084CA}" type="sibTrans" cxnId="{2FBF57C3-54BB-46D8-A221-EDF42156600F}">
      <dgm:prSet/>
      <dgm:spPr/>
      <dgm:t>
        <a:bodyPr/>
        <a:lstStyle/>
        <a:p>
          <a:endParaRPr lang="en-US"/>
        </a:p>
      </dgm:t>
    </dgm:pt>
    <dgm:pt modelId="{D47D2139-F7E4-44B7-8721-368EA46652BA}">
      <dgm:prSet/>
      <dgm:spPr/>
      <dgm:t>
        <a:bodyPr/>
        <a:lstStyle/>
        <a:p>
          <a:r>
            <a:rPr lang="en-US"/>
            <a:t>Community health/social resources and services</a:t>
          </a:r>
        </a:p>
      </dgm:t>
    </dgm:pt>
    <dgm:pt modelId="{98999736-1AB5-4C42-AF84-59B0B4403178}" type="parTrans" cxnId="{3A74E517-68C8-4E8D-AAFB-8369ABD6D3A8}">
      <dgm:prSet/>
      <dgm:spPr/>
      <dgm:t>
        <a:bodyPr/>
        <a:lstStyle/>
        <a:p>
          <a:endParaRPr lang="en-US"/>
        </a:p>
      </dgm:t>
    </dgm:pt>
    <dgm:pt modelId="{0A722E34-84ED-4C7D-A0CD-7B44E9E6C0F1}" type="sibTrans" cxnId="{3A74E517-68C8-4E8D-AAFB-8369ABD6D3A8}">
      <dgm:prSet/>
      <dgm:spPr/>
      <dgm:t>
        <a:bodyPr/>
        <a:lstStyle/>
        <a:p>
          <a:endParaRPr lang="en-US"/>
        </a:p>
      </dgm:t>
    </dgm:pt>
    <dgm:pt modelId="{F856169C-CF3A-7B44-84C7-75F235100DE2}" type="pres">
      <dgm:prSet presAssocID="{FE486B2D-0FFC-46EC-9526-76C378FF81FA}" presName="Name0" presStyleCnt="0">
        <dgm:presLayoutVars>
          <dgm:dir/>
          <dgm:resizeHandles val="exact"/>
        </dgm:presLayoutVars>
      </dgm:prSet>
      <dgm:spPr/>
    </dgm:pt>
    <dgm:pt modelId="{027F178E-7F6C-3747-AC09-38D8D299810C}" type="pres">
      <dgm:prSet presAssocID="{DE021C07-3813-411C-9CBB-4D52EA638D64}" presName="node" presStyleLbl="node1" presStyleIdx="0" presStyleCnt="1">
        <dgm:presLayoutVars>
          <dgm:bulletEnabled val="1"/>
        </dgm:presLayoutVars>
      </dgm:prSet>
      <dgm:spPr/>
    </dgm:pt>
  </dgm:ptLst>
  <dgm:cxnLst>
    <dgm:cxn modelId="{3A74E517-68C8-4E8D-AAFB-8369ABD6D3A8}" srcId="{DE021C07-3813-411C-9CBB-4D52EA638D64}" destId="{D47D2139-F7E4-44B7-8721-368EA46652BA}" srcOrd="2" destOrd="0" parTransId="{98999736-1AB5-4C42-AF84-59B0B4403178}" sibTransId="{0A722E34-84ED-4C7D-A0CD-7B44E9E6C0F1}"/>
    <dgm:cxn modelId="{8EB27C5A-4D40-3D4A-AFE0-9CA95B9C3385}" type="presOf" srcId="{FE486B2D-0FFC-46EC-9526-76C378FF81FA}" destId="{F856169C-CF3A-7B44-84C7-75F235100DE2}" srcOrd="0" destOrd="0" presId="urn:microsoft.com/office/officeart/2016/7/layout/BasicProcessNew"/>
    <dgm:cxn modelId="{BC30EB85-39C9-0C4E-B539-7C3990B3D8DC}" type="presOf" srcId="{7F937AE9-BB2C-4493-BC23-CA4E46FCC927}" destId="{027F178E-7F6C-3747-AC09-38D8D299810C}" srcOrd="0" destOrd="2" presId="urn:microsoft.com/office/officeart/2016/7/layout/BasicProcessNew"/>
    <dgm:cxn modelId="{F3734C91-AF65-434B-84A4-49CF33B13F72}" type="presOf" srcId="{DE021C07-3813-411C-9CBB-4D52EA638D64}" destId="{027F178E-7F6C-3747-AC09-38D8D299810C}" srcOrd="0" destOrd="0" presId="urn:microsoft.com/office/officeart/2016/7/layout/BasicProcessNew"/>
    <dgm:cxn modelId="{2FBF57C3-54BB-46D8-A221-EDF42156600F}" srcId="{DE021C07-3813-411C-9CBB-4D52EA638D64}" destId="{7F937AE9-BB2C-4493-BC23-CA4E46FCC927}" srcOrd="1" destOrd="0" parTransId="{5E6DBA00-02F0-448E-A1D5-B62D9A8FE5E4}" sibTransId="{35A58839-8935-4E7A-9F91-60994D5084CA}"/>
    <dgm:cxn modelId="{65A48BC8-D026-4C70-B320-BD621201F59E}" srcId="{FE486B2D-0FFC-46EC-9526-76C378FF81FA}" destId="{DE021C07-3813-411C-9CBB-4D52EA638D64}" srcOrd="0" destOrd="0" parTransId="{D6AB0A91-28F4-43BC-9EDC-9A8CD4A682FB}" sibTransId="{8B54CB21-64A6-4774-B034-F59BE2739C8C}"/>
    <dgm:cxn modelId="{BFA03BED-C618-2C4E-A4FF-0FEEE0972433}" type="presOf" srcId="{D47D2139-F7E4-44B7-8721-368EA46652BA}" destId="{027F178E-7F6C-3747-AC09-38D8D299810C}" srcOrd="0" destOrd="3" presId="urn:microsoft.com/office/officeart/2016/7/layout/BasicProcessNew"/>
    <dgm:cxn modelId="{97C79BEF-120E-0544-B64F-7EF1E69D6B1F}" type="presOf" srcId="{07CBF6ED-164A-4D33-80EC-50F348EE0235}" destId="{027F178E-7F6C-3747-AC09-38D8D299810C}" srcOrd="0" destOrd="1" presId="urn:microsoft.com/office/officeart/2016/7/layout/BasicProcessNew"/>
    <dgm:cxn modelId="{210A8BF9-069C-44BD-9FFD-5DF571F49FC0}" srcId="{DE021C07-3813-411C-9CBB-4D52EA638D64}" destId="{07CBF6ED-164A-4D33-80EC-50F348EE0235}" srcOrd="0" destOrd="0" parTransId="{E4D5D28B-51B7-44E1-BFBC-BB894AD8947D}" sibTransId="{C67D090C-D6AE-43AE-8EA7-E4ACCFE02A66}"/>
    <dgm:cxn modelId="{BD629204-6DDD-B34A-A712-2EA87BD79C46}" type="presParOf" srcId="{F856169C-CF3A-7B44-84C7-75F235100DE2}" destId="{027F178E-7F6C-3747-AC09-38D8D299810C}"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BEA571-82D3-45E8-BB78-2A56ACBA6AC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F18F928-A1F8-4891-8292-34852195A289}">
      <dgm:prSet/>
      <dgm:spPr/>
      <dgm:t>
        <a:bodyPr/>
        <a:lstStyle/>
        <a:p>
          <a:r>
            <a:rPr lang="en-US"/>
            <a:t>The center can not pay for an abortion </a:t>
          </a:r>
        </a:p>
      </dgm:t>
    </dgm:pt>
    <dgm:pt modelId="{4F3BFB09-E742-40FA-906C-BFEBF25D3922}" type="parTrans" cxnId="{3ABC6F93-3CC9-4B6F-A125-C4C7B3CC7A87}">
      <dgm:prSet/>
      <dgm:spPr/>
      <dgm:t>
        <a:bodyPr/>
        <a:lstStyle/>
        <a:p>
          <a:endParaRPr lang="en-US"/>
        </a:p>
      </dgm:t>
    </dgm:pt>
    <dgm:pt modelId="{D92A9C26-816F-42F7-AD8E-4F0B627587C5}" type="sibTrans" cxnId="{3ABC6F93-3CC9-4B6F-A125-C4C7B3CC7A87}">
      <dgm:prSet/>
      <dgm:spPr/>
      <dgm:t>
        <a:bodyPr/>
        <a:lstStyle/>
        <a:p>
          <a:endParaRPr lang="en-US"/>
        </a:p>
      </dgm:t>
    </dgm:pt>
    <dgm:pt modelId="{DD1CADB0-8582-4986-8643-054095DF91A5}">
      <dgm:prSet/>
      <dgm:spPr/>
      <dgm:t>
        <a:bodyPr/>
        <a:lstStyle/>
        <a:p>
          <a:r>
            <a:rPr lang="en-US"/>
            <a:t>A student that is experiencing a pregnancy-related medical condition</a:t>
          </a:r>
        </a:p>
      </dgm:t>
    </dgm:pt>
    <dgm:pt modelId="{29CCDD8B-8E11-4DED-8095-76F82403FB87}" type="parTrans" cxnId="{6BE0F29A-5BCB-4F59-B021-6936A4AFE0CE}">
      <dgm:prSet/>
      <dgm:spPr/>
      <dgm:t>
        <a:bodyPr/>
        <a:lstStyle/>
        <a:p>
          <a:endParaRPr lang="en-US"/>
        </a:p>
      </dgm:t>
    </dgm:pt>
    <dgm:pt modelId="{7AE3F62D-75D8-4BDA-A367-F050B3C95AA7}" type="sibTrans" cxnId="{6BE0F29A-5BCB-4F59-B021-6936A4AFE0CE}">
      <dgm:prSet/>
      <dgm:spPr/>
      <dgm:t>
        <a:bodyPr/>
        <a:lstStyle/>
        <a:p>
          <a:endParaRPr lang="en-US"/>
        </a:p>
      </dgm:t>
    </dgm:pt>
    <dgm:pt modelId="{6B83BD32-2E05-47EB-9A76-86CD785A45F7}">
      <dgm:prSet/>
      <dgm:spPr/>
      <dgm:t>
        <a:bodyPr/>
        <a:lstStyle/>
        <a:p>
          <a:r>
            <a:rPr lang="en-US"/>
            <a:t>Pregnancy-related services shall include information on the options of continuing or terminating the pregnancy.</a:t>
          </a:r>
        </a:p>
      </dgm:t>
    </dgm:pt>
    <dgm:pt modelId="{66C8D6CF-86BA-422B-BB44-C93F6FF27786}" type="parTrans" cxnId="{CC42D1BF-6685-4F4A-9F92-B182DF4CC765}">
      <dgm:prSet/>
      <dgm:spPr/>
      <dgm:t>
        <a:bodyPr/>
        <a:lstStyle/>
        <a:p>
          <a:endParaRPr lang="en-US"/>
        </a:p>
      </dgm:t>
    </dgm:pt>
    <dgm:pt modelId="{5345D72F-7C18-4AE7-8572-71C65DAF428F}" type="sibTrans" cxnId="{CC42D1BF-6685-4F4A-9F92-B182DF4CC765}">
      <dgm:prSet/>
      <dgm:spPr/>
      <dgm:t>
        <a:bodyPr/>
        <a:lstStyle/>
        <a:p>
          <a:endParaRPr lang="en-US"/>
        </a:p>
      </dgm:t>
    </dgm:pt>
    <dgm:pt modelId="{E92F6337-6E15-400D-9F29-F9B4E138C029}">
      <dgm:prSet/>
      <dgm:spPr/>
      <dgm:t>
        <a:bodyPr/>
        <a:lstStyle/>
        <a:p>
          <a:r>
            <a:rPr lang="en-US"/>
            <a:t>Parental Notification</a:t>
          </a:r>
        </a:p>
      </dgm:t>
    </dgm:pt>
    <dgm:pt modelId="{40DE2396-0682-48D5-A1B3-76F1D9B1787D}" type="parTrans" cxnId="{D24949AE-D0D7-4ACE-825C-668F998B8765}">
      <dgm:prSet/>
      <dgm:spPr/>
      <dgm:t>
        <a:bodyPr/>
        <a:lstStyle/>
        <a:p>
          <a:endParaRPr lang="en-US"/>
        </a:p>
      </dgm:t>
    </dgm:pt>
    <dgm:pt modelId="{F350134C-8EF2-4675-AAAC-8E5650E29303}" type="sibTrans" cxnId="{D24949AE-D0D7-4ACE-825C-668F998B8765}">
      <dgm:prSet/>
      <dgm:spPr/>
      <dgm:t>
        <a:bodyPr/>
        <a:lstStyle/>
        <a:p>
          <a:endParaRPr lang="en-US"/>
        </a:p>
      </dgm:t>
    </dgm:pt>
    <dgm:pt modelId="{B7C67B25-DAE6-1A4A-9D83-1EDBAC7C1DE8}" type="pres">
      <dgm:prSet presAssocID="{BFBEA571-82D3-45E8-BB78-2A56ACBA6ACF}" presName="vert0" presStyleCnt="0">
        <dgm:presLayoutVars>
          <dgm:dir/>
          <dgm:animOne val="branch"/>
          <dgm:animLvl val="lvl"/>
        </dgm:presLayoutVars>
      </dgm:prSet>
      <dgm:spPr/>
    </dgm:pt>
    <dgm:pt modelId="{D42E18B3-B039-4F4B-94B2-40F590FFF9F3}" type="pres">
      <dgm:prSet presAssocID="{6F18F928-A1F8-4891-8292-34852195A289}" presName="thickLine" presStyleLbl="alignNode1" presStyleIdx="0" presStyleCnt="4"/>
      <dgm:spPr/>
    </dgm:pt>
    <dgm:pt modelId="{1389506B-2B25-1843-B8E5-68A8315F831E}" type="pres">
      <dgm:prSet presAssocID="{6F18F928-A1F8-4891-8292-34852195A289}" presName="horz1" presStyleCnt="0"/>
      <dgm:spPr/>
    </dgm:pt>
    <dgm:pt modelId="{1F4A5449-24DB-8B4C-A573-DB585E7824C8}" type="pres">
      <dgm:prSet presAssocID="{6F18F928-A1F8-4891-8292-34852195A289}" presName="tx1" presStyleLbl="revTx" presStyleIdx="0" presStyleCnt="4"/>
      <dgm:spPr/>
    </dgm:pt>
    <dgm:pt modelId="{350E6295-D47B-2641-80A4-6D450CFF2F0B}" type="pres">
      <dgm:prSet presAssocID="{6F18F928-A1F8-4891-8292-34852195A289}" presName="vert1" presStyleCnt="0"/>
      <dgm:spPr/>
    </dgm:pt>
    <dgm:pt modelId="{269C4752-BD82-7940-AAEF-7D3C2B8ECB19}" type="pres">
      <dgm:prSet presAssocID="{DD1CADB0-8582-4986-8643-054095DF91A5}" presName="thickLine" presStyleLbl="alignNode1" presStyleIdx="1" presStyleCnt="4"/>
      <dgm:spPr/>
    </dgm:pt>
    <dgm:pt modelId="{90DEF839-38F2-7D4D-BB13-28B8592AC87D}" type="pres">
      <dgm:prSet presAssocID="{DD1CADB0-8582-4986-8643-054095DF91A5}" presName="horz1" presStyleCnt="0"/>
      <dgm:spPr/>
    </dgm:pt>
    <dgm:pt modelId="{ED5A968A-00EB-4A4D-A3CD-AAD5075A380F}" type="pres">
      <dgm:prSet presAssocID="{DD1CADB0-8582-4986-8643-054095DF91A5}" presName="tx1" presStyleLbl="revTx" presStyleIdx="1" presStyleCnt="4"/>
      <dgm:spPr/>
    </dgm:pt>
    <dgm:pt modelId="{CBE6182C-8339-C349-9F4F-311F26981D8F}" type="pres">
      <dgm:prSet presAssocID="{DD1CADB0-8582-4986-8643-054095DF91A5}" presName="vert1" presStyleCnt="0"/>
      <dgm:spPr/>
    </dgm:pt>
    <dgm:pt modelId="{30D7349E-A43C-D843-B974-FCDAA18C6EE0}" type="pres">
      <dgm:prSet presAssocID="{6B83BD32-2E05-47EB-9A76-86CD785A45F7}" presName="thickLine" presStyleLbl="alignNode1" presStyleIdx="2" presStyleCnt="4"/>
      <dgm:spPr/>
    </dgm:pt>
    <dgm:pt modelId="{A60DB84D-F260-5247-A731-CB9F4A4B91CC}" type="pres">
      <dgm:prSet presAssocID="{6B83BD32-2E05-47EB-9A76-86CD785A45F7}" presName="horz1" presStyleCnt="0"/>
      <dgm:spPr/>
    </dgm:pt>
    <dgm:pt modelId="{27896F5E-DB69-0741-826A-9EE34F743FA3}" type="pres">
      <dgm:prSet presAssocID="{6B83BD32-2E05-47EB-9A76-86CD785A45F7}" presName="tx1" presStyleLbl="revTx" presStyleIdx="2" presStyleCnt="4"/>
      <dgm:spPr/>
    </dgm:pt>
    <dgm:pt modelId="{60D3F190-7A93-F440-ADC3-F5D3CE6F8D58}" type="pres">
      <dgm:prSet presAssocID="{6B83BD32-2E05-47EB-9A76-86CD785A45F7}" presName="vert1" presStyleCnt="0"/>
      <dgm:spPr/>
    </dgm:pt>
    <dgm:pt modelId="{2E9D7B4B-9840-CF4B-86D8-8B2FDB783132}" type="pres">
      <dgm:prSet presAssocID="{E92F6337-6E15-400D-9F29-F9B4E138C029}" presName="thickLine" presStyleLbl="alignNode1" presStyleIdx="3" presStyleCnt="4"/>
      <dgm:spPr/>
    </dgm:pt>
    <dgm:pt modelId="{99092E33-F25E-AB44-B039-033A26EDB90D}" type="pres">
      <dgm:prSet presAssocID="{E92F6337-6E15-400D-9F29-F9B4E138C029}" presName="horz1" presStyleCnt="0"/>
      <dgm:spPr/>
    </dgm:pt>
    <dgm:pt modelId="{48D7138D-11D4-2540-928B-3A599DE2753F}" type="pres">
      <dgm:prSet presAssocID="{E92F6337-6E15-400D-9F29-F9B4E138C029}" presName="tx1" presStyleLbl="revTx" presStyleIdx="3" presStyleCnt="4"/>
      <dgm:spPr/>
    </dgm:pt>
    <dgm:pt modelId="{0B156D0C-5CDB-B546-A7A9-72D3578E83FB}" type="pres">
      <dgm:prSet presAssocID="{E92F6337-6E15-400D-9F29-F9B4E138C029}" presName="vert1" presStyleCnt="0"/>
      <dgm:spPr/>
    </dgm:pt>
  </dgm:ptLst>
  <dgm:cxnLst>
    <dgm:cxn modelId="{76A2D232-100E-1540-9FFB-78D697365A91}" type="presOf" srcId="{E92F6337-6E15-400D-9F29-F9B4E138C029}" destId="{48D7138D-11D4-2540-928B-3A599DE2753F}" srcOrd="0" destOrd="0" presId="urn:microsoft.com/office/officeart/2008/layout/LinedList"/>
    <dgm:cxn modelId="{FA5C1D42-B0D3-B544-A24E-B0B80CF07650}" type="presOf" srcId="{6F18F928-A1F8-4891-8292-34852195A289}" destId="{1F4A5449-24DB-8B4C-A573-DB585E7824C8}" srcOrd="0" destOrd="0" presId="urn:microsoft.com/office/officeart/2008/layout/LinedList"/>
    <dgm:cxn modelId="{C264316A-BC3D-A34C-A4E3-D0879CD4E654}" type="presOf" srcId="{BFBEA571-82D3-45E8-BB78-2A56ACBA6ACF}" destId="{B7C67B25-DAE6-1A4A-9D83-1EDBAC7C1DE8}" srcOrd="0" destOrd="0" presId="urn:microsoft.com/office/officeart/2008/layout/LinedList"/>
    <dgm:cxn modelId="{3ABC6F93-3CC9-4B6F-A125-C4C7B3CC7A87}" srcId="{BFBEA571-82D3-45E8-BB78-2A56ACBA6ACF}" destId="{6F18F928-A1F8-4891-8292-34852195A289}" srcOrd="0" destOrd="0" parTransId="{4F3BFB09-E742-40FA-906C-BFEBF25D3922}" sibTransId="{D92A9C26-816F-42F7-AD8E-4F0B627587C5}"/>
    <dgm:cxn modelId="{6BE0F29A-5BCB-4F59-B021-6936A4AFE0CE}" srcId="{BFBEA571-82D3-45E8-BB78-2A56ACBA6ACF}" destId="{DD1CADB0-8582-4986-8643-054095DF91A5}" srcOrd="1" destOrd="0" parTransId="{29CCDD8B-8E11-4DED-8095-76F82403FB87}" sibTransId="{7AE3F62D-75D8-4BDA-A367-F050B3C95AA7}"/>
    <dgm:cxn modelId="{D24949AE-D0D7-4ACE-825C-668F998B8765}" srcId="{BFBEA571-82D3-45E8-BB78-2A56ACBA6ACF}" destId="{E92F6337-6E15-400D-9F29-F9B4E138C029}" srcOrd="3" destOrd="0" parTransId="{40DE2396-0682-48D5-A1B3-76F1D9B1787D}" sibTransId="{F350134C-8EF2-4675-AAAC-8E5650E29303}"/>
    <dgm:cxn modelId="{7B9060BC-C9B2-7F45-901A-8B5349CDD813}" type="presOf" srcId="{6B83BD32-2E05-47EB-9A76-86CD785A45F7}" destId="{27896F5E-DB69-0741-826A-9EE34F743FA3}" srcOrd="0" destOrd="0" presId="urn:microsoft.com/office/officeart/2008/layout/LinedList"/>
    <dgm:cxn modelId="{CC42D1BF-6685-4F4A-9F92-B182DF4CC765}" srcId="{BFBEA571-82D3-45E8-BB78-2A56ACBA6ACF}" destId="{6B83BD32-2E05-47EB-9A76-86CD785A45F7}" srcOrd="2" destOrd="0" parTransId="{66C8D6CF-86BA-422B-BB44-C93F6FF27786}" sibTransId="{5345D72F-7C18-4AE7-8572-71C65DAF428F}"/>
    <dgm:cxn modelId="{9F9E76FC-3981-8748-A80E-EC0F091330ED}" type="presOf" srcId="{DD1CADB0-8582-4986-8643-054095DF91A5}" destId="{ED5A968A-00EB-4A4D-A3CD-AAD5075A380F}" srcOrd="0" destOrd="0" presId="urn:microsoft.com/office/officeart/2008/layout/LinedList"/>
    <dgm:cxn modelId="{15DE87B4-9C7F-294E-94EE-CBAB00077BCF}" type="presParOf" srcId="{B7C67B25-DAE6-1A4A-9D83-1EDBAC7C1DE8}" destId="{D42E18B3-B039-4F4B-94B2-40F590FFF9F3}" srcOrd="0" destOrd="0" presId="urn:microsoft.com/office/officeart/2008/layout/LinedList"/>
    <dgm:cxn modelId="{B11C6F91-EEFF-6C43-B997-FA5A45739E61}" type="presParOf" srcId="{B7C67B25-DAE6-1A4A-9D83-1EDBAC7C1DE8}" destId="{1389506B-2B25-1843-B8E5-68A8315F831E}" srcOrd="1" destOrd="0" presId="urn:microsoft.com/office/officeart/2008/layout/LinedList"/>
    <dgm:cxn modelId="{74D3C2A3-DCF9-BD46-B736-3DDFA897AE71}" type="presParOf" srcId="{1389506B-2B25-1843-B8E5-68A8315F831E}" destId="{1F4A5449-24DB-8B4C-A573-DB585E7824C8}" srcOrd="0" destOrd="0" presId="urn:microsoft.com/office/officeart/2008/layout/LinedList"/>
    <dgm:cxn modelId="{DE8F654E-6E47-C449-9FC1-6B7A40A46705}" type="presParOf" srcId="{1389506B-2B25-1843-B8E5-68A8315F831E}" destId="{350E6295-D47B-2641-80A4-6D450CFF2F0B}" srcOrd="1" destOrd="0" presId="urn:microsoft.com/office/officeart/2008/layout/LinedList"/>
    <dgm:cxn modelId="{E7749E6A-DE5C-A04E-9515-84BF013EF936}" type="presParOf" srcId="{B7C67B25-DAE6-1A4A-9D83-1EDBAC7C1DE8}" destId="{269C4752-BD82-7940-AAEF-7D3C2B8ECB19}" srcOrd="2" destOrd="0" presId="urn:microsoft.com/office/officeart/2008/layout/LinedList"/>
    <dgm:cxn modelId="{AC83DE05-A56B-6A4C-9F77-6602FBAB4B55}" type="presParOf" srcId="{B7C67B25-DAE6-1A4A-9D83-1EDBAC7C1DE8}" destId="{90DEF839-38F2-7D4D-BB13-28B8592AC87D}" srcOrd="3" destOrd="0" presId="urn:microsoft.com/office/officeart/2008/layout/LinedList"/>
    <dgm:cxn modelId="{35991069-A600-F845-8AFA-20AF4E4FFA2A}" type="presParOf" srcId="{90DEF839-38F2-7D4D-BB13-28B8592AC87D}" destId="{ED5A968A-00EB-4A4D-A3CD-AAD5075A380F}" srcOrd="0" destOrd="0" presId="urn:microsoft.com/office/officeart/2008/layout/LinedList"/>
    <dgm:cxn modelId="{44A2624A-536F-204C-A1BC-BD1A3F6E5B7C}" type="presParOf" srcId="{90DEF839-38F2-7D4D-BB13-28B8592AC87D}" destId="{CBE6182C-8339-C349-9F4F-311F26981D8F}" srcOrd="1" destOrd="0" presId="urn:microsoft.com/office/officeart/2008/layout/LinedList"/>
    <dgm:cxn modelId="{9452B24F-D02E-8D42-82D7-3A8132D045D4}" type="presParOf" srcId="{B7C67B25-DAE6-1A4A-9D83-1EDBAC7C1DE8}" destId="{30D7349E-A43C-D843-B974-FCDAA18C6EE0}" srcOrd="4" destOrd="0" presId="urn:microsoft.com/office/officeart/2008/layout/LinedList"/>
    <dgm:cxn modelId="{F9D410DB-62E7-2945-A996-7A23E5F97AD2}" type="presParOf" srcId="{B7C67B25-DAE6-1A4A-9D83-1EDBAC7C1DE8}" destId="{A60DB84D-F260-5247-A731-CB9F4A4B91CC}" srcOrd="5" destOrd="0" presId="urn:microsoft.com/office/officeart/2008/layout/LinedList"/>
    <dgm:cxn modelId="{1C4D0362-3861-2848-B058-C9890CE79E5F}" type="presParOf" srcId="{A60DB84D-F260-5247-A731-CB9F4A4B91CC}" destId="{27896F5E-DB69-0741-826A-9EE34F743FA3}" srcOrd="0" destOrd="0" presId="urn:microsoft.com/office/officeart/2008/layout/LinedList"/>
    <dgm:cxn modelId="{1408280C-5771-334D-86C3-994D2300C4E5}" type="presParOf" srcId="{A60DB84D-F260-5247-A731-CB9F4A4B91CC}" destId="{60D3F190-7A93-F440-ADC3-F5D3CE6F8D58}" srcOrd="1" destOrd="0" presId="urn:microsoft.com/office/officeart/2008/layout/LinedList"/>
    <dgm:cxn modelId="{CEAB29E9-CE7D-A24C-A730-62A1E3DDEF00}" type="presParOf" srcId="{B7C67B25-DAE6-1A4A-9D83-1EDBAC7C1DE8}" destId="{2E9D7B4B-9840-CF4B-86D8-8B2FDB783132}" srcOrd="6" destOrd="0" presId="urn:microsoft.com/office/officeart/2008/layout/LinedList"/>
    <dgm:cxn modelId="{5B405E38-E66F-C144-9E77-3BAFCD79BB27}" type="presParOf" srcId="{B7C67B25-DAE6-1A4A-9D83-1EDBAC7C1DE8}" destId="{99092E33-F25E-AB44-B039-033A26EDB90D}" srcOrd="7" destOrd="0" presId="urn:microsoft.com/office/officeart/2008/layout/LinedList"/>
    <dgm:cxn modelId="{E83A4F44-44D3-444D-8175-1A9780029345}" type="presParOf" srcId="{99092E33-F25E-AB44-B039-033A26EDB90D}" destId="{48D7138D-11D4-2540-928B-3A599DE2753F}" srcOrd="0" destOrd="0" presId="urn:microsoft.com/office/officeart/2008/layout/LinedList"/>
    <dgm:cxn modelId="{36C289E4-33DD-3942-945E-147EAD351B50}" type="presParOf" srcId="{99092E33-F25E-AB44-B039-033A26EDB90D}" destId="{0B156D0C-5CDB-B546-A7A9-72D3578E83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994341-0BB7-4E8C-B082-149ADD7024D9}"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834B2D20-F75C-4078-AEE8-81BCE15BAA3C}">
      <dgm:prSet/>
      <dgm:spPr/>
      <dgm:t>
        <a:bodyPr/>
        <a:lstStyle/>
        <a:p>
          <a:r>
            <a:rPr lang="en-US"/>
            <a:t>At a minimum the HEALs Programs should consist of:</a:t>
          </a:r>
        </a:p>
      </dgm:t>
    </dgm:pt>
    <dgm:pt modelId="{83D432E1-1C5D-47C2-B9AB-0F0C5C93D240}" type="parTrans" cxnId="{26722145-A964-4CE8-8015-DBB8BEA6E93C}">
      <dgm:prSet/>
      <dgm:spPr/>
      <dgm:t>
        <a:bodyPr/>
        <a:lstStyle/>
        <a:p>
          <a:endParaRPr lang="en-US"/>
        </a:p>
      </dgm:t>
    </dgm:pt>
    <dgm:pt modelId="{FE4767E7-9295-4C90-96E2-009D416D3B28}" type="sibTrans" cxnId="{26722145-A964-4CE8-8015-DBB8BEA6E93C}">
      <dgm:prSet/>
      <dgm:spPr/>
      <dgm:t>
        <a:bodyPr/>
        <a:lstStyle/>
        <a:p>
          <a:endParaRPr lang="en-US"/>
        </a:p>
      </dgm:t>
    </dgm:pt>
    <dgm:pt modelId="{1D079C74-7A2F-4F2E-826C-204FD0C45777}">
      <dgm:prSet/>
      <dgm:spPr/>
      <dgm:t>
        <a:bodyPr/>
        <a:lstStyle/>
        <a:p>
          <a:r>
            <a:rPr lang="en-US"/>
            <a:t>Planning</a:t>
          </a:r>
        </a:p>
      </dgm:t>
    </dgm:pt>
    <dgm:pt modelId="{7BB0A37F-47AF-4A8C-ACBA-1E9EE74446D1}" type="parTrans" cxnId="{64AF6490-C990-4CE1-914E-3549FCDDA5B7}">
      <dgm:prSet/>
      <dgm:spPr/>
      <dgm:t>
        <a:bodyPr/>
        <a:lstStyle/>
        <a:p>
          <a:endParaRPr lang="en-US"/>
        </a:p>
      </dgm:t>
    </dgm:pt>
    <dgm:pt modelId="{7DFB94AD-9ECE-4C1F-9A76-984583A1B365}" type="sibTrans" cxnId="{64AF6490-C990-4CE1-914E-3549FCDDA5B7}">
      <dgm:prSet/>
      <dgm:spPr/>
      <dgm:t>
        <a:bodyPr/>
        <a:lstStyle/>
        <a:p>
          <a:endParaRPr lang="en-US"/>
        </a:p>
      </dgm:t>
    </dgm:pt>
    <dgm:pt modelId="{7D89D13E-90A8-47D8-B738-4B87254593E2}">
      <dgm:prSet/>
      <dgm:spPr/>
      <dgm:t>
        <a:bodyPr/>
        <a:lstStyle/>
        <a:p>
          <a:r>
            <a:rPr lang="en-US"/>
            <a:t>Environment</a:t>
          </a:r>
        </a:p>
      </dgm:t>
    </dgm:pt>
    <dgm:pt modelId="{6BEBD35F-F965-4978-9C0B-5FB17C43F6DD}" type="parTrans" cxnId="{6CF6BBEE-AD56-4646-A07F-9A9C2FB2BA66}">
      <dgm:prSet/>
      <dgm:spPr/>
      <dgm:t>
        <a:bodyPr/>
        <a:lstStyle/>
        <a:p>
          <a:endParaRPr lang="en-US"/>
        </a:p>
      </dgm:t>
    </dgm:pt>
    <dgm:pt modelId="{845BAAC5-D405-41D1-BC99-4677E377BAD1}" type="sibTrans" cxnId="{6CF6BBEE-AD56-4646-A07F-9A9C2FB2BA66}">
      <dgm:prSet/>
      <dgm:spPr/>
      <dgm:t>
        <a:bodyPr/>
        <a:lstStyle/>
        <a:p>
          <a:endParaRPr lang="en-US"/>
        </a:p>
      </dgm:t>
    </dgm:pt>
    <dgm:pt modelId="{CE3AB1A6-63D8-46DC-8211-B1E339FBE7B6}">
      <dgm:prSet/>
      <dgm:spPr/>
      <dgm:t>
        <a:bodyPr/>
        <a:lstStyle/>
        <a:p>
          <a:r>
            <a:rPr lang="en-US"/>
            <a:t>Education and Counseling</a:t>
          </a:r>
        </a:p>
      </dgm:t>
    </dgm:pt>
    <dgm:pt modelId="{13E589D5-97D4-4840-9245-4530994AA61A}" type="parTrans" cxnId="{A971D1CA-D6EA-46B4-B800-EEF3C4420FA7}">
      <dgm:prSet/>
      <dgm:spPr/>
      <dgm:t>
        <a:bodyPr/>
        <a:lstStyle/>
        <a:p>
          <a:endParaRPr lang="en-US"/>
        </a:p>
      </dgm:t>
    </dgm:pt>
    <dgm:pt modelId="{CFB56062-FCE4-4C80-AB12-23BD404508DC}" type="sibTrans" cxnId="{A971D1CA-D6EA-46B4-B800-EEF3C4420FA7}">
      <dgm:prSet/>
      <dgm:spPr/>
      <dgm:t>
        <a:bodyPr/>
        <a:lstStyle/>
        <a:p>
          <a:endParaRPr lang="en-US"/>
        </a:p>
      </dgm:t>
    </dgm:pt>
    <dgm:pt modelId="{13EBCFD6-F324-427E-BD8C-FF0004F6D7A2}">
      <dgm:prSet/>
      <dgm:spPr/>
      <dgm:t>
        <a:bodyPr/>
        <a:lstStyle/>
        <a:p>
          <a:r>
            <a:rPr lang="en-US"/>
            <a:t>Assessment</a:t>
          </a:r>
        </a:p>
      </dgm:t>
    </dgm:pt>
    <dgm:pt modelId="{637223BC-A35A-4F7D-8C96-A7ED623CA988}" type="parTrans" cxnId="{E1880E98-4819-4702-B6EF-6E619FC14B11}">
      <dgm:prSet/>
      <dgm:spPr/>
      <dgm:t>
        <a:bodyPr/>
        <a:lstStyle/>
        <a:p>
          <a:endParaRPr lang="en-US"/>
        </a:p>
      </dgm:t>
    </dgm:pt>
    <dgm:pt modelId="{CAEBCBB3-D0A9-45E4-BCA6-F0E768A7F00A}" type="sibTrans" cxnId="{E1880E98-4819-4702-B6EF-6E619FC14B11}">
      <dgm:prSet/>
      <dgm:spPr/>
      <dgm:t>
        <a:bodyPr/>
        <a:lstStyle/>
        <a:p>
          <a:endParaRPr lang="en-US"/>
        </a:p>
      </dgm:t>
    </dgm:pt>
    <dgm:pt modelId="{274D88CE-F00E-4C2A-8A95-355BD4ECB9F4}">
      <dgm:prSet/>
      <dgm:spPr/>
      <dgm:t>
        <a:bodyPr/>
        <a:lstStyle/>
        <a:p>
          <a:r>
            <a:rPr lang="en-US"/>
            <a:t>Center Director establishes a Healthy Eating and Active Lifestyles Committee to oversee and coordinate this program.</a:t>
          </a:r>
        </a:p>
      </dgm:t>
    </dgm:pt>
    <dgm:pt modelId="{D961CB6E-7E05-4BD2-BDD5-26B807E84146}" type="parTrans" cxnId="{B63DB05A-B288-455C-81AD-B2DE7D2E37F8}">
      <dgm:prSet/>
      <dgm:spPr/>
      <dgm:t>
        <a:bodyPr/>
        <a:lstStyle/>
        <a:p>
          <a:endParaRPr lang="en-US"/>
        </a:p>
      </dgm:t>
    </dgm:pt>
    <dgm:pt modelId="{67D56A65-1E45-41E5-A3CA-0226DD88B411}" type="sibTrans" cxnId="{B63DB05A-B288-455C-81AD-B2DE7D2E37F8}">
      <dgm:prSet/>
      <dgm:spPr/>
      <dgm:t>
        <a:bodyPr/>
        <a:lstStyle/>
        <a:p>
          <a:endParaRPr lang="en-US"/>
        </a:p>
      </dgm:t>
    </dgm:pt>
    <dgm:pt modelId="{4D82B725-AC2F-8346-879C-17ED6E1EB354}" type="pres">
      <dgm:prSet presAssocID="{60994341-0BB7-4E8C-B082-149ADD7024D9}" presName="diagram" presStyleCnt="0">
        <dgm:presLayoutVars>
          <dgm:chPref val="1"/>
          <dgm:dir/>
          <dgm:animOne val="branch"/>
          <dgm:animLvl val="lvl"/>
          <dgm:resizeHandles val="exact"/>
        </dgm:presLayoutVars>
      </dgm:prSet>
      <dgm:spPr/>
    </dgm:pt>
    <dgm:pt modelId="{F1DAC5B4-4FD0-EF45-A942-5D3CFEFAA256}" type="pres">
      <dgm:prSet presAssocID="{834B2D20-F75C-4078-AEE8-81BCE15BAA3C}" presName="root1" presStyleCnt="0"/>
      <dgm:spPr/>
    </dgm:pt>
    <dgm:pt modelId="{13D67CF2-8392-214F-B761-FD468C5B3976}" type="pres">
      <dgm:prSet presAssocID="{834B2D20-F75C-4078-AEE8-81BCE15BAA3C}" presName="LevelOneTextNode" presStyleLbl="node0" presStyleIdx="0" presStyleCnt="2">
        <dgm:presLayoutVars>
          <dgm:chPref val="3"/>
        </dgm:presLayoutVars>
      </dgm:prSet>
      <dgm:spPr/>
    </dgm:pt>
    <dgm:pt modelId="{9A624F8A-7C1C-B846-ACC4-47AF00C0C611}" type="pres">
      <dgm:prSet presAssocID="{834B2D20-F75C-4078-AEE8-81BCE15BAA3C}" presName="level2hierChild" presStyleCnt="0"/>
      <dgm:spPr/>
    </dgm:pt>
    <dgm:pt modelId="{4A922159-32C6-BD40-B431-1DF87C24BA1B}" type="pres">
      <dgm:prSet presAssocID="{7BB0A37F-47AF-4A8C-ACBA-1E9EE74446D1}" presName="conn2-1" presStyleLbl="parChTrans1D2" presStyleIdx="0" presStyleCnt="4"/>
      <dgm:spPr/>
    </dgm:pt>
    <dgm:pt modelId="{7A838B31-6908-9E40-9A6B-B479EEDAAB43}" type="pres">
      <dgm:prSet presAssocID="{7BB0A37F-47AF-4A8C-ACBA-1E9EE74446D1}" presName="connTx" presStyleLbl="parChTrans1D2" presStyleIdx="0" presStyleCnt="4"/>
      <dgm:spPr/>
    </dgm:pt>
    <dgm:pt modelId="{63CD12DF-8485-B741-A00E-B7B062D3ABE7}" type="pres">
      <dgm:prSet presAssocID="{1D079C74-7A2F-4F2E-826C-204FD0C45777}" presName="root2" presStyleCnt="0"/>
      <dgm:spPr/>
    </dgm:pt>
    <dgm:pt modelId="{447BAEFA-A7FA-C64D-AA09-A0EB429DF0CE}" type="pres">
      <dgm:prSet presAssocID="{1D079C74-7A2F-4F2E-826C-204FD0C45777}" presName="LevelTwoTextNode" presStyleLbl="node2" presStyleIdx="0" presStyleCnt="4">
        <dgm:presLayoutVars>
          <dgm:chPref val="3"/>
        </dgm:presLayoutVars>
      </dgm:prSet>
      <dgm:spPr/>
    </dgm:pt>
    <dgm:pt modelId="{79F5DAE4-20D3-EB45-8EAC-F084AF8DE640}" type="pres">
      <dgm:prSet presAssocID="{1D079C74-7A2F-4F2E-826C-204FD0C45777}" presName="level3hierChild" presStyleCnt="0"/>
      <dgm:spPr/>
    </dgm:pt>
    <dgm:pt modelId="{9AC0B2B7-B45D-914A-A9F3-B0E291AF8B83}" type="pres">
      <dgm:prSet presAssocID="{6BEBD35F-F965-4978-9C0B-5FB17C43F6DD}" presName="conn2-1" presStyleLbl="parChTrans1D2" presStyleIdx="1" presStyleCnt="4"/>
      <dgm:spPr/>
    </dgm:pt>
    <dgm:pt modelId="{6E082CDB-83BA-5947-836B-D8CB97A219EF}" type="pres">
      <dgm:prSet presAssocID="{6BEBD35F-F965-4978-9C0B-5FB17C43F6DD}" presName="connTx" presStyleLbl="parChTrans1D2" presStyleIdx="1" presStyleCnt="4"/>
      <dgm:spPr/>
    </dgm:pt>
    <dgm:pt modelId="{3ACFCA75-39A6-CF46-BE0C-39DC3A99E95B}" type="pres">
      <dgm:prSet presAssocID="{7D89D13E-90A8-47D8-B738-4B87254593E2}" presName="root2" presStyleCnt="0"/>
      <dgm:spPr/>
    </dgm:pt>
    <dgm:pt modelId="{0F4A2D0F-91E5-0F4C-997A-F4E2BC1B4681}" type="pres">
      <dgm:prSet presAssocID="{7D89D13E-90A8-47D8-B738-4B87254593E2}" presName="LevelTwoTextNode" presStyleLbl="node2" presStyleIdx="1" presStyleCnt="4">
        <dgm:presLayoutVars>
          <dgm:chPref val="3"/>
        </dgm:presLayoutVars>
      </dgm:prSet>
      <dgm:spPr/>
    </dgm:pt>
    <dgm:pt modelId="{BA6079E1-325D-E942-B7F9-82C6EB507ED5}" type="pres">
      <dgm:prSet presAssocID="{7D89D13E-90A8-47D8-B738-4B87254593E2}" presName="level3hierChild" presStyleCnt="0"/>
      <dgm:spPr/>
    </dgm:pt>
    <dgm:pt modelId="{74AB122D-6614-0340-A8D7-085C51F16868}" type="pres">
      <dgm:prSet presAssocID="{13E589D5-97D4-4840-9245-4530994AA61A}" presName="conn2-1" presStyleLbl="parChTrans1D2" presStyleIdx="2" presStyleCnt="4"/>
      <dgm:spPr/>
    </dgm:pt>
    <dgm:pt modelId="{BEC99F81-5067-634B-A16B-7D57017F4106}" type="pres">
      <dgm:prSet presAssocID="{13E589D5-97D4-4840-9245-4530994AA61A}" presName="connTx" presStyleLbl="parChTrans1D2" presStyleIdx="2" presStyleCnt="4"/>
      <dgm:spPr/>
    </dgm:pt>
    <dgm:pt modelId="{AAE3BEAA-4734-0A45-8A01-21B0C9D4215E}" type="pres">
      <dgm:prSet presAssocID="{CE3AB1A6-63D8-46DC-8211-B1E339FBE7B6}" presName="root2" presStyleCnt="0"/>
      <dgm:spPr/>
    </dgm:pt>
    <dgm:pt modelId="{9BB57D1B-CCF6-0446-A959-ABB31202A410}" type="pres">
      <dgm:prSet presAssocID="{CE3AB1A6-63D8-46DC-8211-B1E339FBE7B6}" presName="LevelTwoTextNode" presStyleLbl="node2" presStyleIdx="2" presStyleCnt="4">
        <dgm:presLayoutVars>
          <dgm:chPref val="3"/>
        </dgm:presLayoutVars>
      </dgm:prSet>
      <dgm:spPr/>
    </dgm:pt>
    <dgm:pt modelId="{B85D0F72-3AEC-4B46-B79F-252A2BE5C580}" type="pres">
      <dgm:prSet presAssocID="{CE3AB1A6-63D8-46DC-8211-B1E339FBE7B6}" presName="level3hierChild" presStyleCnt="0"/>
      <dgm:spPr/>
    </dgm:pt>
    <dgm:pt modelId="{8CFBD7A8-87BB-7541-8E42-70ABC24000FC}" type="pres">
      <dgm:prSet presAssocID="{637223BC-A35A-4F7D-8C96-A7ED623CA988}" presName="conn2-1" presStyleLbl="parChTrans1D2" presStyleIdx="3" presStyleCnt="4"/>
      <dgm:spPr/>
    </dgm:pt>
    <dgm:pt modelId="{79A34C71-BE1B-814B-A606-0687D65D0F21}" type="pres">
      <dgm:prSet presAssocID="{637223BC-A35A-4F7D-8C96-A7ED623CA988}" presName="connTx" presStyleLbl="parChTrans1D2" presStyleIdx="3" presStyleCnt="4"/>
      <dgm:spPr/>
    </dgm:pt>
    <dgm:pt modelId="{D58F6CD1-5F16-DB4B-8888-F18236B7C1C6}" type="pres">
      <dgm:prSet presAssocID="{13EBCFD6-F324-427E-BD8C-FF0004F6D7A2}" presName="root2" presStyleCnt="0"/>
      <dgm:spPr/>
    </dgm:pt>
    <dgm:pt modelId="{CFEDFE37-1206-CD4C-9B47-533BE3EC7D9C}" type="pres">
      <dgm:prSet presAssocID="{13EBCFD6-F324-427E-BD8C-FF0004F6D7A2}" presName="LevelTwoTextNode" presStyleLbl="node2" presStyleIdx="3" presStyleCnt="4">
        <dgm:presLayoutVars>
          <dgm:chPref val="3"/>
        </dgm:presLayoutVars>
      </dgm:prSet>
      <dgm:spPr/>
    </dgm:pt>
    <dgm:pt modelId="{AE80F9EA-9808-964F-890A-D8ACF219E92E}" type="pres">
      <dgm:prSet presAssocID="{13EBCFD6-F324-427E-BD8C-FF0004F6D7A2}" presName="level3hierChild" presStyleCnt="0"/>
      <dgm:spPr/>
    </dgm:pt>
    <dgm:pt modelId="{155DC73C-4C8C-F94D-8474-9ADBE4C08676}" type="pres">
      <dgm:prSet presAssocID="{274D88CE-F00E-4C2A-8A95-355BD4ECB9F4}" presName="root1" presStyleCnt="0"/>
      <dgm:spPr/>
    </dgm:pt>
    <dgm:pt modelId="{C25FFA13-0140-A54E-A1D3-AACB5BEDFDFE}" type="pres">
      <dgm:prSet presAssocID="{274D88CE-F00E-4C2A-8A95-355BD4ECB9F4}" presName="LevelOneTextNode" presStyleLbl="node0" presStyleIdx="1" presStyleCnt="2">
        <dgm:presLayoutVars>
          <dgm:chPref val="3"/>
        </dgm:presLayoutVars>
      </dgm:prSet>
      <dgm:spPr/>
    </dgm:pt>
    <dgm:pt modelId="{503E173C-8BCA-244C-950F-FB37255CE8D3}" type="pres">
      <dgm:prSet presAssocID="{274D88CE-F00E-4C2A-8A95-355BD4ECB9F4}" presName="level2hierChild" presStyleCnt="0"/>
      <dgm:spPr/>
    </dgm:pt>
  </dgm:ptLst>
  <dgm:cxnLst>
    <dgm:cxn modelId="{5FE4451F-C0DE-9F4C-916C-BDA5EECAE821}" type="presOf" srcId="{834B2D20-F75C-4078-AEE8-81BCE15BAA3C}" destId="{13D67CF2-8392-214F-B761-FD468C5B3976}" srcOrd="0" destOrd="0" presId="urn:microsoft.com/office/officeart/2005/8/layout/hierarchy2"/>
    <dgm:cxn modelId="{EDEB3723-BE4C-CC48-8164-34F75659864C}" type="presOf" srcId="{60994341-0BB7-4E8C-B082-149ADD7024D9}" destId="{4D82B725-AC2F-8346-879C-17ED6E1EB354}" srcOrd="0" destOrd="0" presId="urn:microsoft.com/office/officeart/2005/8/layout/hierarchy2"/>
    <dgm:cxn modelId="{AC442927-2929-C64F-8CED-6F93979F9A18}" type="presOf" srcId="{637223BC-A35A-4F7D-8C96-A7ED623CA988}" destId="{79A34C71-BE1B-814B-A606-0687D65D0F21}" srcOrd="1" destOrd="0" presId="urn:microsoft.com/office/officeart/2005/8/layout/hierarchy2"/>
    <dgm:cxn modelId="{25800D35-5441-E44F-AE38-F08A5B00F80D}" type="presOf" srcId="{274D88CE-F00E-4C2A-8A95-355BD4ECB9F4}" destId="{C25FFA13-0140-A54E-A1D3-AACB5BEDFDFE}" srcOrd="0" destOrd="0" presId="urn:microsoft.com/office/officeart/2005/8/layout/hierarchy2"/>
    <dgm:cxn modelId="{26722145-A964-4CE8-8015-DBB8BEA6E93C}" srcId="{60994341-0BB7-4E8C-B082-149ADD7024D9}" destId="{834B2D20-F75C-4078-AEE8-81BCE15BAA3C}" srcOrd="0" destOrd="0" parTransId="{83D432E1-1C5D-47C2-B9AB-0F0C5C93D240}" sibTransId="{FE4767E7-9295-4C90-96E2-009D416D3B28}"/>
    <dgm:cxn modelId="{3A2AA050-911F-774E-92D4-2140D49BB926}" type="presOf" srcId="{7BB0A37F-47AF-4A8C-ACBA-1E9EE74446D1}" destId="{4A922159-32C6-BD40-B431-1DF87C24BA1B}" srcOrd="0" destOrd="0" presId="urn:microsoft.com/office/officeart/2005/8/layout/hierarchy2"/>
    <dgm:cxn modelId="{B63DB05A-B288-455C-81AD-B2DE7D2E37F8}" srcId="{60994341-0BB7-4E8C-B082-149ADD7024D9}" destId="{274D88CE-F00E-4C2A-8A95-355BD4ECB9F4}" srcOrd="1" destOrd="0" parTransId="{D961CB6E-7E05-4BD2-BDD5-26B807E84146}" sibTransId="{67D56A65-1E45-41E5-A3CA-0226DD88B411}"/>
    <dgm:cxn modelId="{73D14B5B-6DCB-FC4C-AAD0-2A071B8BDEBF}" type="presOf" srcId="{13E589D5-97D4-4840-9245-4530994AA61A}" destId="{BEC99F81-5067-634B-A16B-7D57017F4106}" srcOrd="1" destOrd="0" presId="urn:microsoft.com/office/officeart/2005/8/layout/hierarchy2"/>
    <dgm:cxn modelId="{9266DB6C-D46B-6347-82EE-F244C3226BF7}" type="presOf" srcId="{13EBCFD6-F324-427E-BD8C-FF0004F6D7A2}" destId="{CFEDFE37-1206-CD4C-9B47-533BE3EC7D9C}" srcOrd="0" destOrd="0" presId="urn:microsoft.com/office/officeart/2005/8/layout/hierarchy2"/>
    <dgm:cxn modelId="{E82D7981-4B30-0F45-8B3B-B0C9FF5CC9E3}" type="presOf" srcId="{CE3AB1A6-63D8-46DC-8211-B1E339FBE7B6}" destId="{9BB57D1B-CCF6-0446-A959-ABB31202A410}" srcOrd="0" destOrd="0" presId="urn:microsoft.com/office/officeart/2005/8/layout/hierarchy2"/>
    <dgm:cxn modelId="{64AF6490-C990-4CE1-914E-3549FCDDA5B7}" srcId="{834B2D20-F75C-4078-AEE8-81BCE15BAA3C}" destId="{1D079C74-7A2F-4F2E-826C-204FD0C45777}" srcOrd="0" destOrd="0" parTransId="{7BB0A37F-47AF-4A8C-ACBA-1E9EE74446D1}" sibTransId="{7DFB94AD-9ECE-4C1F-9A76-984583A1B365}"/>
    <dgm:cxn modelId="{158FCD97-924F-1444-BB40-055B89ECBA1C}" type="presOf" srcId="{7D89D13E-90A8-47D8-B738-4B87254593E2}" destId="{0F4A2D0F-91E5-0F4C-997A-F4E2BC1B4681}" srcOrd="0" destOrd="0" presId="urn:microsoft.com/office/officeart/2005/8/layout/hierarchy2"/>
    <dgm:cxn modelId="{E1880E98-4819-4702-B6EF-6E619FC14B11}" srcId="{834B2D20-F75C-4078-AEE8-81BCE15BAA3C}" destId="{13EBCFD6-F324-427E-BD8C-FF0004F6D7A2}" srcOrd="3" destOrd="0" parTransId="{637223BC-A35A-4F7D-8C96-A7ED623CA988}" sibTransId="{CAEBCBB3-D0A9-45E4-BCA6-F0E768A7F00A}"/>
    <dgm:cxn modelId="{C478B9B8-C6F0-CD4B-AC04-6894235517F6}" type="presOf" srcId="{6BEBD35F-F965-4978-9C0B-5FB17C43F6DD}" destId="{6E082CDB-83BA-5947-836B-D8CB97A219EF}" srcOrd="1" destOrd="0" presId="urn:microsoft.com/office/officeart/2005/8/layout/hierarchy2"/>
    <dgm:cxn modelId="{3446B9C8-C96D-3241-86A7-1DFA6967A96C}" type="presOf" srcId="{13E589D5-97D4-4840-9245-4530994AA61A}" destId="{74AB122D-6614-0340-A8D7-085C51F16868}" srcOrd="0" destOrd="0" presId="urn:microsoft.com/office/officeart/2005/8/layout/hierarchy2"/>
    <dgm:cxn modelId="{A971D1CA-D6EA-46B4-B800-EEF3C4420FA7}" srcId="{834B2D20-F75C-4078-AEE8-81BCE15BAA3C}" destId="{CE3AB1A6-63D8-46DC-8211-B1E339FBE7B6}" srcOrd="2" destOrd="0" parTransId="{13E589D5-97D4-4840-9245-4530994AA61A}" sibTransId="{CFB56062-FCE4-4C80-AB12-23BD404508DC}"/>
    <dgm:cxn modelId="{4F9671D1-5BC5-634F-8439-E185D9607311}" type="presOf" srcId="{637223BC-A35A-4F7D-8C96-A7ED623CA988}" destId="{8CFBD7A8-87BB-7541-8E42-70ABC24000FC}" srcOrd="0" destOrd="0" presId="urn:microsoft.com/office/officeart/2005/8/layout/hierarchy2"/>
    <dgm:cxn modelId="{A5A942D3-16EC-D749-A05F-A98AB7CC36ED}" type="presOf" srcId="{7BB0A37F-47AF-4A8C-ACBA-1E9EE74446D1}" destId="{7A838B31-6908-9E40-9A6B-B479EEDAAB43}" srcOrd="1" destOrd="0" presId="urn:microsoft.com/office/officeart/2005/8/layout/hierarchy2"/>
    <dgm:cxn modelId="{E8E410EA-4E29-614A-BEAA-61DEC535ED0A}" type="presOf" srcId="{1D079C74-7A2F-4F2E-826C-204FD0C45777}" destId="{447BAEFA-A7FA-C64D-AA09-A0EB429DF0CE}" srcOrd="0" destOrd="0" presId="urn:microsoft.com/office/officeart/2005/8/layout/hierarchy2"/>
    <dgm:cxn modelId="{6CF6BBEE-AD56-4646-A07F-9A9C2FB2BA66}" srcId="{834B2D20-F75C-4078-AEE8-81BCE15BAA3C}" destId="{7D89D13E-90A8-47D8-B738-4B87254593E2}" srcOrd="1" destOrd="0" parTransId="{6BEBD35F-F965-4978-9C0B-5FB17C43F6DD}" sibTransId="{845BAAC5-D405-41D1-BC99-4677E377BAD1}"/>
    <dgm:cxn modelId="{EB806BF9-B630-ED47-851E-B1A57DDBC360}" type="presOf" srcId="{6BEBD35F-F965-4978-9C0B-5FB17C43F6DD}" destId="{9AC0B2B7-B45D-914A-A9F3-B0E291AF8B83}" srcOrd="0" destOrd="0" presId="urn:microsoft.com/office/officeart/2005/8/layout/hierarchy2"/>
    <dgm:cxn modelId="{A62EFA27-4C3A-5D48-9B33-518D55A33DA9}" type="presParOf" srcId="{4D82B725-AC2F-8346-879C-17ED6E1EB354}" destId="{F1DAC5B4-4FD0-EF45-A942-5D3CFEFAA256}" srcOrd="0" destOrd="0" presId="urn:microsoft.com/office/officeart/2005/8/layout/hierarchy2"/>
    <dgm:cxn modelId="{DB278EEB-0DBE-4A49-A5C7-F5A15A93B747}" type="presParOf" srcId="{F1DAC5B4-4FD0-EF45-A942-5D3CFEFAA256}" destId="{13D67CF2-8392-214F-B761-FD468C5B3976}" srcOrd="0" destOrd="0" presId="urn:microsoft.com/office/officeart/2005/8/layout/hierarchy2"/>
    <dgm:cxn modelId="{2135B40D-04B7-F644-87AA-D09215B6E7B6}" type="presParOf" srcId="{F1DAC5B4-4FD0-EF45-A942-5D3CFEFAA256}" destId="{9A624F8A-7C1C-B846-ACC4-47AF00C0C611}" srcOrd="1" destOrd="0" presId="urn:microsoft.com/office/officeart/2005/8/layout/hierarchy2"/>
    <dgm:cxn modelId="{896BF3E3-2033-CC4A-A32C-A8CF2BFF8762}" type="presParOf" srcId="{9A624F8A-7C1C-B846-ACC4-47AF00C0C611}" destId="{4A922159-32C6-BD40-B431-1DF87C24BA1B}" srcOrd="0" destOrd="0" presId="urn:microsoft.com/office/officeart/2005/8/layout/hierarchy2"/>
    <dgm:cxn modelId="{B978F7F1-FF38-3D48-A4D0-3C19B4B9B6D2}" type="presParOf" srcId="{4A922159-32C6-BD40-B431-1DF87C24BA1B}" destId="{7A838B31-6908-9E40-9A6B-B479EEDAAB43}" srcOrd="0" destOrd="0" presId="urn:microsoft.com/office/officeart/2005/8/layout/hierarchy2"/>
    <dgm:cxn modelId="{957FB375-DF03-B54F-B21A-93B96B450294}" type="presParOf" srcId="{9A624F8A-7C1C-B846-ACC4-47AF00C0C611}" destId="{63CD12DF-8485-B741-A00E-B7B062D3ABE7}" srcOrd="1" destOrd="0" presId="urn:microsoft.com/office/officeart/2005/8/layout/hierarchy2"/>
    <dgm:cxn modelId="{1D265A0F-3634-744D-80C4-61A5BB0C5A81}" type="presParOf" srcId="{63CD12DF-8485-B741-A00E-B7B062D3ABE7}" destId="{447BAEFA-A7FA-C64D-AA09-A0EB429DF0CE}" srcOrd="0" destOrd="0" presId="urn:microsoft.com/office/officeart/2005/8/layout/hierarchy2"/>
    <dgm:cxn modelId="{B465ACC1-C86D-0045-AD6F-554F9E0AA9D8}" type="presParOf" srcId="{63CD12DF-8485-B741-A00E-B7B062D3ABE7}" destId="{79F5DAE4-20D3-EB45-8EAC-F084AF8DE640}" srcOrd="1" destOrd="0" presId="urn:microsoft.com/office/officeart/2005/8/layout/hierarchy2"/>
    <dgm:cxn modelId="{8DD7528F-F633-7F46-B732-48016D46145E}" type="presParOf" srcId="{9A624F8A-7C1C-B846-ACC4-47AF00C0C611}" destId="{9AC0B2B7-B45D-914A-A9F3-B0E291AF8B83}" srcOrd="2" destOrd="0" presId="urn:microsoft.com/office/officeart/2005/8/layout/hierarchy2"/>
    <dgm:cxn modelId="{70B8AB62-62C9-4843-9B76-1AABC02E118B}" type="presParOf" srcId="{9AC0B2B7-B45D-914A-A9F3-B0E291AF8B83}" destId="{6E082CDB-83BA-5947-836B-D8CB97A219EF}" srcOrd="0" destOrd="0" presId="urn:microsoft.com/office/officeart/2005/8/layout/hierarchy2"/>
    <dgm:cxn modelId="{D3DEE5A4-DFC3-5A47-81F7-28E37C81915D}" type="presParOf" srcId="{9A624F8A-7C1C-B846-ACC4-47AF00C0C611}" destId="{3ACFCA75-39A6-CF46-BE0C-39DC3A99E95B}" srcOrd="3" destOrd="0" presId="urn:microsoft.com/office/officeart/2005/8/layout/hierarchy2"/>
    <dgm:cxn modelId="{102B4DEF-BA2B-BE4C-AABC-B76E067293DB}" type="presParOf" srcId="{3ACFCA75-39A6-CF46-BE0C-39DC3A99E95B}" destId="{0F4A2D0F-91E5-0F4C-997A-F4E2BC1B4681}" srcOrd="0" destOrd="0" presId="urn:microsoft.com/office/officeart/2005/8/layout/hierarchy2"/>
    <dgm:cxn modelId="{C24AD703-4B9F-9B4F-B469-E90C6DDAAC03}" type="presParOf" srcId="{3ACFCA75-39A6-CF46-BE0C-39DC3A99E95B}" destId="{BA6079E1-325D-E942-B7F9-82C6EB507ED5}" srcOrd="1" destOrd="0" presId="urn:microsoft.com/office/officeart/2005/8/layout/hierarchy2"/>
    <dgm:cxn modelId="{03550B0D-EB4E-F247-BB83-FB2E57B4D7FD}" type="presParOf" srcId="{9A624F8A-7C1C-B846-ACC4-47AF00C0C611}" destId="{74AB122D-6614-0340-A8D7-085C51F16868}" srcOrd="4" destOrd="0" presId="urn:microsoft.com/office/officeart/2005/8/layout/hierarchy2"/>
    <dgm:cxn modelId="{DBD096D9-AEF1-DF41-8070-27DC16221B48}" type="presParOf" srcId="{74AB122D-6614-0340-A8D7-085C51F16868}" destId="{BEC99F81-5067-634B-A16B-7D57017F4106}" srcOrd="0" destOrd="0" presId="urn:microsoft.com/office/officeart/2005/8/layout/hierarchy2"/>
    <dgm:cxn modelId="{7F77E956-B365-084D-A3C5-8A99453B8AF4}" type="presParOf" srcId="{9A624F8A-7C1C-B846-ACC4-47AF00C0C611}" destId="{AAE3BEAA-4734-0A45-8A01-21B0C9D4215E}" srcOrd="5" destOrd="0" presId="urn:microsoft.com/office/officeart/2005/8/layout/hierarchy2"/>
    <dgm:cxn modelId="{0C218ADE-5851-B748-BA51-056B6166AAA0}" type="presParOf" srcId="{AAE3BEAA-4734-0A45-8A01-21B0C9D4215E}" destId="{9BB57D1B-CCF6-0446-A959-ABB31202A410}" srcOrd="0" destOrd="0" presId="urn:microsoft.com/office/officeart/2005/8/layout/hierarchy2"/>
    <dgm:cxn modelId="{25EBD4E7-6125-454A-A216-EEA6AE36F81A}" type="presParOf" srcId="{AAE3BEAA-4734-0A45-8A01-21B0C9D4215E}" destId="{B85D0F72-3AEC-4B46-B79F-252A2BE5C580}" srcOrd="1" destOrd="0" presId="urn:microsoft.com/office/officeart/2005/8/layout/hierarchy2"/>
    <dgm:cxn modelId="{4F794D2D-0075-BC45-9E63-8904FB7700A1}" type="presParOf" srcId="{9A624F8A-7C1C-B846-ACC4-47AF00C0C611}" destId="{8CFBD7A8-87BB-7541-8E42-70ABC24000FC}" srcOrd="6" destOrd="0" presId="urn:microsoft.com/office/officeart/2005/8/layout/hierarchy2"/>
    <dgm:cxn modelId="{0F5319E1-4A87-9241-9244-F1DF55F4582A}" type="presParOf" srcId="{8CFBD7A8-87BB-7541-8E42-70ABC24000FC}" destId="{79A34C71-BE1B-814B-A606-0687D65D0F21}" srcOrd="0" destOrd="0" presId="urn:microsoft.com/office/officeart/2005/8/layout/hierarchy2"/>
    <dgm:cxn modelId="{CB50469C-F6AD-2E40-9968-0CE6E40A1AA7}" type="presParOf" srcId="{9A624F8A-7C1C-B846-ACC4-47AF00C0C611}" destId="{D58F6CD1-5F16-DB4B-8888-F18236B7C1C6}" srcOrd="7" destOrd="0" presId="urn:microsoft.com/office/officeart/2005/8/layout/hierarchy2"/>
    <dgm:cxn modelId="{321749FF-2863-944F-A27B-D2081A79E9F1}" type="presParOf" srcId="{D58F6CD1-5F16-DB4B-8888-F18236B7C1C6}" destId="{CFEDFE37-1206-CD4C-9B47-533BE3EC7D9C}" srcOrd="0" destOrd="0" presId="urn:microsoft.com/office/officeart/2005/8/layout/hierarchy2"/>
    <dgm:cxn modelId="{822406BF-13CC-8344-892B-5EFE97A043BA}" type="presParOf" srcId="{D58F6CD1-5F16-DB4B-8888-F18236B7C1C6}" destId="{AE80F9EA-9808-964F-890A-D8ACF219E92E}" srcOrd="1" destOrd="0" presId="urn:microsoft.com/office/officeart/2005/8/layout/hierarchy2"/>
    <dgm:cxn modelId="{1600D39A-F6A2-1F45-AA89-CCB1914DC8EC}" type="presParOf" srcId="{4D82B725-AC2F-8346-879C-17ED6E1EB354}" destId="{155DC73C-4C8C-F94D-8474-9ADBE4C08676}" srcOrd="1" destOrd="0" presId="urn:microsoft.com/office/officeart/2005/8/layout/hierarchy2"/>
    <dgm:cxn modelId="{3BBBDF75-4F27-E54D-985E-2E1A5C632637}" type="presParOf" srcId="{155DC73C-4C8C-F94D-8474-9ADBE4C08676}" destId="{C25FFA13-0140-A54E-A1D3-AACB5BEDFDFE}" srcOrd="0" destOrd="0" presId="urn:microsoft.com/office/officeart/2005/8/layout/hierarchy2"/>
    <dgm:cxn modelId="{E598C907-7029-C744-B8A3-A6A3B833E1DA}" type="presParOf" srcId="{155DC73C-4C8C-F94D-8474-9ADBE4C08676}" destId="{503E173C-8BCA-244C-950F-FB37255CE8D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71DC0D-93D1-4125-878D-A8A9569865BB}"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265E0BC-4F4B-434D-AE9E-6BAB00BD71AC}">
      <dgm:prSet/>
      <dgm:spPr/>
      <dgm:t>
        <a:bodyPr/>
        <a:lstStyle/>
        <a:p>
          <a:r>
            <a:rPr lang="en-US"/>
            <a:t>All students must be medically cleared to participate in organized sports activities by the center physician or designee </a:t>
          </a:r>
        </a:p>
      </dgm:t>
    </dgm:pt>
    <dgm:pt modelId="{B37CACAB-6B88-49E6-A29D-5B36A7699BC6}" type="parTrans" cxnId="{4711C296-03C2-437A-BF8A-E41E2A45A286}">
      <dgm:prSet/>
      <dgm:spPr/>
      <dgm:t>
        <a:bodyPr/>
        <a:lstStyle/>
        <a:p>
          <a:endParaRPr lang="en-US"/>
        </a:p>
      </dgm:t>
    </dgm:pt>
    <dgm:pt modelId="{40D2141B-28F7-444F-BA4A-1D4F57B17A84}" type="sibTrans" cxnId="{4711C296-03C2-437A-BF8A-E41E2A45A286}">
      <dgm:prSet phldrT="1" phldr="0"/>
      <dgm:spPr/>
      <dgm:t>
        <a:bodyPr/>
        <a:lstStyle/>
        <a:p>
          <a:r>
            <a:rPr lang="en-US"/>
            <a:t>1</a:t>
          </a:r>
        </a:p>
      </dgm:t>
    </dgm:pt>
    <dgm:pt modelId="{4D0823D8-0FBA-42EB-876C-4336C264F3E0}">
      <dgm:prSet/>
      <dgm:spPr/>
      <dgm:t>
        <a:bodyPr/>
        <a:lstStyle/>
        <a:p>
          <a:r>
            <a:rPr lang="en-US"/>
            <a:t>Staff certified in CPR and First Aid are present at all sports events including practice sessions</a:t>
          </a:r>
        </a:p>
      </dgm:t>
    </dgm:pt>
    <dgm:pt modelId="{3DB1B65D-A4A8-4BA6-8FBE-233702CC7783}" type="parTrans" cxnId="{54BE720A-B5AE-441B-8FAC-EA5D7B8BB669}">
      <dgm:prSet/>
      <dgm:spPr/>
      <dgm:t>
        <a:bodyPr/>
        <a:lstStyle/>
        <a:p>
          <a:endParaRPr lang="en-US"/>
        </a:p>
      </dgm:t>
    </dgm:pt>
    <dgm:pt modelId="{523F8527-CBDA-4AA7-86EA-AB05DBD59EAC}" type="sibTrans" cxnId="{54BE720A-B5AE-441B-8FAC-EA5D7B8BB669}">
      <dgm:prSet phldrT="2" phldr="0"/>
      <dgm:spPr/>
      <dgm:t>
        <a:bodyPr/>
        <a:lstStyle/>
        <a:p>
          <a:r>
            <a:rPr lang="en-US"/>
            <a:t>2</a:t>
          </a:r>
        </a:p>
      </dgm:t>
    </dgm:pt>
    <dgm:pt modelId="{37F04DC1-BB2C-4592-B403-770CD4707BAB}">
      <dgm:prSet/>
      <dgm:spPr/>
      <dgm:t>
        <a:bodyPr/>
        <a:lstStyle/>
        <a:p>
          <a:r>
            <a:rPr lang="en-US"/>
            <a:t>Adequate transportation must be available in the event of an emergency at all sponsored events</a:t>
          </a:r>
        </a:p>
      </dgm:t>
    </dgm:pt>
    <dgm:pt modelId="{0597EE37-D479-4DDA-8CE7-80B168329610}" type="parTrans" cxnId="{B6A33632-885A-4A73-9738-88A87DBFA38E}">
      <dgm:prSet/>
      <dgm:spPr/>
      <dgm:t>
        <a:bodyPr/>
        <a:lstStyle/>
        <a:p>
          <a:endParaRPr lang="en-US"/>
        </a:p>
      </dgm:t>
    </dgm:pt>
    <dgm:pt modelId="{CEE276BB-E64B-4A21-A1CF-67ACDEEBD6B6}" type="sibTrans" cxnId="{B6A33632-885A-4A73-9738-88A87DBFA38E}">
      <dgm:prSet phldrT="3" phldr="0"/>
      <dgm:spPr/>
      <dgm:t>
        <a:bodyPr/>
        <a:lstStyle/>
        <a:p>
          <a:r>
            <a:rPr lang="en-US"/>
            <a:t>3</a:t>
          </a:r>
        </a:p>
      </dgm:t>
    </dgm:pt>
    <dgm:pt modelId="{77DC896D-49BD-9246-9BBD-04734E9BDC25}" type="pres">
      <dgm:prSet presAssocID="{E471DC0D-93D1-4125-878D-A8A9569865BB}" presName="Name0" presStyleCnt="0">
        <dgm:presLayoutVars>
          <dgm:animLvl val="lvl"/>
          <dgm:resizeHandles val="exact"/>
        </dgm:presLayoutVars>
      </dgm:prSet>
      <dgm:spPr/>
    </dgm:pt>
    <dgm:pt modelId="{613FDDAE-727F-DA4E-AE97-7934ABA4B52B}" type="pres">
      <dgm:prSet presAssocID="{7265E0BC-4F4B-434D-AE9E-6BAB00BD71AC}" presName="compositeNode" presStyleCnt="0">
        <dgm:presLayoutVars>
          <dgm:bulletEnabled val="1"/>
        </dgm:presLayoutVars>
      </dgm:prSet>
      <dgm:spPr/>
    </dgm:pt>
    <dgm:pt modelId="{ADDF18B0-BB56-FB46-B981-43EA1840118E}" type="pres">
      <dgm:prSet presAssocID="{7265E0BC-4F4B-434D-AE9E-6BAB00BD71AC}" presName="bgRect" presStyleLbl="bgAccFollowNode1" presStyleIdx="0" presStyleCnt="3"/>
      <dgm:spPr/>
    </dgm:pt>
    <dgm:pt modelId="{64853786-3AAD-F541-BC2D-BF66C6EFD572}" type="pres">
      <dgm:prSet presAssocID="{40D2141B-28F7-444F-BA4A-1D4F57B17A84}" presName="sibTransNodeCircle" presStyleLbl="alignNode1" presStyleIdx="0" presStyleCnt="6">
        <dgm:presLayoutVars>
          <dgm:chMax val="0"/>
          <dgm:bulletEnabled/>
        </dgm:presLayoutVars>
      </dgm:prSet>
      <dgm:spPr/>
    </dgm:pt>
    <dgm:pt modelId="{71122FF6-7D4B-0143-94B0-33B4B42FBE0C}" type="pres">
      <dgm:prSet presAssocID="{7265E0BC-4F4B-434D-AE9E-6BAB00BD71AC}" presName="bottomLine" presStyleLbl="alignNode1" presStyleIdx="1" presStyleCnt="6">
        <dgm:presLayoutVars/>
      </dgm:prSet>
      <dgm:spPr/>
    </dgm:pt>
    <dgm:pt modelId="{42B87E27-5635-194B-8AFF-DF00E8B062C6}" type="pres">
      <dgm:prSet presAssocID="{7265E0BC-4F4B-434D-AE9E-6BAB00BD71AC}" presName="nodeText" presStyleLbl="bgAccFollowNode1" presStyleIdx="0" presStyleCnt="3">
        <dgm:presLayoutVars>
          <dgm:bulletEnabled val="1"/>
        </dgm:presLayoutVars>
      </dgm:prSet>
      <dgm:spPr/>
    </dgm:pt>
    <dgm:pt modelId="{601D4FDC-6A6E-C84D-A648-DDC790CC8787}" type="pres">
      <dgm:prSet presAssocID="{40D2141B-28F7-444F-BA4A-1D4F57B17A84}" presName="sibTrans" presStyleCnt="0"/>
      <dgm:spPr/>
    </dgm:pt>
    <dgm:pt modelId="{F1EB3620-CF33-6841-9D0E-11AB231B070A}" type="pres">
      <dgm:prSet presAssocID="{4D0823D8-0FBA-42EB-876C-4336C264F3E0}" presName="compositeNode" presStyleCnt="0">
        <dgm:presLayoutVars>
          <dgm:bulletEnabled val="1"/>
        </dgm:presLayoutVars>
      </dgm:prSet>
      <dgm:spPr/>
    </dgm:pt>
    <dgm:pt modelId="{0ECCE191-34FB-B545-8CA6-08CB7D1F0AF8}" type="pres">
      <dgm:prSet presAssocID="{4D0823D8-0FBA-42EB-876C-4336C264F3E0}" presName="bgRect" presStyleLbl="bgAccFollowNode1" presStyleIdx="1" presStyleCnt="3"/>
      <dgm:spPr/>
    </dgm:pt>
    <dgm:pt modelId="{04F3BBF7-9609-5B4E-9BD9-0088D3591248}" type="pres">
      <dgm:prSet presAssocID="{523F8527-CBDA-4AA7-86EA-AB05DBD59EAC}" presName="sibTransNodeCircle" presStyleLbl="alignNode1" presStyleIdx="2" presStyleCnt="6">
        <dgm:presLayoutVars>
          <dgm:chMax val="0"/>
          <dgm:bulletEnabled/>
        </dgm:presLayoutVars>
      </dgm:prSet>
      <dgm:spPr/>
    </dgm:pt>
    <dgm:pt modelId="{8B512680-D349-9847-BF33-D11995C2CF4B}" type="pres">
      <dgm:prSet presAssocID="{4D0823D8-0FBA-42EB-876C-4336C264F3E0}" presName="bottomLine" presStyleLbl="alignNode1" presStyleIdx="3" presStyleCnt="6">
        <dgm:presLayoutVars/>
      </dgm:prSet>
      <dgm:spPr/>
    </dgm:pt>
    <dgm:pt modelId="{86FA9015-51C4-7249-8914-398F433B4FF6}" type="pres">
      <dgm:prSet presAssocID="{4D0823D8-0FBA-42EB-876C-4336C264F3E0}" presName="nodeText" presStyleLbl="bgAccFollowNode1" presStyleIdx="1" presStyleCnt="3">
        <dgm:presLayoutVars>
          <dgm:bulletEnabled val="1"/>
        </dgm:presLayoutVars>
      </dgm:prSet>
      <dgm:spPr/>
    </dgm:pt>
    <dgm:pt modelId="{3CF4D6FD-5706-EE44-808C-BE13ADF6CEE3}" type="pres">
      <dgm:prSet presAssocID="{523F8527-CBDA-4AA7-86EA-AB05DBD59EAC}" presName="sibTrans" presStyleCnt="0"/>
      <dgm:spPr/>
    </dgm:pt>
    <dgm:pt modelId="{3548CB45-DCAE-4647-9647-C6F0AA94C04A}" type="pres">
      <dgm:prSet presAssocID="{37F04DC1-BB2C-4592-B403-770CD4707BAB}" presName="compositeNode" presStyleCnt="0">
        <dgm:presLayoutVars>
          <dgm:bulletEnabled val="1"/>
        </dgm:presLayoutVars>
      </dgm:prSet>
      <dgm:spPr/>
    </dgm:pt>
    <dgm:pt modelId="{EC8A8C79-5DFA-454F-AAB6-5EB30A8BE0B3}" type="pres">
      <dgm:prSet presAssocID="{37F04DC1-BB2C-4592-B403-770CD4707BAB}" presName="bgRect" presStyleLbl="bgAccFollowNode1" presStyleIdx="2" presStyleCnt="3"/>
      <dgm:spPr/>
    </dgm:pt>
    <dgm:pt modelId="{374709C4-B991-1B42-B6A8-091E5976D1C3}" type="pres">
      <dgm:prSet presAssocID="{CEE276BB-E64B-4A21-A1CF-67ACDEEBD6B6}" presName="sibTransNodeCircle" presStyleLbl="alignNode1" presStyleIdx="4" presStyleCnt="6">
        <dgm:presLayoutVars>
          <dgm:chMax val="0"/>
          <dgm:bulletEnabled/>
        </dgm:presLayoutVars>
      </dgm:prSet>
      <dgm:spPr/>
    </dgm:pt>
    <dgm:pt modelId="{65D643D7-E0F9-D94E-8F20-CC08FA1A6672}" type="pres">
      <dgm:prSet presAssocID="{37F04DC1-BB2C-4592-B403-770CD4707BAB}" presName="bottomLine" presStyleLbl="alignNode1" presStyleIdx="5" presStyleCnt="6">
        <dgm:presLayoutVars/>
      </dgm:prSet>
      <dgm:spPr/>
    </dgm:pt>
    <dgm:pt modelId="{79AF0F72-59E1-C64E-B5E5-073D0F4C7FAB}" type="pres">
      <dgm:prSet presAssocID="{37F04DC1-BB2C-4592-B403-770CD4707BAB}" presName="nodeText" presStyleLbl="bgAccFollowNode1" presStyleIdx="2" presStyleCnt="3">
        <dgm:presLayoutVars>
          <dgm:bulletEnabled val="1"/>
        </dgm:presLayoutVars>
      </dgm:prSet>
      <dgm:spPr/>
    </dgm:pt>
  </dgm:ptLst>
  <dgm:cxnLst>
    <dgm:cxn modelId="{DC8E1104-3963-2D46-934E-A16C2AEFACFB}" type="presOf" srcId="{523F8527-CBDA-4AA7-86EA-AB05DBD59EAC}" destId="{04F3BBF7-9609-5B4E-9BD9-0088D3591248}" srcOrd="0" destOrd="0" presId="urn:microsoft.com/office/officeart/2016/7/layout/BasicLinearProcessNumbered"/>
    <dgm:cxn modelId="{54BE720A-B5AE-441B-8FAC-EA5D7B8BB669}" srcId="{E471DC0D-93D1-4125-878D-A8A9569865BB}" destId="{4D0823D8-0FBA-42EB-876C-4336C264F3E0}" srcOrd="1" destOrd="0" parTransId="{3DB1B65D-A4A8-4BA6-8FBE-233702CC7783}" sibTransId="{523F8527-CBDA-4AA7-86EA-AB05DBD59EAC}"/>
    <dgm:cxn modelId="{3261D20A-73DB-6F45-A3F4-EC71E7BEB047}" type="presOf" srcId="{7265E0BC-4F4B-434D-AE9E-6BAB00BD71AC}" destId="{ADDF18B0-BB56-FB46-B981-43EA1840118E}" srcOrd="0" destOrd="0" presId="urn:microsoft.com/office/officeart/2016/7/layout/BasicLinearProcessNumbered"/>
    <dgm:cxn modelId="{0341110E-E291-1B44-9CDD-A6CF055BC5BF}" type="presOf" srcId="{37F04DC1-BB2C-4592-B403-770CD4707BAB}" destId="{79AF0F72-59E1-C64E-B5E5-073D0F4C7FAB}" srcOrd="1" destOrd="0" presId="urn:microsoft.com/office/officeart/2016/7/layout/BasicLinearProcessNumbered"/>
    <dgm:cxn modelId="{B6A33632-885A-4A73-9738-88A87DBFA38E}" srcId="{E471DC0D-93D1-4125-878D-A8A9569865BB}" destId="{37F04DC1-BB2C-4592-B403-770CD4707BAB}" srcOrd="2" destOrd="0" parTransId="{0597EE37-D479-4DDA-8CE7-80B168329610}" sibTransId="{CEE276BB-E64B-4A21-A1CF-67ACDEEBD6B6}"/>
    <dgm:cxn modelId="{FEA9AE5B-D6AB-5F41-A9AC-4EDBAFD61E4E}" type="presOf" srcId="{4D0823D8-0FBA-42EB-876C-4336C264F3E0}" destId="{86FA9015-51C4-7249-8914-398F433B4FF6}" srcOrd="1" destOrd="0" presId="urn:microsoft.com/office/officeart/2016/7/layout/BasicLinearProcessNumbered"/>
    <dgm:cxn modelId="{69220E8E-34B8-6B4A-B48F-CDBBC5D5AAA7}" type="presOf" srcId="{4D0823D8-0FBA-42EB-876C-4336C264F3E0}" destId="{0ECCE191-34FB-B545-8CA6-08CB7D1F0AF8}" srcOrd="0" destOrd="0" presId="urn:microsoft.com/office/officeart/2016/7/layout/BasicLinearProcessNumbered"/>
    <dgm:cxn modelId="{4711C296-03C2-437A-BF8A-E41E2A45A286}" srcId="{E471DC0D-93D1-4125-878D-A8A9569865BB}" destId="{7265E0BC-4F4B-434D-AE9E-6BAB00BD71AC}" srcOrd="0" destOrd="0" parTransId="{B37CACAB-6B88-49E6-A29D-5B36A7699BC6}" sibTransId="{40D2141B-28F7-444F-BA4A-1D4F57B17A84}"/>
    <dgm:cxn modelId="{509A99BB-B7FF-824D-AD91-1A8DFD6BE5E5}" type="presOf" srcId="{CEE276BB-E64B-4A21-A1CF-67ACDEEBD6B6}" destId="{374709C4-B991-1B42-B6A8-091E5976D1C3}" srcOrd="0" destOrd="0" presId="urn:microsoft.com/office/officeart/2016/7/layout/BasicLinearProcessNumbered"/>
    <dgm:cxn modelId="{E3B18BC4-FFB1-AE42-89B2-6B4D31F21E89}" type="presOf" srcId="{37F04DC1-BB2C-4592-B403-770CD4707BAB}" destId="{EC8A8C79-5DFA-454F-AAB6-5EB30A8BE0B3}" srcOrd="0" destOrd="0" presId="urn:microsoft.com/office/officeart/2016/7/layout/BasicLinearProcessNumbered"/>
    <dgm:cxn modelId="{5BA8E0D4-6053-624C-8E7B-01E3CF36E069}" type="presOf" srcId="{7265E0BC-4F4B-434D-AE9E-6BAB00BD71AC}" destId="{42B87E27-5635-194B-8AFF-DF00E8B062C6}" srcOrd="1" destOrd="0" presId="urn:microsoft.com/office/officeart/2016/7/layout/BasicLinearProcessNumbered"/>
    <dgm:cxn modelId="{3DBDA8ED-2A77-1A40-8CEC-29B761B6552C}" type="presOf" srcId="{E471DC0D-93D1-4125-878D-A8A9569865BB}" destId="{77DC896D-49BD-9246-9BBD-04734E9BDC25}" srcOrd="0" destOrd="0" presId="urn:microsoft.com/office/officeart/2016/7/layout/BasicLinearProcessNumbered"/>
    <dgm:cxn modelId="{769735FE-010D-4C43-923A-127EF2E04DB0}" type="presOf" srcId="{40D2141B-28F7-444F-BA4A-1D4F57B17A84}" destId="{64853786-3AAD-F541-BC2D-BF66C6EFD572}" srcOrd="0" destOrd="0" presId="urn:microsoft.com/office/officeart/2016/7/layout/BasicLinearProcessNumbered"/>
    <dgm:cxn modelId="{1F04F948-1AA3-9049-822E-9E69D6C456C6}" type="presParOf" srcId="{77DC896D-49BD-9246-9BBD-04734E9BDC25}" destId="{613FDDAE-727F-DA4E-AE97-7934ABA4B52B}" srcOrd="0" destOrd="0" presId="urn:microsoft.com/office/officeart/2016/7/layout/BasicLinearProcessNumbered"/>
    <dgm:cxn modelId="{AFA0CEC1-1BE3-D640-B0E4-B57B8A642D3D}" type="presParOf" srcId="{613FDDAE-727F-DA4E-AE97-7934ABA4B52B}" destId="{ADDF18B0-BB56-FB46-B981-43EA1840118E}" srcOrd="0" destOrd="0" presId="urn:microsoft.com/office/officeart/2016/7/layout/BasicLinearProcessNumbered"/>
    <dgm:cxn modelId="{92FFECA3-7CF7-E04C-8D29-13B6091623A1}" type="presParOf" srcId="{613FDDAE-727F-DA4E-AE97-7934ABA4B52B}" destId="{64853786-3AAD-F541-BC2D-BF66C6EFD572}" srcOrd="1" destOrd="0" presId="urn:microsoft.com/office/officeart/2016/7/layout/BasicLinearProcessNumbered"/>
    <dgm:cxn modelId="{58205BB5-3239-2249-9776-DC6C2B264B0B}" type="presParOf" srcId="{613FDDAE-727F-DA4E-AE97-7934ABA4B52B}" destId="{71122FF6-7D4B-0143-94B0-33B4B42FBE0C}" srcOrd="2" destOrd="0" presId="urn:microsoft.com/office/officeart/2016/7/layout/BasicLinearProcessNumbered"/>
    <dgm:cxn modelId="{D294071E-B6EC-1B4C-A59D-E3284A7CDFB2}" type="presParOf" srcId="{613FDDAE-727F-DA4E-AE97-7934ABA4B52B}" destId="{42B87E27-5635-194B-8AFF-DF00E8B062C6}" srcOrd="3" destOrd="0" presId="urn:microsoft.com/office/officeart/2016/7/layout/BasicLinearProcessNumbered"/>
    <dgm:cxn modelId="{66070D19-4BCC-854E-A960-A69128BEAD93}" type="presParOf" srcId="{77DC896D-49BD-9246-9BBD-04734E9BDC25}" destId="{601D4FDC-6A6E-C84D-A648-DDC790CC8787}" srcOrd="1" destOrd="0" presId="urn:microsoft.com/office/officeart/2016/7/layout/BasicLinearProcessNumbered"/>
    <dgm:cxn modelId="{7C37C070-3A4F-DE4A-82D3-ED32D55D2EBB}" type="presParOf" srcId="{77DC896D-49BD-9246-9BBD-04734E9BDC25}" destId="{F1EB3620-CF33-6841-9D0E-11AB231B070A}" srcOrd="2" destOrd="0" presId="urn:microsoft.com/office/officeart/2016/7/layout/BasicLinearProcessNumbered"/>
    <dgm:cxn modelId="{06780D49-6028-2A45-8048-E8D7D0B727AD}" type="presParOf" srcId="{F1EB3620-CF33-6841-9D0E-11AB231B070A}" destId="{0ECCE191-34FB-B545-8CA6-08CB7D1F0AF8}" srcOrd="0" destOrd="0" presId="urn:microsoft.com/office/officeart/2016/7/layout/BasicLinearProcessNumbered"/>
    <dgm:cxn modelId="{AA8FB92A-179D-5344-8DD2-29D788CDA1E5}" type="presParOf" srcId="{F1EB3620-CF33-6841-9D0E-11AB231B070A}" destId="{04F3BBF7-9609-5B4E-9BD9-0088D3591248}" srcOrd="1" destOrd="0" presId="urn:microsoft.com/office/officeart/2016/7/layout/BasicLinearProcessNumbered"/>
    <dgm:cxn modelId="{050FF2BA-77AF-1740-BE26-44178B704F1E}" type="presParOf" srcId="{F1EB3620-CF33-6841-9D0E-11AB231B070A}" destId="{8B512680-D349-9847-BF33-D11995C2CF4B}" srcOrd="2" destOrd="0" presId="urn:microsoft.com/office/officeart/2016/7/layout/BasicLinearProcessNumbered"/>
    <dgm:cxn modelId="{B0996808-5B81-6141-9095-85EDB56A4744}" type="presParOf" srcId="{F1EB3620-CF33-6841-9D0E-11AB231B070A}" destId="{86FA9015-51C4-7249-8914-398F433B4FF6}" srcOrd="3" destOrd="0" presId="urn:microsoft.com/office/officeart/2016/7/layout/BasicLinearProcessNumbered"/>
    <dgm:cxn modelId="{43568BBA-FCFF-A045-B36E-F9EA9D09C42F}" type="presParOf" srcId="{77DC896D-49BD-9246-9BBD-04734E9BDC25}" destId="{3CF4D6FD-5706-EE44-808C-BE13ADF6CEE3}" srcOrd="3" destOrd="0" presId="urn:microsoft.com/office/officeart/2016/7/layout/BasicLinearProcessNumbered"/>
    <dgm:cxn modelId="{865246DA-A212-5A45-9F80-633D3F9E2E24}" type="presParOf" srcId="{77DC896D-49BD-9246-9BBD-04734E9BDC25}" destId="{3548CB45-DCAE-4647-9647-C6F0AA94C04A}" srcOrd="4" destOrd="0" presId="urn:microsoft.com/office/officeart/2016/7/layout/BasicLinearProcessNumbered"/>
    <dgm:cxn modelId="{471A7A79-9BCF-A844-8E2B-0BC3DEEC6482}" type="presParOf" srcId="{3548CB45-DCAE-4647-9647-C6F0AA94C04A}" destId="{EC8A8C79-5DFA-454F-AAB6-5EB30A8BE0B3}" srcOrd="0" destOrd="0" presId="urn:microsoft.com/office/officeart/2016/7/layout/BasicLinearProcessNumbered"/>
    <dgm:cxn modelId="{BAFF03E9-79E4-0747-A11B-E4BA6C600AF9}" type="presParOf" srcId="{3548CB45-DCAE-4647-9647-C6F0AA94C04A}" destId="{374709C4-B991-1B42-B6A8-091E5976D1C3}" srcOrd="1" destOrd="0" presId="urn:microsoft.com/office/officeart/2016/7/layout/BasicLinearProcessNumbered"/>
    <dgm:cxn modelId="{F0B9DD11-93A4-304F-8F1C-757545F90E69}" type="presParOf" srcId="{3548CB45-DCAE-4647-9647-C6F0AA94C04A}" destId="{65D643D7-E0F9-D94E-8F20-CC08FA1A6672}" srcOrd="2" destOrd="0" presId="urn:microsoft.com/office/officeart/2016/7/layout/BasicLinearProcessNumbered"/>
    <dgm:cxn modelId="{EB9F18DA-1C8A-C942-B206-3252E75ABBBD}" type="presParOf" srcId="{3548CB45-DCAE-4647-9647-C6F0AA94C04A}" destId="{79AF0F72-59E1-C64E-B5E5-073D0F4C7FA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1A07DA-AF1D-410A-B438-5E4226595BF0}"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67E1B7D9-1D09-46BA-9D2D-5C62791E438D}">
      <dgm:prSet/>
      <dgm:spPr/>
      <dgm:t>
        <a:bodyPr/>
        <a:lstStyle/>
        <a:p>
          <a:r>
            <a:rPr lang="en-US"/>
            <a:t>Third-party health insurance coverage</a:t>
          </a:r>
        </a:p>
      </dgm:t>
    </dgm:pt>
    <dgm:pt modelId="{A55732CA-2169-44A0-8C7A-692B9D9CD84A}" type="parTrans" cxnId="{43F7252C-706E-402F-AE88-A1F8FDCBADC1}">
      <dgm:prSet/>
      <dgm:spPr/>
      <dgm:t>
        <a:bodyPr/>
        <a:lstStyle/>
        <a:p>
          <a:endParaRPr lang="en-US"/>
        </a:p>
      </dgm:t>
    </dgm:pt>
    <dgm:pt modelId="{55790B45-E913-4C71-B0E4-954BE581AA20}" type="sibTrans" cxnId="{43F7252C-706E-402F-AE88-A1F8FDCBADC1}">
      <dgm:prSet/>
      <dgm:spPr/>
      <dgm:t>
        <a:bodyPr/>
        <a:lstStyle/>
        <a:p>
          <a:endParaRPr lang="en-US"/>
        </a:p>
      </dgm:t>
    </dgm:pt>
    <dgm:pt modelId="{F41A26D3-BA49-486F-9BAF-9CF16B5C6F2E}">
      <dgm:prSet/>
      <dgm:spPr/>
      <dgm:t>
        <a:bodyPr/>
        <a:lstStyle/>
        <a:p>
          <a:r>
            <a:rPr lang="en-US"/>
            <a:t>Medical Leave</a:t>
          </a:r>
        </a:p>
      </dgm:t>
    </dgm:pt>
    <dgm:pt modelId="{FDE5A5F9-8817-49BB-A86A-4AB39052F149}" type="parTrans" cxnId="{38346AF5-2570-45D0-B04C-DCB506BBBD04}">
      <dgm:prSet/>
      <dgm:spPr/>
      <dgm:t>
        <a:bodyPr/>
        <a:lstStyle/>
        <a:p>
          <a:endParaRPr lang="en-US"/>
        </a:p>
      </dgm:t>
    </dgm:pt>
    <dgm:pt modelId="{49AD4CB7-B558-4DEA-ABB8-E9050F75BC13}" type="sibTrans" cxnId="{38346AF5-2570-45D0-B04C-DCB506BBBD04}">
      <dgm:prSet/>
      <dgm:spPr/>
      <dgm:t>
        <a:bodyPr/>
        <a:lstStyle/>
        <a:p>
          <a:endParaRPr lang="en-US"/>
        </a:p>
      </dgm:t>
    </dgm:pt>
    <dgm:pt modelId="{7D2D077A-01E8-43D1-BDCF-7D326DBF9CEB}">
      <dgm:prSet/>
      <dgm:spPr/>
      <dgm:t>
        <a:bodyPr/>
        <a:lstStyle/>
        <a:p>
          <a:r>
            <a:rPr lang="en-US"/>
            <a:t>Medical Separation with Reinstatement (MSWR)</a:t>
          </a:r>
        </a:p>
      </dgm:t>
    </dgm:pt>
    <dgm:pt modelId="{1D9D62B8-C7C5-4452-97C1-64CA25CD750F}" type="parTrans" cxnId="{43968C7B-6F83-4878-96A1-04C5EA31E2FA}">
      <dgm:prSet/>
      <dgm:spPr/>
      <dgm:t>
        <a:bodyPr/>
        <a:lstStyle/>
        <a:p>
          <a:endParaRPr lang="en-US"/>
        </a:p>
      </dgm:t>
    </dgm:pt>
    <dgm:pt modelId="{B1ACC4C7-5ADB-435A-9758-C01014183E23}" type="sibTrans" cxnId="{43968C7B-6F83-4878-96A1-04C5EA31E2FA}">
      <dgm:prSet/>
      <dgm:spPr/>
      <dgm:t>
        <a:bodyPr/>
        <a:lstStyle/>
        <a:p>
          <a:endParaRPr lang="en-US"/>
        </a:p>
      </dgm:t>
    </dgm:pt>
    <dgm:pt modelId="{8D64ADD5-706A-144E-B193-43AA763639A0}" type="pres">
      <dgm:prSet presAssocID="{511A07DA-AF1D-410A-B438-5E4226595BF0}" presName="hierChild1" presStyleCnt="0">
        <dgm:presLayoutVars>
          <dgm:orgChart val="1"/>
          <dgm:chPref val="1"/>
          <dgm:dir/>
          <dgm:animOne val="branch"/>
          <dgm:animLvl val="lvl"/>
          <dgm:resizeHandles/>
        </dgm:presLayoutVars>
      </dgm:prSet>
      <dgm:spPr/>
    </dgm:pt>
    <dgm:pt modelId="{5FA8E7C0-EEB9-B141-BAFC-773D620A8712}" type="pres">
      <dgm:prSet presAssocID="{67E1B7D9-1D09-46BA-9D2D-5C62791E438D}" presName="hierRoot1" presStyleCnt="0">
        <dgm:presLayoutVars>
          <dgm:hierBranch val="init"/>
        </dgm:presLayoutVars>
      </dgm:prSet>
      <dgm:spPr/>
    </dgm:pt>
    <dgm:pt modelId="{A62958B6-26C8-CF4F-9CBC-7F9C31754D3B}" type="pres">
      <dgm:prSet presAssocID="{67E1B7D9-1D09-46BA-9D2D-5C62791E438D}" presName="rootComposite1" presStyleCnt="0"/>
      <dgm:spPr/>
    </dgm:pt>
    <dgm:pt modelId="{DB259163-BC8A-8C41-93E3-A22E257EDCDE}" type="pres">
      <dgm:prSet presAssocID="{67E1B7D9-1D09-46BA-9D2D-5C62791E438D}" presName="rootText1" presStyleLbl="node0" presStyleIdx="0" presStyleCnt="3">
        <dgm:presLayoutVars>
          <dgm:chPref val="3"/>
        </dgm:presLayoutVars>
      </dgm:prSet>
      <dgm:spPr/>
    </dgm:pt>
    <dgm:pt modelId="{3CD1260E-2271-F84C-958D-1F129F5EEB57}" type="pres">
      <dgm:prSet presAssocID="{67E1B7D9-1D09-46BA-9D2D-5C62791E438D}" presName="rootConnector1" presStyleLbl="node1" presStyleIdx="0" presStyleCnt="0"/>
      <dgm:spPr/>
    </dgm:pt>
    <dgm:pt modelId="{EDAC9557-F790-8F49-BCCE-045C431A1646}" type="pres">
      <dgm:prSet presAssocID="{67E1B7D9-1D09-46BA-9D2D-5C62791E438D}" presName="hierChild2" presStyleCnt="0"/>
      <dgm:spPr/>
    </dgm:pt>
    <dgm:pt modelId="{4FE8F2F4-0B41-8644-AA48-E3A78405032B}" type="pres">
      <dgm:prSet presAssocID="{67E1B7D9-1D09-46BA-9D2D-5C62791E438D}" presName="hierChild3" presStyleCnt="0"/>
      <dgm:spPr/>
    </dgm:pt>
    <dgm:pt modelId="{6A1D4196-1A37-6449-9D22-18BBE0F5132A}" type="pres">
      <dgm:prSet presAssocID="{F41A26D3-BA49-486F-9BAF-9CF16B5C6F2E}" presName="hierRoot1" presStyleCnt="0">
        <dgm:presLayoutVars>
          <dgm:hierBranch val="init"/>
        </dgm:presLayoutVars>
      </dgm:prSet>
      <dgm:spPr/>
    </dgm:pt>
    <dgm:pt modelId="{13E6421D-1BFB-4B47-A105-A4D619E6F379}" type="pres">
      <dgm:prSet presAssocID="{F41A26D3-BA49-486F-9BAF-9CF16B5C6F2E}" presName="rootComposite1" presStyleCnt="0"/>
      <dgm:spPr/>
    </dgm:pt>
    <dgm:pt modelId="{41133F7D-B253-4346-AB9E-1512590A1B65}" type="pres">
      <dgm:prSet presAssocID="{F41A26D3-BA49-486F-9BAF-9CF16B5C6F2E}" presName="rootText1" presStyleLbl="node0" presStyleIdx="1" presStyleCnt="3">
        <dgm:presLayoutVars>
          <dgm:chPref val="3"/>
        </dgm:presLayoutVars>
      </dgm:prSet>
      <dgm:spPr/>
    </dgm:pt>
    <dgm:pt modelId="{46F7D14D-F56D-3549-B16B-15715481A699}" type="pres">
      <dgm:prSet presAssocID="{F41A26D3-BA49-486F-9BAF-9CF16B5C6F2E}" presName="rootConnector1" presStyleLbl="node1" presStyleIdx="0" presStyleCnt="0"/>
      <dgm:spPr/>
    </dgm:pt>
    <dgm:pt modelId="{E66EE6EA-65A7-FF4F-85FD-61DB6B18DB02}" type="pres">
      <dgm:prSet presAssocID="{F41A26D3-BA49-486F-9BAF-9CF16B5C6F2E}" presName="hierChild2" presStyleCnt="0"/>
      <dgm:spPr/>
    </dgm:pt>
    <dgm:pt modelId="{C447EE34-65E3-5C4C-9DD5-94F010BCD9C6}" type="pres">
      <dgm:prSet presAssocID="{F41A26D3-BA49-486F-9BAF-9CF16B5C6F2E}" presName="hierChild3" presStyleCnt="0"/>
      <dgm:spPr/>
    </dgm:pt>
    <dgm:pt modelId="{EC75575F-A23A-1041-A5C5-531568FD61E7}" type="pres">
      <dgm:prSet presAssocID="{7D2D077A-01E8-43D1-BDCF-7D326DBF9CEB}" presName="hierRoot1" presStyleCnt="0">
        <dgm:presLayoutVars>
          <dgm:hierBranch val="init"/>
        </dgm:presLayoutVars>
      </dgm:prSet>
      <dgm:spPr/>
    </dgm:pt>
    <dgm:pt modelId="{BC8766F9-63E7-4942-9EAE-0DA20CC8A446}" type="pres">
      <dgm:prSet presAssocID="{7D2D077A-01E8-43D1-BDCF-7D326DBF9CEB}" presName="rootComposite1" presStyleCnt="0"/>
      <dgm:spPr/>
    </dgm:pt>
    <dgm:pt modelId="{F9E0F04E-8184-5949-83D0-3C7D0B87097D}" type="pres">
      <dgm:prSet presAssocID="{7D2D077A-01E8-43D1-BDCF-7D326DBF9CEB}" presName="rootText1" presStyleLbl="node0" presStyleIdx="2" presStyleCnt="3">
        <dgm:presLayoutVars>
          <dgm:chPref val="3"/>
        </dgm:presLayoutVars>
      </dgm:prSet>
      <dgm:spPr/>
    </dgm:pt>
    <dgm:pt modelId="{138587AF-C7BE-D544-9CC5-379C915AE47B}" type="pres">
      <dgm:prSet presAssocID="{7D2D077A-01E8-43D1-BDCF-7D326DBF9CEB}" presName="rootConnector1" presStyleLbl="node1" presStyleIdx="0" presStyleCnt="0"/>
      <dgm:spPr/>
    </dgm:pt>
    <dgm:pt modelId="{C018C998-273F-AB42-8081-2F99F20B7152}" type="pres">
      <dgm:prSet presAssocID="{7D2D077A-01E8-43D1-BDCF-7D326DBF9CEB}" presName="hierChild2" presStyleCnt="0"/>
      <dgm:spPr/>
    </dgm:pt>
    <dgm:pt modelId="{88C34194-8302-124B-BD00-03AF2C07DB11}" type="pres">
      <dgm:prSet presAssocID="{7D2D077A-01E8-43D1-BDCF-7D326DBF9CEB}" presName="hierChild3" presStyleCnt="0"/>
      <dgm:spPr/>
    </dgm:pt>
  </dgm:ptLst>
  <dgm:cxnLst>
    <dgm:cxn modelId="{43F7252C-706E-402F-AE88-A1F8FDCBADC1}" srcId="{511A07DA-AF1D-410A-B438-5E4226595BF0}" destId="{67E1B7D9-1D09-46BA-9D2D-5C62791E438D}" srcOrd="0" destOrd="0" parTransId="{A55732CA-2169-44A0-8C7A-692B9D9CD84A}" sibTransId="{55790B45-E913-4C71-B0E4-954BE581AA20}"/>
    <dgm:cxn modelId="{5549AE31-0658-E84D-B2E3-1DDF9409846D}" type="presOf" srcId="{7D2D077A-01E8-43D1-BDCF-7D326DBF9CEB}" destId="{138587AF-C7BE-D544-9CC5-379C915AE47B}" srcOrd="1" destOrd="0" presId="urn:microsoft.com/office/officeart/2009/3/layout/HorizontalOrganizationChart"/>
    <dgm:cxn modelId="{F0FBFE42-9756-5043-95ED-B957BB668051}" type="presOf" srcId="{F41A26D3-BA49-486F-9BAF-9CF16B5C6F2E}" destId="{46F7D14D-F56D-3549-B16B-15715481A699}" srcOrd="1" destOrd="0" presId="urn:microsoft.com/office/officeart/2009/3/layout/HorizontalOrganizationChart"/>
    <dgm:cxn modelId="{43968C7B-6F83-4878-96A1-04C5EA31E2FA}" srcId="{511A07DA-AF1D-410A-B438-5E4226595BF0}" destId="{7D2D077A-01E8-43D1-BDCF-7D326DBF9CEB}" srcOrd="2" destOrd="0" parTransId="{1D9D62B8-C7C5-4452-97C1-64CA25CD750F}" sibTransId="{B1ACC4C7-5ADB-435A-9758-C01014183E23}"/>
    <dgm:cxn modelId="{3C1E2185-9B5E-D847-AC00-C7338EAB2203}" type="presOf" srcId="{67E1B7D9-1D09-46BA-9D2D-5C62791E438D}" destId="{DB259163-BC8A-8C41-93E3-A22E257EDCDE}" srcOrd="0" destOrd="0" presId="urn:microsoft.com/office/officeart/2009/3/layout/HorizontalOrganizationChart"/>
    <dgm:cxn modelId="{AAA930A1-0896-4242-9999-FD21BA155892}" type="presOf" srcId="{F41A26D3-BA49-486F-9BAF-9CF16B5C6F2E}" destId="{41133F7D-B253-4346-AB9E-1512590A1B65}" srcOrd="0" destOrd="0" presId="urn:microsoft.com/office/officeart/2009/3/layout/HorizontalOrganizationChart"/>
    <dgm:cxn modelId="{2E8F90AE-336D-9341-BE55-E341D6B2E09A}" type="presOf" srcId="{511A07DA-AF1D-410A-B438-5E4226595BF0}" destId="{8D64ADD5-706A-144E-B193-43AA763639A0}" srcOrd="0" destOrd="0" presId="urn:microsoft.com/office/officeart/2009/3/layout/HorizontalOrganizationChart"/>
    <dgm:cxn modelId="{45682BD6-BA4C-7B45-A6AD-C46E5892A42C}" type="presOf" srcId="{67E1B7D9-1D09-46BA-9D2D-5C62791E438D}" destId="{3CD1260E-2271-F84C-958D-1F129F5EEB57}" srcOrd="1" destOrd="0" presId="urn:microsoft.com/office/officeart/2009/3/layout/HorizontalOrganizationChart"/>
    <dgm:cxn modelId="{44694DE6-8AE0-9C4D-93F1-826D72445266}" type="presOf" srcId="{7D2D077A-01E8-43D1-BDCF-7D326DBF9CEB}" destId="{F9E0F04E-8184-5949-83D0-3C7D0B87097D}" srcOrd="0" destOrd="0" presId="urn:microsoft.com/office/officeart/2009/3/layout/HorizontalOrganizationChart"/>
    <dgm:cxn modelId="{38346AF5-2570-45D0-B04C-DCB506BBBD04}" srcId="{511A07DA-AF1D-410A-B438-5E4226595BF0}" destId="{F41A26D3-BA49-486F-9BAF-9CF16B5C6F2E}" srcOrd="1" destOrd="0" parTransId="{FDE5A5F9-8817-49BB-A86A-4AB39052F149}" sibTransId="{49AD4CB7-B558-4DEA-ABB8-E9050F75BC13}"/>
    <dgm:cxn modelId="{662E8312-DEF4-2F44-9D6A-F3EEFDBC30AE}" type="presParOf" srcId="{8D64ADD5-706A-144E-B193-43AA763639A0}" destId="{5FA8E7C0-EEB9-B141-BAFC-773D620A8712}" srcOrd="0" destOrd="0" presId="urn:microsoft.com/office/officeart/2009/3/layout/HorizontalOrganizationChart"/>
    <dgm:cxn modelId="{6AD8BBB8-7037-B94C-B386-E3170A71D762}" type="presParOf" srcId="{5FA8E7C0-EEB9-B141-BAFC-773D620A8712}" destId="{A62958B6-26C8-CF4F-9CBC-7F9C31754D3B}" srcOrd="0" destOrd="0" presId="urn:microsoft.com/office/officeart/2009/3/layout/HorizontalOrganizationChart"/>
    <dgm:cxn modelId="{E4374E6F-AB5D-5A4E-AD7C-3DCB3510A834}" type="presParOf" srcId="{A62958B6-26C8-CF4F-9CBC-7F9C31754D3B}" destId="{DB259163-BC8A-8C41-93E3-A22E257EDCDE}" srcOrd="0" destOrd="0" presId="urn:microsoft.com/office/officeart/2009/3/layout/HorizontalOrganizationChart"/>
    <dgm:cxn modelId="{B55D7E20-7A8B-8C42-A057-FA0369B61C66}" type="presParOf" srcId="{A62958B6-26C8-CF4F-9CBC-7F9C31754D3B}" destId="{3CD1260E-2271-F84C-958D-1F129F5EEB57}" srcOrd="1" destOrd="0" presId="urn:microsoft.com/office/officeart/2009/3/layout/HorizontalOrganizationChart"/>
    <dgm:cxn modelId="{9E7184CC-D6B5-0740-8FBE-A849F5176ED7}" type="presParOf" srcId="{5FA8E7C0-EEB9-B141-BAFC-773D620A8712}" destId="{EDAC9557-F790-8F49-BCCE-045C431A1646}" srcOrd="1" destOrd="0" presId="urn:microsoft.com/office/officeart/2009/3/layout/HorizontalOrganizationChart"/>
    <dgm:cxn modelId="{D454F7D3-5953-6D45-A561-E8A7B414C0E7}" type="presParOf" srcId="{5FA8E7C0-EEB9-B141-BAFC-773D620A8712}" destId="{4FE8F2F4-0B41-8644-AA48-E3A78405032B}" srcOrd="2" destOrd="0" presId="urn:microsoft.com/office/officeart/2009/3/layout/HorizontalOrganizationChart"/>
    <dgm:cxn modelId="{B0F55EE0-116E-1147-B8AC-2461DC7D9CA8}" type="presParOf" srcId="{8D64ADD5-706A-144E-B193-43AA763639A0}" destId="{6A1D4196-1A37-6449-9D22-18BBE0F5132A}" srcOrd="1" destOrd="0" presId="urn:microsoft.com/office/officeart/2009/3/layout/HorizontalOrganizationChart"/>
    <dgm:cxn modelId="{EAA69BAF-6235-8B49-8AFF-39ABEBF97FC4}" type="presParOf" srcId="{6A1D4196-1A37-6449-9D22-18BBE0F5132A}" destId="{13E6421D-1BFB-4B47-A105-A4D619E6F379}" srcOrd="0" destOrd="0" presId="urn:microsoft.com/office/officeart/2009/3/layout/HorizontalOrganizationChart"/>
    <dgm:cxn modelId="{EE4D733C-3E12-E246-B983-A0B963C51221}" type="presParOf" srcId="{13E6421D-1BFB-4B47-A105-A4D619E6F379}" destId="{41133F7D-B253-4346-AB9E-1512590A1B65}" srcOrd="0" destOrd="0" presId="urn:microsoft.com/office/officeart/2009/3/layout/HorizontalOrganizationChart"/>
    <dgm:cxn modelId="{D4DFA98F-A31F-8241-A719-1C895545FC31}" type="presParOf" srcId="{13E6421D-1BFB-4B47-A105-A4D619E6F379}" destId="{46F7D14D-F56D-3549-B16B-15715481A699}" srcOrd="1" destOrd="0" presId="urn:microsoft.com/office/officeart/2009/3/layout/HorizontalOrganizationChart"/>
    <dgm:cxn modelId="{AF00B880-87F5-2944-BD8F-F01E9A89E0B8}" type="presParOf" srcId="{6A1D4196-1A37-6449-9D22-18BBE0F5132A}" destId="{E66EE6EA-65A7-FF4F-85FD-61DB6B18DB02}" srcOrd="1" destOrd="0" presId="urn:microsoft.com/office/officeart/2009/3/layout/HorizontalOrganizationChart"/>
    <dgm:cxn modelId="{A49857B8-232C-1C4E-9EB7-96A95B586B6B}" type="presParOf" srcId="{6A1D4196-1A37-6449-9D22-18BBE0F5132A}" destId="{C447EE34-65E3-5C4C-9DD5-94F010BCD9C6}" srcOrd="2" destOrd="0" presId="urn:microsoft.com/office/officeart/2009/3/layout/HorizontalOrganizationChart"/>
    <dgm:cxn modelId="{388589FD-AB51-1A48-87E2-9B852C660E5E}" type="presParOf" srcId="{8D64ADD5-706A-144E-B193-43AA763639A0}" destId="{EC75575F-A23A-1041-A5C5-531568FD61E7}" srcOrd="2" destOrd="0" presId="urn:microsoft.com/office/officeart/2009/3/layout/HorizontalOrganizationChart"/>
    <dgm:cxn modelId="{4FE0F7AB-F1F7-E94C-8CDB-2FBDDA333BD7}" type="presParOf" srcId="{EC75575F-A23A-1041-A5C5-531568FD61E7}" destId="{BC8766F9-63E7-4942-9EAE-0DA20CC8A446}" srcOrd="0" destOrd="0" presId="urn:microsoft.com/office/officeart/2009/3/layout/HorizontalOrganizationChart"/>
    <dgm:cxn modelId="{B428DF82-5A4E-B749-91D7-484699EB2C44}" type="presParOf" srcId="{BC8766F9-63E7-4942-9EAE-0DA20CC8A446}" destId="{F9E0F04E-8184-5949-83D0-3C7D0B87097D}" srcOrd="0" destOrd="0" presId="urn:microsoft.com/office/officeart/2009/3/layout/HorizontalOrganizationChart"/>
    <dgm:cxn modelId="{285C6880-3184-E64A-B091-4F3FD6E31A10}" type="presParOf" srcId="{BC8766F9-63E7-4942-9EAE-0DA20CC8A446}" destId="{138587AF-C7BE-D544-9CC5-379C915AE47B}" srcOrd="1" destOrd="0" presId="urn:microsoft.com/office/officeart/2009/3/layout/HorizontalOrganizationChart"/>
    <dgm:cxn modelId="{08531225-6687-014F-8309-943D924F30C8}" type="presParOf" srcId="{EC75575F-A23A-1041-A5C5-531568FD61E7}" destId="{C018C998-273F-AB42-8081-2F99F20B7152}" srcOrd="1" destOrd="0" presId="urn:microsoft.com/office/officeart/2009/3/layout/HorizontalOrganizationChart"/>
    <dgm:cxn modelId="{7235AD0A-5D7E-0D40-9E66-961C01CF152C}" type="presParOf" srcId="{EC75575F-A23A-1041-A5C5-531568FD61E7}" destId="{88C34194-8302-124B-BD00-03AF2C07DB11}"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69DE5-2B0B-4C99-BF19-71A1DFCCE7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2094075-B8CD-45A9-80A7-F91641B7846C}">
      <dgm:prSet/>
      <dgm:spPr/>
      <dgm:t>
        <a:bodyPr/>
        <a:lstStyle/>
        <a:p>
          <a:r>
            <a:rPr lang="en-US"/>
            <a:t>Information on HIV and other STIs</a:t>
          </a:r>
        </a:p>
      </dgm:t>
    </dgm:pt>
    <dgm:pt modelId="{85673A15-0C53-41A7-8FE1-2551AD2C9AFE}" type="parTrans" cxnId="{9B7F03FF-4653-46D6-882B-6967F84DA2D4}">
      <dgm:prSet/>
      <dgm:spPr/>
      <dgm:t>
        <a:bodyPr/>
        <a:lstStyle/>
        <a:p>
          <a:endParaRPr lang="en-US"/>
        </a:p>
      </dgm:t>
    </dgm:pt>
    <dgm:pt modelId="{3B386A52-E4C4-48D2-88B7-54108CDF9A2B}" type="sibTrans" cxnId="{9B7F03FF-4653-46D6-882B-6967F84DA2D4}">
      <dgm:prSet/>
      <dgm:spPr/>
      <dgm:t>
        <a:bodyPr/>
        <a:lstStyle/>
        <a:p>
          <a:endParaRPr lang="en-US"/>
        </a:p>
      </dgm:t>
    </dgm:pt>
    <dgm:pt modelId="{CD59D5C6-3BA4-419D-AA2A-D8A8A550B1BD}">
      <dgm:prSet/>
      <dgm:spPr/>
      <dgm:t>
        <a:bodyPr/>
        <a:lstStyle/>
        <a:p>
          <a:r>
            <a:rPr lang="en-US"/>
            <a:t>Family Planning </a:t>
          </a:r>
        </a:p>
      </dgm:t>
    </dgm:pt>
    <dgm:pt modelId="{0F90B892-89AE-4846-B948-129848B3131F}" type="parTrans" cxnId="{5E99DA6C-155D-4E15-B2A8-4430E59E728F}">
      <dgm:prSet/>
      <dgm:spPr/>
      <dgm:t>
        <a:bodyPr/>
        <a:lstStyle/>
        <a:p>
          <a:endParaRPr lang="en-US"/>
        </a:p>
      </dgm:t>
    </dgm:pt>
    <dgm:pt modelId="{F149AC2C-05A8-4572-B41A-5E28E2DE0DBB}" type="sibTrans" cxnId="{5E99DA6C-155D-4E15-B2A8-4430E59E728F}">
      <dgm:prSet/>
      <dgm:spPr/>
      <dgm:t>
        <a:bodyPr/>
        <a:lstStyle/>
        <a:p>
          <a:endParaRPr lang="en-US"/>
        </a:p>
      </dgm:t>
    </dgm:pt>
    <dgm:pt modelId="{EB7C6835-003F-464C-9879-17AFB7BF649B}">
      <dgm:prSet/>
      <dgm:spPr/>
      <dgm:t>
        <a:bodyPr/>
        <a:lstStyle/>
        <a:p>
          <a:r>
            <a:rPr lang="en-US"/>
            <a:t>TEAP</a:t>
          </a:r>
        </a:p>
      </dgm:t>
    </dgm:pt>
    <dgm:pt modelId="{582FC4B8-4A51-4416-B975-33F8013E5926}" type="parTrans" cxnId="{6CABEFB2-D97E-4589-88FC-0570F2DDE0D9}">
      <dgm:prSet/>
      <dgm:spPr/>
      <dgm:t>
        <a:bodyPr/>
        <a:lstStyle/>
        <a:p>
          <a:endParaRPr lang="en-US"/>
        </a:p>
      </dgm:t>
    </dgm:pt>
    <dgm:pt modelId="{14C9ABC2-801A-4530-81CA-DC7157F9FB5F}" type="sibTrans" cxnId="{6CABEFB2-D97E-4589-88FC-0570F2DDE0D9}">
      <dgm:prSet/>
      <dgm:spPr/>
      <dgm:t>
        <a:bodyPr/>
        <a:lstStyle/>
        <a:p>
          <a:endParaRPr lang="en-US"/>
        </a:p>
      </dgm:t>
    </dgm:pt>
    <dgm:pt modelId="{3DC61283-58CD-48CE-85E9-FA5777115CED}">
      <dgm:prSet/>
      <dgm:spPr/>
      <dgm:t>
        <a:bodyPr/>
        <a:lstStyle/>
        <a:p>
          <a:r>
            <a:rPr lang="en-US"/>
            <a:t>Mental health</a:t>
          </a:r>
        </a:p>
      </dgm:t>
    </dgm:pt>
    <dgm:pt modelId="{E335A235-230E-4ABE-92B8-E7D4D1742266}" type="parTrans" cxnId="{52E0E65F-C26A-46AD-8EA8-A920D9B77DBC}">
      <dgm:prSet/>
      <dgm:spPr/>
      <dgm:t>
        <a:bodyPr/>
        <a:lstStyle/>
        <a:p>
          <a:endParaRPr lang="en-US"/>
        </a:p>
      </dgm:t>
    </dgm:pt>
    <dgm:pt modelId="{CBDBB53D-C599-46E3-8934-EE92A50000F1}" type="sibTrans" cxnId="{52E0E65F-C26A-46AD-8EA8-A920D9B77DBC}">
      <dgm:prSet/>
      <dgm:spPr/>
      <dgm:t>
        <a:bodyPr/>
        <a:lstStyle/>
        <a:p>
          <a:endParaRPr lang="en-US"/>
        </a:p>
      </dgm:t>
    </dgm:pt>
    <dgm:pt modelId="{84A32662-5FA7-4121-B85F-466EA4B308BE}">
      <dgm:prSet/>
      <dgm:spPr/>
      <dgm:t>
        <a:bodyPr/>
        <a:lstStyle/>
        <a:p>
          <a:r>
            <a:rPr lang="en-US"/>
            <a:t>Oral health services</a:t>
          </a:r>
        </a:p>
      </dgm:t>
    </dgm:pt>
    <dgm:pt modelId="{BC645BC2-C640-42F2-96FC-319C03BD9162}" type="parTrans" cxnId="{138CD4B3-3BE7-45E5-94C8-633DE20CAB77}">
      <dgm:prSet/>
      <dgm:spPr/>
      <dgm:t>
        <a:bodyPr/>
        <a:lstStyle/>
        <a:p>
          <a:endParaRPr lang="en-US"/>
        </a:p>
      </dgm:t>
    </dgm:pt>
    <dgm:pt modelId="{D1DF8104-0CA1-4C2D-8157-323684279043}" type="sibTrans" cxnId="{138CD4B3-3BE7-45E5-94C8-633DE20CAB77}">
      <dgm:prSet/>
      <dgm:spPr/>
      <dgm:t>
        <a:bodyPr/>
        <a:lstStyle/>
        <a:p>
          <a:endParaRPr lang="en-US"/>
        </a:p>
      </dgm:t>
    </dgm:pt>
    <dgm:pt modelId="{1BB8DDA1-554E-45BA-8D03-8B7BC9CA1A4A}">
      <dgm:prSet/>
      <dgm:spPr/>
      <dgm:t>
        <a:bodyPr/>
        <a:lstStyle/>
        <a:p>
          <a:r>
            <a:rPr lang="en-US"/>
            <a:t>Information on specialty programs and services (TUPP, disability/accommodations, open hours, after hours and weekend care. </a:t>
          </a:r>
        </a:p>
      </dgm:t>
    </dgm:pt>
    <dgm:pt modelId="{D2773C59-F4C2-4683-8AB7-6063A28EEE7E}" type="parTrans" cxnId="{0203C241-CACE-4951-A581-F781BE1F718E}">
      <dgm:prSet/>
      <dgm:spPr/>
      <dgm:t>
        <a:bodyPr/>
        <a:lstStyle/>
        <a:p>
          <a:endParaRPr lang="en-US"/>
        </a:p>
      </dgm:t>
    </dgm:pt>
    <dgm:pt modelId="{73808F82-0C68-4F97-82A3-F39EB130361A}" type="sibTrans" cxnId="{0203C241-CACE-4951-A581-F781BE1F718E}">
      <dgm:prSet/>
      <dgm:spPr/>
      <dgm:t>
        <a:bodyPr/>
        <a:lstStyle/>
        <a:p>
          <a:endParaRPr lang="en-US"/>
        </a:p>
      </dgm:t>
    </dgm:pt>
    <dgm:pt modelId="{8AB0718B-EB30-D54E-B907-58E080A7F3FE}" type="pres">
      <dgm:prSet presAssocID="{BD969DE5-2B0B-4C99-BF19-71A1DFCCE767}" presName="linear" presStyleCnt="0">
        <dgm:presLayoutVars>
          <dgm:animLvl val="lvl"/>
          <dgm:resizeHandles val="exact"/>
        </dgm:presLayoutVars>
      </dgm:prSet>
      <dgm:spPr/>
    </dgm:pt>
    <dgm:pt modelId="{4B9489AF-AE27-E447-8229-76A921749BC9}" type="pres">
      <dgm:prSet presAssocID="{C2094075-B8CD-45A9-80A7-F91641B7846C}" presName="parentText" presStyleLbl="node1" presStyleIdx="0" presStyleCnt="6">
        <dgm:presLayoutVars>
          <dgm:chMax val="0"/>
          <dgm:bulletEnabled val="1"/>
        </dgm:presLayoutVars>
      </dgm:prSet>
      <dgm:spPr/>
    </dgm:pt>
    <dgm:pt modelId="{094F3125-CEEC-F64D-AC8D-E40FDA2F3344}" type="pres">
      <dgm:prSet presAssocID="{3B386A52-E4C4-48D2-88B7-54108CDF9A2B}" presName="spacer" presStyleCnt="0"/>
      <dgm:spPr/>
    </dgm:pt>
    <dgm:pt modelId="{30484FD5-61DC-1044-927C-AF54F9211BB1}" type="pres">
      <dgm:prSet presAssocID="{CD59D5C6-3BA4-419D-AA2A-D8A8A550B1BD}" presName="parentText" presStyleLbl="node1" presStyleIdx="1" presStyleCnt="6">
        <dgm:presLayoutVars>
          <dgm:chMax val="0"/>
          <dgm:bulletEnabled val="1"/>
        </dgm:presLayoutVars>
      </dgm:prSet>
      <dgm:spPr/>
    </dgm:pt>
    <dgm:pt modelId="{4E9B7DEC-E124-6141-B4FB-60188D499FC0}" type="pres">
      <dgm:prSet presAssocID="{F149AC2C-05A8-4572-B41A-5E28E2DE0DBB}" presName="spacer" presStyleCnt="0"/>
      <dgm:spPr/>
    </dgm:pt>
    <dgm:pt modelId="{437733E8-DC39-6843-A0B0-E391A07CF812}" type="pres">
      <dgm:prSet presAssocID="{EB7C6835-003F-464C-9879-17AFB7BF649B}" presName="parentText" presStyleLbl="node1" presStyleIdx="2" presStyleCnt="6">
        <dgm:presLayoutVars>
          <dgm:chMax val="0"/>
          <dgm:bulletEnabled val="1"/>
        </dgm:presLayoutVars>
      </dgm:prSet>
      <dgm:spPr/>
    </dgm:pt>
    <dgm:pt modelId="{5254EF53-151A-5644-A4AF-60E3B967AF83}" type="pres">
      <dgm:prSet presAssocID="{14C9ABC2-801A-4530-81CA-DC7157F9FB5F}" presName="spacer" presStyleCnt="0"/>
      <dgm:spPr/>
    </dgm:pt>
    <dgm:pt modelId="{19C0BEAF-CA02-5545-A28F-8B995B879EFE}" type="pres">
      <dgm:prSet presAssocID="{3DC61283-58CD-48CE-85E9-FA5777115CED}" presName="parentText" presStyleLbl="node1" presStyleIdx="3" presStyleCnt="6">
        <dgm:presLayoutVars>
          <dgm:chMax val="0"/>
          <dgm:bulletEnabled val="1"/>
        </dgm:presLayoutVars>
      </dgm:prSet>
      <dgm:spPr/>
    </dgm:pt>
    <dgm:pt modelId="{7F6006C9-7CF5-E749-925A-963BC362BC71}" type="pres">
      <dgm:prSet presAssocID="{CBDBB53D-C599-46E3-8934-EE92A50000F1}" presName="spacer" presStyleCnt="0"/>
      <dgm:spPr/>
    </dgm:pt>
    <dgm:pt modelId="{7FD76FBE-513F-CB44-98E8-667F8F9645A7}" type="pres">
      <dgm:prSet presAssocID="{84A32662-5FA7-4121-B85F-466EA4B308BE}" presName="parentText" presStyleLbl="node1" presStyleIdx="4" presStyleCnt="6">
        <dgm:presLayoutVars>
          <dgm:chMax val="0"/>
          <dgm:bulletEnabled val="1"/>
        </dgm:presLayoutVars>
      </dgm:prSet>
      <dgm:spPr/>
    </dgm:pt>
    <dgm:pt modelId="{13BEA942-4D95-8345-BFCE-965108DE3941}" type="pres">
      <dgm:prSet presAssocID="{D1DF8104-0CA1-4C2D-8157-323684279043}" presName="spacer" presStyleCnt="0"/>
      <dgm:spPr/>
    </dgm:pt>
    <dgm:pt modelId="{35422B1C-39B2-3C49-8A75-38F09C1A6B4E}" type="pres">
      <dgm:prSet presAssocID="{1BB8DDA1-554E-45BA-8D03-8B7BC9CA1A4A}" presName="parentText" presStyleLbl="node1" presStyleIdx="5" presStyleCnt="6">
        <dgm:presLayoutVars>
          <dgm:chMax val="0"/>
          <dgm:bulletEnabled val="1"/>
        </dgm:presLayoutVars>
      </dgm:prSet>
      <dgm:spPr/>
    </dgm:pt>
  </dgm:ptLst>
  <dgm:cxnLst>
    <dgm:cxn modelId="{00273006-DCE0-FC4C-B5A3-0F76E0C0C62E}" type="presOf" srcId="{1BB8DDA1-554E-45BA-8D03-8B7BC9CA1A4A}" destId="{35422B1C-39B2-3C49-8A75-38F09C1A6B4E}" srcOrd="0" destOrd="0" presId="urn:microsoft.com/office/officeart/2005/8/layout/vList2"/>
    <dgm:cxn modelId="{DADFDC09-503C-694C-9E12-43F869624DED}" type="presOf" srcId="{CD59D5C6-3BA4-419D-AA2A-D8A8A550B1BD}" destId="{30484FD5-61DC-1044-927C-AF54F9211BB1}" srcOrd="0" destOrd="0" presId="urn:microsoft.com/office/officeart/2005/8/layout/vList2"/>
    <dgm:cxn modelId="{540A2D18-5B68-9B4F-843A-B8A08DBE465B}" type="presOf" srcId="{BD969DE5-2B0B-4C99-BF19-71A1DFCCE767}" destId="{8AB0718B-EB30-D54E-B907-58E080A7F3FE}" srcOrd="0" destOrd="0" presId="urn:microsoft.com/office/officeart/2005/8/layout/vList2"/>
    <dgm:cxn modelId="{8A207327-2F3F-404C-9A6D-C249F5A7F0E3}" type="presOf" srcId="{C2094075-B8CD-45A9-80A7-F91641B7846C}" destId="{4B9489AF-AE27-E447-8229-76A921749BC9}" srcOrd="0" destOrd="0" presId="urn:microsoft.com/office/officeart/2005/8/layout/vList2"/>
    <dgm:cxn modelId="{0203C241-CACE-4951-A581-F781BE1F718E}" srcId="{BD969DE5-2B0B-4C99-BF19-71A1DFCCE767}" destId="{1BB8DDA1-554E-45BA-8D03-8B7BC9CA1A4A}" srcOrd="5" destOrd="0" parTransId="{D2773C59-F4C2-4683-8AB7-6063A28EEE7E}" sibTransId="{73808F82-0C68-4F97-82A3-F39EB130361A}"/>
    <dgm:cxn modelId="{06112A4E-1D36-CB4C-8B2E-BE7F26C327B2}" type="presOf" srcId="{84A32662-5FA7-4121-B85F-466EA4B308BE}" destId="{7FD76FBE-513F-CB44-98E8-667F8F9645A7}" srcOrd="0" destOrd="0" presId="urn:microsoft.com/office/officeart/2005/8/layout/vList2"/>
    <dgm:cxn modelId="{52E0E65F-C26A-46AD-8EA8-A920D9B77DBC}" srcId="{BD969DE5-2B0B-4C99-BF19-71A1DFCCE767}" destId="{3DC61283-58CD-48CE-85E9-FA5777115CED}" srcOrd="3" destOrd="0" parTransId="{E335A235-230E-4ABE-92B8-E7D4D1742266}" sibTransId="{CBDBB53D-C599-46E3-8934-EE92A50000F1}"/>
    <dgm:cxn modelId="{5E99DA6C-155D-4E15-B2A8-4430E59E728F}" srcId="{BD969DE5-2B0B-4C99-BF19-71A1DFCCE767}" destId="{CD59D5C6-3BA4-419D-AA2A-D8A8A550B1BD}" srcOrd="1" destOrd="0" parTransId="{0F90B892-89AE-4846-B948-129848B3131F}" sibTransId="{F149AC2C-05A8-4572-B41A-5E28E2DE0DBB}"/>
    <dgm:cxn modelId="{D7C78595-CABC-EB4B-9CED-9D8D11228740}" type="presOf" srcId="{EB7C6835-003F-464C-9879-17AFB7BF649B}" destId="{437733E8-DC39-6843-A0B0-E391A07CF812}" srcOrd="0" destOrd="0" presId="urn:microsoft.com/office/officeart/2005/8/layout/vList2"/>
    <dgm:cxn modelId="{D8FE2BAF-8FFA-534F-8D2D-C0DDA1D3D13B}" type="presOf" srcId="{3DC61283-58CD-48CE-85E9-FA5777115CED}" destId="{19C0BEAF-CA02-5545-A28F-8B995B879EFE}" srcOrd="0" destOrd="0" presId="urn:microsoft.com/office/officeart/2005/8/layout/vList2"/>
    <dgm:cxn modelId="{6CABEFB2-D97E-4589-88FC-0570F2DDE0D9}" srcId="{BD969DE5-2B0B-4C99-BF19-71A1DFCCE767}" destId="{EB7C6835-003F-464C-9879-17AFB7BF649B}" srcOrd="2" destOrd="0" parTransId="{582FC4B8-4A51-4416-B975-33F8013E5926}" sibTransId="{14C9ABC2-801A-4530-81CA-DC7157F9FB5F}"/>
    <dgm:cxn modelId="{138CD4B3-3BE7-45E5-94C8-633DE20CAB77}" srcId="{BD969DE5-2B0B-4C99-BF19-71A1DFCCE767}" destId="{84A32662-5FA7-4121-B85F-466EA4B308BE}" srcOrd="4" destOrd="0" parTransId="{BC645BC2-C640-42F2-96FC-319C03BD9162}" sibTransId="{D1DF8104-0CA1-4C2D-8157-323684279043}"/>
    <dgm:cxn modelId="{9B7F03FF-4653-46D6-882B-6967F84DA2D4}" srcId="{BD969DE5-2B0B-4C99-BF19-71A1DFCCE767}" destId="{C2094075-B8CD-45A9-80A7-F91641B7846C}" srcOrd="0" destOrd="0" parTransId="{85673A15-0C53-41A7-8FE1-2551AD2C9AFE}" sibTransId="{3B386A52-E4C4-48D2-88B7-54108CDF9A2B}"/>
    <dgm:cxn modelId="{B3DBBC7C-0672-344B-BF4B-10C42E9DAC69}" type="presParOf" srcId="{8AB0718B-EB30-D54E-B907-58E080A7F3FE}" destId="{4B9489AF-AE27-E447-8229-76A921749BC9}" srcOrd="0" destOrd="0" presId="urn:microsoft.com/office/officeart/2005/8/layout/vList2"/>
    <dgm:cxn modelId="{538DF2A8-4175-2845-B73C-5DBB375FBA3C}" type="presParOf" srcId="{8AB0718B-EB30-D54E-B907-58E080A7F3FE}" destId="{094F3125-CEEC-F64D-AC8D-E40FDA2F3344}" srcOrd="1" destOrd="0" presId="urn:microsoft.com/office/officeart/2005/8/layout/vList2"/>
    <dgm:cxn modelId="{5F528BBF-AD2E-1047-98F4-14DDB42B496E}" type="presParOf" srcId="{8AB0718B-EB30-D54E-B907-58E080A7F3FE}" destId="{30484FD5-61DC-1044-927C-AF54F9211BB1}" srcOrd="2" destOrd="0" presId="urn:microsoft.com/office/officeart/2005/8/layout/vList2"/>
    <dgm:cxn modelId="{4808858B-BE68-454B-9F5A-E8CB5064922A}" type="presParOf" srcId="{8AB0718B-EB30-D54E-B907-58E080A7F3FE}" destId="{4E9B7DEC-E124-6141-B4FB-60188D499FC0}" srcOrd="3" destOrd="0" presId="urn:microsoft.com/office/officeart/2005/8/layout/vList2"/>
    <dgm:cxn modelId="{CA776BED-FE11-A147-BC12-030980BE9E1B}" type="presParOf" srcId="{8AB0718B-EB30-D54E-B907-58E080A7F3FE}" destId="{437733E8-DC39-6843-A0B0-E391A07CF812}" srcOrd="4" destOrd="0" presId="urn:microsoft.com/office/officeart/2005/8/layout/vList2"/>
    <dgm:cxn modelId="{1CBA8B07-950A-614B-A243-17236BB69B2A}" type="presParOf" srcId="{8AB0718B-EB30-D54E-B907-58E080A7F3FE}" destId="{5254EF53-151A-5644-A4AF-60E3B967AF83}" srcOrd="5" destOrd="0" presId="urn:microsoft.com/office/officeart/2005/8/layout/vList2"/>
    <dgm:cxn modelId="{2A4F3AFE-CB60-A14C-B855-6B9561FE4BD0}" type="presParOf" srcId="{8AB0718B-EB30-D54E-B907-58E080A7F3FE}" destId="{19C0BEAF-CA02-5545-A28F-8B995B879EFE}" srcOrd="6" destOrd="0" presId="urn:microsoft.com/office/officeart/2005/8/layout/vList2"/>
    <dgm:cxn modelId="{75007D0A-40A7-A84D-BE09-73720CABB92E}" type="presParOf" srcId="{8AB0718B-EB30-D54E-B907-58E080A7F3FE}" destId="{7F6006C9-7CF5-E749-925A-963BC362BC71}" srcOrd="7" destOrd="0" presId="urn:microsoft.com/office/officeart/2005/8/layout/vList2"/>
    <dgm:cxn modelId="{F899BDED-E6DF-C244-B6E7-E4F2F206B68E}" type="presParOf" srcId="{8AB0718B-EB30-D54E-B907-58E080A7F3FE}" destId="{7FD76FBE-513F-CB44-98E8-667F8F9645A7}" srcOrd="8" destOrd="0" presId="urn:microsoft.com/office/officeart/2005/8/layout/vList2"/>
    <dgm:cxn modelId="{2359DFA6-1B1D-B940-BBB0-FC4B0688AC57}" type="presParOf" srcId="{8AB0718B-EB30-D54E-B907-58E080A7F3FE}" destId="{13BEA942-4D95-8345-BFCE-965108DE3941}" srcOrd="9" destOrd="0" presId="urn:microsoft.com/office/officeart/2005/8/layout/vList2"/>
    <dgm:cxn modelId="{63DE3791-5CB7-C946-A09E-D31985CCAA8D}" type="presParOf" srcId="{8AB0718B-EB30-D54E-B907-58E080A7F3FE}" destId="{35422B1C-39B2-3C49-8A75-38F09C1A6B4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C9CA917-4BC4-42C2-94E3-161E1D025A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F81CF9-B4D1-4CAE-ABAC-B4EBD1556DB0}">
      <dgm:prSet/>
      <dgm:spPr/>
      <dgm:t>
        <a:bodyPr/>
        <a:lstStyle/>
        <a:p>
          <a:r>
            <a:rPr lang="en-US"/>
            <a:t>All subcontracted staff must have a copy of current license and malpractice insurance in the health and wellness center; the CP/NP/PA and dentist must also have a current copy of their DEA registration.</a:t>
          </a:r>
        </a:p>
      </dgm:t>
    </dgm:pt>
    <dgm:pt modelId="{09B29D80-1F07-4874-9BE3-352C4FF0ACB2}" type="parTrans" cxnId="{5F48AE77-1786-429C-8B7E-03DAE9122C76}">
      <dgm:prSet/>
      <dgm:spPr/>
      <dgm:t>
        <a:bodyPr/>
        <a:lstStyle/>
        <a:p>
          <a:endParaRPr lang="en-US"/>
        </a:p>
      </dgm:t>
    </dgm:pt>
    <dgm:pt modelId="{0A1FE2C4-7A81-4451-8BB6-27393424E96D}" type="sibTrans" cxnId="{5F48AE77-1786-429C-8B7E-03DAE9122C76}">
      <dgm:prSet/>
      <dgm:spPr/>
      <dgm:t>
        <a:bodyPr/>
        <a:lstStyle/>
        <a:p>
          <a:endParaRPr lang="en-US"/>
        </a:p>
      </dgm:t>
    </dgm:pt>
    <dgm:pt modelId="{78FCE7D2-3389-4E42-B13E-D72E7050FE8F}">
      <dgm:prSet/>
      <dgm:spPr/>
      <dgm:t>
        <a:bodyPr/>
        <a:lstStyle/>
        <a:p>
          <a:r>
            <a:rPr lang="en-US"/>
            <a:t>All prescribed medication must be documented and treatment in the SHR. The SOAP format of charting is recommended.</a:t>
          </a:r>
        </a:p>
      </dgm:t>
    </dgm:pt>
    <dgm:pt modelId="{75BD057C-D28F-43A3-BE91-63577208CED5}" type="parTrans" cxnId="{92FBFAD4-6EBF-427C-9F88-FEEA4AA01C46}">
      <dgm:prSet/>
      <dgm:spPr/>
      <dgm:t>
        <a:bodyPr/>
        <a:lstStyle/>
        <a:p>
          <a:endParaRPr lang="en-US"/>
        </a:p>
      </dgm:t>
    </dgm:pt>
    <dgm:pt modelId="{928091F2-0292-401E-BDF7-8333DBFEA46A}" type="sibTrans" cxnId="{92FBFAD4-6EBF-427C-9F88-FEEA4AA01C46}">
      <dgm:prSet/>
      <dgm:spPr/>
      <dgm:t>
        <a:bodyPr/>
        <a:lstStyle/>
        <a:p>
          <a:endParaRPr lang="en-US"/>
        </a:p>
      </dgm:t>
    </dgm:pt>
    <dgm:pt modelId="{A728A0CD-0DF9-4CDD-ADAC-9A46BC6CF56A}">
      <dgm:prSet/>
      <dgm:spPr/>
      <dgm:t>
        <a:bodyPr/>
        <a:lstStyle/>
        <a:p>
          <a:r>
            <a:rPr lang="en-US"/>
            <a:t>Document all labs and results in the SHR</a:t>
          </a:r>
        </a:p>
      </dgm:t>
    </dgm:pt>
    <dgm:pt modelId="{D8B3F087-57A8-4BCE-B137-140B509CB73B}" type="parTrans" cxnId="{02A2C941-8F3A-4ACA-B0A5-B32D80ACAC7F}">
      <dgm:prSet/>
      <dgm:spPr/>
      <dgm:t>
        <a:bodyPr/>
        <a:lstStyle/>
        <a:p>
          <a:endParaRPr lang="en-US"/>
        </a:p>
      </dgm:t>
    </dgm:pt>
    <dgm:pt modelId="{69A842B2-8F9F-4355-95A2-030AB89FB822}" type="sibTrans" cxnId="{02A2C941-8F3A-4ACA-B0A5-B32D80ACAC7F}">
      <dgm:prSet/>
      <dgm:spPr/>
      <dgm:t>
        <a:bodyPr/>
        <a:lstStyle/>
        <a:p>
          <a:endParaRPr lang="en-US"/>
        </a:p>
      </dgm:t>
    </dgm:pt>
    <dgm:pt modelId="{35D4BCB8-55E7-4A16-A0A8-3ED2FA6BBD15}">
      <dgm:prSet/>
      <dgm:spPr/>
      <dgm:t>
        <a:bodyPr/>
        <a:lstStyle/>
        <a:p>
          <a:r>
            <a:rPr lang="en-US"/>
            <a:t>Follow current standards of care.</a:t>
          </a:r>
        </a:p>
      </dgm:t>
    </dgm:pt>
    <dgm:pt modelId="{15862EF1-B1A8-4683-9018-C08F3404C415}" type="parTrans" cxnId="{FCA40B26-BECA-41DF-929F-B1004559A91A}">
      <dgm:prSet/>
      <dgm:spPr/>
      <dgm:t>
        <a:bodyPr/>
        <a:lstStyle/>
        <a:p>
          <a:endParaRPr lang="en-US"/>
        </a:p>
      </dgm:t>
    </dgm:pt>
    <dgm:pt modelId="{0FE07674-124A-42C7-B0A0-028B5A1A7B32}" type="sibTrans" cxnId="{FCA40B26-BECA-41DF-929F-B1004559A91A}">
      <dgm:prSet/>
      <dgm:spPr/>
      <dgm:t>
        <a:bodyPr/>
        <a:lstStyle/>
        <a:p>
          <a:endParaRPr lang="en-US"/>
        </a:p>
      </dgm:t>
    </dgm:pt>
    <dgm:pt modelId="{D649D3E4-4503-464E-935E-E49C25C3E1C7}" type="pres">
      <dgm:prSet presAssocID="{4C9CA917-4BC4-42C2-94E3-161E1D025ADE}" presName="root" presStyleCnt="0">
        <dgm:presLayoutVars>
          <dgm:dir/>
          <dgm:resizeHandles val="exact"/>
        </dgm:presLayoutVars>
      </dgm:prSet>
      <dgm:spPr/>
    </dgm:pt>
    <dgm:pt modelId="{E8FAFC3B-1E53-4C61-8FF3-789A8B281C6D}" type="pres">
      <dgm:prSet presAssocID="{3CF81CF9-B4D1-4CAE-ABAC-B4EBD1556DB0}" presName="compNode" presStyleCnt="0"/>
      <dgm:spPr/>
    </dgm:pt>
    <dgm:pt modelId="{A80A0156-EBF8-4EB7-9F89-E33161B83BCD}" type="pres">
      <dgm:prSet presAssocID="{3CF81CF9-B4D1-4CAE-ABAC-B4EBD1556DB0}" presName="bgRect" presStyleLbl="bgShp" presStyleIdx="0" presStyleCnt="4"/>
      <dgm:spPr/>
    </dgm:pt>
    <dgm:pt modelId="{E3B6B2C3-7BD5-4075-8245-17FC76145C6C}" type="pres">
      <dgm:prSet presAssocID="{3CF81CF9-B4D1-4CAE-ABAC-B4EBD1556D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4E2F5335-F562-49B6-AF9C-FFE8CAB4C91A}" type="pres">
      <dgm:prSet presAssocID="{3CF81CF9-B4D1-4CAE-ABAC-B4EBD1556DB0}" presName="spaceRect" presStyleCnt="0"/>
      <dgm:spPr/>
    </dgm:pt>
    <dgm:pt modelId="{C5145BC6-2BD7-4BD3-B765-AE84A16F6627}" type="pres">
      <dgm:prSet presAssocID="{3CF81CF9-B4D1-4CAE-ABAC-B4EBD1556DB0}" presName="parTx" presStyleLbl="revTx" presStyleIdx="0" presStyleCnt="4">
        <dgm:presLayoutVars>
          <dgm:chMax val="0"/>
          <dgm:chPref val="0"/>
        </dgm:presLayoutVars>
      </dgm:prSet>
      <dgm:spPr/>
    </dgm:pt>
    <dgm:pt modelId="{C0FE452C-37E9-4A31-B638-59C2A152BDE7}" type="pres">
      <dgm:prSet presAssocID="{0A1FE2C4-7A81-4451-8BB6-27393424E96D}" presName="sibTrans" presStyleCnt="0"/>
      <dgm:spPr/>
    </dgm:pt>
    <dgm:pt modelId="{12828A71-47EF-4411-9CA6-B0DF8F50655D}" type="pres">
      <dgm:prSet presAssocID="{78FCE7D2-3389-4E42-B13E-D72E7050FE8F}" presName="compNode" presStyleCnt="0"/>
      <dgm:spPr/>
    </dgm:pt>
    <dgm:pt modelId="{316D1444-E869-452B-BB36-1486D6C67055}" type="pres">
      <dgm:prSet presAssocID="{78FCE7D2-3389-4E42-B13E-D72E7050FE8F}" presName="bgRect" presStyleLbl="bgShp" presStyleIdx="1" presStyleCnt="4"/>
      <dgm:spPr/>
    </dgm:pt>
    <dgm:pt modelId="{4CAF6984-2BFD-4CA2-BB3E-8D5B5B714DFC}" type="pres">
      <dgm:prSet presAssocID="{78FCE7D2-3389-4E42-B13E-D72E7050FE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32144C52-EEA0-499F-BD1C-9FB417D237CF}" type="pres">
      <dgm:prSet presAssocID="{78FCE7D2-3389-4E42-B13E-D72E7050FE8F}" presName="spaceRect" presStyleCnt="0"/>
      <dgm:spPr/>
    </dgm:pt>
    <dgm:pt modelId="{99230394-F166-4F6A-860C-E77E26673366}" type="pres">
      <dgm:prSet presAssocID="{78FCE7D2-3389-4E42-B13E-D72E7050FE8F}" presName="parTx" presStyleLbl="revTx" presStyleIdx="1" presStyleCnt="4">
        <dgm:presLayoutVars>
          <dgm:chMax val="0"/>
          <dgm:chPref val="0"/>
        </dgm:presLayoutVars>
      </dgm:prSet>
      <dgm:spPr/>
    </dgm:pt>
    <dgm:pt modelId="{B79B309D-9F78-48D5-BF21-2AAD195EDCF9}" type="pres">
      <dgm:prSet presAssocID="{928091F2-0292-401E-BDF7-8333DBFEA46A}" presName="sibTrans" presStyleCnt="0"/>
      <dgm:spPr/>
    </dgm:pt>
    <dgm:pt modelId="{78062D74-E90F-4EF7-B79F-34C2F853F754}" type="pres">
      <dgm:prSet presAssocID="{A728A0CD-0DF9-4CDD-ADAC-9A46BC6CF56A}" presName="compNode" presStyleCnt="0"/>
      <dgm:spPr/>
    </dgm:pt>
    <dgm:pt modelId="{7863E6EE-935F-4224-BF71-987B489C203B}" type="pres">
      <dgm:prSet presAssocID="{A728A0CD-0DF9-4CDD-ADAC-9A46BC6CF56A}" presName="bgRect" presStyleLbl="bgShp" presStyleIdx="2" presStyleCnt="4"/>
      <dgm:spPr/>
    </dgm:pt>
    <dgm:pt modelId="{415B1955-004C-4FAD-9450-14C299FA6E6C}" type="pres">
      <dgm:prSet presAssocID="{A728A0CD-0DF9-4CDD-ADAC-9A46BC6CF5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5146B282-46F2-48C2-B6CA-56A6B003B608}" type="pres">
      <dgm:prSet presAssocID="{A728A0CD-0DF9-4CDD-ADAC-9A46BC6CF56A}" presName="spaceRect" presStyleCnt="0"/>
      <dgm:spPr/>
    </dgm:pt>
    <dgm:pt modelId="{30092E22-E78C-45C9-945C-B4561C4726F6}" type="pres">
      <dgm:prSet presAssocID="{A728A0CD-0DF9-4CDD-ADAC-9A46BC6CF56A}" presName="parTx" presStyleLbl="revTx" presStyleIdx="2" presStyleCnt="4">
        <dgm:presLayoutVars>
          <dgm:chMax val="0"/>
          <dgm:chPref val="0"/>
        </dgm:presLayoutVars>
      </dgm:prSet>
      <dgm:spPr/>
    </dgm:pt>
    <dgm:pt modelId="{201FB05C-3325-4E30-A713-B416449BE28D}" type="pres">
      <dgm:prSet presAssocID="{69A842B2-8F9F-4355-95A2-030AB89FB822}" presName="sibTrans" presStyleCnt="0"/>
      <dgm:spPr/>
    </dgm:pt>
    <dgm:pt modelId="{B61D1C1E-1C23-4C1B-A4CF-D1C20E4DD434}" type="pres">
      <dgm:prSet presAssocID="{35D4BCB8-55E7-4A16-A0A8-3ED2FA6BBD15}" presName="compNode" presStyleCnt="0"/>
      <dgm:spPr/>
    </dgm:pt>
    <dgm:pt modelId="{120491C8-FCB2-4A07-8608-065C9764D8B2}" type="pres">
      <dgm:prSet presAssocID="{35D4BCB8-55E7-4A16-A0A8-3ED2FA6BBD15}" presName="bgRect" presStyleLbl="bgShp" presStyleIdx="3" presStyleCnt="4"/>
      <dgm:spPr/>
    </dgm:pt>
    <dgm:pt modelId="{50C63960-E138-4389-B32F-02C6AB43C886}" type="pres">
      <dgm:prSet presAssocID="{35D4BCB8-55E7-4A16-A0A8-3ED2FA6BBD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8930E498-6204-4885-A16E-A0AFF9520D4E}" type="pres">
      <dgm:prSet presAssocID="{35D4BCB8-55E7-4A16-A0A8-3ED2FA6BBD15}" presName="spaceRect" presStyleCnt="0"/>
      <dgm:spPr/>
    </dgm:pt>
    <dgm:pt modelId="{7A133CE2-68F7-40BC-9E6C-ECF8EC20D8AA}" type="pres">
      <dgm:prSet presAssocID="{35D4BCB8-55E7-4A16-A0A8-3ED2FA6BBD15}" presName="parTx" presStyleLbl="revTx" presStyleIdx="3" presStyleCnt="4">
        <dgm:presLayoutVars>
          <dgm:chMax val="0"/>
          <dgm:chPref val="0"/>
        </dgm:presLayoutVars>
      </dgm:prSet>
      <dgm:spPr/>
    </dgm:pt>
  </dgm:ptLst>
  <dgm:cxnLst>
    <dgm:cxn modelId="{FBB47320-CDBE-4A3A-BE32-92C192C870B8}" type="presOf" srcId="{35D4BCB8-55E7-4A16-A0A8-3ED2FA6BBD15}" destId="{7A133CE2-68F7-40BC-9E6C-ECF8EC20D8AA}" srcOrd="0" destOrd="0" presId="urn:microsoft.com/office/officeart/2018/2/layout/IconVerticalSolidList"/>
    <dgm:cxn modelId="{FCA40B26-BECA-41DF-929F-B1004559A91A}" srcId="{4C9CA917-4BC4-42C2-94E3-161E1D025ADE}" destId="{35D4BCB8-55E7-4A16-A0A8-3ED2FA6BBD15}" srcOrd="3" destOrd="0" parTransId="{15862EF1-B1A8-4683-9018-C08F3404C415}" sibTransId="{0FE07674-124A-42C7-B0A0-028B5A1A7B32}"/>
    <dgm:cxn modelId="{02A2C941-8F3A-4ACA-B0A5-B32D80ACAC7F}" srcId="{4C9CA917-4BC4-42C2-94E3-161E1D025ADE}" destId="{A728A0CD-0DF9-4CDD-ADAC-9A46BC6CF56A}" srcOrd="2" destOrd="0" parTransId="{D8B3F087-57A8-4BCE-B137-140B509CB73B}" sibTransId="{69A842B2-8F9F-4355-95A2-030AB89FB822}"/>
    <dgm:cxn modelId="{090E8D6C-594F-4005-B266-883F446FD8D1}" type="presOf" srcId="{4C9CA917-4BC4-42C2-94E3-161E1D025ADE}" destId="{D649D3E4-4503-464E-935E-E49C25C3E1C7}" srcOrd="0" destOrd="0" presId="urn:microsoft.com/office/officeart/2018/2/layout/IconVerticalSolidList"/>
    <dgm:cxn modelId="{5F48AE77-1786-429C-8B7E-03DAE9122C76}" srcId="{4C9CA917-4BC4-42C2-94E3-161E1D025ADE}" destId="{3CF81CF9-B4D1-4CAE-ABAC-B4EBD1556DB0}" srcOrd="0" destOrd="0" parTransId="{09B29D80-1F07-4874-9BE3-352C4FF0ACB2}" sibTransId="{0A1FE2C4-7A81-4451-8BB6-27393424E96D}"/>
    <dgm:cxn modelId="{D1895A88-4999-4D37-A8B9-1790BDD4D95E}" type="presOf" srcId="{78FCE7D2-3389-4E42-B13E-D72E7050FE8F}" destId="{99230394-F166-4F6A-860C-E77E26673366}" srcOrd="0" destOrd="0" presId="urn:microsoft.com/office/officeart/2018/2/layout/IconVerticalSolidList"/>
    <dgm:cxn modelId="{D93B87B9-B457-48A7-9EEF-90CBBCB8DAF5}" type="presOf" srcId="{3CF81CF9-B4D1-4CAE-ABAC-B4EBD1556DB0}" destId="{C5145BC6-2BD7-4BD3-B765-AE84A16F6627}" srcOrd="0" destOrd="0" presId="urn:microsoft.com/office/officeart/2018/2/layout/IconVerticalSolidList"/>
    <dgm:cxn modelId="{92FBFAD4-6EBF-427C-9F88-FEEA4AA01C46}" srcId="{4C9CA917-4BC4-42C2-94E3-161E1D025ADE}" destId="{78FCE7D2-3389-4E42-B13E-D72E7050FE8F}" srcOrd="1" destOrd="0" parTransId="{75BD057C-D28F-43A3-BE91-63577208CED5}" sibTransId="{928091F2-0292-401E-BDF7-8333DBFEA46A}"/>
    <dgm:cxn modelId="{B4A68CE1-F561-4A11-8D4C-92ECE1D44194}" type="presOf" srcId="{A728A0CD-0DF9-4CDD-ADAC-9A46BC6CF56A}" destId="{30092E22-E78C-45C9-945C-B4561C4726F6}" srcOrd="0" destOrd="0" presId="urn:microsoft.com/office/officeart/2018/2/layout/IconVerticalSolidList"/>
    <dgm:cxn modelId="{433A13BE-1BAB-4ED9-B10D-2F06A0BB38F3}" type="presParOf" srcId="{D649D3E4-4503-464E-935E-E49C25C3E1C7}" destId="{E8FAFC3B-1E53-4C61-8FF3-789A8B281C6D}" srcOrd="0" destOrd="0" presId="urn:microsoft.com/office/officeart/2018/2/layout/IconVerticalSolidList"/>
    <dgm:cxn modelId="{CE210D0B-FF53-4759-B9ED-8911BEE552B1}" type="presParOf" srcId="{E8FAFC3B-1E53-4C61-8FF3-789A8B281C6D}" destId="{A80A0156-EBF8-4EB7-9F89-E33161B83BCD}" srcOrd="0" destOrd="0" presId="urn:microsoft.com/office/officeart/2018/2/layout/IconVerticalSolidList"/>
    <dgm:cxn modelId="{CA7EC394-62F0-484F-8140-EE129B0534DF}" type="presParOf" srcId="{E8FAFC3B-1E53-4C61-8FF3-789A8B281C6D}" destId="{E3B6B2C3-7BD5-4075-8245-17FC76145C6C}" srcOrd="1" destOrd="0" presId="urn:microsoft.com/office/officeart/2018/2/layout/IconVerticalSolidList"/>
    <dgm:cxn modelId="{C6DC3139-0AE8-4978-852C-76772377D299}" type="presParOf" srcId="{E8FAFC3B-1E53-4C61-8FF3-789A8B281C6D}" destId="{4E2F5335-F562-49B6-AF9C-FFE8CAB4C91A}" srcOrd="2" destOrd="0" presId="urn:microsoft.com/office/officeart/2018/2/layout/IconVerticalSolidList"/>
    <dgm:cxn modelId="{C2D00416-9712-4A13-9283-E365E53452BC}" type="presParOf" srcId="{E8FAFC3B-1E53-4C61-8FF3-789A8B281C6D}" destId="{C5145BC6-2BD7-4BD3-B765-AE84A16F6627}" srcOrd="3" destOrd="0" presId="urn:microsoft.com/office/officeart/2018/2/layout/IconVerticalSolidList"/>
    <dgm:cxn modelId="{532B9A02-D0A8-4A41-9A32-90B32F806118}" type="presParOf" srcId="{D649D3E4-4503-464E-935E-E49C25C3E1C7}" destId="{C0FE452C-37E9-4A31-B638-59C2A152BDE7}" srcOrd="1" destOrd="0" presId="urn:microsoft.com/office/officeart/2018/2/layout/IconVerticalSolidList"/>
    <dgm:cxn modelId="{6D1C5823-CDBE-4171-9CF9-0B05E2C8F12E}" type="presParOf" srcId="{D649D3E4-4503-464E-935E-E49C25C3E1C7}" destId="{12828A71-47EF-4411-9CA6-B0DF8F50655D}" srcOrd="2" destOrd="0" presId="urn:microsoft.com/office/officeart/2018/2/layout/IconVerticalSolidList"/>
    <dgm:cxn modelId="{136BD817-41F9-4451-9745-5A78F0B82269}" type="presParOf" srcId="{12828A71-47EF-4411-9CA6-B0DF8F50655D}" destId="{316D1444-E869-452B-BB36-1486D6C67055}" srcOrd="0" destOrd="0" presId="urn:microsoft.com/office/officeart/2018/2/layout/IconVerticalSolidList"/>
    <dgm:cxn modelId="{9281603A-60F1-45A5-9B1C-97F90327D783}" type="presParOf" srcId="{12828A71-47EF-4411-9CA6-B0DF8F50655D}" destId="{4CAF6984-2BFD-4CA2-BB3E-8D5B5B714DFC}" srcOrd="1" destOrd="0" presId="urn:microsoft.com/office/officeart/2018/2/layout/IconVerticalSolidList"/>
    <dgm:cxn modelId="{8458C82C-B75C-4467-8FEA-FE2DCB5E44FD}" type="presParOf" srcId="{12828A71-47EF-4411-9CA6-B0DF8F50655D}" destId="{32144C52-EEA0-499F-BD1C-9FB417D237CF}" srcOrd="2" destOrd="0" presId="urn:microsoft.com/office/officeart/2018/2/layout/IconVerticalSolidList"/>
    <dgm:cxn modelId="{769CBECA-DBAE-488C-AEBC-520134B4C07E}" type="presParOf" srcId="{12828A71-47EF-4411-9CA6-B0DF8F50655D}" destId="{99230394-F166-4F6A-860C-E77E26673366}" srcOrd="3" destOrd="0" presId="urn:microsoft.com/office/officeart/2018/2/layout/IconVerticalSolidList"/>
    <dgm:cxn modelId="{E16F251F-B891-4384-9496-1424273CD02F}" type="presParOf" srcId="{D649D3E4-4503-464E-935E-E49C25C3E1C7}" destId="{B79B309D-9F78-48D5-BF21-2AAD195EDCF9}" srcOrd="3" destOrd="0" presId="urn:microsoft.com/office/officeart/2018/2/layout/IconVerticalSolidList"/>
    <dgm:cxn modelId="{126D1349-E3C2-4466-875D-5E238AFCBBDA}" type="presParOf" srcId="{D649D3E4-4503-464E-935E-E49C25C3E1C7}" destId="{78062D74-E90F-4EF7-B79F-34C2F853F754}" srcOrd="4" destOrd="0" presId="urn:microsoft.com/office/officeart/2018/2/layout/IconVerticalSolidList"/>
    <dgm:cxn modelId="{60623BB2-DE46-4473-9D1A-4D24FB59BD40}" type="presParOf" srcId="{78062D74-E90F-4EF7-B79F-34C2F853F754}" destId="{7863E6EE-935F-4224-BF71-987B489C203B}" srcOrd="0" destOrd="0" presId="urn:microsoft.com/office/officeart/2018/2/layout/IconVerticalSolidList"/>
    <dgm:cxn modelId="{831B3C95-E627-4B96-9F4C-9C91881E0715}" type="presParOf" srcId="{78062D74-E90F-4EF7-B79F-34C2F853F754}" destId="{415B1955-004C-4FAD-9450-14C299FA6E6C}" srcOrd="1" destOrd="0" presId="urn:microsoft.com/office/officeart/2018/2/layout/IconVerticalSolidList"/>
    <dgm:cxn modelId="{2145839E-75BD-40C5-ADE0-8657978760D7}" type="presParOf" srcId="{78062D74-E90F-4EF7-B79F-34C2F853F754}" destId="{5146B282-46F2-48C2-B6CA-56A6B003B608}" srcOrd="2" destOrd="0" presId="urn:microsoft.com/office/officeart/2018/2/layout/IconVerticalSolidList"/>
    <dgm:cxn modelId="{24C845B3-4B07-4ECF-B62D-59FFF17F5BAA}" type="presParOf" srcId="{78062D74-E90F-4EF7-B79F-34C2F853F754}" destId="{30092E22-E78C-45C9-945C-B4561C4726F6}" srcOrd="3" destOrd="0" presId="urn:microsoft.com/office/officeart/2018/2/layout/IconVerticalSolidList"/>
    <dgm:cxn modelId="{EB409751-6371-4E8B-B2D8-94AE23081996}" type="presParOf" srcId="{D649D3E4-4503-464E-935E-E49C25C3E1C7}" destId="{201FB05C-3325-4E30-A713-B416449BE28D}" srcOrd="5" destOrd="0" presId="urn:microsoft.com/office/officeart/2018/2/layout/IconVerticalSolidList"/>
    <dgm:cxn modelId="{59364FDA-5F17-4957-A79E-1D88DFC47795}" type="presParOf" srcId="{D649D3E4-4503-464E-935E-E49C25C3E1C7}" destId="{B61D1C1E-1C23-4C1B-A4CF-D1C20E4DD434}" srcOrd="6" destOrd="0" presId="urn:microsoft.com/office/officeart/2018/2/layout/IconVerticalSolidList"/>
    <dgm:cxn modelId="{583B8672-4F52-4DF0-ABD8-BCEA4818B04F}" type="presParOf" srcId="{B61D1C1E-1C23-4C1B-A4CF-D1C20E4DD434}" destId="{120491C8-FCB2-4A07-8608-065C9764D8B2}" srcOrd="0" destOrd="0" presId="urn:microsoft.com/office/officeart/2018/2/layout/IconVerticalSolidList"/>
    <dgm:cxn modelId="{B8F48162-3A5C-4500-8CC2-C62F515A5592}" type="presParOf" srcId="{B61D1C1E-1C23-4C1B-A4CF-D1C20E4DD434}" destId="{50C63960-E138-4389-B32F-02C6AB43C886}" srcOrd="1" destOrd="0" presId="urn:microsoft.com/office/officeart/2018/2/layout/IconVerticalSolidList"/>
    <dgm:cxn modelId="{DB4390AF-8479-4292-90C8-886F7C2343F9}" type="presParOf" srcId="{B61D1C1E-1C23-4C1B-A4CF-D1C20E4DD434}" destId="{8930E498-6204-4885-A16E-A0AFF9520D4E}" srcOrd="2" destOrd="0" presId="urn:microsoft.com/office/officeart/2018/2/layout/IconVerticalSolidList"/>
    <dgm:cxn modelId="{329189F3-3DDE-4BA3-9EE1-60A84E6D77AA}" type="presParOf" srcId="{B61D1C1E-1C23-4C1B-A4CF-D1C20E4DD434}" destId="{7A133CE2-68F7-40BC-9E6C-ECF8EC20D8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032CA63-F9E6-467A-AE4F-E092E17D1C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9C6DE2-8AC5-4213-9A63-E7DE46800E7E}">
      <dgm:prSet/>
      <dgm:spPr/>
      <dgm:t>
        <a:bodyPr/>
        <a:lstStyle/>
        <a:p>
          <a:r>
            <a:rPr lang="en-US"/>
            <a:t>Centers shall comply with all state and federal regulations regarding prescribed non-controlled medications, prescribed controlled substances and over-the-counter medications. </a:t>
          </a:r>
        </a:p>
      </dgm:t>
    </dgm:pt>
    <dgm:pt modelId="{9309D1E4-E245-4694-B63D-53022AEB2569}" type="parTrans" cxnId="{833D5A45-D5BA-4B00-BAC4-E434A2D41FB8}">
      <dgm:prSet/>
      <dgm:spPr/>
      <dgm:t>
        <a:bodyPr/>
        <a:lstStyle/>
        <a:p>
          <a:endParaRPr lang="en-US"/>
        </a:p>
      </dgm:t>
    </dgm:pt>
    <dgm:pt modelId="{8EBA34F7-9869-40F5-AE2C-D0DF319D12CA}" type="sibTrans" cxnId="{833D5A45-D5BA-4B00-BAC4-E434A2D41FB8}">
      <dgm:prSet/>
      <dgm:spPr/>
      <dgm:t>
        <a:bodyPr/>
        <a:lstStyle/>
        <a:p>
          <a:endParaRPr lang="en-US"/>
        </a:p>
      </dgm:t>
    </dgm:pt>
    <dgm:pt modelId="{7B59474E-F70C-49E5-9F11-C0A5AA79EAAA}">
      <dgm:prSet/>
      <dgm:spPr/>
      <dgm:t>
        <a:bodyPr/>
        <a:lstStyle/>
        <a:p>
          <a:r>
            <a:rPr lang="en-US"/>
            <a:t>Centers shall follow medication management guidelines as specified in </a:t>
          </a:r>
        </a:p>
      </dgm:t>
    </dgm:pt>
    <dgm:pt modelId="{4D71D54F-79B3-4185-B7A9-1028FC573955}" type="parTrans" cxnId="{0A048BE3-42C6-4F42-92F3-9D18591D6A8F}">
      <dgm:prSet/>
      <dgm:spPr/>
      <dgm:t>
        <a:bodyPr/>
        <a:lstStyle/>
        <a:p>
          <a:endParaRPr lang="en-US"/>
        </a:p>
      </dgm:t>
    </dgm:pt>
    <dgm:pt modelId="{8906B2D5-BA78-4347-B18E-74D6CA488C9C}" type="sibTrans" cxnId="{0A048BE3-42C6-4F42-92F3-9D18591D6A8F}">
      <dgm:prSet/>
      <dgm:spPr/>
      <dgm:t>
        <a:bodyPr/>
        <a:lstStyle/>
        <a:p>
          <a:endParaRPr lang="en-US"/>
        </a:p>
      </dgm:t>
    </dgm:pt>
    <dgm:pt modelId="{03FBBF79-6E9F-49A2-9444-69615FC29EA2}">
      <dgm:prSet/>
      <dgm:spPr/>
      <dgm:t>
        <a:bodyPr/>
        <a:lstStyle/>
        <a:p>
          <a:r>
            <a:rPr lang="en-US"/>
            <a:t>PRH Appendix 611.</a:t>
          </a:r>
        </a:p>
      </dgm:t>
    </dgm:pt>
    <dgm:pt modelId="{28612B5E-11C9-4281-B623-CA00708715CF}" type="parTrans" cxnId="{DCED2D57-D44F-4430-8E45-A28A646BF056}">
      <dgm:prSet/>
      <dgm:spPr/>
      <dgm:t>
        <a:bodyPr/>
        <a:lstStyle/>
        <a:p>
          <a:endParaRPr lang="en-US"/>
        </a:p>
      </dgm:t>
    </dgm:pt>
    <dgm:pt modelId="{8EE480C9-1977-4DC7-B40F-55DD41D77275}" type="sibTrans" cxnId="{DCED2D57-D44F-4430-8E45-A28A646BF056}">
      <dgm:prSet/>
      <dgm:spPr/>
      <dgm:t>
        <a:bodyPr/>
        <a:lstStyle/>
        <a:p>
          <a:endParaRPr lang="en-US"/>
        </a:p>
      </dgm:t>
    </dgm:pt>
    <dgm:pt modelId="{032AE3BE-B3B6-4982-8BF3-CA0B676D70B7}" type="pres">
      <dgm:prSet presAssocID="{0032CA63-F9E6-467A-AE4F-E092E17D1C8E}" presName="root" presStyleCnt="0">
        <dgm:presLayoutVars>
          <dgm:dir/>
          <dgm:resizeHandles val="exact"/>
        </dgm:presLayoutVars>
      </dgm:prSet>
      <dgm:spPr/>
    </dgm:pt>
    <dgm:pt modelId="{33A6A61D-F741-48E5-A9E2-2EFEEB7223E9}" type="pres">
      <dgm:prSet presAssocID="{969C6DE2-8AC5-4213-9A63-E7DE46800E7E}" presName="compNode" presStyleCnt="0"/>
      <dgm:spPr/>
    </dgm:pt>
    <dgm:pt modelId="{705DA7F1-9956-46ED-BF08-552052A1D072}" type="pres">
      <dgm:prSet presAssocID="{969C6DE2-8AC5-4213-9A63-E7DE46800E7E}" presName="bgRect" presStyleLbl="bgShp" presStyleIdx="0" presStyleCnt="3"/>
      <dgm:spPr/>
    </dgm:pt>
    <dgm:pt modelId="{02DA70B0-DBC5-48AA-8026-703E79FCD765}" type="pres">
      <dgm:prSet presAssocID="{969C6DE2-8AC5-4213-9A63-E7DE46800E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9D483A5A-E1C6-446A-9134-1E9525032272}" type="pres">
      <dgm:prSet presAssocID="{969C6DE2-8AC5-4213-9A63-E7DE46800E7E}" presName="spaceRect" presStyleCnt="0"/>
      <dgm:spPr/>
    </dgm:pt>
    <dgm:pt modelId="{C22786FF-A4B4-47E5-808E-975AC364B5FF}" type="pres">
      <dgm:prSet presAssocID="{969C6DE2-8AC5-4213-9A63-E7DE46800E7E}" presName="parTx" presStyleLbl="revTx" presStyleIdx="0" presStyleCnt="3">
        <dgm:presLayoutVars>
          <dgm:chMax val="0"/>
          <dgm:chPref val="0"/>
        </dgm:presLayoutVars>
      </dgm:prSet>
      <dgm:spPr/>
    </dgm:pt>
    <dgm:pt modelId="{538305DD-B6D1-423A-B16D-A1833D4B40D9}" type="pres">
      <dgm:prSet presAssocID="{8EBA34F7-9869-40F5-AE2C-D0DF319D12CA}" presName="sibTrans" presStyleCnt="0"/>
      <dgm:spPr/>
    </dgm:pt>
    <dgm:pt modelId="{78D10DA3-BC79-434A-A5FE-6ADFF49C1762}" type="pres">
      <dgm:prSet presAssocID="{7B59474E-F70C-49E5-9F11-C0A5AA79EAAA}" presName="compNode" presStyleCnt="0"/>
      <dgm:spPr/>
    </dgm:pt>
    <dgm:pt modelId="{DDB8D811-D31B-46FD-B5AA-F1041E8F5996}" type="pres">
      <dgm:prSet presAssocID="{7B59474E-F70C-49E5-9F11-C0A5AA79EAAA}" presName="bgRect" presStyleLbl="bgShp" presStyleIdx="1" presStyleCnt="3"/>
      <dgm:spPr/>
    </dgm:pt>
    <dgm:pt modelId="{2229ABB1-6F25-4B21-9679-B7F17310C086}" type="pres">
      <dgm:prSet presAssocID="{7B59474E-F70C-49E5-9F11-C0A5AA79EA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1F3AD219-313F-4773-BA6C-CF38CC2610C4}" type="pres">
      <dgm:prSet presAssocID="{7B59474E-F70C-49E5-9F11-C0A5AA79EAAA}" presName="spaceRect" presStyleCnt="0"/>
      <dgm:spPr/>
    </dgm:pt>
    <dgm:pt modelId="{E195BF83-C53C-4D4E-B2C5-816854C2E894}" type="pres">
      <dgm:prSet presAssocID="{7B59474E-F70C-49E5-9F11-C0A5AA79EAAA}" presName="parTx" presStyleLbl="revTx" presStyleIdx="1" presStyleCnt="3">
        <dgm:presLayoutVars>
          <dgm:chMax val="0"/>
          <dgm:chPref val="0"/>
        </dgm:presLayoutVars>
      </dgm:prSet>
      <dgm:spPr/>
    </dgm:pt>
    <dgm:pt modelId="{3FC10ED4-DEF4-4E3D-99E9-50A4983A523F}" type="pres">
      <dgm:prSet presAssocID="{8906B2D5-BA78-4347-B18E-74D6CA488C9C}" presName="sibTrans" presStyleCnt="0"/>
      <dgm:spPr/>
    </dgm:pt>
    <dgm:pt modelId="{D083C21E-110B-4C4E-BC06-B508597D5DEF}" type="pres">
      <dgm:prSet presAssocID="{03FBBF79-6E9F-49A2-9444-69615FC29EA2}" presName="compNode" presStyleCnt="0"/>
      <dgm:spPr/>
    </dgm:pt>
    <dgm:pt modelId="{6A0F0F0F-2838-4B14-A65B-B3CF8A968FD9}" type="pres">
      <dgm:prSet presAssocID="{03FBBF79-6E9F-49A2-9444-69615FC29EA2}" presName="bgRect" presStyleLbl="bgShp" presStyleIdx="2" presStyleCnt="3"/>
      <dgm:spPr/>
    </dgm:pt>
    <dgm:pt modelId="{C0CC8152-475A-4B65-B4E7-ECE34BBD301D}" type="pres">
      <dgm:prSet presAssocID="{03FBBF79-6E9F-49A2-9444-69615FC29E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clip"/>
        </a:ext>
      </dgm:extLst>
    </dgm:pt>
    <dgm:pt modelId="{5C65BBC8-D93D-45E6-9956-CD9A2DF748ED}" type="pres">
      <dgm:prSet presAssocID="{03FBBF79-6E9F-49A2-9444-69615FC29EA2}" presName="spaceRect" presStyleCnt="0"/>
      <dgm:spPr/>
    </dgm:pt>
    <dgm:pt modelId="{B50BAC7C-3DAF-4368-AB86-04B6133633B8}" type="pres">
      <dgm:prSet presAssocID="{03FBBF79-6E9F-49A2-9444-69615FC29EA2}" presName="parTx" presStyleLbl="revTx" presStyleIdx="2" presStyleCnt="3">
        <dgm:presLayoutVars>
          <dgm:chMax val="0"/>
          <dgm:chPref val="0"/>
        </dgm:presLayoutVars>
      </dgm:prSet>
      <dgm:spPr/>
    </dgm:pt>
  </dgm:ptLst>
  <dgm:cxnLst>
    <dgm:cxn modelId="{3E59FD41-D018-4CD4-8E3E-C4B30C64F280}" type="presOf" srcId="{03FBBF79-6E9F-49A2-9444-69615FC29EA2}" destId="{B50BAC7C-3DAF-4368-AB86-04B6133633B8}" srcOrd="0" destOrd="0" presId="urn:microsoft.com/office/officeart/2018/2/layout/IconVerticalSolidList"/>
    <dgm:cxn modelId="{833D5A45-D5BA-4B00-BAC4-E434A2D41FB8}" srcId="{0032CA63-F9E6-467A-AE4F-E092E17D1C8E}" destId="{969C6DE2-8AC5-4213-9A63-E7DE46800E7E}" srcOrd="0" destOrd="0" parTransId="{9309D1E4-E245-4694-B63D-53022AEB2569}" sibTransId="{8EBA34F7-9869-40F5-AE2C-D0DF319D12CA}"/>
    <dgm:cxn modelId="{DCED2D57-D44F-4430-8E45-A28A646BF056}" srcId="{0032CA63-F9E6-467A-AE4F-E092E17D1C8E}" destId="{03FBBF79-6E9F-49A2-9444-69615FC29EA2}" srcOrd="2" destOrd="0" parTransId="{28612B5E-11C9-4281-B623-CA00708715CF}" sibTransId="{8EE480C9-1977-4DC7-B40F-55DD41D77275}"/>
    <dgm:cxn modelId="{8C9CE359-2C26-466F-B165-2CC9650CE4FD}" type="presOf" srcId="{969C6DE2-8AC5-4213-9A63-E7DE46800E7E}" destId="{C22786FF-A4B4-47E5-808E-975AC364B5FF}" srcOrd="0" destOrd="0" presId="urn:microsoft.com/office/officeart/2018/2/layout/IconVerticalSolidList"/>
    <dgm:cxn modelId="{24F3097F-831C-4C6A-BFC0-384A4168C3EF}" type="presOf" srcId="{0032CA63-F9E6-467A-AE4F-E092E17D1C8E}" destId="{032AE3BE-B3B6-4982-8BF3-CA0B676D70B7}" srcOrd="0" destOrd="0" presId="urn:microsoft.com/office/officeart/2018/2/layout/IconVerticalSolidList"/>
    <dgm:cxn modelId="{2003F9A5-0BC9-458D-875B-D8F49BACFD35}" type="presOf" srcId="{7B59474E-F70C-49E5-9F11-C0A5AA79EAAA}" destId="{E195BF83-C53C-4D4E-B2C5-816854C2E894}" srcOrd="0" destOrd="0" presId="urn:microsoft.com/office/officeart/2018/2/layout/IconVerticalSolidList"/>
    <dgm:cxn modelId="{0A048BE3-42C6-4F42-92F3-9D18591D6A8F}" srcId="{0032CA63-F9E6-467A-AE4F-E092E17D1C8E}" destId="{7B59474E-F70C-49E5-9F11-C0A5AA79EAAA}" srcOrd="1" destOrd="0" parTransId="{4D71D54F-79B3-4185-B7A9-1028FC573955}" sibTransId="{8906B2D5-BA78-4347-B18E-74D6CA488C9C}"/>
    <dgm:cxn modelId="{EEBA25B6-148E-407C-B361-D264BC851F6F}" type="presParOf" srcId="{032AE3BE-B3B6-4982-8BF3-CA0B676D70B7}" destId="{33A6A61D-F741-48E5-A9E2-2EFEEB7223E9}" srcOrd="0" destOrd="0" presId="urn:microsoft.com/office/officeart/2018/2/layout/IconVerticalSolidList"/>
    <dgm:cxn modelId="{246B3BC9-4E32-491C-B874-C4C4FA785A88}" type="presParOf" srcId="{33A6A61D-F741-48E5-A9E2-2EFEEB7223E9}" destId="{705DA7F1-9956-46ED-BF08-552052A1D072}" srcOrd="0" destOrd="0" presId="urn:microsoft.com/office/officeart/2018/2/layout/IconVerticalSolidList"/>
    <dgm:cxn modelId="{4E8195B5-AF73-4BD3-9C1B-BB620C203131}" type="presParOf" srcId="{33A6A61D-F741-48E5-A9E2-2EFEEB7223E9}" destId="{02DA70B0-DBC5-48AA-8026-703E79FCD765}" srcOrd="1" destOrd="0" presId="urn:microsoft.com/office/officeart/2018/2/layout/IconVerticalSolidList"/>
    <dgm:cxn modelId="{9BFCB7F9-A45C-4FEB-BA78-9C8A4E983EB3}" type="presParOf" srcId="{33A6A61D-F741-48E5-A9E2-2EFEEB7223E9}" destId="{9D483A5A-E1C6-446A-9134-1E9525032272}" srcOrd="2" destOrd="0" presId="urn:microsoft.com/office/officeart/2018/2/layout/IconVerticalSolidList"/>
    <dgm:cxn modelId="{D83B89AF-2B24-45E9-BDD4-95E0BB5F8BEA}" type="presParOf" srcId="{33A6A61D-F741-48E5-A9E2-2EFEEB7223E9}" destId="{C22786FF-A4B4-47E5-808E-975AC364B5FF}" srcOrd="3" destOrd="0" presId="urn:microsoft.com/office/officeart/2018/2/layout/IconVerticalSolidList"/>
    <dgm:cxn modelId="{B17F9612-7A14-47E4-BE02-1934C5866C6C}" type="presParOf" srcId="{032AE3BE-B3B6-4982-8BF3-CA0B676D70B7}" destId="{538305DD-B6D1-423A-B16D-A1833D4B40D9}" srcOrd="1" destOrd="0" presId="urn:microsoft.com/office/officeart/2018/2/layout/IconVerticalSolidList"/>
    <dgm:cxn modelId="{062F9DD9-1E7B-458F-83BF-4ABA7476ED6E}" type="presParOf" srcId="{032AE3BE-B3B6-4982-8BF3-CA0B676D70B7}" destId="{78D10DA3-BC79-434A-A5FE-6ADFF49C1762}" srcOrd="2" destOrd="0" presId="urn:microsoft.com/office/officeart/2018/2/layout/IconVerticalSolidList"/>
    <dgm:cxn modelId="{0862AB44-D30B-4FB4-B456-DAEE551CBEDA}" type="presParOf" srcId="{78D10DA3-BC79-434A-A5FE-6ADFF49C1762}" destId="{DDB8D811-D31B-46FD-B5AA-F1041E8F5996}" srcOrd="0" destOrd="0" presId="urn:microsoft.com/office/officeart/2018/2/layout/IconVerticalSolidList"/>
    <dgm:cxn modelId="{B273A386-213E-4C88-97A9-BC971F68A92E}" type="presParOf" srcId="{78D10DA3-BC79-434A-A5FE-6ADFF49C1762}" destId="{2229ABB1-6F25-4B21-9679-B7F17310C086}" srcOrd="1" destOrd="0" presId="urn:microsoft.com/office/officeart/2018/2/layout/IconVerticalSolidList"/>
    <dgm:cxn modelId="{A69C0556-7B91-425D-80A6-2230A1E7A321}" type="presParOf" srcId="{78D10DA3-BC79-434A-A5FE-6ADFF49C1762}" destId="{1F3AD219-313F-4773-BA6C-CF38CC2610C4}" srcOrd="2" destOrd="0" presId="urn:microsoft.com/office/officeart/2018/2/layout/IconVerticalSolidList"/>
    <dgm:cxn modelId="{2DBFA085-7D7A-4BB5-9B09-0DD8C421ADB7}" type="presParOf" srcId="{78D10DA3-BC79-434A-A5FE-6ADFF49C1762}" destId="{E195BF83-C53C-4D4E-B2C5-816854C2E894}" srcOrd="3" destOrd="0" presId="urn:microsoft.com/office/officeart/2018/2/layout/IconVerticalSolidList"/>
    <dgm:cxn modelId="{E0219243-EE10-45C8-AEE1-4CEA4FCC123C}" type="presParOf" srcId="{032AE3BE-B3B6-4982-8BF3-CA0B676D70B7}" destId="{3FC10ED4-DEF4-4E3D-99E9-50A4983A523F}" srcOrd="3" destOrd="0" presId="urn:microsoft.com/office/officeart/2018/2/layout/IconVerticalSolidList"/>
    <dgm:cxn modelId="{C9E8233F-8576-4DEA-9FEA-CF02B7126DC0}" type="presParOf" srcId="{032AE3BE-B3B6-4982-8BF3-CA0B676D70B7}" destId="{D083C21E-110B-4C4E-BC06-B508597D5DEF}" srcOrd="4" destOrd="0" presId="urn:microsoft.com/office/officeart/2018/2/layout/IconVerticalSolidList"/>
    <dgm:cxn modelId="{A92C91DA-2046-43C8-8B7C-F4AC1DF51833}" type="presParOf" srcId="{D083C21E-110B-4C4E-BC06-B508597D5DEF}" destId="{6A0F0F0F-2838-4B14-A65B-B3CF8A968FD9}" srcOrd="0" destOrd="0" presId="urn:microsoft.com/office/officeart/2018/2/layout/IconVerticalSolidList"/>
    <dgm:cxn modelId="{F0E78D78-C74C-4D78-9C30-2A491361CEF9}" type="presParOf" srcId="{D083C21E-110B-4C4E-BC06-B508597D5DEF}" destId="{C0CC8152-475A-4B65-B4E7-ECE34BBD301D}" srcOrd="1" destOrd="0" presId="urn:microsoft.com/office/officeart/2018/2/layout/IconVerticalSolidList"/>
    <dgm:cxn modelId="{B67EB7AA-ACDC-4316-877A-4889B918426B}" type="presParOf" srcId="{D083C21E-110B-4C4E-BC06-B508597D5DEF}" destId="{5C65BBC8-D93D-45E6-9956-CD9A2DF748ED}" srcOrd="2" destOrd="0" presId="urn:microsoft.com/office/officeart/2018/2/layout/IconVerticalSolidList"/>
    <dgm:cxn modelId="{10918847-E843-43FF-B411-515153600A7F}" type="presParOf" srcId="{D083C21E-110B-4C4E-BC06-B508597D5DEF}" destId="{B50BAC7C-3DAF-4368-AB86-04B6133633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D8D7CF8-3A11-4511-9300-7DCFC7AFF0F3}"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1BC93D14-BD5C-44C0-8F0D-084B645177C3}">
      <dgm:prSet/>
      <dgm:spPr/>
      <dgm:t>
        <a:bodyPr/>
        <a:lstStyle/>
        <a:p>
          <a:r>
            <a:rPr lang="en-US"/>
            <a:t>Report cases of communicable diseases to state and local health departments based on state and local laws.</a:t>
          </a:r>
        </a:p>
      </dgm:t>
    </dgm:pt>
    <dgm:pt modelId="{91D21EB1-354B-4A37-B302-5442C991963A}" type="parTrans" cxnId="{C1FF7D1A-58A4-403D-813B-39B4A9CA842B}">
      <dgm:prSet/>
      <dgm:spPr/>
      <dgm:t>
        <a:bodyPr/>
        <a:lstStyle/>
        <a:p>
          <a:endParaRPr lang="en-US"/>
        </a:p>
      </dgm:t>
    </dgm:pt>
    <dgm:pt modelId="{55750BBF-6B4F-4962-A0C4-899DFC740F68}" type="sibTrans" cxnId="{C1FF7D1A-58A4-403D-813B-39B4A9CA842B}">
      <dgm:prSet phldrT="01" phldr="0"/>
      <dgm:spPr/>
      <dgm:t>
        <a:bodyPr/>
        <a:lstStyle/>
        <a:p>
          <a:r>
            <a:rPr lang="en-US"/>
            <a:t>01</a:t>
          </a:r>
        </a:p>
      </dgm:t>
    </dgm:pt>
    <dgm:pt modelId="{14F82213-0FB5-4D64-A43C-F40FBD15290C}">
      <dgm:prSet/>
      <dgm:spPr/>
      <dgm:t>
        <a:bodyPr/>
        <a:lstStyle/>
        <a:p>
          <a:r>
            <a:rPr lang="en-US"/>
            <a:t>Manage all cases of communicable disease and use protective measures as recommended by the CDC</a:t>
          </a:r>
        </a:p>
      </dgm:t>
    </dgm:pt>
    <dgm:pt modelId="{E1C03935-E60E-45C4-A54D-513EE96AC7BD}" type="parTrans" cxnId="{AAFD3A3D-67BE-4453-971C-881E801AB211}">
      <dgm:prSet/>
      <dgm:spPr/>
      <dgm:t>
        <a:bodyPr/>
        <a:lstStyle/>
        <a:p>
          <a:endParaRPr lang="en-US"/>
        </a:p>
      </dgm:t>
    </dgm:pt>
    <dgm:pt modelId="{70866277-19CB-4046-9932-E275F029A8B1}" type="sibTrans" cxnId="{AAFD3A3D-67BE-4453-971C-881E801AB211}">
      <dgm:prSet phldrT="02" phldr="0"/>
      <dgm:spPr/>
      <dgm:t>
        <a:bodyPr/>
        <a:lstStyle/>
        <a:p>
          <a:r>
            <a:rPr lang="en-US"/>
            <a:t>02</a:t>
          </a:r>
        </a:p>
      </dgm:t>
    </dgm:pt>
    <dgm:pt modelId="{0391E0AF-7951-4891-9799-CDF12B1739DC}">
      <dgm:prSet/>
      <dgm:spPr/>
      <dgm:t>
        <a:bodyPr/>
        <a:lstStyle/>
        <a:p>
          <a:r>
            <a:rPr lang="en-US"/>
            <a:t>Follow infection control measures as mandated by state and federal law.</a:t>
          </a:r>
        </a:p>
      </dgm:t>
    </dgm:pt>
    <dgm:pt modelId="{9DAA2BE9-534C-4B61-B23C-F049C9FB5A3A}" type="parTrans" cxnId="{1F3D3E9B-E690-4CD0-A5B2-A44F84427763}">
      <dgm:prSet/>
      <dgm:spPr/>
      <dgm:t>
        <a:bodyPr/>
        <a:lstStyle/>
        <a:p>
          <a:endParaRPr lang="en-US"/>
        </a:p>
      </dgm:t>
    </dgm:pt>
    <dgm:pt modelId="{58023B66-6786-4B19-88F1-633B9BE9C705}" type="sibTrans" cxnId="{1F3D3E9B-E690-4CD0-A5B2-A44F84427763}">
      <dgm:prSet phldrT="03" phldr="0"/>
      <dgm:spPr/>
      <dgm:t>
        <a:bodyPr/>
        <a:lstStyle/>
        <a:p>
          <a:r>
            <a:rPr lang="en-US"/>
            <a:t>03</a:t>
          </a:r>
        </a:p>
      </dgm:t>
    </dgm:pt>
    <dgm:pt modelId="{08CFD404-9BE3-4E5F-9E5D-FF01429165DD}">
      <dgm:prSet/>
      <dgm:spPr/>
      <dgm:t>
        <a:bodyPr/>
        <a:lstStyle/>
        <a:p>
          <a:r>
            <a:rPr lang="en-US"/>
            <a:t>Biologically monitor the function of autoclaves and maintain a log of spore test results. </a:t>
          </a:r>
        </a:p>
      </dgm:t>
    </dgm:pt>
    <dgm:pt modelId="{6457DDAB-3547-4E1F-8FE4-74035C6E273E}" type="parTrans" cxnId="{F424DF50-D391-4713-A780-7577968073CF}">
      <dgm:prSet/>
      <dgm:spPr/>
      <dgm:t>
        <a:bodyPr/>
        <a:lstStyle/>
        <a:p>
          <a:endParaRPr lang="en-US"/>
        </a:p>
      </dgm:t>
    </dgm:pt>
    <dgm:pt modelId="{FCC49F11-10E4-4932-8642-CCA1EDBD34E1}" type="sibTrans" cxnId="{F424DF50-D391-4713-A780-7577968073CF}">
      <dgm:prSet phldrT="04" phldr="0"/>
      <dgm:spPr/>
      <dgm:t>
        <a:bodyPr/>
        <a:lstStyle/>
        <a:p>
          <a:r>
            <a:rPr lang="en-US"/>
            <a:t>04</a:t>
          </a:r>
        </a:p>
      </dgm:t>
    </dgm:pt>
    <dgm:pt modelId="{4305B40D-8A5D-3A45-B157-00E46C656AE5}" type="pres">
      <dgm:prSet presAssocID="{9D8D7CF8-3A11-4511-9300-7DCFC7AFF0F3}" presName="Name0" presStyleCnt="0">
        <dgm:presLayoutVars>
          <dgm:animLvl val="lvl"/>
          <dgm:resizeHandles val="exact"/>
        </dgm:presLayoutVars>
      </dgm:prSet>
      <dgm:spPr/>
    </dgm:pt>
    <dgm:pt modelId="{7FFC2387-28DA-B742-9495-F9476C3DB12C}" type="pres">
      <dgm:prSet presAssocID="{1BC93D14-BD5C-44C0-8F0D-084B645177C3}" presName="compositeNode" presStyleCnt="0">
        <dgm:presLayoutVars>
          <dgm:bulletEnabled val="1"/>
        </dgm:presLayoutVars>
      </dgm:prSet>
      <dgm:spPr/>
    </dgm:pt>
    <dgm:pt modelId="{416BC07E-F477-7249-A5CF-3A1BD52652CB}" type="pres">
      <dgm:prSet presAssocID="{1BC93D14-BD5C-44C0-8F0D-084B645177C3}" presName="bgRect" presStyleLbl="alignNode1" presStyleIdx="0" presStyleCnt="4"/>
      <dgm:spPr/>
    </dgm:pt>
    <dgm:pt modelId="{B79DDE53-7AA7-0E44-9CFE-DC6960CA7ADC}" type="pres">
      <dgm:prSet presAssocID="{55750BBF-6B4F-4962-A0C4-899DFC740F68}" presName="sibTransNodeRect" presStyleLbl="alignNode1" presStyleIdx="0" presStyleCnt="4">
        <dgm:presLayoutVars>
          <dgm:chMax val="0"/>
          <dgm:bulletEnabled val="1"/>
        </dgm:presLayoutVars>
      </dgm:prSet>
      <dgm:spPr/>
    </dgm:pt>
    <dgm:pt modelId="{9EFF5E13-A412-3045-B3C1-5A95E90B862F}" type="pres">
      <dgm:prSet presAssocID="{1BC93D14-BD5C-44C0-8F0D-084B645177C3}" presName="nodeRect" presStyleLbl="alignNode1" presStyleIdx="0" presStyleCnt="4">
        <dgm:presLayoutVars>
          <dgm:bulletEnabled val="1"/>
        </dgm:presLayoutVars>
      </dgm:prSet>
      <dgm:spPr/>
    </dgm:pt>
    <dgm:pt modelId="{E9EEED0F-3744-F146-BE4D-3E51A41804D3}" type="pres">
      <dgm:prSet presAssocID="{55750BBF-6B4F-4962-A0C4-899DFC740F68}" presName="sibTrans" presStyleCnt="0"/>
      <dgm:spPr/>
    </dgm:pt>
    <dgm:pt modelId="{5548F539-2EEF-564F-9EA1-8D3575F5159A}" type="pres">
      <dgm:prSet presAssocID="{14F82213-0FB5-4D64-A43C-F40FBD15290C}" presName="compositeNode" presStyleCnt="0">
        <dgm:presLayoutVars>
          <dgm:bulletEnabled val="1"/>
        </dgm:presLayoutVars>
      </dgm:prSet>
      <dgm:spPr/>
    </dgm:pt>
    <dgm:pt modelId="{9DDB4AE5-BEF0-414E-9440-25992D764B7D}" type="pres">
      <dgm:prSet presAssocID="{14F82213-0FB5-4D64-A43C-F40FBD15290C}" presName="bgRect" presStyleLbl="alignNode1" presStyleIdx="1" presStyleCnt="4"/>
      <dgm:spPr/>
    </dgm:pt>
    <dgm:pt modelId="{FDF6FD62-2460-4A49-9D1C-C3D2A8FC28F1}" type="pres">
      <dgm:prSet presAssocID="{70866277-19CB-4046-9932-E275F029A8B1}" presName="sibTransNodeRect" presStyleLbl="alignNode1" presStyleIdx="1" presStyleCnt="4">
        <dgm:presLayoutVars>
          <dgm:chMax val="0"/>
          <dgm:bulletEnabled val="1"/>
        </dgm:presLayoutVars>
      </dgm:prSet>
      <dgm:spPr/>
    </dgm:pt>
    <dgm:pt modelId="{549E7B41-D200-8C45-A02E-9684D8C2585C}" type="pres">
      <dgm:prSet presAssocID="{14F82213-0FB5-4D64-A43C-F40FBD15290C}" presName="nodeRect" presStyleLbl="alignNode1" presStyleIdx="1" presStyleCnt="4">
        <dgm:presLayoutVars>
          <dgm:bulletEnabled val="1"/>
        </dgm:presLayoutVars>
      </dgm:prSet>
      <dgm:spPr/>
    </dgm:pt>
    <dgm:pt modelId="{7DD0D7DF-8E35-CF49-8356-E18AB5065D39}" type="pres">
      <dgm:prSet presAssocID="{70866277-19CB-4046-9932-E275F029A8B1}" presName="sibTrans" presStyleCnt="0"/>
      <dgm:spPr/>
    </dgm:pt>
    <dgm:pt modelId="{1F19EA4B-6A6F-3A40-B3A6-A6D8877EE5D1}" type="pres">
      <dgm:prSet presAssocID="{0391E0AF-7951-4891-9799-CDF12B1739DC}" presName="compositeNode" presStyleCnt="0">
        <dgm:presLayoutVars>
          <dgm:bulletEnabled val="1"/>
        </dgm:presLayoutVars>
      </dgm:prSet>
      <dgm:spPr/>
    </dgm:pt>
    <dgm:pt modelId="{6A1B6B28-934E-884B-9FF4-34841F8BF6A1}" type="pres">
      <dgm:prSet presAssocID="{0391E0AF-7951-4891-9799-CDF12B1739DC}" presName="bgRect" presStyleLbl="alignNode1" presStyleIdx="2" presStyleCnt="4"/>
      <dgm:spPr/>
    </dgm:pt>
    <dgm:pt modelId="{E0F3586E-937D-B749-96D7-38698FC55B9E}" type="pres">
      <dgm:prSet presAssocID="{58023B66-6786-4B19-88F1-633B9BE9C705}" presName="sibTransNodeRect" presStyleLbl="alignNode1" presStyleIdx="2" presStyleCnt="4">
        <dgm:presLayoutVars>
          <dgm:chMax val="0"/>
          <dgm:bulletEnabled val="1"/>
        </dgm:presLayoutVars>
      </dgm:prSet>
      <dgm:spPr/>
    </dgm:pt>
    <dgm:pt modelId="{04D95A85-AB87-8B4F-995B-E1477774B3E1}" type="pres">
      <dgm:prSet presAssocID="{0391E0AF-7951-4891-9799-CDF12B1739DC}" presName="nodeRect" presStyleLbl="alignNode1" presStyleIdx="2" presStyleCnt="4">
        <dgm:presLayoutVars>
          <dgm:bulletEnabled val="1"/>
        </dgm:presLayoutVars>
      </dgm:prSet>
      <dgm:spPr/>
    </dgm:pt>
    <dgm:pt modelId="{67AB7A07-9F70-2E44-9A85-1E3070B208F7}" type="pres">
      <dgm:prSet presAssocID="{58023B66-6786-4B19-88F1-633B9BE9C705}" presName="sibTrans" presStyleCnt="0"/>
      <dgm:spPr/>
    </dgm:pt>
    <dgm:pt modelId="{0A58661A-2125-D64C-A43A-476DFCC82FB9}" type="pres">
      <dgm:prSet presAssocID="{08CFD404-9BE3-4E5F-9E5D-FF01429165DD}" presName="compositeNode" presStyleCnt="0">
        <dgm:presLayoutVars>
          <dgm:bulletEnabled val="1"/>
        </dgm:presLayoutVars>
      </dgm:prSet>
      <dgm:spPr/>
    </dgm:pt>
    <dgm:pt modelId="{A07238D7-0D8C-664F-A50F-11D04B3267EC}" type="pres">
      <dgm:prSet presAssocID="{08CFD404-9BE3-4E5F-9E5D-FF01429165DD}" presName="bgRect" presStyleLbl="alignNode1" presStyleIdx="3" presStyleCnt="4"/>
      <dgm:spPr/>
    </dgm:pt>
    <dgm:pt modelId="{DBE2F4CC-CB9E-4F4C-86F7-AB1E5DBC9502}" type="pres">
      <dgm:prSet presAssocID="{FCC49F11-10E4-4932-8642-CCA1EDBD34E1}" presName="sibTransNodeRect" presStyleLbl="alignNode1" presStyleIdx="3" presStyleCnt="4">
        <dgm:presLayoutVars>
          <dgm:chMax val="0"/>
          <dgm:bulletEnabled val="1"/>
        </dgm:presLayoutVars>
      </dgm:prSet>
      <dgm:spPr/>
    </dgm:pt>
    <dgm:pt modelId="{713A7C7E-2401-784A-83DA-51D34BEC66CE}" type="pres">
      <dgm:prSet presAssocID="{08CFD404-9BE3-4E5F-9E5D-FF01429165DD}" presName="nodeRect" presStyleLbl="alignNode1" presStyleIdx="3" presStyleCnt="4">
        <dgm:presLayoutVars>
          <dgm:bulletEnabled val="1"/>
        </dgm:presLayoutVars>
      </dgm:prSet>
      <dgm:spPr/>
    </dgm:pt>
  </dgm:ptLst>
  <dgm:cxnLst>
    <dgm:cxn modelId="{769C0606-7F78-FA40-A374-6AB8110FAEFE}" type="presOf" srcId="{FCC49F11-10E4-4932-8642-CCA1EDBD34E1}" destId="{DBE2F4CC-CB9E-4F4C-86F7-AB1E5DBC9502}" srcOrd="0" destOrd="0" presId="urn:microsoft.com/office/officeart/2016/7/layout/LinearBlockProcessNumbered"/>
    <dgm:cxn modelId="{50995615-8116-424C-A0B7-6FFD6C1952C1}" type="presOf" srcId="{14F82213-0FB5-4D64-A43C-F40FBD15290C}" destId="{549E7B41-D200-8C45-A02E-9684D8C2585C}" srcOrd="1" destOrd="0" presId="urn:microsoft.com/office/officeart/2016/7/layout/LinearBlockProcessNumbered"/>
    <dgm:cxn modelId="{C1FF7D1A-58A4-403D-813B-39B4A9CA842B}" srcId="{9D8D7CF8-3A11-4511-9300-7DCFC7AFF0F3}" destId="{1BC93D14-BD5C-44C0-8F0D-084B645177C3}" srcOrd="0" destOrd="0" parTransId="{91D21EB1-354B-4A37-B302-5442C991963A}" sibTransId="{55750BBF-6B4F-4962-A0C4-899DFC740F68}"/>
    <dgm:cxn modelId="{7F9CFC1B-4BDE-664D-9D48-81FA687B5D5E}" type="presOf" srcId="{0391E0AF-7951-4891-9799-CDF12B1739DC}" destId="{6A1B6B28-934E-884B-9FF4-34841F8BF6A1}" srcOrd="0" destOrd="0" presId="urn:microsoft.com/office/officeart/2016/7/layout/LinearBlockProcessNumbered"/>
    <dgm:cxn modelId="{1EC7291E-5E8F-9640-8526-CE5305E97EBE}" type="presOf" srcId="{55750BBF-6B4F-4962-A0C4-899DFC740F68}" destId="{B79DDE53-7AA7-0E44-9CFE-DC6960CA7ADC}" srcOrd="0" destOrd="0" presId="urn:microsoft.com/office/officeart/2016/7/layout/LinearBlockProcessNumbered"/>
    <dgm:cxn modelId="{AAFD3A3D-67BE-4453-971C-881E801AB211}" srcId="{9D8D7CF8-3A11-4511-9300-7DCFC7AFF0F3}" destId="{14F82213-0FB5-4D64-A43C-F40FBD15290C}" srcOrd="1" destOrd="0" parTransId="{E1C03935-E60E-45C4-A54D-513EE96AC7BD}" sibTransId="{70866277-19CB-4046-9932-E275F029A8B1}"/>
    <dgm:cxn modelId="{C71FBC42-A429-8646-8BDF-D1A433B6E171}" type="presOf" srcId="{1BC93D14-BD5C-44C0-8F0D-084B645177C3}" destId="{416BC07E-F477-7249-A5CF-3A1BD52652CB}" srcOrd="0" destOrd="0" presId="urn:microsoft.com/office/officeart/2016/7/layout/LinearBlockProcessNumbered"/>
    <dgm:cxn modelId="{F424DF50-D391-4713-A780-7577968073CF}" srcId="{9D8D7CF8-3A11-4511-9300-7DCFC7AFF0F3}" destId="{08CFD404-9BE3-4E5F-9E5D-FF01429165DD}" srcOrd="3" destOrd="0" parTransId="{6457DDAB-3547-4E1F-8FE4-74035C6E273E}" sibTransId="{FCC49F11-10E4-4932-8642-CCA1EDBD34E1}"/>
    <dgm:cxn modelId="{0EAA8356-895A-CD41-911F-E4BF1CF293CF}" type="presOf" srcId="{1BC93D14-BD5C-44C0-8F0D-084B645177C3}" destId="{9EFF5E13-A412-3045-B3C1-5A95E90B862F}" srcOrd="1" destOrd="0" presId="urn:microsoft.com/office/officeart/2016/7/layout/LinearBlockProcessNumbered"/>
    <dgm:cxn modelId="{7C105275-8024-F04E-974B-38E65D43785B}" type="presOf" srcId="{14F82213-0FB5-4D64-A43C-F40FBD15290C}" destId="{9DDB4AE5-BEF0-414E-9440-25992D764B7D}" srcOrd="0" destOrd="0" presId="urn:microsoft.com/office/officeart/2016/7/layout/LinearBlockProcessNumbered"/>
    <dgm:cxn modelId="{15567382-F8B0-A942-AA4A-E275CA270D60}" type="presOf" srcId="{08CFD404-9BE3-4E5F-9E5D-FF01429165DD}" destId="{713A7C7E-2401-784A-83DA-51D34BEC66CE}" srcOrd="1" destOrd="0" presId="urn:microsoft.com/office/officeart/2016/7/layout/LinearBlockProcessNumbered"/>
    <dgm:cxn modelId="{1F3D3E9B-E690-4CD0-A5B2-A44F84427763}" srcId="{9D8D7CF8-3A11-4511-9300-7DCFC7AFF0F3}" destId="{0391E0AF-7951-4891-9799-CDF12B1739DC}" srcOrd="2" destOrd="0" parTransId="{9DAA2BE9-534C-4B61-B23C-F049C9FB5A3A}" sibTransId="{58023B66-6786-4B19-88F1-633B9BE9C705}"/>
    <dgm:cxn modelId="{B706A8AB-673E-8248-83DB-5D5452392F49}" type="presOf" srcId="{08CFD404-9BE3-4E5F-9E5D-FF01429165DD}" destId="{A07238D7-0D8C-664F-A50F-11D04B3267EC}" srcOrd="0" destOrd="0" presId="urn:microsoft.com/office/officeart/2016/7/layout/LinearBlockProcessNumbered"/>
    <dgm:cxn modelId="{9C2A13B2-C1E7-A649-94A3-7605B6D623EC}" type="presOf" srcId="{9D8D7CF8-3A11-4511-9300-7DCFC7AFF0F3}" destId="{4305B40D-8A5D-3A45-B157-00E46C656AE5}" srcOrd="0" destOrd="0" presId="urn:microsoft.com/office/officeart/2016/7/layout/LinearBlockProcessNumbered"/>
    <dgm:cxn modelId="{A5D079C7-9461-8042-BC24-ABF4B7897303}" type="presOf" srcId="{58023B66-6786-4B19-88F1-633B9BE9C705}" destId="{E0F3586E-937D-B749-96D7-38698FC55B9E}" srcOrd="0" destOrd="0" presId="urn:microsoft.com/office/officeart/2016/7/layout/LinearBlockProcessNumbered"/>
    <dgm:cxn modelId="{ADA129D5-B9A3-854E-B446-10AC58C8F568}" type="presOf" srcId="{70866277-19CB-4046-9932-E275F029A8B1}" destId="{FDF6FD62-2460-4A49-9D1C-C3D2A8FC28F1}" srcOrd="0" destOrd="0" presId="urn:microsoft.com/office/officeart/2016/7/layout/LinearBlockProcessNumbered"/>
    <dgm:cxn modelId="{3CF961ED-0D89-9C48-9EF7-5729577C3E97}" type="presOf" srcId="{0391E0AF-7951-4891-9799-CDF12B1739DC}" destId="{04D95A85-AB87-8B4F-995B-E1477774B3E1}" srcOrd="1" destOrd="0" presId="urn:microsoft.com/office/officeart/2016/7/layout/LinearBlockProcessNumbered"/>
    <dgm:cxn modelId="{10115F34-1A23-9947-AA6A-C2CE79700DA6}" type="presParOf" srcId="{4305B40D-8A5D-3A45-B157-00E46C656AE5}" destId="{7FFC2387-28DA-B742-9495-F9476C3DB12C}" srcOrd="0" destOrd="0" presId="urn:microsoft.com/office/officeart/2016/7/layout/LinearBlockProcessNumbered"/>
    <dgm:cxn modelId="{448EB3BD-89C5-614D-8880-0558A15E8A23}" type="presParOf" srcId="{7FFC2387-28DA-B742-9495-F9476C3DB12C}" destId="{416BC07E-F477-7249-A5CF-3A1BD52652CB}" srcOrd="0" destOrd="0" presId="urn:microsoft.com/office/officeart/2016/7/layout/LinearBlockProcessNumbered"/>
    <dgm:cxn modelId="{78B6D319-4C36-114B-B17A-724D4A3EC7F2}" type="presParOf" srcId="{7FFC2387-28DA-B742-9495-F9476C3DB12C}" destId="{B79DDE53-7AA7-0E44-9CFE-DC6960CA7ADC}" srcOrd="1" destOrd="0" presId="urn:microsoft.com/office/officeart/2016/7/layout/LinearBlockProcessNumbered"/>
    <dgm:cxn modelId="{69AC7EC5-3F69-E441-A424-DA93787B71DD}" type="presParOf" srcId="{7FFC2387-28DA-B742-9495-F9476C3DB12C}" destId="{9EFF5E13-A412-3045-B3C1-5A95E90B862F}" srcOrd="2" destOrd="0" presId="urn:microsoft.com/office/officeart/2016/7/layout/LinearBlockProcessNumbered"/>
    <dgm:cxn modelId="{D42BD4BA-89B8-4E47-9860-469FFC08EBE7}" type="presParOf" srcId="{4305B40D-8A5D-3A45-B157-00E46C656AE5}" destId="{E9EEED0F-3744-F146-BE4D-3E51A41804D3}" srcOrd="1" destOrd="0" presId="urn:microsoft.com/office/officeart/2016/7/layout/LinearBlockProcessNumbered"/>
    <dgm:cxn modelId="{7C96A958-2DD9-FD40-8AC5-426B8D4DB78A}" type="presParOf" srcId="{4305B40D-8A5D-3A45-B157-00E46C656AE5}" destId="{5548F539-2EEF-564F-9EA1-8D3575F5159A}" srcOrd="2" destOrd="0" presId="urn:microsoft.com/office/officeart/2016/7/layout/LinearBlockProcessNumbered"/>
    <dgm:cxn modelId="{EEB627E8-8A39-7742-BE87-8941E2C2ED77}" type="presParOf" srcId="{5548F539-2EEF-564F-9EA1-8D3575F5159A}" destId="{9DDB4AE5-BEF0-414E-9440-25992D764B7D}" srcOrd="0" destOrd="0" presId="urn:microsoft.com/office/officeart/2016/7/layout/LinearBlockProcessNumbered"/>
    <dgm:cxn modelId="{CDC8E7D1-9CAB-CF42-ADCE-95930D89E3DA}" type="presParOf" srcId="{5548F539-2EEF-564F-9EA1-8D3575F5159A}" destId="{FDF6FD62-2460-4A49-9D1C-C3D2A8FC28F1}" srcOrd="1" destOrd="0" presId="urn:microsoft.com/office/officeart/2016/7/layout/LinearBlockProcessNumbered"/>
    <dgm:cxn modelId="{7582564E-9979-0645-A576-F129CD0A37DA}" type="presParOf" srcId="{5548F539-2EEF-564F-9EA1-8D3575F5159A}" destId="{549E7B41-D200-8C45-A02E-9684D8C2585C}" srcOrd="2" destOrd="0" presId="urn:microsoft.com/office/officeart/2016/7/layout/LinearBlockProcessNumbered"/>
    <dgm:cxn modelId="{D2FA6728-F001-B444-B3DC-405E26394A3B}" type="presParOf" srcId="{4305B40D-8A5D-3A45-B157-00E46C656AE5}" destId="{7DD0D7DF-8E35-CF49-8356-E18AB5065D39}" srcOrd="3" destOrd="0" presId="urn:microsoft.com/office/officeart/2016/7/layout/LinearBlockProcessNumbered"/>
    <dgm:cxn modelId="{5AD53D15-D8BC-1041-947E-0745456270B6}" type="presParOf" srcId="{4305B40D-8A5D-3A45-B157-00E46C656AE5}" destId="{1F19EA4B-6A6F-3A40-B3A6-A6D8877EE5D1}" srcOrd="4" destOrd="0" presId="urn:microsoft.com/office/officeart/2016/7/layout/LinearBlockProcessNumbered"/>
    <dgm:cxn modelId="{4FE832C1-24A4-0241-AE64-2A97AF82EA49}" type="presParOf" srcId="{1F19EA4B-6A6F-3A40-B3A6-A6D8877EE5D1}" destId="{6A1B6B28-934E-884B-9FF4-34841F8BF6A1}" srcOrd="0" destOrd="0" presId="urn:microsoft.com/office/officeart/2016/7/layout/LinearBlockProcessNumbered"/>
    <dgm:cxn modelId="{5FED0280-DCED-714D-BFA8-651E179023BF}" type="presParOf" srcId="{1F19EA4B-6A6F-3A40-B3A6-A6D8877EE5D1}" destId="{E0F3586E-937D-B749-96D7-38698FC55B9E}" srcOrd="1" destOrd="0" presId="urn:microsoft.com/office/officeart/2016/7/layout/LinearBlockProcessNumbered"/>
    <dgm:cxn modelId="{46318B42-C65A-AB40-8651-327B414AE14C}" type="presParOf" srcId="{1F19EA4B-6A6F-3A40-B3A6-A6D8877EE5D1}" destId="{04D95A85-AB87-8B4F-995B-E1477774B3E1}" srcOrd="2" destOrd="0" presId="urn:microsoft.com/office/officeart/2016/7/layout/LinearBlockProcessNumbered"/>
    <dgm:cxn modelId="{243BD1B6-8992-0D46-8F2A-8B9AFF2F3F59}" type="presParOf" srcId="{4305B40D-8A5D-3A45-B157-00E46C656AE5}" destId="{67AB7A07-9F70-2E44-9A85-1E3070B208F7}" srcOrd="5" destOrd="0" presId="urn:microsoft.com/office/officeart/2016/7/layout/LinearBlockProcessNumbered"/>
    <dgm:cxn modelId="{5CC30A79-F7EB-7446-BE9A-AB348E8E7184}" type="presParOf" srcId="{4305B40D-8A5D-3A45-B157-00E46C656AE5}" destId="{0A58661A-2125-D64C-A43A-476DFCC82FB9}" srcOrd="6" destOrd="0" presId="urn:microsoft.com/office/officeart/2016/7/layout/LinearBlockProcessNumbered"/>
    <dgm:cxn modelId="{568BF4A4-22D4-164D-A464-B1168906E8BE}" type="presParOf" srcId="{0A58661A-2125-D64C-A43A-476DFCC82FB9}" destId="{A07238D7-0D8C-664F-A50F-11D04B3267EC}" srcOrd="0" destOrd="0" presId="urn:microsoft.com/office/officeart/2016/7/layout/LinearBlockProcessNumbered"/>
    <dgm:cxn modelId="{6C5E94A4-4F87-2A47-99CF-B4A5BE3CBB1B}" type="presParOf" srcId="{0A58661A-2125-D64C-A43A-476DFCC82FB9}" destId="{DBE2F4CC-CB9E-4F4C-86F7-AB1E5DBC9502}" srcOrd="1" destOrd="0" presId="urn:microsoft.com/office/officeart/2016/7/layout/LinearBlockProcessNumbered"/>
    <dgm:cxn modelId="{F45366E6-7104-8F4F-AC8A-F671FA862172}" type="presParOf" srcId="{0A58661A-2125-D64C-A43A-476DFCC82FB9}" destId="{713A7C7E-2401-784A-83DA-51D34BEC66C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B231F29-B6A1-431A-82AC-0311604E3EC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581A6BA-8746-4ED4-8C1A-643B93A524EB}">
      <dgm:prSet/>
      <dgm:spPr/>
      <dgm:t>
        <a:bodyPr/>
        <a:lstStyle/>
        <a:p>
          <a:r>
            <a:rPr lang="en-US"/>
            <a:t>PRH Chapter 2, 2.3 R19</a:t>
          </a:r>
        </a:p>
      </dgm:t>
    </dgm:pt>
    <dgm:pt modelId="{85C88A92-1D2A-431B-BA9B-C0168311885A}" type="parTrans" cxnId="{0D3869C0-9062-4C38-88F6-4710C559A17F}">
      <dgm:prSet/>
      <dgm:spPr/>
      <dgm:t>
        <a:bodyPr/>
        <a:lstStyle/>
        <a:p>
          <a:endParaRPr lang="en-US"/>
        </a:p>
      </dgm:t>
    </dgm:pt>
    <dgm:pt modelId="{1BB61743-3C59-4859-83B8-B137304C824D}" type="sibTrans" cxnId="{0D3869C0-9062-4C38-88F6-4710C559A17F}">
      <dgm:prSet/>
      <dgm:spPr/>
      <dgm:t>
        <a:bodyPr/>
        <a:lstStyle/>
        <a:p>
          <a:endParaRPr lang="en-US"/>
        </a:p>
      </dgm:t>
    </dgm:pt>
    <dgm:pt modelId="{C10E745F-925D-4140-A8CF-178B6BE391B1}">
      <dgm:prSet/>
      <dgm:spPr/>
      <dgm:t>
        <a:bodyPr/>
        <a:lstStyle/>
        <a:p>
          <a:r>
            <a:rPr lang="en-US"/>
            <a:t>Center health staff must seek feedback from students, employ mechanisms to document quality of care provided, and document quality improvement activities.</a:t>
          </a:r>
        </a:p>
      </dgm:t>
    </dgm:pt>
    <dgm:pt modelId="{1221A2DF-1350-4F0C-97D1-435D58C9F6B6}" type="parTrans" cxnId="{BD1B25BD-4A92-493D-BB7F-89F3F12FC492}">
      <dgm:prSet/>
      <dgm:spPr/>
      <dgm:t>
        <a:bodyPr/>
        <a:lstStyle/>
        <a:p>
          <a:endParaRPr lang="en-US"/>
        </a:p>
      </dgm:t>
    </dgm:pt>
    <dgm:pt modelId="{F114DCC9-2A97-49C3-AB16-3AF57B106A01}" type="sibTrans" cxnId="{BD1B25BD-4A92-493D-BB7F-89F3F12FC492}">
      <dgm:prSet/>
      <dgm:spPr/>
      <dgm:t>
        <a:bodyPr/>
        <a:lstStyle/>
        <a:p>
          <a:endParaRPr lang="en-US"/>
        </a:p>
      </dgm:t>
    </dgm:pt>
    <dgm:pt modelId="{5B7178CC-D4E3-8741-BCEF-56C7408FF9D2}" type="pres">
      <dgm:prSet presAssocID="{FB231F29-B6A1-431A-82AC-0311604E3ECF}" presName="linear" presStyleCnt="0">
        <dgm:presLayoutVars>
          <dgm:animLvl val="lvl"/>
          <dgm:resizeHandles val="exact"/>
        </dgm:presLayoutVars>
      </dgm:prSet>
      <dgm:spPr/>
    </dgm:pt>
    <dgm:pt modelId="{E8E90F89-6F4C-B142-A87B-D3850C5A57FD}" type="pres">
      <dgm:prSet presAssocID="{8581A6BA-8746-4ED4-8C1A-643B93A524EB}" presName="parentText" presStyleLbl="node1" presStyleIdx="0" presStyleCnt="2">
        <dgm:presLayoutVars>
          <dgm:chMax val="0"/>
          <dgm:bulletEnabled val="1"/>
        </dgm:presLayoutVars>
      </dgm:prSet>
      <dgm:spPr/>
    </dgm:pt>
    <dgm:pt modelId="{AAC9A16F-1326-CD4D-BADE-AC39E98A6779}" type="pres">
      <dgm:prSet presAssocID="{1BB61743-3C59-4859-83B8-B137304C824D}" presName="spacer" presStyleCnt="0"/>
      <dgm:spPr/>
    </dgm:pt>
    <dgm:pt modelId="{175F4413-307C-E549-81E8-3F8691BAD006}" type="pres">
      <dgm:prSet presAssocID="{C10E745F-925D-4140-A8CF-178B6BE391B1}" presName="parentText" presStyleLbl="node1" presStyleIdx="1" presStyleCnt="2">
        <dgm:presLayoutVars>
          <dgm:chMax val="0"/>
          <dgm:bulletEnabled val="1"/>
        </dgm:presLayoutVars>
      </dgm:prSet>
      <dgm:spPr/>
    </dgm:pt>
  </dgm:ptLst>
  <dgm:cxnLst>
    <dgm:cxn modelId="{0CDCA365-4FB5-9C4B-BF15-2E0F18C93864}" type="presOf" srcId="{FB231F29-B6A1-431A-82AC-0311604E3ECF}" destId="{5B7178CC-D4E3-8741-BCEF-56C7408FF9D2}" srcOrd="0" destOrd="0" presId="urn:microsoft.com/office/officeart/2005/8/layout/vList2"/>
    <dgm:cxn modelId="{BD1B25BD-4A92-493D-BB7F-89F3F12FC492}" srcId="{FB231F29-B6A1-431A-82AC-0311604E3ECF}" destId="{C10E745F-925D-4140-A8CF-178B6BE391B1}" srcOrd="1" destOrd="0" parTransId="{1221A2DF-1350-4F0C-97D1-435D58C9F6B6}" sibTransId="{F114DCC9-2A97-49C3-AB16-3AF57B106A01}"/>
    <dgm:cxn modelId="{0D3869C0-9062-4C38-88F6-4710C559A17F}" srcId="{FB231F29-B6A1-431A-82AC-0311604E3ECF}" destId="{8581A6BA-8746-4ED4-8C1A-643B93A524EB}" srcOrd="0" destOrd="0" parTransId="{85C88A92-1D2A-431B-BA9B-C0168311885A}" sibTransId="{1BB61743-3C59-4859-83B8-B137304C824D}"/>
    <dgm:cxn modelId="{E73038E6-26D8-144E-8604-077D3E6427A5}" type="presOf" srcId="{8581A6BA-8746-4ED4-8C1A-643B93A524EB}" destId="{E8E90F89-6F4C-B142-A87B-D3850C5A57FD}" srcOrd="0" destOrd="0" presId="urn:microsoft.com/office/officeart/2005/8/layout/vList2"/>
    <dgm:cxn modelId="{5FC641E6-B3DC-2140-955B-B655D70EDECC}" type="presOf" srcId="{C10E745F-925D-4140-A8CF-178B6BE391B1}" destId="{175F4413-307C-E549-81E8-3F8691BAD006}" srcOrd="0" destOrd="0" presId="urn:microsoft.com/office/officeart/2005/8/layout/vList2"/>
    <dgm:cxn modelId="{C2AE64F5-5037-7B4C-8E14-93F76CA6674B}" type="presParOf" srcId="{5B7178CC-D4E3-8741-BCEF-56C7408FF9D2}" destId="{E8E90F89-6F4C-B142-A87B-D3850C5A57FD}" srcOrd="0" destOrd="0" presId="urn:microsoft.com/office/officeart/2005/8/layout/vList2"/>
    <dgm:cxn modelId="{9C08FDA1-ED59-6E41-A341-C3AB6C77EE85}" type="presParOf" srcId="{5B7178CC-D4E3-8741-BCEF-56C7408FF9D2}" destId="{AAC9A16F-1326-CD4D-BADE-AC39E98A6779}" srcOrd="1" destOrd="0" presId="urn:microsoft.com/office/officeart/2005/8/layout/vList2"/>
    <dgm:cxn modelId="{6CE36969-01FF-4841-9ED3-076F79A28557}" type="presParOf" srcId="{5B7178CC-D4E3-8741-BCEF-56C7408FF9D2}" destId="{175F4413-307C-E549-81E8-3F8691BAD0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E83531-01F4-47EF-8C65-EB0F2ABB405A}"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945F4D57-7500-4650-B2DD-F03D2E4B9C7E}">
      <dgm:prSet/>
      <dgm:spPr/>
      <dgm:t>
        <a:bodyPr/>
        <a:lstStyle/>
        <a:p>
          <a:r>
            <a:rPr lang="en-US"/>
            <a:t>Refer to PRH 5.1 R4 and Exhibit 5-2 for required reports</a:t>
          </a:r>
        </a:p>
      </dgm:t>
    </dgm:pt>
    <dgm:pt modelId="{915CDB2B-62E5-40F1-95CE-E491D1C70A5B}" type="parTrans" cxnId="{D410D708-BD93-49A8-84CB-B3E5CA76F63F}">
      <dgm:prSet/>
      <dgm:spPr/>
      <dgm:t>
        <a:bodyPr/>
        <a:lstStyle/>
        <a:p>
          <a:endParaRPr lang="en-US"/>
        </a:p>
      </dgm:t>
    </dgm:pt>
    <dgm:pt modelId="{707504CB-B913-4756-AB2E-565D2E045546}" type="sibTrans" cxnId="{D410D708-BD93-49A8-84CB-B3E5CA76F63F}">
      <dgm:prSet/>
      <dgm:spPr/>
      <dgm:t>
        <a:bodyPr/>
        <a:lstStyle/>
        <a:p>
          <a:endParaRPr lang="en-US"/>
        </a:p>
      </dgm:t>
    </dgm:pt>
    <dgm:pt modelId="{163ABAF8-61BA-4877-9A68-0D69FFBFB92E}">
      <dgm:prSet/>
      <dgm:spPr/>
      <dgm:t>
        <a:bodyPr/>
        <a:lstStyle/>
        <a:p>
          <a:r>
            <a:rPr lang="en-US"/>
            <a:t>Health and Wellness Center Annual Program Description</a:t>
          </a:r>
        </a:p>
      </dgm:t>
    </dgm:pt>
    <dgm:pt modelId="{FE24A9A6-F8AA-4039-9C88-54BCABEFB31E}" type="parTrans" cxnId="{B49C6A7B-F0F9-4662-B8C1-680E21ECD0DD}">
      <dgm:prSet/>
      <dgm:spPr/>
      <dgm:t>
        <a:bodyPr/>
        <a:lstStyle/>
        <a:p>
          <a:endParaRPr lang="en-US"/>
        </a:p>
      </dgm:t>
    </dgm:pt>
    <dgm:pt modelId="{4763EAAD-00A2-4B1A-92F7-9307687EB4FB}" type="sibTrans" cxnId="{B49C6A7B-F0F9-4662-B8C1-680E21ECD0DD}">
      <dgm:prSet/>
      <dgm:spPr/>
      <dgm:t>
        <a:bodyPr/>
        <a:lstStyle/>
        <a:p>
          <a:endParaRPr lang="en-US"/>
        </a:p>
      </dgm:t>
    </dgm:pt>
    <dgm:pt modelId="{18AA59C9-F9B7-4593-B96D-9BAAF910EE85}">
      <dgm:prSet/>
      <dgm:spPr/>
      <dgm:t>
        <a:bodyPr/>
        <a:lstStyle/>
        <a:p>
          <a:r>
            <a:rPr lang="en-US"/>
            <a:t>Health Services Utilization Report (HMIS)</a:t>
          </a:r>
        </a:p>
      </dgm:t>
    </dgm:pt>
    <dgm:pt modelId="{35FAB78A-EF7B-4E78-8D41-DA93B28E51E0}" type="parTrans" cxnId="{7EF8A17A-EB2E-4592-BD50-6112B11CB7CA}">
      <dgm:prSet/>
      <dgm:spPr/>
      <dgm:t>
        <a:bodyPr/>
        <a:lstStyle/>
        <a:p>
          <a:endParaRPr lang="en-US"/>
        </a:p>
      </dgm:t>
    </dgm:pt>
    <dgm:pt modelId="{62A2D01B-6EEB-4A9D-8123-2B825DD10E5F}" type="sibTrans" cxnId="{7EF8A17A-EB2E-4592-BD50-6112B11CB7CA}">
      <dgm:prSet/>
      <dgm:spPr/>
      <dgm:t>
        <a:bodyPr/>
        <a:lstStyle/>
        <a:p>
          <a:endParaRPr lang="en-US"/>
        </a:p>
      </dgm:t>
    </dgm:pt>
    <dgm:pt modelId="{46A5DDE4-3F74-4489-99D9-3A224022D2BF}">
      <dgm:prSet/>
      <dgm:spPr/>
      <dgm:t>
        <a:bodyPr/>
        <a:lstStyle/>
        <a:p>
          <a:r>
            <a:rPr lang="en-US"/>
            <a:t>Quarterly Alcohol Testing Summary Report</a:t>
          </a:r>
        </a:p>
      </dgm:t>
    </dgm:pt>
    <dgm:pt modelId="{55B445B0-917F-4AAA-AD82-F37E173AD419}" type="parTrans" cxnId="{9B6B1D08-0A34-420B-9009-367067ED573C}">
      <dgm:prSet/>
      <dgm:spPr/>
      <dgm:t>
        <a:bodyPr/>
        <a:lstStyle/>
        <a:p>
          <a:endParaRPr lang="en-US"/>
        </a:p>
      </dgm:t>
    </dgm:pt>
    <dgm:pt modelId="{64740348-3E87-4EF6-97E6-654333A22366}" type="sibTrans" cxnId="{9B6B1D08-0A34-420B-9009-367067ED573C}">
      <dgm:prSet/>
      <dgm:spPr/>
      <dgm:t>
        <a:bodyPr/>
        <a:lstStyle/>
        <a:p>
          <a:endParaRPr lang="en-US"/>
        </a:p>
      </dgm:t>
    </dgm:pt>
    <dgm:pt modelId="{97EE3687-068B-46F8-B779-D22FACCEA76D}">
      <dgm:prSet/>
      <dgm:spPr/>
      <dgm:t>
        <a:bodyPr/>
        <a:lstStyle/>
        <a:p>
          <a:r>
            <a:rPr lang="en-US"/>
            <a:t>Refer PRH 5.1 R4 Significant Incident Reports (SIRs) Must be completed for all serious or unusual medical, mental health, sexual assault, and drug/alcohol incidents</a:t>
          </a:r>
        </a:p>
      </dgm:t>
    </dgm:pt>
    <dgm:pt modelId="{86840121-EF10-4774-B157-5BBA432B2D91}" type="parTrans" cxnId="{699AA164-DA2E-4899-A73A-147C7A89E1DC}">
      <dgm:prSet/>
      <dgm:spPr/>
      <dgm:t>
        <a:bodyPr/>
        <a:lstStyle/>
        <a:p>
          <a:endParaRPr lang="en-US"/>
        </a:p>
      </dgm:t>
    </dgm:pt>
    <dgm:pt modelId="{D6C4DB77-321B-4AD2-87FE-6D533E55625B}" type="sibTrans" cxnId="{699AA164-DA2E-4899-A73A-147C7A89E1DC}">
      <dgm:prSet/>
      <dgm:spPr/>
      <dgm:t>
        <a:bodyPr/>
        <a:lstStyle/>
        <a:p>
          <a:endParaRPr lang="en-US"/>
        </a:p>
      </dgm:t>
    </dgm:pt>
    <dgm:pt modelId="{760EE114-FE01-47F4-B563-50A13EDE9303}">
      <dgm:prSet/>
      <dgm:spPr/>
      <dgm:t>
        <a:bodyPr/>
        <a:lstStyle/>
        <a:p>
          <a:r>
            <a:rPr lang="en-US"/>
            <a:t>Maintaining a significant incident log will assist you in monitoring the frequency of specific incidents which can then be part of your total quality management program</a:t>
          </a:r>
        </a:p>
      </dgm:t>
    </dgm:pt>
    <dgm:pt modelId="{2AFEFF2F-235F-425F-8A03-84C40F248F71}" type="parTrans" cxnId="{9C8BC3B5-731D-47C3-8B07-1F5088C231B3}">
      <dgm:prSet/>
      <dgm:spPr/>
      <dgm:t>
        <a:bodyPr/>
        <a:lstStyle/>
        <a:p>
          <a:endParaRPr lang="en-US"/>
        </a:p>
      </dgm:t>
    </dgm:pt>
    <dgm:pt modelId="{AEF2462A-49FC-45E3-8EC1-B555B14814D8}" type="sibTrans" cxnId="{9C8BC3B5-731D-47C3-8B07-1F5088C231B3}">
      <dgm:prSet/>
      <dgm:spPr/>
      <dgm:t>
        <a:bodyPr/>
        <a:lstStyle/>
        <a:p>
          <a:endParaRPr lang="en-US"/>
        </a:p>
      </dgm:t>
    </dgm:pt>
    <dgm:pt modelId="{B0365022-8B94-5C48-A132-FF06964348FC}" type="pres">
      <dgm:prSet presAssocID="{A6E83531-01F4-47EF-8C65-EB0F2ABB405A}" presName="Name0" presStyleCnt="0">
        <dgm:presLayoutVars>
          <dgm:dir/>
          <dgm:animLvl val="lvl"/>
          <dgm:resizeHandles val="exact"/>
        </dgm:presLayoutVars>
      </dgm:prSet>
      <dgm:spPr/>
    </dgm:pt>
    <dgm:pt modelId="{1B439080-608B-6342-83CA-51AE76A9A11D}" type="pres">
      <dgm:prSet presAssocID="{945F4D57-7500-4650-B2DD-F03D2E4B9C7E}" presName="composite" presStyleCnt="0"/>
      <dgm:spPr/>
    </dgm:pt>
    <dgm:pt modelId="{4132C566-EDF4-0C45-8594-C1200D5E6F04}" type="pres">
      <dgm:prSet presAssocID="{945F4D57-7500-4650-B2DD-F03D2E4B9C7E}" presName="parTx" presStyleLbl="alignNode1" presStyleIdx="0" presStyleCnt="2">
        <dgm:presLayoutVars>
          <dgm:chMax val="0"/>
          <dgm:chPref val="0"/>
          <dgm:bulletEnabled val="1"/>
        </dgm:presLayoutVars>
      </dgm:prSet>
      <dgm:spPr/>
    </dgm:pt>
    <dgm:pt modelId="{7937DFC2-98BF-5746-AF77-AE88479C311C}" type="pres">
      <dgm:prSet presAssocID="{945F4D57-7500-4650-B2DD-F03D2E4B9C7E}" presName="desTx" presStyleLbl="alignAccFollowNode1" presStyleIdx="0" presStyleCnt="2">
        <dgm:presLayoutVars>
          <dgm:bulletEnabled val="1"/>
        </dgm:presLayoutVars>
      </dgm:prSet>
      <dgm:spPr/>
    </dgm:pt>
    <dgm:pt modelId="{860C4617-1E6A-B544-9E56-D49A6583D1D2}" type="pres">
      <dgm:prSet presAssocID="{707504CB-B913-4756-AB2E-565D2E045546}" presName="space" presStyleCnt="0"/>
      <dgm:spPr/>
    </dgm:pt>
    <dgm:pt modelId="{19E1F807-7AF3-1E4C-88F0-2DFA67150396}" type="pres">
      <dgm:prSet presAssocID="{97EE3687-068B-46F8-B779-D22FACCEA76D}" presName="composite" presStyleCnt="0"/>
      <dgm:spPr/>
    </dgm:pt>
    <dgm:pt modelId="{1ACDACDA-D32C-A243-B3DA-0B43D6D2E889}" type="pres">
      <dgm:prSet presAssocID="{97EE3687-068B-46F8-B779-D22FACCEA76D}" presName="parTx" presStyleLbl="alignNode1" presStyleIdx="1" presStyleCnt="2">
        <dgm:presLayoutVars>
          <dgm:chMax val="0"/>
          <dgm:chPref val="0"/>
          <dgm:bulletEnabled val="1"/>
        </dgm:presLayoutVars>
      </dgm:prSet>
      <dgm:spPr/>
    </dgm:pt>
    <dgm:pt modelId="{1AE8C1ED-7556-BD4A-BE6E-0B4D68B8D0F0}" type="pres">
      <dgm:prSet presAssocID="{97EE3687-068B-46F8-B779-D22FACCEA76D}" presName="desTx" presStyleLbl="alignAccFollowNode1" presStyleIdx="1" presStyleCnt="2">
        <dgm:presLayoutVars>
          <dgm:bulletEnabled val="1"/>
        </dgm:presLayoutVars>
      </dgm:prSet>
      <dgm:spPr/>
    </dgm:pt>
  </dgm:ptLst>
  <dgm:cxnLst>
    <dgm:cxn modelId="{2A78F105-A17E-FA4D-940B-7C4870F615D9}" type="presOf" srcId="{760EE114-FE01-47F4-B563-50A13EDE9303}" destId="{1AE8C1ED-7556-BD4A-BE6E-0B4D68B8D0F0}" srcOrd="0" destOrd="0" presId="urn:microsoft.com/office/officeart/2005/8/layout/hList1"/>
    <dgm:cxn modelId="{9B6B1D08-0A34-420B-9009-367067ED573C}" srcId="{945F4D57-7500-4650-B2DD-F03D2E4B9C7E}" destId="{46A5DDE4-3F74-4489-99D9-3A224022D2BF}" srcOrd="2" destOrd="0" parTransId="{55B445B0-917F-4AAA-AD82-F37E173AD419}" sibTransId="{64740348-3E87-4EF6-97E6-654333A22366}"/>
    <dgm:cxn modelId="{D410D708-BD93-49A8-84CB-B3E5CA76F63F}" srcId="{A6E83531-01F4-47EF-8C65-EB0F2ABB405A}" destId="{945F4D57-7500-4650-B2DD-F03D2E4B9C7E}" srcOrd="0" destOrd="0" parTransId="{915CDB2B-62E5-40F1-95CE-E491D1C70A5B}" sibTransId="{707504CB-B913-4756-AB2E-565D2E045546}"/>
    <dgm:cxn modelId="{34BBDE3C-3598-AE43-9141-CF6594992D8B}" type="presOf" srcId="{97EE3687-068B-46F8-B779-D22FACCEA76D}" destId="{1ACDACDA-D32C-A243-B3DA-0B43D6D2E889}" srcOrd="0" destOrd="0" presId="urn:microsoft.com/office/officeart/2005/8/layout/hList1"/>
    <dgm:cxn modelId="{671EED3D-4760-2A47-94C9-D2EF1F8791CA}" type="presOf" srcId="{A6E83531-01F4-47EF-8C65-EB0F2ABB405A}" destId="{B0365022-8B94-5C48-A132-FF06964348FC}" srcOrd="0" destOrd="0" presId="urn:microsoft.com/office/officeart/2005/8/layout/hList1"/>
    <dgm:cxn modelId="{1D504D4D-33C0-B240-A657-AB4DFC236431}" type="presOf" srcId="{18AA59C9-F9B7-4593-B96D-9BAAF910EE85}" destId="{7937DFC2-98BF-5746-AF77-AE88479C311C}" srcOrd="0" destOrd="1" presId="urn:microsoft.com/office/officeart/2005/8/layout/hList1"/>
    <dgm:cxn modelId="{DC4A9D5E-398F-4E47-9EA4-A41784D8C770}" type="presOf" srcId="{46A5DDE4-3F74-4489-99D9-3A224022D2BF}" destId="{7937DFC2-98BF-5746-AF77-AE88479C311C}" srcOrd="0" destOrd="2" presId="urn:microsoft.com/office/officeart/2005/8/layout/hList1"/>
    <dgm:cxn modelId="{699AA164-DA2E-4899-A73A-147C7A89E1DC}" srcId="{A6E83531-01F4-47EF-8C65-EB0F2ABB405A}" destId="{97EE3687-068B-46F8-B779-D22FACCEA76D}" srcOrd="1" destOrd="0" parTransId="{86840121-EF10-4774-B157-5BBA432B2D91}" sibTransId="{D6C4DB77-321B-4AD2-87FE-6D533E55625B}"/>
    <dgm:cxn modelId="{7EF8A17A-EB2E-4592-BD50-6112B11CB7CA}" srcId="{945F4D57-7500-4650-B2DD-F03D2E4B9C7E}" destId="{18AA59C9-F9B7-4593-B96D-9BAAF910EE85}" srcOrd="1" destOrd="0" parTransId="{35FAB78A-EF7B-4E78-8D41-DA93B28E51E0}" sibTransId="{62A2D01B-6EEB-4A9D-8123-2B825DD10E5F}"/>
    <dgm:cxn modelId="{B49C6A7B-F0F9-4662-B8C1-680E21ECD0DD}" srcId="{945F4D57-7500-4650-B2DD-F03D2E4B9C7E}" destId="{163ABAF8-61BA-4877-9A68-0D69FFBFB92E}" srcOrd="0" destOrd="0" parTransId="{FE24A9A6-F8AA-4039-9C88-54BCABEFB31E}" sibTransId="{4763EAAD-00A2-4B1A-92F7-9307687EB4FB}"/>
    <dgm:cxn modelId="{9C8BC3B5-731D-47C3-8B07-1F5088C231B3}" srcId="{97EE3687-068B-46F8-B779-D22FACCEA76D}" destId="{760EE114-FE01-47F4-B563-50A13EDE9303}" srcOrd="0" destOrd="0" parTransId="{2AFEFF2F-235F-425F-8A03-84C40F248F71}" sibTransId="{AEF2462A-49FC-45E3-8EC1-B555B14814D8}"/>
    <dgm:cxn modelId="{6C37E6B9-508F-CA4B-AD0C-7B14A0258AF0}" type="presOf" srcId="{163ABAF8-61BA-4877-9A68-0D69FFBFB92E}" destId="{7937DFC2-98BF-5746-AF77-AE88479C311C}" srcOrd="0" destOrd="0" presId="urn:microsoft.com/office/officeart/2005/8/layout/hList1"/>
    <dgm:cxn modelId="{CF48F9E6-26B8-3342-905B-14B2B0172416}" type="presOf" srcId="{945F4D57-7500-4650-B2DD-F03D2E4B9C7E}" destId="{4132C566-EDF4-0C45-8594-C1200D5E6F04}" srcOrd="0" destOrd="0" presId="urn:microsoft.com/office/officeart/2005/8/layout/hList1"/>
    <dgm:cxn modelId="{3631053D-F9E2-8E44-A199-B65C56DFFCF7}" type="presParOf" srcId="{B0365022-8B94-5C48-A132-FF06964348FC}" destId="{1B439080-608B-6342-83CA-51AE76A9A11D}" srcOrd="0" destOrd="0" presId="urn:microsoft.com/office/officeart/2005/8/layout/hList1"/>
    <dgm:cxn modelId="{6657A593-200D-6F48-AC1A-927D7867E87D}" type="presParOf" srcId="{1B439080-608B-6342-83CA-51AE76A9A11D}" destId="{4132C566-EDF4-0C45-8594-C1200D5E6F04}" srcOrd="0" destOrd="0" presId="urn:microsoft.com/office/officeart/2005/8/layout/hList1"/>
    <dgm:cxn modelId="{25DCF73F-2A3B-F043-80C5-CA3AF257AC28}" type="presParOf" srcId="{1B439080-608B-6342-83CA-51AE76A9A11D}" destId="{7937DFC2-98BF-5746-AF77-AE88479C311C}" srcOrd="1" destOrd="0" presId="urn:microsoft.com/office/officeart/2005/8/layout/hList1"/>
    <dgm:cxn modelId="{11E8ECA2-2CE6-2944-87B1-BF5EB86EB8E0}" type="presParOf" srcId="{B0365022-8B94-5C48-A132-FF06964348FC}" destId="{860C4617-1E6A-B544-9E56-D49A6583D1D2}" srcOrd="1" destOrd="0" presId="urn:microsoft.com/office/officeart/2005/8/layout/hList1"/>
    <dgm:cxn modelId="{F066830D-5984-724C-909A-D52E5986FE2B}" type="presParOf" srcId="{B0365022-8B94-5C48-A132-FF06964348FC}" destId="{19E1F807-7AF3-1E4C-88F0-2DFA67150396}" srcOrd="2" destOrd="0" presId="urn:microsoft.com/office/officeart/2005/8/layout/hList1"/>
    <dgm:cxn modelId="{12540EFA-6D83-5541-AF88-71C7ED4DADC7}" type="presParOf" srcId="{19E1F807-7AF3-1E4C-88F0-2DFA67150396}" destId="{1ACDACDA-D32C-A243-B3DA-0B43D6D2E889}" srcOrd="0" destOrd="0" presId="urn:microsoft.com/office/officeart/2005/8/layout/hList1"/>
    <dgm:cxn modelId="{67F45FFF-0F8E-D442-9934-223B0F795933}" type="presParOf" srcId="{19E1F807-7AF3-1E4C-88F0-2DFA67150396}" destId="{1AE8C1ED-7556-BD4A-BE6E-0B4D68B8D0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B012A7-E6E8-4B91-B3A0-B8F8A9C9B3B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1453938-8E6A-424C-9740-2877F4B66A1C}">
      <dgm:prSet/>
      <dgm:spPr/>
      <dgm:t>
        <a:bodyPr/>
        <a:lstStyle/>
        <a:p>
          <a:r>
            <a:rPr lang="en-US"/>
            <a:t>PRH Chapter 5, 5.2 R5 </a:t>
          </a:r>
        </a:p>
      </dgm:t>
    </dgm:pt>
    <dgm:pt modelId="{273C6690-163A-4040-A693-9BB401FE5452}" type="parTrans" cxnId="{53776C59-1DC5-4A06-A1EC-CA4736DAB107}">
      <dgm:prSet/>
      <dgm:spPr/>
      <dgm:t>
        <a:bodyPr/>
        <a:lstStyle/>
        <a:p>
          <a:endParaRPr lang="en-US"/>
        </a:p>
      </dgm:t>
    </dgm:pt>
    <dgm:pt modelId="{DE12CE2F-CB20-4C86-882C-F5189629AA43}" type="sibTrans" cxnId="{53776C59-1DC5-4A06-A1EC-CA4736DAB107}">
      <dgm:prSet/>
      <dgm:spPr/>
      <dgm:t>
        <a:bodyPr/>
        <a:lstStyle/>
        <a:p>
          <a:endParaRPr lang="en-US"/>
        </a:p>
      </dgm:t>
    </dgm:pt>
    <dgm:pt modelId="{4569303E-551C-496E-8790-3FF74723698B}">
      <dgm:prSet/>
      <dgm:spPr/>
      <dgm:t>
        <a:bodyPr/>
        <a:lstStyle/>
        <a:p>
          <a:r>
            <a:rPr lang="en-US"/>
            <a:t>e. Centers must request a waiver from the National Office prior to filling the following health and wellness positions if the minimum requirements set forth in </a:t>
          </a:r>
          <a:r>
            <a:rPr lang="en-US">
              <a:hlinkClick xmlns:r="http://schemas.openxmlformats.org/officeDocument/2006/relationships" r:id="rId1"/>
            </a:rPr>
            <a:t>Exhibit 5-3</a:t>
          </a:r>
          <a:r>
            <a:rPr lang="en-US"/>
            <a:t> are not met (see next slide)</a:t>
          </a:r>
        </a:p>
      </dgm:t>
    </dgm:pt>
    <dgm:pt modelId="{15D3119D-EECC-425B-BEA9-BBAAA8A99281}" type="parTrans" cxnId="{0AA660AA-5479-45DD-BA2A-1A093FA239C0}">
      <dgm:prSet/>
      <dgm:spPr/>
      <dgm:t>
        <a:bodyPr/>
        <a:lstStyle/>
        <a:p>
          <a:endParaRPr lang="en-US"/>
        </a:p>
      </dgm:t>
    </dgm:pt>
    <dgm:pt modelId="{8123703C-078A-4EAA-B721-68176C1FE5A3}" type="sibTrans" cxnId="{0AA660AA-5479-45DD-BA2A-1A093FA239C0}">
      <dgm:prSet/>
      <dgm:spPr/>
      <dgm:t>
        <a:bodyPr/>
        <a:lstStyle/>
        <a:p>
          <a:endParaRPr lang="en-US"/>
        </a:p>
      </dgm:t>
    </dgm:pt>
    <dgm:pt modelId="{19B382BA-00B4-4F21-934D-35F3F12C39DD}">
      <dgm:prSet/>
      <dgm:spPr/>
      <dgm:t>
        <a:bodyPr/>
        <a:lstStyle/>
        <a:p>
          <a:r>
            <a:rPr lang="en-US"/>
            <a:t>Centers must request a waiver from the National Office prior to hiring the following health and wellness positions if the minimum coverage requirements set forth in </a:t>
          </a:r>
          <a:r>
            <a:rPr lang="en-US">
              <a:hlinkClick xmlns:r="http://schemas.openxmlformats.org/officeDocument/2006/relationships" r:id="rId2"/>
            </a:rPr>
            <a:t>Exhibit 5-6​</a:t>
          </a:r>
          <a:r>
            <a:rPr lang="en-US"/>
            <a:t> are not met: (See next slide)</a:t>
          </a:r>
        </a:p>
      </dgm:t>
    </dgm:pt>
    <dgm:pt modelId="{BF8CB308-1FE3-4C86-90DE-1948B37FB46C}" type="parTrans" cxnId="{8CA7494A-4A08-4816-9E86-BB741C8A11FE}">
      <dgm:prSet/>
      <dgm:spPr/>
      <dgm:t>
        <a:bodyPr/>
        <a:lstStyle/>
        <a:p>
          <a:endParaRPr lang="en-US"/>
        </a:p>
      </dgm:t>
    </dgm:pt>
    <dgm:pt modelId="{1140A0F4-CEE2-4993-A738-B318152F4439}" type="sibTrans" cxnId="{8CA7494A-4A08-4816-9E86-BB741C8A11FE}">
      <dgm:prSet/>
      <dgm:spPr/>
      <dgm:t>
        <a:bodyPr/>
        <a:lstStyle/>
        <a:p>
          <a:endParaRPr lang="en-US"/>
        </a:p>
      </dgm:t>
    </dgm:pt>
    <dgm:pt modelId="{3A5BE2CD-4603-4AE3-A2E6-2B9A5E159DED}">
      <dgm:prSet/>
      <dgm:spPr/>
      <dgm:t>
        <a:bodyPr/>
        <a:lstStyle/>
        <a:p>
          <a:r>
            <a:rPr lang="en-US"/>
            <a:t>g. Regional Health Specialists will review all health and wellness staff waivers prior to National Office approval/denial of the request.</a:t>
          </a:r>
        </a:p>
      </dgm:t>
    </dgm:pt>
    <dgm:pt modelId="{EB76BFF3-EEB2-4C0C-9893-1BD7132956DD}" type="parTrans" cxnId="{C8146006-0724-4308-BCE3-A2BC5333A18E}">
      <dgm:prSet/>
      <dgm:spPr/>
      <dgm:t>
        <a:bodyPr/>
        <a:lstStyle/>
        <a:p>
          <a:endParaRPr lang="en-US"/>
        </a:p>
      </dgm:t>
    </dgm:pt>
    <dgm:pt modelId="{D8E3F8C8-AED7-4CA5-9AC6-86ACF1D67B00}" type="sibTrans" cxnId="{C8146006-0724-4308-BCE3-A2BC5333A18E}">
      <dgm:prSet/>
      <dgm:spPr/>
      <dgm:t>
        <a:bodyPr/>
        <a:lstStyle/>
        <a:p>
          <a:endParaRPr lang="en-US"/>
        </a:p>
      </dgm:t>
    </dgm:pt>
    <dgm:pt modelId="{108E6100-1860-467C-A768-167847E7193C}" type="pres">
      <dgm:prSet presAssocID="{2AB012A7-E6E8-4B91-B3A0-B8F8A9C9B3B7}" presName="root" presStyleCnt="0">
        <dgm:presLayoutVars>
          <dgm:dir/>
          <dgm:resizeHandles val="exact"/>
        </dgm:presLayoutVars>
      </dgm:prSet>
      <dgm:spPr/>
    </dgm:pt>
    <dgm:pt modelId="{F3486AF5-939E-4681-99B6-C1270BA9740D}" type="pres">
      <dgm:prSet presAssocID="{2AB012A7-E6E8-4B91-B3A0-B8F8A9C9B3B7}" presName="container" presStyleCnt="0">
        <dgm:presLayoutVars>
          <dgm:dir/>
          <dgm:resizeHandles val="exact"/>
        </dgm:presLayoutVars>
      </dgm:prSet>
      <dgm:spPr/>
    </dgm:pt>
    <dgm:pt modelId="{BBB50E76-EAA0-4B01-BCFC-84B9B3776B08}" type="pres">
      <dgm:prSet presAssocID="{B1453938-8E6A-424C-9740-2877F4B66A1C}" presName="compNode" presStyleCnt="0"/>
      <dgm:spPr/>
    </dgm:pt>
    <dgm:pt modelId="{6FA03B81-4099-496C-8004-5C92D9577F3B}" type="pres">
      <dgm:prSet presAssocID="{B1453938-8E6A-424C-9740-2877F4B66A1C}" presName="iconBgRect" presStyleLbl="bgShp" presStyleIdx="0" presStyleCnt="4"/>
      <dgm:spPr/>
    </dgm:pt>
    <dgm:pt modelId="{E3A09CB9-2BC0-4A43-A694-67DA16586D25}" type="pres">
      <dgm:prSet presAssocID="{B1453938-8E6A-424C-9740-2877F4B66A1C}"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250D462-4D6C-4F92-9CD7-6828D43E937D}" type="pres">
      <dgm:prSet presAssocID="{B1453938-8E6A-424C-9740-2877F4B66A1C}" presName="spaceRect" presStyleCnt="0"/>
      <dgm:spPr/>
    </dgm:pt>
    <dgm:pt modelId="{D45C9F5A-52EE-4990-930A-558A479AFC2F}" type="pres">
      <dgm:prSet presAssocID="{B1453938-8E6A-424C-9740-2877F4B66A1C}" presName="textRect" presStyleLbl="revTx" presStyleIdx="0" presStyleCnt="4">
        <dgm:presLayoutVars>
          <dgm:chMax val="1"/>
          <dgm:chPref val="1"/>
        </dgm:presLayoutVars>
      </dgm:prSet>
      <dgm:spPr/>
    </dgm:pt>
    <dgm:pt modelId="{34C6CEDC-3E91-40F6-BA0A-61BDA7F29F01}" type="pres">
      <dgm:prSet presAssocID="{DE12CE2F-CB20-4C86-882C-F5189629AA43}" presName="sibTrans" presStyleLbl="sibTrans2D1" presStyleIdx="0" presStyleCnt="0"/>
      <dgm:spPr/>
    </dgm:pt>
    <dgm:pt modelId="{DAC47132-14B4-4615-A9A0-0A9C0A30EF68}" type="pres">
      <dgm:prSet presAssocID="{4569303E-551C-496E-8790-3FF74723698B}" presName="compNode" presStyleCnt="0"/>
      <dgm:spPr/>
    </dgm:pt>
    <dgm:pt modelId="{853B7512-55A4-4D64-AAB3-FABE3DE1147D}" type="pres">
      <dgm:prSet presAssocID="{4569303E-551C-496E-8790-3FF74723698B}" presName="iconBgRect" presStyleLbl="bgShp" presStyleIdx="1" presStyleCnt="4"/>
      <dgm:spPr/>
    </dgm:pt>
    <dgm:pt modelId="{45023E3B-DDF2-407B-ACCF-FB6BC57D992A}" type="pres">
      <dgm:prSet presAssocID="{4569303E-551C-496E-8790-3FF74723698B}"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86FBA00A-8216-4C40-987E-7011C90F9FF2}" type="pres">
      <dgm:prSet presAssocID="{4569303E-551C-496E-8790-3FF74723698B}" presName="spaceRect" presStyleCnt="0"/>
      <dgm:spPr/>
    </dgm:pt>
    <dgm:pt modelId="{8C25CE4C-00DA-4097-9AFA-BD86CF1EEC4B}" type="pres">
      <dgm:prSet presAssocID="{4569303E-551C-496E-8790-3FF74723698B}" presName="textRect" presStyleLbl="revTx" presStyleIdx="1" presStyleCnt="4">
        <dgm:presLayoutVars>
          <dgm:chMax val="1"/>
          <dgm:chPref val="1"/>
        </dgm:presLayoutVars>
      </dgm:prSet>
      <dgm:spPr/>
    </dgm:pt>
    <dgm:pt modelId="{2A6041D4-C8E8-4878-9669-8176F3C0F332}" type="pres">
      <dgm:prSet presAssocID="{8123703C-078A-4EAA-B721-68176C1FE5A3}" presName="sibTrans" presStyleLbl="sibTrans2D1" presStyleIdx="0" presStyleCnt="0"/>
      <dgm:spPr/>
    </dgm:pt>
    <dgm:pt modelId="{3B3E1D69-CA9A-413B-B7CE-FA77F10F9E85}" type="pres">
      <dgm:prSet presAssocID="{19B382BA-00B4-4F21-934D-35F3F12C39DD}" presName="compNode" presStyleCnt="0"/>
      <dgm:spPr/>
    </dgm:pt>
    <dgm:pt modelId="{A124F490-17A7-4159-9044-B21C40185785}" type="pres">
      <dgm:prSet presAssocID="{19B382BA-00B4-4F21-934D-35F3F12C39DD}" presName="iconBgRect" presStyleLbl="bgShp" presStyleIdx="2" presStyleCnt="4"/>
      <dgm:spPr/>
    </dgm:pt>
    <dgm:pt modelId="{5611A1FE-ED5F-4118-95EB-DA921968F4FC}" type="pres">
      <dgm:prSet presAssocID="{19B382BA-00B4-4F21-934D-35F3F12C39DD}"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83BD2FB2-ED64-4B0D-8371-476BAF524940}" type="pres">
      <dgm:prSet presAssocID="{19B382BA-00B4-4F21-934D-35F3F12C39DD}" presName="spaceRect" presStyleCnt="0"/>
      <dgm:spPr/>
    </dgm:pt>
    <dgm:pt modelId="{27EA40F9-8509-4EAC-BEF5-B89B9C4A6FEC}" type="pres">
      <dgm:prSet presAssocID="{19B382BA-00B4-4F21-934D-35F3F12C39DD}" presName="textRect" presStyleLbl="revTx" presStyleIdx="2" presStyleCnt="4">
        <dgm:presLayoutVars>
          <dgm:chMax val="1"/>
          <dgm:chPref val="1"/>
        </dgm:presLayoutVars>
      </dgm:prSet>
      <dgm:spPr/>
    </dgm:pt>
    <dgm:pt modelId="{5020AB79-E964-4485-BAEB-0E048D74F08D}" type="pres">
      <dgm:prSet presAssocID="{1140A0F4-CEE2-4993-A738-B318152F4439}" presName="sibTrans" presStyleLbl="sibTrans2D1" presStyleIdx="0" presStyleCnt="0"/>
      <dgm:spPr/>
    </dgm:pt>
    <dgm:pt modelId="{8E5FA7AD-C699-4E55-B11F-166D7BBD3E58}" type="pres">
      <dgm:prSet presAssocID="{3A5BE2CD-4603-4AE3-A2E6-2B9A5E159DED}" presName="compNode" presStyleCnt="0"/>
      <dgm:spPr/>
    </dgm:pt>
    <dgm:pt modelId="{39A06E59-DBC1-430A-A4E6-BDE7362A17C0}" type="pres">
      <dgm:prSet presAssocID="{3A5BE2CD-4603-4AE3-A2E6-2B9A5E159DED}" presName="iconBgRect" presStyleLbl="bgShp" presStyleIdx="3" presStyleCnt="4"/>
      <dgm:spPr/>
    </dgm:pt>
    <dgm:pt modelId="{E1A7E243-A90F-468B-B894-688DCE4A7B56}" type="pres">
      <dgm:prSet presAssocID="{3A5BE2CD-4603-4AE3-A2E6-2B9A5E159DED}"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BF71FC16-E5F4-4BB9-B597-CCEF3CC397F5}" type="pres">
      <dgm:prSet presAssocID="{3A5BE2CD-4603-4AE3-A2E6-2B9A5E159DED}" presName="spaceRect" presStyleCnt="0"/>
      <dgm:spPr/>
    </dgm:pt>
    <dgm:pt modelId="{2D8F9F13-5DC3-4F59-B3BC-FDC6C9B72482}" type="pres">
      <dgm:prSet presAssocID="{3A5BE2CD-4603-4AE3-A2E6-2B9A5E159DED}" presName="textRect" presStyleLbl="revTx" presStyleIdx="3" presStyleCnt="4">
        <dgm:presLayoutVars>
          <dgm:chMax val="1"/>
          <dgm:chPref val="1"/>
        </dgm:presLayoutVars>
      </dgm:prSet>
      <dgm:spPr/>
    </dgm:pt>
  </dgm:ptLst>
  <dgm:cxnLst>
    <dgm:cxn modelId="{4980DA05-3E16-4EC9-AC50-8CB0C3E6D5FC}" type="presOf" srcId="{4569303E-551C-496E-8790-3FF74723698B}" destId="{8C25CE4C-00DA-4097-9AFA-BD86CF1EEC4B}" srcOrd="0" destOrd="0" presId="urn:microsoft.com/office/officeart/2018/2/layout/IconCircleList"/>
    <dgm:cxn modelId="{C8146006-0724-4308-BCE3-A2BC5333A18E}" srcId="{2AB012A7-E6E8-4B91-B3A0-B8F8A9C9B3B7}" destId="{3A5BE2CD-4603-4AE3-A2E6-2B9A5E159DED}" srcOrd="3" destOrd="0" parTransId="{EB76BFF3-EEB2-4C0C-9893-1BD7132956DD}" sibTransId="{D8E3F8C8-AED7-4CA5-9AC6-86ACF1D67B00}"/>
    <dgm:cxn modelId="{CEBD520C-4CF0-4D27-97F4-7100CE9D7E7B}" type="presOf" srcId="{19B382BA-00B4-4F21-934D-35F3F12C39DD}" destId="{27EA40F9-8509-4EAC-BEF5-B89B9C4A6FEC}" srcOrd="0" destOrd="0" presId="urn:microsoft.com/office/officeart/2018/2/layout/IconCircleList"/>
    <dgm:cxn modelId="{D60B2624-518F-4828-AD0D-D35E1A0C1145}" type="presOf" srcId="{B1453938-8E6A-424C-9740-2877F4B66A1C}" destId="{D45C9F5A-52EE-4990-930A-558A479AFC2F}" srcOrd="0" destOrd="0" presId="urn:microsoft.com/office/officeart/2018/2/layout/IconCircleList"/>
    <dgm:cxn modelId="{8CA7494A-4A08-4816-9E86-BB741C8A11FE}" srcId="{2AB012A7-E6E8-4B91-B3A0-B8F8A9C9B3B7}" destId="{19B382BA-00B4-4F21-934D-35F3F12C39DD}" srcOrd="2" destOrd="0" parTransId="{BF8CB308-1FE3-4C86-90DE-1948B37FB46C}" sibTransId="{1140A0F4-CEE2-4993-A738-B318152F4439}"/>
    <dgm:cxn modelId="{53A3EC52-016D-4A8F-BE7F-177A0024C65E}" type="presOf" srcId="{2AB012A7-E6E8-4B91-B3A0-B8F8A9C9B3B7}" destId="{108E6100-1860-467C-A768-167847E7193C}" srcOrd="0" destOrd="0" presId="urn:microsoft.com/office/officeart/2018/2/layout/IconCircleList"/>
    <dgm:cxn modelId="{53776C59-1DC5-4A06-A1EC-CA4736DAB107}" srcId="{2AB012A7-E6E8-4B91-B3A0-B8F8A9C9B3B7}" destId="{B1453938-8E6A-424C-9740-2877F4B66A1C}" srcOrd="0" destOrd="0" parTransId="{273C6690-163A-4040-A693-9BB401FE5452}" sibTransId="{DE12CE2F-CB20-4C86-882C-F5189629AA43}"/>
    <dgm:cxn modelId="{0179D189-AA88-4B31-B7CE-FA2F4C9F4377}" type="presOf" srcId="{DE12CE2F-CB20-4C86-882C-F5189629AA43}" destId="{34C6CEDC-3E91-40F6-BA0A-61BDA7F29F01}" srcOrd="0" destOrd="0" presId="urn:microsoft.com/office/officeart/2018/2/layout/IconCircleList"/>
    <dgm:cxn modelId="{F780219D-B9A8-4214-A64E-A4C06EBC5F22}" type="presOf" srcId="{3A5BE2CD-4603-4AE3-A2E6-2B9A5E159DED}" destId="{2D8F9F13-5DC3-4F59-B3BC-FDC6C9B72482}" srcOrd="0" destOrd="0" presId="urn:microsoft.com/office/officeart/2018/2/layout/IconCircleList"/>
    <dgm:cxn modelId="{0AA660AA-5479-45DD-BA2A-1A093FA239C0}" srcId="{2AB012A7-E6E8-4B91-B3A0-B8F8A9C9B3B7}" destId="{4569303E-551C-496E-8790-3FF74723698B}" srcOrd="1" destOrd="0" parTransId="{15D3119D-EECC-425B-BEA9-BBAAA8A99281}" sibTransId="{8123703C-078A-4EAA-B721-68176C1FE5A3}"/>
    <dgm:cxn modelId="{E017E2DA-F7ED-4B04-B24A-405318002DCC}" type="presOf" srcId="{1140A0F4-CEE2-4993-A738-B318152F4439}" destId="{5020AB79-E964-4485-BAEB-0E048D74F08D}" srcOrd="0" destOrd="0" presId="urn:microsoft.com/office/officeart/2018/2/layout/IconCircleList"/>
    <dgm:cxn modelId="{79F230F7-3E44-4E7F-AC61-6B5CB5DE191B}" type="presOf" srcId="{8123703C-078A-4EAA-B721-68176C1FE5A3}" destId="{2A6041D4-C8E8-4878-9669-8176F3C0F332}" srcOrd="0" destOrd="0" presId="urn:microsoft.com/office/officeart/2018/2/layout/IconCircleList"/>
    <dgm:cxn modelId="{E116C830-CC54-460A-B802-7C9F573A38A2}" type="presParOf" srcId="{108E6100-1860-467C-A768-167847E7193C}" destId="{F3486AF5-939E-4681-99B6-C1270BA9740D}" srcOrd="0" destOrd="0" presId="urn:microsoft.com/office/officeart/2018/2/layout/IconCircleList"/>
    <dgm:cxn modelId="{D3EACCC7-5016-4B80-9BDE-FAA6C0E7E45B}" type="presParOf" srcId="{F3486AF5-939E-4681-99B6-C1270BA9740D}" destId="{BBB50E76-EAA0-4B01-BCFC-84B9B3776B08}" srcOrd="0" destOrd="0" presId="urn:microsoft.com/office/officeart/2018/2/layout/IconCircleList"/>
    <dgm:cxn modelId="{F22F773D-A376-4415-B6BB-8C45EB9D2C8B}" type="presParOf" srcId="{BBB50E76-EAA0-4B01-BCFC-84B9B3776B08}" destId="{6FA03B81-4099-496C-8004-5C92D9577F3B}" srcOrd="0" destOrd="0" presId="urn:microsoft.com/office/officeart/2018/2/layout/IconCircleList"/>
    <dgm:cxn modelId="{80E536EC-21AE-4BD2-83CD-9A4F5A5BA7AD}" type="presParOf" srcId="{BBB50E76-EAA0-4B01-BCFC-84B9B3776B08}" destId="{E3A09CB9-2BC0-4A43-A694-67DA16586D25}" srcOrd="1" destOrd="0" presId="urn:microsoft.com/office/officeart/2018/2/layout/IconCircleList"/>
    <dgm:cxn modelId="{B9E16D3F-C82C-4F51-9A19-4A7CBF2A2971}" type="presParOf" srcId="{BBB50E76-EAA0-4B01-BCFC-84B9B3776B08}" destId="{8250D462-4D6C-4F92-9CD7-6828D43E937D}" srcOrd="2" destOrd="0" presId="urn:microsoft.com/office/officeart/2018/2/layout/IconCircleList"/>
    <dgm:cxn modelId="{53570259-82DF-4843-87F3-05B6E8AA6F90}" type="presParOf" srcId="{BBB50E76-EAA0-4B01-BCFC-84B9B3776B08}" destId="{D45C9F5A-52EE-4990-930A-558A479AFC2F}" srcOrd="3" destOrd="0" presId="urn:microsoft.com/office/officeart/2018/2/layout/IconCircleList"/>
    <dgm:cxn modelId="{C9C0485B-88A6-4401-AD4A-76D594571EA7}" type="presParOf" srcId="{F3486AF5-939E-4681-99B6-C1270BA9740D}" destId="{34C6CEDC-3E91-40F6-BA0A-61BDA7F29F01}" srcOrd="1" destOrd="0" presId="urn:microsoft.com/office/officeart/2018/2/layout/IconCircleList"/>
    <dgm:cxn modelId="{222EBE7A-7A6C-48E7-8DC3-D10FA8692E11}" type="presParOf" srcId="{F3486AF5-939E-4681-99B6-C1270BA9740D}" destId="{DAC47132-14B4-4615-A9A0-0A9C0A30EF68}" srcOrd="2" destOrd="0" presId="urn:microsoft.com/office/officeart/2018/2/layout/IconCircleList"/>
    <dgm:cxn modelId="{44EE6943-CE6B-4A2F-8AF5-81315DAE0150}" type="presParOf" srcId="{DAC47132-14B4-4615-A9A0-0A9C0A30EF68}" destId="{853B7512-55A4-4D64-AAB3-FABE3DE1147D}" srcOrd="0" destOrd="0" presId="urn:microsoft.com/office/officeart/2018/2/layout/IconCircleList"/>
    <dgm:cxn modelId="{9794EFE2-596E-4A43-9E79-9D6297B2FFD8}" type="presParOf" srcId="{DAC47132-14B4-4615-A9A0-0A9C0A30EF68}" destId="{45023E3B-DDF2-407B-ACCF-FB6BC57D992A}" srcOrd="1" destOrd="0" presId="urn:microsoft.com/office/officeart/2018/2/layout/IconCircleList"/>
    <dgm:cxn modelId="{7072634D-671D-4A4E-8D39-F07EC8400037}" type="presParOf" srcId="{DAC47132-14B4-4615-A9A0-0A9C0A30EF68}" destId="{86FBA00A-8216-4C40-987E-7011C90F9FF2}" srcOrd="2" destOrd="0" presId="urn:microsoft.com/office/officeart/2018/2/layout/IconCircleList"/>
    <dgm:cxn modelId="{41D32C17-0233-41D6-A150-466B5A4DDCF4}" type="presParOf" srcId="{DAC47132-14B4-4615-A9A0-0A9C0A30EF68}" destId="{8C25CE4C-00DA-4097-9AFA-BD86CF1EEC4B}" srcOrd="3" destOrd="0" presId="urn:microsoft.com/office/officeart/2018/2/layout/IconCircleList"/>
    <dgm:cxn modelId="{2B9E6BEB-63BB-42D7-8179-E874D38A974B}" type="presParOf" srcId="{F3486AF5-939E-4681-99B6-C1270BA9740D}" destId="{2A6041D4-C8E8-4878-9669-8176F3C0F332}" srcOrd="3" destOrd="0" presId="urn:microsoft.com/office/officeart/2018/2/layout/IconCircleList"/>
    <dgm:cxn modelId="{FCB7BDE1-9E44-4D01-9124-6DE53F8D91B9}" type="presParOf" srcId="{F3486AF5-939E-4681-99B6-C1270BA9740D}" destId="{3B3E1D69-CA9A-413B-B7CE-FA77F10F9E85}" srcOrd="4" destOrd="0" presId="urn:microsoft.com/office/officeart/2018/2/layout/IconCircleList"/>
    <dgm:cxn modelId="{8392F79F-5715-4AFC-94AE-4FE34DFE19CA}" type="presParOf" srcId="{3B3E1D69-CA9A-413B-B7CE-FA77F10F9E85}" destId="{A124F490-17A7-4159-9044-B21C40185785}" srcOrd="0" destOrd="0" presId="urn:microsoft.com/office/officeart/2018/2/layout/IconCircleList"/>
    <dgm:cxn modelId="{FB211E38-BA26-4AAC-A563-05FCF09FD708}" type="presParOf" srcId="{3B3E1D69-CA9A-413B-B7CE-FA77F10F9E85}" destId="{5611A1FE-ED5F-4118-95EB-DA921968F4FC}" srcOrd="1" destOrd="0" presId="urn:microsoft.com/office/officeart/2018/2/layout/IconCircleList"/>
    <dgm:cxn modelId="{3F64ACC5-2BAF-46AF-B42B-B04052A88854}" type="presParOf" srcId="{3B3E1D69-CA9A-413B-B7CE-FA77F10F9E85}" destId="{83BD2FB2-ED64-4B0D-8371-476BAF524940}" srcOrd="2" destOrd="0" presId="urn:microsoft.com/office/officeart/2018/2/layout/IconCircleList"/>
    <dgm:cxn modelId="{8C5BEA6D-AFCF-45C3-9A5E-FFEA660534D0}" type="presParOf" srcId="{3B3E1D69-CA9A-413B-B7CE-FA77F10F9E85}" destId="{27EA40F9-8509-4EAC-BEF5-B89B9C4A6FEC}" srcOrd="3" destOrd="0" presId="urn:microsoft.com/office/officeart/2018/2/layout/IconCircleList"/>
    <dgm:cxn modelId="{55131199-B9B7-4A2B-A47F-3B60EE89BDF2}" type="presParOf" srcId="{F3486AF5-939E-4681-99B6-C1270BA9740D}" destId="{5020AB79-E964-4485-BAEB-0E048D74F08D}" srcOrd="5" destOrd="0" presId="urn:microsoft.com/office/officeart/2018/2/layout/IconCircleList"/>
    <dgm:cxn modelId="{58FBF854-DEA4-42CC-83F4-5E867493C88F}" type="presParOf" srcId="{F3486AF5-939E-4681-99B6-C1270BA9740D}" destId="{8E5FA7AD-C699-4E55-B11F-166D7BBD3E58}" srcOrd="6" destOrd="0" presId="urn:microsoft.com/office/officeart/2018/2/layout/IconCircleList"/>
    <dgm:cxn modelId="{C782ED5E-A74C-4860-AA1B-96CEE6D96CCA}" type="presParOf" srcId="{8E5FA7AD-C699-4E55-B11F-166D7BBD3E58}" destId="{39A06E59-DBC1-430A-A4E6-BDE7362A17C0}" srcOrd="0" destOrd="0" presId="urn:microsoft.com/office/officeart/2018/2/layout/IconCircleList"/>
    <dgm:cxn modelId="{21306527-FAA8-43A0-BF0A-9AFEA4261DA0}" type="presParOf" srcId="{8E5FA7AD-C699-4E55-B11F-166D7BBD3E58}" destId="{E1A7E243-A90F-468B-B894-688DCE4A7B56}" srcOrd="1" destOrd="0" presId="urn:microsoft.com/office/officeart/2018/2/layout/IconCircleList"/>
    <dgm:cxn modelId="{3B2E5202-CB0B-4F67-A261-3C05834EF8B6}" type="presParOf" srcId="{8E5FA7AD-C699-4E55-B11F-166D7BBD3E58}" destId="{BF71FC16-E5F4-4BB9-B597-CCEF3CC397F5}" srcOrd="2" destOrd="0" presId="urn:microsoft.com/office/officeart/2018/2/layout/IconCircleList"/>
    <dgm:cxn modelId="{4C8A4CBB-A922-4923-A86E-664FADA622DD}" type="presParOf" srcId="{8E5FA7AD-C699-4E55-B11F-166D7BBD3E58}" destId="{2D8F9F13-5DC3-4F59-B3BC-FDC6C9B7248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785CC8-62EF-4D46-80A0-5A53857887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AB96744-3911-4D7E-B373-C166A6B31455}">
      <dgm:prSet/>
      <dgm:spPr/>
      <dgm:t>
        <a:bodyPr/>
        <a:lstStyle/>
        <a:p>
          <a:r>
            <a:rPr lang="en-US" b="1" i="1"/>
            <a:t>PRH 5.2 R9. Staff Training Documentation</a:t>
          </a:r>
          <a:endParaRPr lang="en-US"/>
        </a:p>
      </dgm:t>
    </dgm:pt>
    <dgm:pt modelId="{9B368EC1-C1AC-46BE-B6D1-27232210108D}" type="parTrans" cxnId="{C9A47070-A4BC-43A6-B7CC-723CEB0706F9}">
      <dgm:prSet/>
      <dgm:spPr/>
      <dgm:t>
        <a:bodyPr/>
        <a:lstStyle/>
        <a:p>
          <a:endParaRPr lang="en-US"/>
        </a:p>
      </dgm:t>
    </dgm:pt>
    <dgm:pt modelId="{B63F0FCA-EE84-4D78-9D0C-4D864E1AEE9D}" type="sibTrans" cxnId="{C9A47070-A4BC-43A6-B7CC-723CEB0706F9}">
      <dgm:prSet/>
      <dgm:spPr/>
      <dgm:t>
        <a:bodyPr/>
        <a:lstStyle/>
        <a:p>
          <a:endParaRPr lang="en-US"/>
        </a:p>
      </dgm:t>
    </dgm:pt>
    <dgm:pt modelId="{C0020FB2-CFD9-4555-8C2F-A6EEA2ABD388}">
      <dgm:prSet/>
      <dgm:spPr/>
      <dgm:t>
        <a:bodyPr/>
        <a:lstStyle/>
        <a:p>
          <a:r>
            <a:rPr lang="en-US"/>
            <a:t>Centers and OA/CTS contractors shall maintain up-to-date records of training completed by each employee.</a:t>
          </a:r>
        </a:p>
      </dgm:t>
    </dgm:pt>
    <dgm:pt modelId="{4FEC0A57-068E-4F1F-A063-F6A0A1EE42EC}" type="parTrans" cxnId="{575FAA57-F558-405E-BF40-45D220EFA04C}">
      <dgm:prSet/>
      <dgm:spPr/>
      <dgm:t>
        <a:bodyPr/>
        <a:lstStyle/>
        <a:p>
          <a:endParaRPr lang="en-US"/>
        </a:p>
      </dgm:t>
    </dgm:pt>
    <dgm:pt modelId="{C1BAF449-3A23-4440-B1E0-75BDA98CCA3C}" type="sibTrans" cxnId="{575FAA57-F558-405E-BF40-45D220EFA04C}">
      <dgm:prSet/>
      <dgm:spPr/>
      <dgm:t>
        <a:bodyPr/>
        <a:lstStyle/>
        <a:p>
          <a:endParaRPr lang="en-US"/>
        </a:p>
      </dgm:t>
    </dgm:pt>
    <dgm:pt modelId="{B21B628A-7B31-4046-B62A-E9422BC435F4}" type="pres">
      <dgm:prSet presAssocID="{E5785CC8-62EF-4D46-80A0-5A538578872A}" presName="root" presStyleCnt="0">
        <dgm:presLayoutVars>
          <dgm:dir/>
          <dgm:resizeHandles val="exact"/>
        </dgm:presLayoutVars>
      </dgm:prSet>
      <dgm:spPr/>
    </dgm:pt>
    <dgm:pt modelId="{3D791C8E-9F2A-44E5-8F5B-C141AEFC36A4}" type="pres">
      <dgm:prSet presAssocID="{EAB96744-3911-4D7E-B373-C166A6B31455}" presName="compNode" presStyleCnt="0"/>
      <dgm:spPr/>
    </dgm:pt>
    <dgm:pt modelId="{5449A860-5E6C-47A4-AE87-7822BEA3B1A7}" type="pres">
      <dgm:prSet presAssocID="{EAB96744-3911-4D7E-B373-C166A6B31455}" presName="bgRect" presStyleLbl="bgShp" presStyleIdx="0" presStyleCnt="2"/>
      <dgm:spPr/>
    </dgm:pt>
    <dgm:pt modelId="{3DD6DFBD-FD4C-4853-90A4-D0326FCF3BA8}" type="pres">
      <dgm:prSet presAssocID="{EAB96744-3911-4D7E-B373-C166A6B314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799A2C5-785F-4021-A12D-A2EDD5416624}" type="pres">
      <dgm:prSet presAssocID="{EAB96744-3911-4D7E-B373-C166A6B31455}" presName="spaceRect" presStyleCnt="0"/>
      <dgm:spPr/>
    </dgm:pt>
    <dgm:pt modelId="{F4A9D2ED-1B39-42BF-83C0-EAD35551BC22}" type="pres">
      <dgm:prSet presAssocID="{EAB96744-3911-4D7E-B373-C166A6B31455}" presName="parTx" presStyleLbl="revTx" presStyleIdx="0" presStyleCnt="2">
        <dgm:presLayoutVars>
          <dgm:chMax val="0"/>
          <dgm:chPref val="0"/>
        </dgm:presLayoutVars>
      </dgm:prSet>
      <dgm:spPr/>
    </dgm:pt>
    <dgm:pt modelId="{CA305442-C895-4071-B025-0FD1F5FE5149}" type="pres">
      <dgm:prSet presAssocID="{B63F0FCA-EE84-4D78-9D0C-4D864E1AEE9D}" presName="sibTrans" presStyleCnt="0"/>
      <dgm:spPr/>
    </dgm:pt>
    <dgm:pt modelId="{314E290A-5743-4BF7-9A50-C408E2536DA6}" type="pres">
      <dgm:prSet presAssocID="{C0020FB2-CFD9-4555-8C2F-A6EEA2ABD388}" presName="compNode" presStyleCnt="0"/>
      <dgm:spPr/>
    </dgm:pt>
    <dgm:pt modelId="{CB427973-8E29-4308-9ECD-1E04208ADE55}" type="pres">
      <dgm:prSet presAssocID="{C0020FB2-CFD9-4555-8C2F-A6EEA2ABD388}" presName="bgRect" presStyleLbl="bgShp" presStyleIdx="1" presStyleCnt="2"/>
      <dgm:spPr/>
    </dgm:pt>
    <dgm:pt modelId="{E3232201-C75E-4F34-A138-06C6A5895ACC}" type="pres">
      <dgm:prSet presAssocID="{C0020FB2-CFD9-4555-8C2F-A6EEA2ABD3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2B0D247-920F-444F-BA4A-A9F41411B8E9}" type="pres">
      <dgm:prSet presAssocID="{C0020FB2-CFD9-4555-8C2F-A6EEA2ABD388}" presName="spaceRect" presStyleCnt="0"/>
      <dgm:spPr/>
    </dgm:pt>
    <dgm:pt modelId="{F6F2E228-8C9B-4DA7-9E46-64249BEB2FE9}" type="pres">
      <dgm:prSet presAssocID="{C0020FB2-CFD9-4555-8C2F-A6EEA2ABD388}" presName="parTx" presStyleLbl="revTx" presStyleIdx="1" presStyleCnt="2">
        <dgm:presLayoutVars>
          <dgm:chMax val="0"/>
          <dgm:chPref val="0"/>
        </dgm:presLayoutVars>
      </dgm:prSet>
      <dgm:spPr/>
    </dgm:pt>
  </dgm:ptLst>
  <dgm:cxnLst>
    <dgm:cxn modelId="{7D198105-090D-4E94-A459-60BC0A0BE8F2}" type="presOf" srcId="{C0020FB2-CFD9-4555-8C2F-A6EEA2ABD388}" destId="{F6F2E228-8C9B-4DA7-9E46-64249BEB2FE9}" srcOrd="0" destOrd="0" presId="urn:microsoft.com/office/officeart/2018/2/layout/IconVerticalSolidList"/>
    <dgm:cxn modelId="{01014A16-ADCE-4C3D-A753-1C30BF45B6E9}" type="presOf" srcId="{E5785CC8-62EF-4D46-80A0-5A538578872A}" destId="{B21B628A-7B31-4046-B62A-E9422BC435F4}" srcOrd="0" destOrd="0" presId="urn:microsoft.com/office/officeart/2018/2/layout/IconVerticalSolidList"/>
    <dgm:cxn modelId="{32666F41-1ED5-4BE3-A899-FF7EF61BB43C}" type="presOf" srcId="{EAB96744-3911-4D7E-B373-C166A6B31455}" destId="{F4A9D2ED-1B39-42BF-83C0-EAD35551BC22}" srcOrd="0" destOrd="0" presId="urn:microsoft.com/office/officeart/2018/2/layout/IconVerticalSolidList"/>
    <dgm:cxn modelId="{575FAA57-F558-405E-BF40-45D220EFA04C}" srcId="{E5785CC8-62EF-4D46-80A0-5A538578872A}" destId="{C0020FB2-CFD9-4555-8C2F-A6EEA2ABD388}" srcOrd="1" destOrd="0" parTransId="{4FEC0A57-068E-4F1F-A063-F6A0A1EE42EC}" sibTransId="{C1BAF449-3A23-4440-B1E0-75BDA98CCA3C}"/>
    <dgm:cxn modelId="{C9A47070-A4BC-43A6-B7CC-723CEB0706F9}" srcId="{E5785CC8-62EF-4D46-80A0-5A538578872A}" destId="{EAB96744-3911-4D7E-B373-C166A6B31455}" srcOrd="0" destOrd="0" parTransId="{9B368EC1-C1AC-46BE-B6D1-27232210108D}" sibTransId="{B63F0FCA-EE84-4D78-9D0C-4D864E1AEE9D}"/>
    <dgm:cxn modelId="{8360EFF5-1D12-4CF3-B837-2D3EBAA92386}" type="presParOf" srcId="{B21B628A-7B31-4046-B62A-E9422BC435F4}" destId="{3D791C8E-9F2A-44E5-8F5B-C141AEFC36A4}" srcOrd="0" destOrd="0" presId="urn:microsoft.com/office/officeart/2018/2/layout/IconVerticalSolidList"/>
    <dgm:cxn modelId="{B97E49E5-02F6-4ECB-9F58-8D26AE9636A0}" type="presParOf" srcId="{3D791C8E-9F2A-44E5-8F5B-C141AEFC36A4}" destId="{5449A860-5E6C-47A4-AE87-7822BEA3B1A7}" srcOrd="0" destOrd="0" presId="urn:microsoft.com/office/officeart/2018/2/layout/IconVerticalSolidList"/>
    <dgm:cxn modelId="{41B92EF2-F712-4B58-8E51-63C6EE7E2462}" type="presParOf" srcId="{3D791C8E-9F2A-44E5-8F5B-C141AEFC36A4}" destId="{3DD6DFBD-FD4C-4853-90A4-D0326FCF3BA8}" srcOrd="1" destOrd="0" presId="urn:microsoft.com/office/officeart/2018/2/layout/IconVerticalSolidList"/>
    <dgm:cxn modelId="{80421BEC-233B-4707-B98F-2047CB0D5B4B}" type="presParOf" srcId="{3D791C8E-9F2A-44E5-8F5B-C141AEFC36A4}" destId="{B799A2C5-785F-4021-A12D-A2EDD5416624}" srcOrd="2" destOrd="0" presId="urn:microsoft.com/office/officeart/2018/2/layout/IconVerticalSolidList"/>
    <dgm:cxn modelId="{3E4ABC53-9470-45CF-AA13-23DE9B789C76}" type="presParOf" srcId="{3D791C8E-9F2A-44E5-8F5B-C141AEFC36A4}" destId="{F4A9D2ED-1B39-42BF-83C0-EAD35551BC22}" srcOrd="3" destOrd="0" presId="urn:microsoft.com/office/officeart/2018/2/layout/IconVerticalSolidList"/>
    <dgm:cxn modelId="{CE05A93F-D189-4C87-9A73-F5D754A91F83}" type="presParOf" srcId="{B21B628A-7B31-4046-B62A-E9422BC435F4}" destId="{CA305442-C895-4071-B025-0FD1F5FE5149}" srcOrd="1" destOrd="0" presId="urn:microsoft.com/office/officeart/2018/2/layout/IconVerticalSolidList"/>
    <dgm:cxn modelId="{01449E98-7756-4C58-A1EC-5C3CDB526DD7}" type="presParOf" srcId="{B21B628A-7B31-4046-B62A-E9422BC435F4}" destId="{314E290A-5743-4BF7-9A50-C408E2536DA6}" srcOrd="2" destOrd="0" presId="urn:microsoft.com/office/officeart/2018/2/layout/IconVerticalSolidList"/>
    <dgm:cxn modelId="{859AD471-2AB6-4761-9CF9-B64661A51DD9}" type="presParOf" srcId="{314E290A-5743-4BF7-9A50-C408E2536DA6}" destId="{CB427973-8E29-4308-9ECD-1E04208ADE55}" srcOrd="0" destOrd="0" presId="urn:microsoft.com/office/officeart/2018/2/layout/IconVerticalSolidList"/>
    <dgm:cxn modelId="{CA56A57C-4A84-4E40-9C3F-24DC1430AAE2}" type="presParOf" srcId="{314E290A-5743-4BF7-9A50-C408E2536DA6}" destId="{E3232201-C75E-4F34-A138-06C6A5895ACC}" srcOrd="1" destOrd="0" presId="urn:microsoft.com/office/officeart/2018/2/layout/IconVerticalSolidList"/>
    <dgm:cxn modelId="{3E552B88-81DA-4E5A-A304-0DF159985996}" type="presParOf" srcId="{314E290A-5743-4BF7-9A50-C408E2536DA6}" destId="{A2B0D247-920F-444F-BA4A-A9F41411B8E9}" srcOrd="2" destOrd="0" presId="urn:microsoft.com/office/officeart/2018/2/layout/IconVerticalSolidList"/>
    <dgm:cxn modelId="{78321DBE-5E90-4393-9312-8C57883836B6}" type="presParOf" srcId="{314E290A-5743-4BF7-9A50-C408E2536DA6}" destId="{F6F2E228-8C9B-4DA7-9E46-64249BEB2F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B50A7BF-E3A1-4E5C-BF06-1E5BA88C9F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EA690C-C93A-427D-8F17-69142DFB3E85}">
      <dgm:prSet/>
      <dgm:spPr/>
      <dgm:t>
        <a:bodyPr/>
        <a:lstStyle/>
        <a:p>
          <a:r>
            <a:rPr lang="en-US"/>
            <a:t>Occur when students have significant health problems that preclude participation in career training, are too complex to manage on center, or are unusually costly. </a:t>
          </a:r>
        </a:p>
      </dgm:t>
    </dgm:pt>
    <dgm:pt modelId="{E6A37E82-882C-4FE0-A028-F3312F53255D}" type="parTrans" cxnId="{CE230600-C747-4EA2-B6B1-21F7B7F69F3A}">
      <dgm:prSet/>
      <dgm:spPr/>
      <dgm:t>
        <a:bodyPr/>
        <a:lstStyle/>
        <a:p>
          <a:endParaRPr lang="en-US"/>
        </a:p>
      </dgm:t>
    </dgm:pt>
    <dgm:pt modelId="{DC33BBA6-63EF-44B0-A69A-9193B42E9EC2}" type="sibTrans" cxnId="{CE230600-C747-4EA2-B6B1-21F7B7F69F3A}">
      <dgm:prSet/>
      <dgm:spPr/>
      <dgm:t>
        <a:bodyPr/>
        <a:lstStyle/>
        <a:p>
          <a:endParaRPr lang="en-US"/>
        </a:p>
      </dgm:t>
    </dgm:pt>
    <dgm:pt modelId="{187C60C8-5AF0-47E2-A58C-9C739D74C502}">
      <dgm:prSet/>
      <dgm:spPr/>
      <dgm:t>
        <a:bodyPr/>
        <a:lstStyle/>
        <a:p>
          <a:r>
            <a:rPr lang="en-US"/>
            <a:t>Medical separation with reinstatement rights</a:t>
          </a:r>
        </a:p>
      </dgm:t>
    </dgm:pt>
    <dgm:pt modelId="{C4789817-506F-4F45-9FDA-C74D3DECB7FD}" type="parTrans" cxnId="{7805B928-1DDD-40E1-8825-A8EB3BF4B817}">
      <dgm:prSet/>
      <dgm:spPr/>
      <dgm:t>
        <a:bodyPr/>
        <a:lstStyle/>
        <a:p>
          <a:endParaRPr lang="en-US"/>
        </a:p>
      </dgm:t>
    </dgm:pt>
    <dgm:pt modelId="{C41250C0-CEBE-4170-BDD9-44FB48160958}" type="sibTrans" cxnId="{7805B928-1DDD-40E1-8825-A8EB3BF4B817}">
      <dgm:prSet/>
      <dgm:spPr/>
      <dgm:t>
        <a:bodyPr/>
        <a:lstStyle/>
        <a:p>
          <a:endParaRPr lang="en-US"/>
        </a:p>
      </dgm:t>
    </dgm:pt>
    <dgm:pt modelId="{20690D1C-574B-4EAF-9157-077272A4452A}">
      <dgm:prSet/>
      <dgm:spPr/>
      <dgm:t>
        <a:bodyPr/>
        <a:lstStyle/>
        <a:p>
          <a:r>
            <a:rPr lang="en-US"/>
            <a:t>Initiated by the QHP: qualified health professional.</a:t>
          </a:r>
        </a:p>
      </dgm:t>
    </dgm:pt>
    <dgm:pt modelId="{EFD77DD9-8EDB-4205-9B69-801038CD0E7F}" type="parTrans" cxnId="{B4CD99CC-DCD7-44F9-921D-07C05B8D8B61}">
      <dgm:prSet/>
      <dgm:spPr/>
      <dgm:t>
        <a:bodyPr/>
        <a:lstStyle/>
        <a:p>
          <a:endParaRPr lang="en-US"/>
        </a:p>
      </dgm:t>
    </dgm:pt>
    <dgm:pt modelId="{90BE2C2F-75B7-493E-834E-B1EFB0DE9825}" type="sibTrans" cxnId="{B4CD99CC-DCD7-44F9-921D-07C05B8D8B61}">
      <dgm:prSet/>
      <dgm:spPr/>
      <dgm:t>
        <a:bodyPr/>
        <a:lstStyle/>
        <a:p>
          <a:endParaRPr lang="en-US"/>
        </a:p>
      </dgm:t>
    </dgm:pt>
    <dgm:pt modelId="{75834840-324E-484C-8AE5-D016C8DC66B8}">
      <dgm:prSet/>
      <dgm:spPr/>
      <dgm:t>
        <a:bodyPr/>
        <a:lstStyle/>
        <a:p>
          <a:r>
            <a:rPr lang="en-US"/>
            <a:t>Separation Codes are provided by the clinician only</a:t>
          </a:r>
        </a:p>
      </dgm:t>
    </dgm:pt>
    <dgm:pt modelId="{E587A893-618A-470A-9BC4-5C85783B5214}" type="parTrans" cxnId="{0C73CEEC-7B0A-4D90-A9B6-1B4D047C1C4A}">
      <dgm:prSet/>
      <dgm:spPr/>
      <dgm:t>
        <a:bodyPr/>
        <a:lstStyle/>
        <a:p>
          <a:endParaRPr lang="en-US"/>
        </a:p>
      </dgm:t>
    </dgm:pt>
    <dgm:pt modelId="{1944CC9D-01C3-45B7-8266-85F6A90FBA0C}" type="sibTrans" cxnId="{0C73CEEC-7B0A-4D90-A9B6-1B4D047C1C4A}">
      <dgm:prSet/>
      <dgm:spPr/>
      <dgm:t>
        <a:bodyPr/>
        <a:lstStyle/>
        <a:p>
          <a:endParaRPr lang="en-US"/>
        </a:p>
      </dgm:t>
    </dgm:pt>
    <dgm:pt modelId="{D93DD6C7-3F5A-4075-9081-81E72AF50C62}">
      <dgm:prSet/>
      <dgm:spPr/>
      <dgm:t>
        <a:bodyPr/>
        <a:lstStyle/>
        <a:p>
          <a:r>
            <a:rPr lang="en-US"/>
            <a:t>Center Director must approve all medical separations</a:t>
          </a:r>
        </a:p>
      </dgm:t>
    </dgm:pt>
    <dgm:pt modelId="{7676EF21-30E3-4877-992E-571B1C9839A6}" type="parTrans" cxnId="{7FE5C296-43B2-458D-8A14-B33530BFC51D}">
      <dgm:prSet/>
      <dgm:spPr/>
      <dgm:t>
        <a:bodyPr/>
        <a:lstStyle/>
        <a:p>
          <a:endParaRPr lang="en-US"/>
        </a:p>
      </dgm:t>
    </dgm:pt>
    <dgm:pt modelId="{3A97219E-6B3F-4CA1-985A-733A81D3893B}" type="sibTrans" cxnId="{7FE5C296-43B2-458D-8A14-B33530BFC51D}">
      <dgm:prSet/>
      <dgm:spPr/>
      <dgm:t>
        <a:bodyPr/>
        <a:lstStyle/>
        <a:p>
          <a:endParaRPr lang="en-US"/>
        </a:p>
      </dgm:t>
    </dgm:pt>
    <dgm:pt modelId="{834891DF-49F0-4D82-BF9F-3161FAEE1330}">
      <dgm:prSet/>
      <dgm:spPr/>
      <dgm:t>
        <a:bodyPr/>
        <a:lstStyle/>
        <a:p>
          <a:r>
            <a:rPr lang="en-US"/>
            <a:t>Justification, letter and referral provided for student: Health Leave Form.</a:t>
          </a:r>
        </a:p>
      </dgm:t>
    </dgm:pt>
    <dgm:pt modelId="{DD3DC8F3-2026-445B-B2EA-8663EE628A06}" type="parTrans" cxnId="{F4053B44-60C3-4170-AA5D-B88DB3774525}">
      <dgm:prSet/>
      <dgm:spPr/>
      <dgm:t>
        <a:bodyPr/>
        <a:lstStyle/>
        <a:p>
          <a:endParaRPr lang="en-US"/>
        </a:p>
      </dgm:t>
    </dgm:pt>
    <dgm:pt modelId="{D8A933FB-D058-4281-921E-637966425512}" type="sibTrans" cxnId="{F4053B44-60C3-4170-AA5D-B88DB3774525}">
      <dgm:prSet/>
      <dgm:spPr/>
      <dgm:t>
        <a:bodyPr/>
        <a:lstStyle/>
        <a:p>
          <a:endParaRPr lang="en-US"/>
        </a:p>
      </dgm:t>
    </dgm:pt>
    <dgm:pt modelId="{9F296067-4AB8-4388-908E-D8BECCD50A07}">
      <dgm:prSet/>
      <dgm:spPr/>
      <dgm:t>
        <a:bodyPr/>
        <a:lstStyle/>
        <a:p>
          <a:r>
            <a:rPr lang="en-US"/>
            <a:t>Health and Wellness staff approve the transportation plan</a:t>
          </a:r>
        </a:p>
      </dgm:t>
    </dgm:pt>
    <dgm:pt modelId="{F6F6E2A8-A975-4EBC-A733-27F5293F6FCD}" type="parTrans" cxnId="{D2858D45-61EC-46D5-80C3-5D2792C6E716}">
      <dgm:prSet/>
      <dgm:spPr/>
      <dgm:t>
        <a:bodyPr/>
        <a:lstStyle/>
        <a:p>
          <a:endParaRPr lang="en-US"/>
        </a:p>
      </dgm:t>
    </dgm:pt>
    <dgm:pt modelId="{E6DD24DF-DBD7-4A12-80D5-09F36A74460A}" type="sibTrans" cxnId="{D2858D45-61EC-46D5-80C3-5D2792C6E716}">
      <dgm:prSet/>
      <dgm:spPr/>
      <dgm:t>
        <a:bodyPr/>
        <a:lstStyle/>
        <a:p>
          <a:endParaRPr lang="en-US"/>
        </a:p>
      </dgm:t>
    </dgm:pt>
    <dgm:pt modelId="{4560F129-6696-4803-B77A-776538101680}">
      <dgm:prSet/>
      <dgm:spPr/>
      <dgm:t>
        <a:bodyPr/>
        <a:lstStyle/>
        <a:p>
          <a:r>
            <a:rPr lang="en-US"/>
            <a:t>Students on MSWR are contacted monthly by the HWM </a:t>
          </a:r>
        </a:p>
      </dgm:t>
    </dgm:pt>
    <dgm:pt modelId="{7996A98D-C043-465F-A08C-C8CA01032644}" type="parTrans" cxnId="{79101836-34DB-42E9-ACC9-E2446C1B9802}">
      <dgm:prSet/>
      <dgm:spPr/>
      <dgm:t>
        <a:bodyPr/>
        <a:lstStyle/>
        <a:p>
          <a:endParaRPr lang="en-US"/>
        </a:p>
      </dgm:t>
    </dgm:pt>
    <dgm:pt modelId="{5F07C74A-61B2-42BE-9A64-DDC3ADCBF9C0}" type="sibTrans" cxnId="{79101836-34DB-42E9-ACC9-E2446C1B9802}">
      <dgm:prSet/>
      <dgm:spPr/>
      <dgm:t>
        <a:bodyPr/>
        <a:lstStyle/>
        <a:p>
          <a:endParaRPr lang="en-US"/>
        </a:p>
      </dgm:t>
    </dgm:pt>
    <dgm:pt modelId="{DD9BF2E6-580F-4E29-BE75-468F25011824}">
      <dgm:prSet/>
      <dgm:spPr/>
      <dgm:t>
        <a:bodyPr/>
        <a:lstStyle/>
        <a:p>
          <a:r>
            <a:rPr lang="en-US" i="1"/>
            <a:t>Job Corps does not pay for hospitalizations. </a:t>
          </a:r>
          <a:endParaRPr lang="en-US"/>
        </a:p>
      </dgm:t>
    </dgm:pt>
    <dgm:pt modelId="{A03C45FF-C4A7-42AB-AAD1-EC88F4F69308}" type="parTrans" cxnId="{2F9E7A18-8D62-49E2-B754-BF1950890A7A}">
      <dgm:prSet/>
      <dgm:spPr/>
      <dgm:t>
        <a:bodyPr/>
        <a:lstStyle/>
        <a:p>
          <a:endParaRPr lang="en-US"/>
        </a:p>
      </dgm:t>
    </dgm:pt>
    <dgm:pt modelId="{01B66788-A37D-4073-A423-9739755543C4}" type="sibTrans" cxnId="{2F9E7A18-8D62-49E2-B754-BF1950890A7A}">
      <dgm:prSet/>
      <dgm:spPr/>
      <dgm:t>
        <a:bodyPr/>
        <a:lstStyle/>
        <a:p>
          <a:endParaRPr lang="en-US"/>
        </a:p>
      </dgm:t>
    </dgm:pt>
    <dgm:pt modelId="{BB0FABA5-0065-9C4C-8E0E-51728993509B}" type="pres">
      <dgm:prSet presAssocID="{6B50A7BF-E3A1-4E5C-BF06-1E5BA88C9FF0}" presName="linear" presStyleCnt="0">
        <dgm:presLayoutVars>
          <dgm:animLvl val="lvl"/>
          <dgm:resizeHandles val="exact"/>
        </dgm:presLayoutVars>
      </dgm:prSet>
      <dgm:spPr/>
    </dgm:pt>
    <dgm:pt modelId="{F0F3E1D7-E6DA-0D45-9532-7395BA2C190A}" type="pres">
      <dgm:prSet presAssocID="{5EEA690C-C93A-427D-8F17-69142DFB3E85}" presName="parentText" presStyleLbl="node1" presStyleIdx="0" presStyleCnt="2">
        <dgm:presLayoutVars>
          <dgm:chMax val="0"/>
          <dgm:bulletEnabled val="1"/>
        </dgm:presLayoutVars>
      </dgm:prSet>
      <dgm:spPr/>
    </dgm:pt>
    <dgm:pt modelId="{E8BF569A-4CB8-024E-AE25-C15A5F4B3893}" type="pres">
      <dgm:prSet presAssocID="{DC33BBA6-63EF-44B0-A69A-9193B42E9EC2}" presName="spacer" presStyleCnt="0"/>
      <dgm:spPr/>
    </dgm:pt>
    <dgm:pt modelId="{FCAABCC7-289E-1647-8E92-7E9EFB0DC606}" type="pres">
      <dgm:prSet presAssocID="{187C60C8-5AF0-47E2-A58C-9C739D74C502}" presName="parentText" presStyleLbl="node1" presStyleIdx="1" presStyleCnt="2">
        <dgm:presLayoutVars>
          <dgm:chMax val="0"/>
          <dgm:bulletEnabled val="1"/>
        </dgm:presLayoutVars>
      </dgm:prSet>
      <dgm:spPr/>
    </dgm:pt>
    <dgm:pt modelId="{C18D7688-67E8-9D48-871F-C4E2A23E5EC3}" type="pres">
      <dgm:prSet presAssocID="{187C60C8-5AF0-47E2-A58C-9C739D74C502}" presName="childText" presStyleLbl="revTx" presStyleIdx="0" presStyleCnt="1">
        <dgm:presLayoutVars>
          <dgm:bulletEnabled val="1"/>
        </dgm:presLayoutVars>
      </dgm:prSet>
      <dgm:spPr/>
    </dgm:pt>
  </dgm:ptLst>
  <dgm:cxnLst>
    <dgm:cxn modelId="{CE230600-C747-4EA2-B6B1-21F7B7F69F3A}" srcId="{6B50A7BF-E3A1-4E5C-BF06-1E5BA88C9FF0}" destId="{5EEA690C-C93A-427D-8F17-69142DFB3E85}" srcOrd="0" destOrd="0" parTransId="{E6A37E82-882C-4FE0-A028-F3312F53255D}" sibTransId="{DC33BBA6-63EF-44B0-A69A-9193B42E9EC2}"/>
    <dgm:cxn modelId="{2F9E7A18-8D62-49E2-B754-BF1950890A7A}" srcId="{187C60C8-5AF0-47E2-A58C-9C739D74C502}" destId="{DD9BF2E6-580F-4E29-BE75-468F25011824}" srcOrd="6" destOrd="0" parTransId="{A03C45FF-C4A7-42AB-AAD1-EC88F4F69308}" sibTransId="{01B66788-A37D-4073-A423-9739755543C4}"/>
    <dgm:cxn modelId="{A9B29C25-EFC2-EF40-8AF0-6D441FF825CA}" type="presOf" srcId="{DD9BF2E6-580F-4E29-BE75-468F25011824}" destId="{C18D7688-67E8-9D48-871F-C4E2A23E5EC3}" srcOrd="0" destOrd="6" presId="urn:microsoft.com/office/officeart/2005/8/layout/vList2"/>
    <dgm:cxn modelId="{7805B928-1DDD-40E1-8825-A8EB3BF4B817}" srcId="{6B50A7BF-E3A1-4E5C-BF06-1E5BA88C9FF0}" destId="{187C60C8-5AF0-47E2-A58C-9C739D74C502}" srcOrd="1" destOrd="0" parTransId="{C4789817-506F-4F45-9FDA-C74D3DECB7FD}" sibTransId="{C41250C0-CEBE-4170-BDD9-44FB48160958}"/>
    <dgm:cxn modelId="{CCE7A129-6A02-A34C-931B-E70673D7043E}" type="presOf" srcId="{834891DF-49F0-4D82-BF9F-3161FAEE1330}" destId="{C18D7688-67E8-9D48-871F-C4E2A23E5EC3}" srcOrd="0" destOrd="3" presId="urn:microsoft.com/office/officeart/2005/8/layout/vList2"/>
    <dgm:cxn modelId="{79101836-34DB-42E9-ACC9-E2446C1B9802}" srcId="{187C60C8-5AF0-47E2-A58C-9C739D74C502}" destId="{4560F129-6696-4803-B77A-776538101680}" srcOrd="5" destOrd="0" parTransId="{7996A98D-C043-465F-A08C-C8CA01032644}" sibTransId="{5F07C74A-61B2-42BE-9A64-DDC3ADCBF9C0}"/>
    <dgm:cxn modelId="{F4053B44-60C3-4170-AA5D-B88DB3774525}" srcId="{187C60C8-5AF0-47E2-A58C-9C739D74C502}" destId="{834891DF-49F0-4D82-BF9F-3161FAEE1330}" srcOrd="3" destOrd="0" parTransId="{DD3DC8F3-2026-445B-B2EA-8663EE628A06}" sibTransId="{D8A933FB-D058-4281-921E-637966425512}"/>
    <dgm:cxn modelId="{D2858D45-61EC-46D5-80C3-5D2792C6E716}" srcId="{187C60C8-5AF0-47E2-A58C-9C739D74C502}" destId="{9F296067-4AB8-4388-908E-D8BECCD50A07}" srcOrd="4" destOrd="0" parTransId="{F6F6E2A8-A975-4EBC-A733-27F5293F6FCD}" sibTransId="{E6DD24DF-DBD7-4A12-80D5-09F36A74460A}"/>
    <dgm:cxn modelId="{B0F8C34C-3562-0346-A189-B2D10CBFEAF4}" type="presOf" srcId="{D93DD6C7-3F5A-4075-9081-81E72AF50C62}" destId="{C18D7688-67E8-9D48-871F-C4E2A23E5EC3}" srcOrd="0" destOrd="2" presId="urn:microsoft.com/office/officeart/2005/8/layout/vList2"/>
    <dgm:cxn modelId="{3E867F58-B417-A748-B960-3168C12CDC42}" type="presOf" srcId="{20690D1C-574B-4EAF-9157-077272A4452A}" destId="{C18D7688-67E8-9D48-871F-C4E2A23E5EC3}" srcOrd="0" destOrd="0" presId="urn:microsoft.com/office/officeart/2005/8/layout/vList2"/>
    <dgm:cxn modelId="{8F51506E-796B-3F40-BB4B-2D4925F47F89}" type="presOf" srcId="{75834840-324E-484C-8AE5-D016C8DC66B8}" destId="{C18D7688-67E8-9D48-871F-C4E2A23E5EC3}" srcOrd="0" destOrd="1" presId="urn:microsoft.com/office/officeart/2005/8/layout/vList2"/>
    <dgm:cxn modelId="{68E4EB71-32F1-BE4D-B2D6-D4705A100B10}" type="presOf" srcId="{9F296067-4AB8-4388-908E-D8BECCD50A07}" destId="{C18D7688-67E8-9D48-871F-C4E2A23E5EC3}" srcOrd="0" destOrd="4" presId="urn:microsoft.com/office/officeart/2005/8/layout/vList2"/>
    <dgm:cxn modelId="{790BEF87-F933-4D41-B3B0-2C2E54B915E2}" type="presOf" srcId="{5EEA690C-C93A-427D-8F17-69142DFB3E85}" destId="{F0F3E1D7-E6DA-0D45-9532-7395BA2C190A}" srcOrd="0" destOrd="0" presId="urn:microsoft.com/office/officeart/2005/8/layout/vList2"/>
    <dgm:cxn modelId="{7FE5C296-43B2-458D-8A14-B33530BFC51D}" srcId="{187C60C8-5AF0-47E2-A58C-9C739D74C502}" destId="{D93DD6C7-3F5A-4075-9081-81E72AF50C62}" srcOrd="2" destOrd="0" parTransId="{7676EF21-30E3-4877-992E-571B1C9839A6}" sibTransId="{3A97219E-6B3F-4CA1-985A-733A81D3893B}"/>
    <dgm:cxn modelId="{8F09E3A8-8C09-A148-BC1C-1884F7678275}" type="presOf" srcId="{4560F129-6696-4803-B77A-776538101680}" destId="{C18D7688-67E8-9D48-871F-C4E2A23E5EC3}" srcOrd="0" destOrd="5" presId="urn:microsoft.com/office/officeart/2005/8/layout/vList2"/>
    <dgm:cxn modelId="{82A5DDAA-1C0D-734B-BFBC-79F907CFDAAD}" type="presOf" srcId="{187C60C8-5AF0-47E2-A58C-9C739D74C502}" destId="{FCAABCC7-289E-1647-8E92-7E9EFB0DC606}" srcOrd="0" destOrd="0" presId="urn:microsoft.com/office/officeart/2005/8/layout/vList2"/>
    <dgm:cxn modelId="{B4CD99CC-DCD7-44F9-921D-07C05B8D8B61}" srcId="{187C60C8-5AF0-47E2-A58C-9C739D74C502}" destId="{20690D1C-574B-4EAF-9157-077272A4452A}" srcOrd="0" destOrd="0" parTransId="{EFD77DD9-8EDB-4205-9B69-801038CD0E7F}" sibTransId="{90BE2C2F-75B7-493E-834E-B1EFB0DE9825}"/>
    <dgm:cxn modelId="{0C73CEEC-7B0A-4D90-A9B6-1B4D047C1C4A}" srcId="{187C60C8-5AF0-47E2-A58C-9C739D74C502}" destId="{75834840-324E-484C-8AE5-D016C8DC66B8}" srcOrd="1" destOrd="0" parTransId="{E587A893-618A-470A-9BC4-5C85783B5214}" sibTransId="{1944CC9D-01C3-45B7-8266-85F6A90FBA0C}"/>
    <dgm:cxn modelId="{7CCF32F5-94E5-DF4A-AA90-74AFDCB9258B}" type="presOf" srcId="{6B50A7BF-E3A1-4E5C-BF06-1E5BA88C9FF0}" destId="{BB0FABA5-0065-9C4C-8E0E-51728993509B}" srcOrd="0" destOrd="0" presId="urn:microsoft.com/office/officeart/2005/8/layout/vList2"/>
    <dgm:cxn modelId="{4982D60A-A44C-3645-A607-DA6AB6BEF498}" type="presParOf" srcId="{BB0FABA5-0065-9C4C-8E0E-51728993509B}" destId="{F0F3E1D7-E6DA-0D45-9532-7395BA2C190A}" srcOrd="0" destOrd="0" presId="urn:microsoft.com/office/officeart/2005/8/layout/vList2"/>
    <dgm:cxn modelId="{A09B1C99-8896-3F49-8A42-A41F5B9FCC92}" type="presParOf" srcId="{BB0FABA5-0065-9C4C-8E0E-51728993509B}" destId="{E8BF569A-4CB8-024E-AE25-C15A5F4B3893}" srcOrd="1" destOrd="0" presId="urn:microsoft.com/office/officeart/2005/8/layout/vList2"/>
    <dgm:cxn modelId="{E2A25973-BD16-DF4B-B784-052F6CFF1EEF}" type="presParOf" srcId="{BB0FABA5-0065-9C4C-8E0E-51728993509B}" destId="{FCAABCC7-289E-1647-8E92-7E9EFB0DC606}" srcOrd="2" destOrd="0" presId="urn:microsoft.com/office/officeart/2005/8/layout/vList2"/>
    <dgm:cxn modelId="{DFF3CD05-61E0-8746-916B-19A14109068A}" type="presParOf" srcId="{BB0FABA5-0065-9C4C-8E0E-51728993509B}" destId="{C18D7688-67E8-9D48-871F-C4E2A23E5EC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FB046E-DF19-4EAD-9480-8856086DFCC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BA9F0B-186D-4E94-B6C1-241FE65E0572}">
      <dgm:prSet/>
      <dgm:spPr/>
      <dgm:t>
        <a:bodyPr/>
        <a:lstStyle/>
        <a:p>
          <a:r>
            <a:rPr lang="en-US" b="1"/>
            <a:t>Documentation: </a:t>
          </a:r>
          <a:r>
            <a:rPr lang="en-US"/>
            <a:t>Almost all the required documentation can be done on the recommended MSWR (Student Health Leave) Form. </a:t>
          </a:r>
        </a:p>
      </dgm:t>
    </dgm:pt>
    <dgm:pt modelId="{08B4E16C-10DA-46AA-B3C4-E27E64B576ED}" type="parTrans" cxnId="{8FF2219C-8F94-4C18-8435-56F7290E8890}">
      <dgm:prSet/>
      <dgm:spPr/>
      <dgm:t>
        <a:bodyPr/>
        <a:lstStyle/>
        <a:p>
          <a:endParaRPr lang="en-US"/>
        </a:p>
      </dgm:t>
    </dgm:pt>
    <dgm:pt modelId="{76E05829-95CE-43B5-9EFB-9748CCFC66E5}" type="sibTrans" cxnId="{8FF2219C-8F94-4C18-8435-56F7290E8890}">
      <dgm:prSet/>
      <dgm:spPr/>
      <dgm:t>
        <a:bodyPr/>
        <a:lstStyle/>
        <a:p>
          <a:endParaRPr lang="en-US"/>
        </a:p>
      </dgm:t>
    </dgm:pt>
    <dgm:pt modelId="{09A39934-FC6C-4959-ACCE-F14AE9DFFE29}">
      <dgm:prSet/>
      <dgm:spPr/>
      <dgm:t>
        <a:bodyPr/>
        <a:lstStyle/>
        <a:p>
          <a:r>
            <a:rPr lang="en-US"/>
            <a:t>A clinical assessment including current symptoms/behaviors, functional impairments, and diagnostic code by a QHP</a:t>
          </a:r>
        </a:p>
      </dgm:t>
    </dgm:pt>
    <dgm:pt modelId="{5D2223B8-6E0F-4F12-BD3A-4C3EF9BA67A3}" type="parTrans" cxnId="{8EC9D03E-E721-4A1D-A45F-99D6C12EDBCB}">
      <dgm:prSet/>
      <dgm:spPr/>
      <dgm:t>
        <a:bodyPr/>
        <a:lstStyle/>
        <a:p>
          <a:endParaRPr lang="en-US"/>
        </a:p>
      </dgm:t>
    </dgm:pt>
    <dgm:pt modelId="{0256592A-4E0C-4BBE-A1F2-D0D456F1700C}" type="sibTrans" cxnId="{8EC9D03E-E721-4A1D-A45F-99D6C12EDBCB}">
      <dgm:prSet/>
      <dgm:spPr/>
      <dgm:t>
        <a:bodyPr/>
        <a:lstStyle/>
        <a:p>
          <a:endParaRPr lang="en-US"/>
        </a:p>
      </dgm:t>
    </dgm:pt>
    <dgm:pt modelId="{B4458CDB-6373-43A6-B303-5FC7090F829E}">
      <dgm:prSet/>
      <dgm:spPr/>
      <dgm:t>
        <a:bodyPr/>
        <a:lstStyle/>
        <a:p>
          <a:r>
            <a:rPr lang="en-US"/>
            <a:t>Individualized treatment instructions</a:t>
          </a:r>
        </a:p>
      </dgm:t>
    </dgm:pt>
    <dgm:pt modelId="{31AEFAC6-D099-4BAD-9C67-C2B721CDD22C}" type="parTrans" cxnId="{D05EE38B-1CE3-4AE6-B601-6EC74F97EDEF}">
      <dgm:prSet/>
      <dgm:spPr/>
      <dgm:t>
        <a:bodyPr/>
        <a:lstStyle/>
        <a:p>
          <a:endParaRPr lang="en-US"/>
        </a:p>
      </dgm:t>
    </dgm:pt>
    <dgm:pt modelId="{B876F066-9211-4113-B52D-E39224E4B9D4}" type="sibTrans" cxnId="{D05EE38B-1CE3-4AE6-B601-6EC74F97EDEF}">
      <dgm:prSet/>
      <dgm:spPr/>
      <dgm:t>
        <a:bodyPr/>
        <a:lstStyle/>
        <a:p>
          <a:endParaRPr lang="en-US"/>
        </a:p>
      </dgm:t>
    </dgm:pt>
    <dgm:pt modelId="{B6011A50-BFE8-4028-9D3D-48028950A084}">
      <dgm:prSet/>
      <dgm:spPr/>
      <dgm:t>
        <a:bodyPr/>
        <a:lstStyle/>
        <a:p>
          <a:r>
            <a:rPr lang="en-US"/>
            <a:t>Student consent</a:t>
          </a:r>
        </a:p>
      </dgm:t>
    </dgm:pt>
    <dgm:pt modelId="{DBD0B7BB-C4D0-4072-9116-FE0CF41F6FB3}" type="parTrans" cxnId="{A905CE39-6A99-4FCE-B94B-F47471BF3B81}">
      <dgm:prSet/>
      <dgm:spPr/>
      <dgm:t>
        <a:bodyPr/>
        <a:lstStyle/>
        <a:p>
          <a:endParaRPr lang="en-US"/>
        </a:p>
      </dgm:t>
    </dgm:pt>
    <dgm:pt modelId="{0EC4F41C-7C4D-44C1-8D6A-0D92E49C2440}" type="sibTrans" cxnId="{A905CE39-6A99-4FCE-B94B-F47471BF3B81}">
      <dgm:prSet/>
      <dgm:spPr/>
      <dgm:t>
        <a:bodyPr/>
        <a:lstStyle/>
        <a:p>
          <a:endParaRPr lang="en-US"/>
        </a:p>
      </dgm:t>
    </dgm:pt>
    <dgm:pt modelId="{CD2B20A7-90FF-4BEA-9B85-E6E72572FCAD}">
      <dgm:prSet/>
      <dgm:spPr/>
      <dgm:t>
        <a:bodyPr/>
        <a:lstStyle/>
        <a:p>
          <a:r>
            <a:rPr lang="en-US"/>
            <a:t>Referral source(s)</a:t>
          </a:r>
        </a:p>
      </dgm:t>
    </dgm:pt>
    <dgm:pt modelId="{7227A015-8FAA-4E63-B2FF-15A0306182EF}" type="parTrans" cxnId="{04B04416-484C-43E6-B8AC-E674B5754D4E}">
      <dgm:prSet/>
      <dgm:spPr/>
      <dgm:t>
        <a:bodyPr/>
        <a:lstStyle/>
        <a:p>
          <a:endParaRPr lang="en-US"/>
        </a:p>
      </dgm:t>
    </dgm:pt>
    <dgm:pt modelId="{D24A3CE2-7298-457F-BE95-5C63E3DF3A48}" type="sibTrans" cxnId="{04B04416-484C-43E6-B8AC-E674B5754D4E}">
      <dgm:prSet/>
      <dgm:spPr/>
      <dgm:t>
        <a:bodyPr/>
        <a:lstStyle/>
        <a:p>
          <a:endParaRPr lang="en-US"/>
        </a:p>
      </dgm:t>
    </dgm:pt>
    <dgm:pt modelId="{540AF55E-7569-4342-9706-F4DFF3F659E6}">
      <dgm:prSet/>
      <dgm:spPr/>
      <dgm:t>
        <a:bodyPr/>
        <a:lstStyle/>
        <a:p>
          <a:r>
            <a:rPr lang="en-US"/>
            <a:t>Transportation details, including whether an escort is needed</a:t>
          </a:r>
        </a:p>
      </dgm:t>
    </dgm:pt>
    <dgm:pt modelId="{F282E2D4-592C-492A-B9E4-1D8AA80BC414}" type="parTrans" cxnId="{DC5DE27A-E71F-4CB5-B616-92BE29163263}">
      <dgm:prSet/>
      <dgm:spPr/>
      <dgm:t>
        <a:bodyPr/>
        <a:lstStyle/>
        <a:p>
          <a:endParaRPr lang="en-US"/>
        </a:p>
      </dgm:t>
    </dgm:pt>
    <dgm:pt modelId="{79974A0A-3F6C-4D24-8BD2-E245D378F91F}" type="sibTrans" cxnId="{DC5DE27A-E71F-4CB5-B616-92BE29163263}">
      <dgm:prSet/>
      <dgm:spPr/>
      <dgm:t>
        <a:bodyPr/>
        <a:lstStyle/>
        <a:p>
          <a:endParaRPr lang="en-US"/>
        </a:p>
      </dgm:t>
    </dgm:pt>
    <dgm:pt modelId="{8DD80F93-95C6-4822-AEA4-6FE5C9BE2128}">
      <dgm:prSet/>
      <dgm:spPr/>
      <dgm:t>
        <a:bodyPr/>
        <a:lstStyle/>
        <a:p>
          <a:r>
            <a:rPr lang="en-US"/>
            <a:t>Dates of separation and anticipated return to center</a:t>
          </a:r>
        </a:p>
      </dgm:t>
    </dgm:pt>
    <dgm:pt modelId="{A1874AB1-FF0B-4275-8605-964983889028}" type="parTrans" cxnId="{83BF7BCE-07D6-4CB2-9A2A-897B8697780A}">
      <dgm:prSet/>
      <dgm:spPr/>
      <dgm:t>
        <a:bodyPr/>
        <a:lstStyle/>
        <a:p>
          <a:endParaRPr lang="en-US"/>
        </a:p>
      </dgm:t>
    </dgm:pt>
    <dgm:pt modelId="{FE2449A8-6E8D-46CD-A97C-59E96F41568C}" type="sibTrans" cxnId="{83BF7BCE-07D6-4CB2-9A2A-897B8697780A}">
      <dgm:prSet/>
      <dgm:spPr/>
      <dgm:t>
        <a:bodyPr/>
        <a:lstStyle/>
        <a:p>
          <a:endParaRPr lang="en-US"/>
        </a:p>
      </dgm:t>
    </dgm:pt>
    <dgm:pt modelId="{4F78A3C1-7703-4DB2-9F3E-5E1DA824085A}">
      <dgm:prSet/>
      <dgm:spPr/>
      <dgm:t>
        <a:bodyPr/>
        <a:lstStyle/>
        <a:p>
          <a:r>
            <a:rPr lang="en-US"/>
            <a:t>Individualized student medical expectations to return (Student Health Leave Form/MSWR Form)</a:t>
          </a:r>
        </a:p>
      </dgm:t>
    </dgm:pt>
    <dgm:pt modelId="{EB816168-9B7D-46EF-96B1-0CBC9A8D8DD5}" type="parTrans" cxnId="{1110F5F7-5402-4E2E-B75B-7D4F6AAB6F61}">
      <dgm:prSet/>
      <dgm:spPr/>
      <dgm:t>
        <a:bodyPr/>
        <a:lstStyle/>
        <a:p>
          <a:endParaRPr lang="en-US"/>
        </a:p>
      </dgm:t>
    </dgm:pt>
    <dgm:pt modelId="{C60FCECA-74F6-4C81-9F07-A3C9AF348812}" type="sibTrans" cxnId="{1110F5F7-5402-4E2E-B75B-7D4F6AAB6F61}">
      <dgm:prSet/>
      <dgm:spPr/>
      <dgm:t>
        <a:bodyPr/>
        <a:lstStyle/>
        <a:p>
          <a:endParaRPr lang="en-US"/>
        </a:p>
      </dgm:t>
    </dgm:pt>
    <dgm:pt modelId="{072A5405-E0BC-4981-99E0-5940595C7448}">
      <dgm:prSet/>
      <dgm:spPr/>
      <dgm:t>
        <a:bodyPr/>
        <a:lstStyle/>
        <a:p>
          <a:r>
            <a:rPr lang="en-US"/>
            <a:t>Accommodation plan and CIS Accommodation Plan Notes if student is an individual with a disability</a:t>
          </a:r>
        </a:p>
      </dgm:t>
    </dgm:pt>
    <dgm:pt modelId="{88EEA236-8DB8-4539-AC2C-0809E23B159F}" type="parTrans" cxnId="{0A9B0E2F-F6FA-498F-966A-DA809442CC62}">
      <dgm:prSet/>
      <dgm:spPr/>
      <dgm:t>
        <a:bodyPr/>
        <a:lstStyle/>
        <a:p>
          <a:endParaRPr lang="en-US"/>
        </a:p>
      </dgm:t>
    </dgm:pt>
    <dgm:pt modelId="{FFD2438E-9E8F-436E-ADBE-D227DBBE5FB5}" type="sibTrans" cxnId="{0A9B0E2F-F6FA-498F-966A-DA809442CC62}">
      <dgm:prSet/>
      <dgm:spPr/>
      <dgm:t>
        <a:bodyPr/>
        <a:lstStyle/>
        <a:p>
          <a:endParaRPr lang="en-US"/>
        </a:p>
      </dgm:t>
    </dgm:pt>
    <dgm:pt modelId="{17627FC7-A592-6B48-9AB1-580CA8D17DCC}" type="pres">
      <dgm:prSet presAssocID="{D0FB046E-DF19-4EAD-9480-8856086DFCC5}" presName="linear" presStyleCnt="0">
        <dgm:presLayoutVars>
          <dgm:animLvl val="lvl"/>
          <dgm:resizeHandles val="exact"/>
        </dgm:presLayoutVars>
      </dgm:prSet>
      <dgm:spPr/>
    </dgm:pt>
    <dgm:pt modelId="{31E9D006-F3D4-D245-BCB3-6654D64B6681}" type="pres">
      <dgm:prSet presAssocID="{14BA9F0B-186D-4E94-B6C1-241FE65E0572}" presName="parentText" presStyleLbl="node1" presStyleIdx="0" presStyleCnt="9">
        <dgm:presLayoutVars>
          <dgm:chMax val="0"/>
          <dgm:bulletEnabled val="1"/>
        </dgm:presLayoutVars>
      </dgm:prSet>
      <dgm:spPr/>
    </dgm:pt>
    <dgm:pt modelId="{41337FBF-69E8-914C-949B-3B32C858A4D4}" type="pres">
      <dgm:prSet presAssocID="{76E05829-95CE-43B5-9EFB-9748CCFC66E5}" presName="spacer" presStyleCnt="0"/>
      <dgm:spPr/>
    </dgm:pt>
    <dgm:pt modelId="{4EA27CCA-1A43-6349-8A0F-5F74E3A73250}" type="pres">
      <dgm:prSet presAssocID="{09A39934-FC6C-4959-ACCE-F14AE9DFFE29}" presName="parentText" presStyleLbl="node1" presStyleIdx="1" presStyleCnt="9">
        <dgm:presLayoutVars>
          <dgm:chMax val="0"/>
          <dgm:bulletEnabled val="1"/>
        </dgm:presLayoutVars>
      </dgm:prSet>
      <dgm:spPr/>
    </dgm:pt>
    <dgm:pt modelId="{AFC4E235-F9BC-E346-9FB9-D53AFB9798F9}" type="pres">
      <dgm:prSet presAssocID="{0256592A-4E0C-4BBE-A1F2-D0D456F1700C}" presName="spacer" presStyleCnt="0"/>
      <dgm:spPr/>
    </dgm:pt>
    <dgm:pt modelId="{60F95B87-98DE-5F46-A5E7-C9A63A948D03}" type="pres">
      <dgm:prSet presAssocID="{B4458CDB-6373-43A6-B303-5FC7090F829E}" presName="parentText" presStyleLbl="node1" presStyleIdx="2" presStyleCnt="9">
        <dgm:presLayoutVars>
          <dgm:chMax val="0"/>
          <dgm:bulletEnabled val="1"/>
        </dgm:presLayoutVars>
      </dgm:prSet>
      <dgm:spPr/>
    </dgm:pt>
    <dgm:pt modelId="{B8E0A820-34BF-FA41-A815-FDA64BA40AEE}" type="pres">
      <dgm:prSet presAssocID="{B876F066-9211-4113-B52D-E39224E4B9D4}" presName="spacer" presStyleCnt="0"/>
      <dgm:spPr/>
    </dgm:pt>
    <dgm:pt modelId="{F6EA1521-9FC0-2347-845F-2F198276BB04}" type="pres">
      <dgm:prSet presAssocID="{B6011A50-BFE8-4028-9D3D-48028950A084}" presName="parentText" presStyleLbl="node1" presStyleIdx="3" presStyleCnt="9">
        <dgm:presLayoutVars>
          <dgm:chMax val="0"/>
          <dgm:bulletEnabled val="1"/>
        </dgm:presLayoutVars>
      </dgm:prSet>
      <dgm:spPr/>
    </dgm:pt>
    <dgm:pt modelId="{E6A1019F-1F62-3D4D-AF3E-1115E4F149C6}" type="pres">
      <dgm:prSet presAssocID="{0EC4F41C-7C4D-44C1-8D6A-0D92E49C2440}" presName="spacer" presStyleCnt="0"/>
      <dgm:spPr/>
    </dgm:pt>
    <dgm:pt modelId="{C9031980-A0A2-9E4B-8B55-903A931592FD}" type="pres">
      <dgm:prSet presAssocID="{CD2B20A7-90FF-4BEA-9B85-E6E72572FCAD}" presName="parentText" presStyleLbl="node1" presStyleIdx="4" presStyleCnt="9">
        <dgm:presLayoutVars>
          <dgm:chMax val="0"/>
          <dgm:bulletEnabled val="1"/>
        </dgm:presLayoutVars>
      </dgm:prSet>
      <dgm:spPr/>
    </dgm:pt>
    <dgm:pt modelId="{5E00A72E-8A51-D943-B728-604777C3AE01}" type="pres">
      <dgm:prSet presAssocID="{D24A3CE2-7298-457F-BE95-5C63E3DF3A48}" presName="spacer" presStyleCnt="0"/>
      <dgm:spPr/>
    </dgm:pt>
    <dgm:pt modelId="{D85DFCCD-F8E4-6347-8C6A-73BBDBF96144}" type="pres">
      <dgm:prSet presAssocID="{540AF55E-7569-4342-9706-F4DFF3F659E6}" presName="parentText" presStyleLbl="node1" presStyleIdx="5" presStyleCnt="9">
        <dgm:presLayoutVars>
          <dgm:chMax val="0"/>
          <dgm:bulletEnabled val="1"/>
        </dgm:presLayoutVars>
      </dgm:prSet>
      <dgm:spPr/>
    </dgm:pt>
    <dgm:pt modelId="{67447D4E-0FA2-DA4F-87E3-CB4B29CDD792}" type="pres">
      <dgm:prSet presAssocID="{79974A0A-3F6C-4D24-8BD2-E245D378F91F}" presName="spacer" presStyleCnt="0"/>
      <dgm:spPr/>
    </dgm:pt>
    <dgm:pt modelId="{2852B20D-3FED-934A-8230-C9CC3A78B4A0}" type="pres">
      <dgm:prSet presAssocID="{8DD80F93-95C6-4822-AEA4-6FE5C9BE2128}" presName="parentText" presStyleLbl="node1" presStyleIdx="6" presStyleCnt="9">
        <dgm:presLayoutVars>
          <dgm:chMax val="0"/>
          <dgm:bulletEnabled val="1"/>
        </dgm:presLayoutVars>
      </dgm:prSet>
      <dgm:spPr/>
    </dgm:pt>
    <dgm:pt modelId="{F7992F42-B9FD-6047-9CD7-260706BD2D63}" type="pres">
      <dgm:prSet presAssocID="{FE2449A8-6E8D-46CD-A97C-59E96F41568C}" presName="spacer" presStyleCnt="0"/>
      <dgm:spPr/>
    </dgm:pt>
    <dgm:pt modelId="{35807400-3041-0244-9272-4BFC6EB87B6C}" type="pres">
      <dgm:prSet presAssocID="{4F78A3C1-7703-4DB2-9F3E-5E1DA824085A}" presName="parentText" presStyleLbl="node1" presStyleIdx="7" presStyleCnt="9">
        <dgm:presLayoutVars>
          <dgm:chMax val="0"/>
          <dgm:bulletEnabled val="1"/>
        </dgm:presLayoutVars>
      </dgm:prSet>
      <dgm:spPr/>
    </dgm:pt>
    <dgm:pt modelId="{98B94728-AA8D-5B48-80A9-72A54B60BFD7}" type="pres">
      <dgm:prSet presAssocID="{C60FCECA-74F6-4C81-9F07-A3C9AF348812}" presName="spacer" presStyleCnt="0"/>
      <dgm:spPr/>
    </dgm:pt>
    <dgm:pt modelId="{779F10FB-B22D-CB4C-B836-47737FF143B7}" type="pres">
      <dgm:prSet presAssocID="{072A5405-E0BC-4981-99E0-5940595C7448}" presName="parentText" presStyleLbl="node1" presStyleIdx="8" presStyleCnt="9">
        <dgm:presLayoutVars>
          <dgm:chMax val="0"/>
          <dgm:bulletEnabled val="1"/>
        </dgm:presLayoutVars>
      </dgm:prSet>
      <dgm:spPr/>
    </dgm:pt>
  </dgm:ptLst>
  <dgm:cxnLst>
    <dgm:cxn modelId="{52190B0A-1421-9545-869C-CEE73FD44B81}" type="presOf" srcId="{D0FB046E-DF19-4EAD-9480-8856086DFCC5}" destId="{17627FC7-A592-6B48-9AB1-580CA8D17DCC}" srcOrd="0" destOrd="0" presId="urn:microsoft.com/office/officeart/2005/8/layout/vList2"/>
    <dgm:cxn modelId="{04B04416-484C-43E6-B8AC-E674B5754D4E}" srcId="{D0FB046E-DF19-4EAD-9480-8856086DFCC5}" destId="{CD2B20A7-90FF-4BEA-9B85-E6E72572FCAD}" srcOrd="4" destOrd="0" parTransId="{7227A015-8FAA-4E63-B2FF-15A0306182EF}" sibTransId="{D24A3CE2-7298-457F-BE95-5C63E3DF3A48}"/>
    <dgm:cxn modelId="{5CA33222-B147-1D46-8723-38D7B78E57B5}" type="presOf" srcId="{14BA9F0B-186D-4E94-B6C1-241FE65E0572}" destId="{31E9D006-F3D4-D245-BCB3-6654D64B6681}" srcOrd="0" destOrd="0" presId="urn:microsoft.com/office/officeart/2005/8/layout/vList2"/>
    <dgm:cxn modelId="{D192932D-3EFA-934B-859B-AFA6AED556D9}" type="presOf" srcId="{09A39934-FC6C-4959-ACCE-F14AE9DFFE29}" destId="{4EA27CCA-1A43-6349-8A0F-5F74E3A73250}" srcOrd="0" destOrd="0" presId="urn:microsoft.com/office/officeart/2005/8/layout/vList2"/>
    <dgm:cxn modelId="{0A9B0E2F-F6FA-498F-966A-DA809442CC62}" srcId="{D0FB046E-DF19-4EAD-9480-8856086DFCC5}" destId="{072A5405-E0BC-4981-99E0-5940595C7448}" srcOrd="8" destOrd="0" parTransId="{88EEA236-8DB8-4539-AC2C-0809E23B159F}" sibTransId="{FFD2438E-9E8F-436E-ADBE-D227DBBE5FB5}"/>
    <dgm:cxn modelId="{10CEC231-E12F-3A47-8009-FDFA0F8CBF41}" type="presOf" srcId="{072A5405-E0BC-4981-99E0-5940595C7448}" destId="{779F10FB-B22D-CB4C-B836-47737FF143B7}" srcOrd="0" destOrd="0" presId="urn:microsoft.com/office/officeart/2005/8/layout/vList2"/>
    <dgm:cxn modelId="{A905CE39-6A99-4FCE-B94B-F47471BF3B81}" srcId="{D0FB046E-DF19-4EAD-9480-8856086DFCC5}" destId="{B6011A50-BFE8-4028-9D3D-48028950A084}" srcOrd="3" destOrd="0" parTransId="{DBD0B7BB-C4D0-4072-9116-FE0CF41F6FB3}" sibTransId="{0EC4F41C-7C4D-44C1-8D6A-0D92E49C2440}"/>
    <dgm:cxn modelId="{8EC9D03E-E721-4A1D-A45F-99D6C12EDBCB}" srcId="{D0FB046E-DF19-4EAD-9480-8856086DFCC5}" destId="{09A39934-FC6C-4959-ACCE-F14AE9DFFE29}" srcOrd="1" destOrd="0" parTransId="{5D2223B8-6E0F-4F12-BD3A-4C3EF9BA67A3}" sibTransId="{0256592A-4E0C-4BBE-A1F2-D0D456F1700C}"/>
    <dgm:cxn modelId="{113CE75B-78AC-A440-A5A9-460BE854B6D8}" type="presOf" srcId="{4F78A3C1-7703-4DB2-9F3E-5E1DA824085A}" destId="{35807400-3041-0244-9272-4BFC6EB87B6C}" srcOrd="0" destOrd="0" presId="urn:microsoft.com/office/officeart/2005/8/layout/vList2"/>
    <dgm:cxn modelId="{DC5DE27A-E71F-4CB5-B616-92BE29163263}" srcId="{D0FB046E-DF19-4EAD-9480-8856086DFCC5}" destId="{540AF55E-7569-4342-9706-F4DFF3F659E6}" srcOrd="5" destOrd="0" parTransId="{F282E2D4-592C-492A-B9E4-1D8AA80BC414}" sibTransId="{79974A0A-3F6C-4D24-8BD2-E245D378F91F}"/>
    <dgm:cxn modelId="{D05EE38B-1CE3-4AE6-B601-6EC74F97EDEF}" srcId="{D0FB046E-DF19-4EAD-9480-8856086DFCC5}" destId="{B4458CDB-6373-43A6-B303-5FC7090F829E}" srcOrd="2" destOrd="0" parTransId="{31AEFAC6-D099-4BAD-9C67-C2B721CDD22C}" sibTransId="{B876F066-9211-4113-B52D-E39224E4B9D4}"/>
    <dgm:cxn modelId="{FFE1E79A-BA66-4840-952D-8F5F9C2A3580}" type="presOf" srcId="{B6011A50-BFE8-4028-9D3D-48028950A084}" destId="{F6EA1521-9FC0-2347-845F-2F198276BB04}" srcOrd="0" destOrd="0" presId="urn:microsoft.com/office/officeart/2005/8/layout/vList2"/>
    <dgm:cxn modelId="{8FF2219C-8F94-4C18-8435-56F7290E8890}" srcId="{D0FB046E-DF19-4EAD-9480-8856086DFCC5}" destId="{14BA9F0B-186D-4E94-B6C1-241FE65E0572}" srcOrd="0" destOrd="0" parTransId="{08B4E16C-10DA-46AA-B3C4-E27E64B576ED}" sibTransId="{76E05829-95CE-43B5-9EFB-9748CCFC66E5}"/>
    <dgm:cxn modelId="{9047CFA0-7E93-A346-94E9-291C8A2D8EF1}" type="presOf" srcId="{540AF55E-7569-4342-9706-F4DFF3F659E6}" destId="{D85DFCCD-F8E4-6347-8C6A-73BBDBF96144}" srcOrd="0" destOrd="0" presId="urn:microsoft.com/office/officeart/2005/8/layout/vList2"/>
    <dgm:cxn modelId="{34FAA2AC-3335-D24F-8811-FEBF4ADF2D9A}" type="presOf" srcId="{CD2B20A7-90FF-4BEA-9B85-E6E72572FCAD}" destId="{C9031980-A0A2-9E4B-8B55-903A931592FD}" srcOrd="0" destOrd="0" presId="urn:microsoft.com/office/officeart/2005/8/layout/vList2"/>
    <dgm:cxn modelId="{1E95C7C3-8CBF-3E40-86AB-A16110069C17}" type="presOf" srcId="{8DD80F93-95C6-4822-AEA4-6FE5C9BE2128}" destId="{2852B20D-3FED-934A-8230-C9CC3A78B4A0}" srcOrd="0" destOrd="0" presId="urn:microsoft.com/office/officeart/2005/8/layout/vList2"/>
    <dgm:cxn modelId="{85062FCD-9488-F141-9201-37C99DB41142}" type="presOf" srcId="{B4458CDB-6373-43A6-B303-5FC7090F829E}" destId="{60F95B87-98DE-5F46-A5E7-C9A63A948D03}" srcOrd="0" destOrd="0" presId="urn:microsoft.com/office/officeart/2005/8/layout/vList2"/>
    <dgm:cxn modelId="{83BF7BCE-07D6-4CB2-9A2A-897B8697780A}" srcId="{D0FB046E-DF19-4EAD-9480-8856086DFCC5}" destId="{8DD80F93-95C6-4822-AEA4-6FE5C9BE2128}" srcOrd="6" destOrd="0" parTransId="{A1874AB1-FF0B-4275-8605-964983889028}" sibTransId="{FE2449A8-6E8D-46CD-A97C-59E96F41568C}"/>
    <dgm:cxn modelId="{1110F5F7-5402-4E2E-B75B-7D4F6AAB6F61}" srcId="{D0FB046E-DF19-4EAD-9480-8856086DFCC5}" destId="{4F78A3C1-7703-4DB2-9F3E-5E1DA824085A}" srcOrd="7" destOrd="0" parTransId="{EB816168-9B7D-46EF-96B1-0CBC9A8D8DD5}" sibTransId="{C60FCECA-74F6-4C81-9F07-A3C9AF348812}"/>
    <dgm:cxn modelId="{80D3F5B8-FFBF-364B-8A41-E43F2E1FDB48}" type="presParOf" srcId="{17627FC7-A592-6B48-9AB1-580CA8D17DCC}" destId="{31E9D006-F3D4-D245-BCB3-6654D64B6681}" srcOrd="0" destOrd="0" presId="urn:microsoft.com/office/officeart/2005/8/layout/vList2"/>
    <dgm:cxn modelId="{07A16C1C-ED04-CF4B-8DB8-932E03A55F9D}" type="presParOf" srcId="{17627FC7-A592-6B48-9AB1-580CA8D17DCC}" destId="{41337FBF-69E8-914C-949B-3B32C858A4D4}" srcOrd="1" destOrd="0" presId="urn:microsoft.com/office/officeart/2005/8/layout/vList2"/>
    <dgm:cxn modelId="{804500A0-4770-C047-A174-315098796B92}" type="presParOf" srcId="{17627FC7-A592-6B48-9AB1-580CA8D17DCC}" destId="{4EA27CCA-1A43-6349-8A0F-5F74E3A73250}" srcOrd="2" destOrd="0" presId="urn:microsoft.com/office/officeart/2005/8/layout/vList2"/>
    <dgm:cxn modelId="{19F82CF3-57F4-3B47-90BC-2455F72A26B8}" type="presParOf" srcId="{17627FC7-A592-6B48-9AB1-580CA8D17DCC}" destId="{AFC4E235-F9BC-E346-9FB9-D53AFB9798F9}" srcOrd="3" destOrd="0" presId="urn:microsoft.com/office/officeart/2005/8/layout/vList2"/>
    <dgm:cxn modelId="{05D8C3F3-1864-B542-9FCC-E03262A08E4A}" type="presParOf" srcId="{17627FC7-A592-6B48-9AB1-580CA8D17DCC}" destId="{60F95B87-98DE-5F46-A5E7-C9A63A948D03}" srcOrd="4" destOrd="0" presId="urn:microsoft.com/office/officeart/2005/8/layout/vList2"/>
    <dgm:cxn modelId="{076E10B1-B4C8-264B-B14E-0EB4ECC3D471}" type="presParOf" srcId="{17627FC7-A592-6B48-9AB1-580CA8D17DCC}" destId="{B8E0A820-34BF-FA41-A815-FDA64BA40AEE}" srcOrd="5" destOrd="0" presId="urn:microsoft.com/office/officeart/2005/8/layout/vList2"/>
    <dgm:cxn modelId="{FF4F67F7-E1B9-2146-910B-3EB7A67E31DC}" type="presParOf" srcId="{17627FC7-A592-6B48-9AB1-580CA8D17DCC}" destId="{F6EA1521-9FC0-2347-845F-2F198276BB04}" srcOrd="6" destOrd="0" presId="urn:microsoft.com/office/officeart/2005/8/layout/vList2"/>
    <dgm:cxn modelId="{69EEA131-A707-A646-8E5E-99489571D415}" type="presParOf" srcId="{17627FC7-A592-6B48-9AB1-580CA8D17DCC}" destId="{E6A1019F-1F62-3D4D-AF3E-1115E4F149C6}" srcOrd="7" destOrd="0" presId="urn:microsoft.com/office/officeart/2005/8/layout/vList2"/>
    <dgm:cxn modelId="{9E51DB73-4A26-5044-AEEB-B957E06C53E8}" type="presParOf" srcId="{17627FC7-A592-6B48-9AB1-580CA8D17DCC}" destId="{C9031980-A0A2-9E4B-8B55-903A931592FD}" srcOrd="8" destOrd="0" presId="urn:microsoft.com/office/officeart/2005/8/layout/vList2"/>
    <dgm:cxn modelId="{9EC3AE7E-7B17-D743-8672-40359A67B6B7}" type="presParOf" srcId="{17627FC7-A592-6B48-9AB1-580CA8D17DCC}" destId="{5E00A72E-8A51-D943-B728-604777C3AE01}" srcOrd="9" destOrd="0" presId="urn:microsoft.com/office/officeart/2005/8/layout/vList2"/>
    <dgm:cxn modelId="{911BDD9B-F37F-0943-A031-611EA0A5AEC6}" type="presParOf" srcId="{17627FC7-A592-6B48-9AB1-580CA8D17DCC}" destId="{D85DFCCD-F8E4-6347-8C6A-73BBDBF96144}" srcOrd="10" destOrd="0" presId="urn:microsoft.com/office/officeart/2005/8/layout/vList2"/>
    <dgm:cxn modelId="{40F0C9E4-35D8-1A41-A334-3B72620ED6EE}" type="presParOf" srcId="{17627FC7-A592-6B48-9AB1-580CA8D17DCC}" destId="{67447D4E-0FA2-DA4F-87E3-CB4B29CDD792}" srcOrd="11" destOrd="0" presId="urn:microsoft.com/office/officeart/2005/8/layout/vList2"/>
    <dgm:cxn modelId="{95FC725D-4956-8844-9F36-B4D20131374C}" type="presParOf" srcId="{17627FC7-A592-6B48-9AB1-580CA8D17DCC}" destId="{2852B20D-3FED-934A-8230-C9CC3A78B4A0}" srcOrd="12" destOrd="0" presId="urn:microsoft.com/office/officeart/2005/8/layout/vList2"/>
    <dgm:cxn modelId="{66FA7463-091F-B24B-9F4E-5A9176DDA85F}" type="presParOf" srcId="{17627FC7-A592-6B48-9AB1-580CA8D17DCC}" destId="{F7992F42-B9FD-6047-9CD7-260706BD2D63}" srcOrd="13" destOrd="0" presId="urn:microsoft.com/office/officeart/2005/8/layout/vList2"/>
    <dgm:cxn modelId="{6BA45974-D578-094F-B5A1-13EFAE113C01}" type="presParOf" srcId="{17627FC7-A592-6B48-9AB1-580CA8D17DCC}" destId="{35807400-3041-0244-9272-4BFC6EB87B6C}" srcOrd="14" destOrd="0" presId="urn:microsoft.com/office/officeart/2005/8/layout/vList2"/>
    <dgm:cxn modelId="{72427C19-5D56-CE4D-9912-2E403F3DF80C}" type="presParOf" srcId="{17627FC7-A592-6B48-9AB1-580CA8D17DCC}" destId="{98B94728-AA8D-5B48-80A9-72A54B60BFD7}" srcOrd="15" destOrd="0" presId="urn:microsoft.com/office/officeart/2005/8/layout/vList2"/>
    <dgm:cxn modelId="{A270EF5B-B864-684A-87AF-BAEEBB377304}" type="presParOf" srcId="{17627FC7-A592-6B48-9AB1-580CA8D17DCC}" destId="{779F10FB-B22D-CB4C-B836-47737FF143B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2A9BB3-DBDF-4D35-AA5B-DF8AFF4ED8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414E1A0-4A0A-4BAD-9650-ED4D6D09EF23}">
      <dgm:prSet/>
      <dgm:spPr/>
      <dgm:t>
        <a:bodyPr/>
        <a:lstStyle/>
        <a:p>
          <a:r>
            <a:rPr lang="en-US"/>
            <a:t>Chapter 5, 5.1 R35</a:t>
          </a:r>
        </a:p>
      </dgm:t>
    </dgm:pt>
    <dgm:pt modelId="{CE0A0539-5A20-431E-9642-92CD5D42EBFA}" type="parTrans" cxnId="{406976CD-F701-4700-AFE8-52D1A0227510}">
      <dgm:prSet/>
      <dgm:spPr/>
      <dgm:t>
        <a:bodyPr/>
        <a:lstStyle/>
        <a:p>
          <a:endParaRPr lang="en-US"/>
        </a:p>
      </dgm:t>
    </dgm:pt>
    <dgm:pt modelId="{370D49FA-1026-4525-92DA-49E8D86C33C1}" type="sibTrans" cxnId="{406976CD-F701-4700-AFE8-52D1A0227510}">
      <dgm:prSet/>
      <dgm:spPr/>
      <dgm:t>
        <a:bodyPr/>
        <a:lstStyle/>
        <a:p>
          <a:endParaRPr lang="en-US"/>
        </a:p>
      </dgm:t>
    </dgm:pt>
    <dgm:pt modelId="{A71366D5-E6FD-4374-8623-D5CABF317077}">
      <dgm:prSet/>
      <dgm:spPr/>
      <dgm:t>
        <a:bodyPr/>
        <a:lstStyle/>
        <a:p>
          <a:r>
            <a:rPr lang="en-US"/>
            <a:t>The CD shall meet monthly with the center physician and CMHC to discuss clinical and organizational issues</a:t>
          </a:r>
        </a:p>
      </dgm:t>
    </dgm:pt>
    <dgm:pt modelId="{63225ED1-3060-4DE6-9944-BA7105EF7257}" type="parTrans" cxnId="{2A463C68-BE81-49F7-A622-BF9B0C18C02E}">
      <dgm:prSet/>
      <dgm:spPr/>
      <dgm:t>
        <a:bodyPr/>
        <a:lstStyle/>
        <a:p>
          <a:endParaRPr lang="en-US"/>
        </a:p>
      </dgm:t>
    </dgm:pt>
    <dgm:pt modelId="{66DC64E7-6BAB-4B8C-A06B-64009419397C}" type="sibTrans" cxnId="{2A463C68-BE81-49F7-A622-BF9B0C18C02E}">
      <dgm:prSet/>
      <dgm:spPr/>
      <dgm:t>
        <a:bodyPr/>
        <a:lstStyle/>
        <a:p>
          <a:endParaRPr lang="en-US"/>
        </a:p>
      </dgm:t>
    </dgm:pt>
    <dgm:pt modelId="{B6451463-B80D-4162-AD6F-921CE293C7ED}">
      <dgm:prSet/>
      <dgm:spPr/>
      <dgm:t>
        <a:bodyPr/>
        <a:lstStyle/>
        <a:p>
          <a:r>
            <a:rPr lang="en-US"/>
            <a:t>Meeting minutes should include documentation of attendees and items discussed</a:t>
          </a:r>
        </a:p>
      </dgm:t>
    </dgm:pt>
    <dgm:pt modelId="{4F4F7446-6C08-4341-BF2D-97C91EF1FE61}" type="parTrans" cxnId="{B7C1F338-B21A-406C-A707-10776AFE72B0}">
      <dgm:prSet/>
      <dgm:spPr/>
      <dgm:t>
        <a:bodyPr/>
        <a:lstStyle/>
        <a:p>
          <a:endParaRPr lang="en-US"/>
        </a:p>
      </dgm:t>
    </dgm:pt>
    <dgm:pt modelId="{85390386-FAB4-4965-A9BF-EE282A62DDD8}" type="sibTrans" cxnId="{B7C1F338-B21A-406C-A707-10776AFE72B0}">
      <dgm:prSet/>
      <dgm:spPr/>
      <dgm:t>
        <a:bodyPr/>
        <a:lstStyle/>
        <a:p>
          <a:endParaRPr lang="en-US"/>
        </a:p>
      </dgm:t>
    </dgm:pt>
    <dgm:pt modelId="{BEEF7EA3-EA14-EF4D-989A-6C3B5AC377D0}" type="pres">
      <dgm:prSet presAssocID="{E52A9BB3-DBDF-4D35-AA5B-DF8AFF4ED87F}" presName="linear" presStyleCnt="0">
        <dgm:presLayoutVars>
          <dgm:animLvl val="lvl"/>
          <dgm:resizeHandles val="exact"/>
        </dgm:presLayoutVars>
      </dgm:prSet>
      <dgm:spPr/>
    </dgm:pt>
    <dgm:pt modelId="{F47F57DD-E30A-FD4C-BDD4-6AF1389A9474}" type="pres">
      <dgm:prSet presAssocID="{3414E1A0-4A0A-4BAD-9650-ED4D6D09EF23}" presName="parentText" presStyleLbl="node1" presStyleIdx="0" presStyleCnt="3">
        <dgm:presLayoutVars>
          <dgm:chMax val="0"/>
          <dgm:bulletEnabled val="1"/>
        </dgm:presLayoutVars>
      </dgm:prSet>
      <dgm:spPr/>
    </dgm:pt>
    <dgm:pt modelId="{3F7D7A5F-5D5D-694D-AB1D-0F3858BA8DE1}" type="pres">
      <dgm:prSet presAssocID="{370D49FA-1026-4525-92DA-49E8D86C33C1}" presName="spacer" presStyleCnt="0"/>
      <dgm:spPr/>
    </dgm:pt>
    <dgm:pt modelId="{450BCCDC-3114-4D41-8853-377AE208E5D3}" type="pres">
      <dgm:prSet presAssocID="{A71366D5-E6FD-4374-8623-D5CABF317077}" presName="parentText" presStyleLbl="node1" presStyleIdx="1" presStyleCnt="3">
        <dgm:presLayoutVars>
          <dgm:chMax val="0"/>
          <dgm:bulletEnabled val="1"/>
        </dgm:presLayoutVars>
      </dgm:prSet>
      <dgm:spPr/>
    </dgm:pt>
    <dgm:pt modelId="{4EBFD4F8-E245-E749-AC56-EC12D2934DAA}" type="pres">
      <dgm:prSet presAssocID="{66DC64E7-6BAB-4B8C-A06B-64009419397C}" presName="spacer" presStyleCnt="0"/>
      <dgm:spPr/>
    </dgm:pt>
    <dgm:pt modelId="{E5774C6B-CFC9-C243-B1F9-AA105F4F9800}" type="pres">
      <dgm:prSet presAssocID="{B6451463-B80D-4162-AD6F-921CE293C7ED}" presName="parentText" presStyleLbl="node1" presStyleIdx="2" presStyleCnt="3">
        <dgm:presLayoutVars>
          <dgm:chMax val="0"/>
          <dgm:bulletEnabled val="1"/>
        </dgm:presLayoutVars>
      </dgm:prSet>
      <dgm:spPr/>
    </dgm:pt>
  </dgm:ptLst>
  <dgm:cxnLst>
    <dgm:cxn modelId="{8CE4B70D-7612-9B4C-B42C-D350D2FB0C30}" type="presOf" srcId="{3414E1A0-4A0A-4BAD-9650-ED4D6D09EF23}" destId="{F47F57DD-E30A-FD4C-BDD4-6AF1389A9474}" srcOrd="0" destOrd="0" presId="urn:microsoft.com/office/officeart/2005/8/layout/vList2"/>
    <dgm:cxn modelId="{643D612E-EFEA-D34B-B5EC-6236B6080B15}" type="presOf" srcId="{E52A9BB3-DBDF-4D35-AA5B-DF8AFF4ED87F}" destId="{BEEF7EA3-EA14-EF4D-989A-6C3B5AC377D0}" srcOrd="0" destOrd="0" presId="urn:microsoft.com/office/officeart/2005/8/layout/vList2"/>
    <dgm:cxn modelId="{B7C1F338-B21A-406C-A707-10776AFE72B0}" srcId="{E52A9BB3-DBDF-4D35-AA5B-DF8AFF4ED87F}" destId="{B6451463-B80D-4162-AD6F-921CE293C7ED}" srcOrd="2" destOrd="0" parTransId="{4F4F7446-6C08-4341-BF2D-97C91EF1FE61}" sibTransId="{85390386-FAB4-4965-A9BF-EE282A62DDD8}"/>
    <dgm:cxn modelId="{2A463C68-BE81-49F7-A622-BF9B0C18C02E}" srcId="{E52A9BB3-DBDF-4D35-AA5B-DF8AFF4ED87F}" destId="{A71366D5-E6FD-4374-8623-D5CABF317077}" srcOrd="1" destOrd="0" parTransId="{63225ED1-3060-4DE6-9944-BA7105EF7257}" sibTransId="{66DC64E7-6BAB-4B8C-A06B-64009419397C}"/>
    <dgm:cxn modelId="{8B545790-F79F-9947-95E5-0843E2370FDC}" type="presOf" srcId="{B6451463-B80D-4162-AD6F-921CE293C7ED}" destId="{E5774C6B-CFC9-C243-B1F9-AA105F4F9800}" srcOrd="0" destOrd="0" presId="urn:microsoft.com/office/officeart/2005/8/layout/vList2"/>
    <dgm:cxn modelId="{CA021099-C852-8344-9F5B-151126EDC120}" type="presOf" srcId="{A71366D5-E6FD-4374-8623-D5CABF317077}" destId="{450BCCDC-3114-4D41-8853-377AE208E5D3}" srcOrd="0" destOrd="0" presId="urn:microsoft.com/office/officeart/2005/8/layout/vList2"/>
    <dgm:cxn modelId="{406976CD-F701-4700-AFE8-52D1A0227510}" srcId="{E52A9BB3-DBDF-4D35-AA5B-DF8AFF4ED87F}" destId="{3414E1A0-4A0A-4BAD-9650-ED4D6D09EF23}" srcOrd="0" destOrd="0" parTransId="{CE0A0539-5A20-431E-9642-92CD5D42EBFA}" sibTransId="{370D49FA-1026-4525-92DA-49E8D86C33C1}"/>
    <dgm:cxn modelId="{0E115556-7685-9642-940B-A756F9B1E4BD}" type="presParOf" srcId="{BEEF7EA3-EA14-EF4D-989A-6C3B5AC377D0}" destId="{F47F57DD-E30A-FD4C-BDD4-6AF1389A9474}" srcOrd="0" destOrd="0" presId="urn:microsoft.com/office/officeart/2005/8/layout/vList2"/>
    <dgm:cxn modelId="{3AD456D8-1C30-AD40-B3D1-27DBF8152438}" type="presParOf" srcId="{BEEF7EA3-EA14-EF4D-989A-6C3B5AC377D0}" destId="{3F7D7A5F-5D5D-694D-AB1D-0F3858BA8DE1}" srcOrd="1" destOrd="0" presId="urn:microsoft.com/office/officeart/2005/8/layout/vList2"/>
    <dgm:cxn modelId="{77D85BD2-940E-C14B-9016-EF3D55342E72}" type="presParOf" srcId="{BEEF7EA3-EA14-EF4D-989A-6C3B5AC377D0}" destId="{450BCCDC-3114-4D41-8853-377AE208E5D3}" srcOrd="2" destOrd="0" presId="urn:microsoft.com/office/officeart/2005/8/layout/vList2"/>
    <dgm:cxn modelId="{903EE532-0AE4-9D4D-97A2-075E095751CC}" type="presParOf" srcId="{BEEF7EA3-EA14-EF4D-989A-6C3B5AC377D0}" destId="{4EBFD4F8-E245-E749-AC56-EC12D2934DAA}" srcOrd="3" destOrd="0" presId="urn:microsoft.com/office/officeart/2005/8/layout/vList2"/>
    <dgm:cxn modelId="{D80D9BD5-AA80-A847-B133-D57AD9484966}" type="presParOf" srcId="{BEEF7EA3-EA14-EF4D-989A-6C3B5AC377D0}" destId="{E5774C6B-CFC9-C243-B1F9-AA105F4F980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86008-E156-4965-889E-83237AF2A18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21622B5-3ECB-4F96-8BF0-09E22CAF7A90}">
      <dgm:prSet/>
      <dgm:spPr/>
      <dgm:t>
        <a:bodyPr/>
        <a:lstStyle/>
        <a:p>
          <a:r>
            <a:rPr lang="en-US"/>
            <a:t>The </a:t>
          </a:r>
          <a:r>
            <a:rPr lang="en-US" u="sng"/>
            <a:t>HIPAA Notice</a:t>
          </a:r>
          <a:r>
            <a:rPr lang="en-US"/>
            <a:t> (PRH Form 2-01) must be signed on the first visit to the health and wellness center;</a:t>
          </a:r>
        </a:p>
      </dgm:t>
    </dgm:pt>
    <dgm:pt modelId="{96988678-80CC-4713-86E6-64DDB5C01706}" type="parTrans" cxnId="{AB97DB6B-8C6F-4EAE-8C65-5EDEFF0C9320}">
      <dgm:prSet/>
      <dgm:spPr/>
      <dgm:t>
        <a:bodyPr/>
        <a:lstStyle/>
        <a:p>
          <a:endParaRPr lang="en-US"/>
        </a:p>
      </dgm:t>
    </dgm:pt>
    <dgm:pt modelId="{7468C06F-3235-4C0B-9F65-A836D5F75298}" type="sibTrans" cxnId="{AB97DB6B-8C6F-4EAE-8C65-5EDEFF0C9320}">
      <dgm:prSet/>
      <dgm:spPr/>
      <dgm:t>
        <a:bodyPr/>
        <a:lstStyle/>
        <a:p>
          <a:endParaRPr lang="en-US"/>
        </a:p>
      </dgm:t>
    </dgm:pt>
    <dgm:pt modelId="{02E1D494-353E-46EF-94C5-DE89E4716942}">
      <dgm:prSet/>
      <dgm:spPr/>
      <dgm:t>
        <a:bodyPr/>
        <a:lstStyle/>
        <a:p>
          <a:r>
            <a:rPr lang="en-US"/>
            <a:t>Protection of personally identifiable information (PII) </a:t>
          </a:r>
        </a:p>
      </dgm:t>
    </dgm:pt>
    <dgm:pt modelId="{BE2E341E-813F-4A7D-9791-233A12A46F07}" type="parTrans" cxnId="{649664CF-B3BA-4D35-9140-41B9785CABAC}">
      <dgm:prSet/>
      <dgm:spPr/>
      <dgm:t>
        <a:bodyPr/>
        <a:lstStyle/>
        <a:p>
          <a:endParaRPr lang="en-US"/>
        </a:p>
      </dgm:t>
    </dgm:pt>
    <dgm:pt modelId="{9099D876-23E9-4CCE-A87E-08D81B63028E}" type="sibTrans" cxnId="{649664CF-B3BA-4D35-9140-41B9785CABAC}">
      <dgm:prSet/>
      <dgm:spPr/>
      <dgm:t>
        <a:bodyPr/>
        <a:lstStyle/>
        <a:p>
          <a:endParaRPr lang="en-US"/>
        </a:p>
      </dgm:t>
    </dgm:pt>
    <dgm:pt modelId="{729ABF79-0329-4545-AF4F-CEE58B36D359}" type="pres">
      <dgm:prSet presAssocID="{24286008-E156-4965-889E-83237AF2A18F}" presName="diagram" presStyleCnt="0">
        <dgm:presLayoutVars>
          <dgm:dir/>
          <dgm:resizeHandles val="exact"/>
        </dgm:presLayoutVars>
      </dgm:prSet>
      <dgm:spPr/>
    </dgm:pt>
    <dgm:pt modelId="{79F6532F-7854-A048-9F0D-9E5D2B796123}" type="pres">
      <dgm:prSet presAssocID="{321622B5-3ECB-4F96-8BF0-09E22CAF7A90}" presName="node" presStyleLbl="node1" presStyleIdx="0" presStyleCnt="2">
        <dgm:presLayoutVars>
          <dgm:bulletEnabled val="1"/>
        </dgm:presLayoutVars>
      </dgm:prSet>
      <dgm:spPr/>
    </dgm:pt>
    <dgm:pt modelId="{CBDC4373-C0B5-3F48-8F9B-A32314CB0FD6}" type="pres">
      <dgm:prSet presAssocID="{7468C06F-3235-4C0B-9F65-A836D5F75298}" presName="sibTrans" presStyleCnt="0"/>
      <dgm:spPr/>
    </dgm:pt>
    <dgm:pt modelId="{72E3A0BD-34B9-A846-8CCA-395AAC418201}" type="pres">
      <dgm:prSet presAssocID="{02E1D494-353E-46EF-94C5-DE89E4716942}" presName="node" presStyleLbl="node1" presStyleIdx="1" presStyleCnt="2">
        <dgm:presLayoutVars>
          <dgm:bulletEnabled val="1"/>
        </dgm:presLayoutVars>
      </dgm:prSet>
      <dgm:spPr/>
    </dgm:pt>
  </dgm:ptLst>
  <dgm:cxnLst>
    <dgm:cxn modelId="{09F68006-FD8F-5E4F-BD58-4B2AE3D8D46D}" type="presOf" srcId="{02E1D494-353E-46EF-94C5-DE89E4716942}" destId="{72E3A0BD-34B9-A846-8CCA-395AAC418201}" srcOrd="0" destOrd="0" presId="urn:microsoft.com/office/officeart/2005/8/layout/default"/>
    <dgm:cxn modelId="{5E237C11-518E-3845-94A8-E7A68C231D7A}" type="presOf" srcId="{24286008-E156-4965-889E-83237AF2A18F}" destId="{729ABF79-0329-4545-AF4F-CEE58B36D359}" srcOrd="0" destOrd="0" presId="urn:microsoft.com/office/officeart/2005/8/layout/default"/>
    <dgm:cxn modelId="{AB97DB6B-8C6F-4EAE-8C65-5EDEFF0C9320}" srcId="{24286008-E156-4965-889E-83237AF2A18F}" destId="{321622B5-3ECB-4F96-8BF0-09E22CAF7A90}" srcOrd="0" destOrd="0" parTransId="{96988678-80CC-4713-86E6-64DDB5C01706}" sibTransId="{7468C06F-3235-4C0B-9F65-A836D5F75298}"/>
    <dgm:cxn modelId="{33FB47BA-AE16-BC4A-943D-1910F9D96749}" type="presOf" srcId="{321622B5-3ECB-4F96-8BF0-09E22CAF7A90}" destId="{79F6532F-7854-A048-9F0D-9E5D2B796123}" srcOrd="0" destOrd="0" presId="urn:microsoft.com/office/officeart/2005/8/layout/default"/>
    <dgm:cxn modelId="{649664CF-B3BA-4D35-9140-41B9785CABAC}" srcId="{24286008-E156-4965-889E-83237AF2A18F}" destId="{02E1D494-353E-46EF-94C5-DE89E4716942}" srcOrd="1" destOrd="0" parTransId="{BE2E341E-813F-4A7D-9791-233A12A46F07}" sibTransId="{9099D876-23E9-4CCE-A87E-08D81B63028E}"/>
    <dgm:cxn modelId="{0478D2A8-B516-5B45-8625-9EA82DF27FEA}" type="presParOf" srcId="{729ABF79-0329-4545-AF4F-CEE58B36D359}" destId="{79F6532F-7854-A048-9F0D-9E5D2B796123}" srcOrd="0" destOrd="0" presId="urn:microsoft.com/office/officeart/2005/8/layout/default"/>
    <dgm:cxn modelId="{C42B5394-F718-C342-A8E1-F6A02B93E83A}" type="presParOf" srcId="{729ABF79-0329-4545-AF4F-CEE58B36D359}" destId="{CBDC4373-C0B5-3F48-8F9B-A32314CB0FD6}" srcOrd="1" destOrd="0" presId="urn:microsoft.com/office/officeart/2005/8/layout/default"/>
    <dgm:cxn modelId="{56544AA1-900D-0647-AD82-E652FD69AA9E}" type="presParOf" srcId="{729ABF79-0329-4545-AF4F-CEE58B36D359}" destId="{72E3A0BD-34B9-A846-8CCA-395AAC41820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1A00D-65F1-4CE4-AD43-2A687862F4A9}"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9ABC03D7-09F9-48C3-8B75-670FB7F843BA}">
      <dgm:prSet/>
      <dgm:spPr/>
      <dgm:t>
        <a:bodyPr/>
        <a:lstStyle/>
        <a:p>
          <a:pPr>
            <a:lnSpc>
              <a:spcPct val="100000"/>
            </a:lnSpc>
          </a:pPr>
          <a:r>
            <a:rPr lang="en-US"/>
            <a:t>Protected Health Information (PHI) should not be put into CIS unless there is a specific reason that every single staff person needs to know that information. Refer to IN Notice 17-03</a:t>
          </a:r>
        </a:p>
      </dgm:t>
    </dgm:pt>
    <dgm:pt modelId="{F633F0DC-A137-412F-891F-31EA3D3D07EE}" type="parTrans" cxnId="{A56D89DA-DD80-44C8-9B32-141A6266F57C}">
      <dgm:prSet/>
      <dgm:spPr/>
      <dgm:t>
        <a:bodyPr/>
        <a:lstStyle/>
        <a:p>
          <a:endParaRPr lang="en-US"/>
        </a:p>
      </dgm:t>
    </dgm:pt>
    <dgm:pt modelId="{21C6016D-8B14-4DE3-A7A4-A8DD30E2AB9C}" type="sibTrans" cxnId="{A56D89DA-DD80-44C8-9B32-141A6266F57C}">
      <dgm:prSet/>
      <dgm:spPr/>
      <dgm:t>
        <a:bodyPr/>
        <a:lstStyle/>
        <a:p>
          <a:endParaRPr lang="en-US"/>
        </a:p>
      </dgm:t>
    </dgm:pt>
    <dgm:pt modelId="{686758F9-0DD5-40BA-AE1E-8BC1F033CEA2}">
      <dgm:prSet/>
      <dgm:spPr/>
      <dgm:t>
        <a:bodyPr/>
        <a:lstStyle/>
        <a:p>
          <a:pPr>
            <a:lnSpc>
              <a:spcPct val="100000"/>
            </a:lnSpc>
          </a:pPr>
          <a:r>
            <a:rPr lang="en-US"/>
            <a:t>Accommodations should be put into CIS, but a medical diagnosis reference to the IEP should </a:t>
          </a:r>
          <a:r>
            <a:rPr lang="en-US" u="sng"/>
            <a:t>not</a:t>
          </a:r>
          <a:r>
            <a:rPr lang="en-US"/>
            <a:t> be included</a:t>
          </a:r>
        </a:p>
      </dgm:t>
    </dgm:pt>
    <dgm:pt modelId="{B1E12A78-76C9-43A4-B7EF-3E47DFF71EAF}" type="parTrans" cxnId="{969B09E1-F125-4740-98D1-B13C16323108}">
      <dgm:prSet/>
      <dgm:spPr/>
      <dgm:t>
        <a:bodyPr/>
        <a:lstStyle/>
        <a:p>
          <a:endParaRPr lang="en-US"/>
        </a:p>
      </dgm:t>
    </dgm:pt>
    <dgm:pt modelId="{5160AA93-E294-4D5E-8ABB-4C07325C4465}" type="sibTrans" cxnId="{969B09E1-F125-4740-98D1-B13C16323108}">
      <dgm:prSet/>
      <dgm:spPr/>
      <dgm:t>
        <a:bodyPr/>
        <a:lstStyle/>
        <a:p>
          <a:endParaRPr lang="en-US"/>
        </a:p>
      </dgm:t>
    </dgm:pt>
    <dgm:pt modelId="{E96E39F1-455A-4E0E-A4D8-3CD98F8CCD12}">
      <dgm:prSet/>
      <dgm:spPr/>
      <dgm:t>
        <a:bodyPr/>
        <a:lstStyle/>
        <a:p>
          <a:pPr>
            <a:lnSpc>
              <a:spcPct val="100000"/>
            </a:lnSpc>
          </a:pPr>
          <a:r>
            <a:rPr lang="en-US"/>
            <a:t>If you need to document in CIS it should be very general such as student seen in Wellness, student referred to Wellness</a:t>
          </a:r>
        </a:p>
      </dgm:t>
    </dgm:pt>
    <dgm:pt modelId="{257E52AE-1647-463D-AA1E-5760311F7B96}" type="parTrans" cxnId="{A8C979F2-AC20-4590-BA3C-992245B5ED4F}">
      <dgm:prSet/>
      <dgm:spPr/>
      <dgm:t>
        <a:bodyPr/>
        <a:lstStyle/>
        <a:p>
          <a:endParaRPr lang="en-US"/>
        </a:p>
      </dgm:t>
    </dgm:pt>
    <dgm:pt modelId="{207AD230-1E88-4C45-B028-04DCE73478B8}" type="sibTrans" cxnId="{A8C979F2-AC20-4590-BA3C-992245B5ED4F}">
      <dgm:prSet/>
      <dgm:spPr/>
      <dgm:t>
        <a:bodyPr/>
        <a:lstStyle/>
        <a:p>
          <a:endParaRPr lang="en-US"/>
        </a:p>
      </dgm:t>
    </dgm:pt>
    <dgm:pt modelId="{6E5949B2-A175-4038-839D-3C107EECC4A7}" type="pres">
      <dgm:prSet presAssocID="{7A11A00D-65F1-4CE4-AD43-2A687862F4A9}" presName="root" presStyleCnt="0">
        <dgm:presLayoutVars>
          <dgm:dir/>
          <dgm:resizeHandles val="exact"/>
        </dgm:presLayoutVars>
      </dgm:prSet>
      <dgm:spPr/>
    </dgm:pt>
    <dgm:pt modelId="{B6DA31A7-BEBC-40FD-9532-75A9AF624FEF}" type="pres">
      <dgm:prSet presAssocID="{9ABC03D7-09F9-48C3-8B75-670FB7F843BA}" presName="compNode" presStyleCnt="0"/>
      <dgm:spPr/>
    </dgm:pt>
    <dgm:pt modelId="{E2301361-8F25-4270-A512-C0744332CD70}" type="pres">
      <dgm:prSet presAssocID="{9ABC03D7-09F9-48C3-8B75-670FB7F843BA}" presName="bgRect" presStyleLbl="bgShp" presStyleIdx="0" presStyleCnt="3"/>
      <dgm:spPr/>
    </dgm:pt>
    <dgm:pt modelId="{172852A4-5B50-4132-9EC0-EC42FF703AB5}" type="pres">
      <dgm:prSet presAssocID="{9ABC03D7-09F9-48C3-8B75-670FB7F843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F646541B-D9EF-4348-9B11-8E4CA1FD9A62}" type="pres">
      <dgm:prSet presAssocID="{9ABC03D7-09F9-48C3-8B75-670FB7F843BA}" presName="spaceRect" presStyleCnt="0"/>
      <dgm:spPr/>
    </dgm:pt>
    <dgm:pt modelId="{F91F1EAB-DF19-4A11-8681-C9F9ABBBADDA}" type="pres">
      <dgm:prSet presAssocID="{9ABC03D7-09F9-48C3-8B75-670FB7F843BA}" presName="parTx" presStyleLbl="revTx" presStyleIdx="0" presStyleCnt="3">
        <dgm:presLayoutVars>
          <dgm:chMax val="0"/>
          <dgm:chPref val="0"/>
        </dgm:presLayoutVars>
      </dgm:prSet>
      <dgm:spPr/>
    </dgm:pt>
    <dgm:pt modelId="{F33F4D79-997E-46E3-B4A4-89C83AFD9369}" type="pres">
      <dgm:prSet presAssocID="{21C6016D-8B14-4DE3-A7A4-A8DD30E2AB9C}" presName="sibTrans" presStyleCnt="0"/>
      <dgm:spPr/>
    </dgm:pt>
    <dgm:pt modelId="{2C0809E2-314D-4D31-BC14-AB233D34F6C8}" type="pres">
      <dgm:prSet presAssocID="{686758F9-0DD5-40BA-AE1E-8BC1F033CEA2}" presName="compNode" presStyleCnt="0"/>
      <dgm:spPr/>
    </dgm:pt>
    <dgm:pt modelId="{E88AC6F5-4E02-46B7-BAA8-E7E525E5B2E4}" type="pres">
      <dgm:prSet presAssocID="{686758F9-0DD5-40BA-AE1E-8BC1F033CEA2}" presName="bgRect" presStyleLbl="bgShp" presStyleIdx="1" presStyleCnt="3"/>
      <dgm:spPr/>
    </dgm:pt>
    <dgm:pt modelId="{21ADA50C-DEB0-49BE-A4F2-19737E8EC4D8}" type="pres">
      <dgm:prSet presAssocID="{686758F9-0DD5-40BA-AE1E-8BC1F033CE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lle"/>
        </a:ext>
      </dgm:extLst>
    </dgm:pt>
    <dgm:pt modelId="{8A26249E-50C7-4365-BA62-ED776363B1EA}" type="pres">
      <dgm:prSet presAssocID="{686758F9-0DD5-40BA-AE1E-8BC1F033CEA2}" presName="spaceRect" presStyleCnt="0"/>
      <dgm:spPr/>
    </dgm:pt>
    <dgm:pt modelId="{7EC0334B-9314-4CC7-ACEE-1750B18C007C}" type="pres">
      <dgm:prSet presAssocID="{686758F9-0DD5-40BA-AE1E-8BC1F033CEA2}" presName="parTx" presStyleLbl="revTx" presStyleIdx="1" presStyleCnt="3">
        <dgm:presLayoutVars>
          <dgm:chMax val="0"/>
          <dgm:chPref val="0"/>
        </dgm:presLayoutVars>
      </dgm:prSet>
      <dgm:spPr/>
    </dgm:pt>
    <dgm:pt modelId="{C838B006-4C66-47EA-BC13-D6A26D2C34E9}" type="pres">
      <dgm:prSet presAssocID="{5160AA93-E294-4D5E-8ABB-4C07325C4465}" presName="sibTrans" presStyleCnt="0"/>
      <dgm:spPr/>
    </dgm:pt>
    <dgm:pt modelId="{76C9EB7B-B73F-4036-A5A2-99EA4AA50DE7}" type="pres">
      <dgm:prSet presAssocID="{E96E39F1-455A-4E0E-A4D8-3CD98F8CCD12}" presName="compNode" presStyleCnt="0"/>
      <dgm:spPr/>
    </dgm:pt>
    <dgm:pt modelId="{AA18D9ED-D536-416B-8C85-93152D1E1594}" type="pres">
      <dgm:prSet presAssocID="{E96E39F1-455A-4E0E-A4D8-3CD98F8CCD12}" presName="bgRect" presStyleLbl="bgShp" presStyleIdx="2" presStyleCnt="3"/>
      <dgm:spPr/>
    </dgm:pt>
    <dgm:pt modelId="{49D32C12-AE78-4A3C-A386-5FC2C365BEF7}" type="pres">
      <dgm:prSet presAssocID="{E96E39F1-455A-4E0E-A4D8-3CD98F8CCD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6CE6696-A607-471C-8171-031E16FCFF59}" type="pres">
      <dgm:prSet presAssocID="{E96E39F1-455A-4E0E-A4D8-3CD98F8CCD12}" presName="spaceRect" presStyleCnt="0"/>
      <dgm:spPr/>
    </dgm:pt>
    <dgm:pt modelId="{304D57C8-135A-4B33-98BB-03ECF891E9F0}" type="pres">
      <dgm:prSet presAssocID="{E96E39F1-455A-4E0E-A4D8-3CD98F8CCD12}" presName="parTx" presStyleLbl="revTx" presStyleIdx="2" presStyleCnt="3">
        <dgm:presLayoutVars>
          <dgm:chMax val="0"/>
          <dgm:chPref val="0"/>
        </dgm:presLayoutVars>
      </dgm:prSet>
      <dgm:spPr/>
    </dgm:pt>
  </dgm:ptLst>
  <dgm:cxnLst>
    <dgm:cxn modelId="{99BA222F-2735-0141-9618-5BEEEA2A6DA2}" type="presOf" srcId="{7A11A00D-65F1-4CE4-AD43-2A687862F4A9}" destId="{6E5949B2-A175-4038-839D-3C107EECC4A7}" srcOrd="0" destOrd="0" presId="urn:microsoft.com/office/officeart/2018/2/layout/IconVerticalSolidList"/>
    <dgm:cxn modelId="{E7E61389-545D-474F-AB45-028178B05CE4}" type="presOf" srcId="{E96E39F1-455A-4E0E-A4D8-3CD98F8CCD12}" destId="{304D57C8-135A-4B33-98BB-03ECF891E9F0}" srcOrd="0" destOrd="0" presId="urn:microsoft.com/office/officeart/2018/2/layout/IconVerticalSolidList"/>
    <dgm:cxn modelId="{A56D89DA-DD80-44C8-9B32-141A6266F57C}" srcId="{7A11A00D-65F1-4CE4-AD43-2A687862F4A9}" destId="{9ABC03D7-09F9-48C3-8B75-670FB7F843BA}" srcOrd="0" destOrd="0" parTransId="{F633F0DC-A137-412F-891F-31EA3D3D07EE}" sibTransId="{21C6016D-8B14-4DE3-A7A4-A8DD30E2AB9C}"/>
    <dgm:cxn modelId="{969B09E1-F125-4740-98D1-B13C16323108}" srcId="{7A11A00D-65F1-4CE4-AD43-2A687862F4A9}" destId="{686758F9-0DD5-40BA-AE1E-8BC1F033CEA2}" srcOrd="1" destOrd="0" parTransId="{B1E12A78-76C9-43A4-B7EF-3E47DFF71EAF}" sibTransId="{5160AA93-E294-4D5E-8ABB-4C07325C4465}"/>
    <dgm:cxn modelId="{A8C979F2-AC20-4590-BA3C-992245B5ED4F}" srcId="{7A11A00D-65F1-4CE4-AD43-2A687862F4A9}" destId="{E96E39F1-455A-4E0E-A4D8-3CD98F8CCD12}" srcOrd="2" destOrd="0" parTransId="{257E52AE-1647-463D-AA1E-5760311F7B96}" sibTransId="{207AD230-1E88-4C45-B028-04DCE73478B8}"/>
    <dgm:cxn modelId="{5B8E07F7-B778-884A-B9BB-4BA90EDBD0A2}" type="presOf" srcId="{686758F9-0DD5-40BA-AE1E-8BC1F033CEA2}" destId="{7EC0334B-9314-4CC7-ACEE-1750B18C007C}" srcOrd="0" destOrd="0" presId="urn:microsoft.com/office/officeart/2018/2/layout/IconVerticalSolidList"/>
    <dgm:cxn modelId="{447733F9-D045-A642-8351-DAA7C168D22D}" type="presOf" srcId="{9ABC03D7-09F9-48C3-8B75-670FB7F843BA}" destId="{F91F1EAB-DF19-4A11-8681-C9F9ABBBADDA}" srcOrd="0" destOrd="0" presId="urn:microsoft.com/office/officeart/2018/2/layout/IconVerticalSolidList"/>
    <dgm:cxn modelId="{00CD5F83-8424-B64C-A9F6-A202CBEAE5C7}" type="presParOf" srcId="{6E5949B2-A175-4038-839D-3C107EECC4A7}" destId="{B6DA31A7-BEBC-40FD-9532-75A9AF624FEF}" srcOrd="0" destOrd="0" presId="urn:microsoft.com/office/officeart/2018/2/layout/IconVerticalSolidList"/>
    <dgm:cxn modelId="{FCA57085-53BC-184E-805B-8689A16A7127}" type="presParOf" srcId="{B6DA31A7-BEBC-40FD-9532-75A9AF624FEF}" destId="{E2301361-8F25-4270-A512-C0744332CD70}" srcOrd="0" destOrd="0" presId="urn:microsoft.com/office/officeart/2018/2/layout/IconVerticalSolidList"/>
    <dgm:cxn modelId="{C1C0411C-F9F4-844C-A734-4C600EF67896}" type="presParOf" srcId="{B6DA31A7-BEBC-40FD-9532-75A9AF624FEF}" destId="{172852A4-5B50-4132-9EC0-EC42FF703AB5}" srcOrd="1" destOrd="0" presId="urn:microsoft.com/office/officeart/2018/2/layout/IconVerticalSolidList"/>
    <dgm:cxn modelId="{7668DE81-FFD7-1C41-A701-F8C78A81AEDC}" type="presParOf" srcId="{B6DA31A7-BEBC-40FD-9532-75A9AF624FEF}" destId="{F646541B-D9EF-4348-9B11-8E4CA1FD9A62}" srcOrd="2" destOrd="0" presId="urn:microsoft.com/office/officeart/2018/2/layout/IconVerticalSolidList"/>
    <dgm:cxn modelId="{6500719B-CEB7-3B4F-B6EC-9E096685DA69}" type="presParOf" srcId="{B6DA31A7-BEBC-40FD-9532-75A9AF624FEF}" destId="{F91F1EAB-DF19-4A11-8681-C9F9ABBBADDA}" srcOrd="3" destOrd="0" presId="urn:microsoft.com/office/officeart/2018/2/layout/IconVerticalSolidList"/>
    <dgm:cxn modelId="{C5DF7783-BBD2-8948-AC55-04418139B4B5}" type="presParOf" srcId="{6E5949B2-A175-4038-839D-3C107EECC4A7}" destId="{F33F4D79-997E-46E3-B4A4-89C83AFD9369}" srcOrd="1" destOrd="0" presId="urn:microsoft.com/office/officeart/2018/2/layout/IconVerticalSolidList"/>
    <dgm:cxn modelId="{561939C0-1592-F441-873A-C08F4078FCC1}" type="presParOf" srcId="{6E5949B2-A175-4038-839D-3C107EECC4A7}" destId="{2C0809E2-314D-4D31-BC14-AB233D34F6C8}" srcOrd="2" destOrd="0" presId="urn:microsoft.com/office/officeart/2018/2/layout/IconVerticalSolidList"/>
    <dgm:cxn modelId="{742E9FF9-C312-684F-AC72-8FFAC8622F27}" type="presParOf" srcId="{2C0809E2-314D-4D31-BC14-AB233D34F6C8}" destId="{E88AC6F5-4E02-46B7-BAA8-E7E525E5B2E4}" srcOrd="0" destOrd="0" presId="urn:microsoft.com/office/officeart/2018/2/layout/IconVerticalSolidList"/>
    <dgm:cxn modelId="{7A6B1000-267B-7B46-A6AD-AD7B432E7472}" type="presParOf" srcId="{2C0809E2-314D-4D31-BC14-AB233D34F6C8}" destId="{21ADA50C-DEB0-49BE-A4F2-19737E8EC4D8}" srcOrd="1" destOrd="0" presId="urn:microsoft.com/office/officeart/2018/2/layout/IconVerticalSolidList"/>
    <dgm:cxn modelId="{4609C65C-E734-8D43-B4FC-031214DD6382}" type="presParOf" srcId="{2C0809E2-314D-4D31-BC14-AB233D34F6C8}" destId="{8A26249E-50C7-4365-BA62-ED776363B1EA}" srcOrd="2" destOrd="0" presId="urn:microsoft.com/office/officeart/2018/2/layout/IconVerticalSolidList"/>
    <dgm:cxn modelId="{3CDD6B6B-8DD5-4D45-8164-E63D601492EE}" type="presParOf" srcId="{2C0809E2-314D-4D31-BC14-AB233D34F6C8}" destId="{7EC0334B-9314-4CC7-ACEE-1750B18C007C}" srcOrd="3" destOrd="0" presId="urn:microsoft.com/office/officeart/2018/2/layout/IconVerticalSolidList"/>
    <dgm:cxn modelId="{9A7C661D-1591-2849-955B-A3EF129B3FDD}" type="presParOf" srcId="{6E5949B2-A175-4038-839D-3C107EECC4A7}" destId="{C838B006-4C66-47EA-BC13-D6A26D2C34E9}" srcOrd="3" destOrd="0" presId="urn:microsoft.com/office/officeart/2018/2/layout/IconVerticalSolidList"/>
    <dgm:cxn modelId="{48509D67-52C9-9D4B-B5B0-DFBD8B78D210}" type="presParOf" srcId="{6E5949B2-A175-4038-839D-3C107EECC4A7}" destId="{76C9EB7B-B73F-4036-A5A2-99EA4AA50DE7}" srcOrd="4" destOrd="0" presId="urn:microsoft.com/office/officeart/2018/2/layout/IconVerticalSolidList"/>
    <dgm:cxn modelId="{593E609D-06A8-0941-8B7A-F323C60BEE9B}" type="presParOf" srcId="{76C9EB7B-B73F-4036-A5A2-99EA4AA50DE7}" destId="{AA18D9ED-D536-416B-8C85-93152D1E1594}" srcOrd="0" destOrd="0" presId="urn:microsoft.com/office/officeart/2018/2/layout/IconVerticalSolidList"/>
    <dgm:cxn modelId="{660359B7-6705-DE43-8725-639795590979}" type="presParOf" srcId="{76C9EB7B-B73F-4036-A5A2-99EA4AA50DE7}" destId="{49D32C12-AE78-4A3C-A386-5FC2C365BEF7}" srcOrd="1" destOrd="0" presId="urn:microsoft.com/office/officeart/2018/2/layout/IconVerticalSolidList"/>
    <dgm:cxn modelId="{28E96515-9A28-1C44-AEFA-1D15C26E4E9D}" type="presParOf" srcId="{76C9EB7B-B73F-4036-A5A2-99EA4AA50DE7}" destId="{B6CE6696-A607-471C-8171-031E16FCFF59}" srcOrd="2" destOrd="0" presId="urn:microsoft.com/office/officeart/2018/2/layout/IconVerticalSolidList"/>
    <dgm:cxn modelId="{AC3B89DB-E0CD-4B47-A388-EFD21A6AA527}" type="presParOf" srcId="{76C9EB7B-B73F-4036-A5A2-99EA4AA50DE7}" destId="{304D57C8-135A-4B33-98BB-03ECF891E9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B66AF8-4BD7-4D75-A49A-A22B5646A6B1}"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288B1A2-3FD7-49CF-8B0E-D27D29206097}">
      <dgm:prSet/>
      <dgm:spPr/>
      <dgm:t>
        <a:bodyPr/>
        <a:lstStyle/>
        <a:p>
          <a:r>
            <a:rPr lang="en-US"/>
            <a:t>Walk-in clinic outside of training hours</a:t>
          </a:r>
        </a:p>
      </dgm:t>
    </dgm:pt>
    <dgm:pt modelId="{2DA00511-B104-4AA8-A127-4474E87507E5}" type="parTrans" cxnId="{2F329A9F-2B24-42D5-9FF4-07EB68F32AE1}">
      <dgm:prSet/>
      <dgm:spPr/>
      <dgm:t>
        <a:bodyPr/>
        <a:lstStyle/>
        <a:p>
          <a:endParaRPr lang="en-US"/>
        </a:p>
      </dgm:t>
    </dgm:pt>
    <dgm:pt modelId="{C4E4C9CF-5A1B-4B1F-A53B-36A4B324292F}" type="sibTrans" cxnId="{2F329A9F-2B24-42D5-9FF4-07EB68F32AE1}">
      <dgm:prSet/>
      <dgm:spPr/>
      <dgm:t>
        <a:bodyPr/>
        <a:lstStyle/>
        <a:p>
          <a:endParaRPr lang="en-US"/>
        </a:p>
      </dgm:t>
    </dgm:pt>
    <dgm:pt modelId="{E15B0746-44F5-4D2B-BFC4-4E7AAC8FF5E9}">
      <dgm:prSet/>
      <dgm:spPr/>
      <dgm:t>
        <a:bodyPr/>
        <a:lstStyle/>
        <a:p>
          <a:r>
            <a:rPr lang="en-US"/>
            <a:t>Appointment system for follow up</a:t>
          </a:r>
        </a:p>
      </dgm:t>
    </dgm:pt>
    <dgm:pt modelId="{FA106ABC-2A1D-45AE-97BC-15AAC03E28A3}" type="parTrans" cxnId="{034C1764-46A9-43EB-BF48-BB06947C8D20}">
      <dgm:prSet/>
      <dgm:spPr/>
      <dgm:t>
        <a:bodyPr/>
        <a:lstStyle/>
        <a:p>
          <a:endParaRPr lang="en-US"/>
        </a:p>
      </dgm:t>
    </dgm:pt>
    <dgm:pt modelId="{6F99020D-455B-44B8-AA05-DEF42116EBEF}" type="sibTrans" cxnId="{034C1764-46A9-43EB-BF48-BB06947C8D20}">
      <dgm:prSet/>
      <dgm:spPr/>
      <dgm:t>
        <a:bodyPr/>
        <a:lstStyle/>
        <a:p>
          <a:endParaRPr lang="en-US"/>
        </a:p>
      </dgm:t>
    </dgm:pt>
    <dgm:pt modelId="{84B41950-65A9-428E-969D-E23176A8157A}">
      <dgm:prSet/>
      <dgm:spPr/>
      <dgm:t>
        <a:bodyPr/>
        <a:lstStyle/>
        <a:p>
          <a:r>
            <a:rPr lang="en-US"/>
            <a:t>Off-center specialist referral system </a:t>
          </a:r>
        </a:p>
      </dgm:t>
    </dgm:pt>
    <dgm:pt modelId="{41606AC7-626C-4430-825C-B7F960563911}" type="parTrans" cxnId="{CCF39149-DACC-4FCF-80C7-4EE4C50EF5E4}">
      <dgm:prSet/>
      <dgm:spPr/>
      <dgm:t>
        <a:bodyPr/>
        <a:lstStyle/>
        <a:p>
          <a:endParaRPr lang="en-US"/>
        </a:p>
      </dgm:t>
    </dgm:pt>
    <dgm:pt modelId="{67BC1D2E-4F3E-48C4-B083-7331451E7F4A}" type="sibTrans" cxnId="{CCF39149-DACC-4FCF-80C7-4EE4C50EF5E4}">
      <dgm:prSet/>
      <dgm:spPr/>
      <dgm:t>
        <a:bodyPr/>
        <a:lstStyle/>
        <a:p>
          <a:endParaRPr lang="en-US"/>
        </a:p>
      </dgm:t>
    </dgm:pt>
    <dgm:pt modelId="{DCCF549C-C496-4A0E-B60B-5726EE08B969}">
      <dgm:prSet/>
      <dgm:spPr/>
      <dgm:t>
        <a:bodyPr/>
        <a:lstStyle/>
        <a:p>
          <a:r>
            <a:rPr lang="en-US"/>
            <a:t>24-hour emergency care system</a:t>
          </a:r>
        </a:p>
      </dgm:t>
    </dgm:pt>
    <dgm:pt modelId="{3F9A6B45-82D8-4FC3-AD22-BFF2443F85B9}" type="parTrans" cxnId="{BA851F09-AD2D-4CBE-932C-7848AF7E8052}">
      <dgm:prSet/>
      <dgm:spPr/>
      <dgm:t>
        <a:bodyPr/>
        <a:lstStyle/>
        <a:p>
          <a:endParaRPr lang="en-US"/>
        </a:p>
      </dgm:t>
    </dgm:pt>
    <dgm:pt modelId="{A21CDAE9-B4DA-48D1-BD07-6C2C23CF49E1}" type="sibTrans" cxnId="{BA851F09-AD2D-4CBE-932C-7848AF7E8052}">
      <dgm:prSet/>
      <dgm:spPr/>
      <dgm:t>
        <a:bodyPr/>
        <a:lstStyle/>
        <a:p>
          <a:endParaRPr lang="en-US"/>
        </a:p>
      </dgm:t>
    </dgm:pt>
    <dgm:pt modelId="{C3B93EC9-908D-4C76-8E68-2F9FD520DC61}">
      <dgm:prSet/>
      <dgm:spPr/>
      <dgm:t>
        <a:bodyPr/>
        <a:lstStyle/>
        <a:p>
          <a:r>
            <a:rPr lang="en-US"/>
            <a:t>Access to prescription medications</a:t>
          </a:r>
        </a:p>
      </dgm:t>
    </dgm:pt>
    <dgm:pt modelId="{60E9A06C-1C4D-4746-AE80-385AE7322F11}" type="parTrans" cxnId="{103DA4D0-25F9-48F1-B5E6-FA4F145F14DD}">
      <dgm:prSet/>
      <dgm:spPr/>
      <dgm:t>
        <a:bodyPr/>
        <a:lstStyle/>
        <a:p>
          <a:endParaRPr lang="en-US"/>
        </a:p>
      </dgm:t>
    </dgm:pt>
    <dgm:pt modelId="{F207C807-6BB8-42EC-A9B7-9D222A50B425}" type="sibTrans" cxnId="{103DA4D0-25F9-48F1-B5E6-FA4F145F14DD}">
      <dgm:prSet/>
      <dgm:spPr/>
      <dgm:t>
        <a:bodyPr/>
        <a:lstStyle/>
        <a:p>
          <a:endParaRPr lang="en-US"/>
        </a:p>
      </dgm:t>
    </dgm:pt>
    <dgm:pt modelId="{4F907266-55D8-C243-82EC-48A40785E952}" type="pres">
      <dgm:prSet presAssocID="{79B66AF8-4BD7-4D75-A49A-A22B5646A6B1}" presName="linear" presStyleCnt="0">
        <dgm:presLayoutVars>
          <dgm:dir/>
          <dgm:animLvl val="lvl"/>
          <dgm:resizeHandles val="exact"/>
        </dgm:presLayoutVars>
      </dgm:prSet>
      <dgm:spPr/>
    </dgm:pt>
    <dgm:pt modelId="{E89B65E7-5390-6F4B-B8C8-5DCB40F3AAEE}" type="pres">
      <dgm:prSet presAssocID="{C288B1A2-3FD7-49CF-8B0E-D27D29206097}" presName="parentLin" presStyleCnt="0"/>
      <dgm:spPr/>
    </dgm:pt>
    <dgm:pt modelId="{76A07DF6-9BF3-0745-AD7E-B502926A87B1}" type="pres">
      <dgm:prSet presAssocID="{C288B1A2-3FD7-49CF-8B0E-D27D29206097}" presName="parentLeftMargin" presStyleLbl="node1" presStyleIdx="0" presStyleCnt="5"/>
      <dgm:spPr/>
    </dgm:pt>
    <dgm:pt modelId="{17F4082B-F33C-F242-946D-8B45812C13A9}" type="pres">
      <dgm:prSet presAssocID="{C288B1A2-3FD7-49CF-8B0E-D27D29206097}" presName="parentText" presStyleLbl="node1" presStyleIdx="0" presStyleCnt="5">
        <dgm:presLayoutVars>
          <dgm:chMax val="0"/>
          <dgm:bulletEnabled val="1"/>
        </dgm:presLayoutVars>
      </dgm:prSet>
      <dgm:spPr/>
    </dgm:pt>
    <dgm:pt modelId="{75F2C010-807D-6C4C-AA24-72F99B21B8CF}" type="pres">
      <dgm:prSet presAssocID="{C288B1A2-3FD7-49CF-8B0E-D27D29206097}" presName="negativeSpace" presStyleCnt="0"/>
      <dgm:spPr/>
    </dgm:pt>
    <dgm:pt modelId="{AC713920-CD84-004C-A548-4C9F8FAC3AAE}" type="pres">
      <dgm:prSet presAssocID="{C288B1A2-3FD7-49CF-8B0E-D27D29206097}" presName="childText" presStyleLbl="conFgAcc1" presStyleIdx="0" presStyleCnt="5">
        <dgm:presLayoutVars>
          <dgm:bulletEnabled val="1"/>
        </dgm:presLayoutVars>
      </dgm:prSet>
      <dgm:spPr/>
    </dgm:pt>
    <dgm:pt modelId="{5CECD450-2C26-8B43-8248-16993D7048AA}" type="pres">
      <dgm:prSet presAssocID="{C4E4C9CF-5A1B-4B1F-A53B-36A4B324292F}" presName="spaceBetweenRectangles" presStyleCnt="0"/>
      <dgm:spPr/>
    </dgm:pt>
    <dgm:pt modelId="{7351948C-695A-B44C-85B3-A04068C029D0}" type="pres">
      <dgm:prSet presAssocID="{E15B0746-44F5-4D2B-BFC4-4E7AAC8FF5E9}" presName="parentLin" presStyleCnt="0"/>
      <dgm:spPr/>
    </dgm:pt>
    <dgm:pt modelId="{37D36462-5F65-9544-A102-7ED27A7E8D52}" type="pres">
      <dgm:prSet presAssocID="{E15B0746-44F5-4D2B-BFC4-4E7AAC8FF5E9}" presName="parentLeftMargin" presStyleLbl="node1" presStyleIdx="0" presStyleCnt="5"/>
      <dgm:spPr/>
    </dgm:pt>
    <dgm:pt modelId="{0B8049CA-24C8-0841-9F74-E2D654D79B05}" type="pres">
      <dgm:prSet presAssocID="{E15B0746-44F5-4D2B-BFC4-4E7AAC8FF5E9}" presName="parentText" presStyleLbl="node1" presStyleIdx="1" presStyleCnt="5">
        <dgm:presLayoutVars>
          <dgm:chMax val="0"/>
          <dgm:bulletEnabled val="1"/>
        </dgm:presLayoutVars>
      </dgm:prSet>
      <dgm:spPr/>
    </dgm:pt>
    <dgm:pt modelId="{FFC2BD7E-E721-3A4F-8446-18083C54FD6D}" type="pres">
      <dgm:prSet presAssocID="{E15B0746-44F5-4D2B-BFC4-4E7AAC8FF5E9}" presName="negativeSpace" presStyleCnt="0"/>
      <dgm:spPr/>
    </dgm:pt>
    <dgm:pt modelId="{75A6C9E7-950B-2D4A-8DC3-ADA740D322B8}" type="pres">
      <dgm:prSet presAssocID="{E15B0746-44F5-4D2B-BFC4-4E7AAC8FF5E9}" presName="childText" presStyleLbl="conFgAcc1" presStyleIdx="1" presStyleCnt="5">
        <dgm:presLayoutVars>
          <dgm:bulletEnabled val="1"/>
        </dgm:presLayoutVars>
      </dgm:prSet>
      <dgm:spPr/>
    </dgm:pt>
    <dgm:pt modelId="{1A6EC118-E1C3-B441-83D5-407F6704E826}" type="pres">
      <dgm:prSet presAssocID="{6F99020D-455B-44B8-AA05-DEF42116EBEF}" presName="spaceBetweenRectangles" presStyleCnt="0"/>
      <dgm:spPr/>
    </dgm:pt>
    <dgm:pt modelId="{026C5372-4A52-6440-9440-F88ADB8F3F8F}" type="pres">
      <dgm:prSet presAssocID="{84B41950-65A9-428E-969D-E23176A8157A}" presName="parentLin" presStyleCnt="0"/>
      <dgm:spPr/>
    </dgm:pt>
    <dgm:pt modelId="{BF506AA9-5ABF-B248-8164-35BB17D50B29}" type="pres">
      <dgm:prSet presAssocID="{84B41950-65A9-428E-969D-E23176A8157A}" presName="parentLeftMargin" presStyleLbl="node1" presStyleIdx="1" presStyleCnt="5"/>
      <dgm:spPr/>
    </dgm:pt>
    <dgm:pt modelId="{54C95C76-E5EE-E948-A044-A591A5376230}" type="pres">
      <dgm:prSet presAssocID="{84B41950-65A9-428E-969D-E23176A8157A}" presName="parentText" presStyleLbl="node1" presStyleIdx="2" presStyleCnt="5">
        <dgm:presLayoutVars>
          <dgm:chMax val="0"/>
          <dgm:bulletEnabled val="1"/>
        </dgm:presLayoutVars>
      </dgm:prSet>
      <dgm:spPr/>
    </dgm:pt>
    <dgm:pt modelId="{BCBF8406-8ACF-7E49-93C6-92CA1351CF9F}" type="pres">
      <dgm:prSet presAssocID="{84B41950-65A9-428E-969D-E23176A8157A}" presName="negativeSpace" presStyleCnt="0"/>
      <dgm:spPr/>
    </dgm:pt>
    <dgm:pt modelId="{B1ADF833-D15B-9E43-A51A-0C5ED3D8BA67}" type="pres">
      <dgm:prSet presAssocID="{84B41950-65A9-428E-969D-E23176A8157A}" presName="childText" presStyleLbl="conFgAcc1" presStyleIdx="2" presStyleCnt="5">
        <dgm:presLayoutVars>
          <dgm:bulletEnabled val="1"/>
        </dgm:presLayoutVars>
      </dgm:prSet>
      <dgm:spPr/>
    </dgm:pt>
    <dgm:pt modelId="{86F43163-0625-4A46-9BCA-8C5359AAB8FD}" type="pres">
      <dgm:prSet presAssocID="{67BC1D2E-4F3E-48C4-B083-7331451E7F4A}" presName="spaceBetweenRectangles" presStyleCnt="0"/>
      <dgm:spPr/>
    </dgm:pt>
    <dgm:pt modelId="{F3145EFD-AD17-3448-BC68-0DAB3247AA1B}" type="pres">
      <dgm:prSet presAssocID="{DCCF549C-C496-4A0E-B60B-5726EE08B969}" presName="parentLin" presStyleCnt="0"/>
      <dgm:spPr/>
    </dgm:pt>
    <dgm:pt modelId="{465A9EB6-94CC-7B49-8175-3B0A404A4702}" type="pres">
      <dgm:prSet presAssocID="{DCCF549C-C496-4A0E-B60B-5726EE08B969}" presName="parentLeftMargin" presStyleLbl="node1" presStyleIdx="2" presStyleCnt="5"/>
      <dgm:spPr/>
    </dgm:pt>
    <dgm:pt modelId="{0CBC611F-85A4-4542-B553-3857FDF13C97}" type="pres">
      <dgm:prSet presAssocID="{DCCF549C-C496-4A0E-B60B-5726EE08B969}" presName="parentText" presStyleLbl="node1" presStyleIdx="3" presStyleCnt="5">
        <dgm:presLayoutVars>
          <dgm:chMax val="0"/>
          <dgm:bulletEnabled val="1"/>
        </dgm:presLayoutVars>
      </dgm:prSet>
      <dgm:spPr/>
    </dgm:pt>
    <dgm:pt modelId="{6DE8A1E5-E263-C74F-B2CC-EFAD8CAD21EB}" type="pres">
      <dgm:prSet presAssocID="{DCCF549C-C496-4A0E-B60B-5726EE08B969}" presName="negativeSpace" presStyleCnt="0"/>
      <dgm:spPr/>
    </dgm:pt>
    <dgm:pt modelId="{6DAFEEE7-4C58-484C-91DB-79A20A222F66}" type="pres">
      <dgm:prSet presAssocID="{DCCF549C-C496-4A0E-B60B-5726EE08B969}" presName="childText" presStyleLbl="conFgAcc1" presStyleIdx="3" presStyleCnt="5">
        <dgm:presLayoutVars>
          <dgm:bulletEnabled val="1"/>
        </dgm:presLayoutVars>
      </dgm:prSet>
      <dgm:spPr/>
    </dgm:pt>
    <dgm:pt modelId="{52275110-D8C0-0240-8CE0-07B9B114D3B5}" type="pres">
      <dgm:prSet presAssocID="{A21CDAE9-B4DA-48D1-BD07-6C2C23CF49E1}" presName="spaceBetweenRectangles" presStyleCnt="0"/>
      <dgm:spPr/>
    </dgm:pt>
    <dgm:pt modelId="{040CB668-FD6B-5E44-91D2-4513CD5731BF}" type="pres">
      <dgm:prSet presAssocID="{C3B93EC9-908D-4C76-8E68-2F9FD520DC61}" presName="parentLin" presStyleCnt="0"/>
      <dgm:spPr/>
    </dgm:pt>
    <dgm:pt modelId="{11583C5D-78F1-E840-997A-FEE541E4B3CB}" type="pres">
      <dgm:prSet presAssocID="{C3B93EC9-908D-4C76-8E68-2F9FD520DC61}" presName="parentLeftMargin" presStyleLbl="node1" presStyleIdx="3" presStyleCnt="5"/>
      <dgm:spPr/>
    </dgm:pt>
    <dgm:pt modelId="{C79E4DFB-5FC8-6740-8549-341766243D2B}" type="pres">
      <dgm:prSet presAssocID="{C3B93EC9-908D-4C76-8E68-2F9FD520DC61}" presName="parentText" presStyleLbl="node1" presStyleIdx="4" presStyleCnt="5">
        <dgm:presLayoutVars>
          <dgm:chMax val="0"/>
          <dgm:bulletEnabled val="1"/>
        </dgm:presLayoutVars>
      </dgm:prSet>
      <dgm:spPr/>
    </dgm:pt>
    <dgm:pt modelId="{2D3E02F9-62F9-984A-A9E5-1A60EDB5E1B4}" type="pres">
      <dgm:prSet presAssocID="{C3B93EC9-908D-4C76-8E68-2F9FD520DC61}" presName="negativeSpace" presStyleCnt="0"/>
      <dgm:spPr/>
    </dgm:pt>
    <dgm:pt modelId="{49E909C7-2197-914C-A76A-B221906C8D9A}" type="pres">
      <dgm:prSet presAssocID="{C3B93EC9-908D-4C76-8E68-2F9FD520DC61}" presName="childText" presStyleLbl="conFgAcc1" presStyleIdx="4" presStyleCnt="5">
        <dgm:presLayoutVars>
          <dgm:bulletEnabled val="1"/>
        </dgm:presLayoutVars>
      </dgm:prSet>
      <dgm:spPr/>
    </dgm:pt>
  </dgm:ptLst>
  <dgm:cxnLst>
    <dgm:cxn modelId="{BA851F09-AD2D-4CBE-932C-7848AF7E8052}" srcId="{79B66AF8-4BD7-4D75-A49A-A22B5646A6B1}" destId="{DCCF549C-C496-4A0E-B60B-5726EE08B969}" srcOrd="3" destOrd="0" parTransId="{3F9A6B45-82D8-4FC3-AD22-BFF2443F85B9}" sibTransId="{A21CDAE9-B4DA-48D1-BD07-6C2C23CF49E1}"/>
    <dgm:cxn modelId="{6BC48040-A8C4-C44A-AE19-0FFB296082CF}" type="presOf" srcId="{84B41950-65A9-428E-969D-E23176A8157A}" destId="{BF506AA9-5ABF-B248-8164-35BB17D50B29}" srcOrd="0" destOrd="0" presId="urn:microsoft.com/office/officeart/2005/8/layout/list1"/>
    <dgm:cxn modelId="{DD423242-306F-E241-BAE1-61065AED908A}" type="presOf" srcId="{84B41950-65A9-428E-969D-E23176A8157A}" destId="{54C95C76-E5EE-E948-A044-A591A5376230}" srcOrd="1" destOrd="0" presId="urn:microsoft.com/office/officeart/2005/8/layout/list1"/>
    <dgm:cxn modelId="{CCF39149-DACC-4FCF-80C7-4EE4C50EF5E4}" srcId="{79B66AF8-4BD7-4D75-A49A-A22B5646A6B1}" destId="{84B41950-65A9-428E-969D-E23176A8157A}" srcOrd="2" destOrd="0" parTransId="{41606AC7-626C-4430-825C-B7F960563911}" sibTransId="{67BC1D2E-4F3E-48C4-B083-7331451E7F4A}"/>
    <dgm:cxn modelId="{B3655C52-6890-4B4C-832B-EE5E27043FFB}" type="presOf" srcId="{79B66AF8-4BD7-4D75-A49A-A22B5646A6B1}" destId="{4F907266-55D8-C243-82EC-48A40785E952}" srcOrd="0" destOrd="0" presId="urn:microsoft.com/office/officeart/2005/8/layout/list1"/>
    <dgm:cxn modelId="{034C1764-46A9-43EB-BF48-BB06947C8D20}" srcId="{79B66AF8-4BD7-4D75-A49A-A22B5646A6B1}" destId="{E15B0746-44F5-4D2B-BFC4-4E7AAC8FF5E9}" srcOrd="1" destOrd="0" parTransId="{FA106ABC-2A1D-45AE-97BC-15AAC03E28A3}" sibTransId="{6F99020D-455B-44B8-AA05-DEF42116EBEF}"/>
    <dgm:cxn modelId="{CA0DB377-2CC2-F541-A660-2F731088A0B2}" type="presOf" srcId="{E15B0746-44F5-4D2B-BFC4-4E7AAC8FF5E9}" destId="{37D36462-5F65-9544-A102-7ED27A7E8D52}" srcOrd="0" destOrd="0" presId="urn:microsoft.com/office/officeart/2005/8/layout/list1"/>
    <dgm:cxn modelId="{BC6D337F-A275-9541-9643-65ED280F4511}" type="presOf" srcId="{C3B93EC9-908D-4C76-8E68-2F9FD520DC61}" destId="{11583C5D-78F1-E840-997A-FEE541E4B3CB}" srcOrd="0" destOrd="0" presId="urn:microsoft.com/office/officeart/2005/8/layout/list1"/>
    <dgm:cxn modelId="{EDEDAA84-1CF9-604C-BE9E-78007B577E0D}" type="presOf" srcId="{C288B1A2-3FD7-49CF-8B0E-D27D29206097}" destId="{17F4082B-F33C-F242-946D-8B45812C13A9}" srcOrd="1" destOrd="0" presId="urn:microsoft.com/office/officeart/2005/8/layout/list1"/>
    <dgm:cxn modelId="{E124AC85-77F8-0B41-8055-DCE177499AD4}" type="presOf" srcId="{C3B93EC9-908D-4C76-8E68-2F9FD520DC61}" destId="{C79E4DFB-5FC8-6740-8549-341766243D2B}" srcOrd="1" destOrd="0" presId="urn:microsoft.com/office/officeart/2005/8/layout/list1"/>
    <dgm:cxn modelId="{98B6869B-6685-064B-AEF0-F942807BD0C7}" type="presOf" srcId="{DCCF549C-C496-4A0E-B60B-5726EE08B969}" destId="{0CBC611F-85A4-4542-B553-3857FDF13C97}" srcOrd="1" destOrd="0" presId="urn:microsoft.com/office/officeart/2005/8/layout/list1"/>
    <dgm:cxn modelId="{19D0409F-035B-9F44-9949-BC55324E379E}" type="presOf" srcId="{C288B1A2-3FD7-49CF-8B0E-D27D29206097}" destId="{76A07DF6-9BF3-0745-AD7E-B502926A87B1}" srcOrd="0" destOrd="0" presId="urn:microsoft.com/office/officeart/2005/8/layout/list1"/>
    <dgm:cxn modelId="{2F329A9F-2B24-42D5-9FF4-07EB68F32AE1}" srcId="{79B66AF8-4BD7-4D75-A49A-A22B5646A6B1}" destId="{C288B1A2-3FD7-49CF-8B0E-D27D29206097}" srcOrd="0" destOrd="0" parTransId="{2DA00511-B104-4AA8-A127-4474E87507E5}" sibTransId="{C4E4C9CF-5A1B-4B1F-A53B-36A4B324292F}"/>
    <dgm:cxn modelId="{D13EDB9F-CD78-F345-9A39-7A21B324B222}" type="presOf" srcId="{DCCF549C-C496-4A0E-B60B-5726EE08B969}" destId="{465A9EB6-94CC-7B49-8175-3B0A404A4702}" srcOrd="0" destOrd="0" presId="urn:microsoft.com/office/officeart/2005/8/layout/list1"/>
    <dgm:cxn modelId="{103DA4D0-25F9-48F1-B5E6-FA4F145F14DD}" srcId="{79B66AF8-4BD7-4D75-A49A-A22B5646A6B1}" destId="{C3B93EC9-908D-4C76-8E68-2F9FD520DC61}" srcOrd="4" destOrd="0" parTransId="{60E9A06C-1C4D-4746-AE80-385AE7322F11}" sibTransId="{F207C807-6BB8-42EC-A9B7-9D222A50B425}"/>
    <dgm:cxn modelId="{438447D8-1ED1-0A49-975F-DE941FF12559}" type="presOf" srcId="{E15B0746-44F5-4D2B-BFC4-4E7AAC8FF5E9}" destId="{0B8049CA-24C8-0841-9F74-E2D654D79B05}" srcOrd="1" destOrd="0" presId="urn:microsoft.com/office/officeart/2005/8/layout/list1"/>
    <dgm:cxn modelId="{0F1A9920-4E69-6440-91E7-CD6A3C2ACF4B}" type="presParOf" srcId="{4F907266-55D8-C243-82EC-48A40785E952}" destId="{E89B65E7-5390-6F4B-B8C8-5DCB40F3AAEE}" srcOrd="0" destOrd="0" presId="urn:microsoft.com/office/officeart/2005/8/layout/list1"/>
    <dgm:cxn modelId="{B8A81AE6-1297-084B-9228-316B4E942E3E}" type="presParOf" srcId="{E89B65E7-5390-6F4B-B8C8-5DCB40F3AAEE}" destId="{76A07DF6-9BF3-0745-AD7E-B502926A87B1}" srcOrd="0" destOrd="0" presId="urn:microsoft.com/office/officeart/2005/8/layout/list1"/>
    <dgm:cxn modelId="{AED28C9D-72EF-E34D-9565-6DD104B08D92}" type="presParOf" srcId="{E89B65E7-5390-6F4B-B8C8-5DCB40F3AAEE}" destId="{17F4082B-F33C-F242-946D-8B45812C13A9}" srcOrd="1" destOrd="0" presId="urn:microsoft.com/office/officeart/2005/8/layout/list1"/>
    <dgm:cxn modelId="{35686001-DFCC-4649-B1F2-0DD12AAD6F65}" type="presParOf" srcId="{4F907266-55D8-C243-82EC-48A40785E952}" destId="{75F2C010-807D-6C4C-AA24-72F99B21B8CF}" srcOrd="1" destOrd="0" presId="urn:microsoft.com/office/officeart/2005/8/layout/list1"/>
    <dgm:cxn modelId="{5AAB38B0-B4CF-6D45-9746-DE641159A76C}" type="presParOf" srcId="{4F907266-55D8-C243-82EC-48A40785E952}" destId="{AC713920-CD84-004C-A548-4C9F8FAC3AAE}" srcOrd="2" destOrd="0" presId="urn:microsoft.com/office/officeart/2005/8/layout/list1"/>
    <dgm:cxn modelId="{3785D325-FD12-C74A-B003-2F03BF0A31C2}" type="presParOf" srcId="{4F907266-55D8-C243-82EC-48A40785E952}" destId="{5CECD450-2C26-8B43-8248-16993D7048AA}" srcOrd="3" destOrd="0" presId="urn:microsoft.com/office/officeart/2005/8/layout/list1"/>
    <dgm:cxn modelId="{8814E3B6-37A6-3046-AAF4-864BC48113D2}" type="presParOf" srcId="{4F907266-55D8-C243-82EC-48A40785E952}" destId="{7351948C-695A-B44C-85B3-A04068C029D0}" srcOrd="4" destOrd="0" presId="urn:microsoft.com/office/officeart/2005/8/layout/list1"/>
    <dgm:cxn modelId="{B9EEFAA1-58A2-CC4A-BB12-B7C988BFEDB1}" type="presParOf" srcId="{7351948C-695A-B44C-85B3-A04068C029D0}" destId="{37D36462-5F65-9544-A102-7ED27A7E8D52}" srcOrd="0" destOrd="0" presId="urn:microsoft.com/office/officeart/2005/8/layout/list1"/>
    <dgm:cxn modelId="{FDCE109E-7833-914A-8C4B-0263B0D5DB93}" type="presParOf" srcId="{7351948C-695A-B44C-85B3-A04068C029D0}" destId="{0B8049CA-24C8-0841-9F74-E2D654D79B05}" srcOrd="1" destOrd="0" presId="urn:microsoft.com/office/officeart/2005/8/layout/list1"/>
    <dgm:cxn modelId="{1B34251F-E565-9B40-8C61-F721A030A85A}" type="presParOf" srcId="{4F907266-55D8-C243-82EC-48A40785E952}" destId="{FFC2BD7E-E721-3A4F-8446-18083C54FD6D}" srcOrd="5" destOrd="0" presId="urn:microsoft.com/office/officeart/2005/8/layout/list1"/>
    <dgm:cxn modelId="{0C26B146-9144-C947-B7F3-2CAC815EECF0}" type="presParOf" srcId="{4F907266-55D8-C243-82EC-48A40785E952}" destId="{75A6C9E7-950B-2D4A-8DC3-ADA740D322B8}" srcOrd="6" destOrd="0" presId="urn:microsoft.com/office/officeart/2005/8/layout/list1"/>
    <dgm:cxn modelId="{7139AC99-A469-6E46-B040-9CB886F7A09B}" type="presParOf" srcId="{4F907266-55D8-C243-82EC-48A40785E952}" destId="{1A6EC118-E1C3-B441-83D5-407F6704E826}" srcOrd="7" destOrd="0" presId="urn:microsoft.com/office/officeart/2005/8/layout/list1"/>
    <dgm:cxn modelId="{2B9B945C-211E-6E41-85CD-2FE10EA9EA20}" type="presParOf" srcId="{4F907266-55D8-C243-82EC-48A40785E952}" destId="{026C5372-4A52-6440-9440-F88ADB8F3F8F}" srcOrd="8" destOrd="0" presId="urn:microsoft.com/office/officeart/2005/8/layout/list1"/>
    <dgm:cxn modelId="{AE7030F1-E463-3C4F-82CD-A7FAC6B808F8}" type="presParOf" srcId="{026C5372-4A52-6440-9440-F88ADB8F3F8F}" destId="{BF506AA9-5ABF-B248-8164-35BB17D50B29}" srcOrd="0" destOrd="0" presId="urn:microsoft.com/office/officeart/2005/8/layout/list1"/>
    <dgm:cxn modelId="{B7B93721-EBB2-424C-A8E6-156E8B4648B3}" type="presParOf" srcId="{026C5372-4A52-6440-9440-F88ADB8F3F8F}" destId="{54C95C76-E5EE-E948-A044-A591A5376230}" srcOrd="1" destOrd="0" presId="urn:microsoft.com/office/officeart/2005/8/layout/list1"/>
    <dgm:cxn modelId="{7F7C61D2-1440-C649-A993-61EBF51A2488}" type="presParOf" srcId="{4F907266-55D8-C243-82EC-48A40785E952}" destId="{BCBF8406-8ACF-7E49-93C6-92CA1351CF9F}" srcOrd="9" destOrd="0" presId="urn:microsoft.com/office/officeart/2005/8/layout/list1"/>
    <dgm:cxn modelId="{60C2FC84-C250-FB43-BE2E-9378A9B0ACAE}" type="presParOf" srcId="{4F907266-55D8-C243-82EC-48A40785E952}" destId="{B1ADF833-D15B-9E43-A51A-0C5ED3D8BA67}" srcOrd="10" destOrd="0" presId="urn:microsoft.com/office/officeart/2005/8/layout/list1"/>
    <dgm:cxn modelId="{6BD1045B-7F7D-CC4B-A31B-B39C22F2262A}" type="presParOf" srcId="{4F907266-55D8-C243-82EC-48A40785E952}" destId="{86F43163-0625-4A46-9BCA-8C5359AAB8FD}" srcOrd="11" destOrd="0" presId="urn:microsoft.com/office/officeart/2005/8/layout/list1"/>
    <dgm:cxn modelId="{80D7500A-DD67-7C4F-BFDE-CA82576229A6}" type="presParOf" srcId="{4F907266-55D8-C243-82EC-48A40785E952}" destId="{F3145EFD-AD17-3448-BC68-0DAB3247AA1B}" srcOrd="12" destOrd="0" presId="urn:microsoft.com/office/officeart/2005/8/layout/list1"/>
    <dgm:cxn modelId="{AD7158DF-DF6F-0C47-8FE0-5ADA9234B9B7}" type="presParOf" srcId="{F3145EFD-AD17-3448-BC68-0DAB3247AA1B}" destId="{465A9EB6-94CC-7B49-8175-3B0A404A4702}" srcOrd="0" destOrd="0" presId="urn:microsoft.com/office/officeart/2005/8/layout/list1"/>
    <dgm:cxn modelId="{FB9A5B90-0AD7-1946-B8C3-9B84FC856588}" type="presParOf" srcId="{F3145EFD-AD17-3448-BC68-0DAB3247AA1B}" destId="{0CBC611F-85A4-4542-B553-3857FDF13C97}" srcOrd="1" destOrd="0" presId="urn:microsoft.com/office/officeart/2005/8/layout/list1"/>
    <dgm:cxn modelId="{6A8FD4A1-65EB-CA47-BD77-B0221EDBE6C1}" type="presParOf" srcId="{4F907266-55D8-C243-82EC-48A40785E952}" destId="{6DE8A1E5-E263-C74F-B2CC-EFAD8CAD21EB}" srcOrd="13" destOrd="0" presId="urn:microsoft.com/office/officeart/2005/8/layout/list1"/>
    <dgm:cxn modelId="{D009FBED-D392-D54E-9315-C86B58268EEA}" type="presParOf" srcId="{4F907266-55D8-C243-82EC-48A40785E952}" destId="{6DAFEEE7-4C58-484C-91DB-79A20A222F66}" srcOrd="14" destOrd="0" presId="urn:microsoft.com/office/officeart/2005/8/layout/list1"/>
    <dgm:cxn modelId="{32097C27-9863-7D40-B7C1-40A471F5CD99}" type="presParOf" srcId="{4F907266-55D8-C243-82EC-48A40785E952}" destId="{52275110-D8C0-0240-8CE0-07B9B114D3B5}" srcOrd="15" destOrd="0" presId="urn:microsoft.com/office/officeart/2005/8/layout/list1"/>
    <dgm:cxn modelId="{81EC1F94-E74D-5140-9BEA-10A6A25ABE7C}" type="presParOf" srcId="{4F907266-55D8-C243-82EC-48A40785E952}" destId="{040CB668-FD6B-5E44-91D2-4513CD5731BF}" srcOrd="16" destOrd="0" presId="urn:microsoft.com/office/officeart/2005/8/layout/list1"/>
    <dgm:cxn modelId="{B80CC092-42B7-E140-9097-66C1FAD28DB2}" type="presParOf" srcId="{040CB668-FD6B-5E44-91D2-4513CD5731BF}" destId="{11583C5D-78F1-E840-997A-FEE541E4B3CB}" srcOrd="0" destOrd="0" presId="urn:microsoft.com/office/officeart/2005/8/layout/list1"/>
    <dgm:cxn modelId="{B884DCED-0499-7245-9923-22CDA96D9309}" type="presParOf" srcId="{040CB668-FD6B-5E44-91D2-4513CD5731BF}" destId="{C79E4DFB-5FC8-6740-8549-341766243D2B}" srcOrd="1" destOrd="0" presId="urn:microsoft.com/office/officeart/2005/8/layout/list1"/>
    <dgm:cxn modelId="{B82B778A-0FF5-674C-A3E6-42DB3E109580}" type="presParOf" srcId="{4F907266-55D8-C243-82EC-48A40785E952}" destId="{2D3E02F9-62F9-984A-A9E5-1A60EDB5E1B4}" srcOrd="17" destOrd="0" presId="urn:microsoft.com/office/officeart/2005/8/layout/list1"/>
    <dgm:cxn modelId="{B3196A03-817D-E44B-A25F-6656E492DB33}" type="presParOf" srcId="{4F907266-55D8-C243-82EC-48A40785E952}" destId="{49E909C7-2197-914C-A76A-B221906C8D9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07B399-5F32-43D7-B1D5-292C2ED86EAC}"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7C98359-3EDE-4018-8AE8-8D79752A8A7D}">
      <dgm:prSet/>
      <dgm:spPr/>
      <dgm:t>
        <a:bodyPr/>
        <a:lstStyle/>
        <a:p>
          <a:r>
            <a:rPr lang="en-US"/>
            <a:t>A dental readiness inspection</a:t>
          </a:r>
        </a:p>
      </dgm:t>
    </dgm:pt>
    <dgm:pt modelId="{7231E4C4-8A3B-416A-AF21-2822470E9837}" type="parTrans" cxnId="{667F6A83-2FE9-4EAA-BC2D-17A2F4B76684}">
      <dgm:prSet/>
      <dgm:spPr/>
      <dgm:t>
        <a:bodyPr/>
        <a:lstStyle/>
        <a:p>
          <a:endParaRPr lang="en-US"/>
        </a:p>
      </dgm:t>
    </dgm:pt>
    <dgm:pt modelId="{5DA2F263-D5AB-4507-8159-C460955FE33F}" type="sibTrans" cxnId="{667F6A83-2FE9-4EAA-BC2D-17A2F4B76684}">
      <dgm:prSet/>
      <dgm:spPr/>
      <dgm:t>
        <a:bodyPr/>
        <a:lstStyle/>
        <a:p>
          <a:endParaRPr lang="en-US"/>
        </a:p>
      </dgm:t>
    </dgm:pt>
    <dgm:pt modelId="{3EFCEDB0-835C-46C5-A824-FA71C3AF56CC}">
      <dgm:prSet/>
      <dgm:spPr/>
      <dgm:t>
        <a:bodyPr/>
        <a:lstStyle/>
        <a:p>
          <a:r>
            <a:rPr lang="en-US"/>
            <a:t>An elective oral examination</a:t>
          </a:r>
        </a:p>
      </dgm:t>
    </dgm:pt>
    <dgm:pt modelId="{8C9E8EAD-8A9A-401B-9D81-1F90C3911CA0}" type="parTrans" cxnId="{4AAC8676-6FBC-4C97-8362-096E0BEF7C80}">
      <dgm:prSet/>
      <dgm:spPr/>
      <dgm:t>
        <a:bodyPr/>
        <a:lstStyle/>
        <a:p>
          <a:endParaRPr lang="en-US"/>
        </a:p>
      </dgm:t>
    </dgm:pt>
    <dgm:pt modelId="{B121CFF6-E51D-4A0F-8AAA-EA0B142FD602}" type="sibTrans" cxnId="{4AAC8676-6FBC-4C97-8362-096E0BEF7C80}">
      <dgm:prSet/>
      <dgm:spPr/>
      <dgm:t>
        <a:bodyPr/>
        <a:lstStyle/>
        <a:p>
          <a:endParaRPr lang="en-US"/>
        </a:p>
      </dgm:t>
    </dgm:pt>
    <dgm:pt modelId="{FEB51813-ACEC-4499-8C4B-E1E11CF88D93}">
      <dgm:prSet/>
      <dgm:spPr/>
      <dgm:t>
        <a:bodyPr/>
        <a:lstStyle/>
        <a:p>
          <a:r>
            <a:rPr lang="en-US"/>
            <a:t>Dental procedures</a:t>
          </a:r>
        </a:p>
      </dgm:t>
    </dgm:pt>
    <dgm:pt modelId="{5F97B402-D989-451E-995E-E3BCA78F7443}" type="parTrans" cxnId="{05DA42B4-BD22-4DBA-A303-6EBA2CB8B50D}">
      <dgm:prSet/>
      <dgm:spPr/>
      <dgm:t>
        <a:bodyPr/>
        <a:lstStyle/>
        <a:p>
          <a:endParaRPr lang="en-US"/>
        </a:p>
      </dgm:t>
    </dgm:pt>
    <dgm:pt modelId="{CF30BC7D-253B-4BCF-BCD5-34DB6E305A16}" type="sibTrans" cxnId="{05DA42B4-BD22-4DBA-A303-6EBA2CB8B50D}">
      <dgm:prSet/>
      <dgm:spPr/>
      <dgm:t>
        <a:bodyPr/>
        <a:lstStyle/>
        <a:p>
          <a:endParaRPr lang="en-US"/>
        </a:p>
      </dgm:t>
    </dgm:pt>
    <dgm:pt modelId="{0540AA8D-AFE5-4AB3-9AC1-CC005A530878}">
      <dgm:prSet/>
      <dgm:spPr/>
      <dgm:t>
        <a:bodyPr/>
        <a:lstStyle/>
        <a:p>
          <a:r>
            <a:rPr lang="en-US"/>
            <a:t>Referral agreement with community facilities</a:t>
          </a:r>
        </a:p>
      </dgm:t>
    </dgm:pt>
    <dgm:pt modelId="{CFE8969E-3B8B-4B2F-BCB6-F97A7368415D}" type="parTrans" cxnId="{DB0A080A-BB08-495E-8817-475687CBD7B7}">
      <dgm:prSet/>
      <dgm:spPr/>
      <dgm:t>
        <a:bodyPr/>
        <a:lstStyle/>
        <a:p>
          <a:endParaRPr lang="en-US"/>
        </a:p>
      </dgm:t>
    </dgm:pt>
    <dgm:pt modelId="{A9EEB68F-CFDC-4F43-943E-7641D272E8A4}" type="sibTrans" cxnId="{DB0A080A-BB08-495E-8817-475687CBD7B7}">
      <dgm:prSet/>
      <dgm:spPr/>
      <dgm:t>
        <a:bodyPr/>
        <a:lstStyle/>
        <a:p>
          <a:endParaRPr lang="en-US"/>
        </a:p>
      </dgm:t>
    </dgm:pt>
    <dgm:pt modelId="{2DAF156C-C1FB-3643-BED6-1DB6D36265B2}" type="pres">
      <dgm:prSet presAssocID="{1F07B399-5F32-43D7-B1D5-292C2ED86EAC}" presName="outerComposite" presStyleCnt="0">
        <dgm:presLayoutVars>
          <dgm:chMax val="5"/>
          <dgm:dir/>
          <dgm:resizeHandles val="exact"/>
        </dgm:presLayoutVars>
      </dgm:prSet>
      <dgm:spPr/>
    </dgm:pt>
    <dgm:pt modelId="{AB12FB3B-88EB-C041-ABCA-A6BCB3450DD1}" type="pres">
      <dgm:prSet presAssocID="{1F07B399-5F32-43D7-B1D5-292C2ED86EAC}" presName="dummyMaxCanvas" presStyleCnt="0">
        <dgm:presLayoutVars/>
      </dgm:prSet>
      <dgm:spPr/>
    </dgm:pt>
    <dgm:pt modelId="{1FD28E0E-76D5-584D-B6FB-CE7649672775}" type="pres">
      <dgm:prSet presAssocID="{1F07B399-5F32-43D7-B1D5-292C2ED86EAC}" presName="FourNodes_1" presStyleLbl="node1" presStyleIdx="0" presStyleCnt="4">
        <dgm:presLayoutVars>
          <dgm:bulletEnabled val="1"/>
        </dgm:presLayoutVars>
      </dgm:prSet>
      <dgm:spPr/>
    </dgm:pt>
    <dgm:pt modelId="{33B1B0CE-D0A1-D348-A011-962E362FB1F1}" type="pres">
      <dgm:prSet presAssocID="{1F07B399-5F32-43D7-B1D5-292C2ED86EAC}" presName="FourNodes_2" presStyleLbl="node1" presStyleIdx="1" presStyleCnt="4">
        <dgm:presLayoutVars>
          <dgm:bulletEnabled val="1"/>
        </dgm:presLayoutVars>
      </dgm:prSet>
      <dgm:spPr/>
    </dgm:pt>
    <dgm:pt modelId="{3844F80C-0D4B-264C-97FB-8AA5F6FDDA57}" type="pres">
      <dgm:prSet presAssocID="{1F07B399-5F32-43D7-B1D5-292C2ED86EAC}" presName="FourNodes_3" presStyleLbl="node1" presStyleIdx="2" presStyleCnt="4">
        <dgm:presLayoutVars>
          <dgm:bulletEnabled val="1"/>
        </dgm:presLayoutVars>
      </dgm:prSet>
      <dgm:spPr/>
    </dgm:pt>
    <dgm:pt modelId="{6BE6C9E8-6B3F-1E47-9327-CC18EC7D4068}" type="pres">
      <dgm:prSet presAssocID="{1F07B399-5F32-43D7-B1D5-292C2ED86EAC}" presName="FourNodes_4" presStyleLbl="node1" presStyleIdx="3" presStyleCnt="4">
        <dgm:presLayoutVars>
          <dgm:bulletEnabled val="1"/>
        </dgm:presLayoutVars>
      </dgm:prSet>
      <dgm:spPr/>
    </dgm:pt>
    <dgm:pt modelId="{FAB75630-F894-654E-918B-A41D44A33074}" type="pres">
      <dgm:prSet presAssocID="{1F07B399-5F32-43D7-B1D5-292C2ED86EAC}" presName="FourConn_1-2" presStyleLbl="fgAccFollowNode1" presStyleIdx="0" presStyleCnt="3">
        <dgm:presLayoutVars>
          <dgm:bulletEnabled val="1"/>
        </dgm:presLayoutVars>
      </dgm:prSet>
      <dgm:spPr/>
    </dgm:pt>
    <dgm:pt modelId="{8344511B-B0C8-CE4E-84B2-1A5487115C8F}" type="pres">
      <dgm:prSet presAssocID="{1F07B399-5F32-43D7-B1D5-292C2ED86EAC}" presName="FourConn_2-3" presStyleLbl="fgAccFollowNode1" presStyleIdx="1" presStyleCnt="3">
        <dgm:presLayoutVars>
          <dgm:bulletEnabled val="1"/>
        </dgm:presLayoutVars>
      </dgm:prSet>
      <dgm:spPr/>
    </dgm:pt>
    <dgm:pt modelId="{09F9B0D9-CFAC-5A40-B0F2-D983832EB256}" type="pres">
      <dgm:prSet presAssocID="{1F07B399-5F32-43D7-B1D5-292C2ED86EAC}" presName="FourConn_3-4" presStyleLbl="fgAccFollowNode1" presStyleIdx="2" presStyleCnt="3">
        <dgm:presLayoutVars>
          <dgm:bulletEnabled val="1"/>
        </dgm:presLayoutVars>
      </dgm:prSet>
      <dgm:spPr/>
    </dgm:pt>
    <dgm:pt modelId="{513B3682-EA26-1246-8377-932192896BD6}" type="pres">
      <dgm:prSet presAssocID="{1F07B399-5F32-43D7-B1D5-292C2ED86EAC}" presName="FourNodes_1_text" presStyleLbl="node1" presStyleIdx="3" presStyleCnt="4">
        <dgm:presLayoutVars>
          <dgm:bulletEnabled val="1"/>
        </dgm:presLayoutVars>
      </dgm:prSet>
      <dgm:spPr/>
    </dgm:pt>
    <dgm:pt modelId="{8D3BCBBC-79B3-5C42-A40D-01760FD29774}" type="pres">
      <dgm:prSet presAssocID="{1F07B399-5F32-43D7-B1D5-292C2ED86EAC}" presName="FourNodes_2_text" presStyleLbl="node1" presStyleIdx="3" presStyleCnt="4">
        <dgm:presLayoutVars>
          <dgm:bulletEnabled val="1"/>
        </dgm:presLayoutVars>
      </dgm:prSet>
      <dgm:spPr/>
    </dgm:pt>
    <dgm:pt modelId="{C9AB4CF8-E9DA-F843-8D77-5DB4591C454D}" type="pres">
      <dgm:prSet presAssocID="{1F07B399-5F32-43D7-B1D5-292C2ED86EAC}" presName="FourNodes_3_text" presStyleLbl="node1" presStyleIdx="3" presStyleCnt="4">
        <dgm:presLayoutVars>
          <dgm:bulletEnabled val="1"/>
        </dgm:presLayoutVars>
      </dgm:prSet>
      <dgm:spPr/>
    </dgm:pt>
    <dgm:pt modelId="{69C48CA0-9CD8-B940-B8DA-B43EBDF67FEF}" type="pres">
      <dgm:prSet presAssocID="{1F07B399-5F32-43D7-B1D5-292C2ED86EAC}" presName="FourNodes_4_text" presStyleLbl="node1" presStyleIdx="3" presStyleCnt="4">
        <dgm:presLayoutVars>
          <dgm:bulletEnabled val="1"/>
        </dgm:presLayoutVars>
      </dgm:prSet>
      <dgm:spPr/>
    </dgm:pt>
  </dgm:ptLst>
  <dgm:cxnLst>
    <dgm:cxn modelId="{DB0A080A-BB08-495E-8817-475687CBD7B7}" srcId="{1F07B399-5F32-43D7-B1D5-292C2ED86EAC}" destId="{0540AA8D-AFE5-4AB3-9AC1-CC005A530878}" srcOrd="3" destOrd="0" parTransId="{CFE8969E-3B8B-4B2F-BCB6-F97A7368415D}" sibTransId="{A9EEB68F-CFDC-4F43-943E-7641D272E8A4}"/>
    <dgm:cxn modelId="{EEC47111-CA22-EF45-9D17-645938B642A2}" type="presOf" srcId="{B121CFF6-E51D-4A0F-8AAA-EA0B142FD602}" destId="{8344511B-B0C8-CE4E-84B2-1A5487115C8F}" srcOrd="0" destOrd="0" presId="urn:microsoft.com/office/officeart/2005/8/layout/vProcess5"/>
    <dgm:cxn modelId="{32FBE11A-3100-1240-AC60-81CFCF1ADD7E}" type="presOf" srcId="{A7C98359-3EDE-4018-8AE8-8D79752A8A7D}" destId="{1FD28E0E-76D5-584D-B6FB-CE7649672775}" srcOrd="0" destOrd="0" presId="urn:microsoft.com/office/officeart/2005/8/layout/vProcess5"/>
    <dgm:cxn modelId="{C2ED4835-93D3-094B-AFCF-4E0F63C30AEB}" type="presOf" srcId="{A7C98359-3EDE-4018-8AE8-8D79752A8A7D}" destId="{513B3682-EA26-1246-8377-932192896BD6}" srcOrd="1" destOrd="0" presId="urn:microsoft.com/office/officeart/2005/8/layout/vProcess5"/>
    <dgm:cxn modelId="{24951546-8DA8-BC45-93B9-76981EF9B5D0}" type="presOf" srcId="{3EFCEDB0-835C-46C5-A824-FA71C3AF56CC}" destId="{8D3BCBBC-79B3-5C42-A40D-01760FD29774}" srcOrd="1" destOrd="0" presId="urn:microsoft.com/office/officeart/2005/8/layout/vProcess5"/>
    <dgm:cxn modelId="{7D418E6E-6B63-0B45-82F8-AAB72AB798AD}" type="presOf" srcId="{5DA2F263-D5AB-4507-8159-C460955FE33F}" destId="{FAB75630-F894-654E-918B-A41D44A33074}" srcOrd="0" destOrd="0" presId="urn:microsoft.com/office/officeart/2005/8/layout/vProcess5"/>
    <dgm:cxn modelId="{6C594574-98C9-B245-8ABF-60DBD6F14DF3}" type="presOf" srcId="{CF30BC7D-253B-4BCF-BCD5-34DB6E305A16}" destId="{09F9B0D9-CFAC-5A40-B0F2-D983832EB256}" srcOrd="0" destOrd="0" presId="urn:microsoft.com/office/officeart/2005/8/layout/vProcess5"/>
    <dgm:cxn modelId="{4AAC8676-6FBC-4C97-8362-096E0BEF7C80}" srcId="{1F07B399-5F32-43D7-B1D5-292C2ED86EAC}" destId="{3EFCEDB0-835C-46C5-A824-FA71C3AF56CC}" srcOrd="1" destOrd="0" parTransId="{8C9E8EAD-8A9A-401B-9D81-1F90C3911CA0}" sibTransId="{B121CFF6-E51D-4A0F-8AAA-EA0B142FD602}"/>
    <dgm:cxn modelId="{667F6A83-2FE9-4EAA-BC2D-17A2F4B76684}" srcId="{1F07B399-5F32-43D7-B1D5-292C2ED86EAC}" destId="{A7C98359-3EDE-4018-8AE8-8D79752A8A7D}" srcOrd="0" destOrd="0" parTransId="{7231E4C4-8A3B-416A-AF21-2822470E9837}" sibTransId="{5DA2F263-D5AB-4507-8159-C460955FE33F}"/>
    <dgm:cxn modelId="{19DF3085-28A1-9444-9DBA-0C22F1E061BA}" type="presOf" srcId="{FEB51813-ACEC-4499-8C4B-E1E11CF88D93}" destId="{3844F80C-0D4B-264C-97FB-8AA5F6FDDA57}" srcOrd="0" destOrd="0" presId="urn:microsoft.com/office/officeart/2005/8/layout/vProcess5"/>
    <dgm:cxn modelId="{5155AC8D-CD20-1D47-A2E8-4102A6D427A5}" type="presOf" srcId="{0540AA8D-AFE5-4AB3-9AC1-CC005A530878}" destId="{6BE6C9E8-6B3F-1E47-9327-CC18EC7D4068}" srcOrd="0" destOrd="0" presId="urn:microsoft.com/office/officeart/2005/8/layout/vProcess5"/>
    <dgm:cxn modelId="{D6357A93-2E78-7242-B9E6-556BEFAC0499}" type="presOf" srcId="{1F07B399-5F32-43D7-B1D5-292C2ED86EAC}" destId="{2DAF156C-C1FB-3643-BED6-1DB6D36265B2}" srcOrd="0" destOrd="0" presId="urn:microsoft.com/office/officeart/2005/8/layout/vProcess5"/>
    <dgm:cxn modelId="{05DA42B4-BD22-4DBA-A303-6EBA2CB8B50D}" srcId="{1F07B399-5F32-43D7-B1D5-292C2ED86EAC}" destId="{FEB51813-ACEC-4499-8C4B-E1E11CF88D93}" srcOrd="2" destOrd="0" parTransId="{5F97B402-D989-451E-995E-E3BCA78F7443}" sibTransId="{CF30BC7D-253B-4BCF-BCD5-34DB6E305A16}"/>
    <dgm:cxn modelId="{BE1B86B5-040A-E44B-A0B5-B01272638ECC}" type="presOf" srcId="{0540AA8D-AFE5-4AB3-9AC1-CC005A530878}" destId="{69C48CA0-9CD8-B940-B8DA-B43EBDF67FEF}" srcOrd="1" destOrd="0" presId="urn:microsoft.com/office/officeart/2005/8/layout/vProcess5"/>
    <dgm:cxn modelId="{4DD131BB-B72A-6C48-A1B6-5CBC832B9160}" type="presOf" srcId="{3EFCEDB0-835C-46C5-A824-FA71C3AF56CC}" destId="{33B1B0CE-D0A1-D348-A011-962E362FB1F1}" srcOrd="0" destOrd="0" presId="urn:microsoft.com/office/officeart/2005/8/layout/vProcess5"/>
    <dgm:cxn modelId="{80FEEBDD-FE98-F04B-B88C-0D3445A0A1CB}" type="presOf" srcId="{FEB51813-ACEC-4499-8C4B-E1E11CF88D93}" destId="{C9AB4CF8-E9DA-F843-8D77-5DB4591C454D}" srcOrd="1" destOrd="0" presId="urn:microsoft.com/office/officeart/2005/8/layout/vProcess5"/>
    <dgm:cxn modelId="{FDC1533A-01A5-6F47-95A8-55F24647E942}" type="presParOf" srcId="{2DAF156C-C1FB-3643-BED6-1DB6D36265B2}" destId="{AB12FB3B-88EB-C041-ABCA-A6BCB3450DD1}" srcOrd="0" destOrd="0" presId="urn:microsoft.com/office/officeart/2005/8/layout/vProcess5"/>
    <dgm:cxn modelId="{64674A9B-7926-464A-A544-9EEC9F8A502E}" type="presParOf" srcId="{2DAF156C-C1FB-3643-BED6-1DB6D36265B2}" destId="{1FD28E0E-76D5-584D-B6FB-CE7649672775}" srcOrd="1" destOrd="0" presId="urn:microsoft.com/office/officeart/2005/8/layout/vProcess5"/>
    <dgm:cxn modelId="{A8DE53FF-0AF9-4C4C-89BA-AE43CBB93AF6}" type="presParOf" srcId="{2DAF156C-C1FB-3643-BED6-1DB6D36265B2}" destId="{33B1B0CE-D0A1-D348-A011-962E362FB1F1}" srcOrd="2" destOrd="0" presId="urn:microsoft.com/office/officeart/2005/8/layout/vProcess5"/>
    <dgm:cxn modelId="{B607CB56-6FBD-FB4D-BF54-3539C47BFD00}" type="presParOf" srcId="{2DAF156C-C1FB-3643-BED6-1DB6D36265B2}" destId="{3844F80C-0D4B-264C-97FB-8AA5F6FDDA57}" srcOrd="3" destOrd="0" presId="urn:microsoft.com/office/officeart/2005/8/layout/vProcess5"/>
    <dgm:cxn modelId="{438E9674-FFA1-4541-BEED-56E1048F8F14}" type="presParOf" srcId="{2DAF156C-C1FB-3643-BED6-1DB6D36265B2}" destId="{6BE6C9E8-6B3F-1E47-9327-CC18EC7D4068}" srcOrd="4" destOrd="0" presId="urn:microsoft.com/office/officeart/2005/8/layout/vProcess5"/>
    <dgm:cxn modelId="{4E4703DE-23EE-6248-9BBE-C0D4C0C6275F}" type="presParOf" srcId="{2DAF156C-C1FB-3643-BED6-1DB6D36265B2}" destId="{FAB75630-F894-654E-918B-A41D44A33074}" srcOrd="5" destOrd="0" presId="urn:microsoft.com/office/officeart/2005/8/layout/vProcess5"/>
    <dgm:cxn modelId="{F4C50FE1-6A27-0948-8A25-D480161DF758}" type="presParOf" srcId="{2DAF156C-C1FB-3643-BED6-1DB6D36265B2}" destId="{8344511B-B0C8-CE4E-84B2-1A5487115C8F}" srcOrd="6" destOrd="0" presId="urn:microsoft.com/office/officeart/2005/8/layout/vProcess5"/>
    <dgm:cxn modelId="{CB248B70-7171-D94C-AB62-95B7E9F07B79}" type="presParOf" srcId="{2DAF156C-C1FB-3643-BED6-1DB6D36265B2}" destId="{09F9B0D9-CFAC-5A40-B0F2-D983832EB256}" srcOrd="7" destOrd="0" presId="urn:microsoft.com/office/officeart/2005/8/layout/vProcess5"/>
    <dgm:cxn modelId="{EBA96762-1DE0-884E-BCDF-6D8CA1EC16AE}" type="presParOf" srcId="{2DAF156C-C1FB-3643-BED6-1DB6D36265B2}" destId="{513B3682-EA26-1246-8377-932192896BD6}" srcOrd="8" destOrd="0" presId="urn:microsoft.com/office/officeart/2005/8/layout/vProcess5"/>
    <dgm:cxn modelId="{7D485792-DDDE-B446-9DB3-61CC1118F5B6}" type="presParOf" srcId="{2DAF156C-C1FB-3643-BED6-1DB6D36265B2}" destId="{8D3BCBBC-79B3-5C42-A40D-01760FD29774}" srcOrd="9" destOrd="0" presId="urn:microsoft.com/office/officeart/2005/8/layout/vProcess5"/>
    <dgm:cxn modelId="{B3C27C20-D6FC-4549-829E-F8483CFC0244}" type="presParOf" srcId="{2DAF156C-C1FB-3643-BED6-1DB6D36265B2}" destId="{C9AB4CF8-E9DA-F843-8D77-5DB4591C454D}" srcOrd="10" destOrd="0" presId="urn:microsoft.com/office/officeart/2005/8/layout/vProcess5"/>
    <dgm:cxn modelId="{8B4A08E6-E14B-2345-B499-9D97BCE42017}" type="presParOf" srcId="{2DAF156C-C1FB-3643-BED6-1DB6D36265B2}" destId="{69C48CA0-9CD8-B940-B8DA-B43EBDF67FE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06D524-1DBA-4AF0-B859-1D6AAAFF15EA}" type="doc">
      <dgm:prSet loTypeId="urn:microsoft.com/office/officeart/2005/8/layout/list1" loCatId="list" qsTypeId="urn:microsoft.com/office/officeart/2005/8/quickstyle/simple1" qsCatId="simple" csTypeId="urn:microsoft.com/office/officeart/2005/8/colors/accent6_2" csCatId="accent6"/>
      <dgm:spPr/>
      <dgm:t>
        <a:bodyPr/>
        <a:lstStyle/>
        <a:p>
          <a:endParaRPr lang="en-US"/>
        </a:p>
      </dgm:t>
    </dgm:pt>
    <dgm:pt modelId="{D925D3ED-5811-48D7-906B-85CB4E352BF0}">
      <dgm:prSet/>
      <dgm:spPr/>
      <dgm:t>
        <a:bodyPr/>
        <a:lstStyle/>
        <a:p>
          <a:r>
            <a:rPr lang="en-US"/>
            <a:t>Not paid for by Job Corps</a:t>
          </a:r>
        </a:p>
      </dgm:t>
    </dgm:pt>
    <dgm:pt modelId="{670F7989-47B1-4290-A784-537FF7A2EE55}" type="parTrans" cxnId="{5D47B624-F23C-410C-9762-E9E6F52531F7}">
      <dgm:prSet/>
      <dgm:spPr/>
      <dgm:t>
        <a:bodyPr/>
        <a:lstStyle/>
        <a:p>
          <a:endParaRPr lang="en-US"/>
        </a:p>
      </dgm:t>
    </dgm:pt>
    <dgm:pt modelId="{F7417DFB-09CD-46A5-9A01-844EC01FCF4E}" type="sibTrans" cxnId="{5D47B624-F23C-410C-9762-E9E6F52531F7}">
      <dgm:prSet/>
      <dgm:spPr/>
      <dgm:t>
        <a:bodyPr/>
        <a:lstStyle/>
        <a:p>
          <a:endParaRPr lang="en-US"/>
        </a:p>
      </dgm:t>
    </dgm:pt>
    <dgm:pt modelId="{5635986D-6ACD-4EB4-AB52-5DCB6FA0A113}">
      <dgm:prSet/>
      <dgm:spPr/>
      <dgm:t>
        <a:bodyPr/>
        <a:lstStyle/>
        <a:p>
          <a:r>
            <a:rPr lang="en-US"/>
            <a:t>Applicants with orthodontic appliances </a:t>
          </a:r>
        </a:p>
      </dgm:t>
    </dgm:pt>
    <dgm:pt modelId="{AA3CA18A-BC3B-4EDB-A924-9FD663810C3E}" type="parTrans" cxnId="{93E76D33-BB19-4131-B8E0-4A2AE03BBDF9}">
      <dgm:prSet/>
      <dgm:spPr/>
      <dgm:t>
        <a:bodyPr/>
        <a:lstStyle/>
        <a:p>
          <a:endParaRPr lang="en-US"/>
        </a:p>
      </dgm:t>
    </dgm:pt>
    <dgm:pt modelId="{DD8D0D85-3A7B-45DC-9BF5-34B745581704}" type="sibTrans" cxnId="{93E76D33-BB19-4131-B8E0-4A2AE03BBDF9}">
      <dgm:prSet/>
      <dgm:spPr/>
      <dgm:t>
        <a:bodyPr/>
        <a:lstStyle/>
        <a:p>
          <a:endParaRPr lang="en-US"/>
        </a:p>
      </dgm:t>
    </dgm:pt>
    <dgm:pt modelId="{76151376-9C5C-4CC0-8A8D-DF31575A59F5}">
      <dgm:prSet/>
      <dgm:spPr/>
      <dgm:t>
        <a:bodyPr/>
        <a:lstStyle/>
        <a:p>
          <a:r>
            <a:rPr lang="en-US"/>
            <a:t>must have a signed agreement in place before arrival that states:</a:t>
          </a:r>
        </a:p>
      </dgm:t>
    </dgm:pt>
    <dgm:pt modelId="{F0450E51-5507-4EC4-B908-3A49BEF505A0}" type="parTrans" cxnId="{3BA6F997-6F30-4654-BC29-E7D26844E53C}">
      <dgm:prSet/>
      <dgm:spPr/>
      <dgm:t>
        <a:bodyPr/>
        <a:lstStyle/>
        <a:p>
          <a:endParaRPr lang="en-US"/>
        </a:p>
      </dgm:t>
    </dgm:pt>
    <dgm:pt modelId="{5BDF8895-C9BF-41F3-A6D3-429DFD54B5B4}" type="sibTrans" cxnId="{3BA6F997-6F30-4654-BC29-E7D26844E53C}">
      <dgm:prSet/>
      <dgm:spPr/>
      <dgm:t>
        <a:bodyPr/>
        <a:lstStyle/>
        <a:p>
          <a:endParaRPr lang="en-US"/>
        </a:p>
      </dgm:t>
    </dgm:pt>
    <dgm:pt modelId="{B98AD0F8-0270-4408-BD6B-B752A91C8FC4}">
      <dgm:prSet/>
      <dgm:spPr/>
      <dgm:t>
        <a:bodyPr/>
        <a:lstStyle/>
        <a:p>
          <a:r>
            <a:rPr lang="en-US"/>
            <a:t>all costs, including transportation, are the responsibility of the student/parent/guardian</a:t>
          </a:r>
        </a:p>
      </dgm:t>
    </dgm:pt>
    <dgm:pt modelId="{4C577EA3-8085-4B7F-9EAC-B651B0FF45C5}" type="parTrans" cxnId="{0E6229F6-B24B-4F12-B2BC-5E31C5DA4A20}">
      <dgm:prSet/>
      <dgm:spPr/>
      <dgm:t>
        <a:bodyPr/>
        <a:lstStyle/>
        <a:p>
          <a:endParaRPr lang="en-US"/>
        </a:p>
      </dgm:t>
    </dgm:pt>
    <dgm:pt modelId="{58AE0751-CFDE-49AF-B971-EE93DBA37B37}" type="sibTrans" cxnId="{0E6229F6-B24B-4F12-B2BC-5E31C5DA4A20}">
      <dgm:prSet/>
      <dgm:spPr/>
      <dgm:t>
        <a:bodyPr/>
        <a:lstStyle/>
        <a:p>
          <a:endParaRPr lang="en-US"/>
        </a:p>
      </dgm:t>
    </dgm:pt>
    <dgm:pt modelId="{FC320FFE-F3ED-4F06-9614-7E5C14CBD22C}">
      <dgm:prSet/>
      <dgm:spPr/>
      <dgm:t>
        <a:bodyPr/>
        <a:lstStyle/>
        <a:p>
          <a:r>
            <a:rPr lang="en-US"/>
            <a:t>appointments will be kept and will not exceed authorized leave limits for elective dental treatment</a:t>
          </a:r>
        </a:p>
      </dgm:t>
    </dgm:pt>
    <dgm:pt modelId="{3C7B52F7-7DFB-44F2-8A65-9B968623F7CF}" type="parTrans" cxnId="{74296017-F485-4C0C-A458-BAEB9B58878A}">
      <dgm:prSet/>
      <dgm:spPr/>
      <dgm:t>
        <a:bodyPr/>
        <a:lstStyle/>
        <a:p>
          <a:endParaRPr lang="en-US"/>
        </a:p>
      </dgm:t>
    </dgm:pt>
    <dgm:pt modelId="{BD9D706A-56DC-482A-9F97-52A23E5E71C8}" type="sibTrans" cxnId="{74296017-F485-4C0C-A458-BAEB9B58878A}">
      <dgm:prSet/>
      <dgm:spPr/>
      <dgm:t>
        <a:bodyPr/>
        <a:lstStyle/>
        <a:p>
          <a:endParaRPr lang="en-US"/>
        </a:p>
      </dgm:t>
    </dgm:pt>
    <dgm:pt modelId="{76809FC4-768C-D843-9D83-034F8BDF20C6}" type="pres">
      <dgm:prSet presAssocID="{0306D524-1DBA-4AF0-B859-1D6AAAFF15EA}" presName="linear" presStyleCnt="0">
        <dgm:presLayoutVars>
          <dgm:dir/>
          <dgm:animLvl val="lvl"/>
          <dgm:resizeHandles val="exact"/>
        </dgm:presLayoutVars>
      </dgm:prSet>
      <dgm:spPr/>
    </dgm:pt>
    <dgm:pt modelId="{4E247FAA-C92C-B14B-86FE-AF6B9902A047}" type="pres">
      <dgm:prSet presAssocID="{D925D3ED-5811-48D7-906B-85CB4E352BF0}" presName="parentLin" presStyleCnt="0"/>
      <dgm:spPr/>
    </dgm:pt>
    <dgm:pt modelId="{483DD681-3B25-BD4E-95A5-CA8FAE597E10}" type="pres">
      <dgm:prSet presAssocID="{D925D3ED-5811-48D7-906B-85CB4E352BF0}" presName="parentLeftMargin" presStyleLbl="node1" presStyleIdx="0" presStyleCnt="2"/>
      <dgm:spPr/>
    </dgm:pt>
    <dgm:pt modelId="{050C3BD8-53BA-824A-8294-57EA109E7997}" type="pres">
      <dgm:prSet presAssocID="{D925D3ED-5811-48D7-906B-85CB4E352BF0}" presName="parentText" presStyleLbl="node1" presStyleIdx="0" presStyleCnt="2">
        <dgm:presLayoutVars>
          <dgm:chMax val="0"/>
          <dgm:bulletEnabled val="1"/>
        </dgm:presLayoutVars>
      </dgm:prSet>
      <dgm:spPr/>
    </dgm:pt>
    <dgm:pt modelId="{5AC60E13-58CE-8F49-8EF2-0FDB3E5176E0}" type="pres">
      <dgm:prSet presAssocID="{D925D3ED-5811-48D7-906B-85CB4E352BF0}" presName="negativeSpace" presStyleCnt="0"/>
      <dgm:spPr/>
    </dgm:pt>
    <dgm:pt modelId="{3FCCBC7E-0079-9741-8155-53DE4A6C8C08}" type="pres">
      <dgm:prSet presAssocID="{D925D3ED-5811-48D7-906B-85CB4E352BF0}" presName="childText" presStyleLbl="conFgAcc1" presStyleIdx="0" presStyleCnt="2">
        <dgm:presLayoutVars>
          <dgm:bulletEnabled val="1"/>
        </dgm:presLayoutVars>
      </dgm:prSet>
      <dgm:spPr/>
    </dgm:pt>
    <dgm:pt modelId="{8E8A87BF-1FAF-3543-BE32-A562FFAB7F2C}" type="pres">
      <dgm:prSet presAssocID="{F7417DFB-09CD-46A5-9A01-844EC01FCF4E}" presName="spaceBetweenRectangles" presStyleCnt="0"/>
      <dgm:spPr/>
    </dgm:pt>
    <dgm:pt modelId="{1F8B3F99-FC88-D544-90CB-955ED2EC9994}" type="pres">
      <dgm:prSet presAssocID="{5635986D-6ACD-4EB4-AB52-5DCB6FA0A113}" presName="parentLin" presStyleCnt="0"/>
      <dgm:spPr/>
    </dgm:pt>
    <dgm:pt modelId="{0E61985F-A9B7-9C49-A38A-072D05789E8A}" type="pres">
      <dgm:prSet presAssocID="{5635986D-6ACD-4EB4-AB52-5DCB6FA0A113}" presName="parentLeftMargin" presStyleLbl="node1" presStyleIdx="0" presStyleCnt="2"/>
      <dgm:spPr/>
    </dgm:pt>
    <dgm:pt modelId="{34AFEC7A-C4EF-A844-81AF-DB79C1351D9F}" type="pres">
      <dgm:prSet presAssocID="{5635986D-6ACD-4EB4-AB52-5DCB6FA0A113}" presName="parentText" presStyleLbl="node1" presStyleIdx="1" presStyleCnt="2">
        <dgm:presLayoutVars>
          <dgm:chMax val="0"/>
          <dgm:bulletEnabled val="1"/>
        </dgm:presLayoutVars>
      </dgm:prSet>
      <dgm:spPr/>
    </dgm:pt>
    <dgm:pt modelId="{F4CDA298-5A4C-3248-9668-D62271A4F3E5}" type="pres">
      <dgm:prSet presAssocID="{5635986D-6ACD-4EB4-AB52-5DCB6FA0A113}" presName="negativeSpace" presStyleCnt="0"/>
      <dgm:spPr/>
    </dgm:pt>
    <dgm:pt modelId="{46779140-447A-6042-ACF3-3C4F5FED18A4}" type="pres">
      <dgm:prSet presAssocID="{5635986D-6ACD-4EB4-AB52-5DCB6FA0A113}" presName="childText" presStyleLbl="conFgAcc1" presStyleIdx="1" presStyleCnt="2">
        <dgm:presLayoutVars>
          <dgm:bulletEnabled val="1"/>
        </dgm:presLayoutVars>
      </dgm:prSet>
      <dgm:spPr/>
    </dgm:pt>
  </dgm:ptLst>
  <dgm:cxnLst>
    <dgm:cxn modelId="{74296017-F485-4C0C-A458-BAEB9B58878A}" srcId="{5635986D-6ACD-4EB4-AB52-5DCB6FA0A113}" destId="{FC320FFE-F3ED-4F06-9614-7E5C14CBD22C}" srcOrd="2" destOrd="0" parTransId="{3C7B52F7-7DFB-44F2-8A65-9B968623F7CF}" sibTransId="{BD9D706A-56DC-482A-9F97-52A23E5E71C8}"/>
    <dgm:cxn modelId="{30944B18-3393-6245-AFCC-EA6121281700}" type="presOf" srcId="{5635986D-6ACD-4EB4-AB52-5DCB6FA0A113}" destId="{0E61985F-A9B7-9C49-A38A-072D05789E8A}" srcOrd="0" destOrd="0" presId="urn:microsoft.com/office/officeart/2005/8/layout/list1"/>
    <dgm:cxn modelId="{5D47B624-F23C-410C-9762-E9E6F52531F7}" srcId="{0306D524-1DBA-4AF0-B859-1D6AAAFF15EA}" destId="{D925D3ED-5811-48D7-906B-85CB4E352BF0}" srcOrd="0" destOrd="0" parTransId="{670F7989-47B1-4290-A784-537FF7A2EE55}" sibTransId="{F7417DFB-09CD-46A5-9A01-844EC01FCF4E}"/>
    <dgm:cxn modelId="{93E76D33-BB19-4131-B8E0-4A2AE03BBDF9}" srcId="{0306D524-1DBA-4AF0-B859-1D6AAAFF15EA}" destId="{5635986D-6ACD-4EB4-AB52-5DCB6FA0A113}" srcOrd="1" destOrd="0" parTransId="{AA3CA18A-BC3B-4EDB-A924-9FD663810C3E}" sibTransId="{DD8D0D85-3A7B-45DC-9BF5-34B745581704}"/>
    <dgm:cxn modelId="{F792D933-CB1D-904C-B91C-234E790A50FB}" type="presOf" srcId="{76151376-9C5C-4CC0-8A8D-DF31575A59F5}" destId="{46779140-447A-6042-ACF3-3C4F5FED18A4}" srcOrd="0" destOrd="0" presId="urn:microsoft.com/office/officeart/2005/8/layout/list1"/>
    <dgm:cxn modelId="{C9BAF64A-9CFA-D349-B84F-394784476B85}" type="presOf" srcId="{FC320FFE-F3ED-4F06-9614-7E5C14CBD22C}" destId="{46779140-447A-6042-ACF3-3C4F5FED18A4}" srcOrd="0" destOrd="2" presId="urn:microsoft.com/office/officeart/2005/8/layout/list1"/>
    <dgm:cxn modelId="{70031085-2405-1442-B19D-2EA407293B0D}" type="presOf" srcId="{D925D3ED-5811-48D7-906B-85CB4E352BF0}" destId="{050C3BD8-53BA-824A-8294-57EA109E7997}" srcOrd="1" destOrd="0" presId="urn:microsoft.com/office/officeart/2005/8/layout/list1"/>
    <dgm:cxn modelId="{F4E18E88-AFE1-2E4B-ADF4-14EB28FE1941}" type="presOf" srcId="{B98AD0F8-0270-4408-BD6B-B752A91C8FC4}" destId="{46779140-447A-6042-ACF3-3C4F5FED18A4}" srcOrd="0" destOrd="1" presId="urn:microsoft.com/office/officeart/2005/8/layout/list1"/>
    <dgm:cxn modelId="{3BA6F997-6F30-4654-BC29-E7D26844E53C}" srcId="{5635986D-6ACD-4EB4-AB52-5DCB6FA0A113}" destId="{76151376-9C5C-4CC0-8A8D-DF31575A59F5}" srcOrd="0" destOrd="0" parTransId="{F0450E51-5507-4EC4-B908-3A49BEF505A0}" sibTransId="{5BDF8895-C9BF-41F3-A6D3-429DFD54B5B4}"/>
    <dgm:cxn modelId="{6E0431A4-21B3-5643-87A4-6572674F4CAE}" type="presOf" srcId="{D925D3ED-5811-48D7-906B-85CB4E352BF0}" destId="{483DD681-3B25-BD4E-95A5-CA8FAE597E10}" srcOrd="0" destOrd="0" presId="urn:microsoft.com/office/officeart/2005/8/layout/list1"/>
    <dgm:cxn modelId="{5CB603C7-98C7-264F-BBEF-8B88944CD6C0}" type="presOf" srcId="{5635986D-6ACD-4EB4-AB52-5DCB6FA0A113}" destId="{34AFEC7A-C4EF-A844-81AF-DB79C1351D9F}" srcOrd="1" destOrd="0" presId="urn:microsoft.com/office/officeart/2005/8/layout/list1"/>
    <dgm:cxn modelId="{0E6229F6-B24B-4F12-B2BC-5E31C5DA4A20}" srcId="{5635986D-6ACD-4EB4-AB52-5DCB6FA0A113}" destId="{B98AD0F8-0270-4408-BD6B-B752A91C8FC4}" srcOrd="1" destOrd="0" parTransId="{4C577EA3-8085-4B7F-9EAC-B651B0FF45C5}" sibTransId="{58AE0751-CFDE-49AF-B971-EE93DBA37B37}"/>
    <dgm:cxn modelId="{76AB7AFC-DF15-FC4C-8FA8-1E0AD4908C3F}" type="presOf" srcId="{0306D524-1DBA-4AF0-B859-1D6AAAFF15EA}" destId="{76809FC4-768C-D843-9D83-034F8BDF20C6}" srcOrd="0" destOrd="0" presId="urn:microsoft.com/office/officeart/2005/8/layout/list1"/>
    <dgm:cxn modelId="{98D997BC-4929-6948-9EE9-1302C625C7F1}" type="presParOf" srcId="{76809FC4-768C-D843-9D83-034F8BDF20C6}" destId="{4E247FAA-C92C-B14B-86FE-AF6B9902A047}" srcOrd="0" destOrd="0" presId="urn:microsoft.com/office/officeart/2005/8/layout/list1"/>
    <dgm:cxn modelId="{CA93AD18-1A76-1F40-9F5D-21BD8B479513}" type="presParOf" srcId="{4E247FAA-C92C-B14B-86FE-AF6B9902A047}" destId="{483DD681-3B25-BD4E-95A5-CA8FAE597E10}" srcOrd="0" destOrd="0" presId="urn:microsoft.com/office/officeart/2005/8/layout/list1"/>
    <dgm:cxn modelId="{DA55E548-09BE-7A4A-A33C-7DA3511F2051}" type="presParOf" srcId="{4E247FAA-C92C-B14B-86FE-AF6B9902A047}" destId="{050C3BD8-53BA-824A-8294-57EA109E7997}" srcOrd="1" destOrd="0" presId="urn:microsoft.com/office/officeart/2005/8/layout/list1"/>
    <dgm:cxn modelId="{55630469-0F2C-5E42-A132-C05C8546B150}" type="presParOf" srcId="{76809FC4-768C-D843-9D83-034F8BDF20C6}" destId="{5AC60E13-58CE-8F49-8EF2-0FDB3E5176E0}" srcOrd="1" destOrd="0" presId="urn:microsoft.com/office/officeart/2005/8/layout/list1"/>
    <dgm:cxn modelId="{CE4BDFE8-E0F0-4B4B-A0DC-7C4B48FB6F80}" type="presParOf" srcId="{76809FC4-768C-D843-9D83-034F8BDF20C6}" destId="{3FCCBC7E-0079-9741-8155-53DE4A6C8C08}" srcOrd="2" destOrd="0" presId="urn:microsoft.com/office/officeart/2005/8/layout/list1"/>
    <dgm:cxn modelId="{0A79A912-14EC-604B-A4BF-E8BCED2BABBD}" type="presParOf" srcId="{76809FC4-768C-D843-9D83-034F8BDF20C6}" destId="{8E8A87BF-1FAF-3543-BE32-A562FFAB7F2C}" srcOrd="3" destOrd="0" presId="urn:microsoft.com/office/officeart/2005/8/layout/list1"/>
    <dgm:cxn modelId="{1712DC15-BBCC-1E48-BF99-E2AD891D4BEE}" type="presParOf" srcId="{76809FC4-768C-D843-9D83-034F8BDF20C6}" destId="{1F8B3F99-FC88-D544-90CB-955ED2EC9994}" srcOrd="4" destOrd="0" presId="urn:microsoft.com/office/officeart/2005/8/layout/list1"/>
    <dgm:cxn modelId="{80D1C52A-EDCE-774E-99D0-92610275C002}" type="presParOf" srcId="{1F8B3F99-FC88-D544-90CB-955ED2EC9994}" destId="{0E61985F-A9B7-9C49-A38A-072D05789E8A}" srcOrd="0" destOrd="0" presId="urn:microsoft.com/office/officeart/2005/8/layout/list1"/>
    <dgm:cxn modelId="{3FD37EFC-07BE-0443-B9CA-E1E3414D0330}" type="presParOf" srcId="{1F8B3F99-FC88-D544-90CB-955ED2EC9994}" destId="{34AFEC7A-C4EF-A844-81AF-DB79C1351D9F}" srcOrd="1" destOrd="0" presId="urn:microsoft.com/office/officeart/2005/8/layout/list1"/>
    <dgm:cxn modelId="{9E23B4EA-B037-8F4D-AA62-668785FBBB44}" type="presParOf" srcId="{76809FC4-768C-D843-9D83-034F8BDF20C6}" destId="{F4CDA298-5A4C-3248-9668-D62271A4F3E5}" srcOrd="5" destOrd="0" presId="urn:microsoft.com/office/officeart/2005/8/layout/list1"/>
    <dgm:cxn modelId="{C4E1D360-65F7-9A47-A9F0-748E82056AE9}" type="presParOf" srcId="{76809FC4-768C-D843-9D83-034F8BDF20C6}" destId="{46779140-447A-6042-ACF3-3C4F5FED18A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3C38A3-50E7-476A-97F4-BBC7BDB337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133CDD-B86C-4CAB-A0E8-1D1C67D5258E}">
      <dgm:prSet/>
      <dgm:spPr/>
      <dgm:t>
        <a:bodyPr/>
        <a:lstStyle/>
        <a:p>
          <a:r>
            <a:rPr lang="en-US"/>
            <a:t>Assessment</a:t>
          </a:r>
        </a:p>
      </dgm:t>
    </dgm:pt>
    <dgm:pt modelId="{90BC11B0-6832-42AA-8C79-1A8D1D154594}" type="parTrans" cxnId="{05EF9380-C703-41F5-8D34-70E3E66099DE}">
      <dgm:prSet/>
      <dgm:spPr/>
      <dgm:t>
        <a:bodyPr/>
        <a:lstStyle/>
        <a:p>
          <a:endParaRPr lang="en-US"/>
        </a:p>
      </dgm:t>
    </dgm:pt>
    <dgm:pt modelId="{143B9CEA-5605-482F-A9FC-C03F5317871B}" type="sibTrans" cxnId="{05EF9380-C703-41F5-8D34-70E3E66099DE}">
      <dgm:prSet/>
      <dgm:spPr/>
      <dgm:t>
        <a:bodyPr/>
        <a:lstStyle/>
        <a:p>
          <a:endParaRPr lang="en-US"/>
        </a:p>
      </dgm:t>
    </dgm:pt>
    <dgm:pt modelId="{C5F186E7-34FD-4DEC-A477-C600F11230CE}">
      <dgm:prSet/>
      <dgm:spPr/>
      <dgm:t>
        <a:bodyPr/>
        <a:lstStyle/>
        <a:p>
          <a:r>
            <a:rPr lang="en-US"/>
            <a:t>Mental Health Promotion and Education</a:t>
          </a:r>
        </a:p>
      </dgm:t>
    </dgm:pt>
    <dgm:pt modelId="{7C61F367-B1DA-4E27-A5AA-3849C38A5CEC}" type="parTrans" cxnId="{87B3A7EC-B0D8-4333-9FC2-41E6C2696DAC}">
      <dgm:prSet/>
      <dgm:spPr/>
      <dgm:t>
        <a:bodyPr/>
        <a:lstStyle/>
        <a:p>
          <a:endParaRPr lang="en-US"/>
        </a:p>
      </dgm:t>
    </dgm:pt>
    <dgm:pt modelId="{1167324A-E2C4-4B50-80DD-F1C9E6D1ADCF}" type="sibTrans" cxnId="{87B3A7EC-B0D8-4333-9FC2-41E6C2696DAC}">
      <dgm:prSet/>
      <dgm:spPr/>
      <dgm:t>
        <a:bodyPr/>
        <a:lstStyle/>
        <a:p>
          <a:endParaRPr lang="en-US"/>
        </a:p>
      </dgm:t>
    </dgm:pt>
    <dgm:pt modelId="{FD4009D1-F290-4C30-B547-900DAE669787}">
      <dgm:prSet/>
      <dgm:spPr/>
      <dgm:t>
        <a:bodyPr/>
        <a:lstStyle/>
        <a:p>
          <a:r>
            <a:rPr lang="en-US"/>
            <a:t>Consultation and Training</a:t>
          </a:r>
        </a:p>
      </dgm:t>
    </dgm:pt>
    <dgm:pt modelId="{4AE9E642-033F-4D3C-8AF8-10BF18D53468}" type="parTrans" cxnId="{C2081392-7F65-4F5C-9467-003F9FA11584}">
      <dgm:prSet/>
      <dgm:spPr/>
      <dgm:t>
        <a:bodyPr/>
        <a:lstStyle/>
        <a:p>
          <a:endParaRPr lang="en-US"/>
        </a:p>
      </dgm:t>
    </dgm:pt>
    <dgm:pt modelId="{27D54462-2393-4A1D-A409-A0370A9F8C8C}" type="sibTrans" cxnId="{C2081392-7F65-4F5C-9467-003F9FA11584}">
      <dgm:prSet/>
      <dgm:spPr/>
      <dgm:t>
        <a:bodyPr/>
        <a:lstStyle/>
        <a:p>
          <a:endParaRPr lang="en-US"/>
        </a:p>
      </dgm:t>
    </dgm:pt>
    <dgm:pt modelId="{C7E698FD-1770-4BD9-9332-6CD1A5340C4E}">
      <dgm:prSet/>
      <dgm:spPr/>
      <dgm:t>
        <a:bodyPr/>
        <a:lstStyle/>
        <a:p>
          <a:r>
            <a:rPr lang="en-US"/>
            <a:t>Disability Program Support (including applicant file reviews)</a:t>
          </a:r>
        </a:p>
      </dgm:t>
    </dgm:pt>
    <dgm:pt modelId="{358AC35D-33D8-462C-BDE6-C1E9950D4060}" type="parTrans" cxnId="{28BEBBCC-8097-443D-9AD1-3CC87AC56F82}">
      <dgm:prSet/>
      <dgm:spPr/>
      <dgm:t>
        <a:bodyPr/>
        <a:lstStyle/>
        <a:p>
          <a:endParaRPr lang="en-US"/>
        </a:p>
      </dgm:t>
    </dgm:pt>
    <dgm:pt modelId="{703C09B1-E9F6-4495-AB12-DB43EC14EC1A}" type="sibTrans" cxnId="{28BEBBCC-8097-443D-9AD1-3CC87AC56F82}">
      <dgm:prSet/>
      <dgm:spPr/>
      <dgm:t>
        <a:bodyPr/>
        <a:lstStyle/>
        <a:p>
          <a:endParaRPr lang="en-US"/>
        </a:p>
      </dgm:t>
    </dgm:pt>
    <dgm:pt modelId="{A3C9A1EE-A79A-46F2-90C6-EB86B70C3706}">
      <dgm:prSet/>
      <dgm:spPr/>
      <dgm:t>
        <a:bodyPr/>
        <a:lstStyle/>
        <a:p>
          <a:r>
            <a:rPr lang="en-US"/>
            <a:t>Treatment </a:t>
          </a:r>
        </a:p>
      </dgm:t>
    </dgm:pt>
    <dgm:pt modelId="{3DDD5C5D-1971-437C-8442-265FE2DFEFBB}" type="parTrans" cxnId="{7849E269-A96E-4D8B-917C-A936362704CF}">
      <dgm:prSet/>
      <dgm:spPr/>
      <dgm:t>
        <a:bodyPr/>
        <a:lstStyle/>
        <a:p>
          <a:endParaRPr lang="en-US"/>
        </a:p>
      </dgm:t>
    </dgm:pt>
    <dgm:pt modelId="{EAF7AC85-213C-4C1D-AFA0-DF4FB35B867C}" type="sibTrans" cxnId="{7849E269-A96E-4D8B-917C-A936362704CF}">
      <dgm:prSet/>
      <dgm:spPr/>
      <dgm:t>
        <a:bodyPr/>
        <a:lstStyle/>
        <a:p>
          <a:endParaRPr lang="en-US"/>
        </a:p>
      </dgm:t>
    </dgm:pt>
    <dgm:pt modelId="{B105EA56-2BE5-8840-A9BF-95C30EAB67AD}" type="pres">
      <dgm:prSet presAssocID="{D93C38A3-50E7-476A-97F4-BBC7BDB33734}" presName="linear" presStyleCnt="0">
        <dgm:presLayoutVars>
          <dgm:animLvl val="lvl"/>
          <dgm:resizeHandles val="exact"/>
        </dgm:presLayoutVars>
      </dgm:prSet>
      <dgm:spPr/>
    </dgm:pt>
    <dgm:pt modelId="{D1A186EA-989D-3D4D-9A2E-A20495EEB540}" type="pres">
      <dgm:prSet presAssocID="{B5133CDD-B86C-4CAB-A0E8-1D1C67D5258E}" presName="parentText" presStyleLbl="node1" presStyleIdx="0" presStyleCnt="5">
        <dgm:presLayoutVars>
          <dgm:chMax val="0"/>
          <dgm:bulletEnabled val="1"/>
        </dgm:presLayoutVars>
      </dgm:prSet>
      <dgm:spPr/>
    </dgm:pt>
    <dgm:pt modelId="{373B3689-0380-974C-A3DE-C807F0F8EABD}" type="pres">
      <dgm:prSet presAssocID="{143B9CEA-5605-482F-A9FC-C03F5317871B}" presName="spacer" presStyleCnt="0"/>
      <dgm:spPr/>
    </dgm:pt>
    <dgm:pt modelId="{ABF4EB7A-C305-6047-BE59-BE0BF1A84093}" type="pres">
      <dgm:prSet presAssocID="{C5F186E7-34FD-4DEC-A477-C600F11230CE}" presName="parentText" presStyleLbl="node1" presStyleIdx="1" presStyleCnt="5">
        <dgm:presLayoutVars>
          <dgm:chMax val="0"/>
          <dgm:bulletEnabled val="1"/>
        </dgm:presLayoutVars>
      </dgm:prSet>
      <dgm:spPr/>
    </dgm:pt>
    <dgm:pt modelId="{840D344F-A209-E94A-8193-C3B3644AD72A}" type="pres">
      <dgm:prSet presAssocID="{1167324A-E2C4-4B50-80DD-F1C9E6D1ADCF}" presName="spacer" presStyleCnt="0"/>
      <dgm:spPr/>
    </dgm:pt>
    <dgm:pt modelId="{FF4B02E7-52B7-5B4D-97D0-90E1ABE21D66}" type="pres">
      <dgm:prSet presAssocID="{FD4009D1-F290-4C30-B547-900DAE669787}" presName="parentText" presStyleLbl="node1" presStyleIdx="2" presStyleCnt="5">
        <dgm:presLayoutVars>
          <dgm:chMax val="0"/>
          <dgm:bulletEnabled val="1"/>
        </dgm:presLayoutVars>
      </dgm:prSet>
      <dgm:spPr/>
    </dgm:pt>
    <dgm:pt modelId="{B6127EB3-5FDC-8445-8ED0-F1C59B86A3D1}" type="pres">
      <dgm:prSet presAssocID="{27D54462-2393-4A1D-A409-A0370A9F8C8C}" presName="spacer" presStyleCnt="0"/>
      <dgm:spPr/>
    </dgm:pt>
    <dgm:pt modelId="{1C5992CB-97FD-C940-A6BB-8E74332709D7}" type="pres">
      <dgm:prSet presAssocID="{C7E698FD-1770-4BD9-9332-6CD1A5340C4E}" presName="parentText" presStyleLbl="node1" presStyleIdx="3" presStyleCnt="5">
        <dgm:presLayoutVars>
          <dgm:chMax val="0"/>
          <dgm:bulletEnabled val="1"/>
        </dgm:presLayoutVars>
      </dgm:prSet>
      <dgm:spPr/>
    </dgm:pt>
    <dgm:pt modelId="{417979BF-3954-F749-87B1-338E5C0381A7}" type="pres">
      <dgm:prSet presAssocID="{703C09B1-E9F6-4495-AB12-DB43EC14EC1A}" presName="spacer" presStyleCnt="0"/>
      <dgm:spPr/>
    </dgm:pt>
    <dgm:pt modelId="{246C5F84-0658-0842-939F-A45339AF01AE}" type="pres">
      <dgm:prSet presAssocID="{A3C9A1EE-A79A-46F2-90C6-EB86B70C3706}" presName="parentText" presStyleLbl="node1" presStyleIdx="4" presStyleCnt="5">
        <dgm:presLayoutVars>
          <dgm:chMax val="0"/>
          <dgm:bulletEnabled val="1"/>
        </dgm:presLayoutVars>
      </dgm:prSet>
      <dgm:spPr/>
    </dgm:pt>
  </dgm:ptLst>
  <dgm:cxnLst>
    <dgm:cxn modelId="{C228171C-1B60-7B49-A4EB-687792243011}" type="presOf" srcId="{B5133CDD-B86C-4CAB-A0E8-1D1C67D5258E}" destId="{D1A186EA-989D-3D4D-9A2E-A20495EEB540}" srcOrd="0" destOrd="0" presId="urn:microsoft.com/office/officeart/2005/8/layout/vList2"/>
    <dgm:cxn modelId="{5DD69B22-7929-A94C-A6B9-8F78A079C09C}" type="presOf" srcId="{C7E698FD-1770-4BD9-9332-6CD1A5340C4E}" destId="{1C5992CB-97FD-C940-A6BB-8E74332709D7}" srcOrd="0" destOrd="0" presId="urn:microsoft.com/office/officeart/2005/8/layout/vList2"/>
    <dgm:cxn modelId="{37493140-0801-0747-BFC8-9340DB05D25F}" type="presOf" srcId="{A3C9A1EE-A79A-46F2-90C6-EB86B70C3706}" destId="{246C5F84-0658-0842-939F-A45339AF01AE}" srcOrd="0" destOrd="0" presId="urn:microsoft.com/office/officeart/2005/8/layout/vList2"/>
    <dgm:cxn modelId="{7849E269-A96E-4D8B-917C-A936362704CF}" srcId="{D93C38A3-50E7-476A-97F4-BBC7BDB33734}" destId="{A3C9A1EE-A79A-46F2-90C6-EB86B70C3706}" srcOrd="4" destOrd="0" parTransId="{3DDD5C5D-1971-437C-8442-265FE2DFEFBB}" sibTransId="{EAF7AC85-213C-4C1D-AFA0-DF4FB35B867C}"/>
    <dgm:cxn modelId="{05EF9380-C703-41F5-8D34-70E3E66099DE}" srcId="{D93C38A3-50E7-476A-97F4-BBC7BDB33734}" destId="{B5133CDD-B86C-4CAB-A0E8-1D1C67D5258E}" srcOrd="0" destOrd="0" parTransId="{90BC11B0-6832-42AA-8C79-1A8D1D154594}" sibTransId="{143B9CEA-5605-482F-A9FC-C03F5317871B}"/>
    <dgm:cxn modelId="{C2081392-7F65-4F5C-9467-003F9FA11584}" srcId="{D93C38A3-50E7-476A-97F4-BBC7BDB33734}" destId="{FD4009D1-F290-4C30-B547-900DAE669787}" srcOrd="2" destOrd="0" parTransId="{4AE9E642-033F-4D3C-8AF8-10BF18D53468}" sibTransId="{27D54462-2393-4A1D-A409-A0370A9F8C8C}"/>
    <dgm:cxn modelId="{FAC29DB9-5395-DB41-81F0-5AD673ECAC23}" type="presOf" srcId="{FD4009D1-F290-4C30-B547-900DAE669787}" destId="{FF4B02E7-52B7-5B4D-97D0-90E1ABE21D66}" srcOrd="0" destOrd="0" presId="urn:microsoft.com/office/officeart/2005/8/layout/vList2"/>
    <dgm:cxn modelId="{353D20BF-DCAB-5A45-B3E5-B7C2C278CFB2}" type="presOf" srcId="{D93C38A3-50E7-476A-97F4-BBC7BDB33734}" destId="{B105EA56-2BE5-8840-A9BF-95C30EAB67AD}" srcOrd="0" destOrd="0" presId="urn:microsoft.com/office/officeart/2005/8/layout/vList2"/>
    <dgm:cxn modelId="{28BEBBCC-8097-443D-9AD1-3CC87AC56F82}" srcId="{D93C38A3-50E7-476A-97F4-BBC7BDB33734}" destId="{C7E698FD-1770-4BD9-9332-6CD1A5340C4E}" srcOrd="3" destOrd="0" parTransId="{358AC35D-33D8-462C-BDE6-C1E9950D4060}" sibTransId="{703C09B1-E9F6-4495-AB12-DB43EC14EC1A}"/>
    <dgm:cxn modelId="{7E4A80D3-4DDC-F645-B332-79BD11E57890}" type="presOf" srcId="{C5F186E7-34FD-4DEC-A477-C600F11230CE}" destId="{ABF4EB7A-C305-6047-BE59-BE0BF1A84093}" srcOrd="0" destOrd="0" presId="urn:microsoft.com/office/officeart/2005/8/layout/vList2"/>
    <dgm:cxn modelId="{87B3A7EC-B0D8-4333-9FC2-41E6C2696DAC}" srcId="{D93C38A3-50E7-476A-97F4-BBC7BDB33734}" destId="{C5F186E7-34FD-4DEC-A477-C600F11230CE}" srcOrd="1" destOrd="0" parTransId="{7C61F367-B1DA-4E27-A5AA-3849C38A5CEC}" sibTransId="{1167324A-E2C4-4B50-80DD-F1C9E6D1ADCF}"/>
    <dgm:cxn modelId="{930E27EE-D9A6-E847-B883-ECE9D5E5EF7C}" type="presParOf" srcId="{B105EA56-2BE5-8840-A9BF-95C30EAB67AD}" destId="{D1A186EA-989D-3D4D-9A2E-A20495EEB540}" srcOrd="0" destOrd="0" presId="urn:microsoft.com/office/officeart/2005/8/layout/vList2"/>
    <dgm:cxn modelId="{FC55652C-D26B-C24C-99DF-A3910133FD26}" type="presParOf" srcId="{B105EA56-2BE5-8840-A9BF-95C30EAB67AD}" destId="{373B3689-0380-974C-A3DE-C807F0F8EABD}" srcOrd="1" destOrd="0" presId="urn:microsoft.com/office/officeart/2005/8/layout/vList2"/>
    <dgm:cxn modelId="{ABB86DC0-B799-EB4E-BFEB-1139A3BB51CA}" type="presParOf" srcId="{B105EA56-2BE5-8840-A9BF-95C30EAB67AD}" destId="{ABF4EB7A-C305-6047-BE59-BE0BF1A84093}" srcOrd="2" destOrd="0" presId="urn:microsoft.com/office/officeart/2005/8/layout/vList2"/>
    <dgm:cxn modelId="{2126D3EF-AD68-8D43-88A7-4667D6235C64}" type="presParOf" srcId="{B105EA56-2BE5-8840-A9BF-95C30EAB67AD}" destId="{840D344F-A209-E94A-8193-C3B3644AD72A}" srcOrd="3" destOrd="0" presId="urn:microsoft.com/office/officeart/2005/8/layout/vList2"/>
    <dgm:cxn modelId="{1EBD949D-4BA8-EA44-97A4-C87CD47F810A}" type="presParOf" srcId="{B105EA56-2BE5-8840-A9BF-95C30EAB67AD}" destId="{FF4B02E7-52B7-5B4D-97D0-90E1ABE21D66}" srcOrd="4" destOrd="0" presId="urn:microsoft.com/office/officeart/2005/8/layout/vList2"/>
    <dgm:cxn modelId="{CE81311D-900D-9244-B3E1-C56CE487D19F}" type="presParOf" srcId="{B105EA56-2BE5-8840-A9BF-95C30EAB67AD}" destId="{B6127EB3-5FDC-8445-8ED0-F1C59B86A3D1}" srcOrd="5" destOrd="0" presId="urn:microsoft.com/office/officeart/2005/8/layout/vList2"/>
    <dgm:cxn modelId="{B71A2397-3D0C-044E-9E04-CB6C386419A2}" type="presParOf" srcId="{B105EA56-2BE5-8840-A9BF-95C30EAB67AD}" destId="{1C5992CB-97FD-C940-A6BB-8E74332709D7}" srcOrd="6" destOrd="0" presId="urn:microsoft.com/office/officeart/2005/8/layout/vList2"/>
    <dgm:cxn modelId="{57B88912-60CA-544D-B055-98485C134F6A}" type="presParOf" srcId="{B105EA56-2BE5-8840-A9BF-95C30EAB67AD}" destId="{417979BF-3954-F749-87B1-338E5C0381A7}" srcOrd="7" destOrd="0" presId="urn:microsoft.com/office/officeart/2005/8/layout/vList2"/>
    <dgm:cxn modelId="{779D8F1B-8637-814E-8600-1B82C73E7A14}" type="presParOf" srcId="{B105EA56-2BE5-8840-A9BF-95C30EAB67AD}" destId="{246C5F84-0658-0842-939F-A45339AF01A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5EBC24-BCDD-42A1-B015-E71072EAE0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746EAA0-6425-4D58-A10D-ECA430ADF1A6}">
      <dgm:prSet/>
      <dgm:spPr/>
      <dgm:t>
        <a:bodyPr/>
        <a:lstStyle/>
        <a:p>
          <a:r>
            <a:rPr lang="en-US"/>
            <a:t>Review of Social Intake Form (SIF)</a:t>
          </a:r>
        </a:p>
      </dgm:t>
    </dgm:pt>
    <dgm:pt modelId="{2C139F86-A702-4C73-9A2F-11CCF43E837A}" type="parTrans" cxnId="{1DA8A2D1-9545-4C45-B30A-B2D943E365B9}">
      <dgm:prSet/>
      <dgm:spPr/>
      <dgm:t>
        <a:bodyPr/>
        <a:lstStyle/>
        <a:p>
          <a:endParaRPr lang="en-US"/>
        </a:p>
      </dgm:t>
    </dgm:pt>
    <dgm:pt modelId="{32CAD697-548E-4990-8136-B037AEC3B52D}" type="sibTrans" cxnId="{1DA8A2D1-9545-4C45-B30A-B2D943E365B9}">
      <dgm:prSet/>
      <dgm:spPr/>
      <dgm:t>
        <a:bodyPr/>
        <a:lstStyle/>
        <a:p>
          <a:endParaRPr lang="en-US"/>
        </a:p>
      </dgm:t>
    </dgm:pt>
    <dgm:pt modelId="{82F2495C-425C-4D40-A2FD-F60EAD75E189}">
      <dgm:prSet/>
      <dgm:spPr/>
      <dgm:t>
        <a:bodyPr/>
        <a:lstStyle/>
        <a:p>
          <a:r>
            <a:rPr lang="en-US"/>
            <a:t>A written referral/feedback system</a:t>
          </a:r>
        </a:p>
      </dgm:t>
    </dgm:pt>
    <dgm:pt modelId="{07555FA7-924D-4B8E-9ACE-07C6AE66E16C}" type="parTrans" cxnId="{03C30291-701E-4690-9FD6-EBC92484502F}">
      <dgm:prSet/>
      <dgm:spPr/>
      <dgm:t>
        <a:bodyPr/>
        <a:lstStyle/>
        <a:p>
          <a:endParaRPr lang="en-US"/>
        </a:p>
      </dgm:t>
    </dgm:pt>
    <dgm:pt modelId="{16BFD143-EF86-4422-9551-370E11DAAEF0}" type="sibTrans" cxnId="{03C30291-701E-4690-9FD6-EBC92484502F}">
      <dgm:prSet/>
      <dgm:spPr/>
      <dgm:t>
        <a:bodyPr/>
        <a:lstStyle/>
        <a:p>
          <a:endParaRPr lang="en-US"/>
        </a:p>
      </dgm:t>
    </dgm:pt>
    <dgm:pt modelId="{3C6A3231-1454-4236-9D2C-977652288211}">
      <dgm:prSet/>
      <dgm:spPr/>
      <dgm:t>
        <a:bodyPr/>
        <a:lstStyle/>
        <a:p>
          <a:r>
            <a:rPr lang="en-US"/>
            <a:t>Steps/procedures for mental health emergencies</a:t>
          </a:r>
        </a:p>
      </dgm:t>
    </dgm:pt>
    <dgm:pt modelId="{78ED6B5C-2ACE-4661-849A-3368E50810FD}" type="parTrans" cxnId="{3F37B033-58C7-42E9-A0C8-13DFBF71213A}">
      <dgm:prSet/>
      <dgm:spPr/>
      <dgm:t>
        <a:bodyPr/>
        <a:lstStyle/>
        <a:p>
          <a:endParaRPr lang="en-US"/>
        </a:p>
      </dgm:t>
    </dgm:pt>
    <dgm:pt modelId="{0AE4E9DF-C248-4B7D-96E2-A1ED4048C669}" type="sibTrans" cxnId="{3F37B033-58C7-42E9-A0C8-13DFBF71213A}">
      <dgm:prSet/>
      <dgm:spPr/>
      <dgm:t>
        <a:bodyPr/>
        <a:lstStyle/>
        <a:p>
          <a:endParaRPr lang="en-US"/>
        </a:p>
      </dgm:t>
    </dgm:pt>
    <dgm:pt modelId="{EEE030AC-929A-48E4-8769-0AE7D134F950}">
      <dgm:prSet/>
      <dgm:spPr/>
      <dgm:t>
        <a:bodyPr/>
        <a:lstStyle/>
        <a:p>
          <a:r>
            <a:rPr lang="en-US"/>
            <a:t>MSWR or medical separation for mental health issues</a:t>
          </a:r>
        </a:p>
      </dgm:t>
    </dgm:pt>
    <dgm:pt modelId="{93824DE6-9990-48C7-8C00-3073E2403BB8}" type="parTrans" cxnId="{634AC936-B35B-437B-9DAC-D8C844F096A8}">
      <dgm:prSet/>
      <dgm:spPr/>
      <dgm:t>
        <a:bodyPr/>
        <a:lstStyle/>
        <a:p>
          <a:endParaRPr lang="en-US"/>
        </a:p>
      </dgm:t>
    </dgm:pt>
    <dgm:pt modelId="{05603497-9E2D-42A1-9D7B-ED62632DA449}" type="sibTrans" cxnId="{634AC936-B35B-437B-9DAC-D8C844F096A8}">
      <dgm:prSet/>
      <dgm:spPr/>
      <dgm:t>
        <a:bodyPr/>
        <a:lstStyle/>
        <a:p>
          <a:endParaRPr lang="en-US"/>
        </a:p>
      </dgm:t>
    </dgm:pt>
    <dgm:pt modelId="{A1C4C034-AC6A-E141-9F60-6E4817DC2F2E}" type="pres">
      <dgm:prSet presAssocID="{D25EBC24-BCDD-42A1-B015-E71072EAE0B8}" presName="linear" presStyleCnt="0">
        <dgm:presLayoutVars>
          <dgm:animLvl val="lvl"/>
          <dgm:resizeHandles val="exact"/>
        </dgm:presLayoutVars>
      </dgm:prSet>
      <dgm:spPr/>
    </dgm:pt>
    <dgm:pt modelId="{EFEC91CA-6651-1A4E-99F2-16315830B758}" type="pres">
      <dgm:prSet presAssocID="{8746EAA0-6425-4D58-A10D-ECA430ADF1A6}" presName="parentText" presStyleLbl="node1" presStyleIdx="0" presStyleCnt="4">
        <dgm:presLayoutVars>
          <dgm:chMax val="0"/>
          <dgm:bulletEnabled val="1"/>
        </dgm:presLayoutVars>
      </dgm:prSet>
      <dgm:spPr/>
    </dgm:pt>
    <dgm:pt modelId="{6DEC1EDA-041E-E842-91A1-61A5AE08FA38}" type="pres">
      <dgm:prSet presAssocID="{32CAD697-548E-4990-8136-B037AEC3B52D}" presName="spacer" presStyleCnt="0"/>
      <dgm:spPr/>
    </dgm:pt>
    <dgm:pt modelId="{C87BD16F-4AE2-964A-BC76-D7FD438A99FF}" type="pres">
      <dgm:prSet presAssocID="{82F2495C-425C-4D40-A2FD-F60EAD75E189}" presName="parentText" presStyleLbl="node1" presStyleIdx="1" presStyleCnt="4">
        <dgm:presLayoutVars>
          <dgm:chMax val="0"/>
          <dgm:bulletEnabled val="1"/>
        </dgm:presLayoutVars>
      </dgm:prSet>
      <dgm:spPr/>
    </dgm:pt>
    <dgm:pt modelId="{68D294B4-CBD2-1149-A29E-89E5DAFC8F10}" type="pres">
      <dgm:prSet presAssocID="{16BFD143-EF86-4422-9551-370E11DAAEF0}" presName="spacer" presStyleCnt="0"/>
      <dgm:spPr/>
    </dgm:pt>
    <dgm:pt modelId="{F0F712AF-F17D-6949-9B8D-A3703B23F0E3}" type="pres">
      <dgm:prSet presAssocID="{3C6A3231-1454-4236-9D2C-977652288211}" presName="parentText" presStyleLbl="node1" presStyleIdx="2" presStyleCnt="4">
        <dgm:presLayoutVars>
          <dgm:chMax val="0"/>
          <dgm:bulletEnabled val="1"/>
        </dgm:presLayoutVars>
      </dgm:prSet>
      <dgm:spPr/>
    </dgm:pt>
    <dgm:pt modelId="{000A3BE2-BEF1-9E44-A4FA-5EABC580B3E7}" type="pres">
      <dgm:prSet presAssocID="{0AE4E9DF-C248-4B7D-96E2-A1ED4048C669}" presName="spacer" presStyleCnt="0"/>
      <dgm:spPr/>
    </dgm:pt>
    <dgm:pt modelId="{91A9C377-7FF2-4F44-8ABD-EF9063600028}" type="pres">
      <dgm:prSet presAssocID="{EEE030AC-929A-48E4-8769-0AE7D134F950}" presName="parentText" presStyleLbl="node1" presStyleIdx="3" presStyleCnt="4">
        <dgm:presLayoutVars>
          <dgm:chMax val="0"/>
          <dgm:bulletEnabled val="1"/>
        </dgm:presLayoutVars>
      </dgm:prSet>
      <dgm:spPr/>
    </dgm:pt>
  </dgm:ptLst>
  <dgm:cxnLst>
    <dgm:cxn modelId="{BA6DBB2A-F229-7248-B007-E15B41318FF7}" type="presOf" srcId="{D25EBC24-BCDD-42A1-B015-E71072EAE0B8}" destId="{A1C4C034-AC6A-E141-9F60-6E4817DC2F2E}" srcOrd="0" destOrd="0" presId="urn:microsoft.com/office/officeart/2005/8/layout/vList2"/>
    <dgm:cxn modelId="{3F37B033-58C7-42E9-A0C8-13DFBF71213A}" srcId="{D25EBC24-BCDD-42A1-B015-E71072EAE0B8}" destId="{3C6A3231-1454-4236-9D2C-977652288211}" srcOrd="2" destOrd="0" parTransId="{78ED6B5C-2ACE-4661-849A-3368E50810FD}" sibTransId="{0AE4E9DF-C248-4B7D-96E2-A1ED4048C669}"/>
    <dgm:cxn modelId="{634AC936-B35B-437B-9DAC-D8C844F096A8}" srcId="{D25EBC24-BCDD-42A1-B015-E71072EAE0B8}" destId="{EEE030AC-929A-48E4-8769-0AE7D134F950}" srcOrd="3" destOrd="0" parTransId="{93824DE6-9990-48C7-8C00-3073E2403BB8}" sibTransId="{05603497-9E2D-42A1-9D7B-ED62632DA449}"/>
    <dgm:cxn modelId="{6BB60C51-79C6-474D-9F93-846ABFEF7914}" type="presOf" srcId="{82F2495C-425C-4D40-A2FD-F60EAD75E189}" destId="{C87BD16F-4AE2-964A-BC76-D7FD438A99FF}" srcOrd="0" destOrd="0" presId="urn:microsoft.com/office/officeart/2005/8/layout/vList2"/>
    <dgm:cxn modelId="{03C30291-701E-4690-9FD6-EBC92484502F}" srcId="{D25EBC24-BCDD-42A1-B015-E71072EAE0B8}" destId="{82F2495C-425C-4D40-A2FD-F60EAD75E189}" srcOrd="1" destOrd="0" parTransId="{07555FA7-924D-4B8E-9ACE-07C6AE66E16C}" sibTransId="{16BFD143-EF86-4422-9551-370E11DAAEF0}"/>
    <dgm:cxn modelId="{8D35BF94-AFD6-A844-8141-EB61F65E3830}" type="presOf" srcId="{EEE030AC-929A-48E4-8769-0AE7D134F950}" destId="{91A9C377-7FF2-4F44-8ABD-EF9063600028}" srcOrd="0" destOrd="0" presId="urn:microsoft.com/office/officeart/2005/8/layout/vList2"/>
    <dgm:cxn modelId="{EF9326A4-351D-A645-A6A8-7583B0A9DC04}" type="presOf" srcId="{8746EAA0-6425-4D58-A10D-ECA430ADF1A6}" destId="{EFEC91CA-6651-1A4E-99F2-16315830B758}" srcOrd="0" destOrd="0" presId="urn:microsoft.com/office/officeart/2005/8/layout/vList2"/>
    <dgm:cxn modelId="{1DA8A2D1-9545-4C45-B30A-B2D943E365B9}" srcId="{D25EBC24-BCDD-42A1-B015-E71072EAE0B8}" destId="{8746EAA0-6425-4D58-A10D-ECA430ADF1A6}" srcOrd="0" destOrd="0" parTransId="{2C139F86-A702-4C73-9A2F-11CCF43E837A}" sibTransId="{32CAD697-548E-4990-8136-B037AEC3B52D}"/>
    <dgm:cxn modelId="{85266BE5-644D-4445-924D-A40B100B1EDA}" type="presOf" srcId="{3C6A3231-1454-4236-9D2C-977652288211}" destId="{F0F712AF-F17D-6949-9B8D-A3703B23F0E3}" srcOrd="0" destOrd="0" presId="urn:microsoft.com/office/officeart/2005/8/layout/vList2"/>
    <dgm:cxn modelId="{E3E40403-5FFD-B64B-BC34-C255CE2CB5F0}" type="presParOf" srcId="{A1C4C034-AC6A-E141-9F60-6E4817DC2F2E}" destId="{EFEC91CA-6651-1A4E-99F2-16315830B758}" srcOrd="0" destOrd="0" presId="urn:microsoft.com/office/officeart/2005/8/layout/vList2"/>
    <dgm:cxn modelId="{4F3CA11A-3C70-E74A-A84F-D9C06259C141}" type="presParOf" srcId="{A1C4C034-AC6A-E141-9F60-6E4817DC2F2E}" destId="{6DEC1EDA-041E-E842-91A1-61A5AE08FA38}" srcOrd="1" destOrd="0" presId="urn:microsoft.com/office/officeart/2005/8/layout/vList2"/>
    <dgm:cxn modelId="{9C88E6DB-3D40-8E4E-95BA-164112F580DA}" type="presParOf" srcId="{A1C4C034-AC6A-E141-9F60-6E4817DC2F2E}" destId="{C87BD16F-4AE2-964A-BC76-D7FD438A99FF}" srcOrd="2" destOrd="0" presId="urn:microsoft.com/office/officeart/2005/8/layout/vList2"/>
    <dgm:cxn modelId="{2BFB5054-B9F3-8148-AC8C-78556659321F}" type="presParOf" srcId="{A1C4C034-AC6A-E141-9F60-6E4817DC2F2E}" destId="{68D294B4-CBD2-1149-A29E-89E5DAFC8F10}" srcOrd="3" destOrd="0" presId="urn:microsoft.com/office/officeart/2005/8/layout/vList2"/>
    <dgm:cxn modelId="{7697317C-09F4-8044-9097-84FE966179A6}" type="presParOf" srcId="{A1C4C034-AC6A-E141-9F60-6E4817DC2F2E}" destId="{F0F712AF-F17D-6949-9B8D-A3703B23F0E3}" srcOrd="4" destOrd="0" presId="urn:microsoft.com/office/officeart/2005/8/layout/vList2"/>
    <dgm:cxn modelId="{A567B56A-BF21-B642-8CC8-84A10EFEA231}" type="presParOf" srcId="{A1C4C034-AC6A-E141-9F60-6E4817DC2F2E}" destId="{000A3BE2-BEF1-9E44-A4FA-5EABC580B3E7}" srcOrd="5" destOrd="0" presId="urn:microsoft.com/office/officeart/2005/8/layout/vList2"/>
    <dgm:cxn modelId="{FDE63619-562F-A94B-96D8-41CE374646F0}" type="presParOf" srcId="{A1C4C034-AC6A-E141-9F60-6E4817DC2F2E}" destId="{91A9C377-7FF2-4F44-8ABD-EF90636000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DC904-35A2-4811-B407-86DBFE230178}">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74B8B-7ED7-471A-ADCB-1A050BCB65A7}">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854DC9-95D3-4059-BCE1-40D3480C5B35}">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Refer to the PRH for policy questions and guidance</a:t>
          </a:r>
        </a:p>
      </dsp:txBody>
      <dsp:txXfrm>
        <a:off x="1493203" y="552"/>
        <a:ext cx="6736396" cy="1292816"/>
      </dsp:txXfrm>
    </dsp:sp>
    <dsp:sp modelId="{12980632-86D4-46B8-B1FF-D0119DCB242D}">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32621-123F-4416-95C8-8098231B5D36}">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2B4FA-E174-4209-9C94-5D704BDA1B04}">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PRH Chapter 2, sections 2.3 R1- R19</a:t>
          </a:r>
        </a:p>
      </dsp:txBody>
      <dsp:txXfrm>
        <a:off x="1493203" y="1616573"/>
        <a:ext cx="6736396" cy="1292816"/>
      </dsp:txXfrm>
    </dsp:sp>
    <dsp:sp modelId="{3FFD4DA6-43E9-4879-B748-A3337DC53CEF}">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A8E24-4187-4D9A-A5F6-74914125DB79}">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2D8593-E452-437F-98E4-5C8283873F3A}">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Policy in this presentation has been paraphrased </a:t>
          </a:r>
        </a:p>
      </dsp:txBody>
      <dsp:txXfrm>
        <a:off x="1493203" y="3232593"/>
        <a:ext cx="6736396" cy="1292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7972-D85E-4714-96E2-D8DFBBE0F794}">
      <dsp:nvSpPr>
        <dsp:cNvPr id="0" name=""/>
        <dsp:cNvSpPr/>
      </dsp:nvSpPr>
      <dsp:spPr>
        <a:xfrm>
          <a:off x="1010972" y="459262"/>
          <a:ext cx="1554187" cy="155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B70D3E2-2190-4F55-B293-D3CEBEBE14D8}">
      <dsp:nvSpPr>
        <dsp:cNvPr id="0" name=""/>
        <dsp:cNvSpPr/>
      </dsp:nvSpPr>
      <dsp:spPr>
        <a:xfrm>
          <a:off x="61190" y="2414837"/>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Presentation on mental health promotion and employability to students during the Career Preparation Period (CPP)</a:t>
          </a:r>
        </a:p>
      </dsp:txBody>
      <dsp:txXfrm>
        <a:off x="61190" y="2414837"/>
        <a:ext cx="3453750" cy="720000"/>
      </dsp:txXfrm>
    </dsp:sp>
    <dsp:sp modelId="{03514E92-2704-4CBC-AFCF-06BB11AEFF3D}">
      <dsp:nvSpPr>
        <dsp:cNvPr id="0" name=""/>
        <dsp:cNvSpPr/>
      </dsp:nvSpPr>
      <dsp:spPr>
        <a:xfrm>
          <a:off x="5069128" y="459262"/>
          <a:ext cx="1554187" cy="1554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ECDD09A-D321-4B41-9CC9-104544E494B2}">
      <dsp:nvSpPr>
        <dsp:cNvPr id="0" name=""/>
        <dsp:cNvSpPr/>
      </dsp:nvSpPr>
      <dsp:spPr>
        <a:xfrm>
          <a:off x="4119347" y="2414837"/>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Regular case conferences for information exchange </a:t>
          </a:r>
        </a:p>
      </dsp:txBody>
      <dsp:txXfrm>
        <a:off x="4119347" y="2414837"/>
        <a:ext cx="345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394E7-36DB-0B4A-86A8-5BBDE949A8ED}">
      <dsp:nvSpPr>
        <dsp:cNvPr id="0" name=""/>
        <dsp:cNvSpPr/>
      </dsp:nvSpPr>
      <dsp:spPr>
        <a:xfrm>
          <a:off x="28804" y="2221781"/>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Emphasis is on:</a:t>
          </a:r>
        </a:p>
      </dsp:txBody>
      <dsp:txXfrm>
        <a:off x="57077" y="2250054"/>
        <a:ext cx="1874059" cy="908756"/>
      </dsp:txXfrm>
    </dsp:sp>
    <dsp:sp modelId="{ED14FF8A-6A8F-2644-99B6-B0B3D2119BD6}">
      <dsp:nvSpPr>
        <dsp:cNvPr id="0" name=""/>
        <dsp:cNvSpPr/>
      </dsp:nvSpPr>
      <dsp:spPr>
        <a:xfrm rot="17350740">
          <a:off x="1170198" y="1578272"/>
          <a:ext cx="2350665" cy="32124"/>
        </a:xfrm>
        <a:custGeom>
          <a:avLst/>
          <a:gdLst/>
          <a:ahLst/>
          <a:cxnLst/>
          <a:rect l="0" t="0" r="0" b="0"/>
          <a:pathLst>
            <a:path>
              <a:moveTo>
                <a:pt x="0" y="16062"/>
              </a:moveTo>
              <a:lnTo>
                <a:pt x="2350665"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86764" y="1535567"/>
        <a:ext cx="117533" cy="117533"/>
      </dsp:txXfrm>
    </dsp:sp>
    <dsp:sp modelId="{874E9DF9-8B5D-164E-AC80-DB40EE8DE883}">
      <dsp:nvSpPr>
        <dsp:cNvPr id="0" name=""/>
        <dsp:cNvSpPr/>
      </dsp:nvSpPr>
      <dsp:spPr>
        <a:xfrm>
          <a:off x="2731652" y="1584"/>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Prevention</a:t>
          </a:r>
        </a:p>
      </dsp:txBody>
      <dsp:txXfrm>
        <a:off x="2759925" y="29857"/>
        <a:ext cx="1874059" cy="908756"/>
      </dsp:txXfrm>
    </dsp:sp>
    <dsp:sp modelId="{6E5DC6A8-0A1E-E74D-B4E6-2AB905739BEB}">
      <dsp:nvSpPr>
        <dsp:cNvPr id="0" name=""/>
        <dsp:cNvSpPr/>
      </dsp:nvSpPr>
      <dsp:spPr>
        <a:xfrm rot="18289469">
          <a:off x="1669388" y="2133321"/>
          <a:ext cx="1352285" cy="32124"/>
        </a:xfrm>
        <a:custGeom>
          <a:avLst/>
          <a:gdLst/>
          <a:ahLst/>
          <a:cxnLst/>
          <a:rect l="0" t="0" r="0" b="0"/>
          <a:pathLst>
            <a:path>
              <a:moveTo>
                <a:pt x="0" y="16062"/>
              </a:moveTo>
              <a:lnTo>
                <a:pt x="1352285"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1724" y="2115576"/>
        <a:ext cx="67614" cy="67614"/>
      </dsp:txXfrm>
    </dsp:sp>
    <dsp:sp modelId="{56BD3AC1-A965-4346-A507-EB9A7ABC897D}">
      <dsp:nvSpPr>
        <dsp:cNvPr id="0" name=""/>
        <dsp:cNvSpPr/>
      </dsp:nvSpPr>
      <dsp:spPr>
        <a:xfrm>
          <a:off x="2731652" y="1111682"/>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Education</a:t>
          </a:r>
        </a:p>
      </dsp:txBody>
      <dsp:txXfrm>
        <a:off x="2759925" y="1139955"/>
        <a:ext cx="1874059" cy="908756"/>
      </dsp:txXfrm>
    </dsp:sp>
    <dsp:sp modelId="{12ADBE75-7FED-754A-B806-564645051E0D}">
      <dsp:nvSpPr>
        <dsp:cNvPr id="0" name=""/>
        <dsp:cNvSpPr/>
      </dsp:nvSpPr>
      <dsp:spPr>
        <a:xfrm>
          <a:off x="1959410" y="2688370"/>
          <a:ext cx="772242" cy="32124"/>
        </a:xfrm>
        <a:custGeom>
          <a:avLst/>
          <a:gdLst/>
          <a:ahLst/>
          <a:cxnLst/>
          <a:rect l="0" t="0" r="0" b="0"/>
          <a:pathLst>
            <a:path>
              <a:moveTo>
                <a:pt x="0" y="16062"/>
              </a:moveTo>
              <a:lnTo>
                <a:pt x="772242"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6225" y="2685126"/>
        <a:ext cx="38612" cy="38612"/>
      </dsp:txXfrm>
    </dsp:sp>
    <dsp:sp modelId="{D7F71AEE-B064-F040-B937-D50D1BDDB925}">
      <dsp:nvSpPr>
        <dsp:cNvPr id="0" name=""/>
        <dsp:cNvSpPr/>
      </dsp:nvSpPr>
      <dsp:spPr>
        <a:xfrm>
          <a:off x="2731652" y="2221781"/>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Identification of substance use problems</a:t>
          </a:r>
        </a:p>
      </dsp:txBody>
      <dsp:txXfrm>
        <a:off x="2759925" y="2250054"/>
        <a:ext cx="1874059" cy="908756"/>
      </dsp:txXfrm>
    </dsp:sp>
    <dsp:sp modelId="{B5A7F57E-FD20-314F-B945-2A795CE0E5B9}">
      <dsp:nvSpPr>
        <dsp:cNvPr id="0" name=""/>
        <dsp:cNvSpPr/>
      </dsp:nvSpPr>
      <dsp:spPr>
        <a:xfrm rot="3310531">
          <a:off x="1669388" y="3243419"/>
          <a:ext cx="1352285" cy="32124"/>
        </a:xfrm>
        <a:custGeom>
          <a:avLst/>
          <a:gdLst/>
          <a:ahLst/>
          <a:cxnLst/>
          <a:rect l="0" t="0" r="0" b="0"/>
          <a:pathLst>
            <a:path>
              <a:moveTo>
                <a:pt x="0" y="16062"/>
              </a:moveTo>
              <a:lnTo>
                <a:pt x="1352285"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11724" y="3225674"/>
        <a:ext cx="67614" cy="67614"/>
      </dsp:txXfrm>
    </dsp:sp>
    <dsp:sp modelId="{BFF1D73F-40BF-E849-B3C8-FAD129A4881B}">
      <dsp:nvSpPr>
        <dsp:cNvPr id="0" name=""/>
        <dsp:cNvSpPr/>
      </dsp:nvSpPr>
      <dsp:spPr>
        <a:xfrm>
          <a:off x="2731652" y="3331879"/>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Relapse Prevention </a:t>
          </a:r>
        </a:p>
      </dsp:txBody>
      <dsp:txXfrm>
        <a:off x="2759925" y="3360152"/>
        <a:ext cx="1874059" cy="908756"/>
      </dsp:txXfrm>
    </dsp:sp>
    <dsp:sp modelId="{62CF9517-25F6-CE4B-8F20-1BBA1BA37E85}">
      <dsp:nvSpPr>
        <dsp:cNvPr id="0" name=""/>
        <dsp:cNvSpPr/>
      </dsp:nvSpPr>
      <dsp:spPr>
        <a:xfrm rot="4249260">
          <a:off x="1170198" y="3798468"/>
          <a:ext cx="2350665" cy="32124"/>
        </a:xfrm>
        <a:custGeom>
          <a:avLst/>
          <a:gdLst/>
          <a:ahLst/>
          <a:cxnLst/>
          <a:rect l="0" t="0" r="0" b="0"/>
          <a:pathLst>
            <a:path>
              <a:moveTo>
                <a:pt x="0" y="16062"/>
              </a:moveTo>
              <a:lnTo>
                <a:pt x="2350665" y="16062"/>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86764" y="3755764"/>
        <a:ext cx="117533" cy="117533"/>
      </dsp:txXfrm>
    </dsp:sp>
    <dsp:sp modelId="{E68D9A58-5DE9-2D46-9800-4262E0DAF9C6}">
      <dsp:nvSpPr>
        <dsp:cNvPr id="0" name=""/>
        <dsp:cNvSpPr/>
      </dsp:nvSpPr>
      <dsp:spPr>
        <a:xfrm>
          <a:off x="2731652" y="4441977"/>
          <a:ext cx="1930605" cy="965302"/>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Overcome barriers to employability</a:t>
          </a:r>
        </a:p>
      </dsp:txBody>
      <dsp:txXfrm>
        <a:off x="2759925" y="4470250"/>
        <a:ext cx="1874059" cy="908756"/>
      </dsp:txXfrm>
    </dsp:sp>
    <dsp:sp modelId="{E60A4FC0-ADAE-B74E-A893-9460DC7608A3}">
      <dsp:nvSpPr>
        <dsp:cNvPr id="0" name=""/>
        <dsp:cNvSpPr/>
      </dsp:nvSpPr>
      <dsp:spPr>
        <a:xfrm>
          <a:off x="28804" y="3331879"/>
          <a:ext cx="1930605" cy="965302"/>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Refer to PRH Chapter 2, 2.3; R5 and Exhibit 2-4 for complete details of required services.</a:t>
          </a:r>
        </a:p>
      </dsp:txBody>
      <dsp:txXfrm>
        <a:off x="57077" y="3360152"/>
        <a:ext cx="1874059" cy="908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DAA76-591D-224A-9986-713E629402E4}">
      <dsp:nvSpPr>
        <dsp:cNvPr id="0" name=""/>
        <dsp:cNvSpPr/>
      </dsp:nvSpPr>
      <dsp:spPr>
        <a:xfrm>
          <a:off x="0" y="4644337"/>
          <a:ext cx="4691063" cy="761942"/>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CIS should NOT be used for clinical information</a:t>
          </a:r>
        </a:p>
      </dsp:txBody>
      <dsp:txXfrm>
        <a:off x="0" y="4644337"/>
        <a:ext cx="4691063" cy="761942"/>
      </dsp:txXfrm>
    </dsp:sp>
    <dsp:sp modelId="{06800B02-7C62-054D-A522-AE69AF6809D2}">
      <dsp:nvSpPr>
        <dsp:cNvPr id="0" name=""/>
        <dsp:cNvSpPr/>
      </dsp:nvSpPr>
      <dsp:spPr>
        <a:xfrm rot="10800000">
          <a:off x="0" y="3483899"/>
          <a:ext cx="4691063" cy="1171867"/>
        </a:xfrm>
        <a:prstGeom prst="upArrowCallout">
          <a:avLst/>
        </a:prstGeom>
        <a:solidFill>
          <a:schemeClr val="accent2">
            <a:hueOff val="1559665"/>
            <a:satOff val="8876"/>
            <a:lumOff val="27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Services being comprehensively documented in SHR?</a:t>
          </a:r>
        </a:p>
      </dsp:txBody>
      <dsp:txXfrm rot="10800000">
        <a:off x="0" y="3483899"/>
        <a:ext cx="4691063" cy="761444"/>
      </dsp:txXfrm>
    </dsp:sp>
    <dsp:sp modelId="{9356DD05-1139-EA4B-817E-42BFDB3C9FD7}">
      <dsp:nvSpPr>
        <dsp:cNvPr id="0" name=""/>
        <dsp:cNvSpPr/>
      </dsp:nvSpPr>
      <dsp:spPr>
        <a:xfrm rot="10800000">
          <a:off x="0" y="2323461"/>
          <a:ext cx="4691063" cy="1171867"/>
        </a:xfrm>
        <a:prstGeom prst="upArrowCallout">
          <a:avLst/>
        </a:prstGeom>
        <a:solidFill>
          <a:schemeClr val="accent2">
            <a:hueOff val="3119330"/>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Assessment of high risk students – how is it occurring?</a:t>
          </a:r>
        </a:p>
      </dsp:txBody>
      <dsp:txXfrm rot="10800000">
        <a:off x="0" y="2323461"/>
        <a:ext cx="4691063" cy="761444"/>
      </dsp:txXfrm>
    </dsp:sp>
    <dsp:sp modelId="{B5C8DE99-BB16-6543-BA04-7C48A1527EA9}">
      <dsp:nvSpPr>
        <dsp:cNvPr id="0" name=""/>
        <dsp:cNvSpPr/>
      </dsp:nvSpPr>
      <dsp:spPr>
        <a:xfrm rot="10800000">
          <a:off x="0" y="1163023"/>
          <a:ext cx="4691063" cy="1171867"/>
        </a:xfrm>
        <a:prstGeom prst="upArrowCallout">
          <a:avLst/>
        </a:prstGeom>
        <a:solidFill>
          <a:schemeClr val="accent2">
            <a:hueOff val="4678995"/>
            <a:satOff val="26628"/>
            <a:lumOff val="8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Refusal of drug/alcohol test now equates to a positive test and ZT</a:t>
          </a:r>
        </a:p>
      </dsp:txBody>
      <dsp:txXfrm rot="10800000">
        <a:off x="0" y="1163023"/>
        <a:ext cx="4691063" cy="761444"/>
      </dsp:txXfrm>
    </dsp:sp>
    <dsp:sp modelId="{0684C867-C9A3-424E-B092-1DE242388DA3}">
      <dsp:nvSpPr>
        <dsp:cNvPr id="0" name=""/>
        <dsp:cNvSpPr/>
      </dsp:nvSpPr>
      <dsp:spPr>
        <a:xfrm rot="10800000">
          <a:off x="0" y="2585"/>
          <a:ext cx="4691063" cy="1171867"/>
        </a:xfrm>
        <a:prstGeom prst="upArrowCallou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Secondary breathalyzer/alcohol detection when there are medical concerns. What is your protocol? Are you getting test results to file in SHR?</a:t>
          </a:r>
        </a:p>
      </dsp:txBody>
      <dsp:txXfrm rot="10800000">
        <a:off x="0" y="2585"/>
        <a:ext cx="4691063" cy="761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9DA39-0BAA-9846-87CB-0EBB5031F915}">
      <dsp:nvSpPr>
        <dsp:cNvPr id="0" name=""/>
        <dsp:cNvSpPr/>
      </dsp:nvSpPr>
      <dsp:spPr>
        <a:xfrm>
          <a:off x="0" y="2947940"/>
          <a:ext cx="7634288" cy="644937"/>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What is policy on vaping and e-cigarettes (now called Electronic Nicotine Delivery Systems – ENDS)?</a:t>
          </a:r>
        </a:p>
      </dsp:txBody>
      <dsp:txXfrm>
        <a:off x="0" y="2947940"/>
        <a:ext cx="7634288" cy="644937"/>
      </dsp:txXfrm>
    </dsp:sp>
    <dsp:sp modelId="{00D85E7A-3B3C-434E-B1D8-8441F3EC56F4}">
      <dsp:nvSpPr>
        <dsp:cNvPr id="0" name=""/>
        <dsp:cNvSpPr/>
      </dsp:nvSpPr>
      <dsp:spPr>
        <a:xfrm rot="10800000">
          <a:off x="0" y="1965701"/>
          <a:ext cx="7634288" cy="991913"/>
        </a:xfrm>
        <a:prstGeom prst="upArrowCallou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If center operators choose to allow tobacco use, designated smoking areas must be located at least 25 feet away from all building entrances (or whatever your state law says)</a:t>
          </a:r>
        </a:p>
      </dsp:txBody>
      <dsp:txXfrm rot="10800000">
        <a:off x="0" y="1965701"/>
        <a:ext cx="7634288" cy="644515"/>
      </dsp:txXfrm>
    </dsp:sp>
    <dsp:sp modelId="{FF487A02-DE6E-1640-84BC-415B30C6FFB0}">
      <dsp:nvSpPr>
        <dsp:cNvPr id="0" name=""/>
        <dsp:cNvSpPr/>
      </dsp:nvSpPr>
      <dsp:spPr>
        <a:xfrm rot="10800000">
          <a:off x="0" y="983461"/>
          <a:ext cx="7634288" cy="991913"/>
        </a:xfrm>
        <a:prstGeom prst="upArrowCallou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Promote smoke-free environment or no smoking during the training day</a:t>
          </a:r>
        </a:p>
      </dsp:txBody>
      <dsp:txXfrm rot="10800000">
        <a:off x="0" y="983461"/>
        <a:ext cx="7634288" cy="644515"/>
      </dsp:txXfrm>
    </dsp:sp>
    <dsp:sp modelId="{B8BAB98A-DF75-2242-A239-CF7922659D3C}">
      <dsp:nvSpPr>
        <dsp:cNvPr id="0" name=""/>
        <dsp:cNvSpPr/>
      </dsp:nvSpPr>
      <dsp:spPr>
        <a:xfrm rot="10800000">
          <a:off x="0" y="1221"/>
          <a:ext cx="7634288" cy="991913"/>
        </a:xfrm>
        <a:prstGeom prst="upArrowCallou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Be aware of federal and state laws regarding use of tobacco products by minors (center must adhere)</a:t>
          </a:r>
        </a:p>
      </dsp:txBody>
      <dsp:txXfrm rot="10800000">
        <a:off x="0" y="1221"/>
        <a:ext cx="7634288" cy="6445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A59C2-4DD9-2D40-BB1E-266ACF1F9BF7}">
      <dsp:nvSpPr>
        <dsp:cNvPr id="0" name=""/>
        <dsp:cNvSpPr/>
      </dsp:nvSpPr>
      <dsp:spPr>
        <a:xfrm>
          <a:off x="931" y="585856"/>
          <a:ext cx="3271038" cy="207710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FDE35-5572-6147-8138-0FA5FF1194C3}">
      <dsp:nvSpPr>
        <dsp:cNvPr id="0" name=""/>
        <dsp:cNvSpPr/>
      </dsp:nvSpPr>
      <dsp:spPr>
        <a:xfrm>
          <a:off x="364380" y="931133"/>
          <a:ext cx="3271038" cy="207710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 family planning program shall be provided to all students on a voluntary basis. </a:t>
          </a:r>
        </a:p>
      </dsp:txBody>
      <dsp:txXfrm>
        <a:off x="425216" y="991969"/>
        <a:ext cx="3149366" cy="1955437"/>
      </dsp:txXfrm>
    </dsp:sp>
    <dsp:sp modelId="{CC99A746-41C3-8C4E-9737-BD6EB32EA478}">
      <dsp:nvSpPr>
        <dsp:cNvPr id="0" name=""/>
        <dsp:cNvSpPr/>
      </dsp:nvSpPr>
      <dsp:spPr>
        <a:xfrm>
          <a:off x="3998868" y="585856"/>
          <a:ext cx="3271038" cy="207710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939CD-BDAC-3D4D-841D-26EF3C03C388}">
      <dsp:nvSpPr>
        <dsp:cNvPr id="0" name=""/>
        <dsp:cNvSpPr/>
      </dsp:nvSpPr>
      <dsp:spPr>
        <a:xfrm>
          <a:off x="4362317" y="931133"/>
          <a:ext cx="3271038" cy="207710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Students who are pregnant and/or experiencing pregnancy-related medical conditions…</a:t>
          </a:r>
        </a:p>
      </dsp:txBody>
      <dsp:txXfrm>
        <a:off x="4423153" y="991969"/>
        <a:ext cx="3149366" cy="19554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F178E-7F6C-3747-AC09-38D8D299810C}">
      <dsp:nvSpPr>
        <dsp:cNvPr id="0" name=""/>
        <dsp:cNvSpPr/>
      </dsp:nvSpPr>
      <dsp:spPr>
        <a:xfrm>
          <a:off x="3727" y="0"/>
          <a:ext cx="7626832" cy="3594100"/>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600200">
            <a:lnSpc>
              <a:spcPct val="90000"/>
            </a:lnSpc>
            <a:spcBef>
              <a:spcPct val="0"/>
            </a:spcBef>
            <a:spcAft>
              <a:spcPct val="35000"/>
            </a:spcAft>
            <a:buNone/>
          </a:pPr>
          <a:r>
            <a:rPr lang="en-US" sz="3600" kern="1200"/>
            <a:t>Once a center learns that a student is pregnant, pregnancy-related services shall include: </a:t>
          </a:r>
        </a:p>
        <a:p>
          <a:pPr marL="285750" lvl="1" indent="-285750" algn="l" defTabSz="1244600">
            <a:lnSpc>
              <a:spcPct val="90000"/>
            </a:lnSpc>
            <a:spcBef>
              <a:spcPct val="0"/>
            </a:spcBef>
            <a:spcAft>
              <a:spcPct val="15000"/>
            </a:spcAft>
            <a:buChar char="•"/>
          </a:pPr>
          <a:r>
            <a:rPr lang="en-US" sz="2800" kern="1200"/>
            <a:t>Prenatal services.</a:t>
          </a:r>
        </a:p>
        <a:p>
          <a:pPr marL="285750" lvl="1" indent="-285750" algn="l" defTabSz="1244600">
            <a:lnSpc>
              <a:spcPct val="90000"/>
            </a:lnSpc>
            <a:spcBef>
              <a:spcPct val="0"/>
            </a:spcBef>
            <a:spcAft>
              <a:spcPct val="15000"/>
            </a:spcAft>
            <a:buChar char="•"/>
          </a:pPr>
          <a:r>
            <a:rPr lang="en-US" sz="2800" kern="1200"/>
            <a:t>Separation Plan</a:t>
          </a:r>
        </a:p>
        <a:p>
          <a:pPr marL="285750" lvl="1" indent="-285750" algn="l" defTabSz="1244600">
            <a:lnSpc>
              <a:spcPct val="90000"/>
            </a:lnSpc>
            <a:spcBef>
              <a:spcPct val="0"/>
            </a:spcBef>
            <a:spcAft>
              <a:spcPct val="15000"/>
            </a:spcAft>
            <a:buChar char="•"/>
          </a:pPr>
          <a:r>
            <a:rPr lang="en-US" sz="2800" kern="1200"/>
            <a:t>Community health/social resources and services</a:t>
          </a:r>
        </a:p>
      </dsp:txBody>
      <dsp:txXfrm>
        <a:off x="3727" y="0"/>
        <a:ext cx="7626832" cy="35941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E18B3-B039-4F4B-94B2-40F590FFF9F3}">
      <dsp:nvSpPr>
        <dsp:cNvPr id="0" name=""/>
        <dsp:cNvSpPr/>
      </dsp:nvSpPr>
      <dsp:spPr>
        <a:xfrm>
          <a:off x="0" y="0"/>
          <a:ext cx="7634288"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A5449-24DB-8B4C-A573-DB585E7824C8}">
      <dsp:nvSpPr>
        <dsp:cNvPr id="0" name=""/>
        <dsp:cNvSpPr/>
      </dsp:nvSpPr>
      <dsp:spPr>
        <a:xfrm>
          <a:off x="0" y="0"/>
          <a:ext cx="7634288"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center can not pay for an abortion </a:t>
          </a:r>
        </a:p>
      </dsp:txBody>
      <dsp:txXfrm>
        <a:off x="0" y="0"/>
        <a:ext cx="7634288" cy="898524"/>
      </dsp:txXfrm>
    </dsp:sp>
    <dsp:sp modelId="{269C4752-BD82-7940-AAEF-7D3C2B8ECB19}">
      <dsp:nvSpPr>
        <dsp:cNvPr id="0" name=""/>
        <dsp:cNvSpPr/>
      </dsp:nvSpPr>
      <dsp:spPr>
        <a:xfrm>
          <a:off x="0" y="898525"/>
          <a:ext cx="7634288" cy="0"/>
        </a:xfrm>
        <a:prstGeom prst="line">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A968A-00EB-4A4D-A3CD-AAD5075A380F}">
      <dsp:nvSpPr>
        <dsp:cNvPr id="0" name=""/>
        <dsp:cNvSpPr/>
      </dsp:nvSpPr>
      <dsp:spPr>
        <a:xfrm>
          <a:off x="0" y="898524"/>
          <a:ext cx="7634288"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 student that is experiencing a pregnancy-related medical condition</a:t>
          </a:r>
        </a:p>
      </dsp:txBody>
      <dsp:txXfrm>
        <a:off x="0" y="898524"/>
        <a:ext cx="7634288" cy="898524"/>
      </dsp:txXfrm>
    </dsp:sp>
    <dsp:sp modelId="{30D7349E-A43C-D843-B974-FCDAA18C6EE0}">
      <dsp:nvSpPr>
        <dsp:cNvPr id="0" name=""/>
        <dsp:cNvSpPr/>
      </dsp:nvSpPr>
      <dsp:spPr>
        <a:xfrm>
          <a:off x="0" y="1797050"/>
          <a:ext cx="7634288" cy="0"/>
        </a:xfrm>
        <a:prstGeom prst="line">
          <a:avLst/>
        </a:prstGeom>
        <a:solidFill>
          <a:schemeClr val="accent2">
            <a:hueOff val="4159107"/>
            <a:satOff val="23669"/>
            <a:lumOff val="7320"/>
            <a:alphaOff val="0"/>
          </a:schemeClr>
        </a:solidFill>
        <a:ln w="12700" cap="flat" cmpd="sng" algn="in">
          <a:solidFill>
            <a:schemeClr val="accent2">
              <a:hueOff val="4159107"/>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96F5E-DB69-0741-826A-9EE34F743FA3}">
      <dsp:nvSpPr>
        <dsp:cNvPr id="0" name=""/>
        <dsp:cNvSpPr/>
      </dsp:nvSpPr>
      <dsp:spPr>
        <a:xfrm>
          <a:off x="0" y="1797049"/>
          <a:ext cx="7634288"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Pregnancy-related services shall include information on the options of continuing or terminating the pregnancy.</a:t>
          </a:r>
        </a:p>
      </dsp:txBody>
      <dsp:txXfrm>
        <a:off x="0" y="1797049"/>
        <a:ext cx="7634288" cy="898524"/>
      </dsp:txXfrm>
    </dsp:sp>
    <dsp:sp modelId="{2E9D7B4B-9840-CF4B-86D8-8B2FDB783132}">
      <dsp:nvSpPr>
        <dsp:cNvPr id="0" name=""/>
        <dsp:cNvSpPr/>
      </dsp:nvSpPr>
      <dsp:spPr>
        <a:xfrm>
          <a:off x="0" y="2695574"/>
          <a:ext cx="7634288" cy="0"/>
        </a:xfrm>
        <a:prstGeom prst="line">
          <a:avLst/>
        </a:prstGeom>
        <a:solidFill>
          <a:schemeClr val="accent2">
            <a:hueOff val="6238660"/>
            <a:satOff val="35504"/>
            <a:lumOff val="10980"/>
            <a:alphaOff val="0"/>
          </a:schemeClr>
        </a:solidFill>
        <a:ln w="12700" cap="flat" cmpd="sng" algn="in">
          <a:solidFill>
            <a:schemeClr val="accent2">
              <a:hueOff val="6238660"/>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7138D-11D4-2540-928B-3A599DE2753F}">
      <dsp:nvSpPr>
        <dsp:cNvPr id="0" name=""/>
        <dsp:cNvSpPr/>
      </dsp:nvSpPr>
      <dsp:spPr>
        <a:xfrm>
          <a:off x="0" y="2695574"/>
          <a:ext cx="7634288"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Parental Notification</a:t>
          </a:r>
        </a:p>
      </dsp:txBody>
      <dsp:txXfrm>
        <a:off x="0" y="2695574"/>
        <a:ext cx="7634288" cy="8985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67CF2-8392-214F-B761-FD468C5B3976}">
      <dsp:nvSpPr>
        <dsp:cNvPr id="0" name=""/>
        <dsp:cNvSpPr/>
      </dsp:nvSpPr>
      <dsp:spPr>
        <a:xfrm>
          <a:off x="281" y="2215838"/>
          <a:ext cx="1954375" cy="977187"/>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At a minimum the HEALs Programs should consist of:</a:t>
          </a:r>
        </a:p>
      </dsp:txBody>
      <dsp:txXfrm>
        <a:off x="28902" y="2244459"/>
        <a:ext cx="1897133" cy="919945"/>
      </dsp:txXfrm>
    </dsp:sp>
    <dsp:sp modelId="{4A922159-32C6-BD40-B431-1DF87C24BA1B}">
      <dsp:nvSpPr>
        <dsp:cNvPr id="0" name=""/>
        <dsp:cNvSpPr/>
      </dsp:nvSpPr>
      <dsp:spPr>
        <a:xfrm rot="17692822">
          <a:off x="1416480" y="1845348"/>
          <a:ext cx="1858102" cy="32519"/>
        </a:xfrm>
        <a:custGeom>
          <a:avLst/>
          <a:gdLst/>
          <a:ahLst/>
          <a:cxnLst/>
          <a:rect l="0" t="0" r="0" b="0"/>
          <a:pathLst>
            <a:path>
              <a:moveTo>
                <a:pt x="0" y="16259"/>
              </a:moveTo>
              <a:lnTo>
                <a:pt x="1858102" y="16259"/>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99078" y="1815155"/>
        <a:ext cx="92905" cy="92905"/>
      </dsp:txXfrm>
    </dsp:sp>
    <dsp:sp modelId="{447BAEFA-A7FA-C64D-AA09-A0EB429DF0CE}">
      <dsp:nvSpPr>
        <dsp:cNvPr id="0" name=""/>
        <dsp:cNvSpPr/>
      </dsp:nvSpPr>
      <dsp:spPr>
        <a:xfrm>
          <a:off x="2736406" y="530190"/>
          <a:ext cx="1954375" cy="977187"/>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Planning</a:t>
          </a:r>
        </a:p>
      </dsp:txBody>
      <dsp:txXfrm>
        <a:off x="2765027" y="558811"/>
        <a:ext cx="1897133" cy="919945"/>
      </dsp:txXfrm>
    </dsp:sp>
    <dsp:sp modelId="{9AC0B2B7-B45D-914A-A9F3-B0E291AF8B83}">
      <dsp:nvSpPr>
        <dsp:cNvPr id="0" name=""/>
        <dsp:cNvSpPr/>
      </dsp:nvSpPr>
      <dsp:spPr>
        <a:xfrm rot="19457599">
          <a:off x="1864167" y="2407231"/>
          <a:ext cx="962728" cy="32519"/>
        </a:xfrm>
        <a:custGeom>
          <a:avLst/>
          <a:gdLst/>
          <a:ahLst/>
          <a:cxnLst/>
          <a:rect l="0" t="0" r="0" b="0"/>
          <a:pathLst>
            <a:path>
              <a:moveTo>
                <a:pt x="0" y="16259"/>
              </a:moveTo>
              <a:lnTo>
                <a:pt x="962728" y="16259"/>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1463" y="2399422"/>
        <a:ext cx="48136" cy="48136"/>
      </dsp:txXfrm>
    </dsp:sp>
    <dsp:sp modelId="{0F4A2D0F-91E5-0F4C-997A-F4E2BC1B4681}">
      <dsp:nvSpPr>
        <dsp:cNvPr id="0" name=""/>
        <dsp:cNvSpPr/>
      </dsp:nvSpPr>
      <dsp:spPr>
        <a:xfrm>
          <a:off x="2736406" y="1653955"/>
          <a:ext cx="1954375" cy="977187"/>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Environment</a:t>
          </a:r>
        </a:p>
      </dsp:txBody>
      <dsp:txXfrm>
        <a:off x="2765027" y="1682576"/>
        <a:ext cx="1897133" cy="919945"/>
      </dsp:txXfrm>
    </dsp:sp>
    <dsp:sp modelId="{74AB122D-6614-0340-A8D7-085C51F16868}">
      <dsp:nvSpPr>
        <dsp:cNvPr id="0" name=""/>
        <dsp:cNvSpPr/>
      </dsp:nvSpPr>
      <dsp:spPr>
        <a:xfrm rot="2142401">
          <a:off x="1864167" y="2969114"/>
          <a:ext cx="962728" cy="32519"/>
        </a:xfrm>
        <a:custGeom>
          <a:avLst/>
          <a:gdLst/>
          <a:ahLst/>
          <a:cxnLst/>
          <a:rect l="0" t="0" r="0" b="0"/>
          <a:pathLst>
            <a:path>
              <a:moveTo>
                <a:pt x="0" y="16259"/>
              </a:moveTo>
              <a:lnTo>
                <a:pt x="962728" y="16259"/>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1463" y="2961305"/>
        <a:ext cx="48136" cy="48136"/>
      </dsp:txXfrm>
    </dsp:sp>
    <dsp:sp modelId="{9BB57D1B-CCF6-0446-A959-ABB31202A410}">
      <dsp:nvSpPr>
        <dsp:cNvPr id="0" name=""/>
        <dsp:cNvSpPr/>
      </dsp:nvSpPr>
      <dsp:spPr>
        <a:xfrm>
          <a:off x="2736406" y="2777721"/>
          <a:ext cx="1954375" cy="977187"/>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Education and Counseling</a:t>
          </a:r>
        </a:p>
      </dsp:txBody>
      <dsp:txXfrm>
        <a:off x="2765027" y="2806342"/>
        <a:ext cx="1897133" cy="919945"/>
      </dsp:txXfrm>
    </dsp:sp>
    <dsp:sp modelId="{8CFBD7A8-87BB-7541-8E42-70ABC24000FC}">
      <dsp:nvSpPr>
        <dsp:cNvPr id="0" name=""/>
        <dsp:cNvSpPr/>
      </dsp:nvSpPr>
      <dsp:spPr>
        <a:xfrm rot="3907178">
          <a:off x="1416480" y="3530996"/>
          <a:ext cx="1858102" cy="32519"/>
        </a:xfrm>
        <a:custGeom>
          <a:avLst/>
          <a:gdLst/>
          <a:ahLst/>
          <a:cxnLst/>
          <a:rect l="0" t="0" r="0" b="0"/>
          <a:pathLst>
            <a:path>
              <a:moveTo>
                <a:pt x="0" y="16259"/>
              </a:moveTo>
              <a:lnTo>
                <a:pt x="1858102" y="16259"/>
              </a:lnTo>
            </a:path>
          </a:pathLst>
        </a:custGeom>
        <a:noFill/>
        <a:ln w="12700"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99078" y="3500804"/>
        <a:ext cx="92905" cy="92905"/>
      </dsp:txXfrm>
    </dsp:sp>
    <dsp:sp modelId="{CFEDFE37-1206-CD4C-9B47-533BE3EC7D9C}">
      <dsp:nvSpPr>
        <dsp:cNvPr id="0" name=""/>
        <dsp:cNvSpPr/>
      </dsp:nvSpPr>
      <dsp:spPr>
        <a:xfrm>
          <a:off x="2736406" y="3901487"/>
          <a:ext cx="1954375" cy="977187"/>
        </a:xfrm>
        <a:prstGeom prst="roundRect">
          <a:avLst>
            <a:gd name="adj" fmla="val 10000"/>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Assessment</a:t>
          </a:r>
        </a:p>
      </dsp:txBody>
      <dsp:txXfrm>
        <a:off x="2765027" y="3930108"/>
        <a:ext cx="1897133" cy="919945"/>
      </dsp:txXfrm>
    </dsp:sp>
    <dsp:sp modelId="{C25FFA13-0140-A54E-A1D3-AACB5BEDFDFE}">
      <dsp:nvSpPr>
        <dsp:cNvPr id="0" name=""/>
        <dsp:cNvSpPr/>
      </dsp:nvSpPr>
      <dsp:spPr>
        <a:xfrm>
          <a:off x="281" y="3339604"/>
          <a:ext cx="1954375" cy="977187"/>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Center Director establishes a Healthy Eating and Active Lifestyles Committee to oversee and coordinate this program.</a:t>
          </a:r>
        </a:p>
      </dsp:txBody>
      <dsp:txXfrm>
        <a:off x="28902" y="3368225"/>
        <a:ext cx="1897133" cy="9199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F18B0-BB56-FB46-B981-43EA1840118E}">
      <dsp:nvSpPr>
        <dsp:cNvPr id="0" name=""/>
        <dsp:cNvSpPr/>
      </dsp:nvSpPr>
      <dsp:spPr>
        <a:xfrm>
          <a:off x="0" y="127049"/>
          <a:ext cx="2385714" cy="3340000"/>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000" tIns="330200" rIns="186000" bIns="330200" numCol="1" spcCol="1270" anchor="t" anchorCtr="0">
          <a:noAutofit/>
        </a:bodyPr>
        <a:lstStyle/>
        <a:p>
          <a:pPr marL="0" lvl="0" indent="0" algn="l" defTabSz="711200">
            <a:lnSpc>
              <a:spcPct val="90000"/>
            </a:lnSpc>
            <a:spcBef>
              <a:spcPct val="0"/>
            </a:spcBef>
            <a:spcAft>
              <a:spcPct val="35000"/>
            </a:spcAft>
            <a:buNone/>
          </a:pPr>
          <a:r>
            <a:rPr lang="en-US" sz="1600" kern="1200"/>
            <a:t>All students must be medically cleared to participate in organized sports activities by the center physician or designee </a:t>
          </a:r>
        </a:p>
      </dsp:txBody>
      <dsp:txXfrm>
        <a:off x="0" y="1396249"/>
        <a:ext cx="2385714" cy="2004000"/>
      </dsp:txXfrm>
    </dsp:sp>
    <dsp:sp modelId="{64853786-3AAD-F541-BC2D-BF66C6EFD572}">
      <dsp:nvSpPr>
        <dsp:cNvPr id="0" name=""/>
        <dsp:cNvSpPr/>
      </dsp:nvSpPr>
      <dsp:spPr>
        <a:xfrm>
          <a:off x="691857" y="461049"/>
          <a:ext cx="1002000" cy="1002000"/>
        </a:xfrm>
        <a:prstGeom prst="ellips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20" tIns="12700" rIns="781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8597" y="607789"/>
        <a:ext cx="708520" cy="708520"/>
      </dsp:txXfrm>
    </dsp:sp>
    <dsp:sp modelId="{71122FF6-7D4B-0143-94B0-33B4B42FBE0C}">
      <dsp:nvSpPr>
        <dsp:cNvPr id="0" name=""/>
        <dsp:cNvSpPr/>
      </dsp:nvSpPr>
      <dsp:spPr>
        <a:xfrm>
          <a:off x="0" y="3466978"/>
          <a:ext cx="2385714" cy="72"/>
        </a:xfrm>
        <a:prstGeom prst="rect">
          <a:avLst/>
        </a:prstGeom>
        <a:solidFill>
          <a:schemeClr val="accent2">
            <a:hueOff val="1247732"/>
            <a:satOff val="7101"/>
            <a:lumOff val="2196"/>
            <a:alphaOff val="0"/>
          </a:schemeClr>
        </a:solidFill>
        <a:ln w="12700" cap="flat" cmpd="sng" algn="in">
          <a:solidFill>
            <a:schemeClr val="accent2">
              <a:hueOff val="1247732"/>
              <a:satOff val="7101"/>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CE191-34FB-B545-8CA6-08CB7D1F0AF8}">
      <dsp:nvSpPr>
        <dsp:cNvPr id="0" name=""/>
        <dsp:cNvSpPr/>
      </dsp:nvSpPr>
      <dsp:spPr>
        <a:xfrm>
          <a:off x="2624286" y="127049"/>
          <a:ext cx="2385714" cy="3340000"/>
        </a:xfrm>
        <a:prstGeom prst="rect">
          <a:avLst/>
        </a:prstGeom>
        <a:solidFill>
          <a:schemeClr val="accent2">
            <a:tint val="40000"/>
            <a:alpha val="90000"/>
            <a:hueOff val="3105493"/>
            <a:satOff val="13536"/>
            <a:lumOff val="1472"/>
            <a:alphaOff val="0"/>
          </a:schemeClr>
        </a:solidFill>
        <a:ln w="12700" cap="flat" cmpd="sng" algn="in">
          <a:solidFill>
            <a:schemeClr val="accent2">
              <a:tint val="40000"/>
              <a:alpha val="90000"/>
              <a:hueOff val="3105493"/>
              <a:satOff val="13536"/>
              <a:lumOff val="1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000" tIns="330200" rIns="186000" bIns="330200" numCol="1" spcCol="1270" anchor="t" anchorCtr="0">
          <a:noAutofit/>
        </a:bodyPr>
        <a:lstStyle/>
        <a:p>
          <a:pPr marL="0" lvl="0" indent="0" algn="l" defTabSz="711200">
            <a:lnSpc>
              <a:spcPct val="90000"/>
            </a:lnSpc>
            <a:spcBef>
              <a:spcPct val="0"/>
            </a:spcBef>
            <a:spcAft>
              <a:spcPct val="35000"/>
            </a:spcAft>
            <a:buNone/>
          </a:pPr>
          <a:r>
            <a:rPr lang="en-US" sz="1600" kern="1200"/>
            <a:t>Staff certified in CPR and First Aid are present at all sports events including practice sessions</a:t>
          </a:r>
        </a:p>
      </dsp:txBody>
      <dsp:txXfrm>
        <a:off x="2624286" y="1396249"/>
        <a:ext cx="2385714" cy="2004000"/>
      </dsp:txXfrm>
    </dsp:sp>
    <dsp:sp modelId="{04F3BBF7-9609-5B4E-9BD9-0088D3591248}">
      <dsp:nvSpPr>
        <dsp:cNvPr id="0" name=""/>
        <dsp:cNvSpPr/>
      </dsp:nvSpPr>
      <dsp:spPr>
        <a:xfrm>
          <a:off x="3316143" y="461049"/>
          <a:ext cx="1002000" cy="1002000"/>
        </a:xfrm>
        <a:prstGeom prst="ellipse">
          <a:avLst/>
        </a:prstGeom>
        <a:solidFill>
          <a:schemeClr val="accent2">
            <a:hueOff val="2495464"/>
            <a:satOff val="14202"/>
            <a:lumOff val="4392"/>
            <a:alphaOff val="0"/>
          </a:schemeClr>
        </a:solidFill>
        <a:ln w="12700" cap="flat" cmpd="sng" algn="in">
          <a:solidFill>
            <a:schemeClr val="accent2">
              <a:hueOff val="2495464"/>
              <a:satOff val="14202"/>
              <a:lumOff val="4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20" tIns="12700" rIns="781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62883" y="607789"/>
        <a:ext cx="708520" cy="708520"/>
      </dsp:txXfrm>
    </dsp:sp>
    <dsp:sp modelId="{8B512680-D349-9847-BF33-D11995C2CF4B}">
      <dsp:nvSpPr>
        <dsp:cNvPr id="0" name=""/>
        <dsp:cNvSpPr/>
      </dsp:nvSpPr>
      <dsp:spPr>
        <a:xfrm>
          <a:off x="2624286" y="3466978"/>
          <a:ext cx="2385714" cy="72"/>
        </a:xfrm>
        <a:prstGeom prst="rect">
          <a:avLst/>
        </a:prstGeom>
        <a:solidFill>
          <a:schemeClr val="accent2">
            <a:hueOff val="3743196"/>
            <a:satOff val="21302"/>
            <a:lumOff val="6588"/>
            <a:alphaOff val="0"/>
          </a:schemeClr>
        </a:solidFill>
        <a:ln w="12700" cap="flat" cmpd="sng" algn="in">
          <a:solidFill>
            <a:schemeClr val="accent2">
              <a:hueOff val="3743196"/>
              <a:satOff val="21302"/>
              <a:lumOff val="6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8A8C79-5DFA-454F-AAB6-5EB30A8BE0B3}">
      <dsp:nvSpPr>
        <dsp:cNvPr id="0" name=""/>
        <dsp:cNvSpPr/>
      </dsp:nvSpPr>
      <dsp:spPr>
        <a:xfrm>
          <a:off x="5248573" y="127049"/>
          <a:ext cx="2385714" cy="3340000"/>
        </a:xfrm>
        <a:prstGeom prst="rect">
          <a:avLst/>
        </a:prstGeom>
        <a:solidFill>
          <a:schemeClr val="accent2">
            <a:tint val="40000"/>
            <a:alpha val="90000"/>
            <a:hueOff val="6210986"/>
            <a:satOff val="27072"/>
            <a:lumOff val="2943"/>
            <a:alphaOff val="0"/>
          </a:schemeClr>
        </a:solidFill>
        <a:ln w="12700" cap="flat" cmpd="sng" algn="in">
          <a:solidFill>
            <a:schemeClr val="accent2">
              <a:tint val="40000"/>
              <a:alpha val="90000"/>
              <a:hueOff val="6210986"/>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000" tIns="330200" rIns="186000" bIns="330200" numCol="1" spcCol="1270" anchor="t" anchorCtr="0">
          <a:noAutofit/>
        </a:bodyPr>
        <a:lstStyle/>
        <a:p>
          <a:pPr marL="0" lvl="0" indent="0" algn="l" defTabSz="711200">
            <a:lnSpc>
              <a:spcPct val="90000"/>
            </a:lnSpc>
            <a:spcBef>
              <a:spcPct val="0"/>
            </a:spcBef>
            <a:spcAft>
              <a:spcPct val="35000"/>
            </a:spcAft>
            <a:buNone/>
          </a:pPr>
          <a:r>
            <a:rPr lang="en-US" sz="1600" kern="1200"/>
            <a:t>Adequate transportation must be available in the event of an emergency at all sponsored events</a:t>
          </a:r>
        </a:p>
      </dsp:txBody>
      <dsp:txXfrm>
        <a:off x="5248573" y="1396249"/>
        <a:ext cx="2385714" cy="2004000"/>
      </dsp:txXfrm>
    </dsp:sp>
    <dsp:sp modelId="{374709C4-B991-1B42-B6A8-091E5976D1C3}">
      <dsp:nvSpPr>
        <dsp:cNvPr id="0" name=""/>
        <dsp:cNvSpPr/>
      </dsp:nvSpPr>
      <dsp:spPr>
        <a:xfrm>
          <a:off x="5940430" y="461049"/>
          <a:ext cx="1002000" cy="1002000"/>
        </a:xfrm>
        <a:prstGeom prst="ellipse">
          <a:avLst/>
        </a:prstGeom>
        <a:solidFill>
          <a:schemeClr val="accent2">
            <a:hueOff val="4990928"/>
            <a:satOff val="28403"/>
            <a:lumOff val="8784"/>
            <a:alphaOff val="0"/>
          </a:schemeClr>
        </a:solidFill>
        <a:ln w="12700" cap="flat" cmpd="sng" algn="in">
          <a:solidFill>
            <a:schemeClr val="accent2">
              <a:hueOff val="4990928"/>
              <a:satOff val="28403"/>
              <a:lumOff val="8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20" tIns="12700" rIns="781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87170" y="607789"/>
        <a:ext cx="708520" cy="708520"/>
      </dsp:txXfrm>
    </dsp:sp>
    <dsp:sp modelId="{65D643D7-E0F9-D94E-8F20-CC08FA1A6672}">
      <dsp:nvSpPr>
        <dsp:cNvPr id="0" name=""/>
        <dsp:cNvSpPr/>
      </dsp:nvSpPr>
      <dsp:spPr>
        <a:xfrm>
          <a:off x="5248573" y="3466978"/>
          <a:ext cx="2385714" cy="72"/>
        </a:xfrm>
        <a:prstGeom prst="rect">
          <a:avLst/>
        </a:prstGeom>
        <a:solidFill>
          <a:schemeClr val="accent2">
            <a:hueOff val="6238660"/>
            <a:satOff val="35504"/>
            <a:lumOff val="10980"/>
            <a:alphaOff val="0"/>
          </a:schemeClr>
        </a:solidFill>
        <a:ln w="12700" cap="flat" cmpd="sng" algn="in">
          <a:solidFill>
            <a:schemeClr val="accent2">
              <a:hueOff val="6238660"/>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59163-BC8A-8C41-93E3-A22E257EDCDE}">
      <dsp:nvSpPr>
        <dsp:cNvPr id="0" name=""/>
        <dsp:cNvSpPr/>
      </dsp:nvSpPr>
      <dsp:spPr>
        <a:xfrm>
          <a:off x="835805" y="2758"/>
          <a:ext cx="3079892" cy="939367"/>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Third-party health insurance coverage</a:t>
          </a:r>
        </a:p>
      </dsp:txBody>
      <dsp:txXfrm>
        <a:off x="835805" y="2758"/>
        <a:ext cx="3079892" cy="939367"/>
      </dsp:txXfrm>
    </dsp:sp>
    <dsp:sp modelId="{41133F7D-B253-4346-AB9E-1512590A1B65}">
      <dsp:nvSpPr>
        <dsp:cNvPr id="0" name=""/>
        <dsp:cNvSpPr/>
      </dsp:nvSpPr>
      <dsp:spPr>
        <a:xfrm>
          <a:off x="835805" y="1327111"/>
          <a:ext cx="3079892" cy="939367"/>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Medical Leave</a:t>
          </a:r>
        </a:p>
      </dsp:txBody>
      <dsp:txXfrm>
        <a:off x="835805" y="1327111"/>
        <a:ext cx="3079892" cy="939367"/>
      </dsp:txXfrm>
    </dsp:sp>
    <dsp:sp modelId="{F9E0F04E-8184-5949-83D0-3C7D0B87097D}">
      <dsp:nvSpPr>
        <dsp:cNvPr id="0" name=""/>
        <dsp:cNvSpPr/>
      </dsp:nvSpPr>
      <dsp:spPr>
        <a:xfrm>
          <a:off x="835805" y="2651465"/>
          <a:ext cx="3079892" cy="939367"/>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Medical Separation with Reinstatement (MSWR)</a:t>
          </a:r>
        </a:p>
      </dsp:txBody>
      <dsp:txXfrm>
        <a:off x="835805" y="2651465"/>
        <a:ext cx="3079892" cy="939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489AF-AE27-E447-8229-76A921749BC9}">
      <dsp:nvSpPr>
        <dsp:cNvPr id="0" name=""/>
        <dsp:cNvSpPr/>
      </dsp:nvSpPr>
      <dsp:spPr>
        <a:xfrm>
          <a:off x="0" y="62032"/>
          <a:ext cx="4691063" cy="8424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Information on HIV and other STIs</a:t>
          </a:r>
        </a:p>
      </dsp:txBody>
      <dsp:txXfrm>
        <a:off x="41123" y="103155"/>
        <a:ext cx="4608817" cy="760154"/>
      </dsp:txXfrm>
    </dsp:sp>
    <dsp:sp modelId="{30484FD5-61DC-1044-927C-AF54F9211BB1}">
      <dsp:nvSpPr>
        <dsp:cNvPr id="0" name=""/>
        <dsp:cNvSpPr/>
      </dsp:nvSpPr>
      <dsp:spPr>
        <a:xfrm>
          <a:off x="0" y="950512"/>
          <a:ext cx="4691063" cy="842400"/>
        </a:xfrm>
        <a:prstGeom prst="roundRect">
          <a:avLst/>
        </a:prstGeom>
        <a:solidFill>
          <a:schemeClr val="accent2">
            <a:hueOff val="1247732"/>
            <a:satOff val="7101"/>
            <a:lumOff val="219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Family Planning </a:t>
          </a:r>
        </a:p>
      </dsp:txBody>
      <dsp:txXfrm>
        <a:off x="41123" y="991635"/>
        <a:ext cx="4608817" cy="760154"/>
      </dsp:txXfrm>
    </dsp:sp>
    <dsp:sp modelId="{437733E8-DC39-6843-A0B0-E391A07CF812}">
      <dsp:nvSpPr>
        <dsp:cNvPr id="0" name=""/>
        <dsp:cNvSpPr/>
      </dsp:nvSpPr>
      <dsp:spPr>
        <a:xfrm>
          <a:off x="0" y="1838992"/>
          <a:ext cx="4691063" cy="842400"/>
        </a:xfrm>
        <a:prstGeom prst="roundRect">
          <a:avLst/>
        </a:prstGeom>
        <a:solidFill>
          <a:schemeClr val="accent2">
            <a:hueOff val="2495464"/>
            <a:satOff val="14202"/>
            <a:lumOff val="43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TEAP</a:t>
          </a:r>
        </a:p>
      </dsp:txBody>
      <dsp:txXfrm>
        <a:off x="41123" y="1880115"/>
        <a:ext cx="4608817" cy="760154"/>
      </dsp:txXfrm>
    </dsp:sp>
    <dsp:sp modelId="{19C0BEAF-CA02-5545-A28F-8B995B879EFE}">
      <dsp:nvSpPr>
        <dsp:cNvPr id="0" name=""/>
        <dsp:cNvSpPr/>
      </dsp:nvSpPr>
      <dsp:spPr>
        <a:xfrm>
          <a:off x="0" y="2727472"/>
          <a:ext cx="4691063" cy="842400"/>
        </a:xfrm>
        <a:prstGeom prst="roundRect">
          <a:avLst/>
        </a:prstGeom>
        <a:solidFill>
          <a:schemeClr val="accent2">
            <a:hueOff val="3743196"/>
            <a:satOff val="21302"/>
            <a:lumOff val="658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Mental health</a:t>
          </a:r>
        </a:p>
      </dsp:txBody>
      <dsp:txXfrm>
        <a:off x="41123" y="2768595"/>
        <a:ext cx="4608817" cy="760154"/>
      </dsp:txXfrm>
    </dsp:sp>
    <dsp:sp modelId="{7FD76FBE-513F-CB44-98E8-667F8F9645A7}">
      <dsp:nvSpPr>
        <dsp:cNvPr id="0" name=""/>
        <dsp:cNvSpPr/>
      </dsp:nvSpPr>
      <dsp:spPr>
        <a:xfrm>
          <a:off x="0" y="3615952"/>
          <a:ext cx="4691063" cy="842400"/>
        </a:xfrm>
        <a:prstGeom prst="roundRect">
          <a:avLst/>
        </a:prstGeom>
        <a:solidFill>
          <a:schemeClr val="accent2">
            <a:hueOff val="4990928"/>
            <a:satOff val="28403"/>
            <a:lumOff val="8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Oral health services</a:t>
          </a:r>
        </a:p>
      </dsp:txBody>
      <dsp:txXfrm>
        <a:off x="41123" y="3657075"/>
        <a:ext cx="4608817" cy="760154"/>
      </dsp:txXfrm>
    </dsp:sp>
    <dsp:sp modelId="{35422B1C-39B2-3C49-8A75-38F09C1A6B4E}">
      <dsp:nvSpPr>
        <dsp:cNvPr id="0" name=""/>
        <dsp:cNvSpPr/>
      </dsp:nvSpPr>
      <dsp:spPr>
        <a:xfrm>
          <a:off x="0" y="4504432"/>
          <a:ext cx="4691063" cy="842400"/>
        </a:xfrm>
        <a:prstGeom prst="roundRec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Information on specialty programs and services (TUPP, disability/accommodations, open hours, after hours and weekend care. </a:t>
          </a:r>
        </a:p>
      </dsp:txBody>
      <dsp:txXfrm>
        <a:off x="41123" y="4545555"/>
        <a:ext cx="4608817" cy="760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A0156-EBF8-4EB7-9F89-E33161B83BCD}">
      <dsp:nvSpPr>
        <dsp:cNvPr id="0" name=""/>
        <dsp:cNvSpPr/>
      </dsp:nvSpPr>
      <dsp:spPr>
        <a:xfrm>
          <a:off x="0" y="5032"/>
          <a:ext cx="4729162" cy="1135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6B2C3-7BD5-4075-8245-17FC76145C6C}">
      <dsp:nvSpPr>
        <dsp:cNvPr id="0" name=""/>
        <dsp:cNvSpPr/>
      </dsp:nvSpPr>
      <dsp:spPr>
        <a:xfrm>
          <a:off x="343553" y="260567"/>
          <a:ext cx="625252" cy="6246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5145BC6-2BD7-4BD3-B765-AE84A16F6627}">
      <dsp:nvSpPr>
        <dsp:cNvPr id="0" name=""/>
        <dsp:cNvSpPr/>
      </dsp:nvSpPr>
      <dsp:spPr>
        <a:xfrm>
          <a:off x="1312359" y="5032"/>
          <a:ext cx="3396591" cy="117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2" tIns="123952" rIns="123952" bIns="123952" numCol="1" spcCol="1270" anchor="ctr" anchorCtr="0">
          <a:noAutofit/>
        </a:bodyPr>
        <a:lstStyle/>
        <a:p>
          <a:pPr marL="0" lvl="0" indent="0" algn="l" defTabSz="622300">
            <a:lnSpc>
              <a:spcPct val="90000"/>
            </a:lnSpc>
            <a:spcBef>
              <a:spcPct val="0"/>
            </a:spcBef>
            <a:spcAft>
              <a:spcPct val="35000"/>
            </a:spcAft>
            <a:buNone/>
          </a:pPr>
          <a:r>
            <a:rPr lang="en-US" sz="1400" kern="1200"/>
            <a:t>All subcontracted staff must have a copy of current license and malpractice insurance in the health and wellness center; the CP/NP/PA and dentist must also have a current copy of their DEA registration.</a:t>
          </a:r>
        </a:p>
      </dsp:txBody>
      <dsp:txXfrm>
        <a:off x="1312359" y="5032"/>
        <a:ext cx="3396591" cy="1171204"/>
      </dsp:txXfrm>
    </dsp:sp>
    <dsp:sp modelId="{316D1444-E869-452B-BB36-1486D6C67055}">
      <dsp:nvSpPr>
        <dsp:cNvPr id="0" name=""/>
        <dsp:cNvSpPr/>
      </dsp:nvSpPr>
      <dsp:spPr>
        <a:xfrm>
          <a:off x="0" y="1469037"/>
          <a:ext cx="4729162" cy="1135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F6984-2BFD-4CA2-BB3E-8D5B5B714DFC}">
      <dsp:nvSpPr>
        <dsp:cNvPr id="0" name=""/>
        <dsp:cNvSpPr/>
      </dsp:nvSpPr>
      <dsp:spPr>
        <a:xfrm>
          <a:off x="343553" y="1724572"/>
          <a:ext cx="625252" cy="6246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9230394-F166-4F6A-860C-E77E26673366}">
      <dsp:nvSpPr>
        <dsp:cNvPr id="0" name=""/>
        <dsp:cNvSpPr/>
      </dsp:nvSpPr>
      <dsp:spPr>
        <a:xfrm>
          <a:off x="1312359" y="1469037"/>
          <a:ext cx="3396591" cy="117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2" tIns="123952" rIns="123952" bIns="123952" numCol="1" spcCol="1270" anchor="ctr" anchorCtr="0">
          <a:noAutofit/>
        </a:bodyPr>
        <a:lstStyle/>
        <a:p>
          <a:pPr marL="0" lvl="0" indent="0" algn="l" defTabSz="622300">
            <a:lnSpc>
              <a:spcPct val="90000"/>
            </a:lnSpc>
            <a:spcBef>
              <a:spcPct val="0"/>
            </a:spcBef>
            <a:spcAft>
              <a:spcPct val="35000"/>
            </a:spcAft>
            <a:buNone/>
          </a:pPr>
          <a:r>
            <a:rPr lang="en-US" sz="1400" kern="1200"/>
            <a:t>All prescribed medication must be documented and treatment in the SHR. The SOAP format of charting is recommended.</a:t>
          </a:r>
        </a:p>
      </dsp:txBody>
      <dsp:txXfrm>
        <a:off x="1312359" y="1469037"/>
        <a:ext cx="3396591" cy="1171204"/>
      </dsp:txXfrm>
    </dsp:sp>
    <dsp:sp modelId="{7863E6EE-935F-4224-BF71-987B489C203B}">
      <dsp:nvSpPr>
        <dsp:cNvPr id="0" name=""/>
        <dsp:cNvSpPr/>
      </dsp:nvSpPr>
      <dsp:spPr>
        <a:xfrm>
          <a:off x="0" y="2933042"/>
          <a:ext cx="4729162" cy="1135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B1955-004C-4FAD-9450-14C299FA6E6C}">
      <dsp:nvSpPr>
        <dsp:cNvPr id="0" name=""/>
        <dsp:cNvSpPr/>
      </dsp:nvSpPr>
      <dsp:spPr>
        <a:xfrm>
          <a:off x="343553" y="3188577"/>
          <a:ext cx="625252" cy="6246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0092E22-E78C-45C9-945C-B4561C4726F6}">
      <dsp:nvSpPr>
        <dsp:cNvPr id="0" name=""/>
        <dsp:cNvSpPr/>
      </dsp:nvSpPr>
      <dsp:spPr>
        <a:xfrm>
          <a:off x="1312359" y="2933042"/>
          <a:ext cx="3396591" cy="117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2" tIns="123952" rIns="123952" bIns="123952" numCol="1" spcCol="1270" anchor="ctr" anchorCtr="0">
          <a:noAutofit/>
        </a:bodyPr>
        <a:lstStyle/>
        <a:p>
          <a:pPr marL="0" lvl="0" indent="0" algn="l" defTabSz="622300">
            <a:lnSpc>
              <a:spcPct val="90000"/>
            </a:lnSpc>
            <a:spcBef>
              <a:spcPct val="0"/>
            </a:spcBef>
            <a:spcAft>
              <a:spcPct val="35000"/>
            </a:spcAft>
            <a:buNone/>
          </a:pPr>
          <a:r>
            <a:rPr lang="en-US" sz="1400" kern="1200"/>
            <a:t>Document all labs and results in the SHR</a:t>
          </a:r>
        </a:p>
      </dsp:txBody>
      <dsp:txXfrm>
        <a:off x="1312359" y="2933042"/>
        <a:ext cx="3396591" cy="1171204"/>
      </dsp:txXfrm>
    </dsp:sp>
    <dsp:sp modelId="{120491C8-FCB2-4A07-8608-065C9764D8B2}">
      <dsp:nvSpPr>
        <dsp:cNvPr id="0" name=""/>
        <dsp:cNvSpPr/>
      </dsp:nvSpPr>
      <dsp:spPr>
        <a:xfrm>
          <a:off x="0" y="4397047"/>
          <a:ext cx="4729162" cy="1135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63960-E138-4389-B32F-02C6AB43C886}">
      <dsp:nvSpPr>
        <dsp:cNvPr id="0" name=""/>
        <dsp:cNvSpPr/>
      </dsp:nvSpPr>
      <dsp:spPr>
        <a:xfrm>
          <a:off x="343553" y="4652583"/>
          <a:ext cx="625252" cy="6246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A133CE2-68F7-40BC-9E6C-ECF8EC20D8AA}">
      <dsp:nvSpPr>
        <dsp:cNvPr id="0" name=""/>
        <dsp:cNvSpPr/>
      </dsp:nvSpPr>
      <dsp:spPr>
        <a:xfrm>
          <a:off x="1312359" y="4397047"/>
          <a:ext cx="3396591" cy="117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2" tIns="123952" rIns="123952" bIns="123952" numCol="1" spcCol="1270" anchor="ctr" anchorCtr="0">
          <a:noAutofit/>
        </a:bodyPr>
        <a:lstStyle/>
        <a:p>
          <a:pPr marL="0" lvl="0" indent="0" algn="l" defTabSz="622300">
            <a:lnSpc>
              <a:spcPct val="90000"/>
            </a:lnSpc>
            <a:spcBef>
              <a:spcPct val="0"/>
            </a:spcBef>
            <a:spcAft>
              <a:spcPct val="35000"/>
            </a:spcAft>
            <a:buNone/>
          </a:pPr>
          <a:r>
            <a:rPr lang="en-US" sz="1400" kern="1200"/>
            <a:t>Follow current standards of care.</a:t>
          </a:r>
        </a:p>
      </dsp:txBody>
      <dsp:txXfrm>
        <a:off x="1312359" y="4397047"/>
        <a:ext cx="3396591" cy="11712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A7F1-9956-46ED-BF08-552052A1D072}">
      <dsp:nvSpPr>
        <dsp:cNvPr id="0" name=""/>
        <dsp:cNvSpPr/>
      </dsp:nvSpPr>
      <dsp:spPr>
        <a:xfrm>
          <a:off x="0" y="660"/>
          <a:ext cx="4691063"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A70B0-DBC5-48AA-8026-703E79FCD765}">
      <dsp:nvSpPr>
        <dsp:cNvPr id="0" name=""/>
        <dsp:cNvSpPr/>
      </dsp:nvSpPr>
      <dsp:spPr>
        <a:xfrm>
          <a:off x="467366" y="348288"/>
          <a:ext cx="849756" cy="849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2786FF-A4B4-47E5-808E-975AC364B5FF}">
      <dsp:nvSpPr>
        <dsp:cNvPr id="0" name=""/>
        <dsp:cNvSpPr/>
      </dsp:nvSpPr>
      <dsp:spPr>
        <a:xfrm>
          <a:off x="1784489" y="660"/>
          <a:ext cx="2906573"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622300">
            <a:lnSpc>
              <a:spcPct val="90000"/>
            </a:lnSpc>
            <a:spcBef>
              <a:spcPct val="0"/>
            </a:spcBef>
            <a:spcAft>
              <a:spcPct val="35000"/>
            </a:spcAft>
            <a:buNone/>
          </a:pPr>
          <a:r>
            <a:rPr lang="en-US" sz="1400" kern="1200"/>
            <a:t>Centers shall comply with all state and federal regulations regarding prescribed non-controlled medications, prescribed controlled substances and over-the-counter medications. </a:t>
          </a:r>
        </a:p>
      </dsp:txBody>
      <dsp:txXfrm>
        <a:off x="1784489" y="660"/>
        <a:ext cx="2906573" cy="1545012"/>
      </dsp:txXfrm>
    </dsp:sp>
    <dsp:sp modelId="{DDB8D811-D31B-46FD-B5AA-F1041E8F5996}">
      <dsp:nvSpPr>
        <dsp:cNvPr id="0" name=""/>
        <dsp:cNvSpPr/>
      </dsp:nvSpPr>
      <dsp:spPr>
        <a:xfrm>
          <a:off x="0" y="1931926"/>
          <a:ext cx="4691063"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9ABB1-6F25-4B21-9679-B7F17310C086}">
      <dsp:nvSpPr>
        <dsp:cNvPr id="0" name=""/>
        <dsp:cNvSpPr/>
      </dsp:nvSpPr>
      <dsp:spPr>
        <a:xfrm>
          <a:off x="467366" y="2279554"/>
          <a:ext cx="849756" cy="849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195BF83-C53C-4D4E-B2C5-816854C2E894}">
      <dsp:nvSpPr>
        <dsp:cNvPr id="0" name=""/>
        <dsp:cNvSpPr/>
      </dsp:nvSpPr>
      <dsp:spPr>
        <a:xfrm>
          <a:off x="1784489" y="1931926"/>
          <a:ext cx="2906573"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622300">
            <a:lnSpc>
              <a:spcPct val="90000"/>
            </a:lnSpc>
            <a:spcBef>
              <a:spcPct val="0"/>
            </a:spcBef>
            <a:spcAft>
              <a:spcPct val="35000"/>
            </a:spcAft>
            <a:buNone/>
          </a:pPr>
          <a:r>
            <a:rPr lang="en-US" sz="1400" kern="1200"/>
            <a:t>Centers shall follow medication management guidelines as specified in </a:t>
          </a:r>
        </a:p>
      </dsp:txBody>
      <dsp:txXfrm>
        <a:off x="1784489" y="1931926"/>
        <a:ext cx="2906573" cy="1545012"/>
      </dsp:txXfrm>
    </dsp:sp>
    <dsp:sp modelId="{6A0F0F0F-2838-4B14-A65B-B3CF8A968FD9}">
      <dsp:nvSpPr>
        <dsp:cNvPr id="0" name=""/>
        <dsp:cNvSpPr/>
      </dsp:nvSpPr>
      <dsp:spPr>
        <a:xfrm>
          <a:off x="0" y="3863192"/>
          <a:ext cx="4691063" cy="1545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C8152-475A-4B65-B4E7-ECE34BBD301D}">
      <dsp:nvSpPr>
        <dsp:cNvPr id="0" name=""/>
        <dsp:cNvSpPr/>
      </dsp:nvSpPr>
      <dsp:spPr>
        <a:xfrm>
          <a:off x="467366" y="4210819"/>
          <a:ext cx="849756" cy="849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50BAC7C-3DAF-4368-AB86-04B6133633B8}">
      <dsp:nvSpPr>
        <dsp:cNvPr id="0" name=""/>
        <dsp:cNvSpPr/>
      </dsp:nvSpPr>
      <dsp:spPr>
        <a:xfrm>
          <a:off x="1784489" y="3863192"/>
          <a:ext cx="2906573" cy="154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14" tIns="163514" rIns="163514" bIns="163514" numCol="1" spcCol="1270" anchor="ctr" anchorCtr="0">
          <a:noAutofit/>
        </a:bodyPr>
        <a:lstStyle/>
        <a:p>
          <a:pPr marL="0" lvl="0" indent="0" algn="l" defTabSz="622300">
            <a:lnSpc>
              <a:spcPct val="90000"/>
            </a:lnSpc>
            <a:spcBef>
              <a:spcPct val="0"/>
            </a:spcBef>
            <a:spcAft>
              <a:spcPct val="35000"/>
            </a:spcAft>
            <a:buNone/>
          </a:pPr>
          <a:r>
            <a:rPr lang="en-US" sz="1400" kern="1200"/>
            <a:t>PRH Appendix 611.</a:t>
          </a:r>
        </a:p>
      </dsp:txBody>
      <dsp:txXfrm>
        <a:off x="1784489" y="3863192"/>
        <a:ext cx="2906573" cy="15450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C07E-F477-7249-A5CF-3A1BD52652CB}">
      <dsp:nvSpPr>
        <dsp:cNvPr id="0" name=""/>
        <dsp:cNvSpPr/>
      </dsp:nvSpPr>
      <dsp:spPr>
        <a:xfrm>
          <a:off x="149" y="716768"/>
          <a:ext cx="1800469" cy="2160563"/>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46" tIns="0" rIns="177846" bIns="330200" numCol="1" spcCol="1270" anchor="t" anchorCtr="0">
          <a:noAutofit/>
        </a:bodyPr>
        <a:lstStyle/>
        <a:p>
          <a:pPr marL="0" lvl="0" indent="0" algn="l" defTabSz="533400">
            <a:lnSpc>
              <a:spcPct val="90000"/>
            </a:lnSpc>
            <a:spcBef>
              <a:spcPct val="0"/>
            </a:spcBef>
            <a:spcAft>
              <a:spcPct val="35000"/>
            </a:spcAft>
            <a:buNone/>
          </a:pPr>
          <a:r>
            <a:rPr lang="en-US" sz="1200" kern="1200"/>
            <a:t>Report cases of communicable diseases to state and local health departments based on state and local laws.</a:t>
          </a:r>
        </a:p>
      </dsp:txBody>
      <dsp:txXfrm>
        <a:off x="149" y="1580993"/>
        <a:ext cx="1800469" cy="1296337"/>
      </dsp:txXfrm>
    </dsp:sp>
    <dsp:sp modelId="{B79DDE53-7AA7-0E44-9CFE-DC6960CA7ADC}">
      <dsp:nvSpPr>
        <dsp:cNvPr id="0" name=""/>
        <dsp:cNvSpPr/>
      </dsp:nvSpPr>
      <dsp:spPr>
        <a:xfrm>
          <a:off x="149" y="716768"/>
          <a:ext cx="1800469" cy="864225"/>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846" tIns="165100" rIns="177846" bIns="165100" numCol="1" spcCol="1270" anchor="ctr" anchorCtr="0">
          <a:noAutofit/>
        </a:bodyPr>
        <a:lstStyle/>
        <a:p>
          <a:pPr marL="0" lvl="0" indent="0" algn="l" defTabSz="1778000">
            <a:lnSpc>
              <a:spcPct val="90000"/>
            </a:lnSpc>
            <a:spcBef>
              <a:spcPct val="0"/>
            </a:spcBef>
            <a:spcAft>
              <a:spcPct val="35000"/>
            </a:spcAft>
            <a:buNone/>
          </a:pPr>
          <a:r>
            <a:rPr lang="en-US" sz="4000" kern="1200"/>
            <a:t>01</a:t>
          </a:r>
        </a:p>
      </dsp:txBody>
      <dsp:txXfrm>
        <a:off x="149" y="716768"/>
        <a:ext cx="1800469" cy="864225"/>
      </dsp:txXfrm>
    </dsp:sp>
    <dsp:sp modelId="{9DDB4AE5-BEF0-414E-9440-25992D764B7D}">
      <dsp:nvSpPr>
        <dsp:cNvPr id="0" name=""/>
        <dsp:cNvSpPr/>
      </dsp:nvSpPr>
      <dsp:spPr>
        <a:xfrm>
          <a:off x="1944655" y="716768"/>
          <a:ext cx="1800469" cy="2160563"/>
        </a:xfrm>
        <a:prstGeom prst="rect">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46" tIns="0" rIns="177846" bIns="330200" numCol="1" spcCol="1270" anchor="t" anchorCtr="0">
          <a:noAutofit/>
        </a:bodyPr>
        <a:lstStyle/>
        <a:p>
          <a:pPr marL="0" lvl="0" indent="0" algn="l" defTabSz="533400">
            <a:lnSpc>
              <a:spcPct val="90000"/>
            </a:lnSpc>
            <a:spcBef>
              <a:spcPct val="0"/>
            </a:spcBef>
            <a:spcAft>
              <a:spcPct val="35000"/>
            </a:spcAft>
            <a:buNone/>
          </a:pPr>
          <a:r>
            <a:rPr lang="en-US" sz="1200" kern="1200"/>
            <a:t>Manage all cases of communicable disease and use protective measures as recommended by the CDC</a:t>
          </a:r>
        </a:p>
      </dsp:txBody>
      <dsp:txXfrm>
        <a:off x="1944655" y="1580993"/>
        <a:ext cx="1800469" cy="1296337"/>
      </dsp:txXfrm>
    </dsp:sp>
    <dsp:sp modelId="{FDF6FD62-2460-4A49-9D1C-C3D2A8FC28F1}">
      <dsp:nvSpPr>
        <dsp:cNvPr id="0" name=""/>
        <dsp:cNvSpPr/>
      </dsp:nvSpPr>
      <dsp:spPr>
        <a:xfrm>
          <a:off x="1944655" y="716768"/>
          <a:ext cx="1800469" cy="864225"/>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846" tIns="165100" rIns="177846" bIns="165100" numCol="1" spcCol="1270" anchor="ctr" anchorCtr="0">
          <a:noAutofit/>
        </a:bodyPr>
        <a:lstStyle/>
        <a:p>
          <a:pPr marL="0" lvl="0" indent="0" algn="l" defTabSz="1778000">
            <a:lnSpc>
              <a:spcPct val="90000"/>
            </a:lnSpc>
            <a:spcBef>
              <a:spcPct val="0"/>
            </a:spcBef>
            <a:spcAft>
              <a:spcPct val="35000"/>
            </a:spcAft>
            <a:buNone/>
          </a:pPr>
          <a:r>
            <a:rPr lang="en-US" sz="4000" kern="1200"/>
            <a:t>02</a:t>
          </a:r>
        </a:p>
      </dsp:txBody>
      <dsp:txXfrm>
        <a:off x="1944655" y="716768"/>
        <a:ext cx="1800469" cy="864225"/>
      </dsp:txXfrm>
    </dsp:sp>
    <dsp:sp modelId="{6A1B6B28-934E-884B-9FF4-34841F8BF6A1}">
      <dsp:nvSpPr>
        <dsp:cNvPr id="0" name=""/>
        <dsp:cNvSpPr/>
      </dsp:nvSpPr>
      <dsp:spPr>
        <a:xfrm>
          <a:off x="3889162" y="716768"/>
          <a:ext cx="1800469" cy="2160563"/>
        </a:xfrm>
        <a:prstGeom prst="rect">
          <a:avLst/>
        </a:prstGeom>
        <a:solidFill>
          <a:schemeClr val="accent2">
            <a:hueOff val="4159107"/>
            <a:satOff val="23669"/>
            <a:lumOff val="7320"/>
            <a:alphaOff val="0"/>
          </a:schemeClr>
        </a:solidFill>
        <a:ln w="12700" cap="flat" cmpd="sng" algn="in">
          <a:solidFill>
            <a:schemeClr val="accent2">
              <a:hueOff val="4159107"/>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46" tIns="0" rIns="177846" bIns="330200" numCol="1" spcCol="1270" anchor="t" anchorCtr="0">
          <a:noAutofit/>
        </a:bodyPr>
        <a:lstStyle/>
        <a:p>
          <a:pPr marL="0" lvl="0" indent="0" algn="l" defTabSz="533400">
            <a:lnSpc>
              <a:spcPct val="90000"/>
            </a:lnSpc>
            <a:spcBef>
              <a:spcPct val="0"/>
            </a:spcBef>
            <a:spcAft>
              <a:spcPct val="35000"/>
            </a:spcAft>
            <a:buNone/>
          </a:pPr>
          <a:r>
            <a:rPr lang="en-US" sz="1200" kern="1200"/>
            <a:t>Follow infection control measures as mandated by state and federal law.</a:t>
          </a:r>
        </a:p>
      </dsp:txBody>
      <dsp:txXfrm>
        <a:off x="3889162" y="1580993"/>
        <a:ext cx="1800469" cy="1296337"/>
      </dsp:txXfrm>
    </dsp:sp>
    <dsp:sp modelId="{E0F3586E-937D-B749-96D7-38698FC55B9E}">
      <dsp:nvSpPr>
        <dsp:cNvPr id="0" name=""/>
        <dsp:cNvSpPr/>
      </dsp:nvSpPr>
      <dsp:spPr>
        <a:xfrm>
          <a:off x="3889162" y="716768"/>
          <a:ext cx="1800469" cy="864225"/>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846" tIns="165100" rIns="177846" bIns="165100" numCol="1" spcCol="1270" anchor="ctr" anchorCtr="0">
          <a:noAutofit/>
        </a:bodyPr>
        <a:lstStyle/>
        <a:p>
          <a:pPr marL="0" lvl="0" indent="0" algn="l" defTabSz="1778000">
            <a:lnSpc>
              <a:spcPct val="90000"/>
            </a:lnSpc>
            <a:spcBef>
              <a:spcPct val="0"/>
            </a:spcBef>
            <a:spcAft>
              <a:spcPct val="35000"/>
            </a:spcAft>
            <a:buNone/>
          </a:pPr>
          <a:r>
            <a:rPr lang="en-US" sz="4000" kern="1200"/>
            <a:t>03</a:t>
          </a:r>
        </a:p>
      </dsp:txBody>
      <dsp:txXfrm>
        <a:off x="3889162" y="716768"/>
        <a:ext cx="1800469" cy="864225"/>
      </dsp:txXfrm>
    </dsp:sp>
    <dsp:sp modelId="{A07238D7-0D8C-664F-A50F-11D04B3267EC}">
      <dsp:nvSpPr>
        <dsp:cNvPr id="0" name=""/>
        <dsp:cNvSpPr/>
      </dsp:nvSpPr>
      <dsp:spPr>
        <a:xfrm>
          <a:off x="5833669" y="716768"/>
          <a:ext cx="1800469" cy="2160563"/>
        </a:xfrm>
        <a:prstGeom prst="rect">
          <a:avLst/>
        </a:prstGeom>
        <a:solidFill>
          <a:schemeClr val="accent2">
            <a:hueOff val="6238660"/>
            <a:satOff val="35504"/>
            <a:lumOff val="10980"/>
            <a:alphaOff val="0"/>
          </a:schemeClr>
        </a:solidFill>
        <a:ln w="12700" cap="flat" cmpd="sng" algn="in">
          <a:solidFill>
            <a:schemeClr val="accent2">
              <a:hueOff val="6238660"/>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46" tIns="0" rIns="177846" bIns="330200" numCol="1" spcCol="1270" anchor="t" anchorCtr="0">
          <a:noAutofit/>
        </a:bodyPr>
        <a:lstStyle/>
        <a:p>
          <a:pPr marL="0" lvl="0" indent="0" algn="l" defTabSz="533400">
            <a:lnSpc>
              <a:spcPct val="90000"/>
            </a:lnSpc>
            <a:spcBef>
              <a:spcPct val="0"/>
            </a:spcBef>
            <a:spcAft>
              <a:spcPct val="35000"/>
            </a:spcAft>
            <a:buNone/>
          </a:pPr>
          <a:r>
            <a:rPr lang="en-US" sz="1200" kern="1200"/>
            <a:t>Biologically monitor the function of autoclaves and maintain a log of spore test results. </a:t>
          </a:r>
        </a:p>
      </dsp:txBody>
      <dsp:txXfrm>
        <a:off x="5833669" y="1580993"/>
        <a:ext cx="1800469" cy="1296337"/>
      </dsp:txXfrm>
    </dsp:sp>
    <dsp:sp modelId="{DBE2F4CC-CB9E-4F4C-86F7-AB1E5DBC9502}">
      <dsp:nvSpPr>
        <dsp:cNvPr id="0" name=""/>
        <dsp:cNvSpPr/>
      </dsp:nvSpPr>
      <dsp:spPr>
        <a:xfrm>
          <a:off x="5833669" y="716768"/>
          <a:ext cx="1800469" cy="864225"/>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846" tIns="165100" rIns="177846" bIns="165100" numCol="1" spcCol="1270" anchor="ctr" anchorCtr="0">
          <a:noAutofit/>
        </a:bodyPr>
        <a:lstStyle/>
        <a:p>
          <a:pPr marL="0" lvl="0" indent="0" algn="l" defTabSz="1778000">
            <a:lnSpc>
              <a:spcPct val="90000"/>
            </a:lnSpc>
            <a:spcBef>
              <a:spcPct val="0"/>
            </a:spcBef>
            <a:spcAft>
              <a:spcPct val="35000"/>
            </a:spcAft>
            <a:buNone/>
          </a:pPr>
          <a:r>
            <a:rPr lang="en-US" sz="4000" kern="1200"/>
            <a:t>04</a:t>
          </a:r>
        </a:p>
      </dsp:txBody>
      <dsp:txXfrm>
        <a:off x="5833669" y="716768"/>
        <a:ext cx="1800469" cy="8642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90F89-6F4C-B142-A87B-D3850C5A57FD}">
      <dsp:nvSpPr>
        <dsp:cNvPr id="0" name=""/>
        <dsp:cNvSpPr/>
      </dsp:nvSpPr>
      <dsp:spPr>
        <a:xfrm>
          <a:off x="0" y="10460"/>
          <a:ext cx="7634288" cy="174915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PRH Chapter 2, 2.3 R19</a:t>
          </a:r>
        </a:p>
      </dsp:txBody>
      <dsp:txXfrm>
        <a:off x="85386" y="95846"/>
        <a:ext cx="7463516" cy="1578378"/>
      </dsp:txXfrm>
    </dsp:sp>
    <dsp:sp modelId="{175F4413-307C-E549-81E8-3F8691BAD006}">
      <dsp:nvSpPr>
        <dsp:cNvPr id="0" name=""/>
        <dsp:cNvSpPr/>
      </dsp:nvSpPr>
      <dsp:spPr>
        <a:xfrm>
          <a:off x="0" y="1834490"/>
          <a:ext cx="7634288" cy="1749150"/>
        </a:xfrm>
        <a:prstGeom prst="roundRec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Center health staff must seek feedback from students, employ mechanisms to document quality of care provided, and document quality improvement activities.</a:t>
          </a:r>
        </a:p>
      </dsp:txBody>
      <dsp:txXfrm>
        <a:off x="85386" y="1919876"/>
        <a:ext cx="7463516" cy="15783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2C566-EDF4-0C45-8594-C1200D5E6F04}">
      <dsp:nvSpPr>
        <dsp:cNvPr id="0" name=""/>
        <dsp:cNvSpPr/>
      </dsp:nvSpPr>
      <dsp:spPr>
        <a:xfrm>
          <a:off x="37" y="320494"/>
          <a:ext cx="3567389" cy="1273170"/>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Refer to PRH 5.1 R4 and Exhibit 5-2 for required reports</a:t>
          </a:r>
        </a:p>
      </dsp:txBody>
      <dsp:txXfrm>
        <a:off x="37" y="320494"/>
        <a:ext cx="3567389" cy="1273170"/>
      </dsp:txXfrm>
    </dsp:sp>
    <dsp:sp modelId="{7937DFC2-98BF-5746-AF77-AE88479C311C}">
      <dsp:nvSpPr>
        <dsp:cNvPr id="0" name=""/>
        <dsp:cNvSpPr/>
      </dsp:nvSpPr>
      <dsp:spPr>
        <a:xfrm>
          <a:off x="37" y="1593665"/>
          <a:ext cx="3567389" cy="1679940"/>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Health and Wellness Center Annual Program Description</a:t>
          </a:r>
        </a:p>
        <a:p>
          <a:pPr marL="171450" lvl="1" indent="-171450" algn="l" defTabSz="755650">
            <a:lnSpc>
              <a:spcPct val="90000"/>
            </a:lnSpc>
            <a:spcBef>
              <a:spcPct val="0"/>
            </a:spcBef>
            <a:spcAft>
              <a:spcPct val="15000"/>
            </a:spcAft>
            <a:buChar char="•"/>
          </a:pPr>
          <a:r>
            <a:rPr lang="en-US" sz="1700" kern="1200"/>
            <a:t>Health Services Utilization Report (HMIS)</a:t>
          </a:r>
        </a:p>
        <a:p>
          <a:pPr marL="171450" lvl="1" indent="-171450" algn="l" defTabSz="755650">
            <a:lnSpc>
              <a:spcPct val="90000"/>
            </a:lnSpc>
            <a:spcBef>
              <a:spcPct val="0"/>
            </a:spcBef>
            <a:spcAft>
              <a:spcPct val="15000"/>
            </a:spcAft>
            <a:buChar char="•"/>
          </a:pPr>
          <a:r>
            <a:rPr lang="en-US" sz="1700" kern="1200"/>
            <a:t>Quarterly Alcohol Testing Summary Report</a:t>
          </a:r>
        </a:p>
      </dsp:txBody>
      <dsp:txXfrm>
        <a:off x="37" y="1593665"/>
        <a:ext cx="3567389" cy="1679940"/>
      </dsp:txXfrm>
    </dsp:sp>
    <dsp:sp modelId="{1ACDACDA-D32C-A243-B3DA-0B43D6D2E889}">
      <dsp:nvSpPr>
        <dsp:cNvPr id="0" name=""/>
        <dsp:cNvSpPr/>
      </dsp:nvSpPr>
      <dsp:spPr>
        <a:xfrm>
          <a:off x="4066861" y="320494"/>
          <a:ext cx="3567389" cy="1273170"/>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Refer PRH 5.1 R4 Significant Incident Reports (SIRs) Must be completed for all serious or unusual medical, mental health, sexual assault, and drug/alcohol incidents</a:t>
          </a:r>
        </a:p>
      </dsp:txBody>
      <dsp:txXfrm>
        <a:off x="4066861" y="320494"/>
        <a:ext cx="3567389" cy="1273170"/>
      </dsp:txXfrm>
    </dsp:sp>
    <dsp:sp modelId="{1AE8C1ED-7556-BD4A-BE6E-0B4D68B8D0F0}">
      <dsp:nvSpPr>
        <dsp:cNvPr id="0" name=""/>
        <dsp:cNvSpPr/>
      </dsp:nvSpPr>
      <dsp:spPr>
        <a:xfrm>
          <a:off x="4066861" y="1593665"/>
          <a:ext cx="3567389" cy="1679940"/>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Maintaining a significant incident log will assist you in monitoring the frequency of specific incidents which can then be part of your total quality management program</a:t>
          </a:r>
        </a:p>
      </dsp:txBody>
      <dsp:txXfrm>
        <a:off x="4066861" y="1593665"/>
        <a:ext cx="3567389" cy="16799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03B81-4099-496C-8004-5C92D9577F3B}">
      <dsp:nvSpPr>
        <dsp:cNvPr id="0" name=""/>
        <dsp:cNvSpPr/>
      </dsp:nvSpPr>
      <dsp:spPr>
        <a:xfrm>
          <a:off x="85679" y="503551"/>
          <a:ext cx="988000" cy="98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09CB9-2BC0-4A43-A694-67DA16586D25}">
      <dsp:nvSpPr>
        <dsp:cNvPr id="0" name=""/>
        <dsp:cNvSpPr/>
      </dsp:nvSpPr>
      <dsp:spPr>
        <a:xfrm>
          <a:off x="293159" y="711031"/>
          <a:ext cx="573040" cy="573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5C9F5A-52EE-4990-930A-558A479AFC2F}">
      <dsp:nvSpPr>
        <dsp:cNvPr id="0" name=""/>
        <dsp:cNvSpPr/>
      </dsp:nvSpPr>
      <dsp:spPr>
        <a:xfrm>
          <a:off x="1285393" y="503551"/>
          <a:ext cx="2328857" cy="9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PRH Chapter 5, 5.2 R5 </a:t>
          </a:r>
        </a:p>
      </dsp:txBody>
      <dsp:txXfrm>
        <a:off x="1285393" y="503551"/>
        <a:ext cx="2328857" cy="988000"/>
      </dsp:txXfrm>
    </dsp:sp>
    <dsp:sp modelId="{853B7512-55A4-4D64-AAB3-FABE3DE1147D}">
      <dsp:nvSpPr>
        <dsp:cNvPr id="0" name=""/>
        <dsp:cNvSpPr/>
      </dsp:nvSpPr>
      <dsp:spPr>
        <a:xfrm>
          <a:off x="4020036" y="503551"/>
          <a:ext cx="988000" cy="98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23E3B-DDF2-407B-ACCF-FB6BC57D992A}">
      <dsp:nvSpPr>
        <dsp:cNvPr id="0" name=""/>
        <dsp:cNvSpPr/>
      </dsp:nvSpPr>
      <dsp:spPr>
        <a:xfrm>
          <a:off x="4227516" y="711031"/>
          <a:ext cx="573040" cy="573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C25CE4C-00DA-4097-9AFA-BD86CF1EEC4B}">
      <dsp:nvSpPr>
        <dsp:cNvPr id="0" name=""/>
        <dsp:cNvSpPr/>
      </dsp:nvSpPr>
      <dsp:spPr>
        <a:xfrm>
          <a:off x="5219751" y="503551"/>
          <a:ext cx="2328857" cy="9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e. Centers must request a waiver from the National Office prior to filling the following health and wellness positions if the minimum requirements set forth in </a:t>
          </a:r>
          <a:r>
            <a:rPr lang="en-US" sz="1200" kern="1200">
              <a:hlinkClick xmlns:r="http://schemas.openxmlformats.org/officeDocument/2006/relationships" r:id="rId5"/>
            </a:rPr>
            <a:t>Exhibit 5-3</a:t>
          </a:r>
          <a:r>
            <a:rPr lang="en-US" sz="1200" kern="1200"/>
            <a:t> are not met (see next slide)</a:t>
          </a:r>
        </a:p>
      </dsp:txBody>
      <dsp:txXfrm>
        <a:off x="5219751" y="503551"/>
        <a:ext cx="2328857" cy="988000"/>
      </dsp:txXfrm>
    </dsp:sp>
    <dsp:sp modelId="{A124F490-17A7-4159-9044-B21C40185785}">
      <dsp:nvSpPr>
        <dsp:cNvPr id="0" name=""/>
        <dsp:cNvSpPr/>
      </dsp:nvSpPr>
      <dsp:spPr>
        <a:xfrm>
          <a:off x="85679" y="2102548"/>
          <a:ext cx="988000" cy="98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1A1FE-ED5F-4118-95EB-DA921968F4FC}">
      <dsp:nvSpPr>
        <dsp:cNvPr id="0" name=""/>
        <dsp:cNvSpPr/>
      </dsp:nvSpPr>
      <dsp:spPr>
        <a:xfrm>
          <a:off x="293159" y="2310028"/>
          <a:ext cx="573040" cy="57304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7EA40F9-8509-4EAC-BEF5-B89B9C4A6FEC}">
      <dsp:nvSpPr>
        <dsp:cNvPr id="0" name=""/>
        <dsp:cNvSpPr/>
      </dsp:nvSpPr>
      <dsp:spPr>
        <a:xfrm>
          <a:off x="1285393" y="2102548"/>
          <a:ext cx="2328857" cy="9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Centers must request a waiver from the National Office prior to hiring the following health and wellness positions if the minimum coverage requirements set forth in </a:t>
          </a:r>
          <a:r>
            <a:rPr lang="en-US" sz="1200" kern="1200">
              <a:hlinkClick xmlns:r="http://schemas.openxmlformats.org/officeDocument/2006/relationships" r:id="rId8"/>
            </a:rPr>
            <a:t>Exhibit 5-6​</a:t>
          </a:r>
          <a:r>
            <a:rPr lang="en-US" sz="1200" kern="1200"/>
            <a:t> are not met: (See next slide)</a:t>
          </a:r>
        </a:p>
      </dsp:txBody>
      <dsp:txXfrm>
        <a:off x="1285393" y="2102548"/>
        <a:ext cx="2328857" cy="988000"/>
      </dsp:txXfrm>
    </dsp:sp>
    <dsp:sp modelId="{39A06E59-DBC1-430A-A4E6-BDE7362A17C0}">
      <dsp:nvSpPr>
        <dsp:cNvPr id="0" name=""/>
        <dsp:cNvSpPr/>
      </dsp:nvSpPr>
      <dsp:spPr>
        <a:xfrm>
          <a:off x="4020036" y="2102548"/>
          <a:ext cx="988000" cy="98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7E243-A90F-468B-B894-688DCE4A7B56}">
      <dsp:nvSpPr>
        <dsp:cNvPr id="0" name=""/>
        <dsp:cNvSpPr/>
      </dsp:nvSpPr>
      <dsp:spPr>
        <a:xfrm>
          <a:off x="4227516" y="2310028"/>
          <a:ext cx="573040" cy="5730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D8F9F13-5DC3-4F59-B3BC-FDC6C9B72482}">
      <dsp:nvSpPr>
        <dsp:cNvPr id="0" name=""/>
        <dsp:cNvSpPr/>
      </dsp:nvSpPr>
      <dsp:spPr>
        <a:xfrm>
          <a:off x="5219751" y="2102548"/>
          <a:ext cx="2328857" cy="9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g. Regional Health Specialists will review all health and wellness staff waivers prior to National Office approval/denial of the request.</a:t>
          </a:r>
        </a:p>
      </dsp:txBody>
      <dsp:txXfrm>
        <a:off x="5219751" y="2102548"/>
        <a:ext cx="2328857" cy="988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9A860-5E6C-47A4-AE87-7822BEA3B1A7}">
      <dsp:nvSpPr>
        <dsp:cNvPr id="0" name=""/>
        <dsp:cNvSpPr/>
      </dsp:nvSpPr>
      <dsp:spPr>
        <a:xfrm>
          <a:off x="0" y="878940"/>
          <a:ext cx="4691063" cy="16226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6DFBD-FD4C-4853-90A4-D0326FCF3BA8}">
      <dsp:nvSpPr>
        <dsp:cNvPr id="0" name=""/>
        <dsp:cNvSpPr/>
      </dsp:nvSpPr>
      <dsp:spPr>
        <a:xfrm>
          <a:off x="490854" y="1244038"/>
          <a:ext cx="892462" cy="8924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4A9D2ED-1B39-42BF-83C0-EAD35551BC22}">
      <dsp:nvSpPr>
        <dsp:cNvPr id="0" name=""/>
        <dsp:cNvSpPr/>
      </dsp:nvSpPr>
      <dsp:spPr>
        <a:xfrm>
          <a:off x="1874171" y="878940"/>
          <a:ext cx="2816891" cy="1622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171731" rIns="171731" bIns="171731" numCol="1" spcCol="1270" anchor="ctr" anchorCtr="0">
          <a:noAutofit/>
        </a:bodyPr>
        <a:lstStyle/>
        <a:p>
          <a:pPr marL="0" lvl="0" indent="0" algn="l" defTabSz="800100">
            <a:lnSpc>
              <a:spcPct val="90000"/>
            </a:lnSpc>
            <a:spcBef>
              <a:spcPct val="0"/>
            </a:spcBef>
            <a:spcAft>
              <a:spcPct val="35000"/>
            </a:spcAft>
            <a:buNone/>
          </a:pPr>
          <a:r>
            <a:rPr lang="en-US" sz="1800" b="1" i="1" kern="1200"/>
            <a:t>PRH 5.2 R9. Staff Training Documentation</a:t>
          </a:r>
          <a:endParaRPr lang="en-US" sz="1800" kern="1200"/>
        </a:p>
      </dsp:txBody>
      <dsp:txXfrm>
        <a:off x="1874171" y="878940"/>
        <a:ext cx="2816891" cy="1622659"/>
      </dsp:txXfrm>
    </dsp:sp>
    <dsp:sp modelId="{CB427973-8E29-4308-9ECD-1E04208ADE55}">
      <dsp:nvSpPr>
        <dsp:cNvPr id="0" name=""/>
        <dsp:cNvSpPr/>
      </dsp:nvSpPr>
      <dsp:spPr>
        <a:xfrm>
          <a:off x="0" y="2907264"/>
          <a:ext cx="4691063" cy="16226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32201-C75E-4F34-A138-06C6A5895ACC}">
      <dsp:nvSpPr>
        <dsp:cNvPr id="0" name=""/>
        <dsp:cNvSpPr/>
      </dsp:nvSpPr>
      <dsp:spPr>
        <a:xfrm>
          <a:off x="490854" y="3272363"/>
          <a:ext cx="892462" cy="8924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6F2E228-8C9B-4DA7-9E46-64249BEB2FE9}">
      <dsp:nvSpPr>
        <dsp:cNvPr id="0" name=""/>
        <dsp:cNvSpPr/>
      </dsp:nvSpPr>
      <dsp:spPr>
        <a:xfrm>
          <a:off x="1874171" y="2907264"/>
          <a:ext cx="2816891" cy="1622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171731" rIns="171731" bIns="171731" numCol="1" spcCol="1270" anchor="ctr" anchorCtr="0">
          <a:noAutofit/>
        </a:bodyPr>
        <a:lstStyle/>
        <a:p>
          <a:pPr marL="0" lvl="0" indent="0" algn="l" defTabSz="800100">
            <a:lnSpc>
              <a:spcPct val="90000"/>
            </a:lnSpc>
            <a:spcBef>
              <a:spcPct val="0"/>
            </a:spcBef>
            <a:spcAft>
              <a:spcPct val="35000"/>
            </a:spcAft>
            <a:buNone/>
          </a:pPr>
          <a:r>
            <a:rPr lang="en-US" sz="1800" kern="1200"/>
            <a:t>Centers and OA/CTS contractors shall maintain up-to-date records of training completed by each employee.</a:t>
          </a:r>
        </a:p>
      </dsp:txBody>
      <dsp:txXfrm>
        <a:off x="1874171" y="2907264"/>
        <a:ext cx="2816891" cy="16226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3E1D7-E6DA-0D45-9532-7395BA2C190A}">
      <dsp:nvSpPr>
        <dsp:cNvPr id="0" name=""/>
        <dsp:cNvSpPr/>
      </dsp:nvSpPr>
      <dsp:spPr>
        <a:xfrm>
          <a:off x="0" y="469920"/>
          <a:ext cx="4495800" cy="122147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Occur when students have significant health problems that preclude participation in career training, are too complex to manage on center, or are unusually costly. </a:t>
          </a:r>
        </a:p>
      </dsp:txBody>
      <dsp:txXfrm>
        <a:off x="59628" y="529548"/>
        <a:ext cx="4376544" cy="1102223"/>
      </dsp:txXfrm>
    </dsp:sp>
    <dsp:sp modelId="{FCAABCC7-289E-1647-8E92-7E9EFB0DC606}">
      <dsp:nvSpPr>
        <dsp:cNvPr id="0" name=""/>
        <dsp:cNvSpPr/>
      </dsp:nvSpPr>
      <dsp:spPr>
        <a:xfrm>
          <a:off x="0" y="1743240"/>
          <a:ext cx="4495800" cy="1221479"/>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Medical separation with reinstatement rights</a:t>
          </a:r>
        </a:p>
      </dsp:txBody>
      <dsp:txXfrm>
        <a:off x="59628" y="1802868"/>
        <a:ext cx="4376544" cy="1102223"/>
      </dsp:txXfrm>
    </dsp:sp>
    <dsp:sp modelId="{C18D7688-67E8-9D48-871F-C4E2A23E5EC3}">
      <dsp:nvSpPr>
        <dsp:cNvPr id="0" name=""/>
        <dsp:cNvSpPr/>
      </dsp:nvSpPr>
      <dsp:spPr>
        <a:xfrm>
          <a:off x="0" y="2964720"/>
          <a:ext cx="4495800"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Initiated by the QHP: qualified health professional.</a:t>
          </a:r>
        </a:p>
        <a:p>
          <a:pPr marL="114300" lvl="1" indent="-114300" algn="l" defTabSz="622300">
            <a:lnSpc>
              <a:spcPct val="90000"/>
            </a:lnSpc>
            <a:spcBef>
              <a:spcPct val="0"/>
            </a:spcBef>
            <a:spcAft>
              <a:spcPct val="20000"/>
            </a:spcAft>
            <a:buChar char="•"/>
          </a:pPr>
          <a:r>
            <a:rPr lang="en-US" sz="1400" kern="1200"/>
            <a:t>Separation Codes are provided by the clinician only</a:t>
          </a:r>
        </a:p>
        <a:p>
          <a:pPr marL="114300" lvl="1" indent="-114300" algn="l" defTabSz="622300">
            <a:lnSpc>
              <a:spcPct val="90000"/>
            </a:lnSpc>
            <a:spcBef>
              <a:spcPct val="0"/>
            </a:spcBef>
            <a:spcAft>
              <a:spcPct val="20000"/>
            </a:spcAft>
            <a:buChar char="•"/>
          </a:pPr>
          <a:r>
            <a:rPr lang="en-US" sz="1400" kern="1200"/>
            <a:t>Center Director must approve all medical separations</a:t>
          </a:r>
        </a:p>
        <a:p>
          <a:pPr marL="114300" lvl="1" indent="-114300" algn="l" defTabSz="622300">
            <a:lnSpc>
              <a:spcPct val="90000"/>
            </a:lnSpc>
            <a:spcBef>
              <a:spcPct val="0"/>
            </a:spcBef>
            <a:spcAft>
              <a:spcPct val="20000"/>
            </a:spcAft>
            <a:buChar char="•"/>
          </a:pPr>
          <a:r>
            <a:rPr lang="en-US" sz="1400" kern="1200"/>
            <a:t>Justification, letter and referral provided for student: Health Leave Form.</a:t>
          </a:r>
        </a:p>
        <a:p>
          <a:pPr marL="114300" lvl="1" indent="-114300" algn="l" defTabSz="622300">
            <a:lnSpc>
              <a:spcPct val="90000"/>
            </a:lnSpc>
            <a:spcBef>
              <a:spcPct val="0"/>
            </a:spcBef>
            <a:spcAft>
              <a:spcPct val="20000"/>
            </a:spcAft>
            <a:buChar char="•"/>
          </a:pPr>
          <a:r>
            <a:rPr lang="en-US" sz="1400" kern="1200"/>
            <a:t>Health and Wellness staff approve the transportation plan</a:t>
          </a:r>
        </a:p>
        <a:p>
          <a:pPr marL="114300" lvl="1" indent="-114300" algn="l" defTabSz="622300">
            <a:lnSpc>
              <a:spcPct val="90000"/>
            </a:lnSpc>
            <a:spcBef>
              <a:spcPct val="0"/>
            </a:spcBef>
            <a:spcAft>
              <a:spcPct val="20000"/>
            </a:spcAft>
            <a:buChar char="•"/>
          </a:pPr>
          <a:r>
            <a:rPr lang="en-US" sz="1400" kern="1200"/>
            <a:t>Students on MSWR are contacted monthly by the HWM </a:t>
          </a:r>
        </a:p>
        <a:p>
          <a:pPr marL="114300" lvl="1" indent="-114300" algn="l" defTabSz="622300">
            <a:lnSpc>
              <a:spcPct val="90000"/>
            </a:lnSpc>
            <a:spcBef>
              <a:spcPct val="0"/>
            </a:spcBef>
            <a:spcAft>
              <a:spcPct val="20000"/>
            </a:spcAft>
            <a:buChar char="•"/>
          </a:pPr>
          <a:r>
            <a:rPr lang="en-US" sz="1400" i="1" kern="1200"/>
            <a:t>Job Corps does not pay for hospitalizations. </a:t>
          </a:r>
          <a:endParaRPr lang="en-US" sz="1400" kern="1200"/>
        </a:p>
      </dsp:txBody>
      <dsp:txXfrm>
        <a:off x="0" y="2964720"/>
        <a:ext cx="4495800" cy="19747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D006-F3D4-D245-BCB3-6654D64B6681}">
      <dsp:nvSpPr>
        <dsp:cNvPr id="0" name=""/>
        <dsp:cNvSpPr/>
      </dsp:nvSpPr>
      <dsp:spPr>
        <a:xfrm>
          <a:off x="0" y="295987"/>
          <a:ext cx="4691063" cy="5019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Documentation: </a:t>
          </a:r>
          <a:r>
            <a:rPr lang="en-US" sz="1300" kern="1200"/>
            <a:t>Almost all the required documentation can be done on the recommended MSWR (Student Health Leave) Form. </a:t>
          </a:r>
        </a:p>
      </dsp:txBody>
      <dsp:txXfrm>
        <a:off x="24502" y="320489"/>
        <a:ext cx="4642059" cy="452926"/>
      </dsp:txXfrm>
    </dsp:sp>
    <dsp:sp modelId="{4EA27CCA-1A43-6349-8A0F-5F74E3A73250}">
      <dsp:nvSpPr>
        <dsp:cNvPr id="0" name=""/>
        <dsp:cNvSpPr/>
      </dsp:nvSpPr>
      <dsp:spPr>
        <a:xfrm>
          <a:off x="0" y="835357"/>
          <a:ext cx="4691063" cy="501930"/>
        </a:xfrm>
        <a:prstGeom prst="roundRect">
          <a:avLst/>
        </a:prstGeom>
        <a:solidFill>
          <a:schemeClr val="accent2">
            <a:hueOff val="779833"/>
            <a:satOff val="4438"/>
            <a:lumOff val="137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 clinical assessment including current symptoms/behaviors, functional impairments, and diagnostic code by a QHP</a:t>
          </a:r>
        </a:p>
      </dsp:txBody>
      <dsp:txXfrm>
        <a:off x="24502" y="859859"/>
        <a:ext cx="4642059" cy="452926"/>
      </dsp:txXfrm>
    </dsp:sp>
    <dsp:sp modelId="{60F95B87-98DE-5F46-A5E7-C9A63A948D03}">
      <dsp:nvSpPr>
        <dsp:cNvPr id="0" name=""/>
        <dsp:cNvSpPr/>
      </dsp:nvSpPr>
      <dsp:spPr>
        <a:xfrm>
          <a:off x="0" y="1374727"/>
          <a:ext cx="4691063" cy="501930"/>
        </a:xfrm>
        <a:prstGeom prst="roundRect">
          <a:avLst/>
        </a:prstGeom>
        <a:solidFill>
          <a:schemeClr val="accent2">
            <a:hueOff val="1559665"/>
            <a:satOff val="8876"/>
            <a:lumOff val="27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Individualized treatment instructions</a:t>
          </a:r>
        </a:p>
      </dsp:txBody>
      <dsp:txXfrm>
        <a:off x="24502" y="1399229"/>
        <a:ext cx="4642059" cy="452926"/>
      </dsp:txXfrm>
    </dsp:sp>
    <dsp:sp modelId="{F6EA1521-9FC0-2347-845F-2F198276BB04}">
      <dsp:nvSpPr>
        <dsp:cNvPr id="0" name=""/>
        <dsp:cNvSpPr/>
      </dsp:nvSpPr>
      <dsp:spPr>
        <a:xfrm>
          <a:off x="0" y="1914097"/>
          <a:ext cx="4691063" cy="501930"/>
        </a:xfrm>
        <a:prstGeom prst="roundRect">
          <a:avLst/>
        </a:prstGeom>
        <a:solidFill>
          <a:schemeClr val="accent2">
            <a:hueOff val="2339498"/>
            <a:satOff val="13314"/>
            <a:lumOff val="411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Student consent</a:t>
          </a:r>
        </a:p>
      </dsp:txBody>
      <dsp:txXfrm>
        <a:off x="24502" y="1938599"/>
        <a:ext cx="4642059" cy="452926"/>
      </dsp:txXfrm>
    </dsp:sp>
    <dsp:sp modelId="{C9031980-A0A2-9E4B-8B55-903A931592FD}">
      <dsp:nvSpPr>
        <dsp:cNvPr id="0" name=""/>
        <dsp:cNvSpPr/>
      </dsp:nvSpPr>
      <dsp:spPr>
        <a:xfrm>
          <a:off x="0" y="2453467"/>
          <a:ext cx="4691063" cy="501930"/>
        </a:xfrm>
        <a:prstGeom prst="roundRect">
          <a:avLst/>
        </a:prstGeom>
        <a:solidFill>
          <a:schemeClr val="accent2">
            <a:hueOff val="3119330"/>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Referral source(s)</a:t>
          </a:r>
        </a:p>
      </dsp:txBody>
      <dsp:txXfrm>
        <a:off x="24502" y="2477969"/>
        <a:ext cx="4642059" cy="452926"/>
      </dsp:txXfrm>
    </dsp:sp>
    <dsp:sp modelId="{D85DFCCD-F8E4-6347-8C6A-73BBDBF96144}">
      <dsp:nvSpPr>
        <dsp:cNvPr id="0" name=""/>
        <dsp:cNvSpPr/>
      </dsp:nvSpPr>
      <dsp:spPr>
        <a:xfrm>
          <a:off x="0" y="2992837"/>
          <a:ext cx="4691063" cy="501930"/>
        </a:xfrm>
        <a:prstGeom prst="roundRect">
          <a:avLst/>
        </a:prstGeom>
        <a:solidFill>
          <a:schemeClr val="accent2">
            <a:hueOff val="3899163"/>
            <a:satOff val="22190"/>
            <a:lumOff val="686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Transportation details, including whether an escort is needed</a:t>
          </a:r>
        </a:p>
      </dsp:txBody>
      <dsp:txXfrm>
        <a:off x="24502" y="3017339"/>
        <a:ext cx="4642059" cy="452926"/>
      </dsp:txXfrm>
    </dsp:sp>
    <dsp:sp modelId="{2852B20D-3FED-934A-8230-C9CC3A78B4A0}">
      <dsp:nvSpPr>
        <dsp:cNvPr id="0" name=""/>
        <dsp:cNvSpPr/>
      </dsp:nvSpPr>
      <dsp:spPr>
        <a:xfrm>
          <a:off x="0" y="3532207"/>
          <a:ext cx="4691063" cy="501930"/>
        </a:xfrm>
        <a:prstGeom prst="roundRect">
          <a:avLst/>
        </a:prstGeom>
        <a:solidFill>
          <a:schemeClr val="accent2">
            <a:hueOff val="4678995"/>
            <a:satOff val="26628"/>
            <a:lumOff val="8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Dates of separation and anticipated return to center</a:t>
          </a:r>
        </a:p>
      </dsp:txBody>
      <dsp:txXfrm>
        <a:off x="24502" y="3556709"/>
        <a:ext cx="4642059" cy="452926"/>
      </dsp:txXfrm>
    </dsp:sp>
    <dsp:sp modelId="{35807400-3041-0244-9272-4BFC6EB87B6C}">
      <dsp:nvSpPr>
        <dsp:cNvPr id="0" name=""/>
        <dsp:cNvSpPr/>
      </dsp:nvSpPr>
      <dsp:spPr>
        <a:xfrm>
          <a:off x="0" y="4071577"/>
          <a:ext cx="4691063" cy="501930"/>
        </a:xfrm>
        <a:prstGeom prst="roundRect">
          <a:avLst/>
        </a:prstGeom>
        <a:solidFill>
          <a:schemeClr val="accent2">
            <a:hueOff val="5458828"/>
            <a:satOff val="31066"/>
            <a:lumOff val="960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Individualized student medical expectations to return (Student Health Leave Form/MSWR Form)</a:t>
          </a:r>
        </a:p>
      </dsp:txBody>
      <dsp:txXfrm>
        <a:off x="24502" y="4096079"/>
        <a:ext cx="4642059" cy="452926"/>
      </dsp:txXfrm>
    </dsp:sp>
    <dsp:sp modelId="{779F10FB-B22D-CB4C-B836-47737FF143B7}">
      <dsp:nvSpPr>
        <dsp:cNvPr id="0" name=""/>
        <dsp:cNvSpPr/>
      </dsp:nvSpPr>
      <dsp:spPr>
        <a:xfrm>
          <a:off x="0" y="4610947"/>
          <a:ext cx="4691063" cy="501930"/>
        </a:xfrm>
        <a:prstGeom prst="roundRec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Accommodation plan and CIS Accommodation Plan Notes if student is an individual with a disability</a:t>
          </a:r>
        </a:p>
      </dsp:txBody>
      <dsp:txXfrm>
        <a:off x="24502" y="4635449"/>
        <a:ext cx="4642059" cy="4529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F57DD-E30A-FD4C-BDD4-6AF1389A9474}">
      <dsp:nvSpPr>
        <dsp:cNvPr id="0" name=""/>
        <dsp:cNvSpPr/>
      </dsp:nvSpPr>
      <dsp:spPr>
        <a:xfrm>
          <a:off x="0" y="6105"/>
          <a:ext cx="4495800" cy="174915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Chapter 5, 5.1 R35</a:t>
          </a:r>
        </a:p>
      </dsp:txBody>
      <dsp:txXfrm>
        <a:off x="85386" y="91491"/>
        <a:ext cx="4325028" cy="1578378"/>
      </dsp:txXfrm>
    </dsp:sp>
    <dsp:sp modelId="{450BCCDC-3114-4D41-8853-377AE208E5D3}">
      <dsp:nvSpPr>
        <dsp:cNvPr id="0" name=""/>
        <dsp:cNvSpPr/>
      </dsp:nvSpPr>
      <dsp:spPr>
        <a:xfrm>
          <a:off x="0" y="1830135"/>
          <a:ext cx="4495800" cy="1749150"/>
        </a:xfrm>
        <a:prstGeom prst="roundRect">
          <a:avLst/>
        </a:prstGeom>
        <a:solidFill>
          <a:schemeClr val="accent2">
            <a:hueOff val="3119330"/>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CD shall meet monthly with the center physician and CMHC to discuss clinical and organizational issues</a:t>
          </a:r>
        </a:p>
      </dsp:txBody>
      <dsp:txXfrm>
        <a:off x="85386" y="1915521"/>
        <a:ext cx="4325028" cy="1578378"/>
      </dsp:txXfrm>
    </dsp:sp>
    <dsp:sp modelId="{E5774C6B-CFC9-C243-B1F9-AA105F4F9800}">
      <dsp:nvSpPr>
        <dsp:cNvPr id="0" name=""/>
        <dsp:cNvSpPr/>
      </dsp:nvSpPr>
      <dsp:spPr>
        <a:xfrm>
          <a:off x="0" y="3654165"/>
          <a:ext cx="4495800" cy="1749150"/>
        </a:xfrm>
        <a:prstGeom prst="roundRec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Meeting minutes should include documentation of attendees and items discussed</a:t>
          </a:r>
        </a:p>
      </dsp:txBody>
      <dsp:txXfrm>
        <a:off x="85386" y="3739551"/>
        <a:ext cx="4325028" cy="1578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6532F-7854-A048-9F0D-9E5D2B796123}">
      <dsp:nvSpPr>
        <dsp:cNvPr id="0" name=""/>
        <dsp:cNvSpPr/>
      </dsp:nvSpPr>
      <dsp:spPr>
        <a:xfrm>
          <a:off x="931" y="706703"/>
          <a:ext cx="3634487" cy="2180692"/>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a:t>
          </a:r>
          <a:r>
            <a:rPr lang="en-US" sz="2900" u="sng" kern="1200"/>
            <a:t>HIPAA Notice</a:t>
          </a:r>
          <a:r>
            <a:rPr lang="en-US" sz="2900" kern="1200"/>
            <a:t> (PRH Form 2-01) must be signed on the first visit to the health and wellness center;</a:t>
          </a:r>
        </a:p>
      </dsp:txBody>
      <dsp:txXfrm>
        <a:off x="931" y="706703"/>
        <a:ext cx="3634487" cy="2180692"/>
      </dsp:txXfrm>
    </dsp:sp>
    <dsp:sp modelId="{72E3A0BD-34B9-A846-8CCA-395AAC418201}">
      <dsp:nvSpPr>
        <dsp:cNvPr id="0" name=""/>
        <dsp:cNvSpPr/>
      </dsp:nvSpPr>
      <dsp:spPr>
        <a:xfrm>
          <a:off x="3998868" y="706703"/>
          <a:ext cx="3634487" cy="2180692"/>
        </a:xfrm>
        <a:prstGeom prst="rect">
          <a:avLst/>
        </a:prstGeom>
        <a:solidFill>
          <a:schemeClr val="accent5">
            <a:hueOff val="19114684"/>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Protection of personally identifiable information (PII) </a:t>
          </a:r>
        </a:p>
      </dsp:txBody>
      <dsp:txXfrm>
        <a:off x="3998868" y="706703"/>
        <a:ext cx="3634487" cy="2180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01361-8F25-4270-A512-C0744332CD70}">
      <dsp:nvSpPr>
        <dsp:cNvPr id="0" name=""/>
        <dsp:cNvSpPr/>
      </dsp:nvSpPr>
      <dsp:spPr>
        <a:xfrm>
          <a:off x="0" y="438"/>
          <a:ext cx="7634288" cy="10266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852A4-5B50-4132-9EC0-EC42FF703AB5}">
      <dsp:nvSpPr>
        <dsp:cNvPr id="0" name=""/>
        <dsp:cNvSpPr/>
      </dsp:nvSpPr>
      <dsp:spPr>
        <a:xfrm>
          <a:off x="310557" y="231431"/>
          <a:ext cx="564649" cy="56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1F1EAB-DF19-4A11-8681-C9F9ABBBADDA}">
      <dsp:nvSpPr>
        <dsp:cNvPr id="0" name=""/>
        <dsp:cNvSpPr/>
      </dsp:nvSpPr>
      <dsp:spPr>
        <a:xfrm>
          <a:off x="1185763" y="438"/>
          <a:ext cx="6448524" cy="102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52" tIns="108652" rIns="108652" bIns="108652" numCol="1" spcCol="1270" anchor="ctr" anchorCtr="0">
          <a:noAutofit/>
        </a:bodyPr>
        <a:lstStyle/>
        <a:p>
          <a:pPr marL="0" lvl="0" indent="0" algn="l" defTabSz="800100">
            <a:lnSpc>
              <a:spcPct val="100000"/>
            </a:lnSpc>
            <a:spcBef>
              <a:spcPct val="0"/>
            </a:spcBef>
            <a:spcAft>
              <a:spcPct val="35000"/>
            </a:spcAft>
            <a:buNone/>
          </a:pPr>
          <a:r>
            <a:rPr lang="en-US" sz="1800" kern="1200"/>
            <a:t>Protected Health Information (PHI) should not be put into CIS unless there is a specific reason that every single staff person needs to know that information. Refer to IN Notice 17-03</a:t>
          </a:r>
        </a:p>
      </dsp:txBody>
      <dsp:txXfrm>
        <a:off x="1185763" y="438"/>
        <a:ext cx="6448524" cy="1026635"/>
      </dsp:txXfrm>
    </dsp:sp>
    <dsp:sp modelId="{E88AC6F5-4E02-46B7-BAA8-E7E525E5B2E4}">
      <dsp:nvSpPr>
        <dsp:cNvPr id="0" name=""/>
        <dsp:cNvSpPr/>
      </dsp:nvSpPr>
      <dsp:spPr>
        <a:xfrm>
          <a:off x="0" y="1283732"/>
          <a:ext cx="7634288" cy="10266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DA50C-DEB0-49BE-A4F2-19737E8EC4D8}">
      <dsp:nvSpPr>
        <dsp:cNvPr id="0" name=""/>
        <dsp:cNvSpPr/>
      </dsp:nvSpPr>
      <dsp:spPr>
        <a:xfrm>
          <a:off x="310557" y="1514725"/>
          <a:ext cx="564649" cy="56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0334B-9314-4CC7-ACEE-1750B18C007C}">
      <dsp:nvSpPr>
        <dsp:cNvPr id="0" name=""/>
        <dsp:cNvSpPr/>
      </dsp:nvSpPr>
      <dsp:spPr>
        <a:xfrm>
          <a:off x="1185763" y="1283732"/>
          <a:ext cx="6448524" cy="102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52" tIns="108652" rIns="108652" bIns="108652" numCol="1" spcCol="1270" anchor="ctr" anchorCtr="0">
          <a:noAutofit/>
        </a:bodyPr>
        <a:lstStyle/>
        <a:p>
          <a:pPr marL="0" lvl="0" indent="0" algn="l" defTabSz="800100">
            <a:lnSpc>
              <a:spcPct val="100000"/>
            </a:lnSpc>
            <a:spcBef>
              <a:spcPct val="0"/>
            </a:spcBef>
            <a:spcAft>
              <a:spcPct val="35000"/>
            </a:spcAft>
            <a:buNone/>
          </a:pPr>
          <a:r>
            <a:rPr lang="en-US" sz="1800" kern="1200"/>
            <a:t>Accommodations should be put into CIS, but a medical diagnosis reference to the IEP should </a:t>
          </a:r>
          <a:r>
            <a:rPr lang="en-US" sz="1800" u="sng" kern="1200"/>
            <a:t>not</a:t>
          </a:r>
          <a:r>
            <a:rPr lang="en-US" sz="1800" kern="1200"/>
            <a:t> be included</a:t>
          </a:r>
        </a:p>
      </dsp:txBody>
      <dsp:txXfrm>
        <a:off x="1185763" y="1283732"/>
        <a:ext cx="6448524" cy="1026635"/>
      </dsp:txXfrm>
    </dsp:sp>
    <dsp:sp modelId="{AA18D9ED-D536-416B-8C85-93152D1E1594}">
      <dsp:nvSpPr>
        <dsp:cNvPr id="0" name=""/>
        <dsp:cNvSpPr/>
      </dsp:nvSpPr>
      <dsp:spPr>
        <a:xfrm>
          <a:off x="0" y="2567026"/>
          <a:ext cx="7634288" cy="10266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32C12-AE78-4A3C-A386-5FC2C365BEF7}">
      <dsp:nvSpPr>
        <dsp:cNvPr id="0" name=""/>
        <dsp:cNvSpPr/>
      </dsp:nvSpPr>
      <dsp:spPr>
        <a:xfrm>
          <a:off x="310557" y="2798019"/>
          <a:ext cx="564649" cy="5646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D57C8-135A-4B33-98BB-03ECF891E9F0}">
      <dsp:nvSpPr>
        <dsp:cNvPr id="0" name=""/>
        <dsp:cNvSpPr/>
      </dsp:nvSpPr>
      <dsp:spPr>
        <a:xfrm>
          <a:off x="1185763" y="2567026"/>
          <a:ext cx="6448524" cy="102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52" tIns="108652" rIns="108652" bIns="108652" numCol="1" spcCol="1270" anchor="ctr" anchorCtr="0">
          <a:noAutofit/>
        </a:bodyPr>
        <a:lstStyle/>
        <a:p>
          <a:pPr marL="0" lvl="0" indent="0" algn="l" defTabSz="800100">
            <a:lnSpc>
              <a:spcPct val="100000"/>
            </a:lnSpc>
            <a:spcBef>
              <a:spcPct val="0"/>
            </a:spcBef>
            <a:spcAft>
              <a:spcPct val="35000"/>
            </a:spcAft>
            <a:buNone/>
          </a:pPr>
          <a:r>
            <a:rPr lang="en-US" sz="1800" kern="1200"/>
            <a:t>If you need to document in CIS it should be very general such as student seen in Wellness, student referred to Wellness</a:t>
          </a:r>
        </a:p>
      </dsp:txBody>
      <dsp:txXfrm>
        <a:off x="1185763" y="2567026"/>
        <a:ext cx="6448524" cy="1026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13920-CD84-004C-A548-4C9F8FAC3AAE}">
      <dsp:nvSpPr>
        <dsp:cNvPr id="0" name=""/>
        <dsp:cNvSpPr/>
      </dsp:nvSpPr>
      <dsp:spPr>
        <a:xfrm>
          <a:off x="0" y="401872"/>
          <a:ext cx="4691063" cy="604799"/>
        </a:xfrm>
        <a:prstGeom prst="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4082B-F33C-F242-946D-8B45812C13A9}">
      <dsp:nvSpPr>
        <dsp:cNvPr id="0" name=""/>
        <dsp:cNvSpPr/>
      </dsp:nvSpPr>
      <dsp:spPr>
        <a:xfrm>
          <a:off x="234553" y="47632"/>
          <a:ext cx="3283744" cy="70848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1066800">
            <a:lnSpc>
              <a:spcPct val="90000"/>
            </a:lnSpc>
            <a:spcBef>
              <a:spcPct val="0"/>
            </a:spcBef>
            <a:spcAft>
              <a:spcPct val="35000"/>
            </a:spcAft>
            <a:buNone/>
          </a:pPr>
          <a:r>
            <a:rPr lang="en-US" sz="2400" kern="1200"/>
            <a:t>Walk-in clinic outside of training hours</a:t>
          </a:r>
        </a:p>
      </dsp:txBody>
      <dsp:txXfrm>
        <a:off x="269138" y="82217"/>
        <a:ext cx="3214574" cy="639310"/>
      </dsp:txXfrm>
    </dsp:sp>
    <dsp:sp modelId="{75A6C9E7-950B-2D4A-8DC3-ADA740D322B8}">
      <dsp:nvSpPr>
        <dsp:cNvPr id="0" name=""/>
        <dsp:cNvSpPr/>
      </dsp:nvSpPr>
      <dsp:spPr>
        <a:xfrm>
          <a:off x="0" y="1490512"/>
          <a:ext cx="4691063" cy="604799"/>
        </a:xfrm>
        <a:prstGeom prst="rect">
          <a:avLst/>
        </a:prstGeom>
        <a:solidFill>
          <a:schemeClr val="lt1">
            <a:alpha val="90000"/>
            <a:hueOff val="0"/>
            <a:satOff val="0"/>
            <a:lumOff val="0"/>
            <a:alphaOff val="0"/>
          </a:schemeClr>
        </a:solidFill>
        <a:ln w="12700" cap="flat" cmpd="sng" algn="in">
          <a:solidFill>
            <a:schemeClr val="accent5">
              <a:hueOff val="4778671"/>
              <a:satOff val="-10209"/>
              <a:lumOff val="-4265"/>
              <a:alphaOff val="0"/>
            </a:schemeClr>
          </a:solidFill>
          <a:prstDash val="solid"/>
        </a:ln>
        <a:effectLst/>
      </dsp:spPr>
      <dsp:style>
        <a:lnRef idx="2">
          <a:scrgbClr r="0" g="0" b="0"/>
        </a:lnRef>
        <a:fillRef idx="1">
          <a:scrgbClr r="0" g="0" b="0"/>
        </a:fillRef>
        <a:effectRef idx="0">
          <a:scrgbClr r="0" g="0" b="0"/>
        </a:effectRef>
        <a:fontRef idx="minor"/>
      </dsp:style>
    </dsp:sp>
    <dsp:sp modelId="{0B8049CA-24C8-0841-9F74-E2D654D79B05}">
      <dsp:nvSpPr>
        <dsp:cNvPr id="0" name=""/>
        <dsp:cNvSpPr/>
      </dsp:nvSpPr>
      <dsp:spPr>
        <a:xfrm>
          <a:off x="234553" y="1136272"/>
          <a:ext cx="3283744" cy="708480"/>
        </a:xfrm>
        <a:prstGeom prst="roundRect">
          <a:avLst/>
        </a:prstGeom>
        <a:solidFill>
          <a:schemeClr val="accent5">
            <a:hueOff val="4778671"/>
            <a:satOff val="-10209"/>
            <a:lumOff val="-42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1066800">
            <a:lnSpc>
              <a:spcPct val="90000"/>
            </a:lnSpc>
            <a:spcBef>
              <a:spcPct val="0"/>
            </a:spcBef>
            <a:spcAft>
              <a:spcPct val="35000"/>
            </a:spcAft>
            <a:buNone/>
          </a:pPr>
          <a:r>
            <a:rPr lang="en-US" sz="2400" kern="1200"/>
            <a:t>Appointment system for follow up</a:t>
          </a:r>
        </a:p>
      </dsp:txBody>
      <dsp:txXfrm>
        <a:off x="269138" y="1170857"/>
        <a:ext cx="3214574" cy="639310"/>
      </dsp:txXfrm>
    </dsp:sp>
    <dsp:sp modelId="{B1ADF833-D15B-9E43-A51A-0C5ED3D8BA67}">
      <dsp:nvSpPr>
        <dsp:cNvPr id="0" name=""/>
        <dsp:cNvSpPr/>
      </dsp:nvSpPr>
      <dsp:spPr>
        <a:xfrm>
          <a:off x="0" y="2579152"/>
          <a:ext cx="4691063" cy="604799"/>
        </a:xfrm>
        <a:prstGeom prst="rect">
          <a:avLst/>
        </a:prstGeom>
        <a:solidFill>
          <a:schemeClr val="lt1">
            <a:alpha val="90000"/>
            <a:hueOff val="0"/>
            <a:satOff val="0"/>
            <a:lumOff val="0"/>
            <a:alphaOff val="0"/>
          </a:schemeClr>
        </a:solidFill>
        <a:ln w="12700" cap="flat" cmpd="sng" algn="in">
          <a:solidFill>
            <a:schemeClr val="accent5">
              <a:hueOff val="9557342"/>
              <a:satOff val="-20419"/>
              <a:lumOff val="-8529"/>
              <a:alphaOff val="0"/>
            </a:schemeClr>
          </a:solidFill>
          <a:prstDash val="solid"/>
        </a:ln>
        <a:effectLst/>
      </dsp:spPr>
      <dsp:style>
        <a:lnRef idx="2">
          <a:scrgbClr r="0" g="0" b="0"/>
        </a:lnRef>
        <a:fillRef idx="1">
          <a:scrgbClr r="0" g="0" b="0"/>
        </a:fillRef>
        <a:effectRef idx="0">
          <a:scrgbClr r="0" g="0" b="0"/>
        </a:effectRef>
        <a:fontRef idx="minor"/>
      </dsp:style>
    </dsp:sp>
    <dsp:sp modelId="{54C95C76-E5EE-E948-A044-A591A5376230}">
      <dsp:nvSpPr>
        <dsp:cNvPr id="0" name=""/>
        <dsp:cNvSpPr/>
      </dsp:nvSpPr>
      <dsp:spPr>
        <a:xfrm>
          <a:off x="234553" y="2224912"/>
          <a:ext cx="3283744" cy="708480"/>
        </a:xfrm>
        <a:prstGeom prst="roundRect">
          <a:avLst/>
        </a:prstGeom>
        <a:solidFill>
          <a:schemeClr val="accent5">
            <a:hueOff val="9557342"/>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1066800">
            <a:lnSpc>
              <a:spcPct val="90000"/>
            </a:lnSpc>
            <a:spcBef>
              <a:spcPct val="0"/>
            </a:spcBef>
            <a:spcAft>
              <a:spcPct val="35000"/>
            </a:spcAft>
            <a:buNone/>
          </a:pPr>
          <a:r>
            <a:rPr lang="en-US" sz="2400" kern="1200"/>
            <a:t>Off-center specialist referral system </a:t>
          </a:r>
        </a:p>
      </dsp:txBody>
      <dsp:txXfrm>
        <a:off x="269138" y="2259497"/>
        <a:ext cx="3214574" cy="639310"/>
      </dsp:txXfrm>
    </dsp:sp>
    <dsp:sp modelId="{6DAFEEE7-4C58-484C-91DB-79A20A222F66}">
      <dsp:nvSpPr>
        <dsp:cNvPr id="0" name=""/>
        <dsp:cNvSpPr/>
      </dsp:nvSpPr>
      <dsp:spPr>
        <a:xfrm>
          <a:off x="0" y="3667792"/>
          <a:ext cx="4691063" cy="604799"/>
        </a:xfrm>
        <a:prstGeom prst="rect">
          <a:avLst/>
        </a:prstGeom>
        <a:solidFill>
          <a:schemeClr val="lt1">
            <a:alpha val="90000"/>
            <a:hueOff val="0"/>
            <a:satOff val="0"/>
            <a:lumOff val="0"/>
            <a:alphaOff val="0"/>
          </a:schemeClr>
        </a:solidFill>
        <a:ln w="12700" cap="flat" cmpd="sng" algn="in">
          <a:solidFill>
            <a:schemeClr val="accent5">
              <a:hueOff val="14336013"/>
              <a:satOff val="-30628"/>
              <a:lumOff val="-12794"/>
              <a:alphaOff val="0"/>
            </a:schemeClr>
          </a:solidFill>
          <a:prstDash val="solid"/>
        </a:ln>
        <a:effectLst/>
      </dsp:spPr>
      <dsp:style>
        <a:lnRef idx="2">
          <a:scrgbClr r="0" g="0" b="0"/>
        </a:lnRef>
        <a:fillRef idx="1">
          <a:scrgbClr r="0" g="0" b="0"/>
        </a:fillRef>
        <a:effectRef idx="0">
          <a:scrgbClr r="0" g="0" b="0"/>
        </a:effectRef>
        <a:fontRef idx="minor"/>
      </dsp:style>
    </dsp:sp>
    <dsp:sp modelId="{0CBC611F-85A4-4542-B553-3857FDF13C97}">
      <dsp:nvSpPr>
        <dsp:cNvPr id="0" name=""/>
        <dsp:cNvSpPr/>
      </dsp:nvSpPr>
      <dsp:spPr>
        <a:xfrm>
          <a:off x="234553" y="3313552"/>
          <a:ext cx="3283744" cy="708480"/>
        </a:xfrm>
        <a:prstGeom prst="roundRect">
          <a:avLst/>
        </a:prstGeom>
        <a:solidFill>
          <a:schemeClr val="accent5">
            <a:hueOff val="14336013"/>
            <a:satOff val="-30628"/>
            <a:lumOff val="-1279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1066800">
            <a:lnSpc>
              <a:spcPct val="90000"/>
            </a:lnSpc>
            <a:spcBef>
              <a:spcPct val="0"/>
            </a:spcBef>
            <a:spcAft>
              <a:spcPct val="35000"/>
            </a:spcAft>
            <a:buNone/>
          </a:pPr>
          <a:r>
            <a:rPr lang="en-US" sz="2400" kern="1200"/>
            <a:t>24-hour emergency care system</a:t>
          </a:r>
        </a:p>
      </dsp:txBody>
      <dsp:txXfrm>
        <a:off x="269138" y="3348137"/>
        <a:ext cx="3214574" cy="639310"/>
      </dsp:txXfrm>
    </dsp:sp>
    <dsp:sp modelId="{49E909C7-2197-914C-A76A-B221906C8D9A}">
      <dsp:nvSpPr>
        <dsp:cNvPr id="0" name=""/>
        <dsp:cNvSpPr/>
      </dsp:nvSpPr>
      <dsp:spPr>
        <a:xfrm>
          <a:off x="0" y="4756432"/>
          <a:ext cx="4691063" cy="604799"/>
        </a:xfrm>
        <a:prstGeom prst="rect">
          <a:avLst/>
        </a:prstGeom>
        <a:solidFill>
          <a:schemeClr val="lt1">
            <a:alpha val="90000"/>
            <a:hueOff val="0"/>
            <a:satOff val="0"/>
            <a:lumOff val="0"/>
            <a:alphaOff val="0"/>
          </a:schemeClr>
        </a:solidFill>
        <a:ln w="12700" cap="flat" cmpd="sng" algn="in">
          <a:solidFill>
            <a:schemeClr val="accent5">
              <a:hueOff val="19114684"/>
              <a:satOff val="-40837"/>
              <a:lumOff val="-17059"/>
              <a:alphaOff val="0"/>
            </a:schemeClr>
          </a:solidFill>
          <a:prstDash val="solid"/>
        </a:ln>
        <a:effectLst/>
      </dsp:spPr>
      <dsp:style>
        <a:lnRef idx="2">
          <a:scrgbClr r="0" g="0" b="0"/>
        </a:lnRef>
        <a:fillRef idx="1">
          <a:scrgbClr r="0" g="0" b="0"/>
        </a:fillRef>
        <a:effectRef idx="0">
          <a:scrgbClr r="0" g="0" b="0"/>
        </a:effectRef>
        <a:fontRef idx="minor"/>
      </dsp:style>
    </dsp:sp>
    <dsp:sp modelId="{C79E4DFB-5FC8-6740-8549-341766243D2B}">
      <dsp:nvSpPr>
        <dsp:cNvPr id="0" name=""/>
        <dsp:cNvSpPr/>
      </dsp:nvSpPr>
      <dsp:spPr>
        <a:xfrm>
          <a:off x="234553" y="4402192"/>
          <a:ext cx="3283744" cy="708480"/>
        </a:xfrm>
        <a:prstGeom prst="roundRect">
          <a:avLst/>
        </a:prstGeom>
        <a:solidFill>
          <a:schemeClr val="accent5">
            <a:hueOff val="19114684"/>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1066800">
            <a:lnSpc>
              <a:spcPct val="90000"/>
            </a:lnSpc>
            <a:spcBef>
              <a:spcPct val="0"/>
            </a:spcBef>
            <a:spcAft>
              <a:spcPct val="35000"/>
            </a:spcAft>
            <a:buNone/>
          </a:pPr>
          <a:r>
            <a:rPr lang="en-US" sz="2400" kern="1200"/>
            <a:t>Access to prescription medications</a:t>
          </a:r>
        </a:p>
      </dsp:txBody>
      <dsp:txXfrm>
        <a:off x="269138" y="4436777"/>
        <a:ext cx="3214574"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28E0E-76D5-584D-B6FB-CE7649672775}">
      <dsp:nvSpPr>
        <dsp:cNvPr id="0" name=""/>
        <dsp:cNvSpPr/>
      </dsp:nvSpPr>
      <dsp:spPr>
        <a:xfrm>
          <a:off x="0" y="0"/>
          <a:ext cx="3752850" cy="1189950"/>
        </a:xfrm>
        <a:prstGeom prst="roundRect">
          <a:avLst>
            <a:gd name="adj" fmla="val 1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dental readiness inspection</a:t>
          </a:r>
        </a:p>
      </dsp:txBody>
      <dsp:txXfrm>
        <a:off x="34852" y="34852"/>
        <a:ext cx="2368251" cy="1120246"/>
      </dsp:txXfrm>
    </dsp:sp>
    <dsp:sp modelId="{33B1B0CE-D0A1-D348-A011-962E362FB1F1}">
      <dsp:nvSpPr>
        <dsp:cNvPr id="0" name=""/>
        <dsp:cNvSpPr/>
      </dsp:nvSpPr>
      <dsp:spPr>
        <a:xfrm>
          <a:off x="314301" y="1406304"/>
          <a:ext cx="3752850" cy="1189950"/>
        </a:xfrm>
        <a:prstGeom prst="roundRect">
          <a:avLst>
            <a:gd name="adj" fmla="val 10000"/>
          </a:avLst>
        </a:prstGeom>
        <a:solidFill>
          <a:schemeClr val="accent5">
            <a:hueOff val="6371561"/>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 elective oral examination</a:t>
          </a:r>
        </a:p>
      </dsp:txBody>
      <dsp:txXfrm>
        <a:off x="349153" y="1441156"/>
        <a:ext cx="2595377" cy="1120246"/>
      </dsp:txXfrm>
    </dsp:sp>
    <dsp:sp modelId="{3844F80C-0D4B-264C-97FB-8AA5F6FDDA57}">
      <dsp:nvSpPr>
        <dsp:cNvPr id="0" name=""/>
        <dsp:cNvSpPr/>
      </dsp:nvSpPr>
      <dsp:spPr>
        <a:xfrm>
          <a:off x="623911" y="2812609"/>
          <a:ext cx="3752850" cy="1189950"/>
        </a:xfrm>
        <a:prstGeom prst="roundRect">
          <a:avLst>
            <a:gd name="adj" fmla="val 10000"/>
          </a:avLst>
        </a:prstGeom>
        <a:solidFill>
          <a:schemeClr val="accent5">
            <a:hueOff val="12743123"/>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Dental procedures</a:t>
          </a:r>
        </a:p>
      </dsp:txBody>
      <dsp:txXfrm>
        <a:off x="658763" y="2847461"/>
        <a:ext cx="2600068" cy="1120246"/>
      </dsp:txXfrm>
    </dsp:sp>
    <dsp:sp modelId="{6BE6C9E8-6B3F-1E47-9327-CC18EC7D4068}">
      <dsp:nvSpPr>
        <dsp:cNvPr id="0" name=""/>
        <dsp:cNvSpPr/>
      </dsp:nvSpPr>
      <dsp:spPr>
        <a:xfrm>
          <a:off x="938212" y="4218914"/>
          <a:ext cx="3752850" cy="1189950"/>
        </a:xfrm>
        <a:prstGeom prst="roundRect">
          <a:avLst>
            <a:gd name="adj" fmla="val 10000"/>
          </a:avLst>
        </a:prstGeom>
        <a:solidFill>
          <a:schemeClr val="accent5">
            <a:hueOff val="19114684"/>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Referral agreement with community facilities</a:t>
          </a:r>
        </a:p>
      </dsp:txBody>
      <dsp:txXfrm>
        <a:off x="973064" y="4253766"/>
        <a:ext cx="2595377" cy="1120246"/>
      </dsp:txXfrm>
    </dsp:sp>
    <dsp:sp modelId="{FAB75630-F894-654E-918B-A41D44A33074}">
      <dsp:nvSpPr>
        <dsp:cNvPr id="0" name=""/>
        <dsp:cNvSpPr/>
      </dsp:nvSpPr>
      <dsp:spPr>
        <a:xfrm>
          <a:off x="2979382" y="911393"/>
          <a:ext cx="773467" cy="77346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53412" y="911393"/>
        <a:ext cx="425407" cy="582034"/>
      </dsp:txXfrm>
    </dsp:sp>
    <dsp:sp modelId="{8344511B-B0C8-CE4E-84B2-1A5487115C8F}">
      <dsp:nvSpPr>
        <dsp:cNvPr id="0" name=""/>
        <dsp:cNvSpPr/>
      </dsp:nvSpPr>
      <dsp:spPr>
        <a:xfrm>
          <a:off x="3293683" y="2317698"/>
          <a:ext cx="773467" cy="773467"/>
        </a:xfrm>
        <a:prstGeom prst="downArrow">
          <a:avLst>
            <a:gd name="adj1" fmla="val 55000"/>
            <a:gd name="adj2" fmla="val 45000"/>
          </a:avLst>
        </a:prstGeom>
        <a:solidFill>
          <a:schemeClr val="accent5">
            <a:tint val="40000"/>
            <a:alpha val="90000"/>
            <a:hueOff val="9663712"/>
            <a:satOff val="-19238"/>
            <a:lumOff val="-228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67713" y="2317698"/>
        <a:ext cx="425407" cy="582034"/>
      </dsp:txXfrm>
    </dsp:sp>
    <dsp:sp modelId="{09F9B0D9-CFAC-5A40-B0F2-D983832EB256}">
      <dsp:nvSpPr>
        <dsp:cNvPr id="0" name=""/>
        <dsp:cNvSpPr/>
      </dsp:nvSpPr>
      <dsp:spPr>
        <a:xfrm>
          <a:off x="3603294" y="3724003"/>
          <a:ext cx="773467" cy="773467"/>
        </a:xfrm>
        <a:prstGeom prst="downArrow">
          <a:avLst>
            <a:gd name="adj1" fmla="val 55000"/>
            <a:gd name="adj2" fmla="val 45000"/>
          </a:avLst>
        </a:prstGeom>
        <a:solidFill>
          <a:schemeClr val="accent5">
            <a:tint val="40000"/>
            <a:alpha val="90000"/>
            <a:hueOff val="19327423"/>
            <a:satOff val="-38476"/>
            <a:lumOff val="-456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77324" y="3724003"/>
        <a:ext cx="425407" cy="582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BC7E-0079-9741-8155-53DE4A6C8C08}">
      <dsp:nvSpPr>
        <dsp:cNvPr id="0" name=""/>
        <dsp:cNvSpPr/>
      </dsp:nvSpPr>
      <dsp:spPr>
        <a:xfrm>
          <a:off x="0" y="531382"/>
          <a:ext cx="4691063" cy="554399"/>
        </a:xfrm>
        <a:prstGeom prst="rect">
          <a:avLst/>
        </a:prstGeom>
        <a:solidFill>
          <a:schemeClr val="lt1">
            <a:alpha val="90000"/>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C3BD8-53BA-824A-8294-57EA109E7997}">
      <dsp:nvSpPr>
        <dsp:cNvPr id="0" name=""/>
        <dsp:cNvSpPr/>
      </dsp:nvSpPr>
      <dsp:spPr>
        <a:xfrm>
          <a:off x="234553" y="206662"/>
          <a:ext cx="3283744" cy="649440"/>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977900">
            <a:lnSpc>
              <a:spcPct val="90000"/>
            </a:lnSpc>
            <a:spcBef>
              <a:spcPct val="0"/>
            </a:spcBef>
            <a:spcAft>
              <a:spcPct val="35000"/>
            </a:spcAft>
            <a:buNone/>
          </a:pPr>
          <a:r>
            <a:rPr lang="en-US" sz="2200" kern="1200"/>
            <a:t>Not paid for by Job Corps</a:t>
          </a:r>
        </a:p>
      </dsp:txBody>
      <dsp:txXfrm>
        <a:off x="266256" y="238365"/>
        <a:ext cx="3220338" cy="586034"/>
      </dsp:txXfrm>
    </dsp:sp>
    <dsp:sp modelId="{46779140-447A-6042-ACF3-3C4F5FED18A4}">
      <dsp:nvSpPr>
        <dsp:cNvPr id="0" name=""/>
        <dsp:cNvSpPr/>
      </dsp:nvSpPr>
      <dsp:spPr>
        <a:xfrm>
          <a:off x="0" y="1529302"/>
          <a:ext cx="4691063" cy="3672899"/>
        </a:xfrm>
        <a:prstGeom prst="rect">
          <a:avLst/>
        </a:prstGeom>
        <a:solidFill>
          <a:schemeClr val="lt1">
            <a:alpha val="90000"/>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079" tIns="458216" rIns="36407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must have a signed agreement in place before arrival that states:</a:t>
          </a:r>
        </a:p>
        <a:p>
          <a:pPr marL="228600" lvl="1" indent="-228600" algn="l" defTabSz="977900">
            <a:lnSpc>
              <a:spcPct val="90000"/>
            </a:lnSpc>
            <a:spcBef>
              <a:spcPct val="0"/>
            </a:spcBef>
            <a:spcAft>
              <a:spcPct val="15000"/>
            </a:spcAft>
            <a:buChar char="•"/>
          </a:pPr>
          <a:r>
            <a:rPr lang="en-US" sz="2200" kern="1200"/>
            <a:t>all costs, including transportation, are the responsibility of the student/parent/guardian</a:t>
          </a:r>
        </a:p>
        <a:p>
          <a:pPr marL="228600" lvl="1" indent="-228600" algn="l" defTabSz="977900">
            <a:lnSpc>
              <a:spcPct val="90000"/>
            </a:lnSpc>
            <a:spcBef>
              <a:spcPct val="0"/>
            </a:spcBef>
            <a:spcAft>
              <a:spcPct val="15000"/>
            </a:spcAft>
            <a:buChar char="•"/>
          </a:pPr>
          <a:r>
            <a:rPr lang="en-US" sz="2200" kern="1200"/>
            <a:t>appointments will be kept and will not exceed authorized leave limits for elective dental treatment</a:t>
          </a:r>
        </a:p>
      </dsp:txBody>
      <dsp:txXfrm>
        <a:off x="0" y="1529302"/>
        <a:ext cx="4691063" cy="3672899"/>
      </dsp:txXfrm>
    </dsp:sp>
    <dsp:sp modelId="{34AFEC7A-C4EF-A844-81AF-DB79C1351D9F}">
      <dsp:nvSpPr>
        <dsp:cNvPr id="0" name=""/>
        <dsp:cNvSpPr/>
      </dsp:nvSpPr>
      <dsp:spPr>
        <a:xfrm>
          <a:off x="234553" y="1204582"/>
          <a:ext cx="3283744" cy="649440"/>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18" tIns="0" rIns="124118" bIns="0" numCol="1" spcCol="1270" anchor="ctr" anchorCtr="0">
          <a:noAutofit/>
        </a:bodyPr>
        <a:lstStyle/>
        <a:p>
          <a:pPr marL="0" lvl="0" indent="0" algn="l" defTabSz="977900">
            <a:lnSpc>
              <a:spcPct val="90000"/>
            </a:lnSpc>
            <a:spcBef>
              <a:spcPct val="0"/>
            </a:spcBef>
            <a:spcAft>
              <a:spcPct val="35000"/>
            </a:spcAft>
            <a:buNone/>
          </a:pPr>
          <a:r>
            <a:rPr lang="en-US" sz="2200" kern="1200"/>
            <a:t>Applicants with orthodontic appliances </a:t>
          </a:r>
        </a:p>
      </dsp:txBody>
      <dsp:txXfrm>
        <a:off x="266256" y="1236285"/>
        <a:ext cx="3220338"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186EA-989D-3D4D-9A2E-A20495EEB540}">
      <dsp:nvSpPr>
        <dsp:cNvPr id="0" name=""/>
        <dsp:cNvSpPr/>
      </dsp:nvSpPr>
      <dsp:spPr>
        <a:xfrm>
          <a:off x="0" y="83047"/>
          <a:ext cx="4691063" cy="98865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Assessment</a:t>
          </a:r>
        </a:p>
      </dsp:txBody>
      <dsp:txXfrm>
        <a:off x="48262" y="131309"/>
        <a:ext cx="4594539" cy="892126"/>
      </dsp:txXfrm>
    </dsp:sp>
    <dsp:sp modelId="{ABF4EB7A-C305-6047-BE59-BE0BF1A84093}">
      <dsp:nvSpPr>
        <dsp:cNvPr id="0" name=""/>
        <dsp:cNvSpPr/>
      </dsp:nvSpPr>
      <dsp:spPr>
        <a:xfrm>
          <a:off x="0" y="1146577"/>
          <a:ext cx="4691063" cy="988650"/>
        </a:xfrm>
        <a:prstGeom prst="roundRect">
          <a:avLst/>
        </a:prstGeom>
        <a:solidFill>
          <a:schemeClr val="accent2">
            <a:hueOff val="1559665"/>
            <a:satOff val="8876"/>
            <a:lumOff val="27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Mental Health Promotion and Education</a:t>
          </a:r>
        </a:p>
      </dsp:txBody>
      <dsp:txXfrm>
        <a:off x="48262" y="1194839"/>
        <a:ext cx="4594539" cy="892126"/>
      </dsp:txXfrm>
    </dsp:sp>
    <dsp:sp modelId="{FF4B02E7-52B7-5B4D-97D0-90E1ABE21D66}">
      <dsp:nvSpPr>
        <dsp:cNvPr id="0" name=""/>
        <dsp:cNvSpPr/>
      </dsp:nvSpPr>
      <dsp:spPr>
        <a:xfrm>
          <a:off x="0" y="2210107"/>
          <a:ext cx="4691063" cy="988650"/>
        </a:xfrm>
        <a:prstGeom prst="roundRect">
          <a:avLst/>
        </a:prstGeom>
        <a:solidFill>
          <a:schemeClr val="accent2">
            <a:hueOff val="3119330"/>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Consultation and Training</a:t>
          </a:r>
        </a:p>
      </dsp:txBody>
      <dsp:txXfrm>
        <a:off x="48262" y="2258369"/>
        <a:ext cx="4594539" cy="892126"/>
      </dsp:txXfrm>
    </dsp:sp>
    <dsp:sp modelId="{1C5992CB-97FD-C940-A6BB-8E74332709D7}">
      <dsp:nvSpPr>
        <dsp:cNvPr id="0" name=""/>
        <dsp:cNvSpPr/>
      </dsp:nvSpPr>
      <dsp:spPr>
        <a:xfrm>
          <a:off x="0" y="3273637"/>
          <a:ext cx="4691063" cy="988650"/>
        </a:xfrm>
        <a:prstGeom prst="roundRect">
          <a:avLst/>
        </a:prstGeom>
        <a:solidFill>
          <a:schemeClr val="accent2">
            <a:hueOff val="4678995"/>
            <a:satOff val="26628"/>
            <a:lumOff val="8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Disability Program Support (including applicant file reviews)</a:t>
          </a:r>
        </a:p>
      </dsp:txBody>
      <dsp:txXfrm>
        <a:off x="48262" y="3321899"/>
        <a:ext cx="4594539" cy="892126"/>
      </dsp:txXfrm>
    </dsp:sp>
    <dsp:sp modelId="{246C5F84-0658-0842-939F-A45339AF01AE}">
      <dsp:nvSpPr>
        <dsp:cNvPr id="0" name=""/>
        <dsp:cNvSpPr/>
      </dsp:nvSpPr>
      <dsp:spPr>
        <a:xfrm>
          <a:off x="0" y="4337167"/>
          <a:ext cx="4691063" cy="988650"/>
        </a:xfrm>
        <a:prstGeom prst="roundRect">
          <a:avLst/>
        </a:prstGeom>
        <a:solidFill>
          <a:schemeClr val="accent2">
            <a:hueOff val="6238660"/>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Treatment </a:t>
          </a:r>
        </a:p>
      </dsp:txBody>
      <dsp:txXfrm>
        <a:off x="48262" y="4385429"/>
        <a:ext cx="4594539" cy="8921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C91CA-6651-1A4E-99F2-16315830B758}">
      <dsp:nvSpPr>
        <dsp:cNvPr id="0" name=""/>
        <dsp:cNvSpPr/>
      </dsp:nvSpPr>
      <dsp:spPr>
        <a:xfrm>
          <a:off x="0" y="421312"/>
          <a:ext cx="4691063" cy="108108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Review of Social Intake Form (SIF)</a:t>
          </a:r>
        </a:p>
      </dsp:txBody>
      <dsp:txXfrm>
        <a:off x="52774" y="474086"/>
        <a:ext cx="4585515" cy="975532"/>
      </dsp:txXfrm>
    </dsp:sp>
    <dsp:sp modelId="{C87BD16F-4AE2-964A-BC76-D7FD438A99FF}">
      <dsp:nvSpPr>
        <dsp:cNvPr id="0" name=""/>
        <dsp:cNvSpPr/>
      </dsp:nvSpPr>
      <dsp:spPr>
        <a:xfrm>
          <a:off x="0" y="1583032"/>
          <a:ext cx="4691063" cy="1081080"/>
        </a:xfrm>
        <a:prstGeom prst="roundRect">
          <a:avLst/>
        </a:prstGeom>
        <a:solidFill>
          <a:schemeClr val="accent5">
            <a:hueOff val="6371561"/>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written referral/feedback system</a:t>
          </a:r>
        </a:p>
      </dsp:txBody>
      <dsp:txXfrm>
        <a:off x="52774" y="1635806"/>
        <a:ext cx="4585515" cy="975532"/>
      </dsp:txXfrm>
    </dsp:sp>
    <dsp:sp modelId="{F0F712AF-F17D-6949-9B8D-A3703B23F0E3}">
      <dsp:nvSpPr>
        <dsp:cNvPr id="0" name=""/>
        <dsp:cNvSpPr/>
      </dsp:nvSpPr>
      <dsp:spPr>
        <a:xfrm>
          <a:off x="0" y="2744752"/>
          <a:ext cx="4691063" cy="1081080"/>
        </a:xfrm>
        <a:prstGeom prst="roundRect">
          <a:avLst/>
        </a:prstGeom>
        <a:solidFill>
          <a:schemeClr val="accent5">
            <a:hueOff val="12743123"/>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Steps/procedures for mental health emergencies</a:t>
          </a:r>
        </a:p>
      </dsp:txBody>
      <dsp:txXfrm>
        <a:off x="52774" y="2797526"/>
        <a:ext cx="4585515" cy="975532"/>
      </dsp:txXfrm>
    </dsp:sp>
    <dsp:sp modelId="{91A9C377-7FF2-4F44-8ABD-EF9063600028}">
      <dsp:nvSpPr>
        <dsp:cNvPr id="0" name=""/>
        <dsp:cNvSpPr/>
      </dsp:nvSpPr>
      <dsp:spPr>
        <a:xfrm>
          <a:off x="0" y="3906472"/>
          <a:ext cx="4691063" cy="1081080"/>
        </a:xfrm>
        <a:prstGeom prst="roundRect">
          <a:avLst/>
        </a:prstGeom>
        <a:solidFill>
          <a:schemeClr val="accent5">
            <a:hueOff val="19114684"/>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MSWR or medical separation for mental health issues</a:t>
          </a:r>
        </a:p>
      </dsp:txBody>
      <dsp:txXfrm>
        <a:off x="52774" y="3959246"/>
        <a:ext cx="4585515" cy="9755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A4C8F-0E10-4F5E-AA42-EF6471A1F2CE}"/>
              </a:ext>
            </a:extLst>
          </p:cNvPr>
          <p:cNvSpPr>
            <a:spLocks noGrp="1"/>
          </p:cNvSpPr>
          <p:nvPr>
            <p:ph type="hdr" sz="quarter"/>
          </p:nvPr>
        </p:nvSpPr>
        <p:spPr>
          <a:xfrm>
            <a:off x="0" y="0"/>
            <a:ext cx="3070225" cy="4730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F17AB8-EA06-4FAC-A2E3-531B1661E006}"/>
              </a:ext>
            </a:extLst>
          </p:cNvPr>
          <p:cNvSpPr>
            <a:spLocks noGrp="1"/>
          </p:cNvSpPr>
          <p:nvPr>
            <p:ph type="dt" sz="quarter" idx="1"/>
          </p:nvPr>
        </p:nvSpPr>
        <p:spPr>
          <a:xfrm>
            <a:off x="4014788" y="0"/>
            <a:ext cx="3070225" cy="473075"/>
          </a:xfrm>
          <a:prstGeom prst="rect">
            <a:avLst/>
          </a:prstGeom>
        </p:spPr>
        <p:txBody>
          <a:bodyPr vert="horz" lIns="91440" tIns="45720" rIns="91440" bIns="45720" rtlCol="0"/>
          <a:lstStyle>
            <a:lvl1pPr algn="r">
              <a:defRPr sz="1200"/>
            </a:lvl1pPr>
          </a:lstStyle>
          <a:p>
            <a:fld id="{EF376560-1384-43FE-A127-D3B34FAE081A}" type="datetimeFigureOut">
              <a:rPr lang="en-US" smtClean="0"/>
              <a:pPr/>
              <a:t>12/12/24</a:t>
            </a:fld>
            <a:endParaRPr lang="en-US" dirty="0"/>
          </a:p>
        </p:txBody>
      </p:sp>
      <p:sp>
        <p:nvSpPr>
          <p:cNvPr id="4" name="Footer Placeholder 3">
            <a:extLst>
              <a:ext uri="{FF2B5EF4-FFF2-40B4-BE49-F238E27FC236}">
                <a16:creationId xmlns:a16="http://schemas.microsoft.com/office/drawing/2014/main" id="{3E41711B-9726-44F0-AC65-FB7ED271B9CF}"/>
              </a:ext>
            </a:extLst>
          </p:cNvPr>
          <p:cNvSpPr>
            <a:spLocks noGrp="1"/>
          </p:cNvSpPr>
          <p:nvPr>
            <p:ph type="ftr" sz="quarter" idx="2"/>
          </p:nvPr>
        </p:nvSpPr>
        <p:spPr>
          <a:xfrm>
            <a:off x="0" y="8956675"/>
            <a:ext cx="3070225" cy="4730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5B4472D-F5FB-435A-9D53-341D37D85135}"/>
              </a:ext>
            </a:extLst>
          </p:cNvPr>
          <p:cNvSpPr>
            <a:spLocks noGrp="1"/>
          </p:cNvSpPr>
          <p:nvPr>
            <p:ph type="sldNum" sz="quarter" idx="3"/>
          </p:nvPr>
        </p:nvSpPr>
        <p:spPr>
          <a:xfrm>
            <a:off x="4014788" y="8956675"/>
            <a:ext cx="3070225" cy="473075"/>
          </a:xfrm>
          <a:prstGeom prst="rect">
            <a:avLst/>
          </a:prstGeom>
        </p:spPr>
        <p:txBody>
          <a:bodyPr vert="horz" lIns="91440" tIns="45720" rIns="91440" bIns="45720" rtlCol="0" anchor="b"/>
          <a:lstStyle>
            <a:lvl1pPr algn="r">
              <a:defRPr sz="1200"/>
            </a:lvl1pPr>
          </a:lstStyle>
          <a:p>
            <a:fld id="{0BE4C1BB-46B6-4C03-A69E-235692858459}" type="slidenum">
              <a:rPr lang="en-US" smtClean="0"/>
              <a:pPr/>
              <a:t>‹#›</a:t>
            </a:fld>
            <a:endParaRPr lang="en-US" dirty="0"/>
          </a:p>
        </p:txBody>
      </p:sp>
    </p:spTree>
    <p:extLst>
      <p:ext uri="{BB962C8B-B14F-4D97-AF65-F5344CB8AC3E}">
        <p14:creationId xmlns:p14="http://schemas.microsoft.com/office/powerpoint/2010/main" val="4205477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1026"/>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8611" name="Rectangle 1027"/>
          <p:cNvSpPr>
            <a:spLocks noGrp="1" noChangeArrowheads="1"/>
          </p:cNvSpPr>
          <p:nvPr>
            <p:ph type="dt" idx="1"/>
          </p:nvPr>
        </p:nvSpPr>
        <p:spPr bwMode="auto">
          <a:xfrm>
            <a:off x="40386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7652" name="Rectangle 1028"/>
          <p:cNvSpPr>
            <a:spLocks noGrp="1" noRot="1" noChangeAspect="1" noChangeArrowheads="1" noTextEdit="1"/>
          </p:cNvSpPr>
          <p:nvPr>
            <p:ph type="sldImg" idx="2"/>
          </p:nvPr>
        </p:nvSpPr>
        <p:spPr bwMode="auto">
          <a:xfrm>
            <a:off x="1193800" y="685800"/>
            <a:ext cx="4775200" cy="3581400"/>
          </a:xfrm>
          <a:prstGeom prst="rect">
            <a:avLst/>
          </a:prstGeom>
          <a:noFill/>
          <a:ln w="9525">
            <a:solidFill>
              <a:srgbClr val="000000"/>
            </a:solidFill>
            <a:miter lim="800000"/>
            <a:headEnd/>
            <a:tailEnd/>
          </a:ln>
        </p:spPr>
      </p:sp>
      <p:sp>
        <p:nvSpPr>
          <p:cNvPr id="68613" name="Rectangle 1029"/>
          <p:cNvSpPr>
            <a:spLocks noGrp="1" noChangeArrowheads="1"/>
          </p:cNvSpPr>
          <p:nvPr>
            <p:ph type="body" sz="quarter" idx="3"/>
          </p:nvPr>
        </p:nvSpPr>
        <p:spPr bwMode="auto">
          <a:xfrm>
            <a:off x="914400" y="4495800"/>
            <a:ext cx="52578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1030"/>
          <p:cNvSpPr>
            <a:spLocks noGrp="1" noChangeArrowheads="1"/>
          </p:cNvSpPr>
          <p:nvPr>
            <p:ph type="ftr" sz="quarter" idx="4"/>
          </p:nvPr>
        </p:nvSpPr>
        <p:spPr bwMode="auto">
          <a:xfrm>
            <a:off x="0" y="8991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8615" name="Rectangle 1031"/>
          <p:cNvSpPr>
            <a:spLocks noGrp="1" noChangeArrowheads="1"/>
          </p:cNvSpPr>
          <p:nvPr>
            <p:ph type="sldNum" sz="quarter" idx="5"/>
          </p:nvPr>
        </p:nvSpPr>
        <p:spPr bwMode="auto">
          <a:xfrm>
            <a:off x="4038600" y="8991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A73462-8DF2-4590-AA3B-F4B67EC363CF}" type="slidenum">
              <a:rPr lang="en-US"/>
              <a:pPr>
                <a:defRPr/>
              </a:pPr>
              <a:t>‹#›</a:t>
            </a:fld>
            <a:endParaRPr lang="en-US" dirty="0"/>
          </a:p>
        </p:txBody>
      </p:sp>
    </p:spTree>
    <p:extLst>
      <p:ext uri="{BB962C8B-B14F-4D97-AF65-F5344CB8AC3E}">
        <p14:creationId xmlns:p14="http://schemas.microsoft.com/office/powerpoint/2010/main" val="15583873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upportservices.jobcorps.gov/health/Pages/Documents.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upportservices.jobcorps.gov/health/Pages/HCGuidelines.aspx"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pportservices.jobcorps.gov/health/Pages/HCGuidelines.aspx"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upportservices.jobcorps.gov/health/Pages/HCGuidelines.aspx"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rh.jobcorps.gov/Administrative%20Support%20Services/6.4%20Records%20Management/Related%20Sub%20Requirements/Appendix%20202%20Transmission%20Storage%20and%20Confidentiality%20of%20Medical%20Health%20and%20Disability-Related%20Information.pdf"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031"/>
          <p:cNvSpPr>
            <a:spLocks noGrp="1" noChangeArrowheads="1"/>
          </p:cNvSpPr>
          <p:nvPr>
            <p:ph type="sldNum" sz="quarter" idx="5"/>
          </p:nvPr>
        </p:nvSpPr>
        <p:spPr>
          <a:noFill/>
        </p:spPr>
        <p:txBody>
          <a:bodyPr/>
          <a:lstStyle/>
          <a:p>
            <a:fld id="{0348716E-B4C8-46A1-9A3E-4091902EEEC0}" type="slidenum">
              <a:rPr lang="en-US" smtClean="0"/>
              <a:pPr/>
              <a:t>5</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r>
              <a:rPr lang="en-US" dirty="0"/>
              <a:t>Introduction to Health Services and the areas that are covered will be discussed in more detail in this HWM Orientation </a:t>
            </a:r>
          </a:p>
        </p:txBody>
      </p:sp>
    </p:spTree>
    <p:extLst>
      <p:ext uri="{BB962C8B-B14F-4D97-AF65-F5344CB8AC3E}">
        <p14:creationId xmlns:p14="http://schemas.microsoft.com/office/powerpoint/2010/main" val="16880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rgbClr val="FF0000"/>
                </a:solidFill>
                <a:latin typeface="Arial" charset="0"/>
                <a:ea typeface="+mn-ea"/>
                <a:cs typeface="Arial" charset="0"/>
              </a:rPr>
              <a:t>There should be a focus on oral health and employability.</a:t>
            </a:r>
          </a:p>
          <a:p>
            <a:endParaRPr lang="en-US" sz="1200" kern="1200" baseline="0" dirty="0">
              <a:solidFill>
                <a:srgbClr val="FF0000"/>
              </a:solidFill>
              <a:latin typeface="Arial" charset="0"/>
              <a:ea typeface="+mn-ea"/>
              <a:cs typeface="Arial" charset="0"/>
            </a:endParaRPr>
          </a:p>
          <a:p>
            <a:r>
              <a:rPr lang="en-US" sz="1200" kern="1200" baseline="0" dirty="0">
                <a:solidFill>
                  <a:srgbClr val="FF0000"/>
                </a:solidFill>
                <a:latin typeface="Arial" charset="0"/>
                <a:ea typeface="+mn-ea"/>
                <a:cs typeface="Arial" charset="0"/>
              </a:rPr>
              <a:t>Dental Readiness Inspection: </a:t>
            </a:r>
            <a:r>
              <a:rPr lang="en-US" sz="1200" dirty="0">
                <a:solidFill>
                  <a:srgbClr val="FF0000"/>
                </a:solidFill>
              </a:rPr>
              <a:t>completed within 14 days after arrival by the center dentist or designee who should authorize the activity by a written personal</a:t>
            </a:r>
            <a:r>
              <a:rPr lang="en-US" sz="1200" baseline="0" dirty="0">
                <a:solidFill>
                  <a:srgbClr val="FF0000"/>
                </a:solidFill>
              </a:rPr>
              <a:t> </a:t>
            </a:r>
            <a:r>
              <a:rPr lang="en-US" sz="1200" b="0" baseline="0" dirty="0">
                <a:solidFill>
                  <a:srgbClr val="FF0000"/>
                </a:solidFill>
              </a:rPr>
              <a:t>authorization.  Document the inspection in the appropriate section of the Job Corps Physical Examination Form.  Oral Health DRG: </a:t>
            </a:r>
            <a:r>
              <a:rPr lang="en-US" sz="1200" b="1" baseline="0" dirty="0">
                <a:solidFill>
                  <a:srgbClr val="FF0000"/>
                </a:solidFill>
              </a:rPr>
              <a:t>https://supportservices.jobcorps.gov/health/Pages/Documents.default.aspx#drg</a:t>
            </a:r>
            <a:endParaRPr lang="en-US" sz="1200" b="1" dirty="0">
              <a:solidFill>
                <a:srgbClr val="FF0000"/>
              </a:solidFill>
            </a:endParaRPr>
          </a:p>
          <a:p>
            <a:endParaRPr lang="en-US" sz="1200" b="1" dirty="0">
              <a:solidFill>
                <a:srgbClr val="FF0000"/>
              </a:solidFill>
            </a:endParaRPr>
          </a:p>
          <a:p>
            <a:r>
              <a:rPr lang="en-US" b="1" dirty="0">
                <a:solidFill>
                  <a:srgbClr val="FF0000"/>
                </a:solidFill>
              </a:rPr>
              <a:t>After</a:t>
            </a:r>
            <a:r>
              <a:rPr lang="en-US" b="1" baseline="0" dirty="0">
                <a:solidFill>
                  <a:srgbClr val="FF0000"/>
                </a:solidFill>
              </a:rPr>
              <a:t> the dental readiness inspection, all dental services are voluntary.</a:t>
            </a:r>
          </a:p>
          <a:p>
            <a:endParaRPr lang="en-US" sz="1200" dirty="0">
              <a:solidFill>
                <a:srgbClr val="FF0000"/>
              </a:solidFill>
            </a:endParaRPr>
          </a:p>
          <a:p>
            <a:r>
              <a:rPr lang="en-US" sz="1200" dirty="0">
                <a:solidFill>
                  <a:srgbClr val="FF0000"/>
                </a:solidFill>
              </a:rPr>
              <a:t>Elective Oral Examination:  including bitewing x-rays, priority classification, and treatment plan, completed and recorded on the Job Corps approved oral examination form by the center dentist upon student request as a follow up to the dental readiness inspection. The x-ray images should be securely stored as part of the student’s health record.</a:t>
            </a:r>
          </a:p>
          <a:p>
            <a:endParaRPr lang="en-US" sz="1200" dirty="0">
              <a:solidFill>
                <a:srgbClr val="FF0000"/>
              </a:solidFill>
            </a:endParaRPr>
          </a:p>
          <a:p>
            <a:r>
              <a:rPr lang="en-US" sz="1200" dirty="0">
                <a:solidFill>
                  <a:srgbClr val="FF0000"/>
                </a:solidFill>
              </a:rPr>
              <a:t>Dental</a:t>
            </a:r>
            <a:r>
              <a:rPr lang="en-US" sz="1200" baseline="0" dirty="0">
                <a:solidFill>
                  <a:srgbClr val="FF0000"/>
                </a:solidFill>
              </a:rPr>
              <a:t> Procedures: </a:t>
            </a:r>
            <a:r>
              <a:rPr lang="en-US" sz="1200" dirty="0">
                <a:solidFill>
                  <a:srgbClr val="FF0000"/>
                </a:solidFill>
              </a:rPr>
              <a:t>to treat oral disease and correct oral health conditions that may represent employability barriers, to include: restorations, extraction of pathological teeth, root canal therapy on anterior/other strategic teeth, replacement of missing upper anterior teeth with a removable prosthesis, and dental hygiene treatment for periodontal disease.</a:t>
            </a:r>
            <a:endParaRPr lang="en-US" dirty="0">
              <a:solidFill>
                <a:srgbClr val="FF0000"/>
              </a:solidFill>
            </a:endParaRPr>
          </a:p>
          <a:p>
            <a:endParaRPr lang="en-US" dirty="0">
              <a:solidFill>
                <a:srgbClr val="FF0000"/>
              </a:solidFill>
            </a:endParaRPr>
          </a:p>
          <a:p>
            <a:pPr eaLnBrk="1" hangingPunct="1"/>
            <a:r>
              <a:rPr lang="en-US" dirty="0">
                <a:solidFill>
                  <a:srgbClr val="FF0000"/>
                </a:solidFill>
              </a:rPr>
              <a:t>Referral agreement with community </a:t>
            </a:r>
            <a:r>
              <a:rPr lang="en-US" sz="1200" dirty="0">
                <a:solidFill>
                  <a:srgbClr val="FF0000"/>
                </a:solidFill>
              </a:rPr>
              <a:t>facilities for emergent or urgent conditions treatable beyond the expertise of a general dentist. May include an oral surgeon in the community or a dental school at a local university. </a:t>
            </a:r>
          </a:p>
          <a:p>
            <a:pPr eaLnBrk="1" hangingPunct="1"/>
            <a:endParaRPr lang="en-US" sz="1200" dirty="0">
              <a:solidFill>
                <a:srgbClr val="FF0000"/>
              </a:solidFill>
            </a:endParaRPr>
          </a:p>
          <a:p>
            <a:pPr eaLnBrk="1" hangingPunct="1"/>
            <a:r>
              <a:rPr lang="en-US" sz="1200" dirty="0">
                <a:solidFill>
                  <a:srgbClr val="FF0000"/>
                </a:solidFill>
              </a:rPr>
              <a:t>Oral Health Documents: </a:t>
            </a:r>
            <a:r>
              <a:rPr lang="en-US" sz="1200" b="1" dirty="0">
                <a:solidFill>
                  <a:srgbClr val="FF0000"/>
                </a:solidFill>
              </a:rPr>
              <a:t>https://supportservices.jobcorps.gov/Health/Pages/OralHealth.aspx</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16</a:t>
            </a:fld>
            <a:endParaRPr lang="en-US" dirty="0"/>
          </a:p>
        </p:txBody>
      </p:sp>
    </p:spTree>
    <p:extLst>
      <p:ext uri="{BB962C8B-B14F-4D97-AF65-F5344CB8AC3E}">
        <p14:creationId xmlns:p14="http://schemas.microsoft.com/office/powerpoint/2010/main" val="160884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p:spPr>
        <p:txBody>
          <a:bodyPr/>
          <a:lstStyle/>
          <a:p>
            <a:fld id="{11C12A32-0AFA-4458-B977-5D5F438945AF}" type="slidenum">
              <a:rPr lang="en-US" smtClean="0"/>
              <a:pPr/>
              <a:t>17</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a:p>
          <a:p>
            <a:r>
              <a:rPr lang="en-US" dirty="0"/>
              <a:t>The student must have proof of orthodontic care visits during the previous 3 months consistent with an orthodontic treatment plan. </a:t>
            </a:r>
          </a:p>
          <a:p>
            <a:endParaRPr lang="en-US" dirty="0"/>
          </a:p>
          <a:p>
            <a:r>
              <a:rPr lang="en-US" dirty="0"/>
              <a:t>The student must have proof that a treatment plan is in place for continued care. </a:t>
            </a:r>
          </a:p>
          <a:p>
            <a:endParaRPr lang="en-US" dirty="0"/>
          </a:p>
          <a:p>
            <a:pPr eaLnBrk="1" hangingPunct="1"/>
            <a:endParaRPr lang="en-US" dirty="0"/>
          </a:p>
        </p:txBody>
      </p:sp>
    </p:spTree>
    <p:extLst>
      <p:ext uri="{BB962C8B-B14F-4D97-AF65-F5344CB8AC3E}">
        <p14:creationId xmlns:p14="http://schemas.microsoft.com/office/powerpoint/2010/main" val="62429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PRH requires that each center provide a mental health and wellness program that includes basic mental health services by a qualified licensed mental health professional.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PRH sets the requirements of the mental health program. See 2.3 R4 for information specific to mental health services. Except for emergencies or consults by a psychiatrist, all clinical services defined as “basic health care” in PRH Chapter 2: Exhibit  2-4 are mental health services that must be provided on center by the</a:t>
            </a:r>
            <a:r>
              <a:rPr lang="en-US" baseline="0" dirty="0"/>
              <a:t> CMHC</a:t>
            </a:r>
            <a:r>
              <a:rPr lang="en-US" dirty="0"/>
              <a:t> and/or designated graduate students (intern, extern, or practicum student) for centers with graduate training programs. Mental Health DRG: </a:t>
            </a:r>
            <a:r>
              <a:rPr lang="en-US" b="1" dirty="0"/>
              <a:t>https://supportservices.jobcorps.gov/health/Pages/Documents.aspx#drg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program utilizes an employee assistance program (EAP) approach that includes short-term counseling with an employability focus, referral to center support groups, and crisis intervention. </a:t>
            </a:r>
            <a:r>
              <a:rPr lang="en-US" dirty="0"/>
              <a:t>It is important to note that short-term counseling is defined as six sessions or less for manageable conditions with periodic mental health checks as needed. </a:t>
            </a:r>
          </a:p>
          <a:p>
            <a:pPr eaLnBrk="1" hangingPunct="1"/>
            <a:endParaRPr lang="en-US"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solidFill>
                  <a:srgbClr val="FF0000"/>
                </a:solidFill>
              </a:rPr>
              <a:t>Focus on early identification and diagnosis of mental health problems, basic mental health care, and promotion, prevention, and education designed to help students overcome barriers to employability.</a:t>
            </a:r>
          </a:p>
          <a:p>
            <a:endParaRPr lang="en-US" dirty="0"/>
          </a:p>
          <a:p>
            <a:pPr eaLnBrk="1" hangingPunct="1"/>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19</a:t>
            </a:fld>
            <a:endParaRPr lang="en-US" dirty="0"/>
          </a:p>
        </p:txBody>
      </p:sp>
    </p:spTree>
    <p:extLst>
      <p:ext uri="{BB962C8B-B14F-4D97-AF65-F5344CB8AC3E}">
        <p14:creationId xmlns:p14="http://schemas.microsoft.com/office/powerpoint/2010/main" val="2298141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charset="0"/>
                <a:ea typeface="+mn-ea"/>
                <a:cs typeface="Arial" charset="0"/>
              </a:rPr>
              <a:t>Review of Social Intake Form (SIF) or intake assessment performed by counseling staff of students who indicate mental health history, current mental health problems, or who request to see the Center Mental Health Consultant within 1 week of arrival;</a:t>
            </a:r>
          </a:p>
          <a:p>
            <a:endParaRPr lang="en-US" sz="1200" kern="1200" baseline="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Determination when a MSWR or medical separation is appropriate for mental health issues</a:t>
            </a:r>
          </a:p>
          <a:p>
            <a:endParaRPr lang="en-US" sz="1200" kern="1200" baseline="0" dirty="0">
              <a:solidFill>
                <a:schemeClr val="tx1"/>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t>Steps/procedures for mental health emergencies in place to include supervision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2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a:t>Case conferences should include at a minimum counselors, TEAP specialist, and health and wellness manager, if possible). </a:t>
            </a:r>
            <a:endParaRPr lang="en-US" sz="220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21</a:t>
            </a:fld>
            <a:endParaRPr lang="en-US" dirty="0"/>
          </a:p>
        </p:txBody>
      </p:sp>
    </p:spTree>
    <p:extLst>
      <p:ext uri="{BB962C8B-B14F-4D97-AF65-F5344CB8AC3E}">
        <p14:creationId xmlns:p14="http://schemas.microsoft.com/office/powerpoint/2010/main" val="390200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Minimum of a 1-hour presentation on mental health promotion new students during the Career Preparation Period with an emphasis on employability</a:t>
            </a:r>
          </a:p>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22</a:t>
            </a:fld>
            <a:endParaRPr lang="en-US" dirty="0"/>
          </a:p>
        </p:txBody>
      </p:sp>
    </p:spTree>
    <p:extLst>
      <p:ext uri="{BB962C8B-B14F-4D97-AF65-F5344CB8AC3E}">
        <p14:creationId xmlns:p14="http://schemas.microsoft.com/office/powerpoint/2010/main" val="55162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p:spPr>
        <p:txBody>
          <a:bodyPr/>
          <a:lstStyle/>
          <a:p>
            <a:fld id="{180E01B0-0D2C-4F53-839D-2C22A0460185}" type="slidenum">
              <a:rPr lang="en-US" smtClean="0"/>
              <a:pPr/>
              <a:t>26</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dirty="0"/>
              <a:t>TEAP – Trainee Employee Assistance Program</a:t>
            </a:r>
          </a:p>
          <a:p>
            <a:pPr eaLnBrk="1" hangingPunct="1"/>
            <a:endParaRPr lang="en-US" dirty="0"/>
          </a:p>
          <a:p>
            <a:pPr eaLnBrk="1" hangingPunct="1"/>
            <a:r>
              <a:rPr lang="en-US" dirty="0"/>
              <a:t>Be aware of your state laws regarding minors and who holds the decision-making authority regarding disclosure of drug testing results</a:t>
            </a:r>
          </a:p>
          <a:p>
            <a:pPr eaLnBrk="1" hangingPunct="1"/>
            <a:endParaRPr lang="en-US" dirty="0"/>
          </a:p>
          <a:p>
            <a:pPr eaLnBrk="1" hangingPunct="1"/>
            <a:r>
              <a:rPr lang="en-US" dirty="0"/>
              <a:t>Maintain confidentiality at all times</a:t>
            </a:r>
          </a:p>
          <a:p>
            <a:pPr eaLnBrk="1" hangingPunct="1"/>
            <a:endParaRPr lang="en-US" dirty="0"/>
          </a:p>
          <a:p>
            <a:pPr eaLnBrk="1" hangingPunct="1"/>
            <a:r>
              <a:rPr lang="en-US" dirty="0"/>
              <a:t>Prohibit student possession and use of illegal drugs and unauthorized prescription drugs on and off center. In addition, the possession and use of alcohol is prohibited on center (refer to Chapter 5, Section 5.4, Personal Safety and Security, for sanctions relating to the possession, sale, or use of alcohol/drugs). </a:t>
            </a:r>
          </a:p>
          <a:p>
            <a:r>
              <a:rPr lang="en-US" dirty="0"/>
              <a:t> </a:t>
            </a:r>
          </a:p>
          <a:p>
            <a:r>
              <a:rPr lang="en-US" dirty="0"/>
              <a:t>New and readmitted students shall be tested for </a:t>
            </a:r>
            <a:r>
              <a:rPr lang="en-US" b="1" dirty="0"/>
              <a:t>drug use only within 48 hours of arrival on center. </a:t>
            </a:r>
          </a:p>
          <a:p>
            <a:endParaRPr lang="en-US" dirty="0"/>
          </a:p>
          <a:p>
            <a:r>
              <a:rPr lang="en-US" dirty="0"/>
              <a:t>Students who are suspected of using </a:t>
            </a:r>
            <a:r>
              <a:rPr lang="en-US" b="1" dirty="0"/>
              <a:t>alcohol or drugs at any point after arrival on center (including 45-day probationary period); this testing shall take place as soon as possible after staff suspects use. </a:t>
            </a:r>
            <a:r>
              <a:rPr lang="en-US" dirty="0"/>
              <a:t>Reasonable suspicion includes (1) direct observation of alcohol or drug use or behavioral signs or symptoms suggestive of alcohol or drug use, or (2) reliable information that a student recently used alcohol or drugs. </a:t>
            </a:r>
          </a:p>
          <a:p>
            <a:endParaRPr lang="en-US" b="1" dirty="0"/>
          </a:p>
        </p:txBody>
      </p:sp>
    </p:spTree>
    <p:extLst>
      <p:ext uri="{BB962C8B-B14F-4D97-AF65-F5344CB8AC3E}">
        <p14:creationId xmlns:p14="http://schemas.microsoft.com/office/powerpoint/2010/main" val="44230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A secondary testing system is required to be in place for when center staff have concerns about the safety or medical status of the student. One recommendation is for center staff to continue to use their previous breathalyzers as they allow for a quantitative measurement of the BAC. Procedures associated with these breathalyzers remain the same. This would include maintaining proper calibration. Also retesting a student until their BAC is lowered. A record of these administrations would also need to be sent to Wellness for inclusion in the SHR.</a:t>
            </a:r>
            <a:r>
              <a:rPr lang="en-US" dirty="0">
                <a:effectLst/>
              </a:rPr>
              <a:t> </a:t>
            </a:r>
          </a:p>
          <a:p>
            <a:endParaRPr lang="en-US" dirty="0">
              <a:effectLst/>
            </a:endParaRPr>
          </a:p>
          <a:p>
            <a:r>
              <a:rPr lang="en-US" dirty="0">
                <a:effectLst/>
              </a:rPr>
              <a:t>Refusal – see R5 sections e 1</a:t>
            </a:r>
            <a:r>
              <a:rPr lang="en-US" baseline="0" dirty="0">
                <a:effectLst/>
              </a:rPr>
              <a:t> (</a:t>
            </a:r>
            <a:r>
              <a:rPr lang="en-US" dirty="0">
                <a:effectLst/>
              </a:rPr>
              <a:t>b) (c) and e 2 (c).</a:t>
            </a:r>
          </a:p>
          <a:p>
            <a:endParaRPr lang="en-US" dirty="0">
              <a:effectLst/>
            </a:endParaRPr>
          </a:p>
          <a:p>
            <a:r>
              <a:rPr lang="en-US" dirty="0">
                <a:effectLst/>
              </a:rPr>
              <a:t>Assessment </a:t>
            </a:r>
            <a:r>
              <a:rPr lang="en-US" baseline="0" dirty="0">
                <a:effectLst/>
              </a:rPr>
              <a:t> - reminder that CRAFFT has scoring criteria and the TEAP specialist will need to follow up with high risk students.</a:t>
            </a:r>
          </a:p>
          <a:p>
            <a:endParaRPr lang="en-US" baseline="0" dirty="0">
              <a:effectLst/>
            </a:endParaRPr>
          </a:p>
          <a:p>
            <a:r>
              <a:rPr lang="en-US" baseline="0" dirty="0">
                <a:effectLst/>
              </a:rPr>
              <a:t>TEAP Documents and Forms: </a:t>
            </a:r>
            <a:r>
              <a:rPr lang="en-US" b="1" baseline="0" dirty="0">
                <a:effectLst/>
              </a:rPr>
              <a:t>https://supportservices.jobcorps.gov/health/Pages/Alcohol.aspx</a:t>
            </a:r>
            <a:endParaRPr lang="en-US" b="1"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32</a:t>
            </a:fld>
            <a:endParaRPr lang="en-US" dirty="0"/>
          </a:p>
        </p:txBody>
      </p:sp>
    </p:spTree>
    <p:extLst>
      <p:ext uri="{BB962C8B-B14F-4D97-AF65-F5344CB8AC3E}">
        <p14:creationId xmlns:p14="http://schemas.microsoft.com/office/powerpoint/2010/main" val="169859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p:spPr>
        <p:txBody>
          <a:bodyPr/>
          <a:lstStyle/>
          <a:p>
            <a:fld id="{BAECDB0C-C5DD-4999-B5CD-CD62F5231C19}" type="slidenum">
              <a:rPr lang="en-US" smtClean="0"/>
              <a:pPr/>
              <a:t>35</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z="1200" kern="1200" baseline="0" dirty="0">
                <a:solidFill>
                  <a:srgbClr val="FF0000"/>
                </a:solidFill>
                <a:latin typeface="Arial" charset="0"/>
                <a:ea typeface="+mn-ea"/>
                <a:cs typeface="Arial" charset="0"/>
              </a:rPr>
              <a:t>A TUPP Coordinator shall be appointed (he or she need not be a health services staff member; can be any center staff member).</a:t>
            </a:r>
            <a:endParaRPr lang="en-US" dirty="0">
              <a:solidFill>
                <a:srgbClr val="FF0000"/>
              </a:solidFill>
            </a:endParaRPr>
          </a:p>
          <a:p>
            <a:endParaRPr lang="en-US" dirty="0"/>
          </a:p>
          <a:p>
            <a:r>
              <a:rPr lang="en-US" dirty="0"/>
              <a:t>Minors who use tobacco products shall be referred to the TUPP. </a:t>
            </a:r>
          </a:p>
          <a:p>
            <a:r>
              <a:rPr lang="en-US" dirty="0"/>
              <a:t> </a:t>
            </a:r>
          </a:p>
          <a:p>
            <a:r>
              <a:rPr lang="en-US" dirty="0"/>
              <a:t>All services provided shall be documented in the SHR. </a:t>
            </a:r>
          </a:p>
        </p:txBody>
      </p:sp>
    </p:spTree>
    <p:extLst>
      <p:ext uri="{BB962C8B-B14F-4D97-AF65-F5344CB8AC3E}">
        <p14:creationId xmlns:p14="http://schemas.microsoft.com/office/powerpoint/2010/main" val="309611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31"/>
          <p:cNvSpPr>
            <a:spLocks noGrp="1" noChangeArrowheads="1"/>
          </p:cNvSpPr>
          <p:nvPr>
            <p:ph type="sldNum" sz="quarter" idx="5"/>
          </p:nvPr>
        </p:nvSpPr>
        <p:spPr>
          <a:noFill/>
        </p:spPr>
        <p:txBody>
          <a:bodyPr/>
          <a:lstStyle/>
          <a:p>
            <a:fld id="{44660EFF-E246-4031-B98D-5EF0C3D0FB2E}" type="slidenum">
              <a:rPr lang="en-US" smtClean="0"/>
              <a:pPr/>
              <a:t>37</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At a minimum, this program shall include counseling, health promotion activities, and medical services, including birth control. The Center Director shall appoint a staff member to implement and monitor this program. </a:t>
            </a:r>
          </a:p>
          <a:p>
            <a:pPr eaLnBrk="1" hangingPunct="1"/>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…shall be afforded the same access to medical services, leave and medical separation as any other student experiencing a medical condition, unless otherwise provided by law. </a:t>
            </a:r>
          </a:p>
          <a:p>
            <a:pPr eaLnBrk="1" hangingPunct="1"/>
            <a:endParaRPr lang="en-US" dirty="0"/>
          </a:p>
          <a:p>
            <a:pPr eaLnBrk="1" hangingPunct="1"/>
            <a:endParaRPr lang="en-US" dirty="0"/>
          </a:p>
          <a:p>
            <a:pPr eaLnBrk="1" hangingPunct="1"/>
            <a:r>
              <a:rPr lang="en-US" dirty="0"/>
              <a:t>Best</a:t>
            </a:r>
            <a:r>
              <a:rPr lang="en-US" baseline="0" dirty="0"/>
              <a:t> Practices include use of a “Baby Think It Over” Program as an example, bringing community speakers in to provide information (i.e.: safe sex, teenage pregnancy) to your female and male population , and involvement of the local health department in providing services such as birth control and to students who are or become pregnant.</a:t>
            </a:r>
          </a:p>
          <a:p>
            <a:pPr eaLnBrk="1" hangingPunct="1"/>
            <a:endParaRPr lang="en-US" baseline="0" dirty="0"/>
          </a:p>
          <a:p>
            <a:pPr eaLnBrk="1" hangingPunct="1"/>
            <a:r>
              <a:rPr lang="en-US" dirty="0"/>
              <a:t>Family Planning: </a:t>
            </a:r>
            <a:r>
              <a:rPr lang="en-US" b="1" dirty="0"/>
              <a:t>https://supportservices.jobcorps.gov/health/Pages/FamilyPlanning.aspx</a:t>
            </a:r>
          </a:p>
        </p:txBody>
      </p:sp>
    </p:spTree>
    <p:extLst>
      <p:ext uri="{BB962C8B-B14F-4D97-AF65-F5344CB8AC3E}">
        <p14:creationId xmlns:p14="http://schemas.microsoft.com/office/powerpoint/2010/main" val="214398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Should be offered either on center and/or in the community until separation, to include a comprehensive gestational record</a:t>
            </a:r>
            <a:endParaRPr lang="en-US" dirty="0"/>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center physician, in conjunction with an obstetrical/gynecological provider and the student, will agree upon a care-management and separation plan that takes into account the health and safety of the pregnant student before and after childbirth.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The center shall identify available community health/social resources and services and will make arrangements for transportation for the purpose of obtaining such resources and services consistent with PRH 6.7, R9 (d). In lieu of the center providing transportation, the center may approve a student’s request to be transported by a friend, partner or family member. </a:t>
            </a:r>
          </a:p>
          <a:p>
            <a:pPr marL="171450" indent="-171450">
              <a:buFont typeface="Arial" panose="020B0604020202020204" pitchFamily="34" charset="0"/>
              <a:buChar char="•"/>
            </a:pPr>
            <a:endParaRPr lang="en-US" dirty="0"/>
          </a:p>
          <a:p>
            <a:r>
              <a:rPr lang="en-US" dirty="0"/>
              <a:t>All visits to an outside OB/Gyn provider must be documented in the SHR.  Documentation from the OB/Gyn provider must be filed in the SHR which includes a monthly gestational record, office visits, test results and care management/separation plan.   See sample Off Center Appointment Verification and Feedback form </a:t>
            </a:r>
            <a:r>
              <a:rPr lang="en-US" b="1" dirty="0">
                <a:solidFill>
                  <a:schemeClr val="tx1"/>
                </a:solidFill>
                <a:hlinkClick r:id="rId3">
                  <a:extLst>
                    <a:ext uri="{A12FA001-AC4F-418D-AE19-62706E023703}">
                      <ahyp:hlinkClr xmlns:ahyp="http://schemas.microsoft.com/office/drawing/2018/hyperlinkcolor" val="tx"/>
                    </a:ext>
                  </a:extLst>
                </a:hlinkClick>
              </a:rPr>
              <a:t>https://supportservices.jobcorps.gov/health/Pages/Documents.aspx</a:t>
            </a:r>
            <a:endParaRPr lang="en-US" b="1" dirty="0">
              <a:solidFill>
                <a:schemeClr val="tx1"/>
              </a:solidFill>
            </a:endParaRPr>
          </a:p>
          <a:p>
            <a:endParaRPr lang="en-US" dirty="0"/>
          </a:p>
          <a:p>
            <a:r>
              <a:rPr lang="en-US" dirty="0"/>
              <a:t>TAG: Family Planning: </a:t>
            </a:r>
            <a:r>
              <a:rPr lang="en-US" b="1" dirty="0"/>
              <a:t>https://supportservices.jobcorps.gov/health/Pages/Documents.aspx#tags</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38</a:t>
            </a:fld>
            <a:endParaRPr lang="en-US" dirty="0"/>
          </a:p>
        </p:txBody>
      </p:sp>
    </p:spTree>
    <p:extLst>
      <p:ext uri="{BB962C8B-B14F-4D97-AF65-F5344CB8AC3E}">
        <p14:creationId xmlns:p14="http://schemas.microsoft.com/office/powerpoint/2010/main" val="289593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a:t>
            </a:fld>
            <a:endParaRPr lang="en-US" dirty="0"/>
          </a:p>
        </p:txBody>
      </p:sp>
    </p:spTree>
    <p:extLst>
      <p:ext uri="{BB962C8B-B14F-4D97-AF65-F5344CB8AC3E}">
        <p14:creationId xmlns:p14="http://schemas.microsoft.com/office/powerpoint/2010/main" val="63932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PRH-2:2.3 R7c5 </a:t>
            </a:r>
          </a:p>
          <a:p>
            <a:endParaRPr lang="en-US" dirty="0"/>
          </a:p>
          <a:p>
            <a:pPr>
              <a:buFont typeface="Arial" panose="020B0604020202020204" pitchFamily="34" charset="0"/>
              <a:buChar char="•"/>
            </a:pPr>
            <a:r>
              <a:rPr lang="en-US" sz="1200" dirty="0"/>
              <a:t>…unless the pregnancy is the result of rape or incest or unless a physician has certified that the student suffers from a physical disorder, injury, illness, or condition that places her in danger of death unless an abortion is performed.</a:t>
            </a:r>
          </a:p>
          <a:p>
            <a:pPr>
              <a:buFont typeface="Arial" panose="020B0604020202020204" pitchFamily="34" charset="0"/>
              <a:buChar char="•"/>
            </a:pPr>
            <a:endParaRPr lang="en-US" sz="1200" dirty="0"/>
          </a:p>
          <a:p>
            <a:pPr>
              <a:buFont typeface="Arial" panose="020B0604020202020204" pitchFamily="34" charset="0"/>
              <a:buChar char="•"/>
            </a:pPr>
            <a:r>
              <a:rPr lang="en-US" sz="1200" dirty="0"/>
              <a:t>…may be placed on paid administrative leave in accordance with PRH Exhibit 6-1. See Pay status: Paid, Duty status: Not Present for Duty-Administrative Leave with Pay.” </a:t>
            </a:r>
          </a:p>
          <a:p>
            <a:pPr>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If required by applicable state laws in which the center is located, the Center shall notify the student’s parent/guardian of her pregnancy if she is a minor, and if required by applicable state law, inform the student of this requirement prior to the disclosure.”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39</a:t>
            </a:fld>
            <a:endParaRPr lang="en-US" dirty="0"/>
          </a:p>
        </p:txBody>
      </p:sp>
    </p:spTree>
    <p:extLst>
      <p:ext uri="{BB962C8B-B14F-4D97-AF65-F5344CB8AC3E}">
        <p14:creationId xmlns:p14="http://schemas.microsoft.com/office/powerpoint/2010/main" val="342137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031"/>
          <p:cNvSpPr>
            <a:spLocks noGrp="1" noChangeArrowheads="1"/>
          </p:cNvSpPr>
          <p:nvPr>
            <p:ph type="sldNum" sz="quarter" idx="5"/>
          </p:nvPr>
        </p:nvSpPr>
        <p:spPr>
          <a:noFill/>
        </p:spPr>
        <p:txBody>
          <a:bodyPr/>
          <a:lstStyle/>
          <a:p>
            <a:fld id="{BDC3CC8E-A567-4076-B450-3A91242B8B0C}" type="slidenum">
              <a:rPr lang="en-US" smtClean="0"/>
              <a:pPr/>
              <a:t>41</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mn-ea"/>
                <a:cs typeface="Arial" charset="0"/>
              </a:rPr>
              <a:t>Provide all students with information on HIV infection, including transmission and prevention</a:t>
            </a:r>
            <a:endParaRPr lang="en-US" sz="1200" kern="1200" baseline="0" dirty="0">
              <a:solidFill>
                <a:srgbClr val="FF0000"/>
              </a:solidFill>
              <a:latin typeface="Arial" charset="0"/>
              <a:ea typeface="+mn-ea"/>
              <a:cs typeface="Arial" charset="0"/>
            </a:endParaRPr>
          </a:p>
          <a:p>
            <a:endParaRPr lang="en-US" sz="1200" dirty="0"/>
          </a:p>
          <a:p>
            <a:r>
              <a:rPr lang="en-US" sz="1200" dirty="0"/>
              <a:t>All specimens for HIV testing are sent to the nationally contracted laboratory. Centers will not be reimbursed for HIV tests performed at other than the nationally contracted lab.</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As a best practice, during post-test counseling, the student should sign and date their lab report indicating they have received their results.  It is also a best practice to have the health professional who reviewed the results with the student to sign the lab report as well. </a:t>
            </a:r>
            <a:r>
              <a:rPr lang="en-US" dirty="0"/>
              <a:t>Be knowledgeable of the mandated timelines for providing students with HIV-test results (see Section 2.3, R8 (d))</a:t>
            </a:r>
          </a:p>
          <a:p>
            <a:endParaRPr lang="en-US" sz="1200" kern="1200" baseline="0" dirty="0">
              <a:solidFill>
                <a:srgbClr val="FF0000"/>
              </a:solidFill>
              <a:latin typeface="Arial" charset="0"/>
              <a:ea typeface="+mn-ea"/>
              <a:cs typeface="Arial" charset="0"/>
            </a:endParaRPr>
          </a:p>
          <a:p>
            <a:r>
              <a:rPr lang="en-US" sz="1200" u="sng" kern="1200" baseline="0" dirty="0">
                <a:solidFill>
                  <a:srgbClr val="FF0000"/>
                </a:solidFill>
                <a:latin typeface="Arial" charset="0"/>
                <a:ea typeface="+mn-ea"/>
                <a:cs typeface="Arial" charset="0"/>
              </a:rPr>
              <a:t>There are five circumstances when a student is to be tested for HIV</a:t>
            </a:r>
            <a:r>
              <a:rPr lang="en-US" sz="1200" kern="1200" baseline="0" dirty="0">
                <a:solidFill>
                  <a:srgbClr val="FF0000"/>
                </a:solidFill>
                <a:latin typeface="Arial" charset="0"/>
                <a:ea typeface="+mn-ea"/>
                <a:cs typeface="Arial" charset="0"/>
              </a:rPr>
              <a:t>:</a:t>
            </a:r>
          </a:p>
          <a:p>
            <a:pPr marL="228600" indent="-228600">
              <a:buAutoNum type="arabicPeriod"/>
            </a:pPr>
            <a:r>
              <a:rPr lang="en-US" sz="1200" kern="1200" baseline="0" dirty="0">
                <a:solidFill>
                  <a:srgbClr val="FF0000"/>
                </a:solidFill>
                <a:latin typeface="Arial" charset="0"/>
                <a:ea typeface="+mn-ea"/>
                <a:cs typeface="Arial" charset="0"/>
              </a:rPr>
              <a:t>As part of the cursory medical examination – all students (see Section 2.3, R2.c).</a:t>
            </a:r>
          </a:p>
          <a:p>
            <a:pPr lvl="0"/>
            <a:r>
              <a:rPr lang="en-US" sz="1200" kern="1200" baseline="0" dirty="0">
                <a:solidFill>
                  <a:srgbClr val="FF0000"/>
                </a:solidFill>
                <a:latin typeface="Arial" charset="0"/>
                <a:ea typeface="+mn-ea"/>
                <a:cs typeface="Arial" charset="0"/>
              </a:rPr>
              <a:t>2. Upon reasonable suspicion of the students’ exposure to HIV</a:t>
            </a:r>
          </a:p>
          <a:p>
            <a:r>
              <a:rPr lang="en-US" sz="1200" kern="1200" baseline="0" dirty="0">
                <a:solidFill>
                  <a:srgbClr val="FF0000"/>
                </a:solidFill>
                <a:latin typeface="Arial" charset="0"/>
                <a:ea typeface="+mn-ea"/>
                <a:cs typeface="Arial" charset="0"/>
              </a:rPr>
              <a:t>3. Upon the students’ request and after consultation with the CP.</a:t>
            </a:r>
          </a:p>
          <a:p>
            <a:r>
              <a:rPr lang="en-US" sz="1200" kern="1200" baseline="0" dirty="0">
                <a:solidFill>
                  <a:srgbClr val="FF0000"/>
                </a:solidFill>
                <a:latin typeface="Arial" charset="0"/>
                <a:ea typeface="+mn-ea"/>
                <a:cs typeface="Arial" charset="0"/>
              </a:rPr>
              <a:t>4. If a student exhibits signs and/or symptoms of a possible AIDS-related condition</a:t>
            </a:r>
          </a:p>
          <a:p>
            <a:r>
              <a:rPr lang="en-US" sz="1200" kern="1200" baseline="0" dirty="0">
                <a:solidFill>
                  <a:srgbClr val="FF0000"/>
                </a:solidFill>
                <a:latin typeface="Arial" charset="0"/>
                <a:ea typeface="+mn-ea"/>
                <a:cs typeface="Arial" charset="0"/>
              </a:rPr>
              <a:t>5. </a:t>
            </a:r>
            <a:r>
              <a:rPr lang="en-US" sz="1200" b="1" kern="1200" baseline="0" dirty="0">
                <a:solidFill>
                  <a:srgbClr val="FF0000"/>
                </a:solidFill>
                <a:latin typeface="Arial" charset="0"/>
                <a:ea typeface="+mn-ea"/>
                <a:cs typeface="Arial" charset="0"/>
              </a:rPr>
              <a:t>When a student is diagnosed with a newly contracted STI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HIV testing is strongly recommended for all newly diagnosed pregnancy’s as well.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HIV/AIDs: </a:t>
            </a:r>
            <a:r>
              <a:rPr lang="en-US" b="1" dirty="0"/>
              <a:t>https://supportservices.jobcorps.gov/health/Pages/HIVAIDS.aspx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sz="1200" kern="1200" baseline="0" dirty="0">
              <a:solidFill>
                <a:srgbClr val="FF0000"/>
              </a:solidFill>
              <a:latin typeface="Arial" charset="0"/>
              <a:ea typeface="+mn-ea"/>
              <a:cs typeface="Arial" charset="0"/>
            </a:endParaRPr>
          </a:p>
          <a:p>
            <a:endParaRPr lang="en-US" sz="1200" kern="1200" baseline="0" dirty="0">
              <a:solidFill>
                <a:srgbClr val="FF0000"/>
              </a:solidFill>
              <a:latin typeface="Arial" charset="0"/>
              <a:ea typeface="+mn-ea"/>
              <a:cs typeface="Arial" charset="0"/>
            </a:endParaRPr>
          </a:p>
          <a:p>
            <a:endParaRPr lang="en-US" dirty="0"/>
          </a:p>
        </p:txBody>
      </p:sp>
    </p:spTree>
    <p:extLst>
      <p:ext uri="{BB962C8B-B14F-4D97-AF65-F5344CB8AC3E}">
        <p14:creationId xmlns:p14="http://schemas.microsoft.com/office/powerpoint/2010/main" val="14268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charset="0"/>
                <a:ea typeface="+mn-ea"/>
                <a:cs typeface="Arial" charset="0"/>
              </a:rPr>
              <a:t>HEALs – Healthy Eating and Active Lifestyles</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Centers shall provide students with an environment that supports healthy eating and active lifestyles, and provide students with education and experiences that promote</a:t>
            </a:r>
          </a:p>
          <a:p>
            <a:r>
              <a:rPr lang="en-US" sz="1200" kern="1200" baseline="0" dirty="0">
                <a:solidFill>
                  <a:schemeClr val="tx1"/>
                </a:solidFill>
                <a:latin typeface="Arial" charset="0"/>
                <a:ea typeface="+mn-ea"/>
                <a:cs typeface="Arial" charset="0"/>
              </a:rPr>
              <a:t>lifelong health and physical well-being. </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1) Planning:  The  HEALs committee shall include at a minimum the Health and Wellness Manager, Food Services Manager/Supervisor, Recreation Supervisor or Specialist, TEAP Specialist, Residential Manager,     and student representative. Planning should incorporate students interests in planning activities and there should be collaboration between various departments on center. Need to plan activities that will foster student involvement, participation, and accountability.</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2) Environment: should consist of a variety of fitness activities, nutritious and healthy food choices and limit non-nutritious selections on center</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3) Education and Counseling: provide a variety of educational materials that promote fitness, good nutrition and healthy choices, develop a </a:t>
            </a:r>
            <a:r>
              <a:rPr lang="en-US" sz="1200" b="1" kern="1200" baseline="0" dirty="0">
                <a:solidFill>
                  <a:schemeClr val="tx1"/>
                </a:solidFill>
                <a:latin typeface="Arial" charset="0"/>
                <a:ea typeface="+mn-ea"/>
                <a:cs typeface="Arial" charset="0"/>
              </a:rPr>
              <a:t>weight management program,</a:t>
            </a:r>
            <a:r>
              <a:rPr lang="en-US" sz="1200" kern="1200" baseline="0" dirty="0">
                <a:solidFill>
                  <a:schemeClr val="tx1"/>
                </a:solidFill>
                <a:latin typeface="Arial" charset="0"/>
                <a:ea typeface="+mn-ea"/>
                <a:cs typeface="Arial" charset="0"/>
              </a:rPr>
              <a:t> provide counseling, and incorporate motivational interviewing and goal setting to assist student’s in being successful with healthy choices</a:t>
            </a:r>
          </a:p>
          <a:p>
            <a:endParaRPr lang="en-US" dirty="0"/>
          </a:p>
          <a:p>
            <a:r>
              <a:rPr lang="en-US" dirty="0"/>
              <a:t>4) Assessment: Document,</a:t>
            </a:r>
            <a:r>
              <a:rPr lang="en-US" baseline="0" dirty="0"/>
              <a:t> monitor and asses the program. Make changes as necessary. Complete the Job Corps Food &amp; Nutrition Initiative - Making the Grade Self-Assessment annually.</a:t>
            </a:r>
          </a:p>
          <a:p>
            <a:endParaRPr lang="en-US" baseline="0" dirty="0"/>
          </a:p>
          <a:p>
            <a:r>
              <a:rPr lang="en-US" baseline="0" dirty="0"/>
              <a:t>HEALs: </a:t>
            </a:r>
            <a:r>
              <a:rPr lang="en-US" b="1" baseline="0" dirty="0"/>
              <a:t>https://supportservices.jobcorps.gov/HEAL/Pages?default.aspx</a:t>
            </a:r>
          </a:p>
          <a:p>
            <a:endParaRPr lang="en-US" b="1" baseline="0" dirty="0"/>
          </a:p>
          <a:p>
            <a:r>
              <a:rPr lang="en-US" b="0" baseline="0" dirty="0"/>
              <a:t>Website for Food Services: </a:t>
            </a:r>
            <a:r>
              <a:rPr lang="en-US" b="1" baseline="0" dirty="0"/>
              <a:t>https://supportservices.jobcorps.gov/FoodNutrition/Pages/default.aspx</a:t>
            </a:r>
          </a:p>
          <a:p>
            <a:endParaRPr lang="en-US" b="1" baseline="0" dirty="0"/>
          </a:p>
          <a:p>
            <a:endParaRPr lang="en-US" b="0"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42</a:t>
            </a:fld>
            <a:endParaRPr lang="en-US" dirty="0"/>
          </a:p>
        </p:txBody>
      </p:sp>
    </p:spTree>
    <p:extLst>
      <p:ext uri="{BB962C8B-B14F-4D97-AF65-F5344CB8AC3E}">
        <p14:creationId xmlns:p14="http://schemas.microsoft.com/office/powerpoint/2010/main" val="212895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031"/>
          <p:cNvSpPr>
            <a:spLocks noGrp="1" noChangeArrowheads="1"/>
          </p:cNvSpPr>
          <p:nvPr>
            <p:ph type="sldNum" sz="quarter" idx="5"/>
          </p:nvPr>
        </p:nvSpPr>
        <p:spPr>
          <a:noFill/>
        </p:spPr>
        <p:txBody>
          <a:bodyPr/>
          <a:lstStyle/>
          <a:p>
            <a:fld id="{6023C4FA-261B-4B18-AF48-281CF5C38B63}" type="slidenum">
              <a:rPr lang="en-US" smtClean="0"/>
              <a:pPr/>
              <a:t>43</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lvl="0">
              <a:lnSpc>
                <a:spcPct val="90000"/>
              </a:lnSpc>
              <a:buFontTx/>
              <a:buNone/>
              <a:defRPr/>
            </a:pPr>
            <a:r>
              <a:rPr lang="en-US" sz="2000" dirty="0"/>
              <a:t>Document on the Job Corps Physical Exam Form under </a:t>
            </a:r>
            <a:r>
              <a:rPr lang="en-US" sz="2000" b="0" dirty="0"/>
              <a:t>Participation in sports box </a:t>
            </a:r>
            <a:r>
              <a:rPr lang="en-US" sz="2000" dirty="0"/>
              <a:t>or use a center-generated sports clearance form to be filed in the SHR</a:t>
            </a:r>
          </a:p>
          <a:p>
            <a:pPr eaLnBrk="1" fontAlgn="auto" hangingPunct="1">
              <a:lnSpc>
                <a:spcPct val="90000"/>
              </a:lnSpc>
              <a:spcAft>
                <a:spcPts val="0"/>
              </a:spcAft>
              <a:buFont typeface="Arial" pitchFamily="34" charset="0"/>
              <a:buChar char="•"/>
              <a:defRPr/>
            </a:pPr>
            <a:endParaRPr lang="en-US" sz="900" dirty="0"/>
          </a:p>
          <a:p>
            <a:pPr lvl="0">
              <a:lnSpc>
                <a:spcPct val="90000"/>
              </a:lnSpc>
              <a:buFontTx/>
              <a:buNone/>
              <a:defRPr/>
            </a:pPr>
            <a:r>
              <a:rPr lang="en-US" sz="2000" dirty="0"/>
              <a:t>Notify the recreation manager of any students NOT cleared or if on sports restriction.</a:t>
            </a:r>
          </a:p>
          <a:p>
            <a:pPr eaLnBrk="1" fontAlgn="auto" hangingPunct="1">
              <a:lnSpc>
                <a:spcPct val="90000"/>
              </a:lnSpc>
              <a:spcAft>
                <a:spcPts val="0"/>
              </a:spcAft>
              <a:buFont typeface="Arial" pitchFamily="34" charset="0"/>
              <a:buChar char="•"/>
              <a:defRPr/>
            </a:pPr>
            <a:endParaRPr lang="en-US" sz="900" dirty="0"/>
          </a:p>
          <a:p>
            <a:pPr lvl="0">
              <a:lnSpc>
                <a:spcPct val="90000"/>
              </a:lnSpc>
              <a:buFontTx/>
              <a:buNone/>
              <a:defRPr/>
            </a:pPr>
            <a:r>
              <a:rPr lang="en-US" sz="2000" dirty="0"/>
              <a:t>Repeat the sports physical annually for clearance to participate (required), documentation should be filed in the SHR. </a:t>
            </a:r>
          </a:p>
          <a:p>
            <a:pPr eaLnBrk="1" hangingPunct="1"/>
            <a:endParaRPr lang="en-US" dirty="0"/>
          </a:p>
        </p:txBody>
      </p:sp>
    </p:spTree>
    <p:extLst>
      <p:ext uri="{BB962C8B-B14F-4D97-AF65-F5344CB8AC3E}">
        <p14:creationId xmlns:p14="http://schemas.microsoft.com/office/powerpoint/2010/main" val="398051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31"/>
          <p:cNvSpPr>
            <a:spLocks noGrp="1" noChangeArrowheads="1"/>
          </p:cNvSpPr>
          <p:nvPr>
            <p:ph type="sldNum" sz="quarter" idx="5"/>
          </p:nvPr>
        </p:nvSpPr>
        <p:spPr>
          <a:noFill/>
        </p:spPr>
        <p:txBody>
          <a:bodyPr/>
          <a:lstStyle/>
          <a:p>
            <a:fld id="{D767F8D2-CBF4-4A5B-9B72-F33BD7106483}" type="slidenum">
              <a:rPr lang="en-US" smtClean="0"/>
              <a:pPr/>
              <a:t>46</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r>
              <a:rPr lang="en-US" dirty="0"/>
              <a:t>Refer to PRH Exhibit 2-4: Job Corps Basic Health Care Responsibilities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Health Insurance and Affordable Care Act: </a:t>
            </a:r>
            <a:r>
              <a:rPr lang="en-US" sz="1200" b="1" dirty="0"/>
              <a:t>https://supportservices.jobcorps.gov/health/Pages/ACA.aspx</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t>Program Instruction Notice (PIN) 13-09 Implementation of the Affordable Care Act - </a:t>
            </a:r>
            <a:r>
              <a:rPr lang="en-US" sz="1200" b="0" u="sng" dirty="0"/>
              <a:t>Requirements </a:t>
            </a:r>
          </a:p>
          <a:p>
            <a:pPr eaLnBrk="1" hangingPunct="1"/>
            <a:endParaRPr lang="en-US" dirty="0"/>
          </a:p>
        </p:txBody>
      </p:sp>
    </p:spTree>
    <p:extLst>
      <p:ext uri="{BB962C8B-B14F-4D97-AF65-F5344CB8AC3E}">
        <p14:creationId xmlns:p14="http://schemas.microsoft.com/office/powerpoint/2010/main" val="3520326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031"/>
          <p:cNvSpPr>
            <a:spLocks noGrp="1" noChangeArrowheads="1"/>
          </p:cNvSpPr>
          <p:nvPr>
            <p:ph type="sldNum" sz="quarter" idx="5"/>
          </p:nvPr>
        </p:nvSpPr>
        <p:spPr>
          <a:noFill/>
        </p:spPr>
        <p:txBody>
          <a:bodyPr/>
          <a:lstStyle/>
          <a:p>
            <a:fld id="{990D0F8D-BB74-48C9-93C3-E5AFD9033A62}" type="slidenum">
              <a:rPr lang="en-US" smtClean="0"/>
              <a:pPr/>
              <a:t>47</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r>
              <a:rPr lang="en-US" dirty="0"/>
              <a:t>Centers should assist students in seeking third-party health insurance coverage (private insurance, Medicaid, state supported medical coverage programs) that will be available should the student have medical needs or costs beyond the basic health services provided by the center.</a:t>
            </a:r>
          </a:p>
          <a:p>
            <a:pPr eaLnBrk="1" hangingPunct="1"/>
            <a:endParaRPr lang="en-US" dirty="0"/>
          </a:p>
          <a:p>
            <a:pPr marL="0" marR="0" lvl="0" indent="0" algn="l" defTabSz="914400" rtl="0" eaLnBrk="1" fontAlgn="auto" latinLnBrk="0" hangingPunct="1">
              <a:lnSpc>
                <a:spcPct val="100000"/>
              </a:lnSpc>
              <a:spcBef>
                <a:spcPct val="30000"/>
              </a:spcBef>
              <a:spcAft>
                <a:spcPts val="0"/>
              </a:spcAft>
              <a:buClrTx/>
              <a:buSzTx/>
              <a:buFontTx/>
              <a:buNone/>
              <a:tabLst/>
              <a:defRPr/>
            </a:pPr>
            <a:r>
              <a:rPr lang="en-US" sz="3600" dirty="0"/>
              <a:t>If a student is determined to have a pre-existing or acquired health condition that significantly interferes with or precludes further training in Job Corps, or if a student is determined to have a health problem that is complicated to manage or for which necessary treatment will be unusually costly, the center must follow medical separation procedures (Section 6.2, R5, and Section 6.2, R4(c,5) and determine whether referral to the Office of Workers’ Compensation Programs (OWCP) is required (Section 5.1, R40). </a:t>
            </a:r>
          </a:p>
          <a:p>
            <a:pPr marL="0" marR="0" lvl="0" indent="0" algn="l" defTabSz="914400" rtl="0" eaLnBrk="1" fontAlgn="auto" latinLnBrk="0" hangingPunct="1">
              <a:lnSpc>
                <a:spcPct val="100000"/>
              </a:lnSpc>
              <a:spcBef>
                <a:spcPct val="3000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ct val="30000"/>
              </a:spcBef>
              <a:spcAft>
                <a:spcPts val="0"/>
              </a:spcAft>
              <a:buClrTx/>
              <a:buSzTx/>
              <a:buFontTx/>
              <a:buNone/>
              <a:tabLst/>
              <a:defRPr/>
            </a:pPr>
            <a:r>
              <a:rPr lang="en-US" sz="3600" dirty="0"/>
              <a:t>If the CP estimates that the student will be able to return to the center within 180 days, a Medical Separation with Reinstatement (MSWR) rights will be given.</a:t>
            </a:r>
          </a:p>
          <a:p>
            <a:pPr marL="0" marR="0" lvl="0" indent="0" algn="l" defTabSz="914400" rtl="0" eaLnBrk="1" fontAlgn="auto" latinLnBrk="0" hangingPunct="1">
              <a:lnSpc>
                <a:spcPct val="100000"/>
              </a:lnSpc>
              <a:spcBef>
                <a:spcPct val="3000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ct val="30000"/>
              </a:spcBef>
              <a:spcAft>
                <a:spcPts val="0"/>
              </a:spcAft>
              <a:buClrTx/>
              <a:buSzTx/>
              <a:buFontTx/>
              <a:buNone/>
              <a:tabLst/>
              <a:defRPr/>
            </a:pPr>
            <a:r>
              <a:rPr lang="en-US" sz="3600" dirty="0"/>
              <a:t>If the student’s condition cannot be stabilized in 180 days, a regular medical separation will be given and the student may reapply in one year.</a:t>
            </a:r>
          </a:p>
          <a:p>
            <a:pPr marL="0" marR="0" lvl="0" indent="0" algn="l" defTabSz="914400" rtl="0" eaLnBrk="1" fontAlgn="auto" latinLnBrk="0" hangingPunct="1">
              <a:lnSpc>
                <a:spcPct val="100000"/>
              </a:lnSpc>
              <a:spcBef>
                <a:spcPct val="3000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ct val="30000"/>
              </a:spcBef>
              <a:spcAft>
                <a:spcPts val="0"/>
              </a:spcAft>
              <a:buClrTx/>
              <a:buSzTx/>
              <a:buFontTx/>
              <a:buNone/>
              <a:tabLst/>
              <a:defRPr/>
            </a:pPr>
            <a:r>
              <a:rPr lang="en-US" sz="3600" dirty="0"/>
              <a:t>Medical leaves may be granted up to two weeks for the student to attend a scheduled appointment by an outside provider and has been pre-approved or recommended by the CP/NP/PA. </a:t>
            </a:r>
          </a:p>
          <a:p>
            <a:pPr marL="0" marR="0" lvl="0" indent="0" algn="l" defTabSz="914400" rtl="0" eaLnBrk="1" fontAlgn="auto" latinLnBrk="0" hangingPunct="1">
              <a:lnSpc>
                <a:spcPct val="100000"/>
              </a:lnSpc>
              <a:spcBef>
                <a:spcPct val="3000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ct val="30000"/>
              </a:spcBef>
              <a:spcAft>
                <a:spcPts val="0"/>
              </a:spcAft>
              <a:buClrTx/>
              <a:buSzTx/>
              <a:buFontTx/>
              <a:buNone/>
              <a:tabLst/>
              <a:defRPr/>
            </a:pPr>
            <a:endParaRPr lang="en-US" sz="36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endParaRPr lang="en-US" sz="3500" dirty="0"/>
          </a:p>
          <a:p>
            <a:pPr eaLnBrk="1" fontAlgn="auto" hangingPunct="1">
              <a:spcAft>
                <a:spcPts val="0"/>
              </a:spcAft>
              <a:buFont typeface="Arial" pitchFamily="34" charset="0"/>
              <a:buChar char="•"/>
              <a:defRPr/>
            </a:pPr>
            <a:r>
              <a:rPr lang="en-US" sz="3500" dirty="0"/>
              <a:t>Medical emergency or unanticipated serious illness requiring off-center treatment:</a:t>
            </a:r>
          </a:p>
          <a:p>
            <a:pPr lvl="1">
              <a:buFont typeface="Arial" pitchFamily="34" charset="0"/>
              <a:buChar char="•"/>
              <a:defRPr/>
            </a:pPr>
            <a:r>
              <a:rPr lang="en-US" sz="2800" dirty="0"/>
              <a:t>Evaluate the student’s medical condition to determine if a MSWR is appropriate </a:t>
            </a:r>
          </a:p>
          <a:p>
            <a:pPr lvl="1">
              <a:buFont typeface="Arial" pitchFamily="34" charset="0"/>
              <a:buChar char="•"/>
              <a:defRPr/>
            </a:pPr>
            <a:r>
              <a:rPr lang="en-US" dirty="0"/>
              <a:t>Request third-party payment for services beyond basic services stipulated in the center operator’s prime contract</a:t>
            </a:r>
          </a:p>
          <a:p>
            <a:pPr eaLnBrk="1" hangingPunct="1"/>
            <a:endParaRPr lang="en-US" dirty="0"/>
          </a:p>
        </p:txBody>
      </p:sp>
    </p:spTree>
    <p:extLst>
      <p:ext uri="{BB962C8B-B14F-4D97-AF65-F5344CB8AC3E}">
        <p14:creationId xmlns:p14="http://schemas.microsoft.com/office/powerpoint/2010/main" val="40200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031"/>
          <p:cNvSpPr>
            <a:spLocks noGrp="1" noChangeArrowheads="1"/>
          </p:cNvSpPr>
          <p:nvPr>
            <p:ph type="sldNum" sz="quarter" idx="5"/>
          </p:nvPr>
        </p:nvSpPr>
        <p:spPr>
          <a:noFill/>
        </p:spPr>
        <p:txBody>
          <a:bodyPr/>
          <a:lstStyle/>
          <a:p>
            <a:fld id="{D7F13A3A-1247-4031-A8BA-1D32D8964EFF}" type="slidenum">
              <a:rPr lang="en-US" smtClean="0"/>
              <a:pPr/>
              <a:t>48</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See PRH Chapter 2, 2.3 R13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Examples of professional standards of care: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Signing off on physician orders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Retaining current copies of your states nursing practice act for RNs and LPNs.</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Absence of post-it-notes in the SHR</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Legible handwriting</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Documentation on the SF-600 (progress note) or chronological record by the healthcare provider indicating the student was seen by them with outcome.</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dirty="0"/>
              <a:t>Reports from off-center referrals are filed in the SHR.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dirty="0"/>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endParaRPr lang="en-US" sz="1200" dirty="0"/>
          </a:p>
          <a:p>
            <a:pPr eaLnBrk="1" hangingPunct="1"/>
            <a:endParaRPr lang="en-US" dirty="0"/>
          </a:p>
          <a:p>
            <a:pPr eaLnBrk="1" hangingPunct="1"/>
            <a:endParaRPr lang="en-US" dirty="0"/>
          </a:p>
        </p:txBody>
      </p:sp>
    </p:spTree>
    <p:extLst>
      <p:ext uri="{BB962C8B-B14F-4D97-AF65-F5344CB8AC3E}">
        <p14:creationId xmlns:p14="http://schemas.microsoft.com/office/powerpoint/2010/main" val="153119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p>
            <a:fld id="{C04DC9CA-26D2-4871-B869-72B1A13F8666}" type="slidenum">
              <a:rPr lang="en-US" smtClean="0"/>
              <a:pPr/>
              <a:t>49</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See PRH Chapter 2, 2.3 R 14 and Appendix 203 – Medication Management Guidelines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Centers must comply with all state and federal regulations concerning the purchasing, storing, administering, and documenting all controlled substances per 21 CFR Part 1300</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Centers are responsible for creating and following medication SOPs for OTC, Prescribed Controlled and Prescribed Non-Controlled see PRH Chapter 5, Exhibit 5-1</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Medication Lock Boxes are required and must be in place.</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Medication Resources: </a:t>
            </a:r>
            <a:r>
              <a:rPr lang="en-US" sz="1200" b="1" kern="1200" baseline="0" dirty="0">
                <a:solidFill>
                  <a:schemeClr val="tx1"/>
                </a:solidFill>
                <a:latin typeface="Arial" charset="0"/>
                <a:ea typeface="+mn-ea"/>
                <a:cs typeface="Arial" charset="0"/>
              </a:rPr>
              <a:t>https://supportservices.jobcorps.gov/health/Pages/MedicationManagement.aspx</a:t>
            </a:r>
          </a:p>
          <a:p>
            <a:endParaRPr lang="en-US" sz="1200" kern="1200" baseline="0" dirty="0">
              <a:solidFill>
                <a:schemeClr val="tx1"/>
              </a:solidFill>
              <a:latin typeface="Arial" charset="0"/>
              <a:ea typeface="+mn-ea"/>
              <a:cs typeface="Arial" charset="0"/>
            </a:endParaRPr>
          </a:p>
          <a:p>
            <a:r>
              <a:rPr lang="en-US" sz="1200" kern="1200" baseline="0" dirty="0">
                <a:solidFill>
                  <a:schemeClr val="tx1"/>
                </a:solidFill>
                <a:latin typeface="Arial" charset="0"/>
                <a:ea typeface="+mn-ea"/>
                <a:cs typeface="Arial" charset="0"/>
              </a:rPr>
              <a:t>Medication SOP Templates: </a:t>
            </a:r>
            <a:r>
              <a:rPr lang="en-US" sz="1200" b="1" kern="1200" baseline="0" dirty="0">
                <a:solidFill>
                  <a:schemeClr val="tx1"/>
                </a:solidFill>
                <a:latin typeface="Arial" charset="0"/>
                <a:ea typeface="+mn-ea"/>
                <a:cs typeface="Arial" charset="0"/>
              </a:rPr>
              <a:t>https://supportservices.jobcorps.gov/health/Pages/Documents.aspx#sop</a:t>
            </a:r>
          </a:p>
        </p:txBody>
      </p:sp>
    </p:spTree>
    <p:extLst>
      <p:ext uri="{BB962C8B-B14F-4D97-AF65-F5344CB8AC3E}">
        <p14:creationId xmlns:p14="http://schemas.microsoft.com/office/powerpoint/2010/main" val="215650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p:spPr>
        <p:txBody>
          <a:bodyPr/>
          <a:lstStyle/>
          <a:p>
            <a:fld id="{D0BE4203-78C4-4E5F-A12A-8CA4EA1EE2D7}" type="slidenum">
              <a:rPr lang="en-US" smtClean="0"/>
              <a:pPr/>
              <a:t>50</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marL="0" indent="0" eaLnBrk="1" hangingPunct="1">
              <a:buFontTx/>
              <a:buNone/>
            </a:pPr>
            <a:r>
              <a:rPr lang="en-US" dirty="0"/>
              <a:t>PRH Chapter 2, 2.3 R15</a:t>
            </a:r>
          </a:p>
        </p:txBody>
      </p:sp>
    </p:spTree>
    <p:extLst>
      <p:ext uri="{BB962C8B-B14F-4D97-AF65-F5344CB8AC3E}">
        <p14:creationId xmlns:p14="http://schemas.microsoft.com/office/powerpoint/2010/main" val="138733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031"/>
          <p:cNvSpPr>
            <a:spLocks noGrp="1" noChangeArrowheads="1"/>
          </p:cNvSpPr>
          <p:nvPr>
            <p:ph type="sldNum" sz="quarter" idx="5"/>
          </p:nvPr>
        </p:nvSpPr>
        <p:spPr>
          <a:noFill/>
        </p:spPr>
        <p:txBody>
          <a:bodyPr/>
          <a:lstStyle/>
          <a:p>
            <a:fld id="{1A82D11F-DB14-447C-89C1-817140602E25}" type="slidenum">
              <a:rPr lang="en-US" smtClean="0"/>
              <a:pPr/>
              <a:t>51</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r>
              <a:rPr lang="en-US" dirty="0"/>
              <a:t>Copies of any individual health staff authorizations and health care guidelines that have changed shall be sent to the Regional Office for approval. </a:t>
            </a:r>
          </a:p>
          <a:p>
            <a:pPr eaLnBrk="1" hangingPunct="1"/>
            <a:endParaRPr lang="en-US" dirty="0"/>
          </a:p>
          <a:p>
            <a:pPr eaLnBrk="1" hangingPunct="1"/>
            <a:r>
              <a:rPr lang="en-US" b="1" dirty="0"/>
              <a:t>See </a:t>
            </a:r>
            <a:r>
              <a:rPr lang="en-US" b="1" dirty="0">
                <a:solidFill>
                  <a:schemeClr val="tx1"/>
                </a:solidFill>
                <a:hlinkClick r:id="rId3">
                  <a:extLst>
                    <a:ext uri="{A12FA001-AC4F-418D-AE19-62706E023703}">
                      <ahyp:hlinkClr xmlns:ahyp="http://schemas.microsoft.com/office/drawing/2018/hyperlinkcolor" val="tx"/>
                    </a:ext>
                  </a:extLst>
                </a:hlinkClick>
              </a:rPr>
              <a:t>https://supportservices.jobcorps.gov/health/Pages/HCGuidelines.aspx</a:t>
            </a:r>
            <a:endParaRPr lang="en-US" b="1" dirty="0">
              <a:solidFill>
                <a:schemeClr val="tx1"/>
              </a:solidFill>
            </a:endParaRPr>
          </a:p>
          <a:p>
            <a:pPr eaLnBrk="1" hangingPunct="1"/>
            <a:endParaRPr lang="en-US" dirty="0"/>
          </a:p>
          <a:p>
            <a:pPr eaLnBrk="1" hangingPunct="1"/>
            <a:r>
              <a:rPr lang="en-US" dirty="0"/>
              <a:t>The personal authorization form must be signed off by the CP on all staff (individualized based on job duties), and kept on file in the wellness center. Personal authorizations only need to be updated when there is a change in a persons job position. Personal authorizations must be completed within 10 days of hire.</a:t>
            </a:r>
          </a:p>
          <a:p>
            <a:pPr eaLnBrk="1" hangingPunct="1"/>
            <a:endParaRPr lang="en-US" dirty="0"/>
          </a:p>
          <a:p>
            <a:pPr eaLnBrk="1" hangingPunct="1"/>
            <a:r>
              <a:rPr lang="en-US" sz="1200" kern="1200" baseline="0" dirty="0">
                <a:solidFill>
                  <a:schemeClr val="tx1"/>
                </a:solidFill>
                <a:latin typeface="Arial" charset="0"/>
                <a:ea typeface="+mn-ea"/>
                <a:cs typeface="Arial" charset="0"/>
              </a:rPr>
              <a:t>Each center shall submit a memorandum to the Regional Office indicating which health care guidelines have been modified. Copies of any individual health staff authorizations and health care guidelines that have changed shall be sent to the Regional Office for approval. (Refer to Chapter 5, Exhibit 5-2, Plan and Report Submission Requirements, for reporting deadlines.) </a:t>
            </a:r>
          </a:p>
          <a:p>
            <a:pPr eaLnBrk="1" hangingPunct="1"/>
            <a:endParaRPr lang="en-US" sz="1200" kern="1200" baseline="0" dirty="0">
              <a:solidFill>
                <a:schemeClr val="tx1"/>
              </a:solidFill>
              <a:latin typeface="Arial" charset="0"/>
              <a:ea typeface="+mn-ea"/>
              <a:cs typeface="Arial" charset="0"/>
            </a:endParaRPr>
          </a:p>
          <a:p>
            <a:pPr eaLnBrk="1" hangingPunct="1"/>
            <a:r>
              <a:rPr lang="en-US" sz="1200" kern="1200" baseline="0" dirty="0">
                <a:solidFill>
                  <a:schemeClr val="tx1"/>
                </a:solidFill>
                <a:latin typeface="Arial" charset="0"/>
                <a:ea typeface="+mn-ea"/>
                <a:cs typeface="Arial" charset="0"/>
              </a:rPr>
              <a:t>A memorandum indicating changes to health care guidelines and individual health staff authorizations should also be submitted to your Regional Nurse Specialist for review annually on the contract anniversary by contract centers and at the beginning of the program year for Forest Service centers.</a:t>
            </a:r>
            <a:endParaRPr lang="en-US" dirty="0"/>
          </a:p>
          <a:p>
            <a:pPr eaLnBrk="1" hangingPunct="1"/>
            <a:endParaRPr lang="en-US" dirty="0"/>
          </a:p>
        </p:txBody>
      </p:sp>
    </p:spTree>
    <p:extLst>
      <p:ext uri="{BB962C8B-B14F-4D97-AF65-F5344CB8AC3E}">
        <p14:creationId xmlns:p14="http://schemas.microsoft.com/office/powerpoint/2010/main" val="367038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areas will be covered in more detail in the coming slides</a:t>
            </a:r>
          </a:p>
          <a:p>
            <a:endParaRPr lang="en-US" dirty="0"/>
          </a:p>
          <a:p>
            <a:r>
              <a:rPr lang="en-US" dirty="0"/>
              <a:t>Family Planning to include Safe Sex, STIs and birth control </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7</a:t>
            </a:fld>
            <a:endParaRPr lang="en-US" dirty="0"/>
          </a:p>
        </p:txBody>
      </p:sp>
    </p:spTree>
    <p:extLst>
      <p:ext uri="{BB962C8B-B14F-4D97-AF65-F5344CB8AC3E}">
        <p14:creationId xmlns:p14="http://schemas.microsoft.com/office/powerpoint/2010/main" val="217458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5145E00C-1CA8-4BAC-8455-022688A93CE3}" type="slidenum">
              <a:rPr lang="en-US" smtClean="0"/>
              <a:pPr/>
              <a:t>52</a:t>
            </a:fld>
            <a:endParaRPr 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r>
              <a:rPr lang="en-US" dirty="0"/>
              <a:t>PRH Chapter 2, 2.3 R17</a:t>
            </a:r>
          </a:p>
          <a:p>
            <a:pPr eaLnBrk="1" hangingPunct="1"/>
            <a:r>
              <a:rPr lang="en-US" dirty="0"/>
              <a:t>Review your Bloodborne Pathogen SOP – Must be submitted and approved once by the Regional Office, the Regional Nurse Specialist, and then reviewed annually (see PRH Chapter 5, 5.1, R23)</a:t>
            </a:r>
          </a:p>
          <a:p>
            <a:pPr eaLnBrk="1" hangingPunct="1"/>
            <a:endParaRPr lang="en-US" dirty="0"/>
          </a:p>
          <a:p>
            <a:pPr eaLnBrk="1" hangingPunct="1"/>
            <a:r>
              <a:rPr lang="en-US" dirty="0"/>
              <a:t>Maintain a Sharps Injury Log</a:t>
            </a:r>
          </a:p>
          <a:p>
            <a:pPr eaLnBrk="1" hangingPunct="1"/>
            <a:endParaRPr lang="en-US" dirty="0"/>
          </a:p>
          <a:p>
            <a:pPr eaLnBrk="1" hangingPunct="1"/>
            <a:r>
              <a:rPr lang="en-US" dirty="0"/>
              <a:t>Biological monitoring of the autoclave is done weekly and results should be maintained in a log in the dental suite.</a:t>
            </a:r>
          </a:p>
        </p:txBody>
      </p:sp>
    </p:spTree>
    <p:extLst>
      <p:ext uri="{BB962C8B-B14F-4D97-AF65-F5344CB8AC3E}">
        <p14:creationId xmlns:p14="http://schemas.microsoft.com/office/powerpoint/2010/main" val="164827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Grab and Go kit for emergencies – see link to HealthCare Guidelines for TG for Emergencies  </a:t>
            </a:r>
            <a:r>
              <a:rPr lang="en-US" dirty="0">
                <a:solidFill>
                  <a:schemeClr val="tx1"/>
                </a:solidFill>
                <a:hlinkClick r:id="rId3">
                  <a:extLst>
                    <a:ext uri="{A12FA001-AC4F-418D-AE19-62706E023703}">
                      <ahyp:hlinkClr xmlns:ahyp="http://schemas.microsoft.com/office/drawing/2018/hyperlinkcolor" val="tx"/>
                    </a:ext>
                  </a:extLst>
                </a:hlinkClick>
              </a:rPr>
              <a:t>https://supportservices.jobcorps.gov/health/Pages/HCGuidelines.aspx</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53</a:t>
            </a:fld>
            <a:endParaRPr lang="en-US" dirty="0"/>
          </a:p>
        </p:txBody>
      </p:sp>
    </p:spTree>
    <p:extLst>
      <p:ext uri="{BB962C8B-B14F-4D97-AF65-F5344CB8AC3E}">
        <p14:creationId xmlns:p14="http://schemas.microsoft.com/office/powerpoint/2010/main" val="256716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p:spPr>
        <p:txBody>
          <a:bodyPr/>
          <a:lstStyle/>
          <a:p>
            <a:fld id="{7FD80725-7A66-42B8-9396-131ACBF11D5F}" type="slidenum">
              <a:rPr lang="en-US" smtClean="0"/>
              <a:pPr/>
              <a:t>54</a:t>
            </a:fld>
            <a:endParaRPr lang="en-US"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r>
              <a:rPr lang="en-US" dirty="0"/>
              <a:t>PRH Chapter 2, 2.3 R19</a:t>
            </a:r>
          </a:p>
          <a:p>
            <a:pPr fontAlgn="auto">
              <a:spcAft>
                <a:spcPts val="0"/>
              </a:spcAft>
              <a:buFont typeface="Arial" panose="020B0604020202020204" pitchFamily="34" charset="0"/>
              <a:buChar char="•"/>
              <a:defRPr/>
            </a:pPr>
            <a:r>
              <a:rPr lang="en-US" sz="1200" dirty="0">
                <a:highlight>
                  <a:srgbClr val="FFFF00"/>
                </a:highlight>
              </a:rPr>
              <a:t>Utilize the Student Government Association’s Health and Wellness Committee to develop a quality management system that works for your center</a:t>
            </a:r>
          </a:p>
          <a:p>
            <a:pPr fontAlgn="auto">
              <a:spcAft>
                <a:spcPts val="0"/>
              </a:spcAft>
              <a:buFont typeface="Arial" panose="020B0604020202020204" pitchFamily="34" charset="0"/>
              <a:buChar char="•"/>
              <a:defRPr/>
            </a:pPr>
            <a:endParaRPr lang="en-US" sz="800" dirty="0"/>
          </a:p>
          <a:p>
            <a:pPr fontAlgn="auto">
              <a:spcAft>
                <a:spcPts val="0"/>
              </a:spcAft>
              <a:buFont typeface="Arial" panose="020B0604020202020204" pitchFamily="34" charset="0"/>
              <a:buChar char="•"/>
              <a:defRPr/>
            </a:pPr>
            <a:r>
              <a:rPr lang="en-US" sz="1200" dirty="0"/>
              <a:t>Conduct regular chart audits</a:t>
            </a:r>
          </a:p>
          <a:p>
            <a:pPr eaLnBrk="1" hangingPunct="1"/>
            <a:endParaRPr lang="en-US" baseline="0" dirty="0"/>
          </a:p>
          <a:p>
            <a:pPr eaLnBrk="1" hangingPunct="1"/>
            <a:r>
              <a:rPr lang="en-US" baseline="0" dirty="0"/>
              <a:t>Resources: </a:t>
            </a:r>
            <a:r>
              <a:rPr lang="en-US" b="1" baseline="0" dirty="0"/>
              <a:t>https://supportservices.jobcorps.gov/health/Pages/Documents.aspx#hr</a:t>
            </a:r>
            <a:endParaRPr lang="en-US" b="1" dirty="0"/>
          </a:p>
        </p:txBody>
      </p:sp>
    </p:spTree>
    <p:extLst>
      <p:ext uri="{BB962C8B-B14F-4D97-AF65-F5344CB8AC3E}">
        <p14:creationId xmlns:p14="http://schemas.microsoft.com/office/powerpoint/2010/main" val="3822901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57</a:t>
            </a:fld>
            <a:endParaRPr lang="en-US" dirty="0"/>
          </a:p>
        </p:txBody>
      </p:sp>
    </p:spTree>
    <p:extLst>
      <p:ext uri="{BB962C8B-B14F-4D97-AF65-F5344CB8AC3E}">
        <p14:creationId xmlns:p14="http://schemas.microsoft.com/office/powerpoint/2010/main" val="200625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a:noFill/>
        </p:spPr>
        <p:txBody>
          <a:bodyPr/>
          <a:lstStyle/>
          <a:p>
            <a:fld id="{8C1439FF-164C-4C43-80E3-8DF764AB24C9}" type="slidenum">
              <a:rPr lang="en-US" smtClean="0"/>
              <a:pPr/>
              <a:t>58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r>
              <a:rPr lang="en-US" dirty="0"/>
              <a:t>PRH Chapter 5, 5.1 R4 and Exhibit 5-2</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The Annual Program Description</a:t>
            </a:r>
            <a:r>
              <a:rPr lang="en-US" baseline="0" dirty="0"/>
              <a:t> is </a:t>
            </a:r>
            <a:r>
              <a:rPr lang="en-US" sz="2400" b="1" dirty="0"/>
              <a:t>Due August 15</a:t>
            </a:r>
            <a:r>
              <a:rPr lang="en-US" sz="2400" b="1" baseline="30000" dirty="0"/>
              <a:t>th</a:t>
            </a:r>
            <a:r>
              <a:rPr lang="en-US" sz="2400" b="1" dirty="0"/>
              <a:t> each year</a:t>
            </a:r>
            <a:r>
              <a:rPr lang="en-US" sz="2400" dirty="0"/>
              <a:t>; provides an overview of the health and wellness program and staffing. Report is submitted online</a:t>
            </a:r>
          </a:p>
          <a:p>
            <a:pPr eaLnBrk="1" hangingPunct="1"/>
            <a:endParaRPr lang="en-US"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Health</a:t>
            </a:r>
            <a:r>
              <a:rPr lang="en-US" baseline="0" dirty="0"/>
              <a:t> Service Utilization Report (HMIS) – data is collected m</a:t>
            </a:r>
            <a:r>
              <a:rPr lang="en-US" sz="2400" dirty="0"/>
              <a:t>onthly providing statistical data collected from mental health, oral health, and medical programs (these reports remain on center for review by the Regional Office Center Assessment team)</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dirty="0"/>
          </a:p>
          <a:p>
            <a:pPr>
              <a:lnSpc>
                <a:spcPct val="90000"/>
              </a:lnSpc>
              <a:defRPr/>
            </a:pPr>
            <a:r>
              <a:rPr lang="en-US" sz="2800" dirty="0"/>
              <a:t>Quarterly Alcohol Testing Summary Report – is completed on line and is due quarterly on 1/10, 4/10, 7/10 and 10/10. Record the number of tests on suspicion and the number that are positive.</a:t>
            </a:r>
            <a:endParaRPr lang="en-US" sz="25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dirty="0"/>
              <a:t>SIRs see PRH Chapter 5, 5.4 R2 SIRs</a:t>
            </a:r>
          </a:p>
          <a:p>
            <a:pPr eaLnBrk="1" hangingPunct="1"/>
            <a:endParaRPr lang="en-US" dirty="0"/>
          </a:p>
        </p:txBody>
      </p:sp>
    </p:spTree>
    <p:extLst>
      <p:ext uri="{BB962C8B-B14F-4D97-AF65-F5344CB8AC3E}">
        <p14:creationId xmlns:p14="http://schemas.microsoft.com/office/powerpoint/2010/main" val="878527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Screenshot of Required Reporting documents and where to find on the website</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59</a:t>
            </a:fld>
            <a:endParaRPr lang="en-US" dirty="0"/>
          </a:p>
        </p:txBody>
      </p:sp>
    </p:spTree>
    <p:extLst>
      <p:ext uri="{BB962C8B-B14F-4D97-AF65-F5344CB8AC3E}">
        <p14:creationId xmlns:p14="http://schemas.microsoft.com/office/powerpoint/2010/main" val="1199345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31"/>
          <p:cNvSpPr>
            <a:spLocks noGrp="1" noChangeArrowheads="1"/>
          </p:cNvSpPr>
          <p:nvPr>
            <p:ph type="sldNum" sz="quarter" idx="5"/>
          </p:nvPr>
        </p:nvSpPr>
        <p:spPr>
          <a:noFill/>
        </p:spPr>
        <p:txBody>
          <a:bodyPr/>
          <a:lstStyle/>
          <a:p>
            <a:fld id="{FE3DEA1F-F0A4-4A6A-837C-63A71CEAF07C}" type="slidenum">
              <a:rPr lang="en-US" smtClean="0"/>
              <a:pPr/>
              <a:t>61</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See PRH Chapter 5, 5.2 R3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Note: A health professional cannot serve as a consultant to, or an employee of, two or more Job Corps-related entities concurrently when one entity has review and/or oversight responsibilities over the others.</a:t>
            </a:r>
            <a:endParaRPr lang="en-US" sz="1400" dirty="0"/>
          </a:p>
          <a:p>
            <a:pPr eaLnBrk="1" hangingPunct="1"/>
            <a:endParaRPr lang="en-US" dirty="0">
              <a:solidFill>
                <a:srgbClr val="FF0000"/>
              </a:solidFill>
            </a:endParaRPr>
          </a:p>
          <a:p>
            <a:pPr eaLnBrk="1" hangingPunct="1"/>
            <a:r>
              <a:rPr lang="en-US" dirty="0">
                <a:solidFill>
                  <a:srgbClr val="FF0000"/>
                </a:solidFill>
              </a:rPr>
              <a:t>Staffing SOP (Standard Operating Procedure) templates: </a:t>
            </a:r>
            <a:r>
              <a:rPr lang="en-US" b="1" dirty="0">
                <a:solidFill>
                  <a:srgbClr val="FF0000"/>
                </a:solidFill>
              </a:rPr>
              <a:t>https://supportservices;jobcorps.gov/health/Pages/Documents.aspx#sop</a:t>
            </a:r>
          </a:p>
          <a:p>
            <a:pPr eaLnBrk="1" hangingPunct="1"/>
            <a:endParaRPr lang="en-US" b="1" dirty="0">
              <a:solidFill>
                <a:srgbClr val="FF0000"/>
              </a:solidFill>
            </a:endParaRPr>
          </a:p>
          <a:p>
            <a:pPr eaLnBrk="1" hangingPunct="1"/>
            <a:r>
              <a:rPr lang="en-US" b="0" dirty="0">
                <a:solidFill>
                  <a:srgbClr val="FF0000"/>
                </a:solidFill>
              </a:rPr>
              <a:t>Heads up: there is a Quarterly Staffing Data Report due quarterly on 1/10, 4/10, 7/10, 10/10 and is submitted online via survey monkey; Reminders are sent out quarterly by Nurse Specialist.</a:t>
            </a:r>
          </a:p>
          <a:p>
            <a:pPr eaLnBrk="1" hangingPunct="1"/>
            <a:endParaRPr lang="en-US" b="0" dirty="0">
              <a:solidFill>
                <a:srgbClr val="FF0000"/>
              </a:solidFill>
            </a:endParaRPr>
          </a:p>
          <a:p>
            <a:pPr eaLnBrk="1" hangingPunct="1"/>
            <a:endParaRPr lang="en-US" b="0" dirty="0">
              <a:solidFill>
                <a:srgbClr val="FF0000"/>
              </a:solidFill>
            </a:endParaRPr>
          </a:p>
        </p:txBody>
      </p:sp>
    </p:spTree>
    <p:extLst>
      <p:ext uri="{BB962C8B-B14F-4D97-AF65-F5344CB8AC3E}">
        <p14:creationId xmlns:p14="http://schemas.microsoft.com/office/powerpoint/2010/main" val="3876640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PRH Chapter 5, 5.2 R5 and Exhibit 5-3</a:t>
            </a:r>
          </a:p>
          <a:p>
            <a:endParaRPr lang="en-US" dirty="0"/>
          </a:p>
          <a:p>
            <a:r>
              <a:rPr lang="en-US" dirty="0"/>
              <a:t>We will discuss section e and f in more detail on the next slide</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62</a:t>
            </a:fld>
            <a:endParaRPr lang="en-US" dirty="0"/>
          </a:p>
        </p:txBody>
      </p:sp>
    </p:spTree>
    <p:extLst>
      <p:ext uri="{BB962C8B-B14F-4D97-AF65-F5344CB8AC3E}">
        <p14:creationId xmlns:p14="http://schemas.microsoft.com/office/powerpoint/2010/main" val="74415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PRH 5.2 R5 e</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TEAP</a:t>
            </a:r>
            <a:r>
              <a:rPr lang="en-US" dirty="0"/>
              <a:t> </a:t>
            </a:r>
            <a:r>
              <a:rPr lang="en-US" sz="1200" dirty="0"/>
              <a:t>A one-time, one-year waiver for the TEAP Specialist must include a professional development plan identifying the steps necessary to meet the minimum requirements within one year of employment. A copy of the license or certification must be shared with the National Office once obtained. If the license or certification is not achieved within one year, the waiver is terminated, and the staff member can no longer be employed as the TEAP Specialist.</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CMHC</a:t>
            </a:r>
            <a:r>
              <a:rPr lang="en-US" sz="1200" dirty="0"/>
              <a:t> A one-time waiver may be issued for CHMCs with a master’s degree or higher in behavioral health, and a license to practice independently in the state. This one-time waiver will only be considered if there is unsuccessful recruitment for a clinical/counseling psychologist or clinical social worker. Those approved for </a:t>
            </a:r>
            <a:r>
              <a:rPr lang="en-US" sz="1200" b="0" i="0" kern="1200" dirty="0">
                <a:solidFill>
                  <a:schemeClr val="tx1"/>
                </a:solidFill>
                <a:effectLst/>
                <a:latin typeface="Arial" charset="0"/>
                <a:ea typeface="+mn-ea"/>
                <a:cs typeface="Arial" charset="0"/>
              </a:rPr>
              <a:t>for the one-time waivers will not be required to have a professional development plan. </a:t>
            </a:r>
          </a:p>
          <a:p>
            <a:pPr marL="228600" marR="0" lvl="0"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dirty="0">
                <a:solidFill>
                  <a:schemeClr val="tx1"/>
                </a:solidFill>
                <a:effectLst/>
                <a:latin typeface="Arial" charset="0"/>
                <a:ea typeface="+mn-ea"/>
                <a:cs typeface="Arial" charset="0"/>
              </a:rPr>
              <a:t>PRH 5.2 R5 f</a:t>
            </a:r>
            <a:endParaRPr lang="en-US" sz="1200" b="1" dirty="0"/>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Nurse Practitioner </a:t>
            </a:r>
            <a:r>
              <a:rPr lang="en-US" sz="1200" dirty="0"/>
              <a:t>A one-time waiver for the NP may be requested if an NP assumes more coverage than 2 hours/100 students/week with supervision. The supervising physician will be the center’s Medical Director.  This supervision arrangement must be clearly defined as part of the NP contract and in the collaborative agreement.</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Nurse Practitioner as Medical Director </a:t>
            </a:r>
            <a:r>
              <a:rPr lang="en-US" sz="1200" dirty="0"/>
              <a:t>An annual waiver for the NP may be requested in independent practice states, where an NP with an active Drug Enforcement Agency (DEA) registration could serve as Medical Director.</a:t>
            </a:r>
          </a:p>
          <a:p>
            <a:pPr marL="685800" marR="0" lvl="1" indent="-2286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Physician Assistant (PA): </a:t>
            </a:r>
            <a:r>
              <a:rPr lang="en-US" sz="1200" dirty="0"/>
              <a:t>A one-time waiver for the PA may be requested if a PA assumes more coverage than 2 hours/100 students/week. Supervision is always required, and the supervising physician will be the center’s Medical Director.  This supervision arrangement must be clearly defined as part of the PA contract and in the collaborative agreement.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63</a:t>
            </a:fld>
            <a:endParaRPr lang="en-US" dirty="0"/>
          </a:p>
        </p:txBody>
      </p:sp>
    </p:spTree>
    <p:extLst>
      <p:ext uri="{BB962C8B-B14F-4D97-AF65-F5344CB8AC3E}">
        <p14:creationId xmlns:p14="http://schemas.microsoft.com/office/powerpoint/2010/main" val="211720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PRH Chapter 5, 5.2 R9 for Staff Training Documentation and Exhibit 5-4 Required Staff Training </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64</a:t>
            </a:fld>
            <a:endParaRPr lang="en-US" dirty="0"/>
          </a:p>
        </p:txBody>
      </p:sp>
    </p:spTree>
    <p:extLst>
      <p:ext uri="{BB962C8B-B14F-4D97-AF65-F5344CB8AC3E}">
        <p14:creationId xmlns:p14="http://schemas.microsoft.com/office/powerpoint/2010/main" val="19701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31"/>
          <p:cNvSpPr>
            <a:spLocks noGrp="1" noChangeArrowheads="1"/>
          </p:cNvSpPr>
          <p:nvPr>
            <p:ph type="sldNum" sz="quarter" idx="5"/>
          </p:nvPr>
        </p:nvSpPr>
        <p:spPr>
          <a:noFill/>
        </p:spPr>
        <p:txBody>
          <a:bodyPr/>
          <a:lstStyle/>
          <a:p>
            <a:fld id="{390E7C3E-0003-4F18-93A4-06DAE9207BD2}" type="slidenum">
              <a:rPr lang="en-US" smtClean="0"/>
              <a:pPr/>
              <a:t>8</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dirty="0"/>
              <a:t>SHR should include a complete copy of the HIPAA Authorization (Condition of Enrollment) and the HIPAA Notice.</a:t>
            </a:r>
          </a:p>
          <a:p>
            <a:pPr eaLnBrk="1" hangingPunct="1"/>
            <a:endParaRPr lang="en-US" dirty="0"/>
          </a:p>
          <a:p>
            <a:pPr eaLnBrk="1" hangingPunct="1"/>
            <a:r>
              <a:rPr lang="en-US" dirty="0"/>
              <a:t>HIPAA</a:t>
            </a:r>
            <a:r>
              <a:rPr lang="en-US" baseline="0" dirty="0"/>
              <a:t> Notice - for minor students a copy of the HIPAA Notice should be mailed to the parent/guardian for review and a complete copy placed in the SHR with documentation stating a copy of the HIPAA notice was mailed to the parent/guardian.  The name of the privacy officer should also be documented on the HIPAA notice.  The privacy officer can not be a member of the wellness staff.</a:t>
            </a:r>
          </a:p>
          <a:p>
            <a:pPr eaLnBrk="1" hangingPunct="1"/>
            <a:endParaRPr lang="en-US" baseline="0" dirty="0"/>
          </a:p>
          <a:p>
            <a:pPr eaLnBrk="1" hangingPunct="1"/>
            <a:r>
              <a:rPr lang="en-US" baseline="0" dirty="0"/>
              <a:t>HIPAA Authorization – is signed by the student (and parent if student is a minor) during the application process and witnessed by the Outreach and Admissions (OA) counselors.  The HIPAA Authorization is also required to be filed in the SHR.</a:t>
            </a:r>
          </a:p>
          <a:p>
            <a:pPr eaLnBrk="1" hangingPunct="1"/>
            <a:endParaRPr lang="en-US" baseline="0" dirty="0"/>
          </a:p>
          <a:p>
            <a:pPr eaLnBrk="1" hangingPunct="1"/>
            <a:r>
              <a:rPr lang="en-US" dirty="0"/>
              <a:t>HIPAA regulations mandate strict attention to privacy laws and confidentiality of records (April 2003). </a:t>
            </a:r>
          </a:p>
          <a:p>
            <a:endParaRPr lang="en-US" dirty="0"/>
          </a:p>
          <a:p>
            <a:r>
              <a:rPr lang="en-US" dirty="0"/>
              <a:t>RESOURCES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Program Instruction Notice NO. 06-23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APPENDIX 202 TRANSMISSION, STORAGE, AND CONFIDENTIALITY OF MEDICAL, HEALTH, AND DISABILITY-RELATED INFORMATION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p>
          <a:p>
            <a:endParaRPr lang="en-US"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4072748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p:spPr>
        <p:txBody>
          <a:bodyPr/>
          <a:lstStyle/>
          <a:p>
            <a:fld id="{2320C234-D392-4833-AF99-804AA961A482}" type="slidenum">
              <a:rPr lang="en-US" smtClean="0"/>
              <a:pPr/>
              <a:t>66</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a:t>PRH Chapter 5, 5.6 R2 for medical supplies </a:t>
            </a:r>
          </a:p>
          <a:p>
            <a:pPr marL="228600" marR="0" lvl="0" indent="-228600" algn="l" defTabSz="914400" rtl="0" eaLnBrk="0" fontAlgn="base" latinLnBrk="0" hangingPunct="0">
              <a:lnSpc>
                <a:spcPct val="100000"/>
              </a:lnSpc>
              <a:spcBef>
                <a:spcPct val="30000"/>
              </a:spcBef>
              <a:spcAft>
                <a:spcPct val="0"/>
              </a:spcAft>
              <a:buClrTx/>
              <a:buSzTx/>
              <a:buFontTx/>
              <a:buAutoNum type="alphaLcPeriod"/>
              <a:tabLst/>
              <a:defRPr/>
            </a:pPr>
            <a:r>
              <a:rPr lang="en-US" dirty="0"/>
              <a:t>Equipment and Supplies for routine and emergency delivery of basic medical, dental, and mental health services must comply with federal and state requirements.</a:t>
            </a:r>
          </a:p>
          <a:p>
            <a:pPr marL="228600" marR="0" lvl="0" indent="-228600" algn="l" defTabSz="914400" rtl="0" eaLnBrk="0" fontAlgn="base" latinLnBrk="0" hangingPunct="0">
              <a:lnSpc>
                <a:spcPct val="100000"/>
              </a:lnSpc>
              <a:spcBef>
                <a:spcPct val="30000"/>
              </a:spcBef>
              <a:spcAft>
                <a:spcPct val="0"/>
              </a:spcAft>
              <a:buClrTx/>
              <a:buSzTx/>
              <a:buFontTx/>
              <a:buAutoNum type="alphaLcPeriod"/>
              <a:tabLst/>
              <a:defRPr/>
            </a:pPr>
            <a:r>
              <a:rPr lang="en-US" dirty="0"/>
              <a:t>Dental Equipment Purchase equipment according to the dental equipment list published by the Office of Job Corps</a:t>
            </a:r>
          </a:p>
          <a:p>
            <a:pPr marL="228600" marR="0" lvl="0" indent="-228600" algn="l" defTabSz="914400" rtl="0" eaLnBrk="0" fontAlgn="base" latinLnBrk="0" hangingPunct="0">
              <a:lnSpc>
                <a:spcPct val="100000"/>
              </a:lnSpc>
              <a:spcBef>
                <a:spcPct val="30000"/>
              </a:spcBef>
              <a:spcAft>
                <a:spcPct val="0"/>
              </a:spcAft>
              <a:buClrTx/>
              <a:buSzTx/>
              <a:buFontTx/>
              <a:buAutoNum type="alphaLcPeriod"/>
              <a:tabLst/>
              <a:defRPr/>
            </a:pPr>
            <a:r>
              <a:rPr lang="en-US" dirty="0"/>
              <a:t>Purchase from government supplies centers like (General Services Administration [GSA], Health and Human Services [HHS], Veteran Administration [VA]), whenever possible.</a:t>
            </a:r>
          </a:p>
          <a:p>
            <a:pPr marL="228600" marR="0" lvl="0" indent="-228600" algn="l" defTabSz="914400" rtl="0" eaLnBrk="0" fontAlgn="base" latinLnBrk="0" hangingPunct="0">
              <a:lnSpc>
                <a:spcPct val="100000"/>
              </a:lnSpc>
              <a:spcBef>
                <a:spcPct val="30000"/>
              </a:spcBef>
              <a:spcAft>
                <a:spcPct val="0"/>
              </a:spcAft>
              <a:buClrTx/>
              <a:buSzTx/>
              <a:buFontTx/>
              <a:buAutoNum type="alphaLcPeriod"/>
              <a:tabLst/>
              <a:defRPr/>
            </a:pPr>
            <a:endParaRPr lang="en-US" dirty="0"/>
          </a:p>
          <a:p>
            <a:endParaRPr lang="en-US" dirty="0"/>
          </a:p>
          <a:p>
            <a:endParaRPr lang="en-US" dirty="0"/>
          </a:p>
          <a:p>
            <a:pPr eaLnBrk="1" hangingPunct="1"/>
            <a:r>
              <a:rPr lang="en-US" dirty="0"/>
              <a:t>Use the Job Corps List of Preferred Medications located on Job Corps Health and Wellness website </a:t>
            </a:r>
          </a:p>
          <a:p>
            <a:pPr eaLnBrk="1" hangingPunct="1"/>
            <a:endParaRPr lang="en-US" dirty="0"/>
          </a:p>
          <a:p>
            <a:pPr eaLnBrk="1" hangingPunct="1"/>
            <a:r>
              <a:rPr lang="en-US" dirty="0"/>
              <a:t>See Treatment Guidelines for Health Staff – Emergency Response Equipment and Supplies, October 2019. (Grab and Go Kit)</a:t>
            </a:r>
          </a:p>
          <a:p>
            <a:pPr eaLnBrk="1" hangingPunct="1"/>
            <a:endParaRPr lang="en-US" dirty="0"/>
          </a:p>
          <a:p>
            <a:pPr eaLnBrk="1" hangingPunct="1"/>
            <a:r>
              <a:rPr lang="en-US" b="1" dirty="0"/>
              <a:t>Link to Health Care Guidelines </a:t>
            </a:r>
            <a:r>
              <a:rPr lang="en-US" dirty="0">
                <a:solidFill>
                  <a:schemeClr val="tx1"/>
                </a:solidFill>
                <a:hlinkClick r:id="rId3">
                  <a:extLst>
                    <a:ext uri="{A12FA001-AC4F-418D-AE19-62706E023703}">
                      <ahyp:hlinkClr xmlns:ahyp="http://schemas.microsoft.com/office/drawing/2018/hyperlinkcolor" val="tx"/>
                    </a:ext>
                  </a:extLst>
                </a:hlinkClick>
              </a:rPr>
              <a:t>https://supportservices.jobcorps.gov/health/Pages/HCGuidelines.aspx</a:t>
            </a:r>
            <a:endParaRPr lang="en-US" b="1" dirty="0">
              <a:solidFill>
                <a:schemeClr val="tx1"/>
              </a:solidFill>
            </a:endParaRPr>
          </a:p>
        </p:txBody>
      </p:sp>
    </p:spTree>
    <p:extLst>
      <p:ext uri="{BB962C8B-B14F-4D97-AF65-F5344CB8AC3E}">
        <p14:creationId xmlns:p14="http://schemas.microsoft.com/office/powerpoint/2010/main" val="3577150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67</a:t>
            </a:fld>
            <a:endParaRPr lang="en-US" dirty="0"/>
          </a:p>
        </p:txBody>
      </p:sp>
    </p:spTree>
    <p:extLst>
      <p:ext uri="{BB962C8B-B14F-4D97-AF65-F5344CB8AC3E}">
        <p14:creationId xmlns:p14="http://schemas.microsoft.com/office/powerpoint/2010/main" val="641599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complete and forward a transferring summary to the receiving center</a:t>
            </a:r>
          </a:p>
          <a:p>
            <a:r>
              <a:rPr lang="en-US" b="1" dirty="0"/>
              <a:t>The student Health Record must arrive at the at the same time the student does</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68</a:t>
            </a:fld>
            <a:endParaRPr lang="en-US" dirty="0"/>
          </a:p>
        </p:txBody>
      </p:sp>
    </p:spTree>
    <p:extLst>
      <p:ext uri="{BB962C8B-B14F-4D97-AF65-F5344CB8AC3E}">
        <p14:creationId xmlns:p14="http://schemas.microsoft.com/office/powerpoint/2010/main" val="2457372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031"/>
          <p:cNvSpPr>
            <a:spLocks noGrp="1" noChangeArrowheads="1"/>
          </p:cNvSpPr>
          <p:nvPr>
            <p:ph type="sldNum" sz="quarter" idx="5"/>
          </p:nvPr>
        </p:nvSpPr>
        <p:spPr>
          <a:noFill/>
        </p:spPr>
        <p:txBody>
          <a:bodyPr/>
          <a:lstStyle/>
          <a:p>
            <a:fld id="{ACE158EF-DB8E-42DC-98DE-1BC40F8A5192}" type="slidenum">
              <a:rPr lang="en-US" smtClean="0"/>
              <a:pPr/>
              <a:t>70</a:t>
            </a:fld>
            <a:endParaRPr lang="en-US"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marL="457200" marR="0" lvl="0" indent="-45720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2600" b="0" dirty="0">
                <a:solidFill>
                  <a:srgbClr val="FF0000"/>
                </a:solidFill>
              </a:rPr>
              <a:t>See PRH Chapter 6,  R5</a:t>
            </a:r>
          </a:p>
          <a:p>
            <a:pPr marL="457200" marR="0" lvl="0" indent="-45720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2600" b="1" dirty="0">
              <a:solidFill>
                <a:srgbClr val="FF0000"/>
              </a:solidFill>
            </a:endParaRPr>
          </a:p>
          <a:p>
            <a:pPr marL="457200" marR="0" lvl="0" indent="-45720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2600" b="1" dirty="0">
                <a:solidFill>
                  <a:srgbClr val="FF0000"/>
                </a:solidFill>
              </a:rPr>
              <a:t>Medical separation: </a:t>
            </a:r>
            <a:r>
              <a:rPr lang="en-US" sz="2600" b="0" dirty="0">
                <a:solidFill>
                  <a:srgbClr val="FF0000"/>
                </a:solidFill>
              </a:rPr>
              <a:t>is provided when the CP determines the student’s condition cannot be stabilized within 180 days. The student may reapply in one year, unless the MSWR is extended which would require Regional approval.</a:t>
            </a:r>
          </a:p>
          <a:p>
            <a:pPr marL="457200" marR="0" lvl="0" indent="-45720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2600" b="0" dirty="0">
              <a:solidFill>
                <a:srgbClr val="FF0000"/>
              </a:solidFill>
            </a:endParaRPr>
          </a:p>
          <a:p>
            <a:pPr marL="457200" marR="0" lvl="0" indent="-45720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2600" b="1" dirty="0">
                <a:solidFill>
                  <a:srgbClr val="FF0000"/>
                </a:solidFill>
              </a:rPr>
              <a:t>Medical separation with reinstatement (MSWR): </a:t>
            </a:r>
            <a:r>
              <a:rPr lang="en-US" sz="2600" b="0" dirty="0">
                <a:solidFill>
                  <a:srgbClr val="FF0000"/>
                </a:solidFill>
              </a:rPr>
              <a:t>is provided when the CP estimates that the student will be able to medically stabilize and return to the center within 180 days and resume training. 	</a:t>
            </a:r>
          </a:p>
          <a:p>
            <a:pPr marL="914400" lvl="1" indent="-457200" eaLnBrk="1" fontAlgn="auto" hangingPunct="1">
              <a:spcAft>
                <a:spcPts val="0"/>
              </a:spcAft>
              <a:buFont typeface="Arial" pitchFamily="34" charset="0"/>
              <a:buNone/>
              <a:defRPr/>
            </a:pPr>
            <a:endParaRPr lang="en-US" sz="2600" b="0" dirty="0">
              <a:solidFill>
                <a:srgbClr val="FF0000"/>
              </a:solidFill>
            </a:endParaRPr>
          </a:p>
          <a:p>
            <a:pPr marL="0" lvl="0" indent="0" eaLnBrk="1" fontAlgn="auto" hangingPunct="1">
              <a:spcAft>
                <a:spcPts val="0"/>
              </a:spcAft>
              <a:buFont typeface="Arial" pitchFamily="34" charset="0"/>
              <a:buNone/>
              <a:defRPr/>
            </a:pPr>
            <a:r>
              <a:rPr lang="en-US" sz="2600" dirty="0">
                <a:solidFill>
                  <a:srgbClr val="FF0000"/>
                </a:solidFill>
              </a:rPr>
              <a:t>Any student receiving a medical separation is eligible to reapply to Job Corps one year following the date of his/her separation</a:t>
            </a:r>
          </a:p>
          <a:p>
            <a:pPr marL="457200" lvl="1" indent="0" eaLnBrk="1" fontAlgn="auto" hangingPunct="1">
              <a:spcAft>
                <a:spcPts val="0"/>
              </a:spcAft>
              <a:buFont typeface="Arial" pitchFamily="34" charset="0"/>
              <a:buNone/>
              <a:defRPr/>
            </a:pPr>
            <a:endParaRPr lang="en-US" sz="2600" dirty="0">
              <a:solidFill>
                <a:srgbClr val="FF0000"/>
              </a:solidFill>
            </a:endParaRPr>
          </a:p>
          <a:p>
            <a:pPr marL="0" lvl="1" indent="0" eaLnBrk="1" fontAlgn="auto" hangingPunct="1">
              <a:spcAft>
                <a:spcPts val="0"/>
              </a:spcAft>
              <a:buFontTx/>
              <a:buNone/>
              <a:defRPr/>
            </a:pPr>
            <a:r>
              <a:rPr lang="en-US" sz="2800" dirty="0">
                <a:solidFill>
                  <a:srgbClr val="FF0000"/>
                </a:solidFill>
              </a:rPr>
              <a:t>For both types of separation, a detailed health assessment</a:t>
            </a:r>
            <a:r>
              <a:rPr lang="en-US" sz="2800" baseline="0" dirty="0">
                <a:solidFill>
                  <a:srgbClr val="FF0000"/>
                </a:solidFill>
              </a:rPr>
              <a:t> and </a:t>
            </a:r>
            <a:r>
              <a:rPr lang="en-US" sz="2800" dirty="0">
                <a:solidFill>
                  <a:srgbClr val="FF0000"/>
                </a:solidFill>
              </a:rPr>
              <a:t>consultation conducted by the appropriate provider (CP/NP/PA/CMHC/Dentist), must be performed prior to every medical separation. Only the providers have the authority to determine the separation code (ICD-9 codes) to be used and must document the separation code in the SHR.</a:t>
            </a:r>
          </a:p>
          <a:p>
            <a:pPr marL="0" lvl="1" indent="0" eaLnBrk="1" fontAlgn="auto" hangingPunct="1">
              <a:spcAft>
                <a:spcPts val="0"/>
              </a:spcAft>
              <a:buFontTx/>
              <a:buNone/>
              <a:defRPr/>
            </a:pPr>
            <a:endParaRPr lang="en-US" sz="1000" dirty="0">
              <a:solidFill>
                <a:srgbClr val="FF0000"/>
              </a:solidFill>
            </a:endParaRPr>
          </a:p>
          <a:p>
            <a:pPr marL="0" lvl="1" indent="0" eaLnBrk="1" fontAlgn="auto" hangingPunct="1">
              <a:spcAft>
                <a:spcPts val="0"/>
              </a:spcAft>
              <a:buFontTx/>
              <a:buNone/>
              <a:defRPr/>
            </a:pPr>
            <a:r>
              <a:rPr lang="en-US" sz="2800" dirty="0">
                <a:solidFill>
                  <a:srgbClr val="FF0000"/>
                </a:solidFill>
              </a:rPr>
              <a:t>The HWM should gather all needed information from the health care provider, obtain the center director's decision, notify required parties, make referrals, and document all actions in the SHR</a:t>
            </a:r>
          </a:p>
          <a:p>
            <a:pPr marL="0" lvl="1" indent="0" eaLnBrk="1" fontAlgn="auto" hangingPunct="1">
              <a:spcAft>
                <a:spcPts val="0"/>
              </a:spcAft>
              <a:buFontTx/>
              <a:buNone/>
              <a:defRPr/>
            </a:pPr>
            <a:endParaRPr lang="en-US" sz="1000" dirty="0">
              <a:solidFill>
                <a:srgbClr val="FF0000"/>
              </a:solidFill>
            </a:endParaRPr>
          </a:p>
          <a:p>
            <a:pPr marL="0" lvl="1" indent="0" eaLnBrk="1" fontAlgn="auto" hangingPunct="1">
              <a:spcAft>
                <a:spcPts val="0"/>
              </a:spcAft>
              <a:buFontTx/>
              <a:buNone/>
              <a:defRPr/>
            </a:pPr>
            <a:r>
              <a:rPr lang="en-US" sz="2800" dirty="0">
                <a:solidFill>
                  <a:srgbClr val="FF0000"/>
                </a:solidFill>
              </a:rPr>
              <a:t>While on MSWR, students are contacted monthly by the HWM (or designee) to assess progress and plan their return to Job Crops within the 180 days allowed</a:t>
            </a:r>
          </a:p>
          <a:p>
            <a:pPr marL="0" lvl="1" indent="0" eaLnBrk="1" fontAlgn="auto" hangingPunct="1">
              <a:spcAft>
                <a:spcPts val="0"/>
              </a:spcAft>
              <a:buFontTx/>
              <a:buNone/>
              <a:defRPr/>
            </a:pPr>
            <a:endParaRPr lang="en-US" sz="2800" dirty="0">
              <a:solidFill>
                <a:srgbClr val="FF0000"/>
              </a:solidFill>
            </a:endParaRPr>
          </a:p>
          <a:p>
            <a:r>
              <a:rPr lang="en-US" sz="2800" dirty="0">
                <a:solidFill>
                  <a:srgbClr val="FF0000"/>
                </a:solidFill>
              </a:rPr>
              <a:t>Students</a:t>
            </a:r>
            <a:r>
              <a:rPr lang="en-US" sz="2800" baseline="0" dirty="0">
                <a:solidFill>
                  <a:srgbClr val="FF0000"/>
                </a:solidFill>
              </a:rPr>
              <a:t> should be placed on MSWR when they are admitted to the hospital, this is beyond basic care.</a:t>
            </a:r>
            <a:r>
              <a:rPr lang="en-US" sz="2400" dirty="0">
                <a:solidFill>
                  <a:srgbClr val="FF0000"/>
                </a:solidFill>
              </a:rPr>
              <a:t> </a:t>
            </a:r>
          </a:p>
          <a:p>
            <a:endParaRPr lang="en-US" sz="2400" dirty="0">
              <a:solidFill>
                <a:srgbClr val="FF0000"/>
              </a:solidFill>
            </a:endParaRPr>
          </a:p>
          <a:p>
            <a:r>
              <a:rPr lang="en-US" sz="2400" dirty="0">
                <a:solidFill>
                  <a:srgbClr val="FF0000"/>
                </a:solidFill>
              </a:rPr>
              <a:t>Transportation is provided by the Center.</a:t>
            </a:r>
          </a:p>
          <a:p>
            <a:endParaRPr lang="en-US" sz="2400" dirty="0">
              <a:solidFill>
                <a:srgbClr val="FF0000"/>
              </a:solidFill>
            </a:endParaRPr>
          </a:p>
          <a:p>
            <a:r>
              <a:rPr lang="en-US" sz="2400" dirty="0">
                <a:solidFill>
                  <a:srgbClr val="FF0000"/>
                </a:solidFill>
              </a:rPr>
              <a:t>Staff must submit a request to the Regional Office to extend an MSWR beyond 180 days for extenuating circumstances. The request should be accompanied by supporting documentation from the student’s health-care provider verifying that extension of leave is medically necessary. Requests will be reviewed on a case-by-case basis.</a:t>
            </a:r>
          </a:p>
          <a:p>
            <a:pPr marL="0" lvl="1" indent="0" eaLnBrk="1" fontAlgn="auto" hangingPunct="1">
              <a:spcAft>
                <a:spcPts val="0"/>
              </a:spcAft>
              <a:buFontTx/>
              <a:buNone/>
              <a:defRPr/>
            </a:pPr>
            <a:endParaRPr lang="en-US" sz="2600" dirty="0">
              <a:solidFill>
                <a:srgbClr val="FF0000"/>
              </a:solidFill>
            </a:endParaRPr>
          </a:p>
          <a:p>
            <a:pPr eaLnBrk="1" hangingPunct="1"/>
            <a:endParaRPr lang="en-US" dirty="0"/>
          </a:p>
        </p:txBody>
      </p:sp>
    </p:spTree>
    <p:extLst>
      <p:ext uri="{BB962C8B-B14F-4D97-AF65-F5344CB8AC3E}">
        <p14:creationId xmlns:p14="http://schemas.microsoft.com/office/powerpoint/2010/main" val="3369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72</a:t>
            </a:fld>
            <a:endParaRPr lang="en-US" dirty="0"/>
          </a:p>
        </p:txBody>
      </p:sp>
    </p:spTree>
    <p:extLst>
      <p:ext uri="{BB962C8B-B14F-4D97-AF65-F5344CB8AC3E}">
        <p14:creationId xmlns:p14="http://schemas.microsoft.com/office/powerpoint/2010/main" val="1704685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MSWR Form (Student Health Leave Form):</a:t>
            </a:r>
            <a:r>
              <a:rPr lang="en-US" sz="1200" dirty="0"/>
              <a:t> must be provided to the student and, if student is a minor, to parent or guardian. If it is mailed to the student or guardian, document it in the SHR. </a:t>
            </a:r>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74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a:noFill/>
        </p:spPr>
        <p:txBody>
          <a:bodyPr/>
          <a:lstStyle/>
          <a:p>
            <a:fld id="{C41C88F1-EA2A-4C37-8755-63AE46BD0BD2}" type="slidenum">
              <a:rPr lang="en-US" smtClean="0"/>
              <a:pPr/>
              <a:t>79</a:t>
            </a:fld>
            <a:endParaRPr lang="en-US"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r>
              <a:rPr lang="en-US" dirty="0"/>
              <a:t>Monthly meeting minutes and a list of those in attendance should be filed monthly and easily accessible (required documentation for a Health and Wellness assessment) </a:t>
            </a:r>
          </a:p>
        </p:txBody>
      </p:sp>
    </p:spTree>
    <p:extLst>
      <p:ext uri="{BB962C8B-B14F-4D97-AF65-F5344CB8AC3E}">
        <p14:creationId xmlns:p14="http://schemas.microsoft.com/office/powerpoint/2010/main" val="793316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p:spPr>
        <p:txBody>
          <a:bodyPr/>
          <a:lstStyle/>
          <a:p>
            <a:fld id="{A6F0BD73-8E21-4216-9FB0-0CEA69D716F7}" type="slidenum">
              <a:rPr lang="en-US" smtClean="0"/>
              <a:pPr/>
              <a:t>80</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marL="0" indent="0">
              <a:buFontTx/>
              <a:buNone/>
            </a:pPr>
            <a:endParaRPr lang="en-US" dirty="0"/>
          </a:p>
          <a:p>
            <a:pPr marL="0" indent="0">
              <a:buFontTx/>
              <a:buNone/>
            </a:pPr>
            <a:r>
              <a:rPr lang="en-US" dirty="0"/>
              <a:t>FECA – Federal Employees’ Compensation Act</a:t>
            </a:r>
          </a:p>
          <a:p>
            <a:pPr marL="0" indent="0">
              <a:buFontTx/>
              <a:buNone/>
            </a:pPr>
            <a:r>
              <a:rPr lang="en-US" dirty="0"/>
              <a:t>OWCP – the Office of Workers’ Compensation Programs</a:t>
            </a:r>
          </a:p>
          <a:p>
            <a:pPr marL="0" indent="0">
              <a:buFontTx/>
              <a:buNone/>
            </a:pPr>
            <a:r>
              <a:rPr lang="en-US" dirty="0"/>
              <a:t>ECOMP – Employee’s Compensation Operations and Management Portal</a:t>
            </a:r>
          </a:p>
          <a:p>
            <a:pPr marL="0" indent="0">
              <a:buFontTx/>
              <a:buNone/>
            </a:pPr>
            <a:endParaRPr lang="en-US" dirty="0"/>
          </a:p>
          <a:p>
            <a:pPr marL="0" indent="0">
              <a:buFontTx/>
              <a:buNone/>
            </a:pPr>
            <a:r>
              <a:rPr lang="en-US" dirty="0"/>
              <a:t>Students are considered federal employees for purposes of the Office of Workers’ Compensation Programs (OWCP). OWCP benefits do not begin to accrue until the day following a student’s separation from the program. </a:t>
            </a:r>
          </a:p>
          <a:p>
            <a:pPr marL="0" indent="0">
              <a:buFontTx/>
              <a:buNone/>
            </a:pPr>
            <a:endParaRPr lang="en-US" dirty="0"/>
          </a:p>
          <a:p>
            <a:pPr marL="0" indent="0">
              <a:buFontTx/>
              <a:buNone/>
            </a:pPr>
            <a:r>
              <a:rPr lang="en-US" dirty="0"/>
              <a:t>The center must complete the appropriate OWCP form(s) whenever a student is injured, develops an occupationally related illness, or dies while in the performance of duty.</a:t>
            </a:r>
          </a:p>
          <a:p>
            <a:pPr marL="0" indent="0">
              <a:buFontTx/>
              <a:buNone/>
            </a:pPr>
            <a:endParaRPr lang="en-US" dirty="0"/>
          </a:p>
          <a:p>
            <a:r>
              <a:rPr lang="en-US" dirty="0"/>
              <a:t>Make sure a copy of the CA-1 (accident report) is filed in the SHR</a:t>
            </a:r>
          </a:p>
          <a:p>
            <a:endParaRPr lang="en-US" dirty="0"/>
          </a:p>
          <a:p>
            <a:r>
              <a:rPr lang="en-US" dirty="0"/>
              <a:t>Refer to Chapter</a:t>
            </a:r>
            <a:r>
              <a:rPr lang="en-US" baseline="0" dirty="0"/>
              <a:t> 5, 5.1 R40 or the National Safety team in the National office for additional guidance</a:t>
            </a:r>
            <a:endParaRPr lang="en-US" dirty="0"/>
          </a:p>
        </p:txBody>
      </p:sp>
    </p:spTree>
    <p:extLst>
      <p:ext uri="{BB962C8B-B14F-4D97-AF65-F5344CB8AC3E}">
        <p14:creationId xmlns:p14="http://schemas.microsoft.com/office/powerpoint/2010/main" val="3707115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31"/>
          <p:cNvSpPr>
            <a:spLocks noGrp="1" noChangeArrowheads="1"/>
          </p:cNvSpPr>
          <p:nvPr>
            <p:ph type="sldNum" sz="quarter" idx="5"/>
          </p:nvPr>
        </p:nvSpPr>
        <p:spPr>
          <a:noFill/>
        </p:spPr>
        <p:txBody>
          <a:bodyPr/>
          <a:lstStyle/>
          <a:p>
            <a:fld id="{77E21FF8-27EE-41A6-A100-E315DD3FC457}" type="slidenum">
              <a:rPr lang="en-US" smtClean="0"/>
              <a:pPr/>
              <a:t>81</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a:t>Each time a student requires services other than those covered under the blanket consent signed on admission, written consent shall be obtained from the student or parent/legal guardian. </a:t>
            </a:r>
          </a:p>
          <a:p>
            <a:r>
              <a:rPr lang="en-US" dirty="0"/>
              <a:t> In emergency situations, the center director may make an exception to the requirement for consent when a student who has reached the age of maturity cannot give consent or a parent/guardian of a student under the age of maturity cannot be contacted. This shall be documented in the student’s health record. </a:t>
            </a:r>
          </a:p>
        </p:txBody>
      </p:sp>
    </p:spTree>
    <p:extLst>
      <p:ext uri="{BB962C8B-B14F-4D97-AF65-F5344CB8AC3E}">
        <p14:creationId xmlns:p14="http://schemas.microsoft.com/office/powerpoint/2010/main" val="1521122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031"/>
          <p:cNvSpPr>
            <a:spLocks noGrp="1" noChangeArrowheads="1"/>
          </p:cNvSpPr>
          <p:nvPr>
            <p:ph type="sldNum" sz="quarter" idx="5"/>
          </p:nvPr>
        </p:nvSpPr>
        <p:spPr>
          <a:noFill/>
        </p:spPr>
        <p:txBody>
          <a:bodyPr/>
          <a:lstStyle/>
          <a:p>
            <a:fld id="{78C1B7D0-E2B4-4E87-93B5-C67927DEB5A3}" type="slidenum">
              <a:rPr lang="en-US" smtClean="0"/>
              <a:pPr/>
              <a:t>82</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r>
              <a:rPr lang="en-US" dirty="0"/>
              <a:t>Contact your Regional Nurse Specialist for assistance and support</a:t>
            </a:r>
          </a:p>
          <a:p>
            <a:r>
              <a:rPr lang="en-US" sz="1200" b="1" kern="1200" dirty="0">
                <a:solidFill>
                  <a:schemeClr val="tx1"/>
                </a:solidFill>
                <a:latin typeface="Arial" charset="0"/>
                <a:ea typeface="+mn-ea"/>
                <a:cs typeface="Arial" charset="0"/>
              </a:rPr>
              <a:t> </a:t>
            </a:r>
            <a:endParaRPr lang="en-US" sz="1200" kern="1200" dirty="0">
              <a:solidFill>
                <a:schemeClr val="tx1"/>
              </a:solidFill>
              <a:latin typeface="Arial" charset="0"/>
              <a:ea typeface="+mn-ea"/>
              <a:cs typeface="Arial" charset="0"/>
            </a:endParaRPr>
          </a:p>
          <a:p>
            <a:r>
              <a:rPr lang="en-US" sz="1200" b="1" kern="1200" dirty="0">
                <a:solidFill>
                  <a:schemeClr val="tx1"/>
                </a:solidFill>
                <a:latin typeface="Arial" charset="0"/>
                <a:ea typeface="+mn-ea"/>
                <a:cs typeface="Arial" charset="0"/>
              </a:rPr>
              <a:t>R19.</a:t>
            </a:r>
            <a:r>
              <a:rPr lang="en-US" sz="1200" kern="1200" dirty="0">
                <a:solidFill>
                  <a:schemeClr val="tx1"/>
                </a:solidFill>
                <a:latin typeface="Arial" charset="0"/>
                <a:ea typeface="+mn-ea"/>
                <a:cs typeface="Arial" charset="0"/>
              </a:rPr>
              <a:t> Student Death In the event of a student’s death, the center must follow Significant Incident Report (SIR) reporting requirements (see PRH 5.4 Significant Incidents), </a:t>
            </a:r>
            <a:r>
              <a:rPr lang="en-US" sz="1200" b="1" kern="1200" dirty="0">
                <a:solidFill>
                  <a:schemeClr val="tx1"/>
                </a:solidFill>
                <a:latin typeface="Arial" charset="0"/>
                <a:ea typeface="+mn-ea"/>
                <a:cs typeface="Arial" charset="0"/>
              </a:rPr>
              <a:t>upload a copy of the student health record (SHR) into Wellness and Accommodation E-Folder in CIS, and then physically send the entire student personnel record (including sealed health record) to the Office of Job Corps by signature-required mail or delivery within 10 days. </a:t>
            </a:r>
            <a:r>
              <a:rPr lang="en-US" sz="1200" kern="1200" dirty="0">
                <a:solidFill>
                  <a:schemeClr val="tx1"/>
                </a:solidFill>
                <a:latin typeface="Arial" charset="0"/>
                <a:ea typeface="+mn-ea"/>
                <a:cs typeface="Arial" charset="0"/>
              </a:rPr>
              <a:t>The mailed sealed health record must include Office of Worker’s Compensation Programs (OWCP) forms and written notification of death, plus the death certificate and autopsy and toxicology reports if available. See </a:t>
            </a:r>
            <a:r>
              <a:rPr lang="en-US" sz="1200" u="sng" kern="1200" dirty="0">
                <a:solidFill>
                  <a:schemeClr val="tx1"/>
                </a:solidFill>
                <a:latin typeface="Arial" charset="0"/>
                <a:ea typeface="+mn-ea"/>
                <a:cs typeface="Arial" charset="0"/>
                <a:hlinkClick r:id="rId3"/>
              </a:rPr>
              <a:t>Appendix 202 Transmission Storage and Confidentiality of Medical Health and Disability-Related Information</a:t>
            </a:r>
            <a:r>
              <a:rPr lang="en-US" sz="1200" kern="1200" dirty="0">
                <a:solidFill>
                  <a:schemeClr val="tx1"/>
                </a:solidFill>
                <a:latin typeface="Arial" charset="0"/>
                <a:ea typeface="+mn-ea"/>
                <a:cs typeface="Arial"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Make sure a note is made in the SHR regarding the student death. </a:t>
            </a:r>
          </a:p>
          <a:p>
            <a:pPr eaLnBrk="1" hangingPunct="1"/>
            <a:endParaRPr lang="en-US" dirty="0"/>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Refer to the Medical Transfer, Separation, and Referral; Management of Student Injury and Death TAG for details</a:t>
            </a:r>
          </a:p>
          <a:p>
            <a:pPr eaLnBrk="1" hangingPunct="1"/>
            <a:endParaRPr lang="en-US" dirty="0"/>
          </a:p>
        </p:txBody>
      </p:sp>
    </p:spTree>
    <p:extLst>
      <p:ext uri="{BB962C8B-B14F-4D97-AF65-F5344CB8AC3E}">
        <p14:creationId xmlns:p14="http://schemas.microsoft.com/office/powerpoint/2010/main" val="375362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dirty="0"/>
              <a:t>Often, staff outside of the Health and Wellness Center want to know a student’s diagnosis</a:t>
            </a:r>
          </a:p>
          <a:p>
            <a:r>
              <a:rPr lang="en-US" sz="1200" dirty="0"/>
              <a:t>A student’s medical information should be focused on </a:t>
            </a:r>
            <a:r>
              <a:rPr lang="en-US" sz="1200" b="1" dirty="0"/>
              <a:t>behavior or symptoms</a:t>
            </a:r>
            <a:r>
              <a:rPr lang="en-US" sz="1200" dirty="0"/>
              <a:t> and not a medical diagnosis </a:t>
            </a:r>
          </a:p>
          <a:p>
            <a:r>
              <a:rPr lang="en-US" sz="1200" dirty="0"/>
              <a:t>Sometimes it’s okay to share common diagnoses after talking with the student; case-by case basis</a:t>
            </a:r>
          </a:p>
          <a:p>
            <a:r>
              <a:rPr lang="en-US" sz="1200" dirty="0"/>
              <a:t>Information should only be shared if a particular staff member must know the information to successfully assist students and perform his or her job duties</a:t>
            </a:r>
          </a:p>
          <a:p>
            <a:endParaRPr lang="en-US" dirty="0"/>
          </a:p>
          <a:p>
            <a:r>
              <a:rPr lang="en-US" dirty="0"/>
              <a:t>Oral:</a:t>
            </a:r>
          </a:p>
          <a:p>
            <a:pPr>
              <a:defRPr/>
            </a:pPr>
            <a:r>
              <a:rPr lang="en-US" dirty="0"/>
              <a:t>Keep in mind that the confidentiality of medical, health, and disability-related information must be maintained when the information is being transmitted orally – in other words, when it is being discussed aloud.</a:t>
            </a:r>
          </a:p>
          <a:p>
            <a:pPr>
              <a:defRPr/>
            </a:pPr>
            <a:r>
              <a:rPr lang="en-US" dirty="0"/>
              <a:t>This means that you must be sure that all such discussions take place in private locations where unauthorized persons cannot overhear the conversation, either voluntarily or involuntarily.</a:t>
            </a:r>
          </a:p>
          <a:p>
            <a:endParaRPr lang="en-US" dirty="0"/>
          </a:p>
          <a:p>
            <a:r>
              <a:rPr lang="en-US" dirty="0"/>
              <a:t>HIPAA and Mental Health:</a:t>
            </a:r>
          </a:p>
          <a:p>
            <a:r>
              <a:rPr lang="en-US" sz="1200" dirty="0"/>
              <a:t>Most Important: There are stricter requirements for mental health records than for other medical records. </a:t>
            </a:r>
          </a:p>
          <a:p>
            <a:r>
              <a:rPr lang="en-US" sz="1200" dirty="0"/>
              <a:t>"Psychotherapy notes” are afforded special privacy protections under this regulation. Ordinarily, a written client consent is required before psychotherapy notes can be disclosed to anyone. </a:t>
            </a:r>
          </a:p>
          <a:p>
            <a:r>
              <a:rPr lang="en-US" sz="1200" dirty="0"/>
              <a:t>Psychotherapy notes are excluded from the provision that gives clients the right to see and copy their health information.</a:t>
            </a:r>
          </a:p>
          <a:p>
            <a:r>
              <a:rPr lang="en-US" sz="2400" dirty="0"/>
              <a:t>The regulation allows limited uses/disclosures without consent or authorization in the following circumstances: </a:t>
            </a:r>
          </a:p>
          <a:p>
            <a:pPr lvl="1"/>
            <a:r>
              <a:rPr lang="en-US" sz="2400" dirty="0"/>
              <a:t>when required for enforcement of the regulations by HHS </a:t>
            </a:r>
          </a:p>
          <a:p>
            <a:pPr lvl="1"/>
            <a:r>
              <a:rPr lang="en-US" sz="2400" dirty="0"/>
              <a:t>when mandated by law </a:t>
            </a:r>
          </a:p>
          <a:p>
            <a:pPr lvl="1"/>
            <a:r>
              <a:rPr lang="en-US" sz="2400" dirty="0"/>
              <a:t>when needed for oversight of the provider who created the psychotherapy notes </a:t>
            </a:r>
          </a:p>
          <a:p>
            <a:pPr lvl="1"/>
            <a:r>
              <a:rPr lang="en-US" sz="2400" dirty="0"/>
              <a:t>when sent to a coroner or medical examiner </a:t>
            </a:r>
          </a:p>
          <a:p>
            <a:pPr lvl="1"/>
            <a:r>
              <a:rPr lang="en-US" sz="2400" dirty="0"/>
              <a:t>when needed to avert a serious/imminent threat to health or safety</a:t>
            </a:r>
          </a:p>
          <a:p>
            <a:r>
              <a:rPr lang="en-US" sz="2400" dirty="0"/>
              <a:t>Adhere to the “minimum necessary” standard for use and disclosure of student health information.  Ask yourself, “What if my information  was being discussed like this?”</a:t>
            </a:r>
          </a:p>
          <a:p>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9</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refer to:</a:t>
            </a:r>
          </a:p>
          <a:p>
            <a:pPr marL="0" indent="0">
              <a:buNone/>
            </a:pPr>
            <a:r>
              <a:rPr lang="en-US" sz="1200" dirty="0"/>
              <a:t>2.3 R14  Medication Management </a:t>
            </a:r>
          </a:p>
          <a:p>
            <a:r>
              <a:rPr lang="en-US" sz="1200" dirty="0"/>
              <a:t>a. Centers must comply with all state and federal regulations regarding prescribed non-controlled medications, prescribed controlled substances, and over-the-counter medications.</a:t>
            </a:r>
          </a:p>
          <a:p>
            <a:r>
              <a:rPr lang="en-US" sz="1200" dirty="0"/>
              <a:t>b. Centers must follow medication management guidelines as specified in Appendix 203.</a:t>
            </a:r>
          </a:p>
          <a:p>
            <a:endParaRPr lang="en-US" dirty="0"/>
          </a:p>
          <a:p>
            <a:endParaRPr lang="en-US" dirty="0"/>
          </a:p>
          <a:p>
            <a:endParaRPr lang="en-US" dirty="0"/>
          </a:p>
          <a:p>
            <a:r>
              <a:rPr lang="en-US" dirty="0"/>
              <a:t>Appendix 203 </a:t>
            </a:r>
          </a:p>
          <a:p>
            <a:r>
              <a:rPr lang="en-US" dirty="0"/>
              <a:t>Prescribed Non-Control #5 and </a:t>
            </a:r>
          </a:p>
          <a:p>
            <a:r>
              <a:rPr lang="en-US" dirty="0"/>
              <a:t>Prescribed Control #7</a:t>
            </a:r>
          </a:p>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83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1DE9050E-AB61-4A85-B0D1-F2987F30F2DF}" type="slidenum">
              <a:rPr lang="en-US" smtClean="0"/>
              <a:pPr/>
              <a:t>85</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z="1200" u="sng" dirty="0"/>
              <a:t>Chapter 2</a:t>
            </a:r>
            <a:r>
              <a:rPr lang="en-US" sz="1200" dirty="0"/>
              <a:t> (Sections 2.3 R1-19) provides policy on ensuring students receive health and wellness services, support, and education that will enhance their employability and encourage and maintain a healthy lifestyle</a:t>
            </a:r>
            <a:r>
              <a:rPr lang="en-US" sz="800" b="1" dirty="0"/>
              <a:t>. </a:t>
            </a:r>
          </a:p>
          <a:p>
            <a:pPr eaLnBrk="1" hangingPunct="1"/>
            <a:r>
              <a:rPr lang="en-US" sz="1200" u="sng" dirty="0"/>
              <a:t>Chapter 5 </a:t>
            </a:r>
            <a:r>
              <a:rPr lang="en-US" sz="1200" dirty="0"/>
              <a:t>Section 5.1 Required SOPs &amp; Reporting; Section 5.2 Health and Wellness Staffing and Staff training; Section 5.4 SIRs; Section 5.6 Medical Equipment and Supplies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dirty="0"/>
              <a:t>Chapter 6</a:t>
            </a:r>
            <a:r>
              <a:rPr lang="en-US" sz="1200" dirty="0"/>
              <a:t> Section 6.2 R5 MSWR, 6.2 R2 Transfers</a:t>
            </a:r>
            <a:endParaRPr lang="en-US" sz="800" dirty="0"/>
          </a:p>
          <a:p>
            <a:pPr eaLnBrk="1" hangingPunct="1"/>
            <a:endParaRPr lang="en-US" dirty="0"/>
          </a:p>
        </p:txBody>
      </p:sp>
    </p:spTree>
    <p:extLst>
      <p:ext uri="{BB962C8B-B14F-4D97-AF65-F5344CB8AC3E}">
        <p14:creationId xmlns:p14="http://schemas.microsoft.com/office/powerpoint/2010/main" val="1926139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DRGs are located on the Job Corps Community Website under the Health and Wellness Tab.  Presently there are DRGs available for HWMs, center physicians, CMHCs, center dentists, and center disability coordinators.  </a:t>
            </a:r>
          </a:p>
          <a:p>
            <a:pPr eaLnBrk="1" hangingPunct="1"/>
            <a:endParaRPr lang="en-US" dirty="0"/>
          </a:p>
          <a:p>
            <a:pPr eaLnBrk="1" hangingPunct="1"/>
            <a:r>
              <a:rPr lang="en-US" dirty="0"/>
              <a:t>Desk Reference Guides: </a:t>
            </a:r>
            <a:r>
              <a:rPr lang="en-US" b="1" dirty="0"/>
              <a:t>https://suportservices.jobcorps.gov/Health/Pages/Documents.aspx#drg</a:t>
            </a:r>
          </a:p>
        </p:txBody>
      </p:sp>
      <p:sp>
        <p:nvSpPr>
          <p:cNvPr id="62467" name="Slide Number Placeholder 3"/>
          <p:cNvSpPr>
            <a:spLocks noGrp="1"/>
          </p:cNvSpPr>
          <p:nvPr>
            <p:ph type="sldNum" sz="quarter" idx="5"/>
          </p:nvPr>
        </p:nvSpPr>
        <p:spPr>
          <a:noFill/>
        </p:spPr>
        <p:txBody>
          <a:bodyPr/>
          <a:lstStyle/>
          <a:p>
            <a:fld id="{D34190EE-7ECE-4DD0-8922-7FDE762CD5F4}" type="slidenum">
              <a:rPr lang="en-US" smtClean="0"/>
              <a:pPr/>
              <a:t>86</a:t>
            </a:fld>
            <a:endParaRPr lang="en-US" dirty="0"/>
          </a:p>
        </p:txBody>
      </p:sp>
    </p:spTree>
    <p:extLst>
      <p:ext uri="{BB962C8B-B14F-4D97-AF65-F5344CB8AC3E}">
        <p14:creationId xmlns:p14="http://schemas.microsoft.com/office/powerpoint/2010/main" val="1834592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87</a:t>
            </a:fld>
            <a:endParaRPr lang="en-US" dirty="0"/>
          </a:p>
        </p:txBody>
      </p:sp>
    </p:spTree>
    <p:extLst>
      <p:ext uri="{BB962C8B-B14F-4D97-AF65-F5344CB8AC3E}">
        <p14:creationId xmlns:p14="http://schemas.microsoft.com/office/powerpoint/2010/main" val="304447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p:cNvSpPr>
            <a:spLocks noGrp="1" noChangeArrowheads="1"/>
          </p:cNvSpPr>
          <p:nvPr>
            <p:ph type="sldNum" sz="quarter" idx="5"/>
          </p:nvPr>
        </p:nvSpPr>
        <p:spPr>
          <a:noFill/>
        </p:spPr>
        <p:txBody>
          <a:bodyPr/>
          <a:lstStyle/>
          <a:p>
            <a:fld id="{290E1356-503C-471F-91F5-A41ABBC9BEE6}" type="slidenum">
              <a:rPr lang="en-US" smtClean="0"/>
              <a:pPr/>
              <a:t>11</a:t>
            </a:fld>
            <a:endParaRPr lang="en-US" dirty="0"/>
          </a:p>
        </p:txBody>
      </p:sp>
      <p:sp>
        <p:nvSpPr>
          <p:cNvPr id="76802"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ln/>
        </p:spPr>
        <p:txBody>
          <a:bodyPr/>
          <a:lstStyle/>
          <a:p>
            <a:pPr marL="742950" lvl="1" indent="-285750" eaLnBrk="1" hangingPunct="1">
              <a:defRPr/>
            </a:pPr>
            <a:r>
              <a:rPr lang="en-US" dirty="0"/>
              <a:t>PRH Chapter 2, 2.3 R2, Exhibit 2-4 Job Corps Basic Health Care Responsibilities </a:t>
            </a:r>
          </a:p>
          <a:p>
            <a:pPr marL="742950" lvl="1" indent="-285750" eaLnBrk="1" hangingPunct="1">
              <a:defRPr/>
            </a:pPr>
            <a:endParaRPr lang="en-US" dirty="0"/>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Medical history form completed within 48 hours of students arrival on center- The medical history must be documented on the Job Corps Health History Form  </a:t>
            </a:r>
          </a:p>
          <a:p>
            <a:pPr>
              <a:buFont typeface="Arial" panose="020B0604020202020204" pitchFamily="34" charset="0"/>
              <a:buChar char="•"/>
            </a:pPr>
            <a:endParaRPr lang="en-US" sz="2800" dirty="0"/>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Evaluation and history must be completed by an MD/NP/PA - The cursory health evaluation and medical history must be conducted by a qualified health professional designated by the center physician. </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Blood and urine testing - Lab tests: blood and urine collection must be completed within 48 hours after students arrival </a:t>
            </a:r>
          </a:p>
          <a:p>
            <a:pPr lvl="1">
              <a:buFont typeface="Arial" panose="020B0604020202020204" pitchFamily="34" charset="0"/>
              <a:buChar char="•"/>
            </a:pPr>
            <a:endParaRPr lang="en-US" dirty="0"/>
          </a:p>
          <a:p>
            <a:endParaRPr lang="en-US" dirty="0"/>
          </a:p>
          <a:p>
            <a:r>
              <a:rPr lang="en-US" dirty="0"/>
              <a:t>Forms for Health Record (Job Corps Physical Exam and Health History: </a:t>
            </a:r>
            <a:r>
              <a:rPr lang="en-US" b="1" dirty="0"/>
              <a:t>https://</a:t>
            </a:r>
            <a:r>
              <a:rPr lang="en-US" b="1" dirty="0" err="1"/>
              <a:t>supportservices.jobcorps.gov</a:t>
            </a:r>
            <a:r>
              <a:rPr lang="en-US" b="1" dirty="0"/>
              <a:t>/health/Pages/</a:t>
            </a:r>
            <a:r>
              <a:rPr lang="en-US" b="1" dirty="0" err="1"/>
              <a:t>Documents.aspx#hr</a:t>
            </a:r>
            <a:endParaRPr lang="en-US" b="1" dirty="0"/>
          </a:p>
          <a:p>
            <a:endParaRPr lang="en-US" dirty="0"/>
          </a:p>
          <a:p>
            <a:r>
              <a:rPr lang="en-US" dirty="0"/>
              <a:t>Where to find forms on the Support Services website:  </a:t>
            </a:r>
            <a:r>
              <a:rPr lang="en-US" b="1" dirty="0"/>
              <a:t>https://</a:t>
            </a:r>
            <a:r>
              <a:rPr lang="en-US" b="1" dirty="0" err="1"/>
              <a:t>supportservices.jobcorps.gov</a:t>
            </a:r>
            <a:r>
              <a:rPr lang="en-US" b="1" dirty="0"/>
              <a:t>/health/Pages/</a:t>
            </a:r>
            <a:r>
              <a:rPr lang="en-US" b="1" dirty="0" err="1"/>
              <a:t>Documents.aspx</a:t>
            </a:r>
            <a:endParaRPr lang="en-US" b="1" dirty="0"/>
          </a:p>
          <a:p>
            <a:pPr lvl="1">
              <a:buFont typeface="Arial" panose="020B0604020202020204" pitchFamily="34" charset="0"/>
              <a:buChar char="•"/>
            </a:pPr>
            <a:endParaRPr lang="en-US" dirty="0"/>
          </a:p>
          <a:p>
            <a:pPr marL="742950" lvl="1" indent="-285750" eaLnBrk="1" hangingPunct="1">
              <a:defRPr/>
            </a:pPr>
            <a:endParaRPr lang="en-US" dirty="0"/>
          </a:p>
        </p:txBody>
      </p:sp>
    </p:spTree>
    <p:extLst>
      <p:ext uri="{BB962C8B-B14F-4D97-AF65-F5344CB8AC3E}">
        <p14:creationId xmlns:p14="http://schemas.microsoft.com/office/powerpoint/2010/main" val="244483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dirty="0"/>
              <a:t>The physical exam must be completed within 14 days of the student’s arrival and must be done by a MD/NP/PA. Students with chronic conditions shall be monitored as directed by the center physician (CP).</a:t>
            </a:r>
          </a:p>
          <a:p>
            <a:endParaRPr lang="en-US" dirty="0"/>
          </a:p>
          <a:p>
            <a:r>
              <a:rPr lang="en-US" dirty="0"/>
              <a:t>Testicular exams for males are required for the physical exam. However, it can be waived by the medical professional after the student has received counseling by the MD/NP/PA as to the importance of the test.  A written waiver is required by the MD/NP/PA and should be documented on the SF 600 stating teaching was provided and why the waiver was given.</a:t>
            </a:r>
          </a:p>
          <a:p>
            <a:endParaRPr lang="en-US" dirty="0"/>
          </a:p>
          <a:p>
            <a:r>
              <a:rPr lang="en-US" dirty="0"/>
              <a:t>Breast exams for females are also required for the physical exam and can also be waived as stated above.</a:t>
            </a:r>
          </a:p>
          <a:p>
            <a:endParaRPr lang="en-US" dirty="0"/>
          </a:p>
          <a:p>
            <a:r>
              <a:rPr lang="en-US" dirty="0"/>
              <a:t>Pap Smears are required for all females 21 years and older unless a documented pap smear with results within 24 months before arrival on center can be provided.  A waiver may also be provided by the MD/NP/PA with written documentation in the student health record (SHR).</a:t>
            </a:r>
          </a:p>
          <a:p>
            <a:endParaRPr lang="en-US" dirty="0"/>
          </a:p>
          <a:p>
            <a:r>
              <a:rPr lang="en-US" dirty="0"/>
              <a:t>Hearing testing is done with approved audiometric equipment. Whisper testing is not an acceptable means of testing.</a:t>
            </a:r>
          </a:p>
          <a:p>
            <a:endParaRPr lang="en-US" dirty="0"/>
          </a:p>
          <a:p>
            <a:r>
              <a:rPr lang="en-US" dirty="0"/>
              <a:t>Vision testing is to include near, distant and color vision with and without glasses. Students are referred to an optometrist for vision 20/40 or higher and may qualify for one pair of glasses at no cost to the student. </a:t>
            </a:r>
          </a:p>
          <a:p>
            <a:endParaRPr lang="en-US" dirty="0"/>
          </a:p>
          <a:p>
            <a:r>
              <a:rPr lang="en-US" dirty="0"/>
              <a:t>Dental Readiness Inspections may be conducted by dental and nursing staff with a signed personal authorization by the center physician or center dentist.</a:t>
            </a:r>
          </a:p>
          <a:p>
            <a:endParaRPr lang="en-US" dirty="0"/>
          </a:p>
          <a:p>
            <a:pPr lvl="0"/>
            <a:r>
              <a:rPr lang="en-US" dirty="0"/>
              <a:t>Immunizations - </a:t>
            </a:r>
            <a:r>
              <a:rPr lang="en-US" sz="2000" dirty="0"/>
              <a:t>Applicants are required to provide Admissions Counselors with current immunization records. Records are to be reviewed by center health staff on entry to determine currency of immunizations. Centers should also utilize the Vaccines for Children (VFC) program to provide immunizations for eligible students according to the latest Centers for Disease Control and Prevention (CDC) guidelines. Additional information concerning immunizations can be found in the Technical Assistance Guide (TAG): </a:t>
            </a:r>
            <a:r>
              <a:rPr lang="en-US" sz="2000" b="1" dirty="0"/>
              <a:t>https://supportservices.jobcorps.gov/health/Pages/Documents.aspx</a:t>
            </a:r>
          </a:p>
          <a:p>
            <a:endParaRPr lang="en-US" dirty="0"/>
          </a:p>
          <a:p>
            <a:r>
              <a:rPr lang="en-US" dirty="0"/>
              <a:t>Lab work includes urinalysis, STI testing (chlamydia and Gonorrhea), pregnancy testing on all females, and blood work for HIV.</a:t>
            </a:r>
          </a:p>
          <a:p>
            <a:endParaRPr lang="en-US" dirty="0"/>
          </a:p>
          <a:p>
            <a:r>
              <a:rPr lang="en-US" dirty="0"/>
              <a:t>Urine drug screens and Tb skin tests are required and can not be waived.    </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12</a:t>
            </a:fld>
            <a:endParaRPr lang="en-US" dirty="0"/>
          </a:p>
        </p:txBody>
      </p:sp>
    </p:spTree>
    <p:extLst>
      <p:ext uri="{BB962C8B-B14F-4D97-AF65-F5344CB8AC3E}">
        <p14:creationId xmlns:p14="http://schemas.microsoft.com/office/powerpoint/2010/main" val="306660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Antibody Test – see waiver condition, Section 2.3 R15(a) – The CP/NP/PA may waive testing if in his or her opinion there is sufficient justification or if a student refuses. Such a waiver must be clearly documented by the CP/NP/PA in the SHR and include an explanation as to why the decision was made.</a:t>
            </a:r>
          </a:p>
          <a:p>
            <a:endParaRPr lang="en-US" dirty="0"/>
          </a:p>
          <a:p>
            <a:r>
              <a:rPr lang="en-US" dirty="0"/>
              <a:t>Syphilis – the Center Physician (CP) may choose to continue screening for syphilis on entry if there is a significant prevalence in the center population</a:t>
            </a:r>
          </a:p>
          <a:p>
            <a:endParaRPr lang="en-US" dirty="0"/>
          </a:p>
          <a:p>
            <a:r>
              <a:rPr lang="en-US" dirty="0"/>
              <a:t>Sickle Cell – must be offered to all at-risk students</a:t>
            </a:r>
          </a:p>
          <a:p>
            <a:endParaRPr lang="en-US" dirty="0"/>
          </a:p>
          <a:p>
            <a:r>
              <a:rPr lang="en-US" b="1" dirty="0">
                <a:solidFill>
                  <a:srgbClr val="FF0000"/>
                </a:solidFill>
              </a:rPr>
              <a:t>Pap Smear – Females age 21 and older unless documented pap smear results within 24 months before arrival on center.  Students younger than 21 years only require pelvic/speculum exams for clinical indications such as pelvic pain, vaginitis, menstrual disorders, pregnancy, etc.</a:t>
            </a:r>
          </a:p>
          <a:p>
            <a:endParaRPr lang="en-US" dirty="0"/>
          </a:p>
          <a:p>
            <a:r>
              <a:rPr lang="en-US" dirty="0"/>
              <a:t>Chlamydia Testing (endocervical or urine) - All females: perform on urine if age under 21 or at time of pelvic exam if age 21 and older.</a:t>
            </a:r>
          </a:p>
          <a:p>
            <a:endParaRPr lang="en-US" dirty="0"/>
          </a:p>
          <a:p>
            <a:r>
              <a:rPr lang="en-US" dirty="0"/>
              <a:t>Gonorrhea Testing (endocervical or urine) -  All females: perform on urine if age under 21 or at time of pelvic exam if age 21 and older.   </a:t>
            </a:r>
          </a:p>
        </p:txBody>
      </p:sp>
      <p:sp>
        <p:nvSpPr>
          <p:cNvPr id="4" name="Slide Number Placeholder 3"/>
          <p:cNvSpPr>
            <a:spLocks noGrp="1"/>
          </p:cNvSpPr>
          <p:nvPr>
            <p:ph type="sldNum" sz="quarter" idx="5"/>
          </p:nvPr>
        </p:nvSpPr>
        <p:spPr/>
        <p:txBody>
          <a:bodyPr/>
          <a:lstStyle/>
          <a:p>
            <a:pPr>
              <a:defRPr/>
            </a:pPr>
            <a:fld id="{28A73462-8DF2-4590-AA3B-F4B67EC363CF}" type="slidenum">
              <a:rPr lang="en-US" smtClean="0"/>
              <a:pPr>
                <a:defRPr/>
              </a:pPr>
              <a:t>13</a:t>
            </a:fld>
            <a:endParaRPr lang="en-US" dirty="0"/>
          </a:p>
        </p:txBody>
      </p:sp>
    </p:spTree>
    <p:extLst>
      <p:ext uri="{BB962C8B-B14F-4D97-AF65-F5344CB8AC3E}">
        <p14:creationId xmlns:p14="http://schemas.microsoft.com/office/powerpoint/2010/main" val="108889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eaLnBrk="1" hangingPunct="1"/>
            <a:r>
              <a:rPr lang="en-US" dirty="0"/>
              <a:t>Designated times (open hours) during the training day usually before classes start, during the lunch hour(s) and after classes at the end of the training day are to be provided for the students to walk-in for episodic illness or injury assessment by the center physician and/or nurse.  The Health and Wellness Center is usually not open on weekends or nights to promote realistic health care.  However, there should be a licensed staff member “on call”  to triage phone calls related to medical concerns during times when the clinic is closed as part of the 24-hour emergency care system. </a:t>
            </a:r>
          </a:p>
          <a:p>
            <a:pPr lvl="1"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 organized appointment system is required to track appointments off and on center and to provide scheduled follow ups for students to see the provider/or nurse for treatment of chronic, urgent and other conditions within the </a:t>
            </a:r>
            <a:r>
              <a:rPr lang="en-US" dirty="0">
                <a:solidFill>
                  <a:srgbClr val="FF0000"/>
                </a:solidFill>
                <a:latin typeface="Calibri" pitchFamily="34" charset="0"/>
              </a:rPr>
              <a:t>capabilities of center health professionals. Treatment guidelines for health staff shall be used to manage common acute and chronic conditions.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lvl="0" eaLnBrk="1" hangingPunct="1"/>
            <a:r>
              <a:rPr lang="en-US" u="none" dirty="0"/>
              <a:t> Off-center </a:t>
            </a:r>
            <a:r>
              <a:rPr lang="en-US" dirty="0"/>
              <a:t>specialist referral system - develop community resources - have written agreements, MOUs (Memorandum of Understanding) or partnerships with local hospitals, VR services, mental health crisis intervention services, and inpatient psychiatric services.</a:t>
            </a:r>
          </a:p>
          <a:p>
            <a:pPr lvl="0" eaLnBrk="1" hangingPunct="1"/>
            <a:endParaRPr lang="en-US" dirty="0"/>
          </a:p>
          <a:p>
            <a:pPr lvl="0" eaLnBrk="1" hangingPunct="1"/>
            <a:r>
              <a:rPr lang="en-US" u="sng" dirty="0"/>
              <a:t>All staff</a:t>
            </a:r>
            <a:r>
              <a:rPr lang="en-US" dirty="0"/>
              <a:t> must be trained in CPR and First Aid.  Staff must be trained in Health Care Guidelines (for health staff) and Symptomatic Management Guidelines (for non-health staff)</a:t>
            </a:r>
          </a:p>
          <a:p>
            <a:pPr lvl="0" eaLnBrk="1" hangingPunct="1"/>
            <a:r>
              <a:rPr lang="en-US" dirty="0"/>
              <a:t>All staff must know who to contact after hours for assistance or center procedure for after hours care/assistance.</a:t>
            </a:r>
          </a:p>
          <a:p>
            <a:pPr lvl="0" eaLnBrk="1" hangingPunct="1"/>
            <a:endParaRPr lang="en-US" dirty="0"/>
          </a:p>
          <a:p>
            <a:pPr lvl="0" eaLnBrk="1" hangingPunct="1"/>
            <a:endParaRPr lang="en-US" dirty="0"/>
          </a:p>
          <a:p>
            <a:pPr lvl="0" eaLnBrk="1" hangingPunct="1"/>
            <a:endParaRPr lang="en-US" dirty="0"/>
          </a:p>
          <a:p>
            <a:endParaRPr lang="en-US" sz="1200" kern="1200" baseline="0" dirty="0">
              <a:solidFill>
                <a:schemeClr val="tx1"/>
              </a:solidFill>
              <a:latin typeface="Arial" charset="0"/>
              <a:ea typeface="+mn-ea"/>
              <a:cs typeface="Arial" charset="0"/>
            </a:endParaRPr>
          </a:p>
          <a:p>
            <a:pPr lvl="1" eaLnBrk="1" hangingPunct="1"/>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28A73462-8DF2-4590-AA3B-F4B67EC363CF}" type="slidenum">
              <a:rPr lang="en-US" smtClean="0"/>
              <a:pPr>
                <a:defRPr/>
              </a:pPr>
              <a:t>14</a:t>
            </a:fld>
            <a:endParaRPr lang="en-US" dirty="0"/>
          </a:p>
        </p:txBody>
      </p:sp>
    </p:spTree>
    <p:extLst>
      <p:ext uri="{BB962C8B-B14F-4D97-AF65-F5344CB8AC3E}">
        <p14:creationId xmlns:p14="http://schemas.microsoft.com/office/powerpoint/2010/main" val="447454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14A9508-01DC-4F6C-856A-AC5FAEF0E1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9812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274638"/>
            <a:ext cx="57912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62CB74-EF85-4760-8EDA-FA8BF45558A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5BD013-5DEF-477E-BC3C-A63A50FC7A3E}"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CA8AE7A-CCE5-4162-A49D-D691EDB32E95}"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71607-2163-43C1-978A-FC924910D1A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85ED86-8C25-4D6F-A5E6-A523E1649A75}"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9F8646E-1AA6-4F88-8ECB-0B21A405F8AB}"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5B8B01B-84BF-48FF-B014-595DD3D74B12}"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12A20C-0AD2-4523-A45D-FF27FBC8814B}"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FBB604-89E2-4318-9A8B-9E6C3B2B4E9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B2F77B8-C2B0-40CD-A0E3-5205439C0EF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A0C479-E48D-4DD4-B878-3A5BC5035E6F}"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26E4E8-EC5C-48FE-986A-604B94D26B6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B36255-3714-4F0D-A78A-3199E24268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95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96B99A-F4B8-4C39-9DD1-0561438ABCFB}"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AF3A538-2EA3-4E40-B0B9-20FE2E9B4FE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a:t>Click to edit Master title style</a:t>
            </a:r>
          </a:p>
        </p:txBody>
      </p:sp>
      <p:sp>
        <p:nvSpPr>
          <p:cNvPr id="3" name="Chart Placeholder 2"/>
          <p:cNvSpPr>
            <a:spLocks noGrp="1"/>
          </p:cNvSpPr>
          <p:nvPr>
            <p:ph type="chart" idx="1"/>
          </p:nvPr>
        </p:nvSpPr>
        <p:spPr>
          <a:xfrm>
            <a:off x="1752600" y="1600200"/>
            <a:ext cx="6934200" cy="4038600"/>
          </a:xfrm>
        </p:spPr>
        <p:txBody>
          <a:bodyPr/>
          <a:lstStyle/>
          <a:p>
            <a:pPr lvl="0"/>
            <a:r>
              <a:rPr lang="en-US" noProof="0" dirty="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dirty="0"/>
              <a:pPr/>
              <a:t>12/12/24</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936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B2F77B8-C2B0-40CD-A0E3-5205439C0EF0}" type="slidenum">
              <a:rPr lang="en-US" smtClean="0"/>
              <a:pPr>
                <a:defRPr/>
              </a:pPr>
              <a:t>‹#›</a:t>
            </a:fld>
            <a:endParaRPr lang="en-US" dirty="0"/>
          </a:p>
        </p:txBody>
      </p:sp>
    </p:spTree>
    <p:extLst>
      <p:ext uri="{BB962C8B-B14F-4D97-AF65-F5344CB8AC3E}">
        <p14:creationId xmlns:p14="http://schemas.microsoft.com/office/powerpoint/2010/main" val="1959267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dirty="0"/>
              <a:pPr/>
              <a:t>12/12/24</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4AF3A538-2EA3-4E40-B0B9-20FE2E9B4FEB}" type="slidenum">
              <a:rPr lang="en-US" smtClean="0"/>
              <a:pPr>
                <a:defRPr/>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4266757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0EC80CE-8050-44FA-A343-4AEF9382EC6F}" type="slidenum">
              <a:rPr lang="en-US" smtClean="0"/>
              <a:pPr>
                <a:defRPr/>
              </a:pPr>
              <a:t>‹#›</a:t>
            </a:fld>
            <a:endParaRPr lang="en-US" dirty="0"/>
          </a:p>
        </p:txBody>
      </p:sp>
    </p:spTree>
    <p:extLst>
      <p:ext uri="{BB962C8B-B14F-4D97-AF65-F5344CB8AC3E}">
        <p14:creationId xmlns:p14="http://schemas.microsoft.com/office/powerpoint/2010/main" val="2118321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81200"/>
            <a:ext cx="3886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3886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0EC80CE-8050-44FA-A343-4AEF9382EC6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0DF362A5-15AA-4BE3-B100-7DD2EDEC1441}" type="slidenum">
              <a:rPr lang="en-US" smtClean="0"/>
              <a:pPr>
                <a:defRPr/>
              </a:pPr>
              <a:t>‹#›</a:t>
            </a:fld>
            <a:endParaRPr lang="en-US" dirty="0"/>
          </a:p>
        </p:txBody>
      </p:sp>
    </p:spTree>
    <p:extLst>
      <p:ext uri="{BB962C8B-B14F-4D97-AF65-F5344CB8AC3E}">
        <p14:creationId xmlns:p14="http://schemas.microsoft.com/office/powerpoint/2010/main" val="12451733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C4B8DF2-476B-4FEA-AF9B-C5BACDB90E3E}" type="slidenum">
              <a:rPr lang="en-US" smtClean="0"/>
              <a:pPr>
                <a:defRPr/>
              </a:pPr>
              <a:t>‹#›</a:t>
            </a:fld>
            <a:endParaRPr lang="en-US" dirty="0"/>
          </a:p>
        </p:txBody>
      </p:sp>
    </p:spTree>
    <p:extLst>
      <p:ext uri="{BB962C8B-B14F-4D97-AF65-F5344CB8AC3E}">
        <p14:creationId xmlns:p14="http://schemas.microsoft.com/office/powerpoint/2010/main" val="1428527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0608CD2-CBC9-4CFC-A1E1-787317FF2794}" type="slidenum">
              <a:rPr lang="en-US" smtClean="0"/>
              <a:pPr>
                <a:defRPr/>
              </a:pPr>
              <a:t>‹#›</a:t>
            </a:fld>
            <a:endParaRPr lang="en-US" dirty="0"/>
          </a:p>
        </p:txBody>
      </p:sp>
    </p:spTree>
    <p:extLst>
      <p:ext uri="{BB962C8B-B14F-4D97-AF65-F5344CB8AC3E}">
        <p14:creationId xmlns:p14="http://schemas.microsoft.com/office/powerpoint/2010/main" val="4102696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dirty="0"/>
              <a:t>12/12/24</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pPr>
              <a:defRPr/>
            </a:pPr>
            <a:fld id="{FA2DA3D5-AFEC-4E3B-A968-8555016A984E}" type="slidenum">
              <a:rPr lang="en-US" smtClean="0"/>
              <a:pPr>
                <a:defRPr/>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012732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dirty="0"/>
              <a:t>12/12/24</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65799BF5-7034-48E8-95AC-D264C6AF50CC}" type="slidenum">
              <a:rPr lang="en-US" smtClean="0"/>
              <a:pPr>
                <a:defRPr/>
              </a:pPr>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3673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14A9508-01DC-4F6C-856A-AC5FAEF0E130}" type="slidenum">
              <a:rPr lang="en-US" smtClean="0"/>
              <a:pPr>
                <a:defRPr/>
              </a:pPr>
              <a:t>‹#›</a:t>
            </a:fld>
            <a:endParaRPr lang="en-US" dirty="0"/>
          </a:p>
        </p:txBody>
      </p:sp>
    </p:spTree>
    <p:extLst>
      <p:ext uri="{BB962C8B-B14F-4D97-AF65-F5344CB8AC3E}">
        <p14:creationId xmlns:p14="http://schemas.microsoft.com/office/powerpoint/2010/main" val="3166781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262CB74-EF85-4760-8EDA-FA8BF45558A0}" type="slidenum">
              <a:rPr lang="en-US" smtClean="0"/>
              <a:pPr>
                <a:defRPr/>
              </a:pPr>
              <a:t>‹#›</a:t>
            </a:fld>
            <a:endParaRPr lang="en-US" dirty="0"/>
          </a:p>
        </p:txBody>
      </p:sp>
    </p:spTree>
    <p:extLst>
      <p:ext uri="{BB962C8B-B14F-4D97-AF65-F5344CB8AC3E}">
        <p14:creationId xmlns:p14="http://schemas.microsoft.com/office/powerpoint/2010/main" val="109724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DF362A5-15AA-4BE3-B100-7DD2EDEC144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C4B8DF2-476B-4FEA-AF9B-C5BACDB90E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608CD2-CBC9-4CFC-A1E1-787317FF27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A2DA3D5-AFEC-4E3B-A968-8555016A984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5799BF5-7034-48E8-95AC-D264C6AF50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background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0" y="274638"/>
            <a:ext cx="66294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90600" y="1981200"/>
            <a:ext cx="7924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BC96B99A-F4B8-4C39-9DD1-0561438ABCF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2" r:id="rId2"/>
    <p:sldLayoutId id="2147483781" r:id="rId3"/>
    <p:sldLayoutId id="2147483780" r:id="rId4"/>
    <p:sldLayoutId id="2147483779" r:id="rId5"/>
    <p:sldLayoutId id="2147483778" r:id="rId6"/>
    <p:sldLayoutId id="2147483777" r:id="rId7"/>
    <p:sldLayoutId id="2147483776" r:id="rId8"/>
    <p:sldLayoutId id="2147483775" r:id="rId9"/>
    <p:sldLayoutId id="2147483774" r:id="rId10"/>
    <p:sldLayoutId id="2147483773" r:id="rId11"/>
  </p:sldLayoutIdLst>
  <p:hf hdr="0" ftr="0" dt="0"/>
  <p:txStyles>
    <p:titleStyle>
      <a:lvl1pPr algn="r" rtl="0" eaLnBrk="0" fontAlgn="base" hangingPunct="0">
        <a:spcBef>
          <a:spcPct val="0"/>
        </a:spcBef>
        <a:spcAft>
          <a:spcPct val="0"/>
        </a:spcAft>
        <a:defRPr sz="3600">
          <a:solidFill>
            <a:srgbClr val="0099CC"/>
          </a:solidFill>
          <a:latin typeface="+mj-lt"/>
          <a:ea typeface="+mj-ea"/>
          <a:cs typeface="+mj-cs"/>
        </a:defRPr>
      </a:lvl1pPr>
      <a:lvl2pPr algn="r" rtl="0" eaLnBrk="0" fontAlgn="base" hangingPunct="0">
        <a:spcBef>
          <a:spcPct val="0"/>
        </a:spcBef>
        <a:spcAft>
          <a:spcPct val="0"/>
        </a:spcAft>
        <a:defRPr sz="3600">
          <a:solidFill>
            <a:srgbClr val="0099CC"/>
          </a:solidFill>
          <a:latin typeface="Arial" charset="0"/>
        </a:defRPr>
      </a:lvl2pPr>
      <a:lvl3pPr algn="r" rtl="0" eaLnBrk="0" fontAlgn="base" hangingPunct="0">
        <a:spcBef>
          <a:spcPct val="0"/>
        </a:spcBef>
        <a:spcAft>
          <a:spcPct val="0"/>
        </a:spcAft>
        <a:defRPr sz="3600">
          <a:solidFill>
            <a:srgbClr val="0099CC"/>
          </a:solidFill>
          <a:latin typeface="Arial" charset="0"/>
        </a:defRPr>
      </a:lvl3pPr>
      <a:lvl4pPr algn="r" rtl="0" eaLnBrk="0" fontAlgn="base" hangingPunct="0">
        <a:spcBef>
          <a:spcPct val="0"/>
        </a:spcBef>
        <a:spcAft>
          <a:spcPct val="0"/>
        </a:spcAft>
        <a:defRPr sz="3600">
          <a:solidFill>
            <a:srgbClr val="0099CC"/>
          </a:solidFill>
          <a:latin typeface="Arial" charset="0"/>
        </a:defRPr>
      </a:lvl4pPr>
      <a:lvl5pPr algn="r" rtl="0" eaLnBrk="0" fontAlgn="base" hangingPunct="0">
        <a:spcBef>
          <a:spcPct val="0"/>
        </a:spcBef>
        <a:spcAft>
          <a:spcPct val="0"/>
        </a:spcAft>
        <a:defRPr sz="3600">
          <a:solidFill>
            <a:srgbClr val="0099CC"/>
          </a:solidFill>
          <a:latin typeface="Arial" charset="0"/>
        </a:defRPr>
      </a:lvl5pPr>
      <a:lvl6pPr marL="457200" algn="r" rtl="0" fontAlgn="base">
        <a:spcBef>
          <a:spcPct val="0"/>
        </a:spcBef>
        <a:spcAft>
          <a:spcPct val="0"/>
        </a:spcAft>
        <a:defRPr sz="3600">
          <a:solidFill>
            <a:srgbClr val="0099CC"/>
          </a:solidFill>
          <a:latin typeface="Arial" charset="0"/>
        </a:defRPr>
      </a:lvl6pPr>
      <a:lvl7pPr marL="914400" algn="r" rtl="0" fontAlgn="base">
        <a:spcBef>
          <a:spcPct val="0"/>
        </a:spcBef>
        <a:spcAft>
          <a:spcPct val="0"/>
        </a:spcAft>
        <a:defRPr sz="3600">
          <a:solidFill>
            <a:srgbClr val="0099CC"/>
          </a:solidFill>
          <a:latin typeface="Arial" charset="0"/>
        </a:defRPr>
      </a:lvl7pPr>
      <a:lvl8pPr marL="1371600" algn="r" rtl="0" fontAlgn="base">
        <a:spcBef>
          <a:spcPct val="0"/>
        </a:spcBef>
        <a:spcAft>
          <a:spcPct val="0"/>
        </a:spcAft>
        <a:defRPr sz="3600">
          <a:solidFill>
            <a:srgbClr val="0099CC"/>
          </a:solidFill>
          <a:latin typeface="Arial" charset="0"/>
        </a:defRPr>
      </a:lvl8pPr>
      <a:lvl9pPr marL="1828800" algn="r" rtl="0" fontAlgn="base">
        <a:spcBef>
          <a:spcPct val="0"/>
        </a:spcBef>
        <a:spcAft>
          <a:spcPct val="0"/>
        </a:spcAft>
        <a:defRPr sz="3600">
          <a:solidFill>
            <a:srgbClr val="0099CC"/>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99CC"/>
        </a:buClr>
        <a:buSzPct val="120000"/>
        <a:buFont typeface="ZapfDingbats"/>
        <a:buChar char="s"/>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0099CC"/>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96B99A-F4B8-4C39-9DD1-0561438ABCF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12/12/24</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BC96B99A-F4B8-4C39-9DD1-0561438ABCFB}" type="slidenum">
              <a:rPr lang="en-US" smtClean="0"/>
              <a:pPr>
                <a:defRPr/>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000358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0.jpeg"/><Relationship Id="rId7" Type="http://schemas.openxmlformats.org/officeDocument/2006/relationships/diagramColors" Target="../diagrams/colors19.xml"/><Relationship Id="rId2" Type="http://schemas.openxmlformats.org/officeDocument/2006/relationships/notesSlide" Target="../notesSlides/notesSlide25.xml"/><Relationship Id="rId1" Type="http://schemas.openxmlformats.org/officeDocument/2006/relationships/slideLayout" Target="../slideLayouts/slideLayout3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3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3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4.xml"/><Relationship Id="rId1" Type="http://schemas.openxmlformats.org/officeDocument/2006/relationships/slideLayout" Target="../slideLayouts/slideLayout3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image" Target="../media/image49.sv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7.xml"/><Relationship Id="rId1" Type="http://schemas.openxmlformats.org/officeDocument/2006/relationships/slideLayout" Target="../slideLayouts/slideLayout3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9.xml"/><Relationship Id="rId1" Type="http://schemas.openxmlformats.org/officeDocument/2006/relationships/slideLayout" Target="../slideLayouts/slideLayout3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3.xml"/><Relationship Id="rId1" Type="http://schemas.openxmlformats.org/officeDocument/2006/relationships/slideLayout" Target="../slideLayouts/slideLayout3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4.xml"/><Relationship Id="rId1" Type="http://schemas.openxmlformats.org/officeDocument/2006/relationships/slideLayout" Target="../slideLayouts/slideLayout3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hyperlink" Target="https://www.law.cornell.edu/cfr/text/29/1910.1030" TargetMode="Externa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6.xml"/><Relationship Id="rId1" Type="http://schemas.openxmlformats.org/officeDocument/2006/relationships/slideLayout" Target="../slideLayouts/slideLayout3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21332B-FE15-41A6-8919-8563A89EA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41A9DBB-E98C-C25C-7862-CBF6CA75202D}"/>
              </a:ext>
            </a:extLst>
          </p:cNvPr>
          <p:cNvSpPr>
            <a:spLocks noGrp="1"/>
          </p:cNvSpPr>
          <p:nvPr>
            <p:ph type="ctrTitle"/>
          </p:nvPr>
        </p:nvSpPr>
        <p:spPr>
          <a:xfrm>
            <a:off x="771675" y="3741641"/>
            <a:ext cx="7600649" cy="1857901"/>
          </a:xfrm>
        </p:spPr>
        <p:txBody>
          <a:bodyPr anchor="t">
            <a:normAutofit fontScale="90000"/>
          </a:bodyPr>
          <a:lstStyle/>
          <a:p>
            <a:r>
              <a:rPr lang="en-US" sz="4900" b="1"/>
              <a:t>Health and Wellness Director Orientation</a:t>
            </a:r>
            <a:endParaRPr lang="en-US" sz="4900"/>
          </a:p>
        </p:txBody>
      </p:sp>
      <p:sp>
        <p:nvSpPr>
          <p:cNvPr id="3" name="Subtitle 2">
            <a:extLst>
              <a:ext uri="{FF2B5EF4-FFF2-40B4-BE49-F238E27FC236}">
                <a16:creationId xmlns:a16="http://schemas.microsoft.com/office/drawing/2014/main" id="{AAAFA0EA-6FE0-83C4-3741-94AA824F30A7}"/>
              </a:ext>
            </a:extLst>
          </p:cNvPr>
          <p:cNvSpPr>
            <a:spLocks noGrp="1"/>
          </p:cNvSpPr>
          <p:nvPr>
            <p:ph type="subTitle" idx="1"/>
          </p:nvPr>
        </p:nvSpPr>
        <p:spPr>
          <a:xfrm>
            <a:off x="1554985" y="5715000"/>
            <a:ext cx="6034030" cy="660679"/>
          </a:xfrm>
        </p:spPr>
        <p:txBody>
          <a:bodyPr>
            <a:normAutofit/>
          </a:bodyPr>
          <a:lstStyle/>
          <a:p>
            <a:pPr fontAlgn="auto">
              <a:lnSpc>
                <a:spcPct val="90000"/>
              </a:lnSpc>
              <a:spcAft>
                <a:spcPts val="0"/>
              </a:spcAft>
              <a:defRPr/>
            </a:pPr>
            <a:r>
              <a:rPr lang="en-US" sz="900"/>
              <a:t>Shannon Bentley, RN, Nurse Specialist</a:t>
            </a:r>
          </a:p>
          <a:p>
            <a:pPr fontAlgn="auto">
              <a:lnSpc>
                <a:spcPct val="90000"/>
              </a:lnSpc>
              <a:spcAft>
                <a:spcPts val="0"/>
              </a:spcAft>
              <a:defRPr/>
            </a:pPr>
            <a:r>
              <a:rPr lang="en-US" sz="900"/>
              <a:t>Melissa Cusey, RN, Nurse Specialist</a:t>
            </a:r>
          </a:p>
          <a:p>
            <a:pPr fontAlgn="auto">
              <a:lnSpc>
                <a:spcPct val="90000"/>
              </a:lnSpc>
              <a:spcAft>
                <a:spcPts val="0"/>
              </a:spcAft>
              <a:defRPr/>
            </a:pPr>
            <a:r>
              <a:rPr lang="en-US" sz="900"/>
              <a:t>Jason Young, RN Nurse Specialist/Assessor</a:t>
            </a:r>
          </a:p>
        </p:txBody>
      </p:sp>
      <p:sp>
        <p:nvSpPr>
          <p:cNvPr id="12" name="Freeform 6">
            <a:extLst>
              <a:ext uri="{FF2B5EF4-FFF2-40B4-BE49-F238E27FC236}">
                <a16:creationId xmlns:a16="http://schemas.microsoft.com/office/drawing/2014/main" id="{439F6CA3-780D-4C3A-A889-C705E7E7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pic>
        <p:nvPicPr>
          <p:cNvPr id="7" name="Graphic 6" descr="Stethoscope">
            <a:extLst>
              <a:ext uri="{FF2B5EF4-FFF2-40B4-BE49-F238E27FC236}">
                <a16:creationId xmlns:a16="http://schemas.microsoft.com/office/drawing/2014/main" id="{68059CA2-92ED-EF66-D991-B49D4607EA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8271" y="941544"/>
            <a:ext cx="2487458" cy="2487458"/>
          </a:xfrm>
          <a:prstGeom prst="rect">
            <a:avLst/>
          </a:prstGeom>
        </p:spPr>
      </p:pic>
      <p:sp>
        <p:nvSpPr>
          <p:cNvPr id="14" name="Rectangle 13">
            <a:extLst>
              <a:ext uri="{FF2B5EF4-FFF2-40B4-BE49-F238E27FC236}">
                <a16:creationId xmlns:a16="http://schemas.microsoft.com/office/drawing/2014/main" id="{E6335BA4-3C40-424B-A885-29B1007B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277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4" name="Rectangle 23">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0E624BD9-62FB-467A-ACDC-4836ADC5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Freeform 13">
            <a:extLst>
              <a:ext uri="{FF2B5EF4-FFF2-40B4-BE49-F238E27FC236}">
                <a16:creationId xmlns:a16="http://schemas.microsoft.com/office/drawing/2014/main" id="{4C973920-672E-443D-8D2E-2D1E3853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06297" y="0"/>
            <a:ext cx="5842211"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A38BAF30-7C20-C11D-5EE5-8EEAF61655F7}"/>
              </a:ext>
            </a:extLst>
          </p:cNvPr>
          <p:cNvSpPr>
            <a:spLocks noGrp="1"/>
          </p:cNvSpPr>
          <p:nvPr>
            <p:ph type="title"/>
          </p:nvPr>
        </p:nvSpPr>
        <p:spPr>
          <a:xfrm>
            <a:off x="695195" y="1231894"/>
            <a:ext cx="4117607" cy="4339177"/>
          </a:xfrm>
        </p:spPr>
        <p:txBody>
          <a:bodyPr vert="horz" lIns="91440" tIns="45720" rIns="91440" bIns="45720" rtlCol="0" anchor="ctr">
            <a:normAutofit/>
          </a:bodyPr>
          <a:lstStyle/>
          <a:p>
            <a:pPr defTabSz="914400"/>
            <a:r>
              <a:rPr lang="en-US" sz="6500" spc="800">
                <a:solidFill>
                  <a:srgbClr val="2A1A00"/>
                </a:solidFill>
              </a:rPr>
              <a:t>Medical Services  </a:t>
            </a:r>
          </a:p>
        </p:txBody>
      </p:sp>
      <p:sp>
        <p:nvSpPr>
          <p:cNvPr id="3" name="Text Placeholder 2">
            <a:extLst>
              <a:ext uri="{FF2B5EF4-FFF2-40B4-BE49-F238E27FC236}">
                <a16:creationId xmlns:a16="http://schemas.microsoft.com/office/drawing/2014/main" id="{CD8500D1-CE1E-1857-03C4-F85B1028FC07}"/>
              </a:ext>
            </a:extLst>
          </p:cNvPr>
          <p:cNvSpPr>
            <a:spLocks noGrp="1"/>
          </p:cNvSpPr>
          <p:nvPr>
            <p:ph type="body" idx="1"/>
          </p:nvPr>
        </p:nvSpPr>
        <p:spPr>
          <a:xfrm>
            <a:off x="695195" y="5660572"/>
            <a:ext cx="4515470" cy="785904"/>
          </a:xfrm>
        </p:spPr>
        <p:txBody>
          <a:bodyPr vert="horz" lIns="91440" tIns="45720" rIns="91440" bIns="45720" rtlCol="0" anchor="ctr">
            <a:normAutofit/>
          </a:bodyPr>
          <a:lstStyle/>
          <a:p>
            <a:pPr defTabSz="914400"/>
            <a:r>
              <a:rPr lang="en-US" sz="2000" spc="400" dirty="0">
                <a:solidFill>
                  <a:srgbClr val="F3F3F2"/>
                </a:solidFill>
              </a:rPr>
              <a:t>PRH 2.3 R2</a:t>
            </a:r>
          </a:p>
        </p:txBody>
      </p:sp>
      <p:sp>
        <p:nvSpPr>
          <p:cNvPr id="30" name="Rectangle 29">
            <a:extLst>
              <a:ext uri="{FF2B5EF4-FFF2-40B4-BE49-F238E27FC236}">
                <a16:creationId xmlns:a16="http://schemas.microsoft.com/office/drawing/2014/main" id="{4363DD75-42D3-453C-A84D-D18B4215C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Graphic 7" descr="Medical">
            <a:extLst>
              <a:ext uri="{FF2B5EF4-FFF2-40B4-BE49-F238E27FC236}">
                <a16:creationId xmlns:a16="http://schemas.microsoft.com/office/drawing/2014/main" id="{DC85055B-20BF-E5CB-BD0F-439D8F5D9F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4708" y="1932925"/>
            <a:ext cx="2996694" cy="2996694"/>
          </a:xfrm>
          <a:prstGeom prst="rect">
            <a:avLst/>
          </a:prstGeom>
        </p:spPr>
      </p:pic>
      <p:sp>
        <p:nvSpPr>
          <p:cNvPr id="4" name="Slide Number Placeholder 3">
            <a:extLst>
              <a:ext uri="{FF2B5EF4-FFF2-40B4-BE49-F238E27FC236}">
                <a16:creationId xmlns:a16="http://schemas.microsoft.com/office/drawing/2014/main" id="{B1D935DF-C7E1-BF02-DCA8-695D0CD357BF}"/>
              </a:ext>
            </a:extLst>
          </p:cNvPr>
          <p:cNvSpPr>
            <a:spLocks noGrp="1"/>
          </p:cNvSpPr>
          <p:nvPr>
            <p:ph type="sldNum" sz="quarter" idx="12"/>
          </p:nvPr>
        </p:nvSpPr>
        <p:spPr>
          <a:xfrm>
            <a:off x="6800413" y="6375679"/>
            <a:ext cx="1747292" cy="345796"/>
          </a:xfrm>
        </p:spPr>
        <p:txBody>
          <a:bodyPr vert="horz" lIns="91440" tIns="45720" rIns="91440" bIns="45720" rtlCol="0" anchor="ctr">
            <a:normAutofit/>
          </a:bodyPr>
          <a:lstStyle/>
          <a:p>
            <a:pPr>
              <a:spcAft>
                <a:spcPts val="600"/>
              </a:spcAft>
              <a:defRPr/>
            </a:pPr>
            <a:fld id="{4AF3A538-2EA3-4E40-B0B9-20FE2E9B4FEB}" type="slidenum">
              <a:rPr lang="en-US" sz="1200" smtClean="0">
                <a:solidFill>
                  <a:schemeClr val="accent1">
                    <a:lumMod val="50000"/>
                  </a:schemeClr>
                </a:solidFill>
                <a:latin typeface="+mn-lt"/>
              </a:rPr>
              <a:pPr>
                <a:spcAft>
                  <a:spcPts val="600"/>
                </a:spcAft>
                <a:defRPr/>
              </a:pPr>
              <a:t>10</a:t>
            </a:fld>
            <a:endParaRPr lang="en-US" sz="1200">
              <a:solidFill>
                <a:schemeClr val="accent1">
                  <a:lumMod val="50000"/>
                </a:schemeClr>
              </a:solidFill>
              <a:latin typeface="+mn-lt"/>
            </a:endParaRPr>
          </a:p>
        </p:txBody>
      </p:sp>
    </p:spTree>
    <p:extLst>
      <p:ext uri="{BB962C8B-B14F-4D97-AF65-F5344CB8AC3E}">
        <p14:creationId xmlns:p14="http://schemas.microsoft.com/office/powerpoint/2010/main" val="423573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783" name="Rectangle 75782">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29" name="Rectangle 4"/>
          <p:cNvSpPr>
            <a:spLocks noGrp="1" noRot="1" noChangeArrowheads="1"/>
          </p:cNvSpPr>
          <p:nvPr>
            <p:ph type="title"/>
          </p:nvPr>
        </p:nvSpPr>
        <p:spPr>
          <a:xfrm>
            <a:off x="571497" y="1153287"/>
            <a:ext cx="2677924" cy="4551426"/>
          </a:xfrm>
        </p:spPr>
        <p:txBody>
          <a:bodyPr anchor="ctr">
            <a:normAutofit/>
          </a:bodyPr>
          <a:lstStyle/>
          <a:p>
            <a:pPr algn="r" eaLnBrk="1" hangingPunct="1">
              <a:defRPr/>
            </a:pPr>
            <a:r>
              <a:rPr lang="en-US" sz="2800"/>
              <a:t>Basic Medical and Physical Examination </a:t>
            </a:r>
          </a:p>
        </p:txBody>
      </p:sp>
      <p:cxnSp>
        <p:nvCxnSpPr>
          <p:cNvPr id="75785" name="Straight Connector 75784">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7847"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75778" name="Rectangle 5"/>
          <p:cNvSpPr>
            <a:spLocks noGrp="1" noChangeArrowheads="1"/>
          </p:cNvSpPr>
          <p:nvPr>
            <p:ph idx="1"/>
          </p:nvPr>
        </p:nvSpPr>
        <p:spPr>
          <a:xfrm>
            <a:off x="3732023" y="1153287"/>
            <a:ext cx="4840477" cy="4551426"/>
          </a:xfrm>
        </p:spPr>
        <p:txBody>
          <a:bodyPr anchor="ctr">
            <a:normAutofit fontScale="92500" lnSpcReduction="20000"/>
          </a:bodyPr>
          <a:lstStyle/>
          <a:p>
            <a:pPr marL="0" indent="0" eaLnBrk="1" hangingPunct="1">
              <a:buNone/>
            </a:pPr>
            <a:endParaRPr lang="en-US" sz="1400" dirty="0"/>
          </a:p>
          <a:p>
            <a:pPr marL="400050" lvl="1" indent="0">
              <a:buNone/>
            </a:pPr>
            <a:r>
              <a:rPr lang="en-US" sz="2400" dirty="0"/>
              <a:t>Centers must provide basic medical services to students and services must include the following components:</a:t>
            </a:r>
          </a:p>
          <a:p>
            <a:pPr marL="457200" lvl="1" indent="0">
              <a:buNone/>
            </a:pPr>
            <a:endParaRPr lang="en-US" sz="2400" dirty="0"/>
          </a:p>
          <a:p>
            <a:pPr lvl="2">
              <a:buFont typeface="Wingdings" panose="05000000000000000000" pitchFamily="2" charset="2"/>
              <a:buChar char="§"/>
            </a:pPr>
            <a:r>
              <a:rPr lang="en-US" sz="2400" dirty="0"/>
              <a:t>A cursory health evaluation</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A complete entrance physical examination and review  </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Laboratory testing</a:t>
            </a:r>
          </a:p>
        </p:txBody>
      </p:sp>
      <p:sp>
        <p:nvSpPr>
          <p:cNvPr id="75787" name="Rectangle 75786">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950E6CB5-81F9-42B6-B8E8-B3EA0A612C8E}"/>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110B-3AE0-4D1C-8B53-312A698B4E77}"/>
              </a:ext>
            </a:extLst>
          </p:cNvPr>
          <p:cNvSpPr>
            <a:spLocks noGrp="1"/>
          </p:cNvSpPr>
          <p:nvPr>
            <p:ph type="title"/>
          </p:nvPr>
        </p:nvSpPr>
        <p:spPr/>
        <p:txBody>
          <a:bodyPr/>
          <a:lstStyle/>
          <a:p>
            <a:r>
              <a:rPr lang="en-US" sz="3600" dirty="0"/>
              <a:t>What is Required in Entrance Physical Exam?</a:t>
            </a:r>
          </a:p>
        </p:txBody>
      </p:sp>
      <p:sp>
        <p:nvSpPr>
          <p:cNvPr id="3" name="Content Placeholder 2">
            <a:extLst>
              <a:ext uri="{FF2B5EF4-FFF2-40B4-BE49-F238E27FC236}">
                <a16:creationId xmlns:a16="http://schemas.microsoft.com/office/drawing/2014/main" id="{CFCECDA9-DDB8-45CE-8207-8E5E001D9286}"/>
              </a:ext>
            </a:extLst>
          </p:cNvPr>
          <p:cNvSpPr>
            <a:spLocks noGrp="1"/>
          </p:cNvSpPr>
          <p:nvPr>
            <p:ph idx="1"/>
          </p:nvPr>
        </p:nvSpPr>
        <p:spPr>
          <a:xfrm>
            <a:off x="1752600" y="1371601"/>
            <a:ext cx="6934200" cy="5349874"/>
          </a:xfrm>
        </p:spPr>
        <p:txBody>
          <a:bodyPr numCol="1">
            <a:normAutofit fontScale="92500" lnSpcReduction="10000"/>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Testicular exam</a:t>
            </a:r>
          </a:p>
          <a:p>
            <a:pPr>
              <a:buFont typeface="Arial" panose="020B0604020202020204" pitchFamily="34" charset="0"/>
              <a:buChar char="•"/>
            </a:pPr>
            <a:r>
              <a:rPr lang="en-US" sz="2400" dirty="0"/>
              <a:t>Breast exam</a:t>
            </a:r>
          </a:p>
          <a:p>
            <a:pPr>
              <a:buFont typeface="Arial" panose="020B0604020202020204" pitchFamily="34" charset="0"/>
              <a:buChar char="•"/>
            </a:pPr>
            <a:r>
              <a:rPr lang="en-US" sz="2400" dirty="0"/>
              <a:t>Pap Smear</a:t>
            </a:r>
          </a:p>
          <a:p>
            <a:pPr>
              <a:buFont typeface="Arial" panose="020B0604020202020204" pitchFamily="34" charset="0"/>
              <a:buChar char="•"/>
            </a:pPr>
            <a:r>
              <a:rPr lang="en-US" sz="2400" dirty="0"/>
              <a:t>Vital signs</a:t>
            </a:r>
          </a:p>
          <a:p>
            <a:pPr>
              <a:buFont typeface="Arial" panose="020B0604020202020204" pitchFamily="34" charset="0"/>
              <a:buChar char="•"/>
            </a:pPr>
            <a:r>
              <a:rPr lang="en-US" sz="2400" dirty="0"/>
              <a:t>Hearing test</a:t>
            </a:r>
          </a:p>
          <a:p>
            <a:pPr>
              <a:buFont typeface="Arial" panose="020B0604020202020204" pitchFamily="34" charset="0"/>
              <a:buChar char="•"/>
            </a:pPr>
            <a:r>
              <a:rPr lang="en-US" sz="2400" dirty="0"/>
              <a:t>Vision test</a:t>
            </a:r>
          </a:p>
          <a:p>
            <a:pPr>
              <a:buFont typeface="Arial" panose="020B0604020202020204" pitchFamily="34" charset="0"/>
              <a:buChar char="•"/>
            </a:pPr>
            <a:r>
              <a:rPr lang="en-US" sz="2400" dirty="0"/>
              <a:t>Dental Readiness Inspection (DRI)</a:t>
            </a:r>
          </a:p>
          <a:p>
            <a:pPr>
              <a:buFont typeface="Arial" panose="020B0604020202020204" pitchFamily="34" charset="0"/>
              <a:buChar char="•"/>
            </a:pPr>
            <a:r>
              <a:rPr lang="en-US" sz="2400" dirty="0"/>
              <a:t>Immunizations</a:t>
            </a:r>
          </a:p>
          <a:p>
            <a:pPr>
              <a:buFont typeface="Arial" panose="020B0604020202020204" pitchFamily="34" charset="0"/>
              <a:buChar char="•"/>
            </a:pPr>
            <a:r>
              <a:rPr lang="en-US" sz="2400" dirty="0"/>
              <a:t>Tb skin test</a:t>
            </a:r>
          </a:p>
          <a:p>
            <a:pPr>
              <a:buFont typeface="Arial" panose="020B0604020202020204" pitchFamily="34" charset="0"/>
              <a:buChar char="•"/>
            </a:pPr>
            <a:r>
              <a:rPr lang="en-US" sz="2400" dirty="0"/>
              <a:t>Lab work</a:t>
            </a:r>
          </a:p>
          <a:p>
            <a:pPr>
              <a:buFont typeface="Arial" panose="020B0604020202020204" pitchFamily="34" charset="0"/>
              <a:buChar char="•"/>
            </a:pPr>
            <a:r>
              <a:rPr lang="en-US" sz="2400" dirty="0"/>
              <a:t>Drug screen</a:t>
            </a:r>
          </a:p>
        </p:txBody>
      </p:sp>
      <p:sp>
        <p:nvSpPr>
          <p:cNvPr id="4" name="Slide Number Placeholder 3">
            <a:extLst>
              <a:ext uri="{FF2B5EF4-FFF2-40B4-BE49-F238E27FC236}">
                <a16:creationId xmlns:a16="http://schemas.microsoft.com/office/drawing/2014/main" id="{9B90FEA7-D3FC-485D-9690-19BFBE630A90}"/>
              </a:ext>
            </a:extLst>
          </p:cNvPr>
          <p:cNvSpPr>
            <a:spLocks noGrp="1"/>
          </p:cNvSpPr>
          <p:nvPr>
            <p:ph type="sldNum" sz="quarter" idx="12"/>
          </p:nvPr>
        </p:nvSpPr>
        <p:spPr/>
        <p:txBody>
          <a:bodyPr/>
          <a:lstStyle/>
          <a:p>
            <a:pPr>
              <a:defRPr/>
            </a:pPr>
            <a:fld id="{5B73F288-119C-4A61-BAB7-6805DB4CCA32}" type="slidenum">
              <a:rPr lang="en-US" smtClean="0"/>
              <a:pPr>
                <a:defRPr/>
              </a:pPr>
              <a:t>12</a:t>
            </a:fld>
            <a:endParaRPr lang="en-US" dirty="0"/>
          </a:p>
        </p:txBody>
      </p:sp>
    </p:spTree>
    <p:extLst>
      <p:ext uri="{BB962C8B-B14F-4D97-AF65-F5344CB8AC3E}">
        <p14:creationId xmlns:p14="http://schemas.microsoft.com/office/powerpoint/2010/main" val="323352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tint val="4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7E5C-9333-4D3A-9E02-7E796954742B}"/>
              </a:ext>
            </a:extLst>
          </p:cNvPr>
          <p:cNvSpPr>
            <a:spLocks noGrp="1"/>
          </p:cNvSpPr>
          <p:nvPr>
            <p:ph type="title"/>
          </p:nvPr>
        </p:nvSpPr>
        <p:spPr>
          <a:xfrm>
            <a:off x="1752600" y="594354"/>
            <a:ext cx="6934200" cy="624845"/>
          </a:xfrm>
        </p:spPr>
        <p:txBody>
          <a:bodyPr>
            <a:normAutofit fontScale="90000"/>
          </a:bodyPr>
          <a:lstStyle/>
          <a:p>
            <a:r>
              <a:rPr lang="en-US" dirty="0"/>
              <a:t>Laboratory Testing</a:t>
            </a:r>
          </a:p>
        </p:txBody>
      </p:sp>
      <p:graphicFrame>
        <p:nvGraphicFramePr>
          <p:cNvPr id="12" name="Table 12">
            <a:extLst>
              <a:ext uri="{FF2B5EF4-FFF2-40B4-BE49-F238E27FC236}">
                <a16:creationId xmlns:a16="http://schemas.microsoft.com/office/drawing/2014/main" id="{9EF3C5B2-8BC1-410F-8308-D7B75F60ACE8}"/>
              </a:ext>
            </a:extLst>
          </p:cNvPr>
          <p:cNvGraphicFramePr>
            <a:graphicFrameLocks noGrp="1"/>
          </p:cNvGraphicFramePr>
          <p:nvPr>
            <p:ph idx="1"/>
            <p:extLst>
              <p:ext uri="{D42A27DB-BD31-4B8C-83A1-F6EECF244321}">
                <p14:modId xmlns:p14="http://schemas.microsoft.com/office/powerpoint/2010/main" val="2484426267"/>
              </p:ext>
            </p:extLst>
          </p:nvPr>
        </p:nvGraphicFramePr>
        <p:xfrm>
          <a:off x="1905000" y="1348698"/>
          <a:ext cx="6629400" cy="5255924"/>
        </p:xfrm>
        <a:graphic>
          <a:graphicData uri="http://schemas.openxmlformats.org/drawingml/2006/table">
            <a:tbl>
              <a:tblPr firstRow="1" bandRow="1">
                <a:tableStyleId>{5C22544A-7EE6-4342-B048-85BDC9FD1C3A}</a:tableStyleId>
              </a:tblPr>
              <a:tblGrid>
                <a:gridCol w="3330625">
                  <a:extLst>
                    <a:ext uri="{9D8B030D-6E8A-4147-A177-3AD203B41FA5}">
                      <a16:colId xmlns:a16="http://schemas.microsoft.com/office/drawing/2014/main" val="434145190"/>
                    </a:ext>
                  </a:extLst>
                </a:gridCol>
                <a:gridCol w="3298775">
                  <a:extLst>
                    <a:ext uri="{9D8B030D-6E8A-4147-A177-3AD203B41FA5}">
                      <a16:colId xmlns:a16="http://schemas.microsoft.com/office/drawing/2014/main" val="989926019"/>
                    </a:ext>
                  </a:extLst>
                </a:gridCol>
              </a:tblGrid>
              <a:tr h="339360">
                <a:tc>
                  <a:txBody>
                    <a:bodyPr/>
                    <a:lstStyle/>
                    <a:p>
                      <a:pPr algn="ctr"/>
                      <a:r>
                        <a:rPr lang="en-US" dirty="0">
                          <a:solidFill>
                            <a:schemeClr val="tx1"/>
                          </a:solidFill>
                        </a:rPr>
                        <a:t>Required Lab Tests</a:t>
                      </a:r>
                    </a:p>
                  </a:txBody>
                  <a:tcPr/>
                </a:tc>
                <a:tc>
                  <a:txBody>
                    <a:bodyPr/>
                    <a:lstStyle/>
                    <a:p>
                      <a:pPr algn="ctr"/>
                      <a:r>
                        <a:rPr lang="en-US" dirty="0">
                          <a:solidFill>
                            <a:schemeClr val="tx1"/>
                          </a:solidFill>
                        </a:rPr>
                        <a:t>Required Time Frame</a:t>
                      </a:r>
                    </a:p>
                  </a:txBody>
                  <a:tcPr/>
                </a:tc>
                <a:extLst>
                  <a:ext uri="{0D108BD9-81ED-4DB2-BD59-A6C34878D82A}">
                    <a16:rowId xmlns:a16="http://schemas.microsoft.com/office/drawing/2014/main" val="3834556220"/>
                  </a:ext>
                </a:extLst>
              </a:tr>
              <a:tr h="300716">
                <a:tc>
                  <a:txBody>
                    <a:bodyPr/>
                    <a:lstStyle/>
                    <a:p>
                      <a:pPr algn="ctr"/>
                      <a:r>
                        <a:rPr lang="en-US" sz="1200" dirty="0"/>
                        <a:t>HIV Antibody Test</a:t>
                      </a:r>
                    </a:p>
                  </a:txBody>
                  <a:tcPr/>
                </a:tc>
                <a:tc>
                  <a:txBody>
                    <a:bodyPr/>
                    <a:lstStyle/>
                    <a:p>
                      <a:r>
                        <a:rPr lang="en-US" sz="1200" dirty="0"/>
                        <a:t>Within 48 hours after arrival</a:t>
                      </a:r>
                    </a:p>
                  </a:txBody>
                  <a:tcPr/>
                </a:tc>
                <a:extLst>
                  <a:ext uri="{0D108BD9-81ED-4DB2-BD59-A6C34878D82A}">
                    <a16:rowId xmlns:a16="http://schemas.microsoft.com/office/drawing/2014/main" val="4280367857"/>
                  </a:ext>
                </a:extLst>
              </a:tr>
              <a:tr h="300716">
                <a:tc>
                  <a:txBody>
                    <a:bodyPr/>
                    <a:lstStyle/>
                    <a:p>
                      <a:pPr algn="ctr"/>
                      <a:r>
                        <a:rPr lang="en-US" sz="1200" dirty="0"/>
                        <a:t>Syphilis Serology</a:t>
                      </a:r>
                    </a:p>
                  </a:txBody>
                  <a:tcPr/>
                </a:tc>
                <a:tc>
                  <a:txBody>
                    <a:bodyPr/>
                    <a:lstStyle/>
                    <a:p>
                      <a:r>
                        <a:rPr lang="en-US" sz="1200" dirty="0"/>
                        <a:t>Optional</a:t>
                      </a:r>
                    </a:p>
                  </a:txBody>
                  <a:tcPr/>
                </a:tc>
                <a:extLst>
                  <a:ext uri="{0D108BD9-81ED-4DB2-BD59-A6C34878D82A}">
                    <a16:rowId xmlns:a16="http://schemas.microsoft.com/office/drawing/2014/main" val="16010827"/>
                  </a:ext>
                </a:extLst>
              </a:tr>
              <a:tr h="300716">
                <a:tc>
                  <a:txBody>
                    <a:bodyPr/>
                    <a:lstStyle/>
                    <a:p>
                      <a:pPr algn="ctr"/>
                      <a:r>
                        <a:rPr lang="en-US" sz="1200" dirty="0"/>
                        <a:t>Hemoglobin or Hematocrit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264558236"/>
                  </a:ext>
                </a:extLst>
              </a:tr>
              <a:tr h="300716">
                <a:tc>
                  <a:txBody>
                    <a:bodyPr/>
                    <a:lstStyle/>
                    <a:p>
                      <a:pPr algn="ctr"/>
                      <a:r>
                        <a:rPr lang="en-US" sz="1200" dirty="0"/>
                        <a:t>Sickle Cell Screening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2668636327"/>
                  </a:ext>
                </a:extLst>
              </a:tr>
              <a:tr h="300716">
                <a:tc>
                  <a:txBody>
                    <a:bodyPr/>
                    <a:lstStyle/>
                    <a:p>
                      <a:pPr algn="ctr"/>
                      <a:r>
                        <a:rPr lang="en-US" sz="1200" dirty="0"/>
                        <a:t>Urinalysis (dipstick) for Glucose/Protein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1024536170"/>
                  </a:ext>
                </a:extLst>
              </a:tr>
              <a:tr h="300716">
                <a:tc>
                  <a:txBody>
                    <a:bodyPr/>
                    <a:lstStyle/>
                    <a:p>
                      <a:pPr algn="ctr"/>
                      <a:r>
                        <a:rPr lang="en-US" sz="1200" dirty="0"/>
                        <a:t>Drug Screen (urine)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3073485781"/>
                  </a:ext>
                </a:extLst>
              </a:tr>
              <a:tr h="300716">
                <a:tc>
                  <a:txBody>
                    <a:bodyPr/>
                    <a:lstStyle/>
                    <a:p>
                      <a:pPr algn="ctr"/>
                      <a:r>
                        <a:rPr lang="en-US" sz="1200" dirty="0"/>
                        <a:t>                                                              (Males</a:t>
                      </a:r>
                    </a:p>
                  </a:txBody>
                  <a:tcPr/>
                </a:tc>
                <a:tc>
                  <a:txBody>
                    <a:bodyPr/>
                    <a:lstStyle/>
                    <a:p>
                      <a:r>
                        <a:rPr lang="en-US" sz="1200" dirty="0"/>
                        <a:t>Only)</a:t>
                      </a:r>
                    </a:p>
                  </a:txBody>
                  <a:tcPr/>
                </a:tc>
                <a:extLst>
                  <a:ext uri="{0D108BD9-81ED-4DB2-BD59-A6C34878D82A}">
                    <a16:rowId xmlns:a16="http://schemas.microsoft.com/office/drawing/2014/main" val="3331458181"/>
                  </a:ext>
                </a:extLst>
              </a:tr>
              <a:tr h="362580">
                <a:tc>
                  <a:txBody>
                    <a:bodyPr/>
                    <a:lstStyle/>
                    <a:p>
                      <a:pPr algn="ctr"/>
                      <a:r>
                        <a:rPr lang="en-US" sz="1200" dirty="0"/>
                        <a:t>Urinalysis for Leukocyte Esterase</a:t>
                      </a:r>
                    </a:p>
                    <a:p>
                      <a:pPr algn="ctr"/>
                      <a:r>
                        <a:rPr lang="en-US" sz="1200" dirty="0"/>
                        <a:t>(gonorrhea screen)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4023420205"/>
                  </a:ext>
                </a:extLst>
              </a:tr>
              <a:tr h="300716">
                <a:tc>
                  <a:txBody>
                    <a:bodyPr/>
                    <a:lstStyle/>
                    <a:p>
                      <a:pPr algn="ctr"/>
                      <a:r>
                        <a:rPr lang="en-US" sz="1200" dirty="0"/>
                        <a:t>Chlamydia Testing (urine)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13114909"/>
                  </a:ext>
                </a:extLst>
              </a:tr>
              <a:tr h="300716">
                <a:tc>
                  <a:txBody>
                    <a:bodyPr/>
                    <a:lstStyle/>
                    <a:p>
                      <a:pPr algn="ctr"/>
                      <a:r>
                        <a:rPr lang="en-US" sz="1200" dirty="0"/>
                        <a:t>                                                            (Female  </a:t>
                      </a:r>
                    </a:p>
                  </a:txBody>
                  <a:tcPr/>
                </a:tc>
                <a:tc>
                  <a:txBody>
                    <a:bodyPr/>
                    <a:lstStyle/>
                    <a:p>
                      <a:r>
                        <a:rPr lang="en-US" sz="1200" dirty="0"/>
                        <a:t>Only)</a:t>
                      </a:r>
                    </a:p>
                  </a:txBody>
                  <a:tcPr/>
                </a:tc>
                <a:extLst>
                  <a:ext uri="{0D108BD9-81ED-4DB2-BD59-A6C34878D82A}">
                    <a16:rowId xmlns:a16="http://schemas.microsoft.com/office/drawing/2014/main" val="2569645596"/>
                  </a:ext>
                </a:extLst>
              </a:tr>
              <a:tr h="300716">
                <a:tc>
                  <a:txBody>
                    <a:bodyPr/>
                    <a:lstStyle/>
                    <a:p>
                      <a:pPr algn="ctr"/>
                      <a:r>
                        <a:rPr lang="en-US" sz="1200" dirty="0"/>
                        <a:t>Pregnancy 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1344382223"/>
                  </a:ext>
                </a:extLst>
              </a:tr>
              <a:tr h="327822">
                <a:tc>
                  <a:txBody>
                    <a:bodyPr/>
                    <a:lstStyle/>
                    <a:p>
                      <a:pPr algn="ctr"/>
                      <a:r>
                        <a:rPr lang="en-US" sz="1200" dirty="0"/>
                        <a:t>Pap Smear</a:t>
                      </a:r>
                    </a:p>
                  </a:txBody>
                  <a:tcPr/>
                </a:tc>
                <a:tc>
                  <a:txBody>
                    <a:bodyPr/>
                    <a:lstStyle/>
                    <a:p>
                      <a:r>
                        <a:rPr lang="en-US" sz="1200" dirty="0"/>
                        <a:t>Within 14 days after arrival</a:t>
                      </a:r>
                    </a:p>
                  </a:txBody>
                  <a:tcPr/>
                </a:tc>
                <a:extLst>
                  <a:ext uri="{0D108BD9-81ED-4DB2-BD59-A6C34878D82A}">
                    <a16:rowId xmlns:a16="http://schemas.microsoft.com/office/drawing/2014/main" val="2110958081"/>
                  </a:ext>
                </a:extLst>
              </a:tr>
              <a:tr h="327822">
                <a:tc>
                  <a:txBody>
                    <a:bodyPr/>
                    <a:lstStyle/>
                    <a:p>
                      <a:pPr algn="ctr"/>
                      <a:r>
                        <a:rPr lang="en-US" sz="1200" dirty="0"/>
                        <a:t>Chlamydia Testing (endocervical or urine)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txBody>
                  <a:tcPr/>
                </a:tc>
                <a:extLst>
                  <a:ext uri="{0D108BD9-81ED-4DB2-BD59-A6C34878D82A}">
                    <a16:rowId xmlns:a16="http://schemas.microsoft.com/office/drawing/2014/main" val="2137215963"/>
                  </a:ext>
                </a:extLst>
              </a:tr>
              <a:tr h="246959">
                <a:tc>
                  <a:txBody>
                    <a:bodyPr/>
                    <a:lstStyle/>
                    <a:p>
                      <a:pPr algn="ctr"/>
                      <a:r>
                        <a:rPr lang="en-US" sz="1200" dirty="0"/>
                        <a:t>Gonorrhea Testing (endocervical or urine)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48 hours after arrival</a:t>
                      </a:r>
                    </a:p>
                    <a:p>
                      <a:endParaRPr lang="en-US" sz="1200" dirty="0"/>
                    </a:p>
                  </a:txBody>
                  <a:tcPr/>
                </a:tc>
                <a:extLst>
                  <a:ext uri="{0D108BD9-81ED-4DB2-BD59-A6C34878D82A}">
                    <a16:rowId xmlns:a16="http://schemas.microsoft.com/office/drawing/2014/main" val="2040344828"/>
                  </a:ext>
                </a:extLst>
              </a:tr>
              <a:tr h="33936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1819779"/>
                  </a:ext>
                </a:extLst>
              </a:tr>
            </a:tbl>
          </a:graphicData>
        </a:graphic>
      </p:graphicFrame>
      <p:sp>
        <p:nvSpPr>
          <p:cNvPr id="14" name="Slide Number Placeholder 13">
            <a:extLst>
              <a:ext uri="{FF2B5EF4-FFF2-40B4-BE49-F238E27FC236}">
                <a16:creationId xmlns:a16="http://schemas.microsoft.com/office/drawing/2014/main" id="{D742041E-CB5E-4029-B60E-F52AA002D601}"/>
              </a:ext>
            </a:extLst>
          </p:cNvPr>
          <p:cNvSpPr>
            <a:spLocks noGrp="1"/>
          </p:cNvSpPr>
          <p:nvPr>
            <p:ph type="sldNum" sz="quarter" idx="12"/>
          </p:nvPr>
        </p:nvSpPr>
        <p:spPr/>
        <p:txBody>
          <a:bodyPr/>
          <a:lstStyle/>
          <a:p>
            <a:pPr>
              <a:defRPr/>
            </a:pPr>
            <a:fld id="{5B73F288-119C-4A61-BAB7-6805DB4CCA32}" type="slidenum">
              <a:rPr lang="en-US" smtClean="0"/>
              <a:pPr>
                <a:defRPr/>
              </a:pPr>
              <a:t>13</a:t>
            </a:fld>
            <a:endParaRPr lang="en-US" dirty="0"/>
          </a:p>
        </p:txBody>
      </p:sp>
      <p:sp>
        <p:nvSpPr>
          <p:cNvPr id="10" name="Rectangle 1">
            <a:extLst>
              <a:ext uri="{FF2B5EF4-FFF2-40B4-BE49-F238E27FC236}">
                <a16:creationId xmlns:a16="http://schemas.microsoft.com/office/drawing/2014/main" id="{90475F77-A2B7-4125-B2DF-A46B9BFF1C86}"/>
              </a:ext>
            </a:extLst>
          </p:cNvPr>
          <p:cNvSpPr>
            <a:spLocks noChangeArrowheads="1"/>
          </p:cNvSpPr>
          <p:nvPr/>
        </p:nvSpPr>
        <p:spPr bwMode="auto">
          <a:xfrm flipV="1">
            <a:off x="5526592" y="-2"/>
            <a:ext cx="3617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24959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2700"/>
              <a:t>Other Requirements</a:t>
            </a:r>
          </a:p>
        </p:txBody>
      </p:sp>
      <p:sp>
        <p:nvSpPr>
          <p:cNvPr id="5" name="Slide Number Placeholder 4">
            <a:extLst>
              <a:ext uri="{FF2B5EF4-FFF2-40B4-BE49-F238E27FC236}">
                <a16:creationId xmlns:a16="http://schemas.microsoft.com/office/drawing/2014/main" id="{173F5F2F-D2D5-4C2B-BB3B-78AE6E780231}"/>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14</a:t>
            </a:fld>
            <a:endParaRPr lang="en-US"/>
          </a:p>
        </p:txBody>
      </p:sp>
      <p:graphicFrame>
        <p:nvGraphicFramePr>
          <p:cNvPr id="7" name="Content Placeholder 2">
            <a:extLst>
              <a:ext uri="{FF2B5EF4-FFF2-40B4-BE49-F238E27FC236}">
                <a16:creationId xmlns:a16="http://schemas.microsoft.com/office/drawing/2014/main" id="{7A612A7A-F85C-D61A-6F20-578C2180CB37}"/>
              </a:ext>
            </a:extLst>
          </p:cNvPr>
          <p:cNvGraphicFramePr>
            <a:graphicFrameLocks noGrp="1"/>
          </p:cNvGraphicFramePr>
          <p:nvPr>
            <p:ph idx="1"/>
            <p:extLst>
              <p:ext uri="{D42A27DB-BD31-4B8C-83A1-F6EECF244321}">
                <p14:modId xmlns:p14="http://schemas.microsoft.com/office/powerpoint/2010/main" val="2746515656"/>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BFAA3-B2C8-23BD-1E69-867D689777A8}"/>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Oral Health</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47DF3C7-DA8D-C324-F88E-FE6DA288BE30}"/>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dirty="0">
                <a:solidFill>
                  <a:srgbClr val="2A1A00"/>
                </a:solidFill>
              </a:rPr>
              <a:t>PRH 2.3 R3</a:t>
            </a:r>
          </a:p>
        </p:txBody>
      </p:sp>
      <p:sp>
        <p:nvSpPr>
          <p:cNvPr id="4" name="Slide Number Placeholder 3">
            <a:extLst>
              <a:ext uri="{FF2B5EF4-FFF2-40B4-BE49-F238E27FC236}">
                <a16:creationId xmlns:a16="http://schemas.microsoft.com/office/drawing/2014/main" id="{F90B4FE7-9620-3CC6-C4DB-E7214CDA8983}"/>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15</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375414009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3500"/>
              <a:t>Oral Health and Wellness</a:t>
            </a:r>
          </a:p>
        </p:txBody>
      </p:sp>
      <p:sp>
        <p:nvSpPr>
          <p:cNvPr id="5" name="Slide Number Placeholder 4">
            <a:extLst>
              <a:ext uri="{FF2B5EF4-FFF2-40B4-BE49-F238E27FC236}">
                <a16:creationId xmlns:a16="http://schemas.microsoft.com/office/drawing/2014/main" id="{24858FBC-4FF3-4105-8619-1E7A314B15CB}"/>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16</a:t>
            </a:fld>
            <a:endParaRPr lang="en-US"/>
          </a:p>
        </p:txBody>
      </p:sp>
      <p:graphicFrame>
        <p:nvGraphicFramePr>
          <p:cNvPr id="7" name="Content Placeholder 2">
            <a:extLst>
              <a:ext uri="{FF2B5EF4-FFF2-40B4-BE49-F238E27FC236}">
                <a16:creationId xmlns:a16="http://schemas.microsoft.com/office/drawing/2014/main" id="{5EF10DBC-C394-A27C-3C85-173DEB503E8F}"/>
              </a:ext>
            </a:extLst>
          </p:cNvPr>
          <p:cNvGraphicFramePr>
            <a:graphicFrameLocks noGrp="1"/>
          </p:cNvGraphicFramePr>
          <p:nvPr>
            <p:ph idx="1"/>
            <p:extLst>
              <p:ext uri="{D42A27DB-BD31-4B8C-83A1-F6EECF244321}">
                <p14:modId xmlns:p14="http://schemas.microsoft.com/office/powerpoint/2010/main" val="1769257044"/>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69" name="Rectangle 2"/>
          <p:cNvSpPr>
            <a:spLocks noGrp="1" noRot="1" noChangeArrowheads="1"/>
          </p:cNvSpPr>
          <p:nvPr>
            <p:ph type="title"/>
          </p:nvPr>
        </p:nvSpPr>
        <p:spPr>
          <a:xfrm>
            <a:off x="938759" y="644525"/>
            <a:ext cx="2538247" cy="5408866"/>
          </a:xfrm>
        </p:spPr>
        <p:txBody>
          <a:bodyPr anchor="ctr">
            <a:normAutofit/>
          </a:bodyPr>
          <a:lstStyle/>
          <a:p>
            <a:r>
              <a:rPr lang="en-US" sz="2700"/>
              <a:t>Orthodontics</a:t>
            </a:r>
            <a:br>
              <a:rPr lang="en-US" sz="2700"/>
            </a:br>
            <a:endParaRPr lang="en-US" sz="2700" b="0"/>
          </a:p>
        </p:txBody>
      </p:sp>
      <p:sp>
        <p:nvSpPr>
          <p:cNvPr id="2" name="Slide Number Placeholder 1">
            <a:extLst>
              <a:ext uri="{FF2B5EF4-FFF2-40B4-BE49-F238E27FC236}">
                <a16:creationId xmlns:a16="http://schemas.microsoft.com/office/drawing/2014/main" id="{E4BF2EA1-728C-46F7-8449-7C670FCEB3B1}"/>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17</a:t>
            </a:fld>
            <a:endParaRPr lang="en-US"/>
          </a:p>
        </p:txBody>
      </p:sp>
      <p:graphicFrame>
        <p:nvGraphicFramePr>
          <p:cNvPr id="83974" name="Rectangle 3">
            <a:extLst>
              <a:ext uri="{FF2B5EF4-FFF2-40B4-BE49-F238E27FC236}">
                <a16:creationId xmlns:a16="http://schemas.microsoft.com/office/drawing/2014/main" id="{811FF14F-FA9D-2577-045B-A5D70BBC6BAC}"/>
              </a:ext>
            </a:extLst>
          </p:cNvPr>
          <p:cNvGraphicFramePr>
            <a:graphicFrameLocks noGrp="1"/>
          </p:cNvGraphicFramePr>
          <p:nvPr>
            <p:ph idx="1"/>
            <p:extLst>
              <p:ext uri="{D42A27DB-BD31-4B8C-83A1-F6EECF244321}">
                <p14:modId xmlns:p14="http://schemas.microsoft.com/office/powerpoint/2010/main" val="2969022531"/>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2C0F8-361C-8B4C-DDBA-0CE617F4F17C}"/>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Mental Health Program</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1200856-B361-5A1F-2841-410280249348}"/>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dirty="0">
                <a:solidFill>
                  <a:srgbClr val="2A1A00"/>
                </a:solidFill>
              </a:rPr>
              <a:t>PRH 2.3 R4</a:t>
            </a:r>
          </a:p>
        </p:txBody>
      </p:sp>
      <p:sp>
        <p:nvSpPr>
          <p:cNvPr id="4" name="Slide Number Placeholder 3">
            <a:extLst>
              <a:ext uri="{FF2B5EF4-FFF2-40B4-BE49-F238E27FC236}">
                <a16:creationId xmlns:a16="http://schemas.microsoft.com/office/drawing/2014/main" id="{20C627C6-2508-6390-4E61-B9B9D633E3A4}"/>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18</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365949738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3000"/>
              <a:t>Five main components:</a:t>
            </a:r>
          </a:p>
        </p:txBody>
      </p:sp>
      <p:sp>
        <p:nvSpPr>
          <p:cNvPr id="5" name="Slide Number Placeholder 4">
            <a:extLst>
              <a:ext uri="{FF2B5EF4-FFF2-40B4-BE49-F238E27FC236}">
                <a16:creationId xmlns:a16="http://schemas.microsoft.com/office/drawing/2014/main" id="{5BB61FCD-D609-42E5-B4A1-1ED3E0DD5977}"/>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19</a:t>
            </a:fld>
            <a:endParaRPr lang="en-US"/>
          </a:p>
        </p:txBody>
      </p:sp>
      <p:graphicFrame>
        <p:nvGraphicFramePr>
          <p:cNvPr id="7" name="Content Placeholder 2">
            <a:extLst>
              <a:ext uri="{FF2B5EF4-FFF2-40B4-BE49-F238E27FC236}">
                <a16:creationId xmlns:a16="http://schemas.microsoft.com/office/drawing/2014/main" id="{E1E19668-C052-E343-35B9-94CA7C1B990B}"/>
              </a:ext>
            </a:extLst>
          </p:cNvPr>
          <p:cNvGraphicFramePr>
            <a:graphicFrameLocks noGrp="1"/>
          </p:cNvGraphicFramePr>
          <p:nvPr>
            <p:ph idx="1"/>
            <p:extLst>
              <p:ext uri="{D42A27DB-BD31-4B8C-83A1-F6EECF244321}">
                <p14:modId xmlns:p14="http://schemas.microsoft.com/office/powerpoint/2010/main" val="459271961"/>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5F17-3033-C27B-3664-C8EB5F394CE7}"/>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sz="3700" b="1"/>
              <a:t>The PRH</a:t>
            </a:r>
            <a:br>
              <a:rPr lang="en-US" sz="3700"/>
            </a:br>
            <a:r>
              <a:rPr lang="en-US" sz="3700" b="1" u="sng"/>
              <a:t>P</a:t>
            </a:r>
            <a:r>
              <a:rPr lang="en-US" sz="3700"/>
              <a:t>olicy and </a:t>
            </a:r>
            <a:r>
              <a:rPr lang="en-US" sz="3700" b="1" u="sng"/>
              <a:t>R</a:t>
            </a:r>
            <a:r>
              <a:rPr lang="en-US" sz="3700"/>
              <a:t>equirements </a:t>
            </a:r>
            <a:r>
              <a:rPr lang="en-US" sz="3700" b="1" u="sng"/>
              <a:t>H</a:t>
            </a:r>
            <a:r>
              <a:rPr lang="en-US" sz="3700"/>
              <a:t>andbook </a:t>
            </a:r>
          </a:p>
        </p:txBody>
      </p:sp>
      <p:sp>
        <p:nvSpPr>
          <p:cNvPr id="4" name="Slide Number Placeholder 3">
            <a:extLst>
              <a:ext uri="{FF2B5EF4-FFF2-40B4-BE49-F238E27FC236}">
                <a16:creationId xmlns:a16="http://schemas.microsoft.com/office/drawing/2014/main" id="{4AC47FBD-D17D-B338-36E0-70D931A022D4}"/>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defRPr/>
            </a:pPr>
            <a:fld id="{7CA8AE7A-CCE5-4162-A49D-D691EDB32E95}" type="slidenum">
              <a:rPr lang="en-US" smtClean="0"/>
              <a:pPr>
                <a:spcAft>
                  <a:spcPts val="600"/>
                </a:spcAft>
                <a:defRPr/>
              </a:pPr>
              <a:t>2</a:t>
            </a:fld>
            <a:endParaRPr lang="en-US"/>
          </a:p>
        </p:txBody>
      </p:sp>
      <p:graphicFrame>
        <p:nvGraphicFramePr>
          <p:cNvPr id="6" name="Content Placeholder 2">
            <a:extLst>
              <a:ext uri="{FF2B5EF4-FFF2-40B4-BE49-F238E27FC236}">
                <a16:creationId xmlns:a16="http://schemas.microsoft.com/office/drawing/2014/main" id="{9528DAF0-7D91-76A9-EB77-1A910B6F289F}"/>
              </a:ext>
            </a:extLst>
          </p:cNvPr>
          <p:cNvGraphicFramePr>
            <a:graphicFrameLocks noGrp="1"/>
          </p:cNvGraphicFramePr>
          <p:nvPr>
            <p:ph idx="1"/>
            <p:extLst>
              <p:ext uri="{D42A27DB-BD31-4B8C-83A1-F6EECF244321}">
                <p14:modId xmlns:p14="http://schemas.microsoft.com/office/powerpoint/2010/main" val="9224851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0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82B0C-1654-B842-0C5F-674E0B0FFC93}"/>
              </a:ext>
            </a:extLst>
          </p:cNvPr>
          <p:cNvSpPr>
            <a:spLocks noGrp="1"/>
          </p:cNvSpPr>
          <p:nvPr>
            <p:ph type="title"/>
          </p:nvPr>
        </p:nvSpPr>
        <p:spPr>
          <a:xfrm>
            <a:off x="723900" y="1354945"/>
            <a:ext cx="1544286" cy="4148110"/>
          </a:xfrm>
        </p:spPr>
        <p:txBody>
          <a:bodyPr anchor="ctr">
            <a:normAutofit/>
          </a:bodyPr>
          <a:lstStyle/>
          <a:p>
            <a:r>
              <a:rPr lang="en-US" sz="1900">
                <a:solidFill>
                  <a:srgbClr val="2A1A00"/>
                </a:solidFill>
              </a:rPr>
              <a:t>Applicants</a:t>
            </a:r>
          </a:p>
        </p:txBody>
      </p:sp>
      <p:sp>
        <p:nvSpPr>
          <p:cNvPr id="13" name="Rectangle 12">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100F370F-C75E-3212-E795-2A4C36DC8851}"/>
              </a:ext>
            </a:extLst>
          </p:cNvPr>
          <p:cNvSpPr>
            <a:spLocks noGrp="1"/>
          </p:cNvSpPr>
          <p:nvPr>
            <p:ph idx="1"/>
          </p:nvPr>
        </p:nvSpPr>
        <p:spPr>
          <a:xfrm>
            <a:off x="2871435" y="1354945"/>
            <a:ext cx="5701064" cy="4148110"/>
          </a:xfrm>
        </p:spPr>
        <p:txBody>
          <a:bodyPr anchor="ctr">
            <a:normAutofit/>
          </a:bodyPr>
          <a:lstStyle/>
          <a:p>
            <a:r>
              <a:rPr lang="en-US" dirty="0"/>
              <a:t>Applicant File Review Assessments and recommendations for Job Corps applicants</a:t>
            </a:r>
          </a:p>
          <a:p>
            <a:r>
              <a:rPr lang="en-US" dirty="0"/>
              <a:t>Reasonable Accommodations</a:t>
            </a:r>
          </a:p>
          <a:p>
            <a:endParaRPr lang="en-US" dirty="0"/>
          </a:p>
        </p:txBody>
      </p:sp>
      <p:sp>
        <p:nvSpPr>
          <p:cNvPr id="4" name="Slide Number Placeholder 3">
            <a:extLst>
              <a:ext uri="{FF2B5EF4-FFF2-40B4-BE49-F238E27FC236}">
                <a16:creationId xmlns:a16="http://schemas.microsoft.com/office/drawing/2014/main" id="{B85C8C47-D459-8A29-C5E3-97BE956EE414}"/>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20</a:t>
            </a:fld>
            <a:endParaRPr lang="en-US"/>
          </a:p>
        </p:txBody>
      </p:sp>
    </p:spTree>
    <p:extLst>
      <p:ext uri="{BB962C8B-B14F-4D97-AF65-F5344CB8AC3E}">
        <p14:creationId xmlns:p14="http://schemas.microsoft.com/office/powerpoint/2010/main" val="11580830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3500"/>
              <a:t>New Students</a:t>
            </a:r>
          </a:p>
        </p:txBody>
      </p:sp>
      <p:sp>
        <p:nvSpPr>
          <p:cNvPr id="5" name="Slide Number Placeholder 4">
            <a:extLst>
              <a:ext uri="{FF2B5EF4-FFF2-40B4-BE49-F238E27FC236}">
                <a16:creationId xmlns:a16="http://schemas.microsoft.com/office/drawing/2014/main" id="{A1762F41-B98C-4A86-B10C-F0FF4A2C335B}"/>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21</a:t>
            </a:fld>
            <a:endParaRPr lang="en-US"/>
          </a:p>
        </p:txBody>
      </p:sp>
      <p:graphicFrame>
        <p:nvGraphicFramePr>
          <p:cNvPr id="7" name="Content Placeholder 2">
            <a:extLst>
              <a:ext uri="{FF2B5EF4-FFF2-40B4-BE49-F238E27FC236}">
                <a16:creationId xmlns:a16="http://schemas.microsoft.com/office/drawing/2014/main" id="{B899AC9E-1F42-D170-A50D-755530390AFA}"/>
              </a:ext>
            </a:extLst>
          </p:cNvPr>
          <p:cNvGraphicFramePr>
            <a:graphicFrameLocks noGrp="1"/>
          </p:cNvGraphicFramePr>
          <p:nvPr>
            <p:ph idx="1"/>
            <p:extLst>
              <p:ext uri="{D42A27DB-BD31-4B8C-83A1-F6EECF244321}">
                <p14:modId xmlns:p14="http://schemas.microsoft.com/office/powerpoint/2010/main" val="2822003889"/>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618C857-8265-B48A-E893-631DD1B61A11}"/>
              </a:ext>
            </a:extLst>
          </p:cNvPr>
          <p:cNvSpPr>
            <a:spLocks noGrp="1"/>
          </p:cNvSpPr>
          <p:nvPr>
            <p:ph type="title"/>
          </p:nvPr>
        </p:nvSpPr>
        <p:spPr>
          <a:xfrm>
            <a:off x="938758" y="382385"/>
            <a:ext cx="7633742" cy="1492132"/>
          </a:xfrm>
        </p:spPr>
        <p:txBody>
          <a:bodyPr anchor="ctr">
            <a:normAutofit/>
          </a:bodyPr>
          <a:lstStyle/>
          <a:p>
            <a:r>
              <a:rPr lang="en-US" dirty="0"/>
              <a:t>Presentations and Case Conference</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C5EA5422-7AA2-7743-45C0-480DBF56ECC6}"/>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22</a:t>
            </a:fld>
            <a:endParaRPr lang="en-US">
              <a:solidFill>
                <a:schemeClr val="tx1">
                  <a:lumMod val="50000"/>
                  <a:lumOff val="50000"/>
                </a:schemeClr>
              </a:solidFill>
            </a:endParaRPr>
          </a:p>
        </p:txBody>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58512FA6-F475-BC42-631A-63111926A071}"/>
              </a:ext>
            </a:extLst>
          </p:cNvPr>
          <p:cNvGraphicFramePr>
            <a:graphicFrameLocks noGrp="1"/>
          </p:cNvGraphicFramePr>
          <p:nvPr>
            <p:ph idx="1"/>
            <p:extLst>
              <p:ext uri="{D42A27DB-BD31-4B8C-83A1-F6EECF244321}">
                <p14:modId xmlns:p14="http://schemas.microsoft.com/office/powerpoint/2010/main" val="4059111254"/>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46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BDCC-CE62-F78C-DC72-04AAD92C4C18}"/>
              </a:ext>
            </a:extLst>
          </p:cNvPr>
          <p:cNvSpPr>
            <a:spLocks noGrp="1"/>
          </p:cNvSpPr>
          <p:nvPr>
            <p:ph type="title"/>
          </p:nvPr>
        </p:nvSpPr>
        <p:spPr>
          <a:xfrm>
            <a:off x="3896795" y="382385"/>
            <a:ext cx="4751503" cy="1492132"/>
          </a:xfrm>
        </p:spPr>
        <p:txBody>
          <a:bodyPr>
            <a:normAutofit/>
          </a:bodyPr>
          <a:lstStyle/>
          <a:p>
            <a:r>
              <a:rPr lang="en-US" dirty="0"/>
              <a:t>Resources</a:t>
            </a:r>
          </a:p>
        </p:txBody>
      </p:sp>
      <p:pic>
        <p:nvPicPr>
          <p:cNvPr id="6" name="Picture 5" descr="Wood human figure">
            <a:extLst>
              <a:ext uri="{FF2B5EF4-FFF2-40B4-BE49-F238E27FC236}">
                <a16:creationId xmlns:a16="http://schemas.microsoft.com/office/drawing/2014/main" id="{756B308E-4F09-5B6B-8F03-41AC20DF150D}"/>
              </a:ext>
            </a:extLst>
          </p:cNvPr>
          <p:cNvPicPr>
            <a:picLocks noChangeAspect="1"/>
          </p:cNvPicPr>
          <p:nvPr/>
        </p:nvPicPr>
        <p:blipFill>
          <a:blip r:embed="rId2"/>
          <a:srcRect l="9661" r="60234"/>
          <a:stretch/>
        </p:blipFill>
        <p:spPr>
          <a:xfrm>
            <a:off x="516325" y="-9525"/>
            <a:ext cx="3097367"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DA84A364-3AFA-1BF4-1306-17AE0D3946CE}"/>
              </a:ext>
            </a:extLst>
          </p:cNvPr>
          <p:cNvSpPr>
            <a:spLocks noGrp="1"/>
          </p:cNvSpPr>
          <p:nvPr>
            <p:ph idx="1"/>
          </p:nvPr>
        </p:nvSpPr>
        <p:spPr>
          <a:xfrm>
            <a:off x="3896795" y="2286001"/>
            <a:ext cx="4751503" cy="3593591"/>
          </a:xfrm>
        </p:spPr>
        <p:txBody>
          <a:bodyPr>
            <a:normAutofit/>
          </a:bodyPr>
          <a:lstStyle/>
          <a:p>
            <a:pPr marL="0" marR="0" lvl="0" indent="0" defTabSz="914400" rtl="0" eaLnBrk="0" fontAlgn="base" latinLnBrk="0" hangingPunct="0">
              <a:spcBef>
                <a:spcPct val="30000"/>
              </a:spcBef>
              <a:spcAft>
                <a:spcPct val="0"/>
              </a:spcAft>
              <a:buClrTx/>
              <a:buSzTx/>
              <a:buFontTx/>
              <a:buNone/>
              <a:tabLst/>
              <a:defRPr/>
            </a:pPr>
            <a:r>
              <a:rPr lang="en-US"/>
              <a:t>Mental Health Forms and Information: </a:t>
            </a:r>
            <a:r>
              <a:rPr lang="en-US" b="1"/>
              <a:t>https://</a:t>
            </a:r>
            <a:r>
              <a:rPr lang="en-US" b="1" err="1"/>
              <a:t>supportservices.jobcorps.gov</a:t>
            </a:r>
            <a:r>
              <a:rPr lang="en-US" b="1"/>
              <a:t>/Health/Pages/</a:t>
            </a:r>
            <a:r>
              <a:rPr lang="en-US" b="1" err="1"/>
              <a:t>MentalHealth.aspx</a:t>
            </a:r>
            <a:endParaRPr lang="en-US" b="1"/>
          </a:p>
          <a:p>
            <a:pPr marL="0" marR="0" lvl="0" indent="0" defTabSz="914400" rtl="0" eaLnBrk="0" fontAlgn="base" latinLnBrk="0" hangingPunct="0">
              <a:spcBef>
                <a:spcPct val="30000"/>
              </a:spcBef>
              <a:spcAft>
                <a:spcPct val="0"/>
              </a:spcAft>
              <a:buClrTx/>
              <a:buSzTx/>
              <a:buFontTx/>
              <a:buNone/>
              <a:tabLst/>
              <a:defRPr/>
            </a:pPr>
            <a:r>
              <a:rPr lang="en-US" b="0"/>
              <a:t>Safety Net Training: </a:t>
            </a:r>
            <a:r>
              <a:rPr lang="en-US" b="1"/>
              <a:t>https://</a:t>
            </a:r>
            <a:r>
              <a:rPr lang="en-US" b="1" err="1"/>
              <a:t>supportservices.jobcorps.gov</a:t>
            </a:r>
            <a:r>
              <a:rPr lang="en-US" b="1"/>
              <a:t>/health/Pages/</a:t>
            </a:r>
            <a:r>
              <a:rPr lang="en-US" b="1" err="1"/>
              <a:t>SafetyNet.aspx</a:t>
            </a:r>
            <a:endParaRPr lang="en-US" b="1"/>
          </a:p>
          <a:p>
            <a:pPr marL="0" marR="0" lvl="0" indent="0" defTabSz="914400" rtl="0" eaLnBrk="0" fontAlgn="base" latinLnBrk="0" hangingPunct="0">
              <a:spcBef>
                <a:spcPct val="30000"/>
              </a:spcBef>
              <a:spcAft>
                <a:spcPct val="0"/>
              </a:spcAft>
              <a:buClrTx/>
              <a:buSzTx/>
              <a:buFontTx/>
              <a:buNone/>
              <a:tabLst/>
              <a:defRPr/>
            </a:pPr>
            <a:r>
              <a:rPr lang="en-US" b="0"/>
              <a:t>TAG: Mental Health Disabilities: </a:t>
            </a:r>
            <a:r>
              <a:rPr lang="en-US" b="1"/>
              <a:t>https://</a:t>
            </a:r>
            <a:r>
              <a:rPr lang="en-US" b="1" err="1"/>
              <a:t>supportservices.jobcorps.gov</a:t>
            </a:r>
            <a:r>
              <a:rPr lang="en-US" b="1"/>
              <a:t>/health/Pages/</a:t>
            </a:r>
            <a:r>
              <a:rPr lang="en-US" b="1" err="1"/>
              <a:t>Documents.aspx#tags</a:t>
            </a:r>
            <a:endParaRPr lang="en-US" b="1"/>
          </a:p>
          <a:p>
            <a:endParaRPr lang="en-US" dirty="0"/>
          </a:p>
        </p:txBody>
      </p:sp>
      <p:sp>
        <p:nvSpPr>
          <p:cNvPr id="4" name="Slide Number Placeholder 3">
            <a:extLst>
              <a:ext uri="{FF2B5EF4-FFF2-40B4-BE49-F238E27FC236}">
                <a16:creationId xmlns:a16="http://schemas.microsoft.com/office/drawing/2014/main" id="{645434DE-7D16-1AC2-56F4-317F6D99DECD}"/>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23</a:t>
            </a:fld>
            <a:endParaRPr lang="en-US"/>
          </a:p>
        </p:txBody>
      </p:sp>
      <p:sp>
        <p:nvSpPr>
          <p:cNvPr id="12" name="Rectangle 11">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7812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DFE16-D329-1B8C-7C26-60D12CD112BC}"/>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PRH 2.3 R5 - R10</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A9DAAE2-D68D-EA9D-AC0E-132B08AAC14F}"/>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a:solidFill>
                  <a:srgbClr val="2A1A00"/>
                </a:solidFill>
              </a:rPr>
              <a:t>Related Health Programs</a:t>
            </a:r>
          </a:p>
          <a:p>
            <a:pPr algn="ctr" defTabSz="914400"/>
            <a:endParaRPr lang="en-US" sz="1600" spc="400">
              <a:solidFill>
                <a:srgbClr val="2A1A00"/>
              </a:solidFill>
            </a:endParaRPr>
          </a:p>
        </p:txBody>
      </p:sp>
      <p:sp>
        <p:nvSpPr>
          <p:cNvPr id="4" name="Slide Number Placeholder 3">
            <a:extLst>
              <a:ext uri="{FF2B5EF4-FFF2-40B4-BE49-F238E27FC236}">
                <a16:creationId xmlns:a16="http://schemas.microsoft.com/office/drawing/2014/main" id="{5132AE12-67E9-BFB1-35F5-40A6249240BE}"/>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24</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66364039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352CA-0C25-4074-7C84-8F0AC0C82F9D}"/>
              </a:ext>
            </a:extLst>
          </p:cNvPr>
          <p:cNvSpPr>
            <a:spLocks noGrp="1"/>
          </p:cNvSpPr>
          <p:nvPr>
            <p:ph type="title"/>
          </p:nvPr>
        </p:nvSpPr>
        <p:spPr>
          <a:xfrm>
            <a:off x="2571364" y="1098388"/>
            <a:ext cx="4017010" cy="4335020"/>
          </a:xfrm>
        </p:spPr>
        <p:txBody>
          <a:bodyPr vert="horz" lIns="91440" tIns="45720" rIns="91440" bIns="45720" rtlCol="0" anchor="b">
            <a:normAutofit/>
          </a:bodyPr>
          <a:lstStyle/>
          <a:p>
            <a:pPr defTabSz="914400"/>
            <a:r>
              <a:rPr lang="en-US" sz="4200" spc="800">
                <a:solidFill>
                  <a:schemeClr val="tx1">
                    <a:lumMod val="95000"/>
                    <a:lumOff val="5000"/>
                  </a:schemeClr>
                </a:solidFill>
              </a:rPr>
              <a:t>TEAP Program </a:t>
            </a:r>
          </a:p>
        </p:txBody>
      </p:sp>
      <p:sp>
        <p:nvSpPr>
          <p:cNvPr id="3" name="Text Placeholder 2">
            <a:extLst>
              <a:ext uri="{FF2B5EF4-FFF2-40B4-BE49-F238E27FC236}">
                <a16:creationId xmlns:a16="http://schemas.microsoft.com/office/drawing/2014/main" id="{4610B370-33FC-1159-70E9-0D0A3E32D789}"/>
              </a:ext>
            </a:extLst>
          </p:cNvPr>
          <p:cNvSpPr>
            <a:spLocks noGrp="1"/>
          </p:cNvSpPr>
          <p:nvPr>
            <p:ph type="body" idx="1"/>
          </p:nvPr>
        </p:nvSpPr>
        <p:spPr>
          <a:xfrm>
            <a:off x="2571364" y="5433408"/>
            <a:ext cx="5870042" cy="742279"/>
          </a:xfrm>
        </p:spPr>
        <p:txBody>
          <a:bodyPr vert="horz" lIns="91440" tIns="45720" rIns="91440" bIns="45720" rtlCol="0" anchor="t">
            <a:normAutofit/>
          </a:bodyPr>
          <a:lstStyle/>
          <a:p>
            <a:pPr defTabSz="914400"/>
            <a:r>
              <a:rPr lang="en-US" sz="1400" spc="400" dirty="0">
                <a:solidFill>
                  <a:schemeClr val="tx1">
                    <a:lumMod val="95000"/>
                    <a:lumOff val="5000"/>
                  </a:schemeClr>
                </a:solidFill>
              </a:rPr>
              <a:t>PRH 2.3 R5</a:t>
            </a:r>
          </a:p>
        </p:txBody>
      </p:sp>
      <p:sp>
        <p:nvSpPr>
          <p:cNvPr id="15" name="Freeform: Shape 14">
            <a:extLst>
              <a:ext uri="{FF2B5EF4-FFF2-40B4-BE49-F238E27FC236}">
                <a16:creationId xmlns:a16="http://schemas.microsoft.com/office/drawing/2014/main" id="{68A549F5-BF47-4351-BA22-B59919984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2191295" cy="6858000"/>
          </a:xfrm>
          <a:custGeom>
            <a:avLst/>
            <a:gdLst>
              <a:gd name="connsiteX0" fmla="*/ 0 w 2921728"/>
              <a:gd name="connsiteY0" fmla="*/ 0 h 6858000"/>
              <a:gd name="connsiteX1" fmla="*/ 2035903 w 2921728"/>
              <a:gd name="connsiteY1" fmla="*/ 0 h 6858000"/>
              <a:gd name="connsiteX2" fmla="*/ 2202677 w 2921728"/>
              <a:gd name="connsiteY2" fmla="*/ 0 h 6858000"/>
              <a:gd name="connsiteX3" fmla="*/ 2745516 w 2921728"/>
              <a:gd name="connsiteY3" fmla="*/ 0 h 6858000"/>
              <a:gd name="connsiteX4" fmla="*/ 2747103 w 2921728"/>
              <a:gd name="connsiteY4" fmla="*/ 68263 h 6858000"/>
              <a:gd name="connsiteX5" fmla="*/ 2755041 w 2921728"/>
              <a:gd name="connsiteY5" fmla="*/ 128588 h 6858000"/>
              <a:gd name="connsiteX6" fmla="*/ 2766153 w 2921728"/>
              <a:gd name="connsiteY6" fmla="*/ 180975 h 6858000"/>
              <a:gd name="connsiteX7" fmla="*/ 2780441 w 2921728"/>
              <a:gd name="connsiteY7" fmla="*/ 227013 h 6858000"/>
              <a:gd name="connsiteX8" fmla="*/ 2796316 w 2921728"/>
              <a:gd name="connsiteY8" fmla="*/ 268288 h 6858000"/>
              <a:gd name="connsiteX9" fmla="*/ 2815366 w 2921728"/>
              <a:gd name="connsiteY9" fmla="*/ 304800 h 6858000"/>
              <a:gd name="connsiteX10" fmla="*/ 2834416 w 2921728"/>
              <a:gd name="connsiteY10" fmla="*/ 342900 h 6858000"/>
              <a:gd name="connsiteX11" fmla="*/ 2853466 w 2921728"/>
              <a:gd name="connsiteY11" fmla="*/ 381000 h 6858000"/>
              <a:gd name="connsiteX12" fmla="*/ 2869341 w 2921728"/>
              <a:gd name="connsiteY12" fmla="*/ 417513 h 6858000"/>
              <a:gd name="connsiteX13" fmla="*/ 2885216 w 2921728"/>
              <a:gd name="connsiteY13" fmla="*/ 458788 h 6858000"/>
              <a:gd name="connsiteX14" fmla="*/ 2901091 w 2921728"/>
              <a:gd name="connsiteY14" fmla="*/ 504825 h 6858000"/>
              <a:gd name="connsiteX15" fmla="*/ 2912203 w 2921728"/>
              <a:gd name="connsiteY15" fmla="*/ 557213 h 6858000"/>
              <a:gd name="connsiteX16" fmla="*/ 2918553 w 2921728"/>
              <a:gd name="connsiteY16" fmla="*/ 617538 h 6858000"/>
              <a:gd name="connsiteX17" fmla="*/ 2921728 w 2921728"/>
              <a:gd name="connsiteY17" fmla="*/ 685800 h 6858000"/>
              <a:gd name="connsiteX18" fmla="*/ 2918553 w 2921728"/>
              <a:gd name="connsiteY18" fmla="*/ 754063 h 6858000"/>
              <a:gd name="connsiteX19" fmla="*/ 2912203 w 2921728"/>
              <a:gd name="connsiteY19" fmla="*/ 814388 h 6858000"/>
              <a:gd name="connsiteX20" fmla="*/ 2901091 w 2921728"/>
              <a:gd name="connsiteY20" fmla="*/ 866775 h 6858000"/>
              <a:gd name="connsiteX21" fmla="*/ 2885216 w 2921728"/>
              <a:gd name="connsiteY21" fmla="*/ 912813 h 6858000"/>
              <a:gd name="connsiteX22" fmla="*/ 2869341 w 2921728"/>
              <a:gd name="connsiteY22" fmla="*/ 954088 h 6858000"/>
              <a:gd name="connsiteX23" fmla="*/ 2853466 w 2921728"/>
              <a:gd name="connsiteY23" fmla="*/ 990600 h 6858000"/>
              <a:gd name="connsiteX24" fmla="*/ 2834416 w 2921728"/>
              <a:gd name="connsiteY24" fmla="*/ 1028700 h 6858000"/>
              <a:gd name="connsiteX25" fmla="*/ 2815366 w 2921728"/>
              <a:gd name="connsiteY25" fmla="*/ 1066800 h 6858000"/>
              <a:gd name="connsiteX26" fmla="*/ 2796316 w 2921728"/>
              <a:gd name="connsiteY26" fmla="*/ 1103313 h 6858000"/>
              <a:gd name="connsiteX27" fmla="*/ 2780441 w 2921728"/>
              <a:gd name="connsiteY27" fmla="*/ 1144588 h 6858000"/>
              <a:gd name="connsiteX28" fmla="*/ 2766153 w 2921728"/>
              <a:gd name="connsiteY28" fmla="*/ 1190625 h 6858000"/>
              <a:gd name="connsiteX29" fmla="*/ 2755041 w 2921728"/>
              <a:gd name="connsiteY29" fmla="*/ 1243013 h 6858000"/>
              <a:gd name="connsiteX30" fmla="*/ 2747103 w 2921728"/>
              <a:gd name="connsiteY30" fmla="*/ 1303338 h 6858000"/>
              <a:gd name="connsiteX31" fmla="*/ 2745516 w 2921728"/>
              <a:gd name="connsiteY31" fmla="*/ 1371600 h 6858000"/>
              <a:gd name="connsiteX32" fmla="*/ 2747103 w 2921728"/>
              <a:gd name="connsiteY32" fmla="*/ 1439863 h 6858000"/>
              <a:gd name="connsiteX33" fmla="*/ 2755041 w 2921728"/>
              <a:gd name="connsiteY33" fmla="*/ 1500188 h 6858000"/>
              <a:gd name="connsiteX34" fmla="*/ 2766153 w 2921728"/>
              <a:gd name="connsiteY34" fmla="*/ 1552575 h 6858000"/>
              <a:gd name="connsiteX35" fmla="*/ 2780441 w 2921728"/>
              <a:gd name="connsiteY35" fmla="*/ 1598613 h 6858000"/>
              <a:gd name="connsiteX36" fmla="*/ 2796316 w 2921728"/>
              <a:gd name="connsiteY36" fmla="*/ 1639888 h 6858000"/>
              <a:gd name="connsiteX37" fmla="*/ 2815366 w 2921728"/>
              <a:gd name="connsiteY37" fmla="*/ 1676400 h 6858000"/>
              <a:gd name="connsiteX38" fmla="*/ 2834416 w 2921728"/>
              <a:gd name="connsiteY38" fmla="*/ 1714500 h 6858000"/>
              <a:gd name="connsiteX39" fmla="*/ 2853466 w 2921728"/>
              <a:gd name="connsiteY39" fmla="*/ 1752600 h 6858000"/>
              <a:gd name="connsiteX40" fmla="*/ 2869341 w 2921728"/>
              <a:gd name="connsiteY40" fmla="*/ 1789113 h 6858000"/>
              <a:gd name="connsiteX41" fmla="*/ 2885216 w 2921728"/>
              <a:gd name="connsiteY41" fmla="*/ 1830388 h 6858000"/>
              <a:gd name="connsiteX42" fmla="*/ 2901091 w 2921728"/>
              <a:gd name="connsiteY42" fmla="*/ 1876425 h 6858000"/>
              <a:gd name="connsiteX43" fmla="*/ 2912203 w 2921728"/>
              <a:gd name="connsiteY43" fmla="*/ 1928813 h 6858000"/>
              <a:gd name="connsiteX44" fmla="*/ 2918553 w 2921728"/>
              <a:gd name="connsiteY44" fmla="*/ 1989138 h 6858000"/>
              <a:gd name="connsiteX45" fmla="*/ 2921728 w 2921728"/>
              <a:gd name="connsiteY45" fmla="*/ 2057400 h 6858000"/>
              <a:gd name="connsiteX46" fmla="*/ 2918553 w 2921728"/>
              <a:gd name="connsiteY46" fmla="*/ 2125663 h 6858000"/>
              <a:gd name="connsiteX47" fmla="*/ 2912203 w 2921728"/>
              <a:gd name="connsiteY47" fmla="*/ 2185988 h 6858000"/>
              <a:gd name="connsiteX48" fmla="*/ 2901091 w 2921728"/>
              <a:gd name="connsiteY48" fmla="*/ 2238375 h 6858000"/>
              <a:gd name="connsiteX49" fmla="*/ 2885216 w 2921728"/>
              <a:gd name="connsiteY49" fmla="*/ 2284413 h 6858000"/>
              <a:gd name="connsiteX50" fmla="*/ 2869341 w 2921728"/>
              <a:gd name="connsiteY50" fmla="*/ 2325688 h 6858000"/>
              <a:gd name="connsiteX51" fmla="*/ 2853466 w 2921728"/>
              <a:gd name="connsiteY51" fmla="*/ 2362200 h 6858000"/>
              <a:gd name="connsiteX52" fmla="*/ 2834416 w 2921728"/>
              <a:gd name="connsiteY52" fmla="*/ 2400300 h 6858000"/>
              <a:gd name="connsiteX53" fmla="*/ 2815366 w 2921728"/>
              <a:gd name="connsiteY53" fmla="*/ 2438400 h 6858000"/>
              <a:gd name="connsiteX54" fmla="*/ 2796316 w 2921728"/>
              <a:gd name="connsiteY54" fmla="*/ 2474913 h 6858000"/>
              <a:gd name="connsiteX55" fmla="*/ 2780441 w 2921728"/>
              <a:gd name="connsiteY55" fmla="*/ 2516188 h 6858000"/>
              <a:gd name="connsiteX56" fmla="*/ 2766153 w 2921728"/>
              <a:gd name="connsiteY56" fmla="*/ 2562225 h 6858000"/>
              <a:gd name="connsiteX57" fmla="*/ 2755041 w 2921728"/>
              <a:gd name="connsiteY57" fmla="*/ 2614613 h 6858000"/>
              <a:gd name="connsiteX58" fmla="*/ 2747103 w 2921728"/>
              <a:gd name="connsiteY58" fmla="*/ 2674938 h 6858000"/>
              <a:gd name="connsiteX59" fmla="*/ 2745516 w 2921728"/>
              <a:gd name="connsiteY59" fmla="*/ 2743200 h 6858000"/>
              <a:gd name="connsiteX60" fmla="*/ 2747103 w 2921728"/>
              <a:gd name="connsiteY60" fmla="*/ 2811463 h 6858000"/>
              <a:gd name="connsiteX61" fmla="*/ 2755041 w 2921728"/>
              <a:gd name="connsiteY61" fmla="*/ 2871788 h 6858000"/>
              <a:gd name="connsiteX62" fmla="*/ 2766153 w 2921728"/>
              <a:gd name="connsiteY62" fmla="*/ 2924175 h 6858000"/>
              <a:gd name="connsiteX63" fmla="*/ 2780441 w 2921728"/>
              <a:gd name="connsiteY63" fmla="*/ 2970213 h 6858000"/>
              <a:gd name="connsiteX64" fmla="*/ 2796316 w 2921728"/>
              <a:gd name="connsiteY64" fmla="*/ 3011488 h 6858000"/>
              <a:gd name="connsiteX65" fmla="*/ 2815366 w 2921728"/>
              <a:gd name="connsiteY65" fmla="*/ 3048000 h 6858000"/>
              <a:gd name="connsiteX66" fmla="*/ 2834416 w 2921728"/>
              <a:gd name="connsiteY66" fmla="*/ 3086100 h 6858000"/>
              <a:gd name="connsiteX67" fmla="*/ 2853466 w 2921728"/>
              <a:gd name="connsiteY67" fmla="*/ 3124200 h 6858000"/>
              <a:gd name="connsiteX68" fmla="*/ 2869341 w 2921728"/>
              <a:gd name="connsiteY68" fmla="*/ 3160713 h 6858000"/>
              <a:gd name="connsiteX69" fmla="*/ 2885216 w 2921728"/>
              <a:gd name="connsiteY69" fmla="*/ 3201988 h 6858000"/>
              <a:gd name="connsiteX70" fmla="*/ 2901091 w 2921728"/>
              <a:gd name="connsiteY70" fmla="*/ 3248025 h 6858000"/>
              <a:gd name="connsiteX71" fmla="*/ 2912203 w 2921728"/>
              <a:gd name="connsiteY71" fmla="*/ 3300413 h 6858000"/>
              <a:gd name="connsiteX72" fmla="*/ 2918553 w 2921728"/>
              <a:gd name="connsiteY72" fmla="*/ 3360738 h 6858000"/>
              <a:gd name="connsiteX73" fmla="*/ 2921728 w 2921728"/>
              <a:gd name="connsiteY73" fmla="*/ 3427413 h 6858000"/>
              <a:gd name="connsiteX74" fmla="*/ 2918553 w 2921728"/>
              <a:gd name="connsiteY74" fmla="*/ 3497263 h 6858000"/>
              <a:gd name="connsiteX75" fmla="*/ 2912203 w 2921728"/>
              <a:gd name="connsiteY75" fmla="*/ 3557588 h 6858000"/>
              <a:gd name="connsiteX76" fmla="*/ 2901091 w 2921728"/>
              <a:gd name="connsiteY76" fmla="*/ 3609975 h 6858000"/>
              <a:gd name="connsiteX77" fmla="*/ 2885216 w 2921728"/>
              <a:gd name="connsiteY77" fmla="*/ 3656013 h 6858000"/>
              <a:gd name="connsiteX78" fmla="*/ 2869341 w 2921728"/>
              <a:gd name="connsiteY78" fmla="*/ 3697288 h 6858000"/>
              <a:gd name="connsiteX79" fmla="*/ 2853466 w 2921728"/>
              <a:gd name="connsiteY79" fmla="*/ 3733800 h 6858000"/>
              <a:gd name="connsiteX80" fmla="*/ 2834416 w 2921728"/>
              <a:gd name="connsiteY80" fmla="*/ 3771900 h 6858000"/>
              <a:gd name="connsiteX81" fmla="*/ 2815366 w 2921728"/>
              <a:gd name="connsiteY81" fmla="*/ 3810000 h 6858000"/>
              <a:gd name="connsiteX82" fmla="*/ 2796316 w 2921728"/>
              <a:gd name="connsiteY82" fmla="*/ 3846513 h 6858000"/>
              <a:gd name="connsiteX83" fmla="*/ 2780441 w 2921728"/>
              <a:gd name="connsiteY83" fmla="*/ 3887788 h 6858000"/>
              <a:gd name="connsiteX84" fmla="*/ 2766153 w 2921728"/>
              <a:gd name="connsiteY84" fmla="*/ 3933825 h 6858000"/>
              <a:gd name="connsiteX85" fmla="*/ 2755041 w 2921728"/>
              <a:gd name="connsiteY85" fmla="*/ 3986213 h 6858000"/>
              <a:gd name="connsiteX86" fmla="*/ 2747103 w 2921728"/>
              <a:gd name="connsiteY86" fmla="*/ 4046538 h 6858000"/>
              <a:gd name="connsiteX87" fmla="*/ 2745516 w 2921728"/>
              <a:gd name="connsiteY87" fmla="*/ 4114800 h 6858000"/>
              <a:gd name="connsiteX88" fmla="*/ 2747103 w 2921728"/>
              <a:gd name="connsiteY88" fmla="*/ 4183063 h 6858000"/>
              <a:gd name="connsiteX89" fmla="*/ 2755041 w 2921728"/>
              <a:gd name="connsiteY89" fmla="*/ 4243388 h 6858000"/>
              <a:gd name="connsiteX90" fmla="*/ 2766153 w 2921728"/>
              <a:gd name="connsiteY90" fmla="*/ 4295775 h 6858000"/>
              <a:gd name="connsiteX91" fmla="*/ 2780441 w 2921728"/>
              <a:gd name="connsiteY91" fmla="*/ 4341813 h 6858000"/>
              <a:gd name="connsiteX92" fmla="*/ 2796316 w 2921728"/>
              <a:gd name="connsiteY92" fmla="*/ 4383088 h 6858000"/>
              <a:gd name="connsiteX93" fmla="*/ 2815366 w 2921728"/>
              <a:gd name="connsiteY93" fmla="*/ 4419600 h 6858000"/>
              <a:gd name="connsiteX94" fmla="*/ 2853466 w 2921728"/>
              <a:gd name="connsiteY94" fmla="*/ 4495800 h 6858000"/>
              <a:gd name="connsiteX95" fmla="*/ 2869341 w 2921728"/>
              <a:gd name="connsiteY95" fmla="*/ 4532313 h 6858000"/>
              <a:gd name="connsiteX96" fmla="*/ 2885216 w 2921728"/>
              <a:gd name="connsiteY96" fmla="*/ 4573588 h 6858000"/>
              <a:gd name="connsiteX97" fmla="*/ 2901091 w 2921728"/>
              <a:gd name="connsiteY97" fmla="*/ 4619625 h 6858000"/>
              <a:gd name="connsiteX98" fmla="*/ 2912203 w 2921728"/>
              <a:gd name="connsiteY98" fmla="*/ 4672013 h 6858000"/>
              <a:gd name="connsiteX99" fmla="*/ 2918553 w 2921728"/>
              <a:gd name="connsiteY99" fmla="*/ 4732338 h 6858000"/>
              <a:gd name="connsiteX100" fmla="*/ 2921728 w 2921728"/>
              <a:gd name="connsiteY100" fmla="*/ 4800600 h 6858000"/>
              <a:gd name="connsiteX101" fmla="*/ 2918553 w 2921728"/>
              <a:gd name="connsiteY101" fmla="*/ 4868863 h 6858000"/>
              <a:gd name="connsiteX102" fmla="*/ 2912203 w 2921728"/>
              <a:gd name="connsiteY102" fmla="*/ 4929188 h 6858000"/>
              <a:gd name="connsiteX103" fmla="*/ 2901091 w 2921728"/>
              <a:gd name="connsiteY103" fmla="*/ 4981575 h 6858000"/>
              <a:gd name="connsiteX104" fmla="*/ 2885216 w 2921728"/>
              <a:gd name="connsiteY104" fmla="*/ 5027613 h 6858000"/>
              <a:gd name="connsiteX105" fmla="*/ 2869341 w 2921728"/>
              <a:gd name="connsiteY105" fmla="*/ 5068888 h 6858000"/>
              <a:gd name="connsiteX106" fmla="*/ 2853466 w 2921728"/>
              <a:gd name="connsiteY106" fmla="*/ 5105400 h 6858000"/>
              <a:gd name="connsiteX107" fmla="*/ 2834416 w 2921728"/>
              <a:gd name="connsiteY107" fmla="*/ 5143500 h 6858000"/>
              <a:gd name="connsiteX108" fmla="*/ 2815366 w 2921728"/>
              <a:gd name="connsiteY108" fmla="*/ 5181600 h 6858000"/>
              <a:gd name="connsiteX109" fmla="*/ 2796316 w 2921728"/>
              <a:gd name="connsiteY109" fmla="*/ 5218113 h 6858000"/>
              <a:gd name="connsiteX110" fmla="*/ 2780441 w 2921728"/>
              <a:gd name="connsiteY110" fmla="*/ 5259388 h 6858000"/>
              <a:gd name="connsiteX111" fmla="*/ 2766153 w 2921728"/>
              <a:gd name="connsiteY111" fmla="*/ 5305425 h 6858000"/>
              <a:gd name="connsiteX112" fmla="*/ 2755041 w 2921728"/>
              <a:gd name="connsiteY112" fmla="*/ 5357813 h 6858000"/>
              <a:gd name="connsiteX113" fmla="*/ 2747103 w 2921728"/>
              <a:gd name="connsiteY113" fmla="*/ 5418138 h 6858000"/>
              <a:gd name="connsiteX114" fmla="*/ 2745516 w 2921728"/>
              <a:gd name="connsiteY114" fmla="*/ 5486400 h 6858000"/>
              <a:gd name="connsiteX115" fmla="*/ 2747103 w 2921728"/>
              <a:gd name="connsiteY115" fmla="*/ 5554663 h 6858000"/>
              <a:gd name="connsiteX116" fmla="*/ 2755041 w 2921728"/>
              <a:gd name="connsiteY116" fmla="*/ 5614988 h 6858000"/>
              <a:gd name="connsiteX117" fmla="*/ 2766153 w 2921728"/>
              <a:gd name="connsiteY117" fmla="*/ 5667375 h 6858000"/>
              <a:gd name="connsiteX118" fmla="*/ 2780441 w 2921728"/>
              <a:gd name="connsiteY118" fmla="*/ 5713413 h 6858000"/>
              <a:gd name="connsiteX119" fmla="*/ 2796316 w 2921728"/>
              <a:gd name="connsiteY119" fmla="*/ 5754688 h 6858000"/>
              <a:gd name="connsiteX120" fmla="*/ 2815366 w 2921728"/>
              <a:gd name="connsiteY120" fmla="*/ 5791200 h 6858000"/>
              <a:gd name="connsiteX121" fmla="*/ 2834416 w 2921728"/>
              <a:gd name="connsiteY121" fmla="*/ 5829300 h 6858000"/>
              <a:gd name="connsiteX122" fmla="*/ 2853466 w 2921728"/>
              <a:gd name="connsiteY122" fmla="*/ 5867400 h 6858000"/>
              <a:gd name="connsiteX123" fmla="*/ 2869341 w 2921728"/>
              <a:gd name="connsiteY123" fmla="*/ 5903913 h 6858000"/>
              <a:gd name="connsiteX124" fmla="*/ 2885216 w 2921728"/>
              <a:gd name="connsiteY124" fmla="*/ 5945188 h 6858000"/>
              <a:gd name="connsiteX125" fmla="*/ 2901091 w 2921728"/>
              <a:gd name="connsiteY125" fmla="*/ 5991225 h 6858000"/>
              <a:gd name="connsiteX126" fmla="*/ 2912203 w 2921728"/>
              <a:gd name="connsiteY126" fmla="*/ 6043613 h 6858000"/>
              <a:gd name="connsiteX127" fmla="*/ 2918553 w 2921728"/>
              <a:gd name="connsiteY127" fmla="*/ 6103938 h 6858000"/>
              <a:gd name="connsiteX128" fmla="*/ 2921728 w 2921728"/>
              <a:gd name="connsiteY128" fmla="*/ 6172200 h 6858000"/>
              <a:gd name="connsiteX129" fmla="*/ 2918553 w 2921728"/>
              <a:gd name="connsiteY129" fmla="*/ 6240463 h 6858000"/>
              <a:gd name="connsiteX130" fmla="*/ 2912203 w 2921728"/>
              <a:gd name="connsiteY130" fmla="*/ 6300788 h 6858000"/>
              <a:gd name="connsiteX131" fmla="*/ 2901091 w 2921728"/>
              <a:gd name="connsiteY131" fmla="*/ 6353175 h 6858000"/>
              <a:gd name="connsiteX132" fmla="*/ 2885216 w 2921728"/>
              <a:gd name="connsiteY132" fmla="*/ 6399213 h 6858000"/>
              <a:gd name="connsiteX133" fmla="*/ 2869341 w 2921728"/>
              <a:gd name="connsiteY133" fmla="*/ 6440488 h 6858000"/>
              <a:gd name="connsiteX134" fmla="*/ 2853466 w 2921728"/>
              <a:gd name="connsiteY134" fmla="*/ 6477000 h 6858000"/>
              <a:gd name="connsiteX135" fmla="*/ 2834416 w 2921728"/>
              <a:gd name="connsiteY135" fmla="*/ 6515100 h 6858000"/>
              <a:gd name="connsiteX136" fmla="*/ 2815366 w 2921728"/>
              <a:gd name="connsiteY136" fmla="*/ 6553200 h 6858000"/>
              <a:gd name="connsiteX137" fmla="*/ 2796316 w 2921728"/>
              <a:gd name="connsiteY137" fmla="*/ 6589713 h 6858000"/>
              <a:gd name="connsiteX138" fmla="*/ 2780441 w 2921728"/>
              <a:gd name="connsiteY138" fmla="*/ 6630988 h 6858000"/>
              <a:gd name="connsiteX139" fmla="*/ 2766153 w 2921728"/>
              <a:gd name="connsiteY139" fmla="*/ 6677025 h 6858000"/>
              <a:gd name="connsiteX140" fmla="*/ 2755041 w 2921728"/>
              <a:gd name="connsiteY140" fmla="*/ 6729413 h 6858000"/>
              <a:gd name="connsiteX141" fmla="*/ 2747103 w 2921728"/>
              <a:gd name="connsiteY141" fmla="*/ 6789738 h 6858000"/>
              <a:gd name="connsiteX142" fmla="*/ 2745516 w 2921728"/>
              <a:gd name="connsiteY142" fmla="*/ 6858000 h 6858000"/>
              <a:gd name="connsiteX143" fmla="*/ 2202677 w 2921728"/>
              <a:gd name="connsiteY143" fmla="*/ 6858000 h 6858000"/>
              <a:gd name="connsiteX144" fmla="*/ 2035903 w 2921728"/>
              <a:gd name="connsiteY144" fmla="*/ 6858000 h 6858000"/>
              <a:gd name="connsiteX145" fmla="*/ 0 w 2921728"/>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21728" h="6858000">
                <a:moveTo>
                  <a:pt x="0" y="0"/>
                </a:moveTo>
                <a:lnTo>
                  <a:pt x="2035903" y="0"/>
                </a:lnTo>
                <a:lnTo>
                  <a:pt x="2202677" y="0"/>
                </a:lnTo>
                <a:lnTo>
                  <a:pt x="2745516" y="0"/>
                </a:lnTo>
                <a:lnTo>
                  <a:pt x="2747103" y="68263"/>
                </a:lnTo>
                <a:lnTo>
                  <a:pt x="2755041" y="128588"/>
                </a:lnTo>
                <a:lnTo>
                  <a:pt x="2766153" y="180975"/>
                </a:lnTo>
                <a:lnTo>
                  <a:pt x="2780441" y="227013"/>
                </a:lnTo>
                <a:lnTo>
                  <a:pt x="2796316" y="268288"/>
                </a:lnTo>
                <a:lnTo>
                  <a:pt x="2815366" y="304800"/>
                </a:lnTo>
                <a:lnTo>
                  <a:pt x="2834416" y="342900"/>
                </a:lnTo>
                <a:lnTo>
                  <a:pt x="2853466" y="381000"/>
                </a:lnTo>
                <a:lnTo>
                  <a:pt x="2869341" y="417513"/>
                </a:lnTo>
                <a:lnTo>
                  <a:pt x="2885216" y="458788"/>
                </a:lnTo>
                <a:lnTo>
                  <a:pt x="2901091" y="504825"/>
                </a:lnTo>
                <a:lnTo>
                  <a:pt x="2912203" y="557213"/>
                </a:lnTo>
                <a:lnTo>
                  <a:pt x="2918553" y="617538"/>
                </a:lnTo>
                <a:lnTo>
                  <a:pt x="2921728" y="685800"/>
                </a:lnTo>
                <a:lnTo>
                  <a:pt x="2918553" y="754063"/>
                </a:lnTo>
                <a:lnTo>
                  <a:pt x="2912203" y="814388"/>
                </a:lnTo>
                <a:lnTo>
                  <a:pt x="2901091" y="866775"/>
                </a:lnTo>
                <a:lnTo>
                  <a:pt x="2885216" y="912813"/>
                </a:lnTo>
                <a:lnTo>
                  <a:pt x="2869341" y="954088"/>
                </a:lnTo>
                <a:lnTo>
                  <a:pt x="2853466" y="990600"/>
                </a:lnTo>
                <a:lnTo>
                  <a:pt x="2834416" y="1028700"/>
                </a:lnTo>
                <a:lnTo>
                  <a:pt x="2815366" y="1066800"/>
                </a:lnTo>
                <a:lnTo>
                  <a:pt x="2796316" y="1103313"/>
                </a:lnTo>
                <a:lnTo>
                  <a:pt x="2780441" y="1144588"/>
                </a:lnTo>
                <a:lnTo>
                  <a:pt x="2766153" y="1190625"/>
                </a:lnTo>
                <a:lnTo>
                  <a:pt x="2755041" y="1243013"/>
                </a:lnTo>
                <a:lnTo>
                  <a:pt x="2747103" y="1303338"/>
                </a:lnTo>
                <a:lnTo>
                  <a:pt x="2745516" y="1371600"/>
                </a:lnTo>
                <a:lnTo>
                  <a:pt x="2747103" y="1439863"/>
                </a:lnTo>
                <a:lnTo>
                  <a:pt x="2755041" y="1500188"/>
                </a:lnTo>
                <a:lnTo>
                  <a:pt x="2766153" y="1552575"/>
                </a:lnTo>
                <a:lnTo>
                  <a:pt x="2780441" y="1598613"/>
                </a:lnTo>
                <a:lnTo>
                  <a:pt x="2796316" y="1639888"/>
                </a:lnTo>
                <a:lnTo>
                  <a:pt x="2815366" y="1676400"/>
                </a:lnTo>
                <a:lnTo>
                  <a:pt x="2834416" y="1714500"/>
                </a:lnTo>
                <a:lnTo>
                  <a:pt x="2853466" y="1752600"/>
                </a:lnTo>
                <a:lnTo>
                  <a:pt x="2869341" y="1789113"/>
                </a:lnTo>
                <a:lnTo>
                  <a:pt x="2885216" y="1830388"/>
                </a:lnTo>
                <a:lnTo>
                  <a:pt x="2901091" y="1876425"/>
                </a:lnTo>
                <a:lnTo>
                  <a:pt x="2912203" y="1928813"/>
                </a:lnTo>
                <a:lnTo>
                  <a:pt x="2918553" y="1989138"/>
                </a:lnTo>
                <a:lnTo>
                  <a:pt x="2921728" y="2057400"/>
                </a:lnTo>
                <a:lnTo>
                  <a:pt x="2918553" y="2125663"/>
                </a:lnTo>
                <a:lnTo>
                  <a:pt x="2912203" y="2185988"/>
                </a:lnTo>
                <a:lnTo>
                  <a:pt x="2901091" y="2238375"/>
                </a:lnTo>
                <a:lnTo>
                  <a:pt x="2885216" y="2284413"/>
                </a:lnTo>
                <a:lnTo>
                  <a:pt x="2869341" y="2325688"/>
                </a:lnTo>
                <a:lnTo>
                  <a:pt x="2853466" y="2362200"/>
                </a:lnTo>
                <a:lnTo>
                  <a:pt x="2834416" y="2400300"/>
                </a:lnTo>
                <a:lnTo>
                  <a:pt x="2815366" y="2438400"/>
                </a:lnTo>
                <a:lnTo>
                  <a:pt x="2796316" y="2474913"/>
                </a:lnTo>
                <a:lnTo>
                  <a:pt x="2780441" y="2516188"/>
                </a:lnTo>
                <a:lnTo>
                  <a:pt x="2766153" y="2562225"/>
                </a:lnTo>
                <a:lnTo>
                  <a:pt x="2755041" y="2614613"/>
                </a:lnTo>
                <a:lnTo>
                  <a:pt x="2747103" y="2674938"/>
                </a:lnTo>
                <a:lnTo>
                  <a:pt x="2745516" y="2743200"/>
                </a:lnTo>
                <a:lnTo>
                  <a:pt x="2747103" y="2811463"/>
                </a:lnTo>
                <a:lnTo>
                  <a:pt x="2755041" y="2871788"/>
                </a:lnTo>
                <a:lnTo>
                  <a:pt x="2766153" y="2924175"/>
                </a:lnTo>
                <a:lnTo>
                  <a:pt x="2780441" y="2970213"/>
                </a:lnTo>
                <a:lnTo>
                  <a:pt x="2796316" y="3011488"/>
                </a:lnTo>
                <a:lnTo>
                  <a:pt x="2815366" y="3048000"/>
                </a:lnTo>
                <a:lnTo>
                  <a:pt x="2834416" y="3086100"/>
                </a:lnTo>
                <a:lnTo>
                  <a:pt x="2853466" y="3124200"/>
                </a:lnTo>
                <a:lnTo>
                  <a:pt x="2869341" y="3160713"/>
                </a:lnTo>
                <a:lnTo>
                  <a:pt x="2885216" y="3201988"/>
                </a:lnTo>
                <a:lnTo>
                  <a:pt x="2901091" y="3248025"/>
                </a:lnTo>
                <a:lnTo>
                  <a:pt x="2912203" y="3300413"/>
                </a:lnTo>
                <a:lnTo>
                  <a:pt x="2918553" y="3360738"/>
                </a:lnTo>
                <a:lnTo>
                  <a:pt x="2921728" y="3427413"/>
                </a:lnTo>
                <a:lnTo>
                  <a:pt x="2918553" y="3497263"/>
                </a:lnTo>
                <a:lnTo>
                  <a:pt x="2912203" y="3557588"/>
                </a:lnTo>
                <a:lnTo>
                  <a:pt x="2901091" y="3609975"/>
                </a:lnTo>
                <a:lnTo>
                  <a:pt x="2885216" y="3656013"/>
                </a:lnTo>
                <a:lnTo>
                  <a:pt x="2869341" y="3697288"/>
                </a:lnTo>
                <a:lnTo>
                  <a:pt x="2853466" y="3733800"/>
                </a:lnTo>
                <a:lnTo>
                  <a:pt x="2834416" y="3771900"/>
                </a:lnTo>
                <a:lnTo>
                  <a:pt x="2815366" y="3810000"/>
                </a:lnTo>
                <a:lnTo>
                  <a:pt x="2796316" y="3846513"/>
                </a:lnTo>
                <a:lnTo>
                  <a:pt x="2780441" y="3887788"/>
                </a:lnTo>
                <a:lnTo>
                  <a:pt x="2766153" y="3933825"/>
                </a:lnTo>
                <a:lnTo>
                  <a:pt x="2755041" y="3986213"/>
                </a:lnTo>
                <a:lnTo>
                  <a:pt x="2747103" y="4046538"/>
                </a:lnTo>
                <a:lnTo>
                  <a:pt x="2745516" y="4114800"/>
                </a:lnTo>
                <a:lnTo>
                  <a:pt x="2747103" y="4183063"/>
                </a:lnTo>
                <a:lnTo>
                  <a:pt x="2755041" y="4243388"/>
                </a:lnTo>
                <a:lnTo>
                  <a:pt x="2766153" y="4295775"/>
                </a:lnTo>
                <a:lnTo>
                  <a:pt x="2780441" y="4341813"/>
                </a:lnTo>
                <a:lnTo>
                  <a:pt x="2796316" y="4383088"/>
                </a:lnTo>
                <a:lnTo>
                  <a:pt x="2815366" y="4419600"/>
                </a:lnTo>
                <a:lnTo>
                  <a:pt x="2853466" y="4495800"/>
                </a:lnTo>
                <a:lnTo>
                  <a:pt x="2869341" y="4532313"/>
                </a:lnTo>
                <a:lnTo>
                  <a:pt x="2885216" y="4573588"/>
                </a:lnTo>
                <a:lnTo>
                  <a:pt x="2901091" y="4619625"/>
                </a:lnTo>
                <a:lnTo>
                  <a:pt x="2912203" y="4672013"/>
                </a:lnTo>
                <a:lnTo>
                  <a:pt x="2918553" y="4732338"/>
                </a:lnTo>
                <a:lnTo>
                  <a:pt x="2921728" y="4800600"/>
                </a:lnTo>
                <a:lnTo>
                  <a:pt x="2918553" y="4868863"/>
                </a:lnTo>
                <a:lnTo>
                  <a:pt x="2912203" y="4929188"/>
                </a:lnTo>
                <a:lnTo>
                  <a:pt x="2901091" y="4981575"/>
                </a:lnTo>
                <a:lnTo>
                  <a:pt x="2885216" y="5027613"/>
                </a:lnTo>
                <a:lnTo>
                  <a:pt x="2869341" y="5068888"/>
                </a:lnTo>
                <a:lnTo>
                  <a:pt x="2853466" y="5105400"/>
                </a:lnTo>
                <a:lnTo>
                  <a:pt x="2834416" y="5143500"/>
                </a:lnTo>
                <a:lnTo>
                  <a:pt x="2815366" y="5181600"/>
                </a:lnTo>
                <a:lnTo>
                  <a:pt x="2796316" y="5218113"/>
                </a:lnTo>
                <a:lnTo>
                  <a:pt x="2780441" y="5259388"/>
                </a:lnTo>
                <a:lnTo>
                  <a:pt x="2766153" y="5305425"/>
                </a:lnTo>
                <a:lnTo>
                  <a:pt x="2755041" y="5357813"/>
                </a:lnTo>
                <a:lnTo>
                  <a:pt x="2747103" y="5418138"/>
                </a:lnTo>
                <a:lnTo>
                  <a:pt x="2745516" y="5486400"/>
                </a:lnTo>
                <a:lnTo>
                  <a:pt x="2747103" y="5554663"/>
                </a:lnTo>
                <a:lnTo>
                  <a:pt x="2755041" y="5614988"/>
                </a:lnTo>
                <a:lnTo>
                  <a:pt x="2766153" y="5667375"/>
                </a:lnTo>
                <a:lnTo>
                  <a:pt x="2780441" y="5713413"/>
                </a:lnTo>
                <a:lnTo>
                  <a:pt x="2796316" y="5754688"/>
                </a:lnTo>
                <a:lnTo>
                  <a:pt x="2815366" y="5791200"/>
                </a:lnTo>
                <a:lnTo>
                  <a:pt x="2834416" y="5829300"/>
                </a:lnTo>
                <a:lnTo>
                  <a:pt x="2853466" y="5867400"/>
                </a:lnTo>
                <a:lnTo>
                  <a:pt x="2869341" y="5903913"/>
                </a:lnTo>
                <a:lnTo>
                  <a:pt x="2885216" y="5945188"/>
                </a:lnTo>
                <a:lnTo>
                  <a:pt x="2901091" y="5991225"/>
                </a:lnTo>
                <a:lnTo>
                  <a:pt x="2912203" y="6043613"/>
                </a:lnTo>
                <a:lnTo>
                  <a:pt x="2918553" y="6103938"/>
                </a:lnTo>
                <a:lnTo>
                  <a:pt x="2921728" y="6172200"/>
                </a:lnTo>
                <a:lnTo>
                  <a:pt x="2918553" y="6240463"/>
                </a:lnTo>
                <a:lnTo>
                  <a:pt x="2912203" y="6300788"/>
                </a:lnTo>
                <a:lnTo>
                  <a:pt x="2901091" y="6353175"/>
                </a:lnTo>
                <a:lnTo>
                  <a:pt x="2885216" y="6399213"/>
                </a:lnTo>
                <a:lnTo>
                  <a:pt x="2869341" y="6440488"/>
                </a:lnTo>
                <a:lnTo>
                  <a:pt x="2853466" y="6477000"/>
                </a:lnTo>
                <a:lnTo>
                  <a:pt x="2834416" y="6515100"/>
                </a:lnTo>
                <a:lnTo>
                  <a:pt x="2815366" y="6553200"/>
                </a:lnTo>
                <a:lnTo>
                  <a:pt x="2796316" y="6589713"/>
                </a:lnTo>
                <a:lnTo>
                  <a:pt x="2780441" y="6630988"/>
                </a:lnTo>
                <a:lnTo>
                  <a:pt x="2766153" y="6677025"/>
                </a:lnTo>
                <a:lnTo>
                  <a:pt x="2755041" y="6729413"/>
                </a:lnTo>
                <a:lnTo>
                  <a:pt x="2747103" y="6789738"/>
                </a:lnTo>
                <a:lnTo>
                  <a:pt x="2745516" y="6858000"/>
                </a:lnTo>
                <a:lnTo>
                  <a:pt x="2202677" y="6858000"/>
                </a:lnTo>
                <a:lnTo>
                  <a:pt x="2035903" y="6858000"/>
                </a:lnTo>
                <a:lnTo>
                  <a:pt x="0" y="6858000"/>
                </a:lnTo>
                <a:close/>
              </a:path>
            </a:pathLst>
          </a:custGeom>
          <a:solidFill>
            <a:schemeClr val="accent1"/>
          </a:solidFill>
          <a:ln w="0">
            <a:noFill/>
            <a:prstDash val="solid"/>
            <a:round/>
            <a:headEnd/>
            <a:tailEnd/>
          </a:ln>
        </p:spPr>
        <p:txBody>
          <a:bodyPr/>
          <a:lstStyle/>
          <a:p>
            <a:endParaRPr lang="en-US"/>
          </a:p>
        </p:txBody>
      </p:sp>
      <p:sp>
        <p:nvSpPr>
          <p:cNvPr id="17" name="Rectangle 16">
            <a:extLst>
              <a:ext uri="{FF2B5EF4-FFF2-40B4-BE49-F238E27FC236}">
                <a16:creationId xmlns:a16="http://schemas.microsoft.com/office/drawing/2014/main" id="{C467EAEF-38A1-4DBE-A2A7-C4288EC2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D02A3A0-E901-6B46-1462-8C5E08D20911}"/>
              </a:ext>
            </a:extLst>
          </p:cNvPr>
          <p:cNvSpPr>
            <a:spLocks noGrp="1"/>
          </p:cNvSpPr>
          <p:nvPr>
            <p:ph type="sldNum" sz="quarter" idx="12"/>
          </p:nvPr>
        </p:nvSpPr>
        <p:spPr>
          <a:xfrm>
            <a:off x="7785548" y="6375679"/>
            <a:ext cx="655859"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a:solidFill>
                  <a:schemeClr val="tx1">
                    <a:lumMod val="75000"/>
                    <a:lumOff val="25000"/>
                  </a:schemeClr>
                </a:solidFill>
                <a:latin typeface="+mn-lt"/>
                <a:ea typeface="+mn-ea"/>
                <a:cs typeface="+mn-cs"/>
              </a:rPr>
              <a:pPr defTabSz="457200">
                <a:spcAft>
                  <a:spcPts val="600"/>
                </a:spcAft>
                <a:defRPr/>
              </a:pPr>
              <a:t>25</a:t>
            </a:fld>
            <a:endParaRPr lang="en-US" sz="1200" kern="1200" baseline="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84155084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1" name="Rectangle 4"/>
          <p:cNvSpPr>
            <a:spLocks noGrp="1" noRot="1" noChangeArrowheads="1"/>
          </p:cNvSpPr>
          <p:nvPr>
            <p:ph type="title"/>
          </p:nvPr>
        </p:nvSpPr>
        <p:spPr>
          <a:xfrm>
            <a:off x="938759" y="644525"/>
            <a:ext cx="2538247" cy="5408866"/>
          </a:xfrm>
        </p:spPr>
        <p:txBody>
          <a:bodyPr anchor="ctr">
            <a:normAutofit/>
          </a:bodyPr>
          <a:lstStyle/>
          <a:p>
            <a:r>
              <a:rPr lang="en-US" sz="3500" b="1" u="sng"/>
              <a:t>T</a:t>
            </a:r>
            <a:r>
              <a:rPr lang="en-US" sz="3500"/>
              <a:t>rainee </a:t>
            </a:r>
            <a:r>
              <a:rPr lang="en-US" sz="3500" b="1" u="sng"/>
              <a:t>E</a:t>
            </a:r>
            <a:r>
              <a:rPr lang="en-US" sz="3500"/>
              <a:t>mployee </a:t>
            </a:r>
            <a:r>
              <a:rPr lang="en-US" sz="3500" b="1" u="sng"/>
              <a:t>A</a:t>
            </a:r>
            <a:r>
              <a:rPr lang="en-US" sz="3500"/>
              <a:t>ssistance </a:t>
            </a:r>
            <a:r>
              <a:rPr lang="en-US" sz="3500" b="1" u="sng"/>
              <a:t>P</a:t>
            </a:r>
            <a:r>
              <a:rPr lang="en-US" sz="3500"/>
              <a:t>rogram</a:t>
            </a:r>
          </a:p>
        </p:txBody>
      </p:sp>
      <p:sp>
        <p:nvSpPr>
          <p:cNvPr id="2" name="Slide Number Placeholder 1">
            <a:extLst>
              <a:ext uri="{FF2B5EF4-FFF2-40B4-BE49-F238E27FC236}">
                <a16:creationId xmlns:a16="http://schemas.microsoft.com/office/drawing/2014/main" id="{C8E3A21F-3FB9-437D-9500-4A890B35BB30}"/>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26</a:t>
            </a:fld>
            <a:endParaRPr lang="en-US"/>
          </a:p>
        </p:txBody>
      </p:sp>
      <p:graphicFrame>
        <p:nvGraphicFramePr>
          <p:cNvPr id="164871" name="Rectangle 5">
            <a:extLst>
              <a:ext uri="{FF2B5EF4-FFF2-40B4-BE49-F238E27FC236}">
                <a16:creationId xmlns:a16="http://schemas.microsoft.com/office/drawing/2014/main" id="{FC073A23-5166-DF1B-6DEC-772F2B16B56C}"/>
              </a:ext>
            </a:extLst>
          </p:cNvPr>
          <p:cNvGraphicFramePr>
            <a:graphicFrameLocks noGrp="1"/>
          </p:cNvGraphicFramePr>
          <p:nvPr>
            <p:ph idx="1"/>
            <p:extLst>
              <p:ext uri="{D42A27DB-BD31-4B8C-83A1-F6EECF244321}">
                <p14:modId xmlns:p14="http://schemas.microsoft.com/office/powerpoint/2010/main" val="3700272885"/>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1354945"/>
            <a:ext cx="1544286" cy="4148110"/>
          </a:xfrm>
        </p:spPr>
        <p:txBody>
          <a:bodyPr anchor="ctr">
            <a:normAutofit/>
          </a:bodyPr>
          <a:lstStyle/>
          <a:p>
            <a:r>
              <a:rPr lang="en-US" sz="2400">
                <a:solidFill>
                  <a:srgbClr val="2A1A00"/>
                </a:solidFill>
              </a:rPr>
              <a:t>ZT Policy: What Has </a:t>
            </a:r>
            <a:r>
              <a:rPr lang="en-US" sz="2400" u="sng">
                <a:solidFill>
                  <a:srgbClr val="2A1A00"/>
                </a:solidFill>
              </a:rPr>
              <a:t>Not</a:t>
            </a:r>
            <a:r>
              <a:rPr lang="en-US" sz="2400">
                <a:solidFill>
                  <a:srgbClr val="2A1A00"/>
                </a:solidFill>
              </a:rPr>
              <a:t> Changed</a:t>
            </a:r>
          </a:p>
        </p:txBody>
      </p:sp>
      <p:sp>
        <p:nvSpPr>
          <p:cNvPr id="13" name="Rectangle 12">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p:cNvSpPr>
            <a:spLocks noGrp="1"/>
          </p:cNvSpPr>
          <p:nvPr>
            <p:ph idx="1"/>
          </p:nvPr>
        </p:nvSpPr>
        <p:spPr>
          <a:xfrm>
            <a:off x="2871435" y="1354945"/>
            <a:ext cx="5701064" cy="4148110"/>
          </a:xfrm>
        </p:spPr>
        <p:txBody>
          <a:bodyPr anchor="ctr">
            <a:normAutofit/>
          </a:bodyPr>
          <a:lstStyle/>
          <a:p>
            <a:pPr>
              <a:lnSpc>
                <a:spcPct val="100000"/>
              </a:lnSpc>
            </a:pPr>
            <a:r>
              <a:rPr lang="en-US" sz="1900" u="sng">
                <a:latin typeface="Aptos" panose="020B0004020202020204" pitchFamily="34" charset="0"/>
                <a:cs typeface="Arial" panose="020B0604020202020204" pitchFamily="34" charset="0"/>
              </a:rPr>
              <a:t>Job Corps remains a Drug Free program </a:t>
            </a:r>
            <a:r>
              <a:rPr lang="en-US" sz="1900">
                <a:latin typeface="Aptos" panose="020B0004020202020204" pitchFamily="34" charset="0"/>
                <a:cs typeface="Arial" panose="020B0604020202020204" pitchFamily="34" charset="0"/>
              </a:rPr>
              <a:t>and use of mood-altering substances (including cannabis) is not allowed after entrance to the program. </a:t>
            </a:r>
          </a:p>
          <a:p>
            <a:pPr>
              <a:lnSpc>
                <a:spcPct val="100000"/>
              </a:lnSpc>
            </a:pPr>
            <a:r>
              <a:rPr lang="en-US" sz="1900" u="sng">
                <a:latin typeface="Aptos" panose="020B0004020202020204" pitchFamily="34" charset="0"/>
                <a:cs typeface="Arial" panose="020B0604020202020204" pitchFamily="34" charset="0"/>
              </a:rPr>
              <a:t>Suspicion screen process </a:t>
            </a:r>
          </a:p>
          <a:p>
            <a:pPr>
              <a:lnSpc>
                <a:spcPct val="100000"/>
              </a:lnSpc>
            </a:pPr>
            <a:r>
              <a:rPr lang="en-US" sz="1900" u="sng" kern="100">
                <a:latin typeface="Aptos" panose="020B0004020202020204" pitchFamily="34" charset="0"/>
                <a:ea typeface="Times New Roman" panose="02020603050405020304" pitchFamily="18" charset="0"/>
                <a:cs typeface="Arial" panose="020B0604020202020204" pitchFamily="34" charset="0"/>
              </a:rPr>
              <a:t>Architecture of the Drug Testing Program </a:t>
            </a:r>
          </a:p>
          <a:p>
            <a:pPr>
              <a:lnSpc>
                <a:spcPct val="100000"/>
              </a:lnSpc>
            </a:pPr>
            <a:r>
              <a:rPr lang="en-US" sz="1900" kern="100">
                <a:latin typeface="Aptos" panose="020B0004020202020204" pitchFamily="34" charset="0"/>
                <a:ea typeface="Times New Roman" panose="02020603050405020304" pitchFamily="18" charset="0"/>
                <a:cs typeface="Arial" panose="020B0604020202020204" pitchFamily="34" charset="0"/>
              </a:rPr>
              <a:t>Per the PRH, students still must complete 60 days of career preparation period </a:t>
            </a:r>
            <a:r>
              <a:rPr lang="en-US" sz="1900" u="sng" kern="100">
                <a:latin typeface="Aptos" panose="020B0004020202020204" pitchFamily="34" charset="0"/>
                <a:ea typeface="Times New Roman" panose="02020603050405020304" pitchFamily="18" charset="0"/>
                <a:cs typeface="Arial" panose="020B0604020202020204" pitchFamily="34" charset="0"/>
              </a:rPr>
              <a:t>before</a:t>
            </a:r>
            <a:r>
              <a:rPr lang="en-US" sz="1900" kern="100">
                <a:latin typeface="Aptos" panose="020B0004020202020204" pitchFamily="34" charset="0"/>
                <a:ea typeface="Times New Roman" panose="02020603050405020304" pitchFamily="18" charset="0"/>
                <a:cs typeface="Arial" panose="020B0604020202020204" pitchFamily="34" charset="0"/>
              </a:rPr>
              <a:t> entering their trades, including operating heavy machinery or driving a vehicle in work-based learning. </a:t>
            </a:r>
          </a:p>
          <a:p>
            <a:pPr>
              <a:lnSpc>
                <a:spcPct val="100000"/>
              </a:lnSpc>
            </a:pPr>
            <a:r>
              <a:rPr lang="en-US" sz="1900">
                <a:latin typeface="Aptos" panose="020B0004020202020204" pitchFamily="34" charset="0"/>
                <a:cs typeface="Arial" panose="020B0604020202020204" pitchFamily="34" charset="0"/>
              </a:rPr>
              <a:t>A confirmed positive on the follow-up test for any substance other than cannabis results in a separation per the zero-tolerance policy</a:t>
            </a:r>
          </a:p>
          <a:p>
            <a:pPr>
              <a:lnSpc>
                <a:spcPct val="100000"/>
              </a:lnSpc>
            </a:pPr>
            <a:endParaRPr lang="en-US" sz="1900"/>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27</a:t>
            </a:fld>
            <a:endParaRPr lang="en-US"/>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en-US"/>
          </a:p>
        </p:txBody>
      </p:sp>
      <p:sp>
        <p:nvSpPr>
          <p:cNvPr id="2" name="Title 1"/>
          <p:cNvSpPr>
            <a:spLocks noGrp="1"/>
          </p:cNvSpPr>
          <p:nvPr>
            <p:ph type="title"/>
          </p:nvPr>
        </p:nvSpPr>
        <p:spPr>
          <a:xfrm>
            <a:off x="459741" y="776175"/>
            <a:ext cx="2992842" cy="5305650"/>
          </a:xfrm>
        </p:spPr>
        <p:txBody>
          <a:bodyPr anchor="b">
            <a:normAutofit/>
          </a:bodyPr>
          <a:lstStyle/>
          <a:p>
            <a:r>
              <a:rPr lang="en-US"/>
              <a:t>ZT Changes and Form 2-07</a:t>
            </a:r>
            <a:endParaRPr lang="en-US" dirty="0"/>
          </a:p>
        </p:txBody>
      </p:sp>
      <p:sp>
        <p:nvSpPr>
          <p:cNvPr id="3" name="Content Placeholder 2"/>
          <p:cNvSpPr>
            <a:spLocks noGrp="1"/>
          </p:cNvSpPr>
          <p:nvPr>
            <p:ph idx="1"/>
          </p:nvPr>
        </p:nvSpPr>
        <p:spPr>
          <a:xfrm>
            <a:off x="3935185" y="870113"/>
            <a:ext cx="4637315" cy="5117775"/>
          </a:xfrm>
        </p:spPr>
        <p:txBody>
          <a:bodyPr anchor="ctr">
            <a:normAutofit/>
          </a:bodyPr>
          <a:lstStyle/>
          <a:p>
            <a:pPr>
              <a:lnSpc>
                <a:spcPct val="100000"/>
              </a:lnSpc>
            </a:pPr>
            <a:r>
              <a:rPr lang="en-US" sz="1600">
                <a:latin typeface="Aptos" panose="020B0004020202020204" pitchFamily="34" charset="0"/>
                <a:ea typeface="Times New Roman" panose="02020603050405020304" pitchFamily="18" charset="0"/>
                <a:cs typeface="Times New Roman"/>
              </a:rPr>
              <a:t>Applies to students arriving on/after 02/13/2024 (implementation date)</a:t>
            </a:r>
          </a:p>
          <a:p>
            <a:pPr>
              <a:lnSpc>
                <a:spcPct val="100000"/>
              </a:lnSpc>
            </a:pPr>
            <a:r>
              <a:rPr lang="en-US" sz="1600">
                <a:latin typeface="Aptos" panose="020B0004020202020204" pitchFamily="34" charset="0"/>
                <a:ea typeface="Times New Roman" panose="02020603050405020304" pitchFamily="18" charset="0"/>
                <a:cs typeface="Times New Roman"/>
              </a:rPr>
              <a:t>These students must show a 50% decrease or more in THC levels (</a:t>
            </a:r>
            <a:r>
              <a:rPr lang="en-US" sz="1600" err="1">
                <a:latin typeface="Aptos" panose="020B0004020202020204" pitchFamily="34" charset="0"/>
                <a:ea typeface="Times New Roman" panose="02020603050405020304" pitchFamily="18" charset="0"/>
                <a:cs typeface="Times New Roman"/>
              </a:rPr>
              <a:t>ng</a:t>
            </a:r>
            <a:r>
              <a:rPr lang="en-US" sz="1600">
                <a:latin typeface="Aptos" panose="020B0004020202020204" pitchFamily="34" charset="0"/>
                <a:ea typeface="Times New Roman" panose="02020603050405020304" pitchFamily="18" charset="0"/>
                <a:cs typeface="Times New Roman"/>
              </a:rPr>
              <a:t>/</a:t>
            </a:r>
            <a:r>
              <a:rPr lang="en-US" sz="1600" err="1">
                <a:latin typeface="Aptos" panose="020B0004020202020204" pitchFamily="34" charset="0"/>
                <a:ea typeface="Times New Roman" panose="02020603050405020304" pitchFamily="18" charset="0"/>
                <a:cs typeface="Times New Roman"/>
              </a:rPr>
              <a:t>mL</a:t>
            </a:r>
            <a:r>
              <a:rPr lang="en-US" sz="1600">
                <a:latin typeface="Aptos" panose="020B0004020202020204" pitchFamily="34" charset="0"/>
                <a:ea typeface="Times New Roman" panose="02020603050405020304" pitchFamily="18" charset="0"/>
                <a:cs typeface="Times New Roman"/>
              </a:rPr>
              <a:t>) between the entry and follow-up test to remain in the program</a:t>
            </a:r>
          </a:p>
          <a:p>
            <a:pPr>
              <a:lnSpc>
                <a:spcPct val="100000"/>
              </a:lnSpc>
            </a:pPr>
            <a:r>
              <a:rPr lang="en-US" sz="1600">
                <a:latin typeface="Aptos" panose="020B0004020202020204" pitchFamily="34" charset="0"/>
                <a:ea typeface="Times New Roman" panose="02020603050405020304" pitchFamily="18" charset="0"/>
                <a:cs typeface="Times New Roman"/>
              </a:rPr>
              <a:t>Lab test results provides </a:t>
            </a:r>
            <a:r>
              <a:rPr lang="en-US" sz="1600" err="1">
                <a:latin typeface="Aptos" panose="020B0004020202020204" pitchFamily="34" charset="0"/>
                <a:ea typeface="Times New Roman" panose="02020603050405020304" pitchFamily="18" charset="0"/>
                <a:cs typeface="Times New Roman"/>
              </a:rPr>
              <a:t>nanogram</a:t>
            </a:r>
            <a:r>
              <a:rPr lang="en-US" sz="1600">
                <a:latin typeface="Aptos" panose="020B0004020202020204" pitchFamily="34" charset="0"/>
                <a:ea typeface="Times New Roman" panose="02020603050405020304" pitchFamily="18" charset="0"/>
                <a:cs typeface="Times New Roman"/>
              </a:rPr>
              <a:t> levels up to 2000 </a:t>
            </a:r>
            <a:r>
              <a:rPr lang="en-US" sz="1600" err="1">
                <a:latin typeface="Aptos" panose="020B0004020202020204" pitchFamily="34" charset="0"/>
                <a:ea typeface="Times New Roman" panose="02020603050405020304" pitchFamily="18" charset="0"/>
                <a:cs typeface="Times New Roman"/>
              </a:rPr>
              <a:t>ng</a:t>
            </a:r>
            <a:r>
              <a:rPr lang="en-US" sz="1600">
                <a:latin typeface="Aptos" panose="020B0004020202020204" pitchFamily="34" charset="0"/>
                <a:ea typeface="Times New Roman" panose="02020603050405020304" pitchFamily="18" charset="0"/>
                <a:cs typeface="Times New Roman"/>
              </a:rPr>
              <a:t>/</a:t>
            </a:r>
            <a:r>
              <a:rPr lang="en-US" sz="1600" err="1">
                <a:latin typeface="Aptos" panose="020B0004020202020204" pitchFamily="34" charset="0"/>
                <a:ea typeface="Times New Roman" panose="02020603050405020304" pitchFamily="18" charset="0"/>
                <a:cs typeface="Times New Roman"/>
              </a:rPr>
              <a:t>mL</a:t>
            </a:r>
            <a:r>
              <a:rPr lang="en-US" sz="1600">
                <a:latin typeface="Aptos" panose="020B0004020202020204" pitchFamily="34" charset="0"/>
                <a:ea typeface="Times New Roman" panose="02020603050405020304" pitchFamily="18" charset="0"/>
                <a:cs typeface="Times New Roman"/>
              </a:rPr>
              <a:t> </a:t>
            </a:r>
          </a:p>
          <a:p>
            <a:pPr>
              <a:lnSpc>
                <a:spcPct val="100000"/>
              </a:lnSpc>
            </a:pPr>
            <a:r>
              <a:rPr lang="en-US" sz="1600">
                <a:latin typeface="Aptos" panose="020B0004020202020204" pitchFamily="34" charset="0"/>
                <a:ea typeface="Times New Roman" panose="02020603050405020304" pitchFamily="18" charset="0"/>
                <a:cs typeface="Times New Roman"/>
              </a:rPr>
              <a:t>Use Form 2-07 for </a:t>
            </a:r>
            <a:r>
              <a:rPr lang="en-US" sz="1600" u="sng">
                <a:latin typeface="Aptos" panose="020B0004020202020204" pitchFamily="34" charset="0"/>
                <a:ea typeface="Times New Roman" panose="02020603050405020304" pitchFamily="18" charset="0"/>
                <a:cs typeface="Times New Roman"/>
              </a:rPr>
              <a:t>any</a:t>
            </a:r>
            <a:r>
              <a:rPr lang="en-US" sz="1600">
                <a:latin typeface="Aptos" panose="020B0004020202020204" pitchFamily="34" charset="0"/>
                <a:ea typeface="Times New Roman" panose="02020603050405020304" pitchFamily="18" charset="0"/>
                <a:cs typeface="Times New Roman"/>
              </a:rPr>
              <a:t> student who tests positive on follow-up drug test</a:t>
            </a:r>
          </a:p>
          <a:p>
            <a:pPr>
              <a:lnSpc>
                <a:spcPct val="100000"/>
              </a:lnSpc>
            </a:pPr>
            <a:r>
              <a:rPr lang="en-US" sz="1600">
                <a:latin typeface="Aptos" panose="020B0004020202020204" pitchFamily="34" charset="0"/>
                <a:ea typeface="Times New Roman" panose="02020603050405020304" pitchFamily="18" charset="0"/>
                <a:cs typeface="Times New Roman"/>
              </a:rPr>
              <a:t>The form will do the math for you</a:t>
            </a:r>
          </a:p>
          <a:p>
            <a:pPr>
              <a:lnSpc>
                <a:spcPct val="100000"/>
              </a:lnSpc>
            </a:pPr>
            <a:r>
              <a:rPr lang="en-US" sz="1600">
                <a:latin typeface="Aptos" panose="020B0004020202020204" pitchFamily="34" charset="0"/>
                <a:ea typeface="Times New Roman" panose="02020603050405020304" pitchFamily="18" charset="0"/>
                <a:cs typeface="Times New Roman"/>
              </a:rPr>
              <a:t>Form 2-07 requires two signatures that confirm the validity of the data entry</a:t>
            </a:r>
          </a:p>
          <a:p>
            <a:pPr>
              <a:lnSpc>
                <a:spcPct val="100000"/>
              </a:lnSpc>
            </a:pPr>
            <a:r>
              <a:rPr lang="en-US" sz="1600">
                <a:latin typeface="Aptos" panose="020B0004020202020204" pitchFamily="34" charset="0"/>
                <a:ea typeface="Times New Roman" panose="02020603050405020304" pitchFamily="18" charset="0"/>
                <a:cs typeface="Times New Roman"/>
              </a:rPr>
              <a:t>If results box is </a:t>
            </a:r>
            <a:r>
              <a:rPr lang="en-US" sz="1600">
                <a:highlight>
                  <a:srgbClr val="00FF00"/>
                </a:highlight>
                <a:latin typeface="Aptos" panose="020B0004020202020204" pitchFamily="34" charset="0"/>
                <a:ea typeface="Times New Roman" panose="02020603050405020304" pitchFamily="18" charset="0"/>
                <a:cs typeface="Times New Roman"/>
              </a:rPr>
              <a:t>green </a:t>
            </a:r>
            <a:r>
              <a:rPr lang="en-US" sz="1600">
                <a:latin typeface="Aptos" panose="020B0004020202020204" pitchFamily="34" charset="0"/>
                <a:ea typeface="Times New Roman" panose="02020603050405020304" pitchFamily="18" charset="0"/>
                <a:cs typeface="Times New Roman"/>
              </a:rPr>
              <a:t>this means has reduced by 50% or more but if the results box is </a:t>
            </a:r>
            <a:r>
              <a:rPr lang="en-US" sz="1600">
                <a:highlight>
                  <a:srgbClr val="FF0000"/>
                </a:highlight>
                <a:latin typeface="Aptos" panose="020B0004020202020204" pitchFamily="34" charset="0"/>
                <a:ea typeface="Times New Roman" panose="02020603050405020304" pitchFamily="18" charset="0"/>
                <a:cs typeface="Times New Roman"/>
              </a:rPr>
              <a:t>red </a:t>
            </a:r>
            <a:r>
              <a:rPr lang="en-US" sz="1600">
                <a:latin typeface="Aptos" panose="020B0004020202020204" pitchFamily="34" charset="0"/>
                <a:ea typeface="Times New Roman" panose="02020603050405020304" pitchFamily="18" charset="0"/>
                <a:cs typeface="Times New Roman"/>
              </a:rPr>
              <a:t>this means </a:t>
            </a:r>
            <a:r>
              <a:rPr lang="en-US" sz="1600" err="1">
                <a:latin typeface="Aptos" panose="020B0004020202020204" pitchFamily="34" charset="0"/>
                <a:ea typeface="Times New Roman" panose="02020603050405020304" pitchFamily="18" charset="0"/>
                <a:cs typeface="Times New Roman"/>
              </a:rPr>
              <a:t>nanogram</a:t>
            </a:r>
            <a:r>
              <a:rPr lang="en-US" sz="1600">
                <a:latin typeface="Aptos" panose="020B0004020202020204" pitchFamily="34" charset="0"/>
                <a:ea typeface="Times New Roman" panose="02020603050405020304" pitchFamily="18" charset="0"/>
                <a:cs typeface="Times New Roman"/>
              </a:rPr>
              <a:t>/</a:t>
            </a:r>
            <a:r>
              <a:rPr lang="en-US" sz="1600" err="1">
                <a:latin typeface="Aptos" panose="020B0004020202020204" pitchFamily="34" charset="0"/>
                <a:ea typeface="Times New Roman" panose="02020603050405020304" pitchFamily="18" charset="0"/>
                <a:cs typeface="Times New Roman"/>
              </a:rPr>
              <a:t>mL</a:t>
            </a:r>
            <a:r>
              <a:rPr lang="en-US" sz="1600">
                <a:latin typeface="Aptos" panose="020B0004020202020204" pitchFamily="34" charset="0"/>
                <a:ea typeface="Times New Roman" panose="02020603050405020304" pitchFamily="18" charset="0"/>
                <a:cs typeface="Times New Roman"/>
              </a:rPr>
              <a:t> level has not decreased by the required 50% so the student is separated due to the zero tolerance program</a:t>
            </a:r>
          </a:p>
          <a:p>
            <a:pPr>
              <a:lnSpc>
                <a:spcPct val="100000"/>
              </a:lnSpc>
            </a:pPr>
            <a:endParaRPr lang="en-US" sz="1600"/>
          </a:p>
        </p:txBody>
      </p:sp>
      <p:sp>
        <p:nvSpPr>
          <p:cNvPr id="4" name="Slide Number Placeholder 3"/>
          <p:cNvSpPr>
            <a:spLocks noGrp="1"/>
          </p:cNvSpPr>
          <p:nvPr>
            <p:ph type="sldNum" sz="quarter" idx="12"/>
          </p:nvPr>
        </p:nvSpPr>
        <p:spPr>
          <a:xfrm>
            <a:off x="7739742" y="6375679"/>
            <a:ext cx="832758" cy="345796"/>
          </a:xfrm>
        </p:spPr>
        <p:txBody>
          <a:bodyPr>
            <a:normAutofit/>
          </a:bodyPr>
          <a:lstStyle/>
          <a:p>
            <a:pPr>
              <a:spcAft>
                <a:spcPts val="600"/>
              </a:spcAft>
              <a:defRPr/>
            </a:pPr>
            <a:fld id="{5B73F288-119C-4A61-BAB7-6805DB4CCA32}" type="slidenum">
              <a:rPr lang="en-US" smtClean="0"/>
              <a:pPr>
                <a:spcAft>
                  <a:spcPts val="600"/>
                </a:spcAft>
                <a:defRPr/>
              </a:pPr>
              <a:t>28</a:t>
            </a:fld>
            <a:endParaRPr lang="en-US"/>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8757" y="1078378"/>
            <a:ext cx="2188164" cy="4701244"/>
          </a:xfrm>
        </p:spPr>
        <p:txBody>
          <a:bodyPr anchor="ctr">
            <a:normAutofit/>
          </a:bodyPr>
          <a:lstStyle/>
          <a:p>
            <a:r>
              <a:rPr lang="en-US" sz="3100"/>
              <a:t>Other TEAP-Related PRH Changes</a:t>
            </a:r>
          </a:p>
        </p:txBody>
      </p:sp>
      <p:sp>
        <p:nvSpPr>
          <p:cNvPr id="13"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en-US"/>
          </a:p>
        </p:txBody>
      </p:sp>
      <p:sp>
        <p:nvSpPr>
          <p:cNvPr id="3" name="Content Placeholder 2"/>
          <p:cNvSpPr>
            <a:spLocks noGrp="1"/>
          </p:cNvSpPr>
          <p:nvPr>
            <p:ph idx="1"/>
          </p:nvPr>
        </p:nvSpPr>
        <p:spPr>
          <a:xfrm>
            <a:off x="3875296" y="1078378"/>
            <a:ext cx="4697204" cy="4701244"/>
          </a:xfrm>
        </p:spPr>
        <p:txBody>
          <a:bodyPr anchor="ctr">
            <a:normAutofit/>
          </a:bodyPr>
          <a:lstStyle/>
          <a:p>
            <a:pPr lvl="0">
              <a:lnSpc>
                <a:spcPct val="100000"/>
              </a:lnSpc>
            </a:pPr>
            <a:r>
              <a:rPr lang="en-US" sz="1900"/>
              <a:t>Expansion regarding who </a:t>
            </a:r>
            <a:r>
              <a:rPr lang="en-US" sz="1900">
                <a:latin typeface="Calibri Light" panose="020F0302020204030204"/>
              </a:rPr>
              <a:t>requires formalized</a:t>
            </a:r>
            <a:r>
              <a:rPr lang="en-US" sz="1900"/>
              <a:t> assessment </a:t>
            </a:r>
          </a:p>
          <a:p>
            <a:pPr lvl="0">
              <a:lnSpc>
                <a:spcPct val="100000"/>
              </a:lnSpc>
            </a:pPr>
            <a:r>
              <a:rPr lang="en-US" sz="1900"/>
              <a:t>Augment and standardize intervention services, including required group topic areas</a:t>
            </a:r>
          </a:p>
          <a:p>
            <a:pPr lvl="0">
              <a:lnSpc>
                <a:spcPct val="100000"/>
              </a:lnSpc>
            </a:pPr>
            <a:r>
              <a:rPr lang="en-US" sz="1900"/>
              <a:t>Relapse prevention specifics, including mandatory services for students retained due to residual use</a:t>
            </a:r>
          </a:p>
          <a:p>
            <a:pPr lvl="0">
              <a:lnSpc>
                <a:spcPct val="100000"/>
              </a:lnSpc>
            </a:pPr>
            <a:r>
              <a:rPr lang="en-US" sz="1900"/>
              <a:t>Definition of Reasonable Suspicion in body of PRH text</a:t>
            </a:r>
          </a:p>
          <a:p>
            <a:pPr lvl="0">
              <a:lnSpc>
                <a:spcPct val="100000"/>
              </a:lnSpc>
            </a:pPr>
            <a:r>
              <a:rPr lang="en-US" sz="1900"/>
              <a:t>Clarification of process when valid medication use results in a "positive" test</a:t>
            </a:r>
          </a:p>
          <a:p>
            <a:pPr lvl="0">
              <a:lnSpc>
                <a:spcPct val="100000"/>
              </a:lnSpc>
            </a:pPr>
            <a:r>
              <a:rPr lang="en-US" sz="1900"/>
              <a:t>Clarification of MSWR process and requirements </a:t>
            </a:r>
          </a:p>
          <a:p>
            <a:pPr>
              <a:lnSpc>
                <a:spcPct val="100000"/>
              </a:lnSpc>
            </a:pPr>
            <a:endParaRPr lang="en-US" sz="1900"/>
          </a:p>
        </p:txBody>
      </p:sp>
      <p:sp>
        <p:nvSpPr>
          <p:cNvPr id="4" name="Slide Number Placeholder 3"/>
          <p:cNvSpPr>
            <a:spLocks noGrp="1"/>
          </p:cNvSpPr>
          <p:nvPr>
            <p:ph type="sldNum" sz="quarter" idx="12"/>
          </p:nvPr>
        </p:nvSpPr>
        <p:spPr>
          <a:xfrm>
            <a:off x="7857195" y="6375679"/>
            <a:ext cx="715305" cy="345796"/>
          </a:xfrm>
        </p:spPr>
        <p:txBody>
          <a:bodyPr>
            <a:normAutofit/>
          </a:bodyPr>
          <a:lstStyle/>
          <a:p>
            <a:pPr>
              <a:spcAft>
                <a:spcPts val="600"/>
              </a:spcAft>
              <a:defRPr/>
            </a:pPr>
            <a:fld id="{5B73F288-119C-4A61-BAB7-6805DB4CCA32}" type="slidenum">
              <a:rPr lang="en-US" smtClean="0"/>
              <a:pPr>
                <a:spcAft>
                  <a:spcPts val="600"/>
                </a:spcAft>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687188" y="1231506"/>
            <a:ext cx="4754218" cy="4394988"/>
          </a:xfrm>
        </p:spPr>
        <p:txBody>
          <a:bodyPr>
            <a:normAutofit/>
          </a:bodyPr>
          <a:lstStyle/>
          <a:p>
            <a:r>
              <a:rPr lang="en-US" sz="5700" b="1"/>
              <a:t>PRH 2.3 R1 - R4</a:t>
            </a:r>
          </a:p>
        </p:txBody>
      </p:sp>
      <p:sp>
        <p:nvSpPr>
          <p:cNvPr id="12" name="Freeform: Shape 11">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txBody>
          <a:bodyPr/>
          <a:lstStyle/>
          <a:p>
            <a:endParaRPr lang="en-US"/>
          </a:p>
        </p:txBody>
      </p:sp>
      <p:sp>
        <p:nvSpPr>
          <p:cNvPr id="5" name="Subtitle 4"/>
          <p:cNvSpPr>
            <a:spLocks noGrp="1"/>
          </p:cNvSpPr>
          <p:nvPr>
            <p:ph type="subTitle" idx="1"/>
          </p:nvPr>
        </p:nvSpPr>
        <p:spPr>
          <a:xfrm>
            <a:off x="425196" y="1565556"/>
            <a:ext cx="2334332" cy="3726888"/>
          </a:xfrm>
        </p:spPr>
        <p:txBody>
          <a:bodyPr anchor="ctr">
            <a:normAutofit/>
          </a:bodyPr>
          <a:lstStyle/>
          <a:p>
            <a:pPr algn="l"/>
            <a:r>
              <a:rPr lang="en-US" sz="2400"/>
              <a:t>Student Health Services</a:t>
            </a:r>
          </a:p>
        </p:txBody>
      </p:sp>
      <p:sp>
        <p:nvSpPr>
          <p:cNvPr id="14" name="Rectangle 13">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6795" y="382385"/>
            <a:ext cx="4751503" cy="1492132"/>
          </a:xfrm>
        </p:spPr>
        <p:txBody>
          <a:bodyPr>
            <a:normAutofit/>
          </a:bodyPr>
          <a:lstStyle/>
          <a:p>
            <a:r>
              <a:rPr lang="en-US" sz="3200"/>
              <a:t>Suspicion Screen Drug Testing Process </a:t>
            </a:r>
          </a:p>
        </p:txBody>
      </p:sp>
      <p:pic>
        <p:nvPicPr>
          <p:cNvPr id="6" name="Picture 5" descr="Capsules and pills inside a glass bowl">
            <a:extLst>
              <a:ext uri="{FF2B5EF4-FFF2-40B4-BE49-F238E27FC236}">
                <a16:creationId xmlns:a16="http://schemas.microsoft.com/office/drawing/2014/main" id="{1EF3ABCF-F745-9BC1-A16E-210D72092E5A}"/>
              </a:ext>
            </a:extLst>
          </p:cNvPr>
          <p:cNvPicPr>
            <a:picLocks noChangeAspect="1"/>
          </p:cNvPicPr>
          <p:nvPr/>
        </p:nvPicPr>
        <p:blipFill>
          <a:blip r:embed="rId2"/>
          <a:srcRect l="6359" r="59815" b="1"/>
          <a:stretch/>
        </p:blipFill>
        <p:spPr>
          <a:xfrm>
            <a:off x="516325" y="-9525"/>
            <a:ext cx="3097367"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p:cNvSpPr>
            <a:spLocks noGrp="1"/>
          </p:cNvSpPr>
          <p:nvPr>
            <p:ph idx="1"/>
          </p:nvPr>
        </p:nvSpPr>
        <p:spPr>
          <a:xfrm>
            <a:off x="3896795" y="2286001"/>
            <a:ext cx="4751503" cy="3593591"/>
          </a:xfrm>
        </p:spPr>
        <p:txBody>
          <a:bodyPr>
            <a:normAutofit/>
          </a:bodyPr>
          <a:lstStyle/>
          <a:p>
            <a:pPr>
              <a:lnSpc>
                <a:spcPct val="100000"/>
              </a:lnSpc>
            </a:pPr>
            <a:r>
              <a:rPr lang="en-US" err="1">
                <a:latin typeface="Aptos" panose="020B0004020202020204" pitchFamily="34" charset="0"/>
                <a:cs typeface="Arial" panose="020B0604020202020204" pitchFamily="34" charset="0"/>
              </a:rPr>
              <a:t>Nanogram</a:t>
            </a:r>
            <a:r>
              <a:rPr lang="en-US">
                <a:latin typeface="Aptos" panose="020B0004020202020204" pitchFamily="34" charset="0"/>
                <a:cs typeface="Arial" panose="020B0604020202020204" pitchFamily="34" charset="0"/>
              </a:rPr>
              <a:t> levels are not added to these results</a:t>
            </a:r>
          </a:p>
          <a:p>
            <a:pPr>
              <a:lnSpc>
                <a:spcPct val="100000"/>
              </a:lnSpc>
            </a:pPr>
            <a:r>
              <a:rPr lang="en-US">
                <a:latin typeface="Aptos" panose="020B0004020202020204" pitchFamily="34" charset="0"/>
                <a:cs typeface="Arial" panose="020B0604020202020204" pitchFamily="34" charset="0"/>
              </a:rPr>
              <a:t>Policy remains the same</a:t>
            </a:r>
          </a:p>
          <a:p>
            <a:pPr>
              <a:lnSpc>
                <a:spcPct val="100000"/>
              </a:lnSpc>
            </a:pPr>
            <a:r>
              <a:rPr lang="en-US">
                <a:latin typeface="Aptos" panose="020B0004020202020204" pitchFamily="34" charset="0"/>
                <a:cs typeface="Arial" panose="020B0604020202020204" pitchFamily="34" charset="0"/>
              </a:rPr>
              <a:t>Use the TEAP Referral Form</a:t>
            </a:r>
          </a:p>
          <a:p>
            <a:pPr>
              <a:lnSpc>
                <a:spcPct val="100000"/>
              </a:lnSpc>
            </a:pPr>
            <a:r>
              <a:rPr lang="en-US">
                <a:latin typeface="Aptos" panose="020B0004020202020204" pitchFamily="34" charset="0"/>
                <a:cs typeface="Arial" panose="020B0604020202020204" pitchFamily="34" charset="0"/>
              </a:rPr>
              <a:t>Must be multiple and notable signs of use</a:t>
            </a:r>
          </a:p>
          <a:p>
            <a:pPr>
              <a:lnSpc>
                <a:spcPct val="100000"/>
              </a:lnSpc>
            </a:pPr>
            <a:r>
              <a:rPr lang="en-US">
                <a:latin typeface="Aptos" panose="020B0004020202020204" pitchFamily="34" charset="0"/>
                <a:cs typeface="Arial" panose="020B0604020202020204" pitchFamily="34" charset="0"/>
              </a:rPr>
              <a:t>Add medical/clinical input prior to CD decision regarding testing</a:t>
            </a:r>
          </a:p>
          <a:p>
            <a:pPr>
              <a:lnSpc>
                <a:spcPct val="100000"/>
              </a:lnSpc>
            </a:pPr>
            <a:r>
              <a:rPr lang="en-US">
                <a:latin typeface="Aptos" panose="020B0004020202020204" pitchFamily="34" charset="0"/>
                <a:cs typeface="Arial" panose="020B0604020202020204" pitchFamily="34" charset="0"/>
              </a:rPr>
              <a:t>Can be tested any time during arrival but may not be optimal to do so</a:t>
            </a:r>
          </a:p>
          <a:p>
            <a:pPr>
              <a:lnSpc>
                <a:spcPct val="100000"/>
              </a:lnSpc>
            </a:pPr>
            <a:endParaRPr lang="en-US"/>
          </a:p>
        </p:txBody>
      </p:sp>
      <p:sp>
        <p:nvSpPr>
          <p:cNvPr id="4" name="Slide Number Placeholder 3"/>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30</a:t>
            </a:fld>
            <a:endParaRPr lang="en-US"/>
          </a:p>
        </p:txBody>
      </p:sp>
      <p:sp>
        <p:nvSpPr>
          <p:cNvPr id="12" name="Rectangle 11">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1354945"/>
            <a:ext cx="1544286" cy="4148110"/>
          </a:xfrm>
        </p:spPr>
        <p:txBody>
          <a:bodyPr anchor="ctr">
            <a:normAutofit/>
          </a:bodyPr>
          <a:lstStyle/>
          <a:p>
            <a:r>
              <a:rPr lang="en-US" sz="1700">
                <a:solidFill>
                  <a:srgbClr val="2A1A00"/>
                </a:solidFill>
              </a:rPr>
              <a:t>Reasonable Suspicion Now in Text PRH</a:t>
            </a:r>
          </a:p>
        </p:txBody>
      </p:sp>
      <p:sp>
        <p:nvSpPr>
          <p:cNvPr id="25" name="Rectangle 24">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p:cNvSpPr>
            <a:spLocks noGrp="1"/>
          </p:cNvSpPr>
          <p:nvPr>
            <p:ph idx="1"/>
          </p:nvPr>
        </p:nvSpPr>
        <p:spPr>
          <a:xfrm>
            <a:off x="2871435" y="1354945"/>
            <a:ext cx="5701064" cy="4148110"/>
          </a:xfrm>
        </p:spPr>
        <p:txBody>
          <a:bodyPr anchor="ctr">
            <a:normAutofit/>
          </a:bodyPr>
          <a:lstStyle/>
          <a:p>
            <a:pPr lvl="0">
              <a:lnSpc>
                <a:spcPct val="100000"/>
              </a:lnSpc>
              <a:spcBef>
                <a:spcPts val="0"/>
              </a:spcBef>
              <a:spcAft>
                <a:spcPts val="600"/>
              </a:spcAft>
              <a:buFont typeface="+mj-lt"/>
              <a:buAutoNum type="arabicPeriod"/>
            </a:pPr>
            <a:r>
              <a:rPr lang="en-US" sz="1400">
                <a:ea typeface="Calibri" panose="020F0502020204030204" pitchFamily="34" charset="0"/>
                <a:cs typeface="Arial" panose="020B0604020202020204" pitchFamily="34" charset="0"/>
              </a:rPr>
              <a:t>Drug testing procedures:</a:t>
            </a:r>
          </a:p>
          <a:p>
            <a:pPr marL="457200" marR="0">
              <a:lnSpc>
                <a:spcPct val="100000"/>
              </a:lnSpc>
              <a:spcBef>
                <a:spcPts val="0"/>
              </a:spcBef>
              <a:spcAft>
                <a:spcPts val="750"/>
              </a:spcAft>
            </a:pPr>
            <a:r>
              <a:rPr lang="en-US" sz="1400">
                <a:ea typeface="Times New Roman" panose="02020603050405020304" pitchFamily="18" charset="0"/>
              </a:rPr>
              <a:t>​​(a) Students in the following categories must be tested for drug use:</a:t>
            </a:r>
          </a:p>
          <a:p>
            <a:pPr marL="914400" marR="0">
              <a:lnSpc>
                <a:spcPct val="100000"/>
              </a:lnSpc>
              <a:spcBef>
                <a:spcPts val="0"/>
              </a:spcBef>
              <a:spcAft>
                <a:spcPts val="750"/>
              </a:spcAft>
            </a:pPr>
            <a:r>
              <a:rPr lang="en-US" sz="1400">
                <a:ea typeface="Times New Roman" panose="02020603050405020304" pitchFamily="18" charset="0"/>
              </a:rPr>
              <a:t>(1) New and readmitted students must be tested within 48 hours of arrival on center.</a:t>
            </a:r>
          </a:p>
          <a:p>
            <a:pPr marL="914400" marR="0">
              <a:lnSpc>
                <a:spcPct val="100000"/>
              </a:lnSpc>
              <a:spcBef>
                <a:spcPts val="0"/>
              </a:spcBef>
              <a:spcAft>
                <a:spcPts val="750"/>
              </a:spcAft>
            </a:pPr>
            <a:r>
              <a:rPr lang="en-US" sz="1400">
                <a:ea typeface="Times New Roman" panose="02020603050405020304" pitchFamily="18" charset="0"/>
              </a:rPr>
              <a:t>(2) Students who tested positive on entrance must be retested between the 37th and 40th day after arrival on center (with exceptions noted below).</a:t>
            </a:r>
          </a:p>
          <a:p>
            <a:pPr marL="914400" marR="0">
              <a:lnSpc>
                <a:spcPct val="100000"/>
              </a:lnSpc>
              <a:spcBef>
                <a:spcPts val="0"/>
              </a:spcBef>
              <a:spcAft>
                <a:spcPts val="750"/>
              </a:spcAft>
            </a:pPr>
            <a:r>
              <a:rPr lang="en-US" sz="1400">
                <a:ea typeface="Times New Roman" panose="02020603050405020304" pitchFamily="18" charset="0"/>
              </a:rPr>
              <a:t>(3) Students who are reasonably suspected of using drugs at any point after arrival on center must be tested; this testing must take place as soon as possible after staff suspects use.  (</a:t>
            </a:r>
            <a:r>
              <a:rPr lang="en-US" sz="1400" u="sng">
                <a:ea typeface="Times New Roman" panose="02020603050405020304" pitchFamily="18" charset="0"/>
              </a:rPr>
              <a:t>NOTE: Reasonable suspicion is context specific, supported by specific and </a:t>
            </a:r>
            <a:r>
              <a:rPr lang="en-US" sz="1400" u="sng" err="1">
                <a:ea typeface="Times New Roman" panose="02020603050405020304" pitchFamily="18" charset="0"/>
              </a:rPr>
              <a:t>articulable</a:t>
            </a:r>
            <a:r>
              <a:rPr lang="en-US" sz="1400" u="sng">
                <a:ea typeface="Times New Roman" panose="02020603050405020304" pitchFamily="18" charset="0"/>
              </a:rPr>
              <a:t> facts, and may include (1) direct observation of drug use or behavioral signs or symptoms suggestive of drug use, or (2) specific reliable information that a student recently used drugs.​)</a:t>
            </a:r>
          </a:p>
          <a:p>
            <a:pPr>
              <a:lnSpc>
                <a:spcPct val="100000"/>
              </a:lnSpc>
            </a:pPr>
            <a:endParaRPr lang="en-US" sz="1400"/>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31</a:t>
            </a:fld>
            <a:endParaRPr lang="en-US"/>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3500"/>
              <a:t>TEAP Other</a:t>
            </a:r>
          </a:p>
        </p:txBody>
      </p:sp>
      <p:sp>
        <p:nvSpPr>
          <p:cNvPr id="4" name="Slide Number Placeholder 3">
            <a:extLst>
              <a:ext uri="{FF2B5EF4-FFF2-40B4-BE49-F238E27FC236}">
                <a16:creationId xmlns:a16="http://schemas.microsoft.com/office/drawing/2014/main" id="{AD80C1D0-C579-493F-B594-F7372FF0B184}"/>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32</a:t>
            </a:fld>
            <a:endParaRPr lang="en-US"/>
          </a:p>
        </p:txBody>
      </p:sp>
      <p:graphicFrame>
        <p:nvGraphicFramePr>
          <p:cNvPr id="6" name="Content Placeholder 2">
            <a:extLst>
              <a:ext uri="{FF2B5EF4-FFF2-40B4-BE49-F238E27FC236}">
                <a16:creationId xmlns:a16="http://schemas.microsoft.com/office/drawing/2014/main" id="{FD43CD5C-2549-82D9-2789-46EDCBC951A8}"/>
              </a:ext>
            </a:extLst>
          </p:cNvPr>
          <p:cNvGraphicFramePr>
            <a:graphicFrameLocks noGrp="1"/>
          </p:cNvGraphicFramePr>
          <p:nvPr>
            <p:ph idx="1"/>
            <p:extLst>
              <p:ext uri="{D42A27DB-BD31-4B8C-83A1-F6EECF244321}">
                <p14:modId xmlns:p14="http://schemas.microsoft.com/office/powerpoint/2010/main" val="261516304"/>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644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581400" y="992834"/>
            <a:ext cx="3259188" cy="4872331"/>
          </a:xfrm>
          <a:prstGeom prst="rect">
            <a:avLst/>
          </a:prstGeom>
        </p:spPr>
      </p:pic>
      <p:sp>
        <p:nvSpPr>
          <p:cNvPr id="3" name="Slide Number Placeholder 2">
            <a:extLst>
              <a:ext uri="{FF2B5EF4-FFF2-40B4-BE49-F238E27FC236}">
                <a16:creationId xmlns:a16="http://schemas.microsoft.com/office/drawing/2014/main" id="{F6689DF3-9671-49B7-8E2A-CB9A1520BC9B}"/>
              </a:ext>
            </a:extLst>
          </p:cNvPr>
          <p:cNvSpPr>
            <a:spLocks noGrp="1"/>
          </p:cNvSpPr>
          <p:nvPr>
            <p:ph type="sldNum" sz="quarter" idx="12"/>
          </p:nvPr>
        </p:nvSpPr>
        <p:spPr/>
        <p:txBody>
          <a:bodyPr/>
          <a:lstStyle/>
          <a:p>
            <a:pPr>
              <a:defRPr/>
            </a:pPr>
            <a:fld id="{8757868B-9620-40F3-A4B3-F9E59E8A5822}" type="slidenum">
              <a:rPr lang="en-US" smtClean="0"/>
              <a:pPr>
                <a:defRPr/>
              </a:pPr>
              <a:t>33</a:t>
            </a:fld>
            <a:endParaRPr lang="en-US" dirty="0"/>
          </a:p>
        </p:txBody>
      </p:sp>
    </p:spTree>
    <p:extLst>
      <p:ext uri="{BB962C8B-B14F-4D97-AF65-F5344CB8AC3E}">
        <p14:creationId xmlns:p14="http://schemas.microsoft.com/office/powerpoint/2010/main" val="851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100" fill="hold"/>
                                        <p:tgtEl>
                                          <p:spTgt spid="2"/>
                                        </p:tgtEl>
                                        <p:attrNameLst>
                                          <p:attrName>ppt_x</p:attrName>
                                        </p:attrNameLst>
                                      </p:cBhvr>
                                      <p:tavLst>
                                        <p:tav tm="0">
                                          <p:val>
                                            <p:strVal val="#ppt_x"/>
                                          </p:val>
                                        </p:tav>
                                        <p:tav tm="100000">
                                          <p:val>
                                            <p:strVal val="#ppt_x"/>
                                          </p:val>
                                        </p:tav>
                                      </p:tavLst>
                                    </p:anim>
                                    <p:anim calcmode="lin" valueType="num">
                                      <p:cBhvr additive="base">
                                        <p:cTn id="8" dur="11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D0589-6B83-C5F9-0DBA-426130F34E17}"/>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TUPP Program</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C080F8A-0C22-A4B0-C6F2-23E54D5700B9}"/>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dirty="0">
                <a:solidFill>
                  <a:srgbClr val="2A1A00"/>
                </a:solidFill>
              </a:rPr>
              <a:t>PRH 2.3 R6</a:t>
            </a:r>
          </a:p>
        </p:txBody>
      </p:sp>
      <p:sp>
        <p:nvSpPr>
          <p:cNvPr id="4" name="Slide Number Placeholder 3">
            <a:extLst>
              <a:ext uri="{FF2B5EF4-FFF2-40B4-BE49-F238E27FC236}">
                <a16:creationId xmlns:a16="http://schemas.microsoft.com/office/drawing/2014/main" id="{E2A53760-6E50-06AE-174C-73728ECE8D3F}"/>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34</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283354504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065" name="Rectangle 173064">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257" name="Rectangle 2"/>
          <p:cNvSpPr>
            <a:spLocks noGrp="1" noRot="1" noChangeArrowheads="1"/>
          </p:cNvSpPr>
          <p:nvPr>
            <p:ph type="title"/>
          </p:nvPr>
        </p:nvSpPr>
        <p:spPr>
          <a:xfrm>
            <a:off x="938758" y="382385"/>
            <a:ext cx="7633742" cy="1492132"/>
          </a:xfrm>
        </p:spPr>
        <p:txBody>
          <a:bodyPr anchor="ctr">
            <a:normAutofit/>
          </a:bodyPr>
          <a:lstStyle/>
          <a:p>
            <a:pPr eaLnBrk="1" hangingPunct="1">
              <a:defRPr/>
            </a:pPr>
            <a:r>
              <a:rPr lang="en-US"/>
              <a:t>Tobacco Use Prevention Program (TUPP)</a:t>
            </a:r>
          </a:p>
        </p:txBody>
      </p:sp>
      <p:sp>
        <p:nvSpPr>
          <p:cNvPr id="173067"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2424D396-0ED7-40FA-81BF-EF1D8605FF88}"/>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35</a:t>
            </a:fld>
            <a:endParaRPr lang="en-US">
              <a:solidFill>
                <a:schemeClr val="tx1">
                  <a:lumMod val="50000"/>
                  <a:lumOff val="50000"/>
                </a:schemeClr>
              </a:solidFill>
            </a:endParaRPr>
          </a:p>
        </p:txBody>
      </p:sp>
      <p:sp>
        <p:nvSpPr>
          <p:cNvPr id="173069" name="Rectangle 173068">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73061" name="Rectangle 3">
            <a:extLst>
              <a:ext uri="{FF2B5EF4-FFF2-40B4-BE49-F238E27FC236}">
                <a16:creationId xmlns:a16="http://schemas.microsoft.com/office/drawing/2014/main" id="{16BA0854-AD97-82DC-D169-6CC3DF299BDE}"/>
              </a:ext>
            </a:extLst>
          </p:cNvPr>
          <p:cNvGraphicFramePr>
            <a:graphicFrameLocks noGrp="1"/>
          </p:cNvGraphicFramePr>
          <p:nvPr>
            <p:ph idx="1"/>
            <p:extLst>
              <p:ext uri="{D42A27DB-BD31-4B8C-83A1-F6EECF244321}">
                <p14:modId xmlns:p14="http://schemas.microsoft.com/office/powerpoint/2010/main" val="4012268288"/>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539A1-D079-FF36-E855-576CFCBE61CD}"/>
              </a:ext>
            </a:extLst>
          </p:cNvPr>
          <p:cNvSpPr>
            <a:spLocks noGrp="1"/>
          </p:cNvSpPr>
          <p:nvPr>
            <p:ph type="title"/>
          </p:nvPr>
        </p:nvSpPr>
        <p:spPr>
          <a:xfrm>
            <a:off x="2571364" y="1098388"/>
            <a:ext cx="4017010" cy="4335020"/>
          </a:xfrm>
        </p:spPr>
        <p:txBody>
          <a:bodyPr vert="horz" lIns="91440" tIns="45720" rIns="91440" bIns="45720" rtlCol="0" anchor="b">
            <a:normAutofit/>
          </a:bodyPr>
          <a:lstStyle/>
          <a:p>
            <a:pPr defTabSz="914400"/>
            <a:r>
              <a:rPr lang="en-US" sz="4200" spc="800">
                <a:solidFill>
                  <a:schemeClr val="tx1">
                    <a:lumMod val="95000"/>
                    <a:lumOff val="5000"/>
                  </a:schemeClr>
                </a:solidFill>
              </a:rPr>
              <a:t>Family Planning Program</a:t>
            </a:r>
          </a:p>
        </p:txBody>
      </p:sp>
      <p:sp>
        <p:nvSpPr>
          <p:cNvPr id="3" name="Text Placeholder 2">
            <a:extLst>
              <a:ext uri="{FF2B5EF4-FFF2-40B4-BE49-F238E27FC236}">
                <a16:creationId xmlns:a16="http://schemas.microsoft.com/office/drawing/2014/main" id="{EF82348E-025A-474C-2A69-40DCFBE990D7}"/>
              </a:ext>
            </a:extLst>
          </p:cNvPr>
          <p:cNvSpPr>
            <a:spLocks noGrp="1"/>
          </p:cNvSpPr>
          <p:nvPr>
            <p:ph type="body" idx="1"/>
          </p:nvPr>
        </p:nvSpPr>
        <p:spPr>
          <a:xfrm>
            <a:off x="2571364" y="5433408"/>
            <a:ext cx="5870042" cy="742279"/>
          </a:xfrm>
        </p:spPr>
        <p:txBody>
          <a:bodyPr vert="horz" lIns="91440" tIns="45720" rIns="91440" bIns="45720" rtlCol="0" anchor="t">
            <a:normAutofit/>
          </a:bodyPr>
          <a:lstStyle/>
          <a:p>
            <a:pPr defTabSz="914400"/>
            <a:r>
              <a:rPr lang="en-US" sz="1400" spc="400" dirty="0">
                <a:solidFill>
                  <a:schemeClr val="tx1">
                    <a:lumMod val="95000"/>
                    <a:lumOff val="5000"/>
                  </a:schemeClr>
                </a:solidFill>
              </a:rPr>
              <a:t>PRH 2.3 R7</a:t>
            </a:r>
          </a:p>
        </p:txBody>
      </p:sp>
      <p:sp>
        <p:nvSpPr>
          <p:cNvPr id="15" name="Freeform: Shape 14">
            <a:extLst>
              <a:ext uri="{FF2B5EF4-FFF2-40B4-BE49-F238E27FC236}">
                <a16:creationId xmlns:a16="http://schemas.microsoft.com/office/drawing/2014/main" id="{68A549F5-BF47-4351-BA22-B59919984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2191295" cy="6858000"/>
          </a:xfrm>
          <a:custGeom>
            <a:avLst/>
            <a:gdLst>
              <a:gd name="connsiteX0" fmla="*/ 0 w 2921728"/>
              <a:gd name="connsiteY0" fmla="*/ 0 h 6858000"/>
              <a:gd name="connsiteX1" fmla="*/ 2035903 w 2921728"/>
              <a:gd name="connsiteY1" fmla="*/ 0 h 6858000"/>
              <a:gd name="connsiteX2" fmla="*/ 2202677 w 2921728"/>
              <a:gd name="connsiteY2" fmla="*/ 0 h 6858000"/>
              <a:gd name="connsiteX3" fmla="*/ 2745516 w 2921728"/>
              <a:gd name="connsiteY3" fmla="*/ 0 h 6858000"/>
              <a:gd name="connsiteX4" fmla="*/ 2747103 w 2921728"/>
              <a:gd name="connsiteY4" fmla="*/ 68263 h 6858000"/>
              <a:gd name="connsiteX5" fmla="*/ 2755041 w 2921728"/>
              <a:gd name="connsiteY5" fmla="*/ 128588 h 6858000"/>
              <a:gd name="connsiteX6" fmla="*/ 2766153 w 2921728"/>
              <a:gd name="connsiteY6" fmla="*/ 180975 h 6858000"/>
              <a:gd name="connsiteX7" fmla="*/ 2780441 w 2921728"/>
              <a:gd name="connsiteY7" fmla="*/ 227013 h 6858000"/>
              <a:gd name="connsiteX8" fmla="*/ 2796316 w 2921728"/>
              <a:gd name="connsiteY8" fmla="*/ 268288 h 6858000"/>
              <a:gd name="connsiteX9" fmla="*/ 2815366 w 2921728"/>
              <a:gd name="connsiteY9" fmla="*/ 304800 h 6858000"/>
              <a:gd name="connsiteX10" fmla="*/ 2834416 w 2921728"/>
              <a:gd name="connsiteY10" fmla="*/ 342900 h 6858000"/>
              <a:gd name="connsiteX11" fmla="*/ 2853466 w 2921728"/>
              <a:gd name="connsiteY11" fmla="*/ 381000 h 6858000"/>
              <a:gd name="connsiteX12" fmla="*/ 2869341 w 2921728"/>
              <a:gd name="connsiteY12" fmla="*/ 417513 h 6858000"/>
              <a:gd name="connsiteX13" fmla="*/ 2885216 w 2921728"/>
              <a:gd name="connsiteY13" fmla="*/ 458788 h 6858000"/>
              <a:gd name="connsiteX14" fmla="*/ 2901091 w 2921728"/>
              <a:gd name="connsiteY14" fmla="*/ 504825 h 6858000"/>
              <a:gd name="connsiteX15" fmla="*/ 2912203 w 2921728"/>
              <a:gd name="connsiteY15" fmla="*/ 557213 h 6858000"/>
              <a:gd name="connsiteX16" fmla="*/ 2918553 w 2921728"/>
              <a:gd name="connsiteY16" fmla="*/ 617538 h 6858000"/>
              <a:gd name="connsiteX17" fmla="*/ 2921728 w 2921728"/>
              <a:gd name="connsiteY17" fmla="*/ 685800 h 6858000"/>
              <a:gd name="connsiteX18" fmla="*/ 2918553 w 2921728"/>
              <a:gd name="connsiteY18" fmla="*/ 754063 h 6858000"/>
              <a:gd name="connsiteX19" fmla="*/ 2912203 w 2921728"/>
              <a:gd name="connsiteY19" fmla="*/ 814388 h 6858000"/>
              <a:gd name="connsiteX20" fmla="*/ 2901091 w 2921728"/>
              <a:gd name="connsiteY20" fmla="*/ 866775 h 6858000"/>
              <a:gd name="connsiteX21" fmla="*/ 2885216 w 2921728"/>
              <a:gd name="connsiteY21" fmla="*/ 912813 h 6858000"/>
              <a:gd name="connsiteX22" fmla="*/ 2869341 w 2921728"/>
              <a:gd name="connsiteY22" fmla="*/ 954088 h 6858000"/>
              <a:gd name="connsiteX23" fmla="*/ 2853466 w 2921728"/>
              <a:gd name="connsiteY23" fmla="*/ 990600 h 6858000"/>
              <a:gd name="connsiteX24" fmla="*/ 2834416 w 2921728"/>
              <a:gd name="connsiteY24" fmla="*/ 1028700 h 6858000"/>
              <a:gd name="connsiteX25" fmla="*/ 2815366 w 2921728"/>
              <a:gd name="connsiteY25" fmla="*/ 1066800 h 6858000"/>
              <a:gd name="connsiteX26" fmla="*/ 2796316 w 2921728"/>
              <a:gd name="connsiteY26" fmla="*/ 1103313 h 6858000"/>
              <a:gd name="connsiteX27" fmla="*/ 2780441 w 2921728"/>
              <a:gd name="connsiteY27" fmla="*/ 1144588 h 6858000"/>
              <a:gd name="connsiteX28" fmla="*/ 2766153 w 2921728"/>
              <a:gd name="connsiteY28" fmla="*/ 1190625 h 6858000"/>
              <a:gd name="connsiteX29" fmla="*/ 2755041 w 2921728"/>
              <a:gd name="connsiteY29" fmla="*/ 1243013 h 6858000"/>
              <a:gd name="connsiteX30" fmla="*/ 2747103 w 2921728"/>
              <a:gd name="connsiteY30" fmla="*/ 1303338 h 6858000"/>
              <a:gd name="connsiteX31" fmla="*/ 2745516 w 2921728"/>
              <a:gd name="connsiteY31" fmla="*/ 1371600 h 6858000"/>
              <a:gd name="connsiteX32" fmla="*/ 2747103 w 2921728"/>
              <a:gd name="connsiteY32" fmla="*/ 1439863 h 6858000"/>
              <a:gd name="connsiteX33" fmla="*/ 2755041 w 2921728"/>
              <a:gd name="connsiteY33" fmla="*/ 1500188 h 6858000"/>
              <a:gd name="connsiteX34" fmla="*/ 2766153 w 2921728"/>
              <a:gd name="connsiteY34" fmla="*/ 1552575 h 6858000"/>
              <a:gd name="connsiteX35" fmla="*/ 2780441 w 2921728"/>
              <a:gd name="connsiteY35" fmla="*/ 1598613 h 6858000"/>
              <a:gd name="connsiteX36" fmla="*/ 2796316 w 2921728"/>
              <a:gd name="connsiteY36" fmla="*/ 1639888 h 6858000"/>
              <a:gd name="connsiteX37" fmla="*/ 2815366 w 2921728"/>
              <a:gd name="connsiteY37" fmla="*/ 1676400 h 6858000"/>
              <a:gd name="connsiteX38" fmla="*/ 2834416 w 2921728"/>
              <a:gd name="connsiteY38" fmla="*/ 1714500 h 6858000"/>
              <a:gd name="connsiteX39" fmla="*/ 2853466 w 2921728"/>
              <a:gd name="connsiteY39" fmla="*/ 1752600 h 6858000"/>
              <a:gd name="connsiteX40" fmla="*/ 2869341 w 2921728"/>
              <a:gd name="connsiteY40" fmla="*/ 1789113 h 6858000"/>
              <a:gd name="connsiteX41" fmla="*/ 2885216 w 2921728"/>
              <a:gd name="connsiteY41" fmla="*/ 1830388 h 6858000"/>
              <a:gd name="connsiteX42" fmla="*/ 2901091 w 2921728"/>
              <a:gd name="connsiteY42" fmla="*/ 1876425 h 6858000"/>
              <a:gd name="connsiteX43" fmla="*/ 2912203 w 2921728"/>
              <a:gd name="connsiteY43" fmla="*/ 1928813 h 6858000"/>
              <a:gd name="connsiteX44" fmla="*/ 2918553 w 2921728"/>
              <a:gd name="connsiteY44" fmla="*/ 1989138 h 6858000"/>
              <a:gd name="connsiteX45" fmla="*/ 2921728 w 2921728"/>
              <a:gd name="connsiteY45" fmla="*/ 2057400 h 6858000"/>
              <a:gd name="connsiteX46" fmla="*/ 2918553 w 2921728"/>
              <a:gd name="connsiteY46" fmla="*/ 2125663 h 6858000"/>
              <a:gd name="connsiteX47" fmla="*/ 2912203 w 2921728"/>
              <a:gd name="connsiteY47" fmla="*/ 2185988 h 6858000"/>
              <a:gd name="connsiteX48" fmla="*/ 2901091 w 2921728"/>
              <a:gd name="connsiteY48" fmla="*/ 2238375 h 6858000"/>
              <a:gd name="connsiteX49" fmla="*/ 2885216 w 2921728"/>
              <a:gd name="connsiteY49" fmla="*/ 2284413 h 6858000"/>
              <a:gd name="connsiteX50" fmla="*/ 2869341 w 2921728"/>
              <a:gd name="connsiteY50" fmla="*/ 2325688 h 6858000"/>
              <a:gd name="connsiteX51" fmla="*/ 2853466 w 2921728"/>
              <a:gd name="connsiteY51" fmla="*/ 2362200 h 6858000"/>
              <a:gd name="connsiteX52" fmla="*/ 2834416 w 2921728"/>
              <a:gd name="connsiteY52" fmla="*/ 2400300 h 6858000"/>
              <a:gd name="connsiteX53" fmla="*/ 2815366 w 2921728"/>
              <a:gd name="connsiteY53" fmla="*/ 2438400 h 6858000"/>
              <a:gd name="connsiteX54" fmla="*/ 2796316 w 2921728"/>
              <a:gd name="connsiteY54" fmla="*/ 2474913 h 6858000"/>
              <a:gd name="connsiteX55" fmla="*/ 2780441 w 2921728"/>
              <a:gd name="connsiteY55" fmla="*/ 2516188 h 6858000"/>
              <a:gd name="connsiteX56" fmla="*/ 2766153 w 2921728"/>
              <a:gd name="connsiteY56" fmla="*/ 2562225 h 6858000"/>
              <a:gd name="connsiteX57" fmla="*/ 2755041 w 2921728"/>
              <a:gd name="connsiteY57" fmla="*/ 2614613 h 6858000"/>
              <a:gd name="connsiteX58" fmla="*/ 2747103 w 2921728"/>
              <a:gd name="connsiteY58" fmla="*/ 2674938 h 6858000"/>
              <a:gd name="connsiteX59" fmla="*/ 2745516 w 2921728"/>
              <a:gd name="connsiteY59" fmla="*/ 2743200 h 6858000"/>
              <a:gd name="connsiteX60" fmla="*/ 2747103 w 2921728"/>
              <a:gd name="connsiteY60" fmla="*/ 2811463 h 6858000"/>
              <a:gd name="connsiteX61" fmla="*/ 2755041 w 2921728"/>
              <a:gd name="connsiteY61" fmla="*/ 2871788 h 6858000"/>
              <a:gd name="connsiteX62" fmla="*/ 2766153 w 2921728"/>
              <a:gd name="connsiteY62" fmla="*/ 2924175 h 6858000"/>
              <a:gd name="connsiteX63" fmla="*/ 2780441 w 2921728"/>
              <a:gd name="connsiteY63" fmla="*/ 2970213 h 6858000"/>
              <a:gd name="connsiteX64" fmla="*/ 2796316 w 2921728"/>
              <a:gd name="connsiteY64" fmla="*/ 3011488 h 6858000"/>
              <a:gd name="connsiteX65" fmla="*/ 2815366 w 2921728"/>
              <a:gd name="connsiteY65" fmla="*/ 3048000 h 6858000"/>
              <a:gd name="connsiteX66" fmla="*/ 2834416 w 2921728"/>
              <a:gd name="connsiteY66" fmla="*/ 3086100 h 6858000"/>
              <a:gd name="connsiteX67" fmla="*/ 2853466 w 2921728"/>
              <a:gd name="connsiteY67" fmla="*/ 3124200 h 6858000"/>
              <a:gd name="connsiteX68" fmla="*/ 2869341 w 2921728"/>
              <a:gd name="connsiteY68" fmla="*/ 3160713 h 6858000"/>
              <a:gd name="connsiteX69" fmla="*/ 2885216 w 2921728"/>
              <a:gd name="connsiteY69" fmla="*/ 3201988 h 6858000"/>
              <a:gd name="connsiteX70" fmla="*/ 2901091 w 2921728"/>
              <a:gd name="connsiteY70" fmla="*/ 3248025 h 6858000"/>
              <a:gd name="connsiteX71" fmla="*/ 2912203 w 2921728"/>
              <a:gd name="connsiteY71" fmla="*/ 3300413 h 6858000"/>
              <a:gd name="connsiteX72" fmla="*/ 2918553 w 2921728"/>
              <a:gd name="connsiteY72" fmla="*/ 3360738 h 6858000"/>
              <a:gd name="connsiteX73" fmla="*/ 2921728 w 2921728"/>
              <a:gd name="connsiteY73" fmla="*/ 3427413 h 6858000"/>
              <a:gd name="connsiteX74" fmla="*/ 2918553 w 2921728"/>
              <a:gd name="connsiteY74" fmla="*/ 3497263 h 6858000"/>
              <a:gd name="connsiteX75" fmla="*/ 2912203 w 2921728"/>
              <a:gd name="connsiteY75" fmla="*/ 3557588 h 6858000"/>
              <a:gd name="connsiteX76" fmla="*/ 2901091 w 2921728"/>
              <a:gd name="connsiteY76" fmla="*/ 3609975 h 6858000"/>
              <a:gd name="connsiteX77" fmla="*/ 2885216 w 2921728"/>
              <a:gd name="connsiteY77" fmla="*/ 3656013 h 6858000"/>
              <a:gd name="connsiteX78" fmla="*/ 2869341 w 2921728"/>
              <a:gd name="connsiteY78" fmla="*/ 3697288 h 6858000"/>
              <a:gd name="connsiteX79" fmla="*/ 2853466 w 2921728"/>
              <a:gd name="connsiteY79" fmla="*/ 3733800 h 6858000"/>
              <a:gd name="connsiteX80" fmla="*/ 2834416 w 2921728"/>
              <a:gd name="connsiteY80" fmla="*/ 3771900 h 6858000"/>
              <a:gd name="connsiteX81" fmla="*/ 2815366 w 2921728"/>
              <a:gd name="connsiteY81" fmla="*/ 3810000 h 6858000"/>
              <a:gd name="connsiteX82" fmla="*/ 2796316 w 2921728"/>
              <a:gd name="connsiteY82" fmla="*/ 3846513 h 6858000"/>
              <a:gd name="connsiteX83" fmla="*/ 2780441 w 2921728"/>
              <a:gd name="connsiteY83" fmla="*/ 3887788 h 6858000"/>
              <a:gd name="connsiteX84" fmla="*/ 2766153 w 2921728"/>
              <a:gd name="connsiteY84" fmla="*/ 3933825 h 6858000"/>
              <a:gd name="connsiteX85" fmla="*/ 2755041 w 2921728"/>
              <a:gd name="connsiteY85" fmla="*/ 3986213 h 6858000"/>
              <a:gd name="connsiteX86" fmla="*/ 2747103 w 2921728"/>
              <a:gd name="connsiteY86" fmla="*/ 4046538 h 6858000"/>
              <a:gd name="connsiteX87" fmla="*/ 2745516 w 2921728"/>
              <a:gd name="connsiteY87" fmla="*/ 4114800 h 6858000"/>
              <a:gd name="connsiteX88" fmla="*/ 2747103 w 2921728"/>
              <a:gd name="connsiteY88" fmla="*/ 4183063 h 6858000"/>
              <a:gd name="connsiteX89" fmla="*/ 2755041 w 2921728"/>
              <a:gd name="connsiteY89" fmla="*/ 4243388 h 6858000"/>
              <a:gd name="connsiteX90" fmla="*/ 2766153 w 2921728"/>
              <a:gd name="connsiteY90" fmla="*/ 4295775 h 6858000"/>
              <a:gd name="connsiteX91" fmla="*/ 2780441 w 2921728"/>
              <a:gd name="connsiteY91" fmla="*/ 4341813 h 6858000"/>
              <a:gd name="connsiteX92" fmla="*/ 2796316 w 2921728"/>
              <a:gd name="connsiteY92" fmla="*/ 4383088 h 6858000"/>
              <a:gd name="connsiteX93" fmla="*/ 2815366 w 2921728"/>
              <a:gd name="connsiteY93" fmla="*/ 4419600 h 6858000"/>
              <a:gd name="connsiteX94" fmla="*/ 2853466 w 2921728"/>
              <a:gd name="connsiteY94" fmla="*/ 4495800 h 6858000"/>
              <a:gd name="connsiteX95" fmla="*/ 2869341 w 2921728"/>
              <a:gd name="connsiteY95" fmla="*/ 4532313 h 6858000"/>
              <a:gd name="connsiteX96" fmla="*/ 2885216 w 2921728"/>
              <a:gd name="connsiteY96" fmla="*/ 4573588 h 6858000"/>
              <a:gd name="connsiteX97" fmla="*/ 2901091 w 2921728"/>
              <a:gd name="connsiteY97" fmla="*/ 4619625 h 6858000"/>
              <a:gd name="connsiteX98" fmla="*/ 2912203 w 2921728"/>
              <a:gd name="connsiteY98" fmla="*/ 4672013 h 6858000"/>
              <a:gd name="connsiteX99" fmla="*/ 2918553 w 2921728"/>
              <a:gd name="connsiteY99" fmla="*/ 4732338 h 6858000"/>
              <a:gd name="connsiteX100" fmla="*/ 2921728 w 2921728"/>
              <a:gd name="connsiteY100" fmla="*/ 4800600 h 6858000"/>
              <a:gd name="connsiteX101" fmla="*/ 2918553 w 2921728"/>
              <a:gd name="connsiteY101" fmla="*/ 4868863 h 6858000"/>
              <a:gd name="connsiteX102" fmla="*/ 2912203 w 2921728"/>
              <a:gd name="connsiteY102" fmla="*/ 4929188 h 6858000"/>
              <a:gd name="connsiteX103" fmla="*/ 2901091 w 2921728"/>
              <a:gd name="connsiteY103" fmla="*/ 4981575 h 6858000"/>
              <a:gd name="connsiteX104" fmla="*/ 2885216 w 2921728"/>
              <a:gd name="connsiteY104" fmla="*/ 5027613 h 6858000"/>
              <a:gd name="connsiteX105" fmla="*/ 2869341 w 2921728"/>
              <a:gd name="connsiteY105" fmla="*/ 5068888 h 6858000"/>
              <a:gd name="connsiteX106" fmla="*/ 2853466 w 2921728"/>
              <a:gd name="connsiteY106" fmla="*/ 5105400 h 6858000"/>
              <a:gd name="connsiteX107" fmla="*/ 2834416 w 2921728"/>
              <a:gd name="connsiteY107" fmla="*/ 5143500 h 6858000"/>
              <a:gd name="connsiteX108" fmla="*/ 2815366 w 2921728"/>
              <a:gd name="connsiteY108" fmla="*/ 5181600 h 6858000"/>
              <a:gd name="connsiteX109" fmla="*/ 2796316 w 2921728"/>
              <a:gd name="connsiteY109" fmla="*/ 5218113 h 6858000"/>
              <a:gd name="connsiteX110" fmla="*/ 2780441 w 2921728"/>
              <a:gd name="connsiteY110" fmla="*/ 5259388 h 6858000"/>
              <a:gd name="connsiteX111" fmla="*/ 2766153 w 2921728"/>
              <a:gd name="connsiteY111" fmla="*/ 5305425 h 6858000"/>
              <a:gd name="connsiteX112" fmla="*/ 2755041 w 2921728"/>
              <a:gd name="connsiteY112" fmla="*/ 5357813 h 6858000"/>
              <a:gd name="connsiteX113" fmla="*/ 2747103 w 2921728"/>
              <a:gd name="connsiteY113" fmla="*/ 5418138 h 6858000"/>
              <a:gd name="connsiteX114" fmla="*/ 2745516 w 2921728"/>
              <a:gd name="connsiteY114" fmla="*/ 5486400 h 6858000"/>
              <a:gd name="connsiteX115" fmla="*/ 2747103 w 2921728"/>
              <a:gd name="connsiteY115" fmla="*/ 5554663 h 6858000"/>
              <a:gd name="connsiteX116" fmla="*/ 2755041 w 2921728"/>
              <a:gd name="connsiteY116" fmla="*/ 5614988 h 6858000"/>
              <a:gd name="connsiteX117" fmla="*/ 2766153 w 2921728"/>
              <a:gd name="connsiteY117" fmla="*/ 5667375 h 6858000"/>
              <a:gd name="connsiteX118" fmla="*/ 2780441 w 2921728"/>
              <a:gd name="connsiteY118" fmla="*/ 5713413 h 6858000"/>
              <a:gd name="connsiteX119" fmla="*/ 2796316 w 2921728"/>
              <a:gd name="connsiteY119" fmla="*/ 5754688 h 6858000"/>
              <a:gd name="connsiteX120" fmla="*/ 2815366 w 2921728"/>
              <a:gd name="connsiteY120" fmla="*/ 5791200 h 6858000"/>
              <a:gd name="connsiteX121" fmla="*/ 2834416 w 2921728"/>
              <a:gd name="connsiteY121" fmla="*/ 5829300 h 6858000"/>
              <a:gd name="connsiteX122" fmla="*/ 2853466 w 2921728"/>
              <a:gd name="connsiteY122" fmla="*/ 5867400 h 6858000"/>
              <a:gd name="connsiteX123" fmla="*/ 2869341 w 2921728"/>
              <a:gd name="connsiteY123" fmla="*/ 5903913 h 6858000"/>
              <a:gd name="connsiteX124" fmla="*/ 2885216 w 2921728"/>
              <a:gd name="connsiteY124" fmla="*/ 5945188 h 6858000"/>
              <a:gd name="connsiteX125" fmla="*/ 2901091 w 2921728"/>
              <a:gd name="connsiteY125" fmla="*/ 5991225 h 6858000"/>
              <a:gd name="connsiteX126" fmla="*/ 2912203 w 2921728"/>
              <a:gd name="connsiteY126" fmla="*/ 6043613 h 6858000"/>
              <a:gd name="connsiteX127" fmla="*/ 2918553 w 2921728"/>
              <a:gd name="connsiteY127" fmla="*/ 6103938 h 6858000"/>
              <a:gd name="connsiteX128" fmla="*/ 2921728 w 2921728"/>
              <a:gd name="connsiteY128" fmla="*/ 6172200 h 6858000"/>
              <a:gd name="connsiteX129" fmla="*/ 2918553 w 2921728"/>
              <a:gd name="connsiteY129" fmla="*/ 6240463 h 6858000"/>
              <a:gd name="connsiteX130" fmla="*/ 2912203 w 2921728"/>
              <a:gd name="connsiteY130" fmla="*/ 6300788 h 6858000"/>
              <a:gd name="connsiteX131" fmla="*/ 2901091 w 2921728"/>
              <a:gd name="connsiteY131" fmla="*/ 6353175 h 6858000"/>
              <a:gd name="connsiteX132" fmla="*/ 2885216 w 2921728"/>
              <a:gd name="connsiteY132" fmla="*/ 6399213 h 6858000"/>
              <a:gd name="connsiteX133" fmla="*/ 2869341 w 2921728"/>
              <a:gd name="connsiteY133" fmla="*/ 6440488 h 6858000"/>
              <a:gd name="connsiteX134" fmla="*/ 2853466 w 2921728"/>
              <a:gd name="connsiteY134" fmla="*/ 6477000 h 6858000"/>
              <a:gd name="connsiteX135" fmla="*/ 2834416 w 2921728"/>
              <a:gd name="connsiteY135" fmla="*/ 6515100 h 6858000"/>
              <a:gd name="connsiteX136" fmla="*/ 2815366 w 2921728"/>
              <a:gd name="connsiteY136" fmla="*/ 6553200 h 6858000"/>
              <a:gd name="connsiteX137" fmla="*/ 2796316 w 2921728"/>
              <a:gd name="connsiteY137" fmla="*/ 6589713 h 6858000"/>
              <a:gd name="connsiteX138" fmla="*/ 2780441 w 2921728"/>
              <a:gd name="connsiteY138" fmla="*/ 6630988 h 6858000"/>
              <a:gd name="connsiteX139" fmla="*/ 2766153 w 2921728"/>
              <a:gd name="connsiteY139" fmla="*/ 6677025 h 6858000"/>
              <a:gd name="connsiteX140" fmla="*/ 2755041 w 2921728"/>
              <a:gd name="connsiteY140" fmla="*/ 6729413 h 6858000"/>
              <a:gd name="connsiteX141" fmla="*/ 2747103 w 2921728"/>
              <a:gd name="connsiteY141" fmla="*/ 6789738 h 6858000"/>
              <a:gd name="connsiteX142" fmla="*/ 2745516 w 2921728"/>
              <a:gd name="connsiteY142" fmla="*/ 6858000 h 6858000"/>
              <a:gd name="connsiteX143" fmla="*/ 2202677 w 2921728"/>
              <a:gd name="connsiteY143" fmla="*/ 6858000 h 6858000"/>
              <a:gd name="connsiteX144" fmla="*/ 2035903 w 2921728"/>
              <a:gd name="connsiteY144" fmla="*/ 6858000 h 6858000"/>
              <a:gd name="connsiteX145" fmla="*/ 0 w 2921728"/>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21728" h="6858000">
                <a:moveTo>
                  <a:pt x="0" y="0"/>
                </a:moveTo>
                <a:lnTo>
                  <a:pt x="2035903" y="0"/>
                </a:lnTo>
                <a:lnTo>
                  <a:pt x="2202677" y="0"/>
                </a:lnTo>
                <a:lnTo>
                  <a:pt x="2745516" y="0"/>
                </a:lnTo>
                <a:lnTo>
                  <a:pt x="2747103" y="68263"/>
                </a:lnTo>
                <a:lnTo>
                  <a:pt x="2755041" y="128588"/>
                </a:lnTo>
                <a:lnTo>
                  <a:pt x="2766153" y="180975"/>
                </a:lnTo>
                <a:lnTo>
                  <a:pt x="2780441" y="227013"/>
                </a:lnTo>
                <a:lnTo>
                  <a:pt x="2796316" y="268288"/>
                </a:lnTo>
                <a:lnTo>
                  <a:pt x="2815366" y="304800"/>
                </a:lnTo>
                <a:lnTo>
                  <a:pt x="2834416" y="342900"/>
                </a:lnTo>
                <a:lnTo>
                  <a:pt x="2853466" y="381000"/>
                </a:lnTo>
                <a:lnTo>
                  <a:pt x="2869341" y="417513"/>
                </a:lnTo>
                <a:lnTo>
                  <a:pt x="2885216" y="458788"/>
                </a:lnTo>
                <a:lnTo>
                  <a:pt x="2901091" y="504825"/>
                </a:lnTo>
                <a:lnTo>
                  <a:pt x="2912203" y="557213"/>
                </a:lnTo>
                <a:lnTo>
                  <a:pt x="2918553" y="617538"/>
                </a:lnTo>
                <a:lnTo>
                  <a:pt x="2921728" y="685800"/>
                </a:lnTo>
                <a:lnTo>
                  <a:pt x="2918553" y="754063"/>
                </a:lnTo>
                <a:lnTo>
                  <a:pt x="2912203" y="814388"/>
                </a:lnTo>
                <a:lnTo>
                  <a:pt x="2901091" y="866775"/>
                </a:lnTo>
                <a:lnTo>
                  <a:pt x="2885216" y="912813"/>
                </a:lnTo>
                <a:lnTo>
                  <a:pt x="2869341" y="954088"/>
                </a:lnTo>
                <a:lnTo>
                  <a:pt x="2853466" y="990600"/>
                </a:lnTo>
                <a:lnTo>
                  <a:pt x="2834416" y="1028700"/>
                </a:lnTo>
                <a:lnTo>
                  <a:pt x="2815366" y="1066800"/>
                </a:lnTo>
                <a:lnTo>
                  <a:pt x="2796316" y="1103313"/>
                </a:lnTo>
                <a:lnTo>
                  <a:pt x="2780441" y="1144588"/>
                </a:lnTo>
                <a:lnTo>
                  <a:pt x="2766153" y="1190625"/>
                </a:lnTo>
                <a:lnTo>
                  <a:pt x="2755041" y="1243013"/>
                </a:lnTo>
                <a:lnTo>
                  <a:pt x="2747103" y="1303338"/>
                </a:lnTo>
                <a:lnTo>
                  <a:pt x="2745516" y="1371600"/>
                </a:lnTo>
                <a:lnTo>
                  <a:pt x="2747103" y="1439863"/>
                </a:lnTo>
                <a:lnTo>
                  <a:pt x="2755041" y="1500188"/>
                </a:lnTo>
                <a:lnTo>
                  <a:pt x="2766153" y="1552575"/>
                </a:lnTo>
                <a:lnTo>
                  <a:pt x="2780441" y="1598613"/>
                </a:lnTo>
                <a:lnTo>
                  <a:pt x="2796316" y="1639888"/>
                </a:lnTo>
                <a:lnTo>
                  <a:pt x="2815366" y="1676400"/>
                </a:lnTo>
                <a:lnTo>
                  <a:pt x="2834416" y="1714500"/>
                </a:lnTo>
                <a:lnTo>
                  <a:pt x="2853466" y="1752600"/>
                </a:lnTo>
                <a:lnTo>
                  <a:pt x="2869341" y="1789113"/>
                </a:lnTo>
                <a:lnTo>
                  <a:pt x="2885216" y="1830388"/>
                </a:lnTo>
                <a:lnTo>
                  <a:pt x="2901091" y="1876425"/>
                </a:lnTo>
                <a:lnTo>
                  <a:pt x="2912203" y="1928813"/>
                </a:lnTo>
                <a:lnTo>
                  <a:pt x="2918553" y="1989138"/>
                </a:lnTo>
                <a:lnTo>
                  <a:pt x="2921728" y="2057400"/>
                </a:lnTo>
                <a:lnTo>
                  <a:pt x="2918553" y="2125663"/>
                </a:lnTo>
                <a:lnTo>
                  <a:pt x="2912203" y="2185988"/>
                </a:lnTo>
                <a:lnTo>
                  <a:pt x="2901091" y="2238375"/>
                </a:lnTo>
                <a:lnTo>
                  <a:pt x="2885216" y="2284413"/>
                </a:lnTo>
                <a:lnTo>
                  <a:pt x="2869341" y="2325688"/>
                </a:lnTo>
                <a:lnTo>
                  <a:pt x="2853466" y="2362200"/>
                </a:lnTo>
                <a:lnTo>
                  <a:pt x="2834416" y="2400300"/>
                </a:lnTo>
                <a:lnTo>
                  <a:pt x="2815366" y="2438400"/>
                </a:lnTo>
                <a:lnTo>
                  <a:pt x="2796316" y="2474913"/>
                </a:lnTo>
                <a:lnTo>
                  <a:pt x="2780441" y="2516188"/>
                </a:lnTo>
                <a:lnTo>
                  <a:pt x="2766153" y="2562225"/>
                </a:lnTo>
                <a:lnTo>
                  <a:pt x="2755041" y="2614613"/>
                </a:lnTo>
                <a:lnTo>
                  <a:pt x="2747103" y="2674938"/>
                </a:lnTo>
                <a:lnTo>
                  <a:pt x="2745516" y="2743200"/>
                </a:lnTo>
                <a:lnTo>
                  <a:pt x="2747103" y="2811463"/>
                </a:lnTo>
                <a:lnTo>
                  <a:pt x="2755041" y="2871788"/>
                </a:lnTo>
                <a:lnTo>
                  <a:pt x="2766153" y="2924175"/>
                </a:lnTo>
                <a:lnTo>
                  <a:pt x="2780441" y="2970213"/>
                </a:lnTo>
                <a:lnTo>
                  <a:pt x="2796316" y="3011488"/>
                </a:lnTo>
                <a:lnTo>
                  <a:pt x="2815366" y="3048000"/>
                </a:lnTo>
                <a:lnTo>
                  <a:pt x="2834416" y="3086100"/>
                </a:lnTo>
                <a:lnTo>
                  <a:pt x="2853466" y="3124200"/>
                </a:lnTo>
                <a:lnTo>
                  <a:pt x="2869341" y="3160713"/>
                </a:lnTo>
                <a:lnTo>
                  <a:pt x="2885216" y="3201988"/>
                </a:lnTo>
                <a:lnTo>
                  <a:pt x="2901091" y="3248025"/>
                </a:lnTo>
                <a:lnTo>
                  <a:pt x="2912203" y="3300413"/>
                </a:lnTo>
                <a:lnTo>
                  <a:pt x="2918553" y="3360738"/>
                </a:lnTo>
                <a:lnTo>
                  <a:pt x="2921728" y="3427413"/>
                </a:lnTo>
                <a:lnTo>
                  <a:pt x="2918553" y="3497263"/>
                </a:lnTo>
                <a:lnTo>
                  <a:pt x="2912203" y="3557588"/>
                </a:lnTo>
                <a:lnTo>
                  <a:pt x="2901091" y="3609975"/>
                </a:lnTo>
                <a:lnTo>
                  <a:pt x="2885216" y="3656013"/>
                </a:lnTo>
                <a:lnTo>
                  <a:pt x="2869341" y="3697288"/>
                </a:lnTo>
                <a:lnTo>
                  <a:pt x="2853466" y="3733800"/>
                </a:lnTo>
                <a:lnTo>
                  <a:pt x="2834416" y="3771900"/>
                </a:lnTo>
                <a:lnTo>
                  <a:pt x="2815366" y="3810000"/>
                </a:lnTo>
                <a:lnTo>
                  <a:pt x="2796316" y="3846513"/>
                </a:lnTo>
                <a:lnTo>
                  <a:pt x="2780441" y="3887788"/>
                </a:lnTo>
                <a:lnTo>
                  <a:pt x="2766153" y="3933825"/>
                </a:lnTo>
                <a:lnTo>
                  <a:pt x="2755041" y="3986213"/>
                </a:lnTo>
                <a:lnTo>
                  <a:pt x="2747103" y="4046538"/>
                </a:lnTo>
                <a:lnTo>
                  <a:pt x="2745516" y="4114800"/>
                </a:lnTo>
                <a:lnTo>
                  <a:pt x="2747103" y="4183063"/>
                </a:lnTo>
                <a:lnTo>
                  <a:pt x="2755041" y="4243388"/>
                </a:lnTo>
                <a:lnTo>
                  <a:pt x="2766153" y="4295775"/>
                </a:lnTo>
                <a:lnTo>
                  <a:pt x="2780441" y="4341813"/>
                </a:lnTo>
                <a:lnTo>
                  <a:pt x="2796316" y="4383088"/>
                </a:lnTo>
                <a:lnTo>
                  <a:pt x="2815366" y="4419600"/>
                </a:lnTo>
                <a:lnTo>
                  <a:pt x="2853466" y="4495800"/>
                </a:lnTo>
                <a:lnTo>
                  <a:pt x="2869341" y="4532313"/>
                </a:lnTo>
                <a:lnTo>
                  <a:pt x="2885216" y="4573588"/>
                </a:lnTo>
                <a:lnTo>
                  <a:pt x="2901091" y="4619625"/>
                </a:lnTo>
                <a:lnTo>
                  <a:pt x="2912203" y="4672013"/>
                </a:lnTo>
                <a:lnTo>
                  <a:pt x="2918553" y="4732338"/>
                </a:lnTo>
                <a:lnTo>
                  <a:pt x="2921728" y="4800600"/>
                </a:lnTo>
                <a:lnTo>
                  <a:pt x="2918553" y="4868863"/>
                </a:lnTo>
                <a:lnTo>
                  <a:pt x="2912203" y="4929188"/>
                </a:lnTo>
                <a:lnTo>
                  <a:pt x="2901091" y="4981575"/>
                </a:lnTo>
                <a:lnTo>
                  <a:pt x="2885216" y="5027613"/>
                </a:lnTo>
                <a:lnTo>
                  <a:pt x="2869341" y="5068888"/>
                </a:lnTo>
                <a:lnTo>
                  <a:pt x="2853466" y="5105400"/>
                </a:lnTo>
                <a:lnTo>
                  <a:pt x="2834416" y="5143500"/>
                </a:lnTo>
                <a:lnTo>
                  <a:pt x="2815366" y="5181600"/>
                </a:lnTo>
                <a:lnTo>
                  <a:pt x="2796316" y="5218113"/>
                </a:lnTo>
                <a:lnTo>
                  <a:pt x="2780441" y="5259388"/>
                </a:lnTo>
                <a:lnTo>
                  <a:pt x="2766153" y="5305425"/>
                </a:lnTo>
                <a:lnTo>
                  <a:pt x="2755041" y="5357813"/>
                </a:lnTo>
                <a:lnTo>
                  <a:pt x="2747103" y="5418138"/>
                </a:lnTo>
                <a:lnTo>
                  <a:pt x="2745516" y="5486400"/>
                </a:lnTo>
                <a:lnTo>
                  <a:pt x="2747103" y="5554663"/>
                </a:lnTo>
                <a:lnTo>
                  <a:pt x="2755041" y="5614988"/>
                </a:lnTo>
                <a:lnTo>
                  <a:pt x="2766153" y="5667375"/>
                </a:lnTo>
                <a:lnTo>
                  <a:pt x="2780441" y="5713413"/>
                </a:lnTo>
                <a:lnTo>
                  <a:pt x="2796316" y="5754688"/>
                </a:lnTo>
                <a:lnTo>
                  <a:pt x="2815366" y="5791200"/>
                </a:lnTo>
                <a:lnTo>
                  <a:pt x="2834416" y="5829300"/>
                </a:lnTo>
                <a:lnTo>
                  <a:pt x="2853466" y="5867400"/>
                </a:lnTo>
                <a:lnTo>
                  <a:pt x="2869341" y="5903913"/>
                </a:lnTo>
                <a:lnTo>
                  <a:pt x="2885216" y="5945188"/>
                </a:lnTo>
                <a:lnTo>
                  <a:pt x="2901091" y="5991225"/>
                </a:lnTo>
                <a:lnTo>
                  <a:pt x="2912203" y="6043613"/>
                </a:lnTo>
                <a:lnTo>
                  <a:pt x="2918553" y="6103938"/>
                </a:lnTo>
                <a:lnTo>
                  <a:pt x="2921728" y="6172200"/>
                </a:lnTo>
                <a:lnTo>
                  <a:pt x="2918553" y="6240463"/>
                </a:lnTo>
                <a:lnTo>
                  <a:pt x="2912203" y="6300788"/>
                </a:lnTo>
                <a:lnTo>
                  <a:pt x="2901091" y="6353175"/>
                </a:lnTo>
                <a:lnTo>
                  <a:pt x="2885216" y="6399213"/>
                </a:lnTo>
                <a:lnTo>
                  <a:pt x="2869341" y="6440488"/>
                </a:lnTo>
                <a:lnTo>
                  <a:pt x="2853466" y="6477000"/>
                </a:lnTo>
                <a:lnTo>
                  <a:pt x="2834416" y="6515100"/>
                </a:lnTo>
                <a:lnTo>
                  <a:pt x="2815366" y="6553200"/>
                </a:lnTo>
                <a:lnTo>
                  <a:pt x="2796316" y="6589713"/>
                </a:lnTo>
                <a:lnTo>
                  <a:pt x="2780441" y="6630988"/>
                </a:lnTo>
                <a:lnTo>
                  <a:pt x="2766153" y="6677025"/>
                </a:lnTo>
                <a:lnTo>
                  <a:pt x="2755041" y="6729413"/>
                </a:lnTo>
                <a:lnTo>
                  <a:pt x="2747103" y="6789738"/>
                </a:lnTo>
                <a:lnTo>
                  <a:pt x="2745516" y="6858000"/>
                </a:lnTo>
                <a:lnTo>
                  <a:pt x="2202677" y="6858000"/>
                </a:lnTo>
                <a:lnTo>
                  <a:pt x="2035903" y="6858000"/>
                </a:lnTo>
                <a:lnTo>
                  <a:pt x="0" y="6858000"/>
                </a:lnTo>
                <a:close/>
              </a:path>
            </a:pathLst>
          </a:custGeom>
          <a:solidFill>
            <a:schemeClr val="accent1"/>
          </a:solidFill>
          <a:ln w="0">
            <a:noFill/>
            <a:prstDash val="solid"/>
            <a:round/>
            <a:headEnd/>
            <a:tailEnd/>
          </a:ln>
        </p:spPr>
        <p:txBody>
          <a:bodyPr/>
          <a:lstStyle/>
          <a:p>
            <a:endParaRPr lang="en-US"/>
          </a:p>
        </p:txBody>
      </p:sp>
      <p:sp>
        <p:nvSpPr>
          <p:cNvPr id="17" name="Rectangle 16">
            <a:extLst>
              <a:ext uri="{FF2B5EF4-FFF2-40B4-BE49-F238E27FC236}">
                <a16:creationId xmlns:a16="http://schemas.microsoft.com/office/drawing/2014/main" id="{C467EAEF-38A1-4DBE-A2A7-C4288EC2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BFF1ECF-D0E1-28C3-9C1F-9AE777D5A6C4}"/>
              </a:ext>
            </a:extLst>
          </p:cNvPr>
          <p:cNvSpPr>
            <a:spLocks noGrp="1"/>
          </p:cNvSpPr>
          <p:nvPr>
            <p:ph type="sldNum" sz="quarter" idx="12"/>
          </p:nvPr>
        </p:nvSpPr>
        <p:spPr>
          <a:xfrm>
            <a:off x="7785548" y="6375679"/>
            <a:ext cx="655859"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a:solidFill>
                  <a:schemeClr val="tx1">
                    <a:lumMod val="75000"/>
                    <a:lumOff val="25000"/>
                  </a:schemeClr>
                </a:solidFill>
                <a:latin typeface="+mn-lt"/>
                <a:ea typeface="+mn-ea"/>
                <a:cs typeface="+mn-cs"/>
              </a:rPr>
              <a:pPr defTabSz="457200">
                <a:spcAft>
                  <a:spcPts val="600"/>
                </a:spcAft>
                <a:defRPr/>
              </a:pPr>
              <a:t>36</a:t>
            </a:fld>
            <a:endParaRPr lang="en-US" sz="1200" kern="1200" baseline="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43452397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355" name="Rectangle 185354">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353" name="Rectangle 4"/>
          <p:cNvSpPr>
            <a:spLocks noGrp="1" noRot="1" noChangeArrowheads="1"/>
          </p:cNvSpPr>
          <p:nvPr>
            <p:ph type="title"/>
          </p:nvPr>
        </p:nvSpPr>
        <p:spPr>
          <a:xfrm>
            <a:off x="938758" y="382385"/>
            <a:ext cx="7633742" cy="1492132"/>
          </a:xfrm>
        </p:spPr>
        <p:txBody>
          <a:bodyPr anchor="ctr">
            <a:normAutofit/>
          </a:bodyPr>
          <a:lstStyle/>
          <a:p>
            <a:r>
              <a:rPr lang="en-US" dirty="0"/>
              <a:t>Family Planning Program</a:t>
            </a:r>
          </a:p>
        </p:txBody>
      </p:sp>
      <p:sp>
        <p:nvSpPr>
          <p:cNvPr id="185357"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348FF287-1FAC-47C5-91DC-857D4A0EB4D9}"/>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37</a:t>
            </a:fld>
            <a:endParaRPr lang="en-US">
              <a:solidFill>
                <a:schemeClr val="tx1">
                  <a:lumMod val="50000"/>
                  <a:lumOff val="50000"/>
                </a:schemeClr>
              </a:solidFill>
            </a:endParaRPr>
          </a:p>
        </p:txBody>
      </p:sp>
      <p:sp>
        <p:nvSpPr>
          <p:cNvPr id="185359" name="Rectangle 185358">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5351" name="Rectangle 5">
            <a:extLst>
              <a:ext uri="{FF2B5EF4-FFF2-40B4-BE49-F238E27FC236}">
                <a16:creationId xmlns:a16="http://schemas.microsoft.com/office/drawing/2014/main" id="{C9A2FB3B-FB0D-EE6B-9888-F1EFDB40E9C0}"/>
              </a:ext>
            </a:extLst>
          </p:cNvPr>
          <p:cNvGraphicFramePr>
            <a:graphicFrameLocks noGrp="1"/>
          </p:cNvGraphicFramePr>
          <p:nvPr>
            <p:ph idx="1"/>
            <p:extLst>
              <p:ext uri="{D42A27DB-BD31-4B8C-83A1-F6EECF244321}">
                <p14:modId xmlns:p14="http://schemas.microsoft.com/office/powerpoint/2010/main" val="2128983645"/>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492132"/>
          </a:xfrm>
        </p:spPr>
        <p:txBody>
          <a:bodyPr anchor="ctr">
            <a:normAutofit/>
          </a:bodyPr>
          <a:lstStyle/>
          <a:p>
            <a:r>
              <a:rPr lang="en-US" dirty="0"/>
              <a:t>Family Planning Program</a:t>
            </a:r>
          </a:p>
        </p:txBody>
      </p:sp>
      <p:sp>
        <p:nvSpPr>
          <p:cNvPr id="4" name="Slide Number Placeholder 3">
            <a:extLst>
              <a:ext uri="{FF2B5EF4-FFF2-40B4-BE49-F238E27FC236}">
                <a16:creationId xmlns:a16="http://schemas.microsoft.com/office/drawing/2014/main" id="{37952404-BEDF-44BE-80AC-7095AD7A7549}"/>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38</a:t>
            </a:fld>
            <a:endParaRPr lang="en-US"/>
          </a:p>
        </p:txBody>
      </p:sp>
      <p:graphicFrame>
        <p:nvGraphicFramePr>
          <p:cNvPr id="6" name="Content Placeholder 2">
            <a:extLst>
              <a:ext uri="{FF2B5EF4-FFF2-40B4-BE49-F238E27FC236}">
                <a16:creationId xmlns:a16="http://schemas.microsoft.com/office/drawing/2014/main" id="{BD0F130A-EB17-B440-32D0-722EBC193934}"/>
              </a:ext>
            </a:extLst>
          </p:cNvPr>
          <p:cNvGraphicFramePr>
            <a:graphicFrameLocks noGrp="1"/>
          </p:cNvGraphicFramePr>
          <p:nvPr>
            <p:ph idx="1"/>
            <p:extLst>
              <p:ext uri="{D42A27DB-BD31-4B8C-83A1-F6EECF244321}">
                <p14:modId xmlns:p14="http://schemas.microsoft.com/office/powerpoint/2010/main" val="4194783957"/>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492132"/>
          </a:xfrm>
        </p:spPr>
        <p:txBody>
          <a:bodyPr anchor="ctr">
            <a:normAutofit/>
          </a:bodyPr>
          <a:lstStyle/>
          <a:p>
            <a:r>
              <a:rPr lang="en-US" dirty="0"/>
              <a:t>Family Planning Program</a:t>
            </a:r>
          </a:p>
        </p:txBody>
      </p:sp>
      <p:sp>
        <p:nvSpPr>
          <p:cNvPr id="4" name="Slide Number Placeholder 3">
            <a:extLst>
              <a:ext uri="{FF2B5EF4-FFF2-40B4-BE49-F238E27FC236}">
                <a16:creationId xmlns:a16="http://schemas.microsoft.com/office/drawing/2014/main" id="{08B59075-1365-42D4-886E-E8B390DC0737}"/>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39</a:t>
            </a:fld>
            <a:endParaRPr lang="en-US"/>
          </a:p>
        </p:txBody>
      </p:sp>
      <p:graphicFrame>
        <p:nvGraphicFramePr>
          <p:cNvPr id="6" name="Content Placeholder 2">
            <a:extLst>
              <a:ext uri="{FF2B5EF4-FFF2-40B4-BE49-F238E27FC236}">
                <a16:creationId xmlns:a16="http://schemas.microsoft.com/office/drawing/2014/main" id="{23093CBB-380A-D07A-8C0B-D352911DE707}"/>
              </a:ext>
            </a:extLst>
          </p:cNvPr>
          <p:cNvGraphicFramePr>
            <a:graphicFrameLocks noGrp="1"/>
          </p:cNvGraphicFramePr>
          <p:nvPr>
            <p:ph idx="1"/>
            <p:extLst>
              <p:ext uri="{D42A27DB-BD31-4B8C-83A1-F6EECF244321}">
                <p14:modId xmlns:p14="http://schemas.microsoft.com/office/powerpoint/2010/main" val="1340665617"/>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0C349-775E-1758-0A29-530B2005E1F0}"/>
              </a:ext>
            </a:extLst>
          </p:cNvPr>
          <p:cNvSpPr>
            <a:spLocks noGrp="1"/>
          </p:cNvSpPr>
          <p:nvPr>
            <p:ph type="title"/>
          </p:nvPr>
        </p:nvSpPr>
        <p:spPr>
          <a:xfrm>
            <a:off x="2571364" y="1098388"/>
            <a:ext cx="4017010" cy="4335020"/>
          </a:xfrm>
        </p:spPr>
        <p:txBody>
          <a:bodyPr vert="horz" lIns="91440" tIns="45720" rIns="91440" bIns="45720" rtlCol="0" anchor="b">
            <a:normAutofit/>
          </a:bodyPr>
          <a:lstStyle/>
          <a:p>
            <a:pPr defTabSz="914400"/>
            <a:r>
              <a:rPr lang="en-US" sz="4200" spc="800">
                <a:solidFill>
                  <a:schemeClr val="tx1">
                    <a:lumMod val="95000"/>
                    <a:lumOff val="5000"/>
                  </a:schemeClr>
                </a:solidFill>
              </a:rPr>
              <a:t>Student Orientation to Wellness Center</a:t>
            </a:r>
          </a:p>
        </p:txBody>
      </p:sp>
      <p:sp>
        <p:nvSpPr>
          <p:cNvPr id="15" name="Freeform: Shape 14">
            <a:extLst>
              <a:ext uri="{FF2B5EF4-FFF2-40B4-BE49-F238E27FC236}">
                <a16:creationId xmlns:a16="http://schemas.microsoft.com/office/drawing/2014/main" id="{68A549F5-BF47-4351-BA22-B59919984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2191295" cy="6858000"/>
          </a:xfrm>
          <a:custGeom>
            <a:avLst/>
            <a:gdLst>
              <a:gd name="connsiteX0" fmla="*/ 0 w 2921728"/>
              <a:gd name="connsiteY0" fmla="*/ 0 h 6858000"/>
              <a:gd name="connsiteX1" fmla="*/ 2035903 w 2921728"/>
              <a:gd name="connsiteY1" fmla="*/ 0 h 6858000"/>
              <a:gd name="connsiteX2" fmla="*/ 2202677 w 2921728"/>
              <a:gd name="connsiteY2" fmla="*/ 0 h 6858000"/>
              <a:gd name="connsiteX3" fmla="*/ 2745516 w 2921728"/>
              <a:gd name="connsiteY3" fmla="*/ 0 h 6858000"/>
              <a:gd name="connsiteX4" fmla="*/ 2747103 w 2921728"/>
              <a:gd name="connsiteY4" fmla="*/ 68263 h 6858000"/>
              <a:gd name="connsiteX5" fmla="*/ 2755041 w 2921728"/>
              <a:gd name="connsiteY5" fmla="*/ 128588 h 6858000"/>
              <a:gd name="connsiteX6" fmla="*/ 2766153 w 2921728"/>
              <a:gd name="connsiteY6" fmla="*/ 180975 h 6858000"/>
              <a:gd name="connsiteX7" fmla="*/ 2780441 w 2921728"/>
              <a:gd name="connsiteY7" fmla="*/ 227013 h 6858000"/>
              <a:gd name="connsiteX8" fmla="*/ 2796316 w 2921728"/>
              <a:gd name="connsiteY8" fmla="*/ 268288 h 6858000"/>
              <a:gd name="connsiteX9" fmla="*/ 2815366 w 2921728"/>
              <a:gd name="connsiteY9" fmla="*/ 304800 h 6858000"/>
              <a:gd name="connsiteX10" fmla="*/ 2834416 w 2921728"/>
              <a:gd name="connsiteY10" fmla="*/ 342900 h 6858000"/>
              <a:gd name="connsiteX11" fmla="*/ 2853466 w 2921728"/>
              <a:gd name="connsiteY11" fmla="*/ 381000 h 6858000"/>
              <a:gd name="connsiteX12" fmla="*/ 2869341 w 2921728"/>
              <a:gd name="connsiteY12" fmla="*/ 417513 h 6858000"/>
              <a:gd name="connsiteX13" fmla="*/ 2885216 w 2921728"/>
              <a:gd name="connsiteY13" fmla="*/ 458788 h 6858000"/>
              <a:gd name="connsiteX14" fmla="*/ 2901091 w 2921728"/>
              <a:gd name="connsiteY14" fmla="*/ 504825 h 6858000"/>
              <a:gd name="connsiteX15" fmla="*/ 2912203 w 2921728"/>
              <a:gd name="connsiteY15" fmla="*/ 557213 h 6858000"/>
              <a:gd name="connsiteX16" fmla="*/ 2918553 w 2921728"/>
              <a:gd name="connsiteY16" fmla="*/ 617538 h 6858000"/>
              <a:gd name="connsiteX17" fmla="*/ 2921728 w 2921728"/>
              <a:gd name="connsiteY17" fmla="*/ 685800 h 6858000"/>
              <a:gd name="connsiteX18" fmla="*/ 2918553 w 2921728"/>
              <a:gd name="connsiteY18" fmla="*/ 754063 h 6858000"/>
              <a:gd name="connsiteX19" fmla="*/ 2912203 w 2921728"/>
              <a:gd name="connsiteY19" fmla="*/ 814388 h 6858000"/>
              <a:gd name="connsiteX20" fmla="*/ 2901091 w 2921728"/>
              <a:gd name="connsiteY20" fmla="*/ 866775 h 6858000"/>
              <a:gd name="connsiteX21" fmla="*/ 2885216 w 2921728"/>
              <a:gd name="connsiteY21" fmla="*/ 912813 h 6858000"/>
              <a:gd name="connsiteX22" fmla="*/ 2869341 w 2921728"/>
              <a:gd name="connsiteY22" fmla="*/ 954088 h 6858000"/>
              <a:gd name="connsiteX23" fmla="*/ 2853466 w 2921728"/>
              <a:gd name="connsiteY23" fmla="*/ 990600 h 6858000"/>
              <a:gd name="connsiteX24" fmla="*/ 2834416 w 2921728"/>
              <a:gd name="connsiteY24" fmla="*/ 1028700 h 6858000"/>
              <a:gd name="connsiteX25" fmla="*/ 2815366 w 2921728"/>
              <a:gd name="connsiteY25" fmla="*/ 1066800 h 6858000"/>
              <a:gd name="connsiteX26" fmla="*/ 2796316 w 2921728"/>
              <a:gd name="connsiteY26" fmla="*/ 1103313 h 6858000"/>
              <a:gd name="connsiteX27" fmla="*/ 2780441 w 2921728"/>
              <a:gd name="connsiteY27" fmla="*/ 1144588 h 6858000"/>
              <a:gd name="connsiteX28" fmla="*/ 2766153 w 2921728"/>
              <a:gd name="connsiteY28" fmla="*/ 1190625 h 6858000"/>
              <a:gd name="connsiteX29" fmla="*/ 2755041 w 2921728"/>
              <a:gd name="connsiteY29" fmla="*/ 1243013 h 6858000"/>
              <a:gd name="connsiteX30" fmla="*/ 2747103 w 2921728"/>
              <a:gd name="connsiteY30" fmla="*/ 1303338 h 6858000"/>
              <a:gd name="connsiteX31" fmla="*/ 2745516 w 2921728"/>
              <a:gd name="connsiteY31" fmla="*/ 1371600 h 6858000"/>
              <a:gd name="connsiteX32" fmla="*/ 2747103 w 2921728"/>
              <a:gd name="connsiteY32" fmla="*/ 1439863 h 6858000"/>
              <a:gd name="connsiteX33" fmla="*/ 2755041 w 2921728"/>
              <a:gd name="connsiteY33" fmla="*/ 1500188 h 6858000"/>
              <a:gd name="connsiteX34" fmla="*/ 2766153 w 2921728"/>
              <a:gd name="connsiteY34" fmla="*/ 1552575 h 6858000"/>
              <a:gd name="connsiteX35" fmla="*/ 2780441 w 2921728"/>
              <a:gd name="connsiteY35" fmla="*/ 1598613 h 6858000"/>
              <a:gd name="connsiteX36" fmla="*/ 2796316 w 2921728"/>
              <a:gd name="connsiteY36" fmla="*/ 1639888 h 6858000"/>
              <a:gd name="connsiteX37" fmla="*/ 2815366 w 2921728"/>
              <a:gd name="connsiteY37" fmla="*/ 1676400 h 6858000"/>
              <a:gd name="connsiteX38" fmla="*/ 2834416 w 2921728"/>
              <a:gd name="connsiteY38" fmla="*/ 1714500 h 6858000"/>
              <a:gd name="connsiteX39" fmla="*/ 2853466 w 2921728"/>
              <a:gd name="connsiteY39" fmla="*/ 1752600 h 6858000"/>
              <a:gd name="connsiteX40" fmla="*/ 2869341 w 2921728"/>
              <a:gd name="connsiteY40" fmla="*/ 1789113 h 6858000"/>
              <a:gd name="connsiteX41" fmla="*/ 2885216 w 2921728"/>
              <a:gd name="connsiteY41" fmla="*/ 1830388 h 6858000"/>
              <a:gd name="connsiteX42" fmla="*/ 2901091 w 2921728"/>
              <a:gd name="connsiteY42" fmla="*/ 1876425 h 6858000"/>
              <a:gd name="connsiteX43" fmla="*/ 2912203 w 2921728"/>
              <a:gd name="connsiteY43" fmla="*/ 1928813 h 6858000"/>
              <a:gd name="connsiteX44" fmla="*/ 2918553 w 2921728"/>
              <a:gd name="connsiteY44" fmla="*/ 1989138 h 6858000"/>
              <a:gd name="connsiteX45" fmla="*/ 2921728 w 2921728"/>
              <a:gd name="connsiteY45" fmla="*/ 2057400 h 6858000"/>
              <a:gd name="connsiteX46" fmla="*/ 2918553 w 2921728"/>
              <a:gd name="connsiteY46" fmla="*/ 2125663 h 6858000"/>
              <a:gd name="connsiteX47" fmla="*/ 2912203 w 2921728"/>
              <a:gd name="connsiteY47" fmla="*/ 2185988 h 6858000"/>
              <a:gd name="connsiteX48" fmla="*/ 2901091 w 2921728"/>
              <a:gd name="connsiteY48" fmla="*/ 2238375 h 6858000"/>
              <a:gd name="connsiteX49" fmla="*/ 2885216 w 2921728"/>
              <a:gd name="connsiteY49" fmla="*/ 2284413 h 6858000"/>
              <a:gd name="connsiteX50" fmla="*/ 2869341 w 2921728"/>
              <a:gd name="connsiteY50" fmla="*/ 2325688 h 6858000"/>
              <a:gd name="connsiteX51" fmla="*/ 2853466 w 2921728"/>
              <a:gd name="connsiteY51" fmla="*/ 2362200 h 6858000"/>
              <a:gd name="connsiteX52" fmla="*/ 2834416 w 2921728"/>
              <a:gd name="connsiteY52" fmla="*/ 2400300 h 6858000"/>
              <a:gd name="connsiteX53" fmla="*/ 2815366 w 2921728"/>
              <a:gd name="connsiteY53" fmla="*/ 2438400 h 6858000"/>
              <a:gd name="connsiteX54" fmla="*/ 2796316 w 2921728"/>
              <a:gd name="connsiteY54" fmla="*/ 2474913 h 6858000"/>
              <a:gd name="connsiteX55" fmla="*/ 2780441 w 2921728"/>
              <a:gd name="connsiteY55" fmla="*/ 2516188 h 6858000"/>
              <a:gd name="connsiteX56" fmla="*/ 2766153 w 2921728"/>
              <a:gd name="connsiteY56" fmla="*/ 2562225 h 6858000"/>
              <a:gd name="connsiteX57" fmla="*/ 2755041 w 2921728"/>
              <a:gd name="connsiteY57" fmla="*/ 2614613 h 6858000"/>
              <a:gd name="connsiteX58" fmla="*/ 2747103 w 2921728"/>
              <a:gd name="connsiteY58" fmla="*/ 2674938 h 6858000"/>
              <a:gd name="connsiteX59" fmla="*/ 2745516 w 2921728"/>
              <a:gd name="connsiteY59" fmla="*/ 2743200 h 6858000"/>
              <a:gd name="connsiteX60" fmla="*/ 2747103 w 2921728"/>
              <a:gd name="connsiteY60" fmla="*/ 2811463 h 6858000"/>
              <a:gd name="connsiteX61" fmla="*/ 2755041 w 2921728"/>
              <a:gd name="connsiteY61" fmla="*/ 2871788 h 6858000"/>
              <a:gd name="connsiteX62" fmla="*/ 2766153 w 2921728"/>
              <a:gd name="connsiteY62" fmla="*/ 2924175 h 6858000"/>
              <a:gd name="connsiteX63" fmla="*/ 2780441 w 2921728"/>
              <a:gd name="connsiteY63" fmla="*/ 2970213 h 6858000"/>
              <a:gd name="connsiteX64" fmla="*/ 2796316 w 2921728"/>
              <a:gd name="connsiteY64" fmla="*/ 3011488 h 6858000"/>
              <a:gd name="connsiteX65" fmla="*/ 2815366 w 2921728"/>
              <a:gd name="connsiteY65" fmla="*/ 3048000 h 6858000"/>
              <a:gd name="connsiteX66" fmla="*/ 2834416 w 2921728"/>
              <a:gd name="connsiteY66" fmla="*/ 3086100 h 6858000"/>
              <a:gd name="connsiteX67" fmla="*/ 2853466 w 2921728"/>
              <a:gd name="connsiteY67" fmla="*/ 3124200 h 6858000"/>
              <a:gd name="connsiteX68" fmla="*/ 2869341 w 2921728"/>
              <a:gd name="connsiteY68" fmla="*/ 3160713 h 6858000"/>
              <a:gd name="connsiteX69" fmla="*/ 2885216 w 2921728"/>
              <a:gd name="connsiteY69" fmla="*/ 3201988 h 6858000"/>
              <a:gd name="connsiteX70" fmla="*/ 2901091 w 2921728"/>
              <a:gd name="connsiteY70" fmla="*/ 3248025 h 6858000"/>
              <a:gd name="connsiteX71" fmla="*/ 2912203 w 2921728"/>
              <a:gd name="connsiteY71" fmla="*/ 3300413 h 6858000"/>
              <a:gd name="connsiteX72" fmla="*/ 2918553 w 2921728"/>
              <a:gd name="connsiteY72" fmla="*/ 3360738 h 6858000"/>
              <a:gd name="connsiteX73" fmla="*/ 2921728 w 2921728"/>
              <a:gd name="connsiteY73" fmla="*/ 3427413 h 6858000"/>
              <a:gd name="connsiteX74" fmla="*/ 2918553 w 2921728"/>
              <a:gd name="connsiteY74" fmla="*/ 3497263 h 6858000"/>
              <a:gd name="connsiteX75" fmla="*/ 2912203 w 2921728"/>
              <a:gd name="connsiteY75" fmla="*/ 3557588 h 6858000"/>
              <a:gd name="connsiteX76" fmla="*/ 2901091 w 2921728"/>
              <a:gd name="connsiteY76" fmla="*/ 3609975 h 6858000"/>
              <a:gd name="connsiteX77" fmla="*/ 2885216 w 2921728"/>
              <a:gd name="connsiteY77" fmla="*/ 3656013 h 6858000"/>
              <a:gd name="connsiteX78" fmla="*/ 2869341 w 2921728"/>
              <a:gd name="connsiteY78" fmla="*/ 3697288 h 6858000"/>
              <a:gd name="connsiteX79" fmla="*/ 2853466 w 2921728"/>
              <a:gd name="connsiteY79" fmla="*/ 3733800 h 6858000"/>
              <a:gd name="connsiteX80" fmla="*/ 2834416 w 2921728"/>
              <a:gd name="connsiteY80" fmla="*/ 3771900 h 6858000"/>
              <a:gd name="connsiteX81" fmla="*/ 2815366 w 2921728"/>
              <a:gd name="connsiteY81" fmla="*/ 3810000 h 6858000"/>
              <a:gd name="connsiteX82" fmla="*/ 2796316 w 2921728"/>
              <a:gd name="connsiteY82" fmla="*/ 3846513 h 6858000"/>
              <a:gd name="connsiteX83" fmla="*/ 2780441 w 2921728"/>
              <a:gd name="connsiteY83" fmla="*/ 3887788 h 6858000"/>
              <a:gd name="connsiteX84" fmla="*/ 2766153 w 2921728"/>
              <a:gd name="connsiteY84" fmla="*/ 3933825 h 6858000"/>
              <a:gd name="connsiteX85" fmla="*/ 2755041 w 2921728"/>
              <a:gd name="connsiteY85" fmla="*/ 3986213 h 6858000"/>
              <a:gd name="connsiteX86" fmla="*/ 2747103 w 2921728"/>
              <a:gd name="connsiteY86" fmla="*/ 4046538 h 6858000"/>
              <a:gd name="connsiteX87" fmla="*/ 2745516 w 2921728"/>
              <a:gd name="connsiteY87" fmla="*/ 4114800 h 6858000"/>
              <a:gd name="connsiteX88" fmla="*/ 2747103 w 2921728"/>
              <a:gd name="connsiteY88" fmla="*/ 4183063 h 6858000"/>
              <a:gd name="connsiteX89" fmla="*/ 2755041 w 2921728"/>
              <a:gd name="connsiteY89" fmla="*/ 4243388 h 6858000"/>
              <a:gd name="connsiteX90" fmla="*/ 2766153 w 2921728"/>
              <a:gd name="connsiteY90" fmla="*/ 4295775 h 6858000"/>
              <a:gd name="connsiteX91" fmla="*/ 2780441 w 2921728"/>
              <a:gd name="connsiteY91" fmla="*/ 4341813 h 6858000"/>
              <a:gd name="connsiteX92" fmla="*/ 2796316 w 2921728"/>
              <a:gd name="connsiteY92" fmla="*/ 4383088 h 6858000"/>
              <a:gd name="connsiteX93" fmla="*/ 2815366 w 2921728"/>
              <a:gd name="connsiteY93" fmla="*/ 4419600 h 6858000"/>
              <a:gd name="connsiteX94" fmla="*/ 2853466 w 2921728"/>
              <a:gd name="connsiteY94" fmla="*/ 4495800 h 6858000"/>
              <a:gd name="connsiteX95" fmla="*/ 2869341 w 2921728"/>
              <a:gd name="connsiteY95" fmla="*/ 4532313 h 6858000"/>
              <a:gd name="connsiteX96" fmla="*/ 2885216 w 2921728"/>
              <a:gd name="connsiteY96" fmla="*/ 4573588 h 6858000"/>
              <a:gd name="connsiteX97" fmla="*/ 2901091 w 2921728"/>
              <a:gd name="connsiteY97" fmla="*/ 4619625 h 6858000"/>
              <a:gd name="connsiteX98" fmla="*/ 2912203 w 2921728"/>
              <a:gd name="connsiteY98" fmla="*/ 4672013 h 6858000"/>
              <a:gd name="connsiteX99" fmla="*/ 2918553 w 2921728"/>
              <a:gd name="connsiteY99" fmla="*/ 4732338 h 6858000"/>
              <a:gd name="connsiteX100" fmla="*/ 2921728 w 2921728"/>
              <a:gd name="connsiteY100" fmla="*/ 4800600 h 6858000"/>
              <a:gd name="connsiteX101" fmla="*/ 2918553 w 2921728"/>
              <a:gd name="connsiteY101" fmla="*/ 4868863 h 6858000"/>
              <a:gd name="connsiteX102" fmla="*/ 2912203 w 2921728"/>
              <a:gd name="connsiteY102" fmla="*/ 4929188 h 6858000"/>
              <a:gd name="connsiteX103" fmla="*/ 2901091 w 2921728"/>
              <a:gd name="connsiteY103" fmla="*/ 4981575 h 6858000"/>
              <a:gd name="connsiteX104" fmla="*/ 2885216 w 2921728"/>
              <a:gd name="connsiteY104" fmla="*/ 5027613 h 6858000"/>
              <a:gd name="connsiteX105" fmla="*/ 2869341 w 2921728"/>
              <a:gd name="connsiteY105" fmla="*/ 5068888 h 6858000"/>
              <a:gd name="connsiteX106" fmla="*/ 2853466 w 2921728"/>
              <a:gd name="connsiteY106" fmla="*/ 5105400 h 6858000"/>
              <a:gd name="connsiteX107" fmla="*/ 2834416 w 2921728"/>
              <a:gd name="connsiteY107" fmla="*/ 5143500 h 6858000"/>
              <a:gd name="connsiteX108" fmla="*/ 2815366 w 2921728"/>
              <a:gd name="connsiteY108" fmla="*/ 5181600 h 6858000"/>
              <a:gd name="connsiteX109" fmla="*/ 2796316 w 2921728"/>
              <a:gd name="connsiteY109" fmla="*/ 5218113 h 6858000"/>
              <a:gd name="connsiteX110" fmla="*/ 2780441 w 2921728"/>
              <a:gd name="connsiteY110" fmla="*/ 5259388 h 6858000"/>
              <a:gd name="connsiteX111" fmla="*/ 2766153 w 2921728"/>
              <a:gd name="connsiteY111" fmla="*/ 5305425 h 6858000"/>
              <a:gd name="connsiteX112" fmla="*/ 2755041 w 2921728"/>
              <a:gd name="connsiteY112" fmla="*/ 5357813 h 6858000"/>
              <a:gd name="connsiteX113" fmla="*/ 2747103 w 2921728"/>
              <a:gd name="connsiteY113" fmla="*/ 5418138 h 6858000"/>
              <a:gd name="connsiteX114" fmla="*/ 2745516 w 2921728"/>
              <a:gd name="connsiteY114" fmla="*/ 5486400 h 6858000"/>
              <a:gd name="connsiteX115" fmla="*/ 2747103 w 2921728"/>
              <a:gd name="connsiteY115" fmla="*/ 5554663 h 6858000"/>
              <a:gd name="connsiteX116" fmla="*/ 2755041 w 2921728"/>
              <a:gd name="connsiteY116" fmla="*/ 5614988 h 6858000"/>
              <a:gd name="connsiteX117" fmla="*/ 2766153 w 2921728"/>
              <a:gd name="connsiteY117" fmla="*/ 5667375 h 6858000"/>
              <a:gd name="connsiteX118" fmla="*/ 2780441 w 2921728"/>
              <a:gd name="connsiteY118" fmla="*/ 5713413 h 6858000"/>
              <a:gd name="connsiteX119" fmla="*/ 2796316 w 2921728"/>
              <a:gd name="connsiteY119" fmla="*/ 5754688 h 6858000"/>
              <a:gd name="connsiteX120" fmla="*/ 2815366 w 2921728"/>
              <a:gd name="connsiteY120" fmla="*/ 5791200 h 6858000"/>
              <a:gd name="connsiteX121" fmla="*/ 2834416 w 2921728"/>
              <a:gd name="connsiteY121" fmla="*/ 5829300 h 6858000"/>
              <a:gd name="connsiteX122" fmla="*/ 2853466 w 2921728"/>
              <a:gd name="connsiteY122" fmla="*/ 5867400 h 6858000"/>
              <a:gd name="connsiteX123" fmla="*/ 2869341 w 2921728"/>
              <a:gd name="connsiteY123" fmla="*/ 5903913 h 6858000"/>
              <a:gd name="connsiteX124" fmla="*/ 2885216 w 2921728"/>
              <a:gd name="connsiteY124" fmla="*/ 5945188 h 6858000"/>
              <a:gd name="connsiteX125" fmla="*/ 2901091 w 2921728"/>
              <a:gd name="connsiteY125" fmla="*/ 5991225 h 6858000"/>
              <a:gd name="connsiteX126" fmla="*/ 2912203 w 2921728"/>
              <a:gd name="connsiteY126" fmla="*/ 6043613 h 6858000"/>
              <a:gd name="connsiteX127" fmla="*/ 2918553 w 2921728"/>
              <a:gd name="connsiteY127" fmla="*/ 6103938 h 6858000"/>
              <a:gd name="connsiteX128" fmla="*/ 2921728 w 2921728"/>
              <a:gd name="connsiteY128" fmla="*/ 6172200 h 6858000"/>
              <a:gd name="connsiteX129" fmla="*/ 2918553 w 2921728"/>
              <a:gd name="connsiteY129" fmla="*/ 6240463 h 6858000"/>
              <a:gd name="connsiteX130" fmla="*/ 2912203 w 2921728"/>
              <a:gd name="connsiteY130" fmla="*/ 6300788 h 6858000"/>
              <a:gd name="connsiteX131" fmla="*/ 2901091 w 2921728"/>
              <a:gd name="connsiteY131" fmla="*/ 6353175 h 6858000"/>
              <a:gd name="connsiteX132" fmla="*/ 2885216 w 2921728"/>
              <a:gd name="connsiteY132" fmla="*/ 6399213 h 6858000"/>
              <a:gd name="connsiteX133" fmla="*/ 2869341 w 2921728"/>
              <a:gd name="connsiteY133" fmla="*/ 6440488 h 6858000"/>
              <a:gd name="connsiteX134" fmla="*/ 2853466 w 2921728"/>
              <a:gd name="connsiteY134" fmla="*/ 6477000 h 6858000"/>
              <a:gd name="connsiteX135" fmla="*/ 2834416 w 2921728"/>
              <a:gd name="connsiteY135" fmla="*/ 6515100 h 6858000"/>
              <a:gd name="connsiteX136" fmla="*/ 2815366 w 2921728"/>
              <a:gd name="connsiteY136" fmla="*/ 6553200 h 6858000"/>
              <a:gd name="connsiteX137" fmla="*/ 2796316 w 2921728"/>
              <a:gd name="connsiteY137" fmla="*/ 6589713 h 6858000"/>
              <a:gd name="connsiteX138" fmla="*/ 2780441 w 2921728"/>
              <a:gd name="connsiteY138" fmla="*/ 6630988 h 6858000"/>
              <a:gd name="connsiteX139" fmla="*/ 2766153 w 2921728"/>
              <a:gd name="connsiteY139" fmla="*/ 6677025 h 6858000"/>
              <a:gd name="connsiteX140" fmla="*/ 2755041 w 2921728"/>
              <a:gd name="connsiteY140" fmla="*/ 6729413 h 6858000"/>
              <a:gd name="connsiteX141" fmla="*/ 2747103 w 2921728"/>
              <a:gd name="connsiteY141" fmla="*/ 6789738 h 6858000"/>
              <a:gd name="connsiteX142" fmla="*/ 2745516 w 2921728"/>
              <a:gd name="connsiteY142" fmla="*/ 6858000 h 6858000"/>
              <a:gd name="connsiteX143" fmla="*/ 2202677 w 2921728"/>
              <a:gd name="connsiteY143" fmla="*/ 6858000 h 6858000"/>
              <a:gd name="connsiteX144" fmla="*/ 2035903 w 2921728"/>
              <a:gd name="connsiteY144" fmla="*/ 6858000 h 6858000"/>
              <a:gd name="connsiteX145" fmla="*/ 0 w 2921728"/>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21728" h="6858000">
                <a:moveTo>
                  <a:pt x="0" y="0"/>
                </a:moveTo>
                <a:lnTo>
                  <a:pt x="2035903" y="0"/>
                </a:lnTo>
                <a:lnTo>
                  <a:pt x="2202677" y="0"/>
                </a:lnTo>
                <a:lnTo>
                  <a:pt x="2745516" y="0"/>
                </a:lnTo>
                <a:lnTo>
                  <a:pt x="2747103" y="68263"/>
                </a:lnTo>
                <a:lnTo>
                  <a:pt x="2755041" y="128588"/>
                </a:lnTo>
                <a:lnTo>
                  <a:pt x="2766153" y="180975"/>
                </a:lnTo>
                <a:lnTo>
                  <a:pt x="2780441" y="227013"/>
                </a:lnTo>
                <a:lnTo>
                  <a:pt x="2796316" y="268288"/>
                </a:lnTo>
                <a:lnTo>
                  <a:pt x="2815366" y="304800"/>
                </a:lnTo>
                <a:lnTo>
                  <a:pt x="2834416" y="342900"/>
                </a:lnTo>
                <a:lnTo>
                  <a:pt x="2853466" y="381000"/>
                </a:lnTo>
                <a:lnTo>
                  <a:pt x="2869341" y="417513"/>
                </a:lnTo>
                <a:lnTo>
                  <a:pt x="2885216" y="458788"/>
                </a:lnTo>
                <a:lnTo>
                  <a:pt x="2901091" y="504825"/>
                </a:lnTo>
                <a:lnTo>
                  <a:pt x="2912203" y="557213"/>
                </a:lnTo>
                <a:lnTo>
                  <a:pt x="2918553" y="617538"/>
                </a:lnTo>
                <a:lnTo>
                  <a:pt x="2921728" y="685800"/>
                </a:lnTo>
                <a:lnTo>
                  <a:pt x="2918553" y="754063"/>
                </a:lnTo>
                <a:lnTo>
                  <a:pt x="2912203" y="814388"/>
                </a:lnTo>
                <a:lnTo>
                  <a:pt x="2901091" y="866775"/>
                </a:lnTo>
                <a:lnTo>
                  <a:pt x="2885216" y="912813"/>
                </a:lnTo>
                <a:lnTo>
                  <a:pt x="2869341" y="954088"/>
                </a:lnTo>
                <a:lnTo>
                  <a:pt x="2853466" y="990600"/>
                </a:lnTo>
                <a:lnTo>
                  <a:pt x="2834416" y="1028700"/>
                </a:lnTo>
                <a:lnTo>
                  <a:pt x="2815366" y="1066800"/>
                </a:lnTo>
                <a:lnTo>
                  <a:pt x="2796316" y="1103313"/>
                </a:lnTo>
                <a:lnTo>
                  <a:pt x="2780441" y="1144588"/>
                </a:lnTo>
                <a:lnTo>
                  <a:pt x="2766153" y="1190625"/>
                </a:lnTo>
                <a:lnTo>
                  <a:pt x="2755041" y="1243013"/>
                </a:lnTo>
                <a:lnTo>
                  <a:pt x="2747103" y="1303338"/>
                </a:lnTo>
                <a:lnTo>
                  <a:pt x="2745516" y="1371600"/>
                </a:lnTo>
                <a:lnTo>
                  <a:pt x="2747103" y="1439863"/>
                </a:lnTo>
                <a:lnTo>
                  <a:pt x="2755041" y="1500188"/>
                </a:lnTo>
                <a:lnTo>
                  <a:pt x="2766153" y="1552575"/>
                </a:lnTo>
                <a:lnTo>
                  <a:pt x="2780441" y="1598613"/>
                </a:lnTo>
                <a:lnTo>
                  <a:pt x="2796316" y="1639888"/>
                </a:lnTo>
                <a:lnTo>
                  <a:pt x="2815366" y="1676400"/>
                </a:lnTo>
                <a:lnTo>
                  <a:pt x="2834416" y="1714500"/>
                </a:lnTo>
                <a:lnTo>
                  <a:pt x="2853466" y="1752600"/>
                </a:lnTo>
                <a:lnTo>
                  <a:pt x="2869341" y="1789113"/>
                </a:lnTo>
                <a:lnTo>
                  <a:pt x="2885216" y="1830388"/>
                </a:lnTo>
                <a:lnTo>
                  <a:pt x="2901091" y="1876425"/>
                </a:lnTo>
                <a:lnTo>
                  <a:pt x="2912203" y="1928813"/>
                </a:lnTo>
                <a:lnTo>
                  <a:pt x="2918553" y="1989138"/>
                </a:lnTo>
                <a:lnTo>
                  <a:pt x="2921728" y="2057400"/>
                </a:lnTo>
                <a:lnTo>
                  <a:pt x="2918553" y="2125663"/>
                </a:lnTo>
                <a:lnTo>
                  <a:pt x="2912203" y="2185988"/>
                </a:lnTo>
                <a:lnTo>
                  <a:pt x="2901091" y="2238375"/>
                </a:lnTo>
                <a:lnTo>
                  <a:pt x="2885216" y="2284413"/>
                </a:lnTo>
                <a:lnTo>
                  <a:pt x="2869341" y="2325688"/>
                </a:lnTo>
                <a:lnTo>
                  <a:pt x="2853466" y="2362200"/>
                </a:lnTo>
                <a:lnTo>
                  <a:pt x="2834416" y="2400300"/>
                </a:lnTo>
                <a:lnTo>
                  <a:pt x="2815366" y="2438400"/>
                </a:lnTo>
                <a:lnTo>
                  <a:pt x="2796316" y="2474913"/>
                </a:lnTo>
                <a:lnTo>
                  <a:pt x="2780441" y="2516188"/>
                </a:lnTo>
                <a:lnTo>
                  <a:pt x="2766153" y="2562225"/>
                </a:lnTo>
                <a:lnTo>
                  <a:pt x="2755041" y="2614613"/>
                </a:lnTo>
                <a:lnTo>
                  <a:pt x="2747103" y="2674938"/>
                </a:lnTo>
                <a:lnTo>
                  <a:pt x="2745516" y="2743200"/>
                </a:lnTo>
                <a:lnTo>
                  <a:pt x="2747103" y="2811463"/>
                </a:lnTo>
                <a:lnTo>
                  <a:pt x="2755041" y="2871788"/>
                </a:lnTo>
                <a:lnTo>
                  <a:pt x="2766153" y="2924175"/>
                </a:lnTo>
                <a:lnTo>
                  <a:pt x="2780441" y="2970213"/>
                </a:lnTo>
                <a:lnTo>
                  <a:pt x="2796316" y="3011488"/>
                </a:lnTo>
                <a:lnTo>
                  <a:pt x="2815366" y="3048000"/>
                </a:lnTo>
                <a:lnTo>
                  <a:pt x="2834416" y="3086100"/>
                </a:lnTo>
                <a:lnTo>
                  <a:pt x="2853466" y="3124200"/>
                </a:lnTo>
                <a:lnTo>
                  <a:pt x="2869341" y="3160713"/>
                </a:lnTo>
                <a:lnTo>
                  <a:pt x="2885216" y="3201988"/>
                </a:lnTo>
                <a:lnTo>
                  <a:pt x="2901091" y="3248025"/>
                </a:lnTo>
                <a:lnTo>
                  <a:pt x="2912203" y="3300413"/>
                </a:lnTo>
                <a:lnTo>
                  <a:pt x="2918553" y="3360738"/>
                </a:lnTo>
                <a:lnTo>
                  <a:pt x="2921728" y="3427413"/>
                </a:lnTo>
                <a:lnTo>
                  <a:pt x="2918553" y="3497263"/>
                </a:lnTo>
                <a:lnTo>
                  <a:pt x="2912203" y="3557588"/>
                </a:lnTo>
                <a:lnTo>
                  <a:pt x="2901091" y="3609975"/>
                </a:lnTo>
                <a:lnTo>
                  <a:pt x="2885216" y="3656013"/>
                </a:lnTo>
                <a:lnTo>
                  <a:pt x="2869341" y="3697288"/>
                </a:lnTo>
                <a:lnTo>
                  <a:pt x="2853466" y="3733800"/>
                </a:lnTo>
                <a:lnTo>
                  <a:pt x="2834416" y="3771900"/>
                </a:lnTo>
                <a:lnTo>
                  <a:pt x="2815366" y="3810000"/>
                </a:lnTo>
                <a:lnTo>
                  <a:pt x="2796316" y="3846513"/>
                </a:lnTo>
                <a:lnTo>
                  <a:pt x="2780441" y="3887788"/>
                </a:lnTo>
                <a:lnTo>
                  <a:pt x="2766153" y="3933825"/>
                </a:lnTo>
                <a:lnTo>
                  <a:pt x="2755041" y="3986213"/>
                </a:lnTo>
                <a:lnTo>
                  <a:pt x="2747103" y="4046538"/>
                </a:lnTo>
                <a:lnTo>
                  <a:pt x="2745516" y="4114800"/>
                </a:lnTo>
                <a:lnTo>
                  <a:pt x="2747103" y="4183063"/>
                </a:lnTo>
                <a:lnTo>
                  <a:pt x="2755041" y="4243388"/>
                </a:lnTo>
                <a:lnTo>
                  <a:pt x="2766153" y="4295775"/>
                </a:lnTo>
                <a:lnTo>
                  <a:pt x="2780441" y="4341813"/>
                </a:lnTo>
                <a:lnTo>
                  <a:pt x="2796316" y="4383088"/>
                </a:lnTo>
                <a:lnTo>
                  <a:pt x="2815366" y="4419600"/>
                </a:lnTo>
                <a:lnTo>
                  <a:pt x="2853466" y="4495800"/>
                </a:lnTo>
                <a:lnTo>
                  <a:pt x="2869341" y="4532313"/>
                </a:lnTo>
                <a:lnTo>
                  <a:pt x="2885216" y="4573588"/>
                </a:lnTo>
                <a:lnTo>
                  <a:pt x="2901091" y="4619625"/>
                </a:lnTo>
                <a:lnTo>
                  <a:pt x="2912203" y="4672013"/>
                </a:lnTo>
                <a:lnTo>
                  <a:pt x="2918553" y="4732338"/>
                </a:lnTo>
                <a:lnTo>
                  <a:pt x="2921728" y="4800600"/>
                </a:lnTo>
                <a:lnTo>
                  <a:pt x="2918553" y="4868863"/>
                </a:lnTo>
                <a:lnTo>
                  <a:pt x="2912203" y="4929188"/>
                </a:lnTo>
                <a:lnTo>
                  <a:pt x="2901091" y="4981575"/>
                </a:lnTo>
                <a:lnTo>
                  <a:pt x="2885216" y="5027613"/>
                </a:lnTo>
                <a:lnTo>
                  <a:pt x="2869341" y="5068888"/>
                </a:lnTo>
                <a:lnTo>
                  <a:pt x="2853466" y="5105400"/>
                </a:lnTo>
                <a:lnTo>
                  <a:pt x="2834416" y="5143500"/>
                </a:lnTo>
                <a:lnTo>
                  <a:pt x="2815366" y="5181600"/>
                </a:lnTo>
                <a:lnTo>
                  <a:pt x="2796316" y="5218113"/>
                </a:lnTo>
                <a:lnTo>
                  <a:pt x="2780441" y="5259388"/>
                </a:lnTo>
                <a:lnTo>
                  <a:pt x="2766153" y="5305425"/>
                </a:lnTo>
                <a:lnTo>
                  <a:pt x="2755041" y="5357813"/>
                </a:lnTo>
                <a:lnTo>
                  <a:pt x="2747103" y="5418138"/>
                </a:lnTo>
                <a:lnTo>
                  <a:pt x="2745516" y="5486400"/>
                </a:lnTo>
                <a:lnTo>
                  <a:pt x="2747103" y="5554663"/>
                </a:lnTo>
                <a:lnTo>
                  <a:pt x="2755041" y="5614988"/>
                </a:lnTo>
                <a:lnTo>
                  <a:pt x="2766153" y="5667375"/>
                </a:lnTo>
                <a:lnTo>
                  <a:pt x="2780441" y="5713413"/>
                </a:lnTo>
                <a:lnTo>
                  <a:pt x="2796316" y="5754688"/>
                </a:lnTo>
                <a:lnTo>
                  <a:pt x="2815366" y="5791200"/>
                </a:lnTo>
                <a:lnTo>
                  <a:pt x="2834416" y="5829300"/>
                </a:lnTo>
                <a:lnTo>
                  <a:pt x="2853466" y="5867400"/>
                </a:lnTo>
                <a:lnTo>
                  <a:pt x="2869341" y="5903913"/>
                </a:lnTo>
                <a:lnTo>
                  <a:pt x="2885216" y="5945188"/>
                </a:lnTo>
                <a:lnTo>
                  <a:pt x="2901091" y="5991225"/>
                </a:lnTo>
                <a:lnTo>
                  <a:pt x="2912203" y="6043613"/>
                </a:lnTo>
                <a:lnTo>
                  <a:pt x="2918553" y="6103938"/>
                </a:lnTo>
                <a:lnTo>
                  <a:pt x="2921728" y="6172200"/>
                </a:lnTo>
                <a:lnTo>
                  <a:pt x="2918553" y="6240463"/>
                </a:lnTo>
                <a:lnTo>
                  <a:pt x="2912203" y="6300788"/>
                </a:lnTo>
                <a:lnTo>
                  <a:pt x="2901091" y="6353175"/>
                </a:lnTo>
                <a:lnTo>
                  <a:pt x="2885216" y="6399213"/>
                </a:lnTo>
                <a:lnTo>
                  <a:pt x="2869341" y="6440488"/>
                </a:lnTo>
                <a:lnTo>
                  <a:pt x="2853466" y="6477000"/>
                </a:lnTo>
                <a:lnTo>
                  <a:pt x="2834416" y="6515100"/>
                </a:lnTo>
                <a:lnTo>
                  <a:pt x="2815366" y="6553200"/>
                </a:lnTo>
                <a:lnTo>
                  <a:pt x="2796316" y="6589713"/>
                </a:lnTo>
                <a:lnTo>
                  <a:pt x="2780441" y="6630988"/>
                </a:lnTo>
                <a:lnTo>
                  <a:pt x="2766153" y="6677025"/>
                </a:lnTo>
                <a:lnTo>
                  <a:pt x="2755041" y="6729413"/>
                </a:lnTo>
                <a:lnTo>
                  <a:pt x="2747103" y="6789738"/>
                </a:lnTo>
                <a:lnTo>
                  <a:pt x="2745516" y="6858000"/>
                </a:lnTo>
                <a:lnTo>
                  <a:pt x="2202677" y="6858000"/>
                </a:lnTo>
                <a:lnTo>
                  <a:pt x="2035903" y="6858000"/>
                </a:lnTo>
                <a:lnTo>
                  <a:pt x="0" y="6858000"/>
                </a:lnTo>
                <a:close/>
              </a:path>
            </a:pathLst>
          </a:custGeom>
          <a:solidFill>
            <a:schemeClr val="accent1"/>
          </a:solidFill>
          <a:ln w="0">
            <a:noFill/>
            <a:prstDash val="solid"/>
            <a:round/>
            <a:headEnd/>
            <a:tailEnd/>
          </a:ln>
        </p:spPr>
        <p:txBody>
          <a:bodyPr/>
          <a:lstStyle/>
          <a:p>
            <a:endParaRPr lang="en-US"/>
          </a:p>
        </p:txBody>
      </p:sp>
      <p:sp>
        <p:nvSpPr>
          <p:cNvPr id="17" name="Rectangle 16">
            <a:extLst>
              <a:ext uri="{FF2B5EF4-FFF2-40B4-BE49-F238E27FC236}">
                <a16:creationId xmlns:a16="http://schemas.microsoft.com/office/drawing/2014/main" id="{C467EAEF-38A1-4DBE-A2A7-C4288EC2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E02241F-A247-F62D-D5C7-C9941DB64F9E}"/>
              </a:ext>
            </a:extLst>
          </p:cNvPr>
          <p:cNvSpPr>
            <a:spLocks noGrp="1"/>
          </p:cNvSpPr>
          <p:nvPr>
            <p:ph type="sldNum" sz="quarter" idx="12"/>
          </p:nvPr>
        </p:nvSpPr>
        <p:spPr>
          <a:xfrm>
            <a:off x="7785548" y="6375679"/>
            <a:ext cx="655859"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a:solidFill>
                  <a:schemeClr val="tx1">
                    <a:lumMod val="75000"/>
                    <a:lumOff val="25000"/>
                  </a:schemeClr>
                </a:solidFill>
                <a:latin typeface="+mn-lt"/>
                <a:ea typeface="+mn-ea"/>
                <a:cs typeface="+mn-cs"/>
              </a:rPr>
              <a:pPr defTabSz="457200">
                <a:spcAft>
                  <a:spcPts val="600"/>
                </a:spcAft>
                <a:defRPr/>
              </a:pPr>
              <a:t>4</a:t>
            </a:fld>
            <a:endParaRPr lang="en-US" sz="1200" kern="1200" baseline="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41266282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sh pins laying down with one standing up">
            <a:extLst>
              <a:ext uri="{FF2B5EF4-FFF2-40B4-BE49-F238E27FC236}">
                <a16:creationId xmlns:a16="http://schemas.microsoft.com/office/drawing/2014/main" id="{79891F32-72CC-CAAD-7873-0EE138AB3D4C}"/>
              </a:ext>
            </a:extLst>
          </p:cNvPr>
          <p:cNvPicPr>
            <a:picLocks noChangeAspect="1"/>
          </p:cNvPicPr>
          <p:nvPr/>
        </p:nvPicPr>
        <p:blipFill>
          <a:blip r:embed="rId2"/>
          <a:srcRect l="34090" r="40785"/>
          <a:stretch/>
        </p:blipFill>
        <p:spPr>
          <a:xfrm>
            <a:off x="6272207" y="10"/>
            <a:ext cx="2871793" cy="6857990"/>
          </a:xfrm>
          <a:prstGeom prst="rect">
            <a:avLst/>
          </a:prstGeom>
        </p:spPr>
      </p:pic>
      <p:sp>
        <p:nvSpPr>
          <p:cNvPr id="16"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7355877"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2A21C6FC-5AC9-009C-DDB0-7B5185772CB9}"/>
              </a:ext>
            </a:extLst>
          </p:cNvPr>
          <p:cNvSpPr>
            <a:spLocks noGrp="1"/>
          </p:cNvSpPr>
          <p:nvPr>
            <p:ph type="title"/>
          </p:nvPr>
        </p:nvSpPr>
        <p:spPr>
          <a:xfrm>
            <a:off x="408302" y="1098388"/>
            <a:ext cx="5863905" cy="4394988"/>
          </a:xfrm>
        </p:spPr>
        <p:txBody>
          <a:bodyPr vert="horz" lIns="91440" tIns="45720" rIns="91440" bIns="45720" rtlCol="0" anchor="ctr">
            <a:normAutofit/>
          </a:bodyPr>
          <a:lstStyle/>
          <a:p>
            <a:pPr defTabSz="914400"/>
            <a:r>
              <a:rPr lang="en-US" sz="8500" spc="800"/>
              <a:t>Other Programs</a:t>
            </a:r>
          </a:p>
        </p:txBody>
      </p:sp>
      <p:sp>
        <p:nvSpPr>
          <p:cNvPr id="3" name="Text Placeholder 2">
            <a:extLst>
              <a:ext uri="{FF2B5EF4-FFF2-40B4-BE49-F238E27FC236}">
                <a16:creationId xmlns:a16="http://schemas.microsoft.com/office/drawing/2014/main" id="{BC7F054E-1667-61B7-FE9C-7125B5AC3133}"/>
              </a:ext>
            </a:extLst>
          </p:cNvPr>
          <p:cNvSpPr>
            <a:spLocks noGrp="1"/>
          </p:cNvSpPr>
          <p:nvPr>
            <p:ph type="body" idx="1"/>
          </p:nvPr>
        </p:nvSpPr>
        <p:spPr>
          <a:xfrm>
            <a:off x="408302" y="5563388"/>
            <a:ext cx="5863905" cy="742279"/>
          </a:xfrm>
        </p:spPr>
        <p:txBody>
          <a:bodyPr vert="horz" lIns="91440" tIns="45720" rIns="91440" bIns="45720" rtlCol="0" anchor="t">
            <a:normAutofit/>
          </a:bodyPr>
          <a:lstStyle/>
          <a:p>
            <a:pPr defTabSz="914400"/>
            <a:endParaRPr lang="en-US" sz="2000" spc="400">
              <a:solidFill>
                <a:schemeClr val="bg2"/>
              </a:solidFill>
            </a:endParaRPr>
          </a:p>
        </p:txBody>
      </p:sp>
      <p:sp>
        <p:nvSpPr>
          <p:cNvPr id="18" name="Rectangle 17">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4795"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B5B43EE4-8FCC-954A-E50D-35B6FB2C187A}"/>
              </a:ext>
            </a:extLst>
          </p:cNvPr>
          <p:cNvSpPr>
            <a:spLocks noGrp="1"/>
          </p:cNvSpPr>
          <p:nvPr>
            <p:ph type="sldNum" sz="quarter" idx="12"/>
          </p:nvPr>
        </p:nvSpPr>
        <p:spPr>
          <a:xfrm>
            <a:off x="7551581" y="6375679"/>
            <a:ext cx="996124" cy="345796"/>
          </a:xfrm>
        </p:spPr>
        <p:txBody>
          <a:bodyPr vert="horz" lIns="91440" tIns="45720" rIns="91440" bIns="45720" rtlCol="0" anchor="ctr">
            <a:normAutofit/>
          </a:bodyPr>
          <a:lstStyle/>
          <a:p>
            <a:pPr>
              <a:spcAft>
                <a:spcPts val="600"/>
              </a:spcAft>
              <a:defRPr/>
            </a:pPr>
            <a:fld id="{4AF3A538-2EA3-4E40-B0B9-20FE2E9B4FEB}" type="slidenum">
              <a:rPr lang="en-US" sz="1200">
                <a:solidFill>
                  <a:srgbClr val="FFFFFF"/>
                </a:solidFill>
                <a:latin typeface="+mn-lt"/>
              </a:rPr>
              <a:pPr>
                <a:spcAft>
                  <a:spcPts val="600"/>
                </a:spcAft>
                <a:defRPr/>
              </a:pPr>
              <a:t>40</a:t>
            </a:fld>
            <a:endParaRPr lang="en-US" sz="1200">
              <a:solidFill>
                <a:srgbClr val="FFFFFF"/>
              </a:solidFill>
              <a:latin typeface="+mn-lt"/>
            </a:endParaRPr>
          </a:p>
        </p:txBody>
      </p:sp>
    </p:spTree>
    <p:extLst>
      <p:ext uri="{BB962C8B-B14F-4D97-AF65-F5344CB8AC3E}">
        <p14:creationId xmlns:p14="http://schemas.microsoft.com/office/powerpoint/2010/main" val="167049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9448" name="Rectangle 18944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1" name="Rectangle 2"/>
          <p:cNvSpPr>
            <a:spLocks noGrp="1" noRot="1" noChangeArrowheads="1"/>
          </p:cNvSpPr>
          <p:nvPr>
            <p:ph type="title"/>
          </p:nvPr>
        </p:nvSpPr>
        <p:spPr>
          <a:xfrm>
            <a:off x="571497" y="382385"/>
            <a:ext cx="8001003" cy="1113295"/>
          </a:xfrm>
        </p:spPr>
        <p:txBody>
          <a:bodyPr anchor="b">
            <a:normAutofit/>
          </a:bodyPr>
          <a:lstStyle/>
          <a:p>
            <a:pPr algn="ctr"/>
            <a:r>
              <a:rPr lang="en-US" dirty="0"/>
              <a:t>HIV/AIDS</a:t>
            </a:r>
            <a:endParaRPr lang="en-US"/>
          </a:p>
        </p:txBody>
      </p:sp>
      <p:sp>
        <p:nvSpPr>
          <p:cNvPr id="189443" name="Rectangle 3"/>
          <p:cNvSpPr>
            <a:spLocks noGrp="1" noChangeArrowheads="1"/>
          </p:cNvSpPr>
          <p:nvPr>
            <p:ph idx="1"/>
          </p:nvPr>
        </p:nvSpPr>
        <p:spPr>
          <a:xfrm>
            <a:off x="571497" y="1785257"/>
            <a:ext cx="8001003" cy="3440539"/>
          </a:xfrm>
        </p:spPr>
        <p:txBody>
          <a:bodyPr>
            <a:normAutofit/>
          </a:bodyPr>
          <a:lstStyle/>
          <a:p>
            <a:pPr>
              <a:lnSpc>
                <a:spcPct val="100000"/>
              </a:lnSpc>
              <a:buFont typeface="Arial" panose="020B0604020202020204" pitchFamily="34" charset="0"/>
              <a:buChar char="•"/>
            </a:pPr>
            <a:r>
              <a:rPr lang="en-US" sz="1600" dirty="0"/>
              <a:t>HIV/AIDS </a:t>
            </a:r>
          </a:p>
          <a:p>
            <a:pPr>
              <a:lnSpc>
                <a:spcPct val="100000"/>
              </a:lnSpc>
              <a:buFont typeface="Arial" panose="020B0604020202020204" pitchFamily="34" charset="0"/>
              <a:buChar char="•"/>
            </a:pPr>
            <a:r>
              <a:rPr lang="en-US" sz="1600" dirty="0"/>
              <a:t>program includes:</a:t>
            </a:r>
          </a:p>
          <a:p>
            <a:pPr lvl="1">
              <a:lnSpc>
                <a:spcPct val="100000"/>
              </a:lnSpc>
              <a:buFont typeface="Wingdings" pitchFamily="2" charset="2"/>
              <a:buChar char="§"/>
            </a:pPr>
            <a:r>
              <a:rPr lang="en-US" sz="1600" dirty="0"/>
              <a:t>Education</a:t>
            </a:r>
          </a:p>
          <a:p>
            <a:pPr lvl="1">
              <a:lnSpc>
                <a:spcPct val="100000"/>
              </a:lnSpc>
              <a:buFont typeface="Wingdings" pitchFamily="2" charset="2"/>
              <a:buChar char="§"/>
            </a:pPr>
            <a:r>
              <a:rPr lang="en-US" sz="1600" dirty="0"/>
              <a:t>Testing</a:t>
            </a:r>
          </a:p>
          <a:p>
            <a:pPr lvl="1">
              <a:lnSpc>
                <a:spcPct val="100000"/>
              </a:lnSpc>
              <a:buFont typeface="Wingdings" pitchFamily="2" charset="2"/>
              <a:buChar char="§"/>
            </a:pPr>
            <a:r>
              <a:rPr lang="en-US" sz="1600" dirty="0"/>
              <a:t>Provide pre-test counseling according </a:t>
            </a:r>
          </a:p>
          <a:p>
            <a:pPr lvl="1">
              <a:lnSpc>
                <a:spcPct val="100000"/>
              </a:lnSpc>
              <a:buFont typeface="Wingdings" pitchFamily="2" charset="2"/>
              <a:buChar char="§"/>
            </a:pPr>
            <a:r>
              <a:rPr lang="en-US" sz="1600" dirty="0"/>
              <a:t>   to your state laws</a:t>
            </a:r>
          </a:p>
          <a:p>
            <a:pPr lvl="1">
              <a:lnSpc>
                <a:spcPct val="100000"/>
              </a:lnSpc>
              <a:buFont typeface="Wingdings" pitchFamily="2" charset="2"/>
              <a:buChar char="§"/>
            </a:pPr>
            <a:r>
              <a:rPr lang="en-US" sz="1600" dirty="0"/>
              <a:t>Provide post-test counseling according </a:t>
            </a:r>
          </a:p>
          <a:p>
            <a:pPr lvl="1">
              <a:lnSpc>
                <a:spcPct val="100000"/>
              </a:lnSpc>
              <a:buFont typeface="Wingdings" pitchFamily="2" charset="2"/>
              <a:buChar char="§"/>
            </a:pPr>
            <a:r>
              <a:rPr lang="en-US" sz="1600" dirty="0"/>
              <a:t>   to your state laws </a:t>
            </a:r>
          </a:p>
          <a:p>
            <a:pPr lvl="1">
              <a:lnSpc>
                <a:spcPct val="100000"/>
              </a:lnSpc>
              <a:buFont typeface="Wingdings" pitchFamily="2" charset="2"/>
              <a:buChar char="§"/>
            </a:pPr>
            <a:r>
              <a:rPr lang="en-US" sz="1600" dirty="0"/>
              <a:t>Follow up</a:t>
            </a:r>
          </a:p>
          <a:p>
            <a:pPr lvl="1">
              <a:lnSpc>
                <a:spcPct val="100000"/>
              </a:lnSpc>
              <a:buFont typeface="Wingdings" pitchFamily="2" charset="2"/>
              <a:buChar char="§"/>
            </a:pPr>
            <a:r>
              <a:rPr lang="en-US" sz="1600" dirty="0"/>
              <a:t>Case management for HIV-positive students</a:t>
            </a:r>
          </a:p>
          <a:p>
            <a:pPr>
              <a:lnSpc>
                <a:spcPct val="100000"/>
              </a:lnSpc>
            </a:pPr>
            <a:endParaRPr lang="en-US" sz="1600" dirty="0"/>
          </a:p>
          <a:p>
            <a:pPr>
              <a:lnSpc>
                <a:spcPct val="100000"/>
              </a:lnSpc>
            </a:pPr>
            <a:endParaRPr lang="en-US" sz="1600" dirty="0"/>
          </a:p>
        </p:txBody>
      </p:sp>
      <p:sp>
        <p:nvSpPr>
          <p:cNvPr id="189450" name="Freeform: Shape 18944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DD2892D0-84AA-4F8A-9F50-3A77AA781FAC}"/>
              </a:ext>
            </a:extLst>
          </p:cNvPr>
          <p:cNvSpPr>
            <a:spLocks noGrp="1"/>
          </p:cNvSpPr>
          <p:nvPr>
            <p:ph type="sldNum" sz="quarter" idx="12"/>
          </p:nvPr>
        </p:nvSpPr>
        <p:spPr>
          <a:xfrm>
            <a:off x="7796892" y="6375679"/>
            <a:ext cx="775608" cy="345796"/>
          </a:xfrm>
        </p:spPr>
        <p:txBody>
          <a:bodyPr>
            <a:normAutofit/>
          </a:bodyPr>
          <a:lstStyle/>
          <a:p>
            <a:pPr>
              <a:spcAft>
                <a:spcPts val="600"/>
              </a:spcAft>
              <a:defRPr/>
            </a:pPr>
            <a:fld id="{5B73F288-119C-4A61-BAB7-6805DB4CCA32}" type="slidenum">
              <a:rPr lang="en-US" smtClean="0"/>
              <a:pPr>
                <a:spcAft>
                  <a:spcPts val="600"/>
                </a:spcAft>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3500"/>
              <a:t>HEALs</a:t>
            </a:r>
          </a:p>
        </p:txBody>
      </p:sp>
      <p:sp>
        <p:nvSpPr>
          <p:cNvPr id="5" name="Slide Number Placeholder 4">
            <a:extLst>
              <a:ext uri="{FF2B5EF4-FFF2-40B4-BE49-F238E27FC236}">
                <a16:creationId xmlns:a16="http://schemas.microsoft.com/office/drawing/2014/main" id="{A0D23865-9366-4C7A-8618-1B86EAC84B92}"/>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42</a:t>
            </a:fld>
            <a:endParaRPr lang="en-US"/>
          </a:p>
        </p:txBody>
      </p:sp>
      <p:graphicFrame>
        <p:nvGraphicFramePr>
          <p:cNvPr id="11" name="Content Placeholder 2">
            <a:extLst>
              <a:ext uri="{FF2B5EF4-FFF2-40B4-BE49-F238E27FC236}">
                <a16:creationId xmlns:a16="http://schemas.microsoft.com/office/drawing/2014/main" id="{BEE0D3A3-9D68-0A69-088C-E0747C77FBC6}"/>
              </a:ext>
            </a:extLst>
          </p:cNvPr>
          <p:cNvGraphicFramePr>
            <a:graphicFrameLocks noGrp="1"/>
          </p:cNvGraphicFramePr>
          <p:nvPr>
            <p:ph idx="1"/>
            <p:extLst>
              <p:ext uri="{D42A27DB-BD31-4B8C-83A1-F6EECF244321}">
                <p14:modId xmlns:p14="http://schemas.microsoft.com/office/powerpoint/2010/main" val="1398174169"/>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969" name="Rectangle 16896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257" name="Rectangle 2"/>
          <p:cNvSpPr>
            <a:spLocks noGrp="1" noRot="1" noChangeArrowheads="1"/>
          </p:cNvSpPr>
          <p:nvPr>
            <p:ph type="title"/>
          </p:nvPr>
        </p:nvSpPr>
        <p:spPr>
          <a:xfrm>
            <a:off x="938758" y="382385"/>
            <a:ext cx="7633742" cy="1492132"/>
          </a:xfrm>
        </p:spPr>
        <p:txBody>
          <a:bodyPr anchor="ctr">
            <a:normAutofit/>
          </a:bodyPr>
          <a:lstStyle/>
          <a:p>
            <a:pPr eaLnBrk="1" hangingPunct="1"/>
            <a:r>
              <a:rPr lang="en-US" dirty="0"/>
              <a:t>Health Aspects of Sports</a:t>
            </a:r>
          </a:p>
        </p:txBody>
      </p:sp>
      <p:sp>
        <p:nvSpPr>
          <p:cNvPr id="16897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F081D5AE-3D71-4F7C-A4C5-4F1F10042936}"/>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43</a:t>
            </a:fld>
            <a:endParaRPr lang="en-US">
              <a:solidFill>
                <a:schemeClr val="tx1">
                  <a:lumMod val="50000"/>
                  <a:lumOff val="50000"/>
                </a:schemeClr>
              </a:solidFill>
            </a:endParaRPr>
          </a:p>
        </p:txBody>
      </p:sp>
      <p:sp>
        <p:nvSpPr>
          <p:cNvPr id="168973" name="Rectangle 16897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68965" name="Rectangle 3">
            <a:extLst>
              <a:ext uri="{FF2B5EF4-FFF2-40B4-BE49-F238E27FC236}">
                <a16:creationId xmlns:a16="http://schemas.microsoft.com/office/drawing/2014/main" id="{C1D38638-7DBB-431B-19C6-B20770F00E49}"/>
              </a:ext>
            </a:extLst>
          </p:cNvPr>
          <p:cNvGraphicFramePr>
            <a:graphicFrameLocks noGrp="1"/>
          </p:cNvGraphicFramePr>
          <p:nvPr>
            <p:ph idx="1"/>
            <p:extLst>
              <p:ext uri="{D42A27DB-BD31-4B8C-83A1-F6EECF244321}">
                <p14:modId xmlns:p14="http://schemas.microsoft.com/office/powerpoint/2010/main" val="1972257296"/>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687188" y="1231506"/>
            <a:ext cx="4754218" cy="4394988"/>
          </a:xfrm>
        </p:spPr>
        <p:txBody>
          <a:bodyPr>
            <a:normAutofit/>
          </a:bodyPr>
          <a:lstStyle/>
          <a:p>
            <a:r>
              <a:rPr lang="en-US" sz="5700"/>
              <a:t>PRH 2.3 R11 - R19</a:t>
            </a:r>
          </a:p>
        </p:txBody>
      </p:sp>
      <p:sp>
        <p:nvSpPr>
          <p:cNvPr id="12" name="Freeform: Shape 11">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txBody>
          <a:bodyPr/>
          <a:lstStyle/>
          <a:p>
            <a:endParaRPr lang="en-US"/>
          </a:p>
        </p:txBody>
      </p:sp>
      <p:sp>
        <p:nvSpPr>
          <p:cNvPr id="5" name="Subtitle 4"/>
          <p:cNvSpPr>
            <a:spLocks noGrp="1"/>
          </p:cNvSpPr>
          <p:nvPr>
            <p:ph type="subTitle" idx="1"/>
          </p:nvPr>
        </p:nvSpPr>
        <p:spPr>
          <a:xfrm>
            <a:off x="425196" y="1565556"/>
            <a:ext cx="3261992" cy="3726888"/>
          </a:xfrm>
        </p:spPr>
        <p:txBody>
          <a:bodyPr anchor="ctr">
            <a:normAutofit/>
          </a:bodyPr>
          <a:lstStyle/>
          <a:p>
            <a:pPr algn="l"/>
            <a:r>
              <a:rPr lang="en-US" sz="1800" dirty="0"/>
              <a:t>Health Administration</a:t>
            </a:r>
          </a:p>
        </p:txBody>
      </p:sp>
      <p:sp>
        <p:nvSpPr>
          <p:cNvPr id="14" name="Rectangle 13">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C49CE-1F71-99C1-4210-64EBFED0B6E9}"/>
              </a:ext>
            </a:extLst>
          </p:cNvPr>
          <p:cNvSpPr>
            <a:spLocks noGrp="1"/>
          </p:cNvSpPr>
          <p:nvPr>
            <p:ph type="title"/>
          </p:nvPr>
        </p:nvSpPr>
        <p:spPr>
          <a:xfrm>
            <a:off x="3687188" y="1231506"/>
            <a:ext cx="4754218" cy="4394988"/>
          </a:xfrm>
        </p:spPr>
        <p:txBody>
          <a:bodyPr vert="horz" lIns="91440" tIns="45720" rIns="91440" bIns="45720" rtlCol="0" anchor="ctr">
            <a:normAutofit/>
          </a:bodyPr>
          <a:lstStyle/>
          <a:p>
            <a:pPr algn="ctr" defTabSz="914400"/>
            <a:r>
              <a:rPr lang="en-US" sz="3600" spc="800"/>
              <a:t>Health administration</a:t>
            </a:r>
          </a:p>
        </p:txBody>
      </p:sp>
      <p:sp>
        <p:nvSpPr>
          <p:cNvPr id="15" name="Freeform: Shape 14">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txBody>
          <a:bodyPr/>
          <a:lstStyle/>
          <a:p>
            <a:endParaRPr lang="en-US"/>
          </a:p>
        </p:txBody>
      </p:sp>
      <p:sp>
        <p:nvSpPr>
          <p:cNvPr id="3" name="Text Placeholder 2">
            <a:extLst>
              <a:ext uri="{FF2B5EF4-FFF2-40B4-BE49-F238E27FC236}">
                <a16:creationId xmlns:a16="http://schemas.microsoft.com/office/drawing/2014/main" id="{704D5242-E0D3-492C-029F-A813E14C9248}"/>
              </a:ext>
            </a:extLst>
          </p:cNvPr>
          <p:cNvSpPr>
            <a:spLocks noGrp="1"/>
          </p:cNvSpPr>
          <p:nvPr>
            <p:ph type="body" idx="1"/>
          </p:nvPr>
        </p:nvSpPr>
        <p:spPr>
          <a:xfrm>
            <a:off x="425196" y="1565556"/>
            <a:ext cx="2334332" cy="3726888"/>
          </a:xfrm>
        </p:spPr>
        <p:txBody>
          <a:bodyPr vert="horz" lIns="91440" tIns="45720" rIns="91440" bIns="45720" rtlCol="0" anchor="ctr">
            <a:normAutofit/>
          </a:bodyPr>
          <a:lstStyle/>
          <a:p>
            <a:pPr defTabSz="914400"/>
            <a:r>
              <a:rPr lang="en-US" sz="2400" spc="400">
                <a:solidFill>
                  <a:schemeClr val="tx2"/>
                </a:solidFill>
              </a:rPr>
              <a:t>PRH 2.3 R11-R19</a:t>
            </a:r>
          </a:p>
        </p:txBody>
      </p:sp>
      <p:sp>
        <p:nvSpPr>
          <p:cNvPr id="17" name="Rectangle 16">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BB73D13-FF78-3989-ABAE-62DEFECCCE6D}"/>
              </a:ext>
            </a:extLst>
          </p:cNvPr>
          <p:cNvSpPr>
            <a:spLocks noGrp="1"/>
          </p:cNvSpPr>
          <p:nvPr>
            <p:ph type="sldNum" sz="quarter" idx="12"/>
          </p:nvPr>
        </p:nvSpPr>
        <p:spPr>
          <a:xfrm>
            <a:off x="7820942" y="6375679"/>
            <a:ext cx="840457"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45</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36469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1738" name="Rectangle 20173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40" name="Rectangle 20173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1" name="Rectangle 4"/>
          <p:cNvSpPr>
            <a:spLocks noGrp="1" noRot="1" noChangeArrowheads="1"/>
          </p:cNvSpPr>
          <p:nvPr>
            <p:ph type="title"/>
          </p:nvPr>
        </p:nvSpPr>
        <p:spPr>
          <a:xfrm>
            <a:off x="723900" y="1354945"/>
            <a:ext cx="1544286" cy="4148110"/>
          </a:xfrm>
        </p:spPr>
        <p:txBody>
          <a:bodyPr anchor="ctr">
            <a:normAutofit/>
          </a:bodyPr>
          <a:lstStyle/>
          <a:p>
            <a:pPr eaLnBrk="1" hangingPunct="1">
              <a:defRPr/>
            </a:pPr>
            <a:r>
              <a:rPr lang="en-US" sz="2400">
                <a:solidFill>
                  <a:srgbClr val="2A1A00"/>
                </a:solidFill>
              </a:rPr>
              <a:t>Basic Health Services </a:t>
            </a:r>
            <a:br>
              <a:rPr lang="en-US" sz="2400">
                <a:solidFill>
                  <a:srgbClr val="2A1A00"/>
                </a:solidFill>
              </a:rPr>
            </a:br>
            <a:r>
              <a:rPr lang="en-US" sz="2400">
                <a:solidFill>
                  <a:srgbClr val="2A1A00"/>
                </a:solidFill>
              </a:rPr>
              <a:t>Provided by Job Corps </a:t>
            </a:r>
          </a:p>
        </p:txBody>
      </p:sp>
      <p:sp>
        <p:nvSpPr>
          <p:cNvPr id="201742" name="Rectangle 20174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1733" name="Rectangle 5"/>
          <p:cNvSpPr>
            <a:spLocks noGrp="1" noChangeArrowheads="1"/>
          </p:cNvSpPr>
          <p:nvPr>
            <p:ph idx="1"/>
          </p:nvPr>
        </p:nvSpPr>
        <p:spPr>
          <a:xfrm>
            <a:off x="2871435" y="1354945"/>
            <a:ext cx="5701064" cy="4148110"/>
          </a:xfrm>
        </p:spPr>
        <p:txBody>
          <a:bodyPr rtlCol="0" anchor="ctr">
            <a:normAutofit/>
          </a:bodyPr>
          <a:lstStyle/>
          <a:p>
            <a:pPr lvl="1" fontAlgn="auto">
              <a:spcAft>
                <a:spcPts val="0"/>
              </a:spcAft>
              <a:buFont typeface="Wingdings" panose="05000000000000000000" pitchFamily="2" charset="2"/>
              <a:buChar char="§"/>
              <a:defRPr/>
            </a:pPr>
            <a:endParaRPr lang="en-US" sz="1700"/>
          </a:p>
          <a:p>
            <a:pPr fontAlgn="auto">
              <a:spcAft>
                <a:spcPts val="0"/>
              </a:spcAft>
              <a:buFont typeface="Arial" panose="020B0604020202020204" pitchFamily="34" charset="0"/>
              <a:buChar char="•"/>
              <a:defRPr/>
            </a:pPr>
            <a:r>
              <a:rPr lang="en-US" sz="1700"/>
              <a:t>Center operators are responsible for providing and paying for </a:t>
            </a:r>
            <a:r>
              <a:rPr lang="en-US" sz="1700" u="sng"/>
              <a:t>basic</a:t>
            </a:r>
            <a:r>
              <a:rPr lang="en-US" sz="1700"/>
              <a:t> health care as detailed in Exhibit 2-4</a:t>
            </a:r>
          </a:p>
          <a:p>
            <a:pPr fontAlgn="auto">
              <a:spcAft>
                <a:spcPts val="0"/>
              </a:spcAft>
              <a:buFont typeface="Arial" panose="020B0604020202020204" pitchFamily="34" charset="0"/>
              <a:buChar char="•"/>
              <a:defRPr/>
            </a:pPr>
            <a:endParaRPr lang="en-US" sz="1700"/>
          </a:p>
          <a:p>
            <a:pPr fontAlgn="auto">
              <a:spcAft>
                <a:spcPts val="0"/>
              </a:spcAft>
              <a:buFont typeface="Arial" panose="020B0604020202020204" pitchFamily="34" charset="0"/>
              <a:buChar char="•"/>
              <a:defRPr/>
            </a:pPr>
            <a:r>
              <a:rPr lang="en-US" sz="1700"/>
              <a:t>Center is not responsible to pay for any health-related costs incurred by a student while on authorized leave or pass</a:t>
            </a:r>
          </a:p>
          <a:p>
            <a:pPr fontAlgn="auto">
              <a:spcAft>
                <a:spcPts val="0"/>
              </a:spcAft>
              <a:buFont typeface="Arial" panose="020B0604020202020204" pitchFamily="34" charset="0"/>
              <a:buChar char="•"/>
              <a:defRPr/>
            </a:pPr>
            <a:endParaRPr lang="en-US" sz="1700"/>
          </a:p>
          <a:p>
            <a:pPr fontAlgn="auto">
              <a:spcAft>
                <a:spcPts val="0"/>
              </a:spcAft>
              <a:buFont typeface="Arial" panose="020B0604020202020204" pitchFamily="34" charset="0"/>
              <a:buChar char="•"/>
              <a:defRPr/>
            </a:pPr>
            <a:r>
              <a:rPr lang="en-US" sz="1700"/>
              <a:t>Not responsible for non-resident students after training hours unless participating in center activities </a:t>
            </a:r>
          </a:p>
        </p:txBody>
      </p:sp>
      <p:sp>
        <p:nvSpPr>
          <p:cNvPr id="2" name="Slide Number Placeholder 1">
            <a:extLst>
              <a:ext uri="{FF2B5EF4-FFF2-40B4-BE49-F238E27FC236}">
                <a16:creationId xmlns:a16="http://schemas.microsoft.com/office/drawing/2014/main" id="{F7ED38C8-DF82-44BA-9237-A6387B68B8FC}"/>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46</a:t>
            </a:fld>
            <a:endParaRPr lang="en-US"/>
          </a:p>
        </p:txBody>
      </p:sp>
    </p:spTree>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6977" name="Rectangle 6"/>
          <p:cNvSpPr>
            <a:spLocks noGrp="1" noRot="1" noChangeArrowheads="1"/>
          </p:cNvSpPr>
          <p:nvPr>
            <p:ph type="title"/>
          </p:nvPr>
        </p:nvSpPr>
        <p:spPr>
          <a:xfrm>
            <a:off x="3896795" y="382385"/>
            <a:ext cx="4751503" cy="1492132"/>
          </a:xfrm>
        </p:spPr>
        <p:txBody>
          <a:bodyPr>
            <a:normAutofit/>
          </a:bodyPr>
          <a:lstStyle/>
          <a:p>
            <a:r>
              <a:rPr lang="en-US" sz="3200"/>
              <a:t>Health and Medical Costs Exceeding Basic Health Services</a:t>
            </a:r>
          </a:p>
        </p:txBody>
      </p:sp>
      <p:pic>
        <p:nvPicPr>
          <p:cNvPr id="203787" name="Picture 203786" descr="Analyzing medical x-ray results">
            <a:extLst>
              <a:ext uri="{FF2B5EF4-FFF2-40B4-BE49-F238E27FC236}">
                <a16:creationId xmlns:a16="http://schemas.microsoft.com/office/drawing/2014/main" id="{C1B1BA86-05FF-9182-ED8F-05D86A8AAD0C}"/>
              </a:ext>
            </a:extLst>
          </p:cNvPr>
          <p:cNvPicPr>
            <a:picLocks noChangeAspect="1"/>
          </p:cNvPicPr>
          <p:nvPr/>
        </p:nvPicPr>
        <p:blipFill>
          <a:blip r:embed="rId3"/>
          <a:srcRect l="47207" r="22687"/>
          <a:stretch/>
        </p:blipFill>
        <p:spPr>
          <a:xfrm>
            <a:off x="516325" y="-9525"/>
            <a:ext cx="3097367" cy="6867525"/>
          </a:xfrm>
          <a:prstGeom prst="rect">
            <a:avLst/>
          </a:prstGeom>
        </p:spPr>
      </p:pic>
      <p:sp>
        <p:nvSpPr>
          <p:cNvPr id="20378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graphicFrame>
        <p:nvGraphicFramePr>
          <p:cNvPr id="203793" name="Rectangle 7">
            <a:extLst>
              <a:ext uri="{FF2B5EF4-FFF2-40B4-BE49-F238E27FC236}">
                <a16:creationId xmlns:a16="http://schemas.microsoft.com/office/drawing/2014/main" id="{A689F725-07C9-DD75-D478-AC9EBCEC08F6}"/>
              </a:ext>
            </a:extLst>
          </p:cNvPr>
          <p:cNvGraphicFramePr>
            <a:graphicFrameLocks noGrp="1"/>
          </p:cNvGraphicFramePr>
          <p:nvPr>
            <p:ph idx="1"/>
          </p:nvPr>
        </p:nvGraphicFramePr>
        <p:xfrm>
          <a:off x="3896795" y="2286001"/>
          <a:ext cx="4751503" cy="3593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0C82D4DF-77E1-4492-A5CD-1A8FD58F7DE9}"/>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47</a:t>
            </a:fld>
            <a:endParaRPr lang="en-US"/>
          </a:p>
        </p:txBody>
      </p:sp>
      <p:sp>
        <p:nvSpPr>
          <p:cNvPr id="203791" name="Rectangle 20379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841" name="Rectangle 205840">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025" name="Rectangle 4"/>
          <p:cNvSpPr>
            <a:spLocks noGrp="1" noRot="1" noChangeArrowheads="1"/>
          </p:cNvSpPr>
          <p:nvPr>
            <p:ph type="title"/>
          </p:nvPr>
        </p:nvSpPr>
        <p:spPr>
          <a:xfrm>
            <a:off x="6038090" y="482321"/>
            <a:ext cx="2742436" cy="5571625"/>
          </a:xfrm>
        </p:spPr>
        <p:txBody>
          <a:bodyPr anchor="ctr">
            <a:normAutofit/>
          </a:bodyPr>
          <a:lstStyle/>
          <a:p>
            <a:r>
              <a:rPr lang="en-US" sz="3200"/>
              <a:t>Professional </a:t>
            </a:r>
            <a:br>
              <a:rPr lang="en-US" sz="3200"/>
            </a:br>
            <a:r>
              <a:rPr lang="en-US" sz="3200"/>
              <a:t>Standards of Care</a:t>
            </a:r>
          </a:p>
        </p:txBody>
      </p:sp>
      <p:sp>
        <p:nvSpPr>
          <p:cNvPr id="20584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205843" name="Rectangle 205842">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2F94E420-55B7-4CB0-BB7D-7676E63F32A1}"/>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48</a:t>
            </a:fld>
            <a:endParaRPr lang="en-US"/>
          </a:p>
        </p:txBody>
      </p:sp>
      <p:graphicFrame>
        <p:nvGraphicFramePr>
          <p:cNvPr id="205844" name="Rectangle 5">
            <a:extLst>
              <a:ext uri="{FF2B5EF4-FFF2-40B4-BE49-F238E27FC236}">
                <a16:creationId xmlns:a16="http://schemas.microsoft.com/office/drawing/2014/main" id="{A02227B6-F13A-60DC-0615-443C778B572D}"/>
              </a:ext>
            </a:extLst>
          </p:cNvPr>
          <p:cNvGraphicFramePr>
            <a:graphicFrameLocks noGrp="1"/>
          </p:cNvGraphicFramePr>
          <p:nvPr>
            <p:ph idx="1"/>
            <p:extLst>
              <p:ext uri="{D42A27DB-BD31-4B8C-83A1-F6EECF244321}">
                <p14:modId xmlns:p14="http://schemas.microsoft.com/office/powerpoint/2010/main" val="448509485"/>
              </p:ext>
            </p:extLst>
          </p:nvPr>
        </p:nvGraphicFramePr>
        <p:xfrm>
          <a:off x="573881" y="481013"/>
          <a:ext cx="4729162" cy="55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3" name="Rectangle 4"/>
          <p:cNvSpPr>
            <a:spLocks noGrp="1" noRot="1" noChangeArrowheads="1"/>
          </p:cNvSpPr>
          <p:nvPr>
            <p:ph type="title"/>
          </p:nvPr>
        </p:nvSpPr>
        <p:spPr>
          <a:xfrm>
            <a:off x="938759" y="644525"/>
            <a:ext cx="2538247" cy="5408866"/>
          </a:xfrm>
        </p:spPr>
        <p:txBody>
          <a:bodyPr anchor="ctr">
            <a:normAutofit/>
          </a:bodyPr>
          <a:lstStyle/>
          <a:p>
            <a:r>
              <a:rPr lang="en-US" sz="3000"/>
              <a:t>Medication Management </a:t>
            </a:r>
          </a:p>
        </p:txBody>
      </p:sp>
      <p:sp>
        <p:nvSpPr>
          <p:cNvPr id="2" name="Slide Number Placeholder 1">
            <a:extLst>
              <a:ext uri="{FF2B5EF4-FFF2-40B4-BE49-F238E27FC236}">
                <a16:creationId xmlns:a16="http://schemas.microsoft.com/office/drawing/2014/main" id="{A97D005F-EF6D-442D-8935-C76BAED4C24A}"/>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49</a:t>
            </a:fld>
            <a:endParaRPr lang="en-US"/>
          </a:p>
        </p:txBody>
      </p:sp>
      <p:graphicFrame>
        <p:nvGraphicFramePr>
          <p:cNvPr id="131084" name="Rectangle 5">
            <a:extLst>
              <a:ext uri="{FF2B5EF4-FFF2-40B4-BE49-F238E27FC236}">
                <a16:creationId xmlns:a16="http://schemas.microsoft.com/office/drawing/2014/main" id="{FEDFB28A-7984-F854-D01E-BBC2D4149C2A}"/>
              </a:ext>
            </a:extLst>
          </p:cNvPr>
          <p:cNvGraphicFramePr>
            <a:graphicFrameLocks noGrp="1"/>
          </p:cNvGraphicFramePr>
          <p:nvPr>
            <p:ph idx="1"/>
            <p:extLst>
              <p:ext uri="{D42A27DB-BD31-4B8C-83A1-F6EECF244321}">
                <p14:modId xmlns:p14="http://schemas.microsoft.com/office/powerpoint/2010/main" val="2108786505"/>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5" name="Rectangle 4"/>
          <p:cNvSpPr>
            <a:spLocks noGrp="1" noRot="1" noChangeArrowheads="1"/>
          </p:cNvSpPr>
          <p:nvPr>
            <p:ph type="title"/>
          </p:nvPr>
        </p:nvSpPr>
        <p:spPr>
          <a:xfrm>
            <a:off x="938757" y="645105"/>
            <a:ext cx="3268125" cy="1320855"/>
          </a:xfrm>
        </p:spPr>
        <p:txBody>
          <a:bodyPr>
            <a:normAutofit/>
          </a:bodyPr>
          <a:lstStyle/>
          <a:p>
            <a:pPr eaLnBrk="1" hangingPunct="1">
              <a:defRPr/>
            </a:pPr>
            <a:r>
              <a:rPr lang="en-US" sz="2900"/>
              <a:t>Student Introduction to </a:t>
            </a:r>
            <a:br>
              <a:rPr lang="en-US" sz="2900"/>
            </a:br>
            <a:r>
              <a:rPr lang="en-US" sz="2900"/>
              <a:t>Health Services</a:t>
            </a:r>
          </a:p>
        </p:txBody>
      </p:sp>
      <p:sp>
        <p:nvSpPr>
          <p:cNvPr id="218117" name="Rectangle 5"/>
          <p:cNvSpPr>
            <a:spLocks noGrp="1" noChangeArrowheads="1"/>
          </p:cNvSpPr>
          <p:nvPr>
            <p:ph idx="1"/>
          </p:nvPr>
        </p:nvSpPr>
        <p:spPr>
          <a:xfrm>
            <a:off x="938758" y="2286001"/>
            <a:ext cx="3272696" cy="3593591"/>
          </a:xfrm>
        </p:spPr>
        <p:txBody>
          <a:bodyPr rtlCol="0">
            <a:normAutofit/>
          </a:bodyPr>
          <a:lstStyle/>
          <a:p>
            <a:pPr lvl="1" fontAlgn="auto">
              <a:lnSpc>
                <a:spcPct val="100000"/>
              </a:lnSpc>
              <a:spcAft>
                <a:spcPts val="0"/>
              </a:spcAft>
              <a:buFont typeface="Wingdings" panose="05000000000000000000" pitchFamily="2" charset="2"/>
              <a:buChar char="§"/>
              <a:defRPr/>
            </a:pPr>
            <a:endParaRPr lang="en-US">
              <a:solidFill>
                <a:schemeClr val="tx1"/>
              </a:solidFill>
            </a:endParaRPr>
          </a:p>
          <a:p>
            <a:pPr lvl="1" fontAlgn="auto">
              <a:lnSpc>
                <a:spcPct val="100000"/>
              </a:lnSpc>
              <a:spcAft>
                <a:spcPts val="0"/>
              </a:spcAft>
              <a:buFont typeface="Wingdings" panose="05000000000000000000" pitchFamily="2" charset="2"/>
              <a:buChar char="§"/>
              <a:defRPr/>
            </a:pPr>
            <a:endParaRPr lang="en-US">
              <a:solidFill>
                <a:schemeClr val="tx1"/>
              </a:solidFill>
            </a:endParaRPr>
          </a:p>
          <a:p>
            <a:pPr lvl="1" fontAlgn="auto">
              <a:lnSpc>
                <a:spcPct val="100000"/>
              </a:lnSpc>
              <a:spcAft>
                <a:spcPts val="0"/>
              </a:spcAft>
              <a:buFont typeface="Wingdings" panose="05000000000000000000" pitchFamily="2" charset="2"/>
              <a:buChar char="§"/>
              <a:defRPr/>
            </a:pPr>
            <a:r>
              <a:rPr lang="en-US">
                <a:solidFill>
                  <a:schemeClr val="tx1"/>
                </a:solidFill>
              </a:rPr>
              <a:t>All students must receive an orientation presentation to explain what will happen during the cursory health evaluation and physical examination, and the services   offered at the health and wellness center </a:t>
            </a:r>
          </a:p>
          <a:p>
            <a:pPr lvl="1" fontAlgn="auto">
              <a:lnSpc>
                <a:spcPct val="100000"/>
              </a:lnSpc>
              <a:spcAft>
                <a:spcPts val="0"/>
              </a:spcAft>
              <a:buFont typeface="Wingdings" panose="05000000000000000000" pitchFamily="2" charset="2"/>
              <a:buChar char="§"/>
              <a:defRPr/>
            </a:pPr>
            <a:endParaRPr lang="en-US">
              <a:solidFill>
                <a:schemeClr val="tx1"/>
              </a:solidFill>
            </a:endParaRPr>
          </a:p>
          <a:p>
            <a:pPr lvl="1" eaLnBrk="1" fontAlgn="auto" hangingPunct="1">
              <a:lnSpc>
                <a:spcPct val="100000"/>
              </a:lnSpc>
              <a:spcAft>
                <a:spcPts val="0"/>
              </a:spcAft>
              <a:buNone/>
              <a:defRPr/>
            </a:pPr>
            <a:endParaRPr lang="en-US">
              <a:solidFill>
                <a:schemeClr val="tx1"/>
              </a:solidFill>
            </a:endParaRPr>
          </a:p>
        </p:txBody>
      </p:sp>
      <p:pic>
        <p:nvPicPr>
          <p:cNvPr id="218121" name="Graphic 218120" descr="Classroom">
            <a:extLst>
              <a:ext uri="{FF2B5EF4-FFF2-40B4-BE49-F238E27FC236}">
                <a16:creationId xmlns:a16="http://schemas.microsoft.com/office/drawing/2014/main" id="{02CE562D-86E6-E677-6D51-10130FD8FB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3644" y="1500850"/>
            <a:ext cx="3882558" cy="3882558"/>
          </a:xfrm>
          <a:prstGeom prst="rect">
            <a:avLst/>
          </a:prstGeom>
        </p:spPr>
      </p:pic>
      <p:sp>
        <p:nvSpPr>
          <p:cNvPr id="2" name="Slide Number Placeholder 1">
            <a:extLst>
              <a:ext uri="{FF2B5EF4-FFF2-40B4-BE49-F238E27FC236}">
                <a16:creationId xmlns:a16="http://schemas.microsoft.com/office/drawing/2014/main" id="{98B61964-93B1-4FB6-BED9-002F945D6BD8}"/>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175" name="Rectangle 135174">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7" name="Freeform: Shape 135176">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135169" name="Rectangle 6"/>
          <p:cNvSpPr>
            <a:spLocks noGrp="1" noRot="1" noChangeArrowheads="1"/>
          </p:cNvSpPr>
          <p:nvPr>
            <p:ph type="title"/>
          </p:nvPr>
        </p:nvSpPr>
        <p:spPr>
          <a:xfrm>
            <a:off x="698949" y="1162940"/>
            <a:ext cx="3386699" cy="4532120"/>
          </a:xfrm>
        </p:spPr>
        <p:txBody>
          <a:bodyPr anchor="ctr">
            <a:normAutofit/>
          </a:bodyPr>
          <a:lstStyle/>
          <a:p>
            <a:pPr eaLnBrk="1" hangingPunct="1"/>
            <a:r>
              <a:rPr lang="en-US" sz="3800">
                <a:solidFill>
                  <a:srgbClr val="2A1A00"/>
                </a:solidFill>
              </a:rPr>
              <a:t>Waiver of Medical Care</a:t>
            </a:r>
          </a:p>
        </p:txBody>
      </p:sp>
      <p:sp>
        <p:nvSpPr>
          <p:cNvPr id="135179" name="Rectangle 135178">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5170" name="Rectangle 7"/>
          <p:cNvSpPr>
            <a:spLocks noGrp="1" noChangeArrowheads="1"/>
          </p:cNvSpPr>
          <p:nvPr>
            <p:ph idx="1"/>
          </p:nvPr>
        </p:nvSpPr>
        <p:spPr>
          <a:xfrm>
            <a:off x="5061953" y="1128451"/>
            <a:ext cx="3510547" cy="4566609"/>
          </a:xfrm>
        </p:spPr>
        <p:txBody>
          <a:bodyPr anchor="ctr">
            <a:normAutofit/>
          </a:bodyPr>
          <a:lstStyle/>
          <a:p>
            <a:pPr>
              <a:lnSpc>
                <a:spcPct val="100000"/>
              </a:lnSpc>
              <a:buFont typeface="Arial" panose="020B0604020202020204" pitchFamily="34" charset="0"/>
              <a:buChar char="•"/>
            </a:pPr>
            <a:r>
              <a:rPr lang="en-US" dirty="0"/>
              <a:t>Waivers may be issued by the center physician for:</a:t>
            </a:r>
            <a:endParaRPr lang="en-US"/>
          </a:p>
          <a:p>
            <a:pPr>
              <a:lnSpc>
                <a:spcPct val="100000"/>
              </a:lnSpc>
              <a:buFont typeface="Arial" panose="020B0604020202020204" pitchFamily="34" charset="0"/>
              <a:buChar char="•"/>
            </a:pPr>
            <a:endParaRPr lang="en-US"/>
          </a:p>
          <a:p>
            <a:pPr lvl="1">
              <a:lnSpc>
                <a:spcPct val="100000"/>
              </a:lnSpc>
              <a:buFont typeface="Wingdings" pitchFamily="2" charset="2"/>
              <a:buChar char="§"/>
            </a:pPr>
            <a:r>
              <a:rPr lang="en-US" dirty="0"/>
              <a:t>Any portion of the medical exam and/or lab testing </a:t>
            </a:r>
            <a:r>
              <a:rPr lang="en-US" u="sng" dirty="0"/>
              <a:t>except</a:t>
            </a:r>
            <a:r>
              <a:rPr lang="en-US" dirty="0"/>
              <a:t> for drug testing and Tb testing.</a:t>
            </a:r>
            <a:endParaRPr lang="en-US"/>
          </a:p>
          <a:p>
            <a:pPr lvl="1">
              <a:lnSpc>
                <a:spcPct val="100000"/>
              </a:lnSpc>
              <a:buFont typeface="Wingdings" pitchFamily="2" charset="2"/>
              <a:buChar char="§"/>
            </a:pPr>
            <a:endParaRPr lang="en-US"/>
          </a:p>
          <a:p>
            <a:pPr lvl="1">
              <a:lnSpc>
                <a:spcPct val="100000"/>
              </a:lnSpc>
              <a:buFont typeface="Wingdings" pitchFamily="2" charset="2"/>
              <a:buChar char="§"/>
            </a:pPr>
            <a:r>
              <a:rPr lang="en-US" dirty="0"/>
              <a:t>Waivers must be documented by the CP/NP/PA in the SHR and include an explanation as to why the decision was made and teaching was provided. </a:t>
            </a:r>
            <a:endParaRPr lang="en-US"/>
          </a:p>
          <a:p>
            <a:pPr lvl="2">
              <a:lnSpc>
                <a:spcPct val="100000"/>
              </a:lnSpc>
              <a:buFont typeface="Wingdings" panose="05000000000000000000" pitchFamily="2" charset="2"/>
              <a:buChar char="Ø"/>
            </a:pPr>
            <a:endParaRPr lang="en-US"/>
          </a:p>
          <a:p>
            <a:pPr lvl="2">
              <a:lnSpc>
                <a:spcPct val="100000"/>
              </a:lnSpc>
              <a:buFont typeface="Wingdings" panose="05000000000000000000" pitchFamily="2" charset="2"/>
              <a:buChar char="Ø"/>
            </a:pPr>
            <a:endParaRPr lang="en-US"/>
          </a:p>
        </p:txBody>
      </p:sp>
      <p:sp>
        <p:nvSpPr>
          <p:cNvPr id="2" name="Slide Number Placeholder 1">
            <a:extLst>
              <a:ext uri="{FF2B5EF4-FFF2-40B4-BE49-F238E27FC236}">
                <a16:creationId xmlns:a16="http://schemas.microsoft.com/office/drawing/2014/main" id="{1EE5516F-F06B-488A-8436-32CBA682580E}"/>
              </a:ext>
            </a:extLst>
          </p:cNvPr>
          <p:cNvSpPr>
            <a:spLocks noGrp="1"/>
          </p:cNvSpPr>
          <p:nvPr>
            <p:ph type="sldNum" sz="quarter" idx="12"/>
          </p:nvPr>
        </p:nvSpPr>
        <p:spPr>
          <a:xfrm>
            <a:off x="7536873" y="6375679"/>
            <a:ext cx="1035627" cy="345796"/>
          </a:xfrm>
        </p:spPr>
        <p:txBody>
          <a:bodyPr>
            <a:normAutofit/>
          </a:bodyPr>
          <a:lstStyle/>
          <a:p>
            <a:pPr>
              <a:spcAft>
                <a:spcPts val="600"/>
              </a:spcAft>
              <a:defRPr/>
            </a:pPr>
            <a:fld id="{5B73F288-119C-4A61-BAB7-6805DB4CCA32}" type="slidenum">
              <a:rPr lang="en-US" smtClean="0"/>
              <a:pPr>
                <a:spcAft>
                  <a:spcPts val="600"/>
                </a:spcAft>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271" name="Rectangle 139270">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5" name="Rectangle 2"/>
          <p:cNvSpPr>
            <a:spLocks noGrp="1" noRot="1" noChangeArrowheads="1"/>
          </p:cNvSpPr>
          <p:nvPr>
            <p:ph type="title"/>
          </p:nvPr>
        </p:nvSpPr>
        <p:spPr>
          <a:xfrm>
            <a:off x="571497" y="382385"/>
            <a:ext cx="8001003" cy="1113295"/>
          </a:xfrm>
        </p:spPr>
        <p:txBody>
          <a:bodyPr anchor="b">
            <a:normAutofit/>
          </a:bodyPr>
          <a:lstStyle/>
          <a:p>
            <a:pPr algn="ctr" eaLnBrk="1" hangingPunct="1"/>
            <a:r>
              <a:rPr lang="en-US" dirty="0"/>
              <a:t>Health Care Guidelines</a:t>
            </a:r>
            <a:endParaRPr lang="en-US"/>
          </a:p>
        </p:txBody>
      </p:sp>
      <p:sp>
        <p:nvSpPr>
          <p:cNvPr id="139266" name="Rectangle 3"/>
          <p:cNvSpPr>
            <a:spLocks noGrp="1" noChangeArrowheads="1"/>
          </p:cNvSpPr>
          <p:nvPr>
            <p:ph idx="1"/>
          </p:nvPr>
        </p:nvSpPr>
        <p:spPr>
          <a:xfrm>
            <a:off x="571497" y="1785257"/>
            <a:ext cx="8001003" cy="3440539"/>
          </a:xfrm>
        </p:spPr>
        <p:txBody>
          <a:bodyPr>
            <a:normAutofit/>
          </a:bodyPr>
          <a:lstStyle/>
          <a:p>
            <a:pPr lvl="1">
              <a:lnSpc>
                <a:spcPct val="100000"/>
              </a:lnSpc>
              <a:buFont typeface="Arial" panose="020B0604020202020204" pitchFamily="34" charset="0"/>
              <a:buChar char="•"/>
            </a:pPr>
            <a:r>
              <a:rPr lang="en-US"/>
              <a:t>Health Care Guidelines (HCGs) consist of:</a:t>
            </a:r>
          </a:p>
          <a:p>
            <a:pPr lvl="2">
              <a:lnSpc>
                <a:spcPct val="100000"/>
              </a:lnSpc>
              <a:buFont typeface="Wingdings" pitchFamily="2" charset="2"/>
              <a:buChar char="§"/>
            </a:pPr>
            <a:r>
              <a:rPr lang="en-US" sz="1800"/>
              <a:t>Treatment Guidelines (TGs) </a:t>
            </a:r>
          </a:p>
          <a:p>
            <a:pPr lvl="2">
              <a:lnSpc>
                <a:spcPct val="100000"/>
              </a:lnSpc>
              <a:buFont typeface="Wingdings" pitchFamily="2" charset="2"/>
              <a:buChar char="§"/>
            </a:pPr>
            <a:r>
              <a:rPr lang="en-US" sz="1800"/>
              <a:t>Symptomatic Management Guidelines (SMGs)</a:t>
            </a:r>
          </a:p>
          <a:p>
            <a:pPr lvl="2">
              <a:lnSpc>
                <a:spcPct val="100000"/>
              </a:lnSpc>
              <a:buFont typeface="Arial" panose="020B0604020202020204" pitchFamily="34" charset="0"/>
              <a:buChar char="•"/>
            </a:pPr>
            <a:endParaRPr lang="en-US" sz="1800"/>
          </a:p>
          <a:p>
            <a:pPr lvl="1">
              <a:lnSpc>
                <a:spcPct val="100000"/>
              </a:lnSpc>
              <a:buFont typeface="Arial" panose="020B0604020202020204" pitchFamily="34" charset="0"/>
              <a:buChar char="•"/>
            </a:pPr>
            <a:r>
              <a:rPr lang="en-US"/>
              <a:t>HCGs must be reviewed and approved by the center physician, CMHC, and dentist annually</a:t>
            </a:r>
          </a:p>
          <a:p>
            <a:pPr lvl="1">
              <a:lnSpc>
                <a:spcPct val="100000"/>
              </a:lnSpc>
              <a:buFont typeface="Arial" panose="020B0604020202020204" pitchFamily="34" charset="0"/>
              <a:buChar char="•"/>
            </a:pPr>
            <a:endParaRPr lang="en-US"/>
          </a:p>
          <a:p>
            <a:pPr lvl="1">
              <a:lnSpc>
                <a:spcPct val="100000"/>
              </a:lnSpc>
              <a:buFont typeface="Arial" panose="020B0604020202020204" pitchFamily="34" charset="0"/>
              <a:buChar char="•"/>
            </a:pPr>
            <a:r>
              <a:rPr lang="en-US"/>
              <a:t>HCGs must be kept in the health and wellness center (copies of Symptomatic Management Guidelines should be available in the dorms, recreation, safety, and education)</a:t>
            </a:r>
          </a:p>
          <a:p>
            <a:pPr eaLnBrk="1" hangingPunct="1">
              <a:lnSpc>
                <a:spcPct val="100000"/>
              </a:lnSpc>
            </a:pPr>
            <a:endParaRPr lang="en-US" sz="1800"/>
          </a:p>
        </p:txBody>
      </p:sp>
      <p:sp>
        <p:nvSpPr>
          <p:cNvPr id="139273" name="Freeform: Shape 139272">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7B213DCB-7AC9-42F5-8953-FC01A7BCC29E}"/>
              </a:ext>
            </a:extLst>
          </p:cNvPr>
          <p:cNvSpPr>
            <a:spLocks noGrp="1"/>
          </p:cNvSpPr>
          <p:nvPr>
            <p:ph type="sldNum" sz="quarter" idx="12"/>
          </p:nvPr>
        </p:nvSpPr>
        <p:spPr>
          <a:xfrm>
            <a:off x="7796892" y="6375679"/>
            <a:ext cx="775608" cy="345796"/>
          </a:xfrm>
        </p:spPr>
        <p:txBody>
          <a:bodyPr>
            <a:normAutofit/>
          </a:bodyPr>
          <a:lstStyle/>
          <a:p>
            <a:pPr>
              <a:spcAft>
                <a:spcPts val="600"/>
              </a:spcAft>
              <a:defRPr/>
            </a:pPr>
            <a:fld id="{5B73F288-119C-4A61-BAB7-6805DB4CCA32}" type="slidenum">
              <a:rPr lang="en-US" smtClean="0"/>
              <a:pPr>
                <a:spcAft>
                  <a:spcPts val="600"/>
                </a:spcAft>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361" name="Rectangle 228360">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505" name="Rectangle 2"/>
          <p:cNvSpPr>
            <a:spLocks noGrp="1" noRot="1" noChangeArrowheads="1"/>
          </p:cNvSpPr>
          <p:nvPr>
            <p:ph type="title"/>
          </p:nvPr>
        </p:nvSpPr>
        <p:spPr>
          <a:xfrm>
            <a:off x="938758" y="382385"/>
            <a:ext cx="7633742" cy="1492132"/>
          </a:xfrm>
        </p:spPr>
        <p:txBody>
          <a:bodyPr anchor="ctr">
            <a:normAutofit/>
          </a:bodyPr>
          <a:lstStyle/>
          <a:p>
            <a:pPr eaLnBrk="1" hangingPunct="1">
              <a:defRPr/>
            </a:pPr>
            <a:r>
              <a:rPr lang="en-US" dirty="0"/>
              <a:t>Communicable Disease and Infection Control</a:t>
            </a:r>
          </a:p>
        </p:txBody>
      </p:sp>
      <p:sp>
        <p:nvSpPr>
          <p:cNvPr id="228363"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8BDD15DB-4AE5-414C-8F27-3BF476119CA1}"/>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52</a:t>
            </a:fld>
            <a:endParaRPr lang="en-US">
              <a:solidFill>
                <a:schemeClr val="tx1">
                  <a:lumMod val="50000"/>
                  <a:lumOff val="50000"/>
                </a:schemeClr>
              </a:solidFill>
            </a:endParaRPr>
          </a:p>
        </p:txBody>
      </p:sp>
      <p:sp>
        <p:nvSpPr>
          <p:cNvPr id="228365" name="Rectangle 228364">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28357" name="Rectangle 3">
            <a:extLst>
              <a:ext uri="{FF2B5EF4-FFF2-40B4-BE49-F238E27FC236}">
                <a16:creationId xmlns:a16="http://schemas.microsoft.com/office/drawing/2014/main" id="{C5CEF865-56EF-0109-D7FC-BB3C0E859CC6}"/>
              </a:ext>
            </a:extLst>
          </p:cNvPr>
          <p:cNvGraphicFramePr>
            <a:graphicFrameLocks noGrp="1"/>
          </p:cNvGraphicFramePr>
          <p:nvPr>
            <p:ph idx="1"/>
            <p:extLst>
              <p:ext uri="{D42A27DB-BD31-4B8C-83A1-F6EECF244321}">
                <p14:modId xmlns:p14="http://schemas.microsoft.com/office/powerpoint/2010/main" val="142554604"/>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A6FA-9050-D643-80B9-B40D5E4F4C9F}"/>
              </a:ext>
            </a:extLst>
          </p:cNvPr>
          <p:cNvSpPr>
            <a:spLocks noGrp="1"/>
          </p:cNvSpPr>
          <p:nvPr>
            <p:ph type="title"/>
          </p:nvPr>
        </p:nvSpPr>
        <p:spPr>
          <a:xfrm>
            <a:off x="3896795" y="382385"/>
            <a:ext cx="4751503" cy="1492132"/>
          </a:xfrm>
        </p:spPr>
        <p:txBody>
          <a:bodyPr>
            <a:normAutofit/>
          </a:bodyPr>
          <a:lstStyle/>
          <a:p>
            <a:r>
              <a:rPr lang="en-US" dirty="0"/>
              <a:t>Inventory Records  </a:t>
            </a:r>
          </a:p>
        </p:txBody>
      </p:sp>
      <p:pic>
        <p:nvPicPr>
          <p:cNvPr id="6" name="Picture 5" descr="Pink desk with doctor items">
            <a:extLst>
              <a:ext uri="{FF2B5EF4-FFF2-40B4-BE49-F238E27FC236}">
                <a16:creationId xmlns:a16="http://schemas.microsoft.com/office/drawing/2014/main" id="{9F6430F6-2401-CEA4-978C-DC763A353534}"/>
              </a:ext>
            </a:extLst>
          </p:cNvPr>
          <p:cNvPicPr>
            <a:picLocks noChangeAspect="1"/>
          </p:cNvPicPr>
          <p:nvPr/>
        </p:nvPicPr>
        <p:blipFill>
          <a:blip r:embed="rId3"/>
          <a:srcRect l="56214" r="13681"/>
          <a:stretch/>
        </p:blipFill>
        <p:spPr>
          <a:xfrm>
            <a:off x="516325" y="-9525"/>
            <a:ext cx="3097367"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BDA8FA3D-9F40-4942-B673-1C294C5E8AAE}"/>
              </a:ext>
            </a:extLst>
          </p:cNvPr>
          <p:cNvSpPr>
            <a:spLocks noGrp="1"/>
          </p:cNvSpPr>
          <p:nvPr>
            <p:ph idx="1"/>
          </p:nvPr>
        </p:nvSpPr>
        <p:spPr>
          <a:xfrm>
            <a:off x="3896795" y="2286001"/>
            <a:ext cx="4751503" cy="3593591"/>
          </a:xfrm>
        </p:spPr>
        <p:txBody>
          <a:bodyPr>
            <a:normAutofit/>
          </a:bodyPr>
          <a:lstStyle/>
          <a:p>
            <a:r>
              <a:rPr lang="en-US"/>
              <a:t>Maintain records on the dispensing, inventory, and disposal of medical and dental supplies and pharmaceuticals.</a:t>
            </a:r>
          </a:p>
          <a:p>
            <a:pPr marL="0" indent="0">
              <a:buNone/>
            </a:pPr>
            <a:endParaRPr lang="en-US" dirty="0"/>
          </a:p>
        </p:txBody>
      </p:sp>
      <p:sp>
        <p:nvSpPr>
          <p:cNvPr id="4" name="Slide Number Placeholder 3">
            <a:extLst>
              <a:ext uri="{FF2B5EF4-FFF2-40B4-BE49-F238E27FC236}">
                <a16:creationId xmlns:a16="http://schemas.microsoft.com/office/drawing/2014/main" id="{78F83699-9EB1-3F49-8BA9-946FBEE44420}"/>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53</a:t>
            </a:fld>
            <a:endParaRPr lang="en-US"/>
          </a:p>
        </p:txBody>
      </p:sp>
      <p:sp>
        <p:nvSpPr>
          <p:cNvPr id="12" name="Rectangle 11">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40522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2457" name="Rectangle 232456">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649" name="Rectangle 2"/>
          <p:cNvSpPr>
            <a:spLocks noGrp="1" noRot="1" noChangeArrowheads="1"/>
          </p:cNvSpPr>
          <p:nvPr>
            <p:ph type="title"/>
          </p:nvPr>
        </p:nvSpPr>
        <p:spPr>
          <a:xfrm>
            <a:off x="938758" y="382385"/>
            <a:ext cx="7633742" cy="1492132"/>
          </a:xfrm>
        </p:spPr>
        <p:txBody>
          <a:bodyPr anchor="ctr">
            <a:normAutofit/>
          </a:bodyPr>
          <a:lstStyle/>
          <a:p>
            <a:pPr eaLnBrk="1" hangingPunct="1"/>
            <a:r>
              <a:rPr lang="en-US"/>
              <a:t>Continuous Quality Improvement</a:t>
            </a:r>
          </a:p>
        </p:txBody>
      </p:sp>
      <p:sp>
        <p:nvSpPr>
          <p:cNvPr id="232459"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BCE85A42-3DE7-45B3-BBCF-8EBE0FDE89FA}"/>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54</a:t>
            </a:fld>
            <a:endParaRPr lang="en-US">
              <a:solidFill>
                <a:schemeClr val="tx1">
                  <a:lumMod val="50000"/>
                  <a:lumOff val="50000"/>
                </a:schemeClr>
              </a:solidFill>
            </a:endParaRPr>
          </a:p>
        </p:txBody>
      </p:sp>
      <p:sp>
        <p:nvSpPr>
          <p:cNvPr id="232461" name="Rectangle 232460">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2453" name="Rectangle 3">
            <a:extLst>
              <a:ext uri="{FF2B5EF4-FFF2-40B4-BE49-F238E27FC236}">
                <a16:creationId xmlns:a16="http://schemas.microsoft.com/office/drawing/2014/main" id="{7CA0E47D-5FFF-236B-7C80-1FDCF012074E}"/>
              </a:ext>
            </a:extLst>
          </p:cNvPr>
          <p:cNvGraphicFramePr>
            <a:graphicFrameLocks noGrp="1"/>
          </p:cNvGraphicFramePr>
          <p:nvPr>
            <p:ph idx="1"/>
            <p:extLst>
              <p:ext uri="{D42A27DB-BD31-4B8C-83A1-F6EECF244321}">
                <p14:modId xmlns:p14="http://schemas.microsoft.com/office/powerpoint/2010/main" val="492492901"/>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7FFE9066-B549-42EC-BEE6-8E3E95827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3708B-F229-1344-9394-AD0A1C4A4951}"/>
              </a:ext>
            </a:extLst>
          </p:cNvPr>
          <p:cNvSpPr>
            <a:spLocks noGrp="1"/>
          </p:cNvSpPr>
          <p:nvPr>
            <p:ph type="title"/>
          </p:nvPr>
        </p:nvSpPr>
        <p:spPr>
          <a:xfrm>
            <a:off x="702593" y="643467"/>
            <a:ext cx="5412457" cy="4584314"/>
          </a:xfrm>
        </p:spPr>
        <p:txBody>
          <a:bodyPr vert="horz" lIns="91440" tIns="45720" rIns="91440" bIns="45720" rtlCol="0" anchor="b">
            <a:normAutofit/>
          </a:bodyPr>
          <a:lstStyle/>
          <a:p>
            <a:pPr defTabSz="914400"/>
            <a:r>
              <a:rPr lang="en-US" sz="3900" spc="800"/>
              <a:t>Other PRH Chapters that fall under wellness  Responsibilities</a:t>
            </a:r>
          </a:p>
        </p:txBody>
      </p:sp>
      <p:sp>
        <p:nvSpPr>
          <p:cNvPr id="16" name="Rectangle 15">
            <a:extLst>
              <a:ext uri="{FF2B5EF4-FFF2-40B4-BE49-F238E27FC236}">
                <a16:creationId xmlns:a16="http://schemas.microsoft.com/office/drawing/2014/main" id="{4F99A79F-E2EF-4DCF-A366-569A81CFF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69957C5-2E9D-7943-B06B-1CE2485F8CA9}"/>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a:solidFill>
                  <a:schemeClr val="tx1">
                    <a:lumMod val="65000"/>
                    <a:lumOff val="35000"/>
                  </a:schemeClr>
                </a:solidFill>
                <a:latin typeface="+mn-lt"/>
                <a:ea typeface="+mn-ea"/>
                <a:cs typeface="+mn-cs"/>
              </a:rPr>
              <a:pPr defTabSz="457200">
                <a:spcAft>
                  <a:spcPts val="600"/>
                </a:spcAft>
                <a:defRPr/>
              </a:pPr>
              <a:t>55</a:t>
            </a:fld>
            <a:endParaRPr lang="en-US" sz="1200" kern="1200" baseline="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653056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0D5A-A996-4C4B-9DB4-C53D596C4ACC}"/>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Program Management </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150D224-AB39-AB45-8D8B-2A6840503ED1}"/>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a:solidFill>
                  <a:srgbClr val="2A1A00"/>
                </a:solidFill>
              </a:rPr>
              <a:t>PRH Chapter 5</a:t>
            </a:r>
          </a:p>
        </p:txBody>
      </p:sp>
      <p:sp>
        <p:nvSpPr>
          <p:cNvPr id="4" name="Slide Number Placeholder 3">
            <a:extLst>
              <a:ext uri="{FF2B5EF4-FFF2-40B4-BE49-F238E27FC236}">
                <a16:creationId xmlns:a16="http://schemas.microsoft.com/office/drawing/2014/main" id="{24D51912-F390-D94D-A341-70DC655C99A9}"/>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A6E39D01-8DD9-40FD-AFB1-0FF81B272814}" type="slidenum">
              <a:rPr lang="en-US" sz="1200" kern="1200" baseline="0" dirty="0">
                <a:solidFill>
                  <a:schemeClr val="accent1">
                    <a:lumMod val="50000"/>
                  </a:schemeClr>
                </a:solidFill>
                <a:latin typeface="+mn-lt"/>
                <a:ea typeface="+mn-ea"/>
                <a:cs typeface="+mn-cs"/>
              </a:rPr>
              <a:pPr defTabSz="457200">
                <a:spcAft>
                  <a:spcPts val="600"/>
                </a:spcAft>
                <a:defRPr/>
              </a:pPr>
              <a:t>56</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04705239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14ED-831C-2847-A6A6-E0EC9E1BFADA}"/>
              </a:ext>
            </a:extLst>
          </p:cNvPr>
          <p:cNvSpPr>
            <a:spLocks noGrp="1"/>
          </p:cNvSpPr>
          <p:nvPr>
            <p:ph type="title"/>
          </p:nvPr>
        </p:nvSpPr>
        <p:spPr>
          <a:xfrm>
            <a:off x="3896795" y="382385"/>
            <a:ext cx="4751503" cy="1492132"/>
          </a:xfrm>
        </p:spPr>
        <p:txBody>
          <a:bodyPr>
            <a:normAutofit/>
          </a:bodyPr>
          <a:lstStyle/>
          <a:p>
            <a:r>
              <a:rPr lang="en-US" sz="3600" b="1"/>
              <a:t>S</a:t>
            </a:r>
            <a:r>
              <a:rPr lang="en-US" sz="3600"/>
              <a:t>tandard </a:t>
            </a:r>
            <a:r>
              <a:rPr lang="en-US" sz="3600" b="1"/>
              <a:t>O</a:t>
            </a:r>
            <a:r>
              <a:rPr lang="en-US" sz="3600"/>
              <a:t>perating </a:t>
            </a:r>
            <a:r>
              <a:rPr lang="en-US" sz="3600" b="1"/>
              <a:t>P</a:t>
            </a:r>
            <a:r>
              <a:rPr lang="en-US" sz="3600"/>
              <a:t>rocedures (SOP)</a:t>
            </a:r>
            <a:endParaRPr lang="en-US" sz="3600" b="1"/>
          </a:p>
        </p:txBody>
      </p:sp>
      <p:pic>
        <p:nvPicPr>
          <p:cNvPr id="21" name="Picture 20" descr="Close-up unopened pill packets">
            <a:extLst>
              <a:ext uri="{FF2B5EF4-FFF2-40B4-BE49-F238E27FC236}">
                <a16:creationId xmlns:a16="http://schemas.microsoft.com/office/drawing/2014/main" id="{93B0BD0A-2674-DC1E-35A9-D9807CB01E22}"/>
              </a:ext>
            </a:extLst>
          </p:cNvPr>
          <p:cNvPicPr>
            <a:picLocks noChangeAspect="1"/>
          </p:cNvPicPr>
          <p:nvPr/>
        </p:nvPicPr>
        <p:blipFill>
          <a:blip r:embed="rId3"/>
          <a:srcRect l="38199" r="32146" b="-1"/>
          <a:stretch/>
        </p:blipFill>
        <p:spPr>
          <a:xfrm>
            <a:off x="516325" y="-9525"/>
            <a:ext cx="3097367" cy="6867525"/>
          </a:xfrm>
          <a:prstGeom prst="rect">
            <a:avLst/>
          </a:prstGeom>
        </p:spPr>
      </p:pic>
      <p:sp>
        <p:nvSpPr>
          <p:cNvPr id="22"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3" name="Content Placeholder 2">
            <a:extLst>
              <a:ext uri="{FF2B5EF4-FFF2-40B4-BE49-F238E27FC236}">
                <a16:creationId xmlns:a16="http://schemas.microsoft.com/office/drawing/2014/main" id="{E4266431-D28E-9141-B1AB-AF0D50BA1A07}"/>
              </a:ext>
            </a:extLst>
          </p:cNvPr>
          <p:cNvSpPr>
            <a:spLocks noGrp="1"/>
          </p:cNvSpPr>
          <p:nvPr>
            <p:ph idx="1"/>
          </p:nvPr>
        </p:nvSpPr>
        <p:spPr>
          <a:xfrm>
            <a:off x="3896795" y="2286001"/>
            <a:ext cx="4751503" cy="3593591"/>
          </a:xfrm>
        </p:spPr>
        <p:txBody>
          <a:bodyPr>
            <a:normAutofit/>
          </a:bodyPr>
          <a:lstStyle/>
          <a:p>
            <a:endParaRPr lang="en-US"/>
          </a:p>
          <a:p>
            <a:r>
              <a:rPr lang="en-US"/>
              <a:t>See PRH 5.1 R3 &amp; Exhibit 5-1</a:t>
            </a:r>
          </a:p>
          <a:p>
            <a:r>
              <a:rPr lang="en-US"/>
              <a:t>Required Wellness SOP/COPs</a:t>
            </a:r>
          </a:p>
          <a:p>
            <a:pPr lvl="1">
              <a:buFont typeface="Wingdings" pitchFamily="2" charset="2"/>
              <a:buChar char="§"/>
            </a:pPr>
            <a:r>
              <a:rPr lang="en-US"/>
              <a:t>Over the Counter Medications</a:t>
            </a:r>
          </a:p>
          <a:p>
            <a:pPr lvl="1">
              <a:buFont typeface="Wingdings" pitchFamily="2" charset="2"/>
              <a:buChar char="§"/>
            </a:pPr>
            <a:r>
              <a:rPr lang="en-US"/>
              <a:t>Prescribed Non-Control Medications</a:t>
            </a:r>
          </a:p>
          <a:p>
            <a:pPr lvl="1">
              <a:buFont typeface="Wingdings" pitchFamily="2" charset="2"/>
              <a:buChar char="§"/>
            </a:pPr>
            <a:r>
              <a:rPr lang="en-US"/>
              <a:t>Prescribed Control Medications</a:t>
            </a:r>
          </a:p>
          <a:p>
            <a:pPr lvl="1">
              <a:buFont typeface="Wingdings" pitchFamily="2" charset="2"/>
              <a:buChar char="§"/>
            </a:pPr>
            <a:r>
              <a:rPr lang="en-US"/>
              <a:t>Wellness Staffing </a:t>
            </a:r>
          </a:p>
        </p:txBody>
      </p:sp>
      <p:sp>
        <p:nvSpPr>
          <p:cNvPr id="4" name="Slide Number Placeholder 3">
            <a:extLst>
              <a:ext uri="{FF2B5EF4-FFF2-40B4-BE49-F238E27FC236}">
                <a16:creationId xmlns:a16="http://schemas.microsoft.com/office/drawing/2014/main" id="{F8EB9D2E-0213-8B41-BC41-5A9F16ECCBA8}"/>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57</a:t>
            </a:fld>
            <a:endParaRPr lang="en-US"/>
          </a:p>
        </p:txBody>
      </p:sp>
      <p:sp>
        <p:nvSpPr>
          <p:cNvPr id="24" name="Rectangle 23">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16675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6555" name="Rectangle 236554">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745" name="Rectangle 4"/>
          <p:cNvSpPr>
            <a:spLocks noGrp="1" noRot="1" noChangeArrowheads="1"/>
          </p:cNvSpPr>
          <p:nvPr>
            <p:ph type="title"/>
          </p:nvPr>
        </p:nvSpPr>
        <p:spPr>
          <a:xfrm>
            <a:off x="938758" y="382385"/>
            <a:ext cx="7633742" cy="1492132"/>
          </a:xfrm>
        </p:spPr>
        <p:txBody>
          <a:bodyPr anchor="ctr">
            <a:normAutofit/>
          </a:bodyPr>
          <a:lstStyle/>
          <a:p>
            <a:r>
              <a:rPr lang="en-US" dirty="0"/>
              <a:t>Reporting</a:t>
            </a:r>
          </a:p>
        </p:txBody>
      </p:sp>
      <p:sp>
        <p:nvSpPr>
          <p:cNvPr id="236557"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A8D0B2D3-6E0A-496B-ACF6-F8CEF7008387}"/>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58</a:t>
            </a:fld>
            <a:endParaRPr lang="en-US">
              <a:solidFill>
                <a:schemeClr val="tx1">
                  <a:lumMod val="50000"/>
                  <a:lumOff val="50000"/>
                </a:schemeClr>
              </a:solidFill>
            </a:endParaRPr>
          </a:p>
        </p:txBody>
      </p:sp>
      <p:sp>
        <p:nvSpPr>
          <p:cNvPr id="236559" name="Rectangle 236558">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6551" name="Rectangle 5">
            <a:extLst>
              <a:ext uri="{FF2B5EF4-FFF2-40B4-BE49-F238E27FC236}">
                <a16:creationId xmlns:a16="http://schemas.microsoft.com/office/drawing/2014/main" id="{351E7ABF-FE9D-B23D-3E03-7F685CCDB7E4}"/>
              </a:ext>
            </a:extLst>
          </p:cNvPr>
          <p:cNvGraphicFramePr>
            <a:graphicFrameLocks noGrp="1"/>
          </p:cNvGraphicFramePr>
          <p:nvPr>
            <p:ph idx="1"/>
            <p:extLst>
              <p:ext uri="{D42A27DB-BD31-4B8C-83A1-F6EECF244321}">
                <p14:modId xmlns:p14="http://schemas.microsoft.com/office/powerpoint/2010/main" val="177023087"/>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0402DF77-C239-E142-8D0F-F03424B2F51B}"/>
              </a:ext>
            </a:extLst>
          </p:cNvPr>
          <p:cNvPicPr>
            <a:picLocks noChangeAspect="1"/>
          </p:cNvPicPr>
          <p:nvPr/>
        </p:nvPicPr>
        <p:blipFill>
          <a:blip r:embed="rId3" cstate="print">
            <a:extLst>
              <a:ext uri="{28A0092B-C50C-407E-A947-70E740481C1C}">
                <a14:useLocalDpi xmlns:a14="http://schemas.microsoft.com/office/drawing/2010/main" val="0"/>
              </a:ext>
            </a:extLst>
          </a:blip>
          <a:srcRect t="16312" r="-2" b="19991"/>
          <a:stretch/>
        </p:blipFill>
        <p:spPr>
          <a:xfrm>
            <a:off x="396607" y="160867"/>
            <a:ext cx="8414669" cy="6536265"/>
          </a:xfrm>
          <a:prstGeom prst="rect">
            <a:avLst/>
          </a:prstGeom>
        </p:spPr>
      </p:pic>
      <p:sp>
        <p:nvSpPr>
          <p:cNvPr id="9" name="Freeform 6">
            <a:extLst>
              <a:ext uri="{FF2B5EF4-FFF2-40B4-BE49-F238E27FC236}">
                <a16:creationId xmlns:a16="http://schemas.microsoft.com/office/drawing/2014/main" id="{246B8BB3-7600-4116-9420-6BC8E0C8C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904"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solidFill>
          <a:ln w="0">
            <a:noFill/>
            <a:prstDash val="solid"/>
            <a:round/>
            <a:headEnd/>
            <a:tailEnd/>
          </a:ln>
        </p:spPr>
        <p:txBody>
          <a:bodyPr/>
          <a:lstStyle/>
          <a:p>
            <a:endParaRPr lang="en-US"/>
          </a:p>
        </p:txBody>
      </p:sp>
      <p:sp>
        <p:nvSpPr>
          <p:cNvPr id="11" name="Freeform 6">
            <a:extLst>
              <a:ext uri="{FF2B5EF4-FFF2-40B4-BE49-F238E27FC236}">
                <a16:creationId xmlns:a16="http://schemas.microsoft.com/office/drawing/2014/main" id="{1F024463-4859-40A3-9403-C48A00900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1C23C63B-9415-D74A-91FD-C81799FF966E}"/>
              </a:ext>
            </a:extLst>
          </p:cNvPr>
          <p:cNvSpPr>
            <a:spLocks noGrp="1"/>
          </p:cNvSpPr>
          <p:nvPr>
            <p:ph type="sldNum" sz="quarter" idx="12"/>
          </p:nvPr>
        </p:nvSpPr>
        <p:spPr>
          <a:xfrm>
            <a:off x="6457950" y="6342427"/>
            <a:ext cx="2114550" cy="345796"/>
          </a:xfrm>
        </p:spPr>
        <p:txBody>
          <a:bodyPr>
            <a:normAutofit/>
          </a:bodyPr>
          <a:lstStyle/>
          <a:p>
            <a:pPr>
              <a:spcAft>
                <a:spcPts val="600"/>
              </a:spcAft>
              <a:defRPr/>
            </a:pPr>
            <a:fld id="{8757868B-9620-40F3-A4B3-F9E59E8A5822}" type="slidenum">
              <a:rPr lang="en-US">
                <a:solidFill>
                  <a:srgbClr val="FFFFFF"/>
                </a:solidFill>
              </a:rPr>
              <a:pPr>
                <a:spcAft>
                  <a:spcPts val="600"/>
                </a:spcAft>
                <a:defRPr/>
              </a:pPr>
              <a:t>59</a:t>
            </a:fld>
            <a:endParaRPr lang="en-US">
              <a:solidFill>
                <a:srgbClr val="FFFFFF"/>
              </a:solidFill>
            </a:endParaRPr>
          </a:p>
        </p:txBody>
      </p:sp>
      <p:sp>
        <p:nvSpPr>
          <p:cNvPr id="13" name="Rectangle 12">
            <a:extLst>
              <a:ext uri="{FF2B5EF4-FFF2-40B4-BE49-F238E27FC236}">
                <a16:creationId xmlns:a16="http://schemas.microsoft.com/office/drawing/2014/main" id="{AE352827-8767-4EB8-88AC-7F03BF786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rgbClr val="636EF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5241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04F90-0D20-A14B-AF10-C2932DD33AAD}"/>
              </a:ext>
            </a:extLst>
          </p:cNvPr>
          <p:cNvSpPr>
            <a:spLocks noGrp="1"/>
          </p:cNvSpPr>
          <p:nvPr>
            <p:ph type="title"/>
          </p:nvPr>
        </p:nvSpPr>
        <p:spPr>
          <a:xfrm>
            <a:off x="2171700" y="382385"/>
            <a:ext cx="6400799" cy="1413758"/>
          </a:xfrm>
        </p:spPr>
        <p:txBody>
          <a:bodyPr anchor="b">
            <a:normAutofit/>
          </a:bodyPr>
          <a:lstStyle/>
          <a:p>
            <a:pPr algn="ctr"/>
            <a:r>
              <a:rPr lang="en-US" sz="3800"/>
              <a:t>Student Orientation-</a:t>
            </a:r>
          </a:p>
        </p:txBody>
      </p:sp>
      <p:sp>
        <p:nvSpPr>
          <p:cNvPr id="25" name="Freeform: Shape 1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26" name="Rectangle 25">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8BA8673-34C1-A946-A46F-466257A5D3F5}"/>
              </a:ext>
            </a:extLst>
          </p:cNvPr>
          <p:cNvSpPr>
            <a:spLocks noGrp="1"/>
          </p:cNvSpPr>
          <p:nvPr>
            <p:ph idx="1"/>
          </p:nvPr>
        </p:nvSpPr>
        <p:spPr>
          <a:xfrm>
            <a:off x="2171700" y="2178528"/>
            <a:ext cx="6400800" cy="3701065"/>
          </a:xfrm>
        </p:spPr>
        <p:txBody>
          <a:bodyPr>
            <a:normAutofit/>
          </a:bodyPr>
          <a:lstStyle/>
          <a:p>
            <a:r>
              <a:rPr lang="en-US"/>
              <a:t>What is Required</a:t>
            </a:r>
          </a:p>
          <a:p>
            <a:pPr lvl="1"/>
            <a:r>
              <a:rPr lang="en-US"/>
              <a:t>Explanation of procedures/tests that are performed as part of the medical and oral exam</a:t>
            </a:r>
          </a:p>
          <a:p>
            <a:pPr lvl="1"/>
            <a:r>
              <a:rPr lang="en-US"/>
              <a:t>Employability and good health</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45D57AF-4DEE-8A44-913D-179F92A16673}"/>
              </a:ext>
            </a:extLst>
          </p:cNvPr>
          <p:cNvSpPr>
            <a:spLocks noGrp="1"/>
          </p:cNvSpPr>
          <p:nvPr>
            <p:ph type="sldNum" sz="quarter" idx="12"/>
          </p:nvPr>
        </p:nvSpPr>
        <p:spPr>
          <a:xfrm>
            <a:off x="7535635" y="6375679"/>
            <a:ext cx="1036865" cy="345796"/>
          </a:xfrm>
        </p:spPr>
        <p:txBody>
          <a:bodyPr>
            <a:normAutofit/>
          </a:bodyPr>
          <a:lstStyle/>
          <a:p>
            <a:pPr>
              <a:spcAft>
                <a:spcPts val="600"/>
              </a:spcAft>
              <a:defRPr/>
            </a:pPr>
            <a:fld id="{5B73F288-119C-4A61-BAB7-6805DB4CCA32}" type="slidenum">
              <a:rPr lang="en-US" smtClean="0"/>
              <a:pPr>
                <a:spcAft>
                  <a:spcPts val="600"/>
                </a:spcAft>
                <a:defRPr/>
              </a:pPr>
              <a:t>6</a:t>
            </a:fld>
            <a:endParaRPr lang="en-US"/>
          </a:p>
        </p:txBody>
      </p:sp>
    </p:spTree>
    <p:extLst>
      <p:ext uri="{BB962C8B-B14F-4D97-AF65-F5344CB8AC3E}">
        <p14:creationId xmlns:p14="http://schemas.microsoft.com/office/powerpoint/2010/main" val="49363930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0D5A-A996-4C4B-9DB4-C53D596C4ACC}"/>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Personnel</a:t>
            </a:r>
            <a:br>
              <a:rPr lang="en-US" sz="7000" spc="800"/>
            </a:br>
            <a:br>
              <a:rPr lang="en-US" sz="7000" spc="800"/>
            </a:br>
            <a:endParaRPr lang="en-US" sz="7000" spc="800"/>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150D224-AB39-AB45-8D8B-2A6840503ED1}"/>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1600" spc="400">
                <a:solidFill>
                  <a:srgbClr val="2A1A00"/>
                </a:solidFill>
              </a:rPr>
              <a:t>PRH Chapter 5</a:t>
            </a:r>
          </a:p>
        </p:txBody>
      </p:sp>
      <p:sp>
        <p:nvSpPr>
          <p:cNvPr id="4" name="Slide Number Placeholder 3">
            <a:extLst>
              <a:ext uri="{FF2B5EF4-FFF2-40B4-BE49-F238E27FC236}">
                <a16:creationId xmlns:a16="http://schemas.microsoft.com/office/drawing/2014/main" id="{24D51912-F390-D94D-A341-70DC655C99A9}"/>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A6E39D01-8DD9-40FD-AFB1-0FF81B272814}" type="slidenum">
              <a:rPr lang="en-US" sz="1200" kern="1200" baseline="0" dirty="0">
                <a:solidFill>
                  <a:schemeClr val="accent1">
                    <a:lumMod val="50000"/>
                  </a:schemeClr>
                </a:solidFill>
                <a:latin typeface="+mn-lt"/>
                <a:ea typeface="+mn-ea"/>
                <a:cs typeface="+mn-cs"/>
              </a:rPr>
              <a:pPr defTabSz="457200">
                <a:spcAft>
                  <a:spcPts val="600"/>
                </a:spcAft>
                <a:defRPr/>
              </a:pPr>
              <a:t>60</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3484522453"/>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6745" name="Rectangle 116744">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747"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114689" name="Rectangle 2"/>
          <p:cNvSpPr>
            <a:spLocks noGrp="1" noRot="1" noChangeArrowheads="1"/>
          </p:cNvSpPr>
          <p:nvPr>
            <p:ph type="title"/>
          </p:nvPr>
        </p:nvSpPr>
        <p:spPr>
          <a:xfrm>
            <a:off x="565608" y="484631"/>
            <a:ext cx="4755389" cy="1638469"/>
          </a:xfrm>
        </p:spPr>
        <p:txBody>
          <a:bodyPr>
            <a:normAutofit/>
          </a:bodyPr>
          <a:lstStyle/>
          <a:p>
            <a:pPr>
              <a:defRPr/>
            </a:pPr>
            <a:r>
              <a:rPr lang="en-US" sz="4700"/>
              <a:t>Health Services Staffing</a:t>
            </a:r>
          </a:p>
        </p:txBody>
      </p:sp>
      <p:sp>
        <p:nvSpPr>
          <p:cNvPr id="116749" name="Rectangle 116748">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750" name="Rectangle 3"/>
          <p:cNvSpPr>
            <a:spLocks noGrp="1" noChangeArrowheads="1"/>
          </p:cNvSpPr>
          <p:nvPr>
            <p:ph idx="1"/>
          </p:nvPr>
        </p:nvSpPr>
        <p:spPr>
          <a:xfrm>
            <a:off x="573788" y="2443140"/>
            <a:ext cx="4729732" cy="3930227"/>
          </a:xfrm>
        </p:spPr>
        <p:txBody>
          <a:bodyPr>
            <a:normAutofit/>
          </a:bodyPr>
          <a:lstStyle/>
          <a:p>
            <a:pPr lvl="1">
              <a:lnSpc>
                <a:spcPct val="100000"/>
              </a:lnSpc>
              <a:buFont typeface="Wingdings" panose="05000000000000000000" pitchFamily="2" charset="2"/>
              <a:buChar char="§"/>
            </a:pPr>
            <a:r>
              <a:rPr lang="en-US" sz="1400">
                <a:solidFill>
                  <a:schemeClr val="tx1"/>
                </a:solidFill>
              </a:rPr>
              <a:t>Health services staffing should be in compliance with staffing levels presented in PRH Chapter 5, 5.2 R3 and Exhibit 5-5.</a:t>
            </a:r>
          </a:p>
          <a:p>
            <a:pPr lvl="1">
              <a:lnSpc>
                <a:spcPct val="100000"/>
              </a:lnSpc>
              <a:buFont typeface="Wingdings" panose="05000000000000000000" pitchFamily="2" charset="2"/>
              <a:buChar char="§"/>
            </a:pPr>
            <a:endParaRPr lang="en-US" sz="1400">
              <a:solidFill>
                <a:schemeClr val="tx1"/>
              </a:solidFill>
            </a:endParaRPr>
          </a:p>
          <a:p>
            <a:pPr lvl="1">
              <a:lnSpc>
                <a:spcPct val="100000"/>
              </a:lnSpc>
              <a:buFont typeface="Wingdings" panose="05000000000000000000" pitchFamily="2" charset="2"/>
              <a:buChar char="§"/>
            </a:pPr>
            <a:r>
              <a:rPr lang="en-US" sz="1400">
                <a:solidFill>
                  <a:schemeClr val="tx1"/>
                </a:solidFill>
              </a:rPr>
              <a:t>Minimum staffing qualifications are listed in PRH Exhibit 5-3.</a:t>
            </a:r>
          </a:p>
          <a:p>
            <a:pPr lvl="1">
              <a:lnSpc>
                <a:spcPct val="100000"/>
              </a:lnSpc>
              <a:buFont typeface="Wingdings" panose="05000000000000000000" pitchFamily="2" charset="2"/>
              <a:buChar char="§"/>
            </a:pPr>
            <a:endParaRPr lang="en-US" sz="1400">
              <a:solidFill>
                <a:schemeClr val="tx1"/>
              </a:solidFill>
            </a:endParaRPr>
          </a:p>
          <a:p>
            <a:pPr lvl="1">
              <a:lnSpc>
                <a:spcPct val="100000"/>
              </a:lnSpc>
              <a:buFont typeface="Wingdings" panose="05000000000000000000" pitchFamily="2" charset="2"/>
              <a:buChar char="§"/>
            </a:pPr>
            <a:r>
              <a:rPr lang="en-US" sz="1400">
                <a:solidFill>
                  <a:schemeClr val="tx1"/>
                </a:solidFill>
              </a:rPr>
              <a:t>All contract center staff must be reviewed (license, contract, insurance, and resume and DEA if applicable) by the Reginal Office (RO) and Health Specialists PRIOR to being hired.</a:t>
            </a:r>
          </a:p>
          <a:p>
            <a:pPr lvl="1">
              <a:lnSpc>
                <a:spcPct val="100000"/>
              </a:lnSpc>
              <a:buFont typeface="Wingdings" panose="05000000000000000000" pitchFamily="2" charset="2"/>
              <a:buChar char="§"/>
            </a:pPr>
            <a:endParaRPr lang="en-US" sz="1400">
              <a:solidFill>
                <a:schemeClr val="tx1"/>
              </a:solidFill>
            </a:endParaRPr>
          </a:p>
          <a:p>
            <a:pPr lvl="1">
              <a:lnSpc>
                <a:spcPct val="100000"/>
              </a:lnSpc>
              <a:buFont typeface="Wingdings" panose="05000000000000000000" pitchFamily="2" charset="2"/>
              <a:buChar char="§"/>
            </a:pPr>
            <a:r>
              <a:rPr lang="en-US" sz="1400">
                <a:solidFill>
                  <a:schemeClr val="tx1"/>
                </a:solidFill>
              </a:rPr>
              <a:t>All USDA Forest Service Civilian Conservation Center staff must be reviewed by the National Office (NO) and Health Specialists PRIOR to being hired.</a:t>
            </a:r>
          </a:p>
          <a:p>
            <a:pPr eaLnBrk="1" hangingPunct="1">
              <a:lnSpc>
                <a:spcPct val="100000"/>
              </a:lnSpc>
            </a:pPr>
            <a:endParaRPr lang="en-US" sz="1400">
              <a:solidFill>
                <a:schemeClr val="tx1"/>
              </a:solidFill>
            </a:endParaRPr>
          </a:p>
          <a:p>
            <a:pPr eaLnBrk="1" hangingPunct="1">
              <a:lnSpc>
                <a:spcPct val="100000"/>
              </a:lnSpc>
            </a:pPr>
            <a:endParaRPr lang="en-US" sz="1400">
              <a:solidFill>
                <a:schemeClr val="tx1"/>
              </a:solidFill>
            </a:endParaRPr>
          </a:p>
        </p:txBody>
      </p:sp>
      <p:sp>
        <p:nvSpPr>
          <p:cNvPr id="2" name="Slide Number Placeholder 1">
            <a:extLst>
              <a:ext uri="{FF2B5EF4-FFF2-40B4-BE49-F238E27FC236}">
                <a16:creationId xmlns:a16="http://schemas.microsoft.com/office/drawing/2014/main" id="{F66EA69E-58F5-47CF-9C1E-C375156A3C2D}"/>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61</a:t>
            </a:fld>
            <a:endParaRPr lang="en-US"/>
          </a:p>
        </p:txBody>
      </p:sp>
      <p:pic>
        <p:nvPicPr>
          <p:cNvPr id="116742" name="Graphic 116741" descr="Doctor">
            <a:extLst>
              <a:ext uri="{FF2B5EF4-FFF2-40B4-BE49-F238E27FC236}">
                <a16:creationId xmlns:a16="http://schemas.microsoft.com/office/drawing/2014/main" id="{5DD70048-9B8F-9EDC-576B-E402847E77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8090" y="2057782"/>
            <a:ext cx="2742436" cy="274243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0FAFF03-936F-B54D-8820-043F1CD2D30D}"/>
              </a:ext>
            </a:extLst>
          </p:cNvPr>
          <p:cNvSpPr>
            <a:spLocks noGrp="1"/>
          </p:cNvSpPr>
          <p:nvPr>
            <p:ph type="title"/>
          </p:nvPr>
        </p:nvSpPr>
        <p:spPr>
          <a:xfrm>
            <a:off x="938758" y="382385"/>
            <a:ext cx="7633742" cy="1492132"/>
          </a:xfrm>
        </p:spPr>
        <p:txBody>
          <a:bodyPr anchor="ctr">
            <a:normAutofit/>
          </a:bodyPr>
          <a:lstStyle/>
          <a:p>
            <a:r>
              <a:rPr lang="en-US"/>
              <a:t>Staff Qualifications</a:t>
            </a:r>
            <a:endParaRPr lang="en-US" dirty="0"/>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A76C8B69-6C41-6444-A642-284462E7AD2D}"/>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62</a:t>
            </a:fld>
            <a:endParaRPr lang="en-US">
              <a:solidFill>
                <a:schemeClr val="tx1">
                  <a:lumMod val="50000"/>
                  <a:lumOff val="50000"/>
                </a:schemeClr>
              </a:solidFill>
            </a:endParaRPr>
          </a:p>
        </p:txBody>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C9BDBE74-79A8-3DF8-C85D-FE65C12A4F25}"/>
              </a:ext>
            </a:extLst>
          </p:cNvPr>
          <p:cNvGraphicFramePr>
            <a:graphicFrameLocks noGrp="1"/>
          </p:cNvGraphicFramePr>
          <p:nvPr>
            <p:ph idx="1"/>
            <p:extLst>
              <p:ext uri="{D42A27DB-BD31-4B8C-83A1-F6EECF244321}">
                <p14:modId xmlns:p14="http://schemas.microsoft.com/office/powerpoint/2010/main" val="4049767703"/>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665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F8472-6BE8-C740-B562-906453CF5ADE}"/>
              </a:ext>
            </a:extLst>
          </p:cNvPr>
          <p:cNvSpPr>
            <a:spLocks noGrp="1"/>
          </p:cNvSpPr>
          <p:nvPr>
            <p:ph type="title"/>
          </p:nvPr>
        </p:nvSpPr>
        <p:spPr>
          <a:xfrm>
            <a:off x="723900" y="1354945"/>
            <a:ext cx="1544286" cy="4148110"/>
          </a:xfrm>
        </p:spPr>
        <p:txBody>
          <a:bodyPr anchor="ctr">
            <a:normAutofit/>
          </a:bodyPr>
          <a:lstStyle/>
          <a:p>
            <a:r>
              <a:rPr lang="en-US" sz="1300">
                <a:solidFill>
                  <a:srgbClr val="2A1A00"/>
                </a:solidFill>
              </a:rPr>
              <a:t>Staff Qualifications and Wellness Waivers</a:t>
            </a:r>
          </a:p>
        </p:txBody>
      </p:sp>
      <p:sp>
        <p:nvSpPr>
          <p:cNvPr id="13" name="Rectangle 12">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8A54DE3E-D259-BC47-A112-A631F14B33C5}"/>
              </a:ext>
            </a:extLst>
          </p:cNvPr>
          <p:cNvSpPr>
            <a:spLocks noGrp="1"/>
          </p:cNvSpPr>
          <p:nvPr>
            <p:ph idx="1"/>
          </p:nvPr>
        </p:nvSpPr>
        <p:spPr>
          <a:xfrm>
            <a:off x="2871435" y="1354945"/>
            <a:ext cx="5701064" cy="4148110"/>
          </a:xfrm>
        </p:spPr>
        <p:txBody>
          <a:bodyPr anchor="ctr">
            <a:normAutofit/>
          </a:bodyPr>
          <a:lstStyle/>
          <a:p>
            <a:pPr>
              <a:lnSpc>
                <a:spcPct val="100000"/>
              </a:lnSpc>
            </a:pPr>
            <a:r>
              <a:rPr lang="en-US"/>
              <a:t>See PRH 5.2 R5 e </a:t>
            </a:r>
          </a:p>
          <a:p>
            <a:pPr lvl="1">
              <a:lnSpc>
                <a:spcPct val="100000"/>
              </a:lnSpc>
            </a:pPr>
            <a:r>
              <a:rPr lang="en-US"/>
              <a:t>Trainee Employee Assistance Program (TEAP) Specialist: One Time One Year waiver</a:t>
            </a:r>
          </a:p>
          <a:p>
            <a:pPr lvl="1">
              <a:lnSpc>
                <a:spcPct val="100000"/>
              </a:lnSpc>
            </a:pPr>
            <a:r>
              <a:rPr lang="en-US"/>
              <a:t>Center Mental Health Consultant (CMHC):  One Time Waiver </a:t>
            </a:r>
          </a:p>
          <a:p>
            <a:pPr>
              <a:lnSpc>
                <a:spcPct val="100000"/>
              </a:lnSpc>
            </a:pPr>
            <a:r>
              <a:rPr lang="en-US"/>
              <a:t>See PRH 5.2 R5 f</a:t>
            </a:r>
          </a:p>
          <a:p>
            <a:pPr lvl="1">
              <a:lnSpc>
                <a:spcPct val="100000"/>
              </a:lnSpc>
            </a:pPr>
            <a:r>
              <a:rPr lang="en-US"/>
              <a:t>Nurse Practitioner (NP): One Time Waiver Hours are more than 2 hours/100 students </a:t>
            </a:r>
          </a:p>
          <a:p>
            <a:pPr lvl="1">
              <a:lnSpc>
                <a:spcPct val="100000"/>
              </a:lnSpc>
            </a:pPr>
            <a:r>
              <a:rPr lang="en-US"/>
              <a:t>Nurse Practitioner: Annual Waiver </a:t>
            </a:r>
          </a:p>
          <a:p>
            <a:pPr lvl="1">
              <a:lnSpc>
                <a:spcPct val="100000"/>
              </a:lnSpc>
            </a:pPr>
            <a:r>
              <a:rPr lang="en-US"/>
              <a:t>Physician Assistance One Time Waiver Hours are more than 2 hours/100 students </a:t>
            </a:r>
            <a:br>
              <a:rPr lang="en-US"/>
            </a:br>
            <a:endParaRPr lang="en-US"/>
          </a:p>
        </p:txBody>
      </p:sp>
      <p:sp>
        <p:nvSpPr>
          <p:cNvPr id="4" name="Slide Number Placeholder 3">
            <a:extLst>
              <a:ext uri="{FF2B5EF4-FFF2-40B4-BE49-F238E27FC236}">
                <a16:creationId xmlns:a16="http://schemas.microsoft.com/office/drawing/2014/main" id="{3C083DE6-9E87-F447-8F01-748EE23B8C91}"/>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63</a:t>
            </a:fld>
            <a:endParaRPr lang="en-US"/>
          </a:p>
        </p:txBody>
      </p:sp>
    </p:spTree>
    <p:extLst>
      <p:ext uri="{BB962C8B-B14F-4D97-AF65-F5344CB8AC3E}">
        <p14:creationId xmlns:p14="http://schemas.microsoft.com/office/powerpoint/2010/main" val="2035045493"/>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C6D7-4E1D-0545-B560-C3BEA38B631A}"/>
              </a:ext>
            </a:extLst>
          </p:cNvPr>
          <p:cNvSpPr>
            <a:spLocks noGrp="1"/>
          </p:cNvSpPr>
          <p:nvPr>
            <p:ph type="title"/>
          </p:nvPr>
        </p:nvSpPr>
        <p:spPr>
          <a:xfrm>
            <a:off x="938759" y="644525"/>
            <a:ext cx="2538247" cy="5408866"/>
          </a:xfrm>
        </p:spPr>
        <p:txBody>
          <a:bodyPr anchor="ctr">
            <a:normAutofit/>
          </a:bodyPr>
          <a:lstStyle/>
          <a:p>
            <a:r>
              <a:rPr lang="en-US" sz="3500"/>
              <a:t>Staff Training </a:t>
            </a:r>
          </a:p>
        </p:txBody>
      </p:sp>
      <p:sp>
        <p:nvSpPr>
          <p:cNvPr id="4" name="Slide Number Placeholder 3">
            <a:extLst>
              <a:ext uri="{FF2B5EF4-FFF2-40B4-BE49-F238E27FC236}">
                <a16:creationId xmlns:a16="http://schemas.microsoft.com/office/drawing/2014/main" id="{68E2707D-E44D-8C4B-A466-E014B0108955}"/>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64</a:t>
            </a:fld>
            <a:endParaRPr lang="en-US"/>
          </a:p>
        </p:txBody>
      </p:sp>
      <p:graphicFrame>
        <p:nvGraphicFramePr>
          <p:cNvPr id="6" name="Content Placeholder 2">
            <a:extLst>
              <a:ext uri="{FF2B5EF4-FFF2-40B4-BE49-F238E27FC236}">
                <a16:creationId xmlns:a16="http://schemas.microsoft.com/office/drawing/2014/main" id="{6A120E38-13AD-1DBB-871C-9AD3C0589CE9}"/>
              </a:ext>
            </a:extLst>
          </p:cNvPr>
          <p:cNvGraphicFramePr>
            <a:graphicFrameLocks noGrp="1"/>
          </p:cNvGraphicFramePr>
          <p:nvPr>
            <p:ph idx="1"/>
            <p:extLst>
              <p:ext uri="{D42A27DB-BD31-4B8C-83A1-F6EECF244321}">
                <p14:modId xmlns:p14="http://schemas.microsoft.com/office/powerpoint/2010/main" val="2037482438"/>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639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3" name="Rectangle 22">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B2761C4A-84CA-4DFC-AC89-4A90B0C2C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0D5A-A996-4C4B-9DB4-C53D596C4ACC}"/>
              </a:ext>
            </a:extLst>
          </p:cNvPr>
          <p:cNvSpPr>
            <a:spLocks noGrp="1"/>
          </p:cNvSpPr>
          <p:nvPr>
            <p:ph type="title"/>
          </p:nvPr>
        </p:nvSpPr>
        <p:spPr>
          <a:xfrm>
            <a:off x="1031567" y="3176833"/>
            <a:ext cx="7738813" cy="2581538"/>
          </a:xfrm>
        </p:spPr>
        <p:txBody>
          <a:bodyPr vert="horz" lIns="91440" tIns="45720" rIns="91440" bIns="45720" rtlCol="0" anchor="ctr">
            <a:normAutofit/>
          </a:bodyPr>
          <a:lstStyle/>
          <a:p>
            <a:pPr algn="ctr" defTabSz="914400"/>
            <a:r>
              <a:rPr lang="en-US" sz="6000" spc="800"/>
              <a:t>Property</a:t>
            </a:r>
            <a:br>
              <a:rPr lang="en-US" sz="6000" spc="800"/>
            </a:br>
            <a:br>
              <a:rPr lang="en-US" sz="6000" spc="800"/>
            </a:br>
            <a:endParaRPr lang="en-US" sz="6000" spc="800"/>
          </a:p>
        </p:txBody>
      </p:sp>
      <p:sp>
        <p:nvSpPr>
          <p:cNvPr id="3" name="Text Placeholder 2">
            <a:extLst>
              <a:ext uri="{FF2B5EF4-FFF2-40B4-BE49-F238E27FC236}">
                <a16:creationId xmlns:a16="http://schemas.microsoft.com/office/drawing/2014/main" id="{1150D224-AB39-AB45-8D8B-2A6840503ED1}"/>
              </a:ext>
            </a:extLst>
          </p:cNvPr>
          <p:cNvSpPr>
            <a:spLocks noGrp="1"/>
          </p:cNvSpPr>
          <p:nvPr>
            <p:ph type="body" idx="1"/>
          </p:nvPr>
        </p:nvSpPr>
        <p:spPr>
          <a:xfrm>
            <a:off x="1883958" y="5830278"/>
            <a:ext cx="6034030" cy="656492"/>
          </a:xfrm>
        </p:spPr>
        <p:txBody>
          <a:bodyPr vert="horz" lIns="91440" tIns="45720" rIns="91440" bIns="45720" rtlCol="0" anchor="t">
            <a:normAutofit/>
          </a:bodyPr>
          <a:lstStyle/>
          <a:p>
            <a:pPr algn="ctr" defTabSz="914400"/>
            <a:r>
              <a:rPr lang="en-US" sz="2000" spc="400">
                <a:solidFill>
                  <a:schemeClr val="bg2"/>
                </a:solidFill>
              </a:rPr>
              <a:t>PRH Chapter 5</a:t>
            </a:r>
          </a:p>
        </p:txBody>
      </p:sp>
      <p:pic>
        <p:nvPicPr>
          <p:cNvPr id="6" name="Picture 5" descr="Figures of houses in different position and sizes">
            <a:extLst>
              <a:ext uri="{FF2B5EF4-FFF2-40B4-BE49-F238E27FC236}">
                <a16:creationId xmlns:a16="http://schemas.microsoft.com/office/drawing/2014/main" id="{5E48F197-233E-AC8E-4E29-577277B664E8}"/>
              </a:ext>
            </a:extLst>
          </p:cNvPr>
          <p:cNvPicPr>
            <a:picLocks noChangeAspect="1"/>
          </p:cNvPicPr>
          <p:nvPr/>
        </p:nvPicPr>
        <p:blipFill>
          <a:blip r:embed="rId2"/>
          <a:srcRect t="16470" b="28539"/>
          <a:stretch/>
        </p:blipFill>
        <p:spPr>
          <a:xfrm>
            <a:off x="20" y="10"/>
            <a:ext cx="9143980" cy="2828482"/>
          </a:xfrm>
          <a:prstGeom prst="rect">
            <a:avLst/>
          </a:prstGeom>
        </p:spPr>
      </p:pic>
      <p:sp>
        <p:nvSpPr>
          <p:cNvPr id="27" name="Rectangle 26">
            <a:extLst>
              <a:ext uri="{FF2B5EF4-FFF2-40B4-BE49-F238E27FC236}">
                <a16:creationId xmlns:a16="http://schemas.microsoft.com/office/drawing/2014/main" id="{A2D84865-D4AF-4139-8035-151926CE4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2598" y="2828492"/>
            <a:ext cx="8931401" cy="79375"/>
          </a:xfrm>
          <a:prstGeom prst="rect">
            <a:avLst/>
          </a:prstGeom>
          <a:solidFill>
            <a:schemeClr val="bg2"/>
          </a:solidFill>
          <a:ln w="0">
            <a:noFill/>
            <a:prstDash val="solid"/>
            <a:round/>
            <a:headEnd/>
            <a:tailEnd/>
          </a:ln>
        </p:spPr>
        <p:txBody>
          <a:bodyPr rtlCol="0" anchor="ctr"/>
          <a:lstStyle/>
          <a:p>
            <a:pPr algn="ctr"/>
            <a:endParaRPr lang="en-US"/>
          </a:p>
        </p:txBody>
      </p:sp>
      <p:sp>
        <p:nvSpPr>
          <p:cNvPr id="29"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24D51912-F390-D94D-A341-70DC655C99A9}"/>
              </a:ext>
            </a:extLst>
          </p:cNvPr>
          <p:cNvSpPr>
            <a:spLocks noGrp="1"/>
          </p:cNvSpPr>
          <p:nvPr>
            <p:ph type="sldNum" sz="quarter" idx="12"/>
          </p:nvPr>
        </p:nvSpPr>
        <p:spPr>
          <a:xfrm>
            <a:off x="6800413" y="6375679"/>
            <a:ext cx="1747292" cy="345796"/>
          </a:xfrm>
        </p:spPr>
        <p:txBody>
          <a:bodyPr vert="horz" lIns="91440" tIns="45720" rIns="91440" bIns="45720" rtlCol="0" anchor="ctr">
            <a:normAutofit/>
          </a:bodyPr>
          <a:lstStyle/>
          <a:p>
            <a:pPr>
              <a:spcAft>
                <a:spcPts val="600"/>
              </a:spcAft>
              <a:defRPr/>
            </a:pPr>
            <a:fld id="{A6E39D01-8DD9-40FD-AFB1-0FF81B272814}" type="slidenum">
              <a:rPr lang="en-US" sz="1200">
                <a:solidFill>
                  <a:schemeClr val="accent1">
                    <a:lumMod val="50000"/>
                  </a:schemeClr>
                </a:solidFill>
                <a:latin typeface="+mn-lt"/>
              </a:rPr>
              <a:pPr>
                <a:spcAft>
                  <a:spcPts val="600"/>
                </a:spcAft>
                <a:defRPr/>
              </a:pPr>
              <a:t>65</a:t>
            </a:fld>
            <a:endParaRPr lang="en-US" sz="1200">
              <a:solidFill>
                <a:schemeClr val="accent1">
                  <a:lumMod val="50000"/>
                </a:schemeClr>
              </a:solidFill>
              <a:latin typeface="+mn-lt"/>
            </a:endParaRPr>
          </a:p>
        </p:txBody>
      </p:sp>
    </p:spTree>
    <p:extLst>
      <p:ext uri="{BB962C8B-B14F-4D97-AF65-F5344CB8AC3E}">
        <p14:creationId xmlns:p14="http://schemas.microsoft.com/office/powerpoint/2010/main" val="2155020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1" name="Rectangle 4"/>
          <p:cNvSpPr>
            <a:spLocks noGrp="1" noRot="1" noChangeArrowheads="1"/>
          </p:cNvSpPr>
          <p:nvPr>
            <p:ph type="title"/>
          </p:nvPr>
        </p:nvSpPr>
        <p:spPr>
          <a:xfrm>
            <a:off x="3896795" y="382385"/>
            <a:ext cx="4751503" cy="1492132"/>
          </a:xfrm>
        </p:spPr>
        <p:txBody>
          <a:bodyPr>
            <a:normAutofit/>
          </a:bodyPr>
          <a:lstStyle/>
          <a:p>
            <a:pPr eaLnBrk="1" hangingPunct="1"/>
            <a:r>
              <a:rPr lang="en-US" sz="4000"/>
              <a:t>Medical Equipment and Supplies</a:t>
            </a:r>
          </a:p>
        </p:txBody>
      </p:sp>
      <p:pic>
        <p:nvPicPr>
          <p:cNvPr id="230407" name="Picture 230406" descr="Top view of emergency medical kit on a dark wood">
            <a:extLst>
              <a:ext uri="{FF2B5EF4-FFF2-40B4-BE49-F238E27FC236}">
                <a16:creationId xmlns:a16="http://schemas.microsoft.com/office/drawing/2014/main" id="{AA1C3B96-AFC9-11BB-8B62-E989FC518CCD}"/>
              </a:ext>
            </a:extLst>
          </p:cNvPr>
          <p:cNvPicPr>
            <a:picLocks noChangeAspect="1"/>
          </p:cNvPicPr>
          <p:nvPr/>
        </p:nvPicPr>
        <p:blipFill>
          <a:blip r:embed="rId3"/>
          <a:srcRect l="55177" r="14717"/>
          <a:stretch/>
        </p:blipFill>
        <p:spPr>
          <a:xfrm>
            <a:off x="516325" y="-9525"/>
            <a:ext cx="3097367" cy="6867525"/>
          </a:xfrm>
          <a:prstGeom prst="rect">
            <a:avLst/>
          </a:prstGeom>
        </p:spPr>
      </p:pic>
      <p:sp>
        <p:nvSpPr>
          <p:cNvPr id="230411"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230405" name="Rectangle 5"/>
          <p:cNvSpPr>
            <a:spLocks noGrp="1" noChangeArrowheads="1"/>
          </p:cNvSpPr>
          <p:nvPr>
            <p:ph idx="1"/>
          </p:nvPr>
        </p:nvSpPr>
        <p:spPr>
          <a:xfrm>
            <a:off x="3896795" y="2286001"/>
            <a:ext cx="4751503" cy="3593591"/>
          </a:xfrm>
        </p:spPr>
        <p:txBody>
          <a:bodyPr rtlCol="0">
            <a:normAutofit/>
          </a:bodyPr>
          <a:lstStyle/>
          <a:p>
            <a:pPr marL="57150" indent="0" fontAlgn="auto">
              <a:spcAft>
                <a:spcPts val="0"/>
              </a:spcAft>
              <a:buNone/>
              <a:defRPr/>
            </a:pPr>
            <a:r>
              <a:rPr lang="en-US"/>
              <a:t>PRH Chapter 5, 5.6 R2 Medical Supplies</a:t>
            </a:r>
            <a:endParaRPr lang="en-US" dirty="0"/>
          </a:p>
          <a:p>
            <a:pPr marL="400050" lvl="1" indent="0">
              <a:buNone/>
            </a:pPr>
            <a:r>
              <a:rPr lang="en-US" dirty="0"/>
              <a:t>a. Provide necessary equipment and supplies. </a:t>
            </a:r>
          </a:p>
          <a:p>
            <a:pPr marL="400050" lvl="1" indent="0">
              <a:buNone/>
            </a:pPr>
            <a:r>
              <a:rPr lang="en-US" dirty="0"/>
              <a:t>b. Purchase major dental equipment c. Purchase from government supply service centers</a:t>
            </a:r>
          </a:p>
          <a:p>
            <a:pPr lvl="1">
              <a:buFont typeface="Wingdings" panose="05000000000000000000" pitchFamily="2" charset="2"/>
              <a:buChar char="§"/>
              <a:defRPr/>
            </a:pPr>
            <a:endParaRPr lang="en-US"/>
          </a:p>
          <a:p>
            <a:pPr marL="0" indent="0" eaLnBrk="1" fontAlgn="auto" hangingPunct="1">
              <a:spcAft>
                <a:spcPts val="0"/>
              </a:spcAft>
              <a:buNone/>
              <a:defRPr/>
            </a:pPr>
            <a:endParaRPr lang="en-US" dirty="0"/>
          </a:p>
          <a:p>
            <a:pPr eaLnBrk="1" fontAlgn="auto" hangingPunct="1">
              <a:spcAft>
                <a:spcPts val="0"/>
              </a:spcAft>
              <a:buFont typeface="Arial" pitchFamily="34" charset="0"/>
              <a:buChar char="•"/>
              <a:defRPr/>
            </a:pPr>
            <a:endParaRPr lang="en-US"/>
          </a:p>
        </p:txBody>
      </p:sp>
      <p:sp>
        <p:nvSpPr>
          <p:cNvPr id="2" name="Slide Number Placeholder 1">
            <a:extLst>
              <a:ext uri="{FF2B5EF4-FFF2-40B4-BE49-F238E27FC236}">
                <a16:creationId xmlns:a16="http://schemas.microsoft.com/office/drawing/2014/main" id="{B632E2D1-DDDE-4050-91D9-3A3876C22206}"/>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5B73F288-119C-4A61-BAB7-6805DB4CCA32}" type="slidenum">
              <a:rPr lang="en-US" smtClean="0"/>
              <a:pPr>
                <a:spcAft>
                  <a:spcPts val="600"/>
                </a:spcAft>
                <a:defRPr/>
              </a:pPr>
              <a:t>66</a:t>
            </a:fld>
            <a:endParaRPr lang="en-US"/>
          </a:p>
        </p:txBody>
      </p:sp>
      <p:sp>
        <p:nvSpPr>
          <p:cNvPr id="230413" name="Rectangle 230412">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0D5A-A996-4C4B-9DB4-C53D596C4ACC}"/>
              </a:ext>
            </a:extLst>
          </p:cNvPr>
          <p:cNvSpPr>
            <a:spLocks noGrp="1"/>
          </p:cNvSpPr>
          <p:nvPr>
            <p:ph type="title"/>
          </p:nvPr>
        </p:nvSpPr>
        <p:spPr>
          <a:xfrm>
            <a:off x="808893" y="1231506"/>
            <a:ext cx="4608963" cy="4394988"/>
          </a:xfrm>
        </p:spPr>
        <p:txBody>
          <a:bodyPr vert="horz" lIns="91440" tIns="45720" rIns="91440" bIns="45720" rtlCol="0" anchor="ctr">
            <a:normAutofit/>
          </a:bodyPr>
          <a:lstStyle/>
          <a:p>
            <a:pPr algn="r" defTabSz="914400"/>
            <a:r>
              <a:rPr lang="en-US" sz="4200" spc="800"/>
              <a:t>Enrollments, Transfers, And Separation </a:t>
            </a:r>
            <a:br>
              <a:rPr lang="en-US" sz="4200" spc="800"/>
            </a:br>
            <a:br>
              <a:rPr lang="en-US" sz="4200" spc="800"/>
            </a:br>
            <a:endParaRPr lang="en-US" sz="4200" spc="800"/>
          </a:p>
        </p:txBody>
      </p:sp>
      <p:sp>
        <p:nvSpPr>
          <p:cNvPr id="3" name="Text Placeholder 2">
            <a:extLst>
              <a:ext uri="{FF2B5EF4-FFF2-40B4-BE49-F238E27FC236}">
                <a16:creationId xmlns:a16="http://schemas.microsoft.com/office/drawing/2014/main" id="{1150D224-AB39-AB45-8D8B-2A6840503ED1}"/>
              </a:ext>
            </a:extLst>
          </p:cNvPr>
          <p:cNvSpPr>
            <a:spLocks noGrp="1"/>
          </p:cNvSpPr>
          <p:nvPr>
            <p:ph type="body" idx="1"/>
          </p:nvPr>
        </p:nvSpPr>
        <p:spPr>
          <a:xfrm>
            <a:off x="5900457" y="1300843"/>
            <a:ext cx="2247501" cy="4256314"/>
          </a:xfrm>
        </p:spPr>
        <p:txBody>
          <a:bodyPr vert="horz" lIns="91440" tIns="45720" rIns="91440" bIns="45720" rtlCol="0" anchor="ctr">
            <a:normAutofit/>
          </a:bodyPr>
          <a:lstStyle/>
          <a:p>
            <a:pPr defTabSz="914400"/>
            <a:r>
              <a:rPr lang="en-US" sz="2000" spc="400">
                <a:solidFill>
                  <a:schemeClr val="tx2"/>
                </a:solidFill>
              </a:rPr>
              <a:t>PRH Chapter 6</a:t>
            </a:r>
          </a:p>
        </p:txBody>
      </p:sp>
      <p:cxnSp>
        <p:nvCxnSpPr>
          <p:cNvPr id="15" name="Straight Connector 14">
            <a:extLst>
              <a:ext uri="{FF2B5EF4-FFF2-40B4-BE49-F238E27FC236}">
                <a16:creationId xmlns:a16="http://schemas.microsoft.com/office/drawing/2014/main" id="{E905CB15-2F46-4D9D-AEA4-3619C520C8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915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8DAE5F6-55D5-4FC2-B1F3-AE114251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24D51912-F390-D94D-A341-70DC655C99A9}"/>
              </a:ext>
            </a:extLst>
          </p:cNvPr>
          <p:cNvSpPr>
            <a:spLocks noGrp="1"/>
          </p:cNvSpPr>
          <p:nvPr>
            <p:ph type="sldNum" sz="quarter" idx="12"/>
          </p:nvPr>
        </p:nvSpPr>
        <p:spPr>
          <a:xfrm>
            <a:off x="6800413" y="6375679"/>
            <a:ext cx="1747292" cy="345796"/>
          </a:xfrm>
        </p:spPr>
        <p:txBody>
          <a:bodyPr vert="horz" lIns="91440" tIns="45720" rIns="91440" bIns="45720" rtlCol="0" anchor="ctr">
            <a:normAutofit/>
          </a:bodyPr>
          <a:lstStyle/>
          <a:p>
            <a:pPr defTabSz="457200">
              <a:spcAft>
                <a:spcPts val="600"/>
              </a:spcAft>
              <a:defRPr/>
            </a:pPr>
            <a:fld id="{A6E39D01-8DD9-40FD-AFB1-0FF81B272814}" type="slidenum">
              <a:rPr lang="en-US" sz="1200" kern="1200" baseline="0" dirty="0">
                <a:solidFill>
                  <a:schemeClr val="accent1">
                    <a:lumMod val="50000"/>
                  </a:schemeClr>
                </a:solidFill>
                <a:latin typeface="+mn-lt"/>
                <a:ea typeface="+mn-ea"/>
                <a:cs typeface="+mn-cs"/>
              </a:rPr>
              <a:pPr defTabSz="457200">
                <a:spcAft>
                  <a:spcPts val="600"/>
                </a:spcAft>
                <a:defRPr/>
              </a:pPr>
              <a:t>67</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05668127"/>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EA40EE09-8891-6A4C-8566-19EF242899F8}"/>
              </a:ext>
            </a:extLst>
          </p:cNvPr>
          <p:cNvSpPr>
            <a:spLocks noGrp="1"/>
          </p:cNvSpPr>
          <p:nvPr>
            <p:ph type="title"/>
          </p:nvPr>
        </p:nvSpPr>
        <p:spPr>
          <a:xfrm>
            <a:off x="698949" y="1162940"/>
            <a:ext cx="3386699" cy="4532120"/>
          </a:xfrm>
        </p:spPr>
        <p:txBody>
          <a:bodyPr anchor="ctr">
            <a:normAutofit/>
          </a:bodyPr>
          <a:lstStyle/>
          <a:p>
            <a:r>
              <a:rPr lang="en-US" sz="3800">
                <a:solidFill>
                  <a:srgbClr val="2A1A00"/>
                </a:solidFill>
              </a:rPr>
              <a:t>Transfers</a:t>
            </a:r>
          </a:p>
        </p:txBody>
      </p:sp>
      <p:sp>
        <p:nvSpPr>
          <p:cNvPr id="13" name="Rectangle 12">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289FA02-A769-6244-9194-063B77AE5D68}"/>
              </a:ext>
            </a:extLst>
          </p:cNvPr>
          <p:cNvSpPr>
            <a:spLocks noGrp="1"/>
          </p:cNvSpPr>
          <p:nvPr>
            <p:ph idx="1"/>
          </p:nvPr>
        </p:nvSpPr>
        <p:spPr>
          <a:xfrm>
            <a:off x="5061953" y="1128451"/>
            <a:ext cx="3510547" cy="4566609"/>
          </a:xfrm>
        </p:spPr>
        <p:txBody>
          <a:bodyPr anchor="ctr">
            <a:normAutofit/>
          </a:bodyPr>
          <a:lstStyle/>
          <a:p>
            <a:r>
              <a:rPr lang="en-US" sz="1700"/>
              <a:t>PRH 6.2 R2,c</a:t>
            </a:r>
          </a:p>
          <a:p>
            <a:pPr lvl="1"/>
            <a:r>
              <a:rPr lang="en-US" sz="1700"/>
              <a:t>If the student is receiving or has received medical services, including mental health, oral health, and Trainee Employee Assistance Program (TEAP), the transferring center will provide a legible or typed summary note on student’s current status, medication, and treatment compliance at least two weeks prior to student arrival. The student health record must arrive at the time of student arrival.</a:t>
            </a:r>
          </a:p>
        </p:txBody>
      </p:sp>
      <p:sp>
        <p:nvSpPr>
          <p:cNvPr id="4" name="Slide Number Placeholder 3">
            <a:extLst>
              <a:ext uri="{FF2B5EF4-FFF2-40B4-BE49-F238E27FC236}">
                <a16:creationId xmlns:a16="http://schemas.microsoft.com/office/drawing/2014/main" id="{DF0B7F61-4C33-8C43-9A5A-D307080CBF8E}"/>
              </a:ext>
            </a:extLst>
          </p:cNvPr>
          <p:cNvSpPr>
            <a:spLocks noGrp="1"/>
          </p:cNvSpPr>
          <p:nvPr>
            <p:ph type="sldNum" sz="quarter" idx="12"/>
          </p:nvPr>
        </p:nvSpPr>
        <p:spPr>
          <a:xfrm>
            <a:off x="7536873" y="6375679"/>
            <a:ext cx="1035627" cy="345796"/>
          </a:xfrm>
        </p:spPr>
        <p:txBody>
          <a:bodyPr>
            <a:normAutofit/>
          </a:bodyPr>
          <a:lstStyle/>
          <a:p>
            <a:pPr>
              <a:spcAft>
                <a:spcPts val="600"/>
              </a:spcAft>
              <a:defRPr/>
            </a:pPr>
            <a:fld id="{5B73F288-119C-4A61-BAB7-6805DB4CCA32}" type="slidenum">
              <a:rPr lang="en-US" smtClean="0"/>
              <a:pPr>
                <a:spcAft>
                  <a:spcPts val="600"/>
                </a:spcAft>
                <a:defRPr/>
              </a:pPr>
              <a:t>68</a:t>
            </a:fld>
            <a:endParaRPr lang="en-US"/>
          </a:p>
        </p:txBody>
      </p:sp>
    </p:spTree>
    <p:extLst>
      <p:ext uri="{BB962C8B-B14F-4D97-AF65-F5344CB8AC3E}">
        <p14:creationId xmlns:p14="http://schemas.microsoft.com/office/powerpoint/2010/main" val="2153521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4" name="Rectangle 23">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6" name="Rectangle 25">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F4415-DDC5-9036-8207-D080009F6FE8}"/>
              </a:ext>
            </a:extLst>
          </p:cNvPr>
          <p:cNvSpPr>
            <a:spLocks noGrp="1"/>
          </p:cNvSpPr>
          <p:nvPr>
            <p:ph type="title"/>
          </p:nvPr>
        </p:nvSpPr>
        <p:spPr>
          <a:xfrm>
            <a:off x="3687188" y="1231506"/>
            <a:ext cx="4754218" cy="4394988"/>
          </a:xfrm>
        </p:spPr>
        <p:txBody>
          <a:bodyPr vert="horz" lIns="91440" tIns="45720" rIns="91440" bIns="45720" rtlCol="0" anchor="ctr">
            <a:normAutofit/>
          </a:bodyPr>
          <a:lstStyle/>
          <a:p>
            <a:pPr algn="ctr" defTabSz="914400"/>
            <a:r>
              <a:rPr lang="en-US" sz="4000" spc="800" dirty="0"/>
              <a:t>Medical Separations with Reinstatement (MSWRs)</a:t>
            </a:r>
          </a:p>
        </p:txBody>
      </p:sp>
      <p:sp>
        <p:nvSpPr>
          <p:cNvPr id="28" name="Freeform: Shape 27">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ABEA8FAC-4DD6-9C63-D806-61755276B21E}"/>
              </a:ext>
            </a:extLst>
          </p:cNvPr>
          <p:cNvSpPr>
            <a:spLocks noGrp="1"/>
          </p:cNvSpPr>
          <p:nvPr>
            <p:ph type="body" idx="1"/>
          </p:nvPr>
        </p:nvSpPr>
        <p:spPr>
          <a:xfrm>
            <a:off x="425196" y="1565556"/>
            <a:ext cx="2334332" cy="3726888"/>
          </a:xfrm>
        </p:spPr>
        <p:txBody>
          <a:bodyPr vert="horz" lIns="91440" tIns="45720" rIns="91440" bIns="45720" rtlCol="0" anchor="ctr">
            <a:normAutofit/>
          </a:bodyPr>
          <a:lstStyle/>
          <a:p>
            <a:pPr defTabSz="914400"/>
            <a:r>
              <a:rPr lang="en-US" sz="2400" spc="400">
                <a:solidFill>
                  <a:schemeClr val="tx2"/>
                </a:solidFill>
              </a:rPr>
              <a:t>PRH Chapter 6, 6.2 R5</a:t>
            </a:r>
          </a:p>
          <a:p>
            <a:pPr defTabSz="914400"/>
            <a:endParaRPr lang="en-US" sz="2400" spc="400">
              <a:solidFill>
                <a:schemeClr val="tx2"/>
              </a:solidFill>
            </a:endParaRPr>
          </a:p>
        </p:txBody>
      </p:sp>
      <p:sp>
        <p:nvSpPr>
          <p:cNvPr id="30" name="Rectangle 29">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140ADDA-770C-044D-70F2-EDE311AB11A9}"/>
              </a:ext>
            </a:extLst>
          </p:cNvPr>
          <p:cNvSpPr>
            <a:spLocks noGrp="1"/>
          </p:cNvSpPr>
          <p:nvPr>
            <p:ph type="sldNum" sz="quarter" idx="12"/>
          </p:nvPr>
        </p:nvSpPr>
        <p:spPr>
          <a:xfrm>
            <a:off x="7820942" y="6375679"/>
            <a:ext cx="840457" cy="345796"/>
          </a:xfrm>
        </p:spPr>
        <p:txBody>
          <a:bodyPr vert="horz" lIns="91440" tIns="45720" rIns="91440" bIns="45720" rtlCol="0" anchor="ctr">
            <a:normAutofit/>
          </a:bodyPr>
          <a:lstStyle/>
          <a:p>
            <a:pPr defTabSz="457200">
              <a:spcAft>
                <a:spcPts val="600"/>
              </a:spcAft>
              <a:defRPr/>
            </a:pPr>
            <a:fld id="{5B2F77B8-C2B0-40CD-A0E3-5205439C0EF0}" type="slidenum">
              <a:rPr lang="en-US" sz="1200" kern="1200" baseline="0" dirty="0">
                <a:solidFill>
                  <a:schemeClr val="accent1">
                    <a:lumMod val="50000"/>
                  </a:schemeClr>
                </a:solidFill>
                <a:latin typeface="+mn-lt"/>
                <a:ea typeface="+mn-ea"/>
                <a:cs typeface="+mn-cs"/>
              </a:rPr>
              <a:pPr defTabSz="457200">
                <a:spcAft>
                  <a:spcPts val="600"/>
                </a:spcAft>
                <a:defRPr/>
              </a:pPr>
              <a:t>69</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74068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4F66-1DE9-144C-98D1-3ADCF38BF356}"/>
              </a:ext>
            </a:extLst>
          </p:cNvPr>
          <p:cNvSpPr>
            <a:spLocks noGrp="1"/>
          </p:cNvSpPr>
          <p:nvPr>
            <p:ph type="title"/>
          </p:nvPr>
        </p:nvSpPr>
        <p:spPr>
          <a:xfrm>
            <a:off x="938759" y="644525"/>
            <a:ext cx="2538247" cy="5408866"/>
          </a:xfrm>
        </p:spPr>
        <p:txBody>
          <a:bodyPr anchor="ctr">
            <a:normAutofit/>
          </a:bodyPr>
          <a:lstStyle/>
          <a:p>
            <a:r>
              <a:rPr lang="en-US" sz="3200"/>
              <a:t>Student Orientation Continued</a:t>
            </a:r>
          </a:p>
        </p:txBody>
      </p:sp>
      <p:sp>
        <p:nvSpPr>
          <p:cNvPr id="4" name="Slide Number Placeholder 3">
            <a:extLst>
              <a:ext uri="{FF2B5EF4-FFF2-40B4-BE49-F238E27FC236}">
                <a16:creationId xmlns:a16="http://schemas.microsoft.com/office/drawing/2014/main" id="{E2E38A4F-4FEB-1149-ADA9-A69E7F521726}"/>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a:t>
            </a:fld>
            <a:endParaRPr lang="en-US"/>
          </a:p>
        </p:txBody>
      </p:sp>
      <p:graphicFrame>
        <p:nvGraphicFramePr>
          <p:cNvPr id="15" name="Content Placeholder 2">
            <a:extLst>
              <a:ext uri="{FF2B5EF4-FFF2-40B4-BE49-F238E27FC236}">
                <a16:creationId xmlns:a16="http://schemas.microsoft.com/office/drawing/2014/main" id="{70BDAF7F-840F-8C20-1F49-10FCEA356A28}"/>
              </a:ext>
            </a:extLst>
          </p:cNvPr>
          <p:cNvGraphicFramePr>
            <a:graphicFrameLocks noGrp="1"/>
          </p:cNvGraphicFramePr>
          <p:nvPr>
            <p:ph idx="1"/>
            <p:extLst>
              <p:ext uri="{D42A27DB-BD31-4B8C-83A1-F6EECF244321}">
                <p14:modId xmlns:p14="http://schemas.microsoft.com/office/powerpoint/2010/main" val="399048977"/>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3157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09" name="Rectangle 10"/>
          <p:cNvSpPr>
            <a:spLocks noGrp="1" noRot="1" noChangeArrowheads="1"/>
          </p:cNvSpPr>
          <p:nvPr>
            <p:ph type="title"/>
          </p:nvPr>
        </p:nvSpPr>
        <p:spPr>
          <a:xfrm>
            <a:off x="938759" y="645106"/>
            <a:ext cx="2538247" cy="5421435"/>
          </a:xfrm>
        </p:spPr>
        <p:txBody>
          <a:bodyPr anchor="ctr">
            <a:normAutofit/>
          </a:bodyPr>
          <a:lstStyle/>
          <a:p>
            <a:pPr eaLnBrk="1" hangingPunct="1"/>
            <a:r>
              <a:rPr lang="en-US" sz="3500"/>
              <a:t>MSWRs</a:t>
            </a:r>
          </a:p>
        </p:txBody>
      </p:sp>
      <p:sp>
        <p:nvSpPr>
          <p:cNvPr id="2" name="Slide Number Placeholder 1">
            <a:extLst>
              <a:ext uri="{FF2B5EF4-FFF2-40B4-BE49-F238E27FC236}">
                <a16:creationId xmlns:a16="http://schemas.microsoft.com/office/drawing/2014/main" id="{FAF3F9D4-6605-465D-AF59-A2AE5F65D367}"/>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70</a:t>
            </a:fld>
            <a:endParaRPr lang="en-US"/>
          </a:p>
        </p:txBody>
      </p:sp>
      <p:graphicFrame>
        <p:nvGraphicFramePr>
          <p:cNvPr id="224271" name="Rectangle 11">
            <a:extLst>
              <a:ext uri="{FF2B5EF4-FFF2-40B4-BE49-F238E27FC236}">
                <a16:creationId xmlns:a16="http://schemas.microsoft.com/office/drawing/2014/main" id="{33CC7BE1-4D60-1B29-BA25-6BDB5E4E3763}"/>
              </a:ext>
            </a:extLst>
          </p:cNvPr>
          <p:cNvGraphicFramePr>
            <a:graphicFrameLocks noGrp="1"/>
          </p:cNvGraphicFramePr>
          <p:nvPr>
            <p:ph idx="1"/>
            <p:extLst>
              <p:ext uri="{D42A27DB-BD31-4B8C-83A1-F6EECF244321}">
                <p14:modId xmlns:p14="http://schemas.microsoft.com/office/powerpoint/2010/main" val="2323628128"/>
              </p:ext>
            </p:extLst>
          </p:nvPr>
        </p:nvGraphicFramePr>
        <p:xfrm>
          <a:off x="3960018" y="644525"/>
          <a:ext cx="44958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71700" y="382385"/>
            <a:ext cx="6400799" cy="1413758"/>
          </a:xfrm>
        </p:spPr>
        <p:txBody>
          <a:bodyPr anchor="b">
            <a:normAutofit/>
          </a:bodyPr>
          <a:lstStyle/>
          <a:p>
            <a:pPr algn="ctr"/>
            <a:r>
              <a:rPr lang="en-US" sz="1800"/>
              <a:t>		</a:t>
            </a:r>
            <a:br>
              <a:rPr lang="en-US" sz="1800"/>
            </a:br>
            <a:r>
              <a:rPr lang="en-US" sz="1800"/>
              <a:t>MSWR: Medical Separation with Reinstatement Rights</a:t>
            </a:r>
            <a:br>
              <a:rPr lang="en-US" sz="1800"/>
            </a:br>
            <a:r>
              <a:rPr lang="en-US" sz="1800"/>
              <a:t>PRH 6.2 R5 (a-e)</a:t>
            </a:r>
            <a:br>
              <a:rPr lang="en-US" sz="1800"/>
            </a:br>
            <a:endParaRPr lang="en-US" sz="1800"/>
          </a:p>
        </p:txBody>
      </p:sp>
      <p:sp>
        <p:nvSpPr>
          <p:cNvPr id="18" name="Freeform: Shape 17">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20" name="Rectangle 19">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71700" y="2178528"/>
            <a:ext cx="6400800" cy="3701065"/>
          </a:xfrm>
        </p:spPr>
        <p:txBody>
          <a:bodyPr>
            <a:normAutofit/>
          </a:bodyPr>
          <a:lstStyle/>
          <a:p>
            <a:pPr>
              <a:lnSpc>
                <a:spcPct val="100000"/>
              </a:lnSpc>
            </a:pPr>
            <a:r>
              <a:rPr lang="en-US" sz="1400" b="1"/>
              <a:t>Points to Remember:</a:t>
            </a:r>
            <a:endParaRPr lang="en-US" sz="1400"/>
          </a:p>
          <a:p>
            <a:pPr lvl="0">
              <a:lnSpc>
                <a:spcPct val="100000"/>
              </a:lnSpc>
            </a:pPr>
            <a:r>
              <a:rPr lang="en-US" sz="1400"/>
              <a:t>There is no limit to the number of MSWRs a student may need</a:t>
            </a:r>
          </a:p>
          <a:p>
            <a:pPr lvl="0">
              <a:lnSpc>
                <a:spcPct val="100000"/>
              </a:lnSpc>
            </a:pPr>
            <a:r>
              <a:rPr lang="en-US" sz="1400"/>
              <a:t>No minimum time frame that a student must be out before they can return. </a:t>
            </a:r>
          </a:p>
          <a:p>
            <a:pPr lvl="0">
              <a:lnSpc>
                <a:spcPct val="100000"/>
              </a:lnSpc>
            </a:pPr>
            <a:r>
              <a:rPr lang="en-US" sz="1400"/>
              <a:t>Each student will receive a MSWR Form (Student Health Leave Form) for MSWR </a:t>
            </a:r>
          </a:p>
          <a:p>
            <a:pPr lvl="0">
              <a:lnSpc>
                <a:spcPct val="100000"/>
              </a:lnSpc>
            </a:pPr>
            <a:r>
              <a:rPr lang="en-US" sz="1400"/>
              <a:t>Each Student Health Leave Form must be individualized for that student and filled out by the </a:t>
            </a:r>
            <a:r>
              <a:rPr lang="en-US" sz="1400" i="1"/>
              <a:t>Qualified Health Professional</a:t>
            </a:r>
            <a:r>
              <a:rPr lang="en-US" sz="1400"/>
              <a:t> (QHP) that recommends the MSWR Straight Medical Separation no longer exists.</a:t>
            </a:r>
          </a:p>
          <a:p>
            <a:pPr lvl="0">
              <a:lnSpc>
                <a:spcPct val="100000"/>
              </a:lnSpc>
            </a:pPr>
            <a:r>
              <a:rPr lang="en-US" sz="1400"/>
              <a:t>Other types of leave must be tried or considered.</a:t>
            </a:r>
          </a:p>
          <a:p>
            <a:pPr lvl="0">
              <a:lnSpc>
                <a:spcPct val="100000"/>
              </a:lnSpc>
            </a:pPr>
            <a:r>
              <a:rPr lang="en-US" sz="1400"/>
              <a:t>Student consent (or lack of consent) must be documented.</a:t>
            </a:r>
          </a:p>
          <a:p>
            <a:pPr lvl="0">
              <a:lnSpc>
                <a:spcPct val="100000"/>
              </a:lnSpc>
            </a:pPr>
            <a:r>
              <a:rPr lang="en-US" sz="1400"/>
              <a:t>If MSWR is for health care needs and student does </a:t>
            </a:r>
            <a:r>
              <a:rPr lang="en-US" sz="1400" u="sng"/>
              <a:t>NOT</a:t>
            </a:r>
            <a:r>
              <a:rPr lang="en-US" sz="1400"/>
              <a:t> consent, PRH Form 2-05 must be completed.</a:t>
            </a:r>
          </a:p>
          <a:p>
            <a:pPr lvl="0">
              <a:lnSpc>
                <a:spcPct val="100000"/>
              </a:lnSpc>
            </a:pPr>
            <a:r>
              <a:rPr lang="en-US" sz="1400"/>
              <a:t>If MSWR is for direct threat to others, PRH Form 2-04 must </a:t>
            </a:r>
            <a:r>
              <a:rPr lang="en-US" sz="1400" u="sng"/>
              <a:t>always</a:t>
            </a:r>
            <a:r>
              <a:rPr lang="en-US" sz="1400"/>
              <a:t> be completed.</a:t>
            </a:r>
          </a:p>
          <a:p>
            <a:pPr lvl="0">
              <a:lnSpc>
                <a:spcPct val="100000"/>
              </a:lnSpc>
            </a:pPr>
            <a:r>
              <a:rPr lang="en-US" sz="1400"/>
              <a:t>A clinical assessment must be conducted to initiate MSWR</a:t>
            </a:r>
          </a:p>
          <a:p>
            <a:pPr>
              <a:lnSpc>
                <a:spcPct val="100000"/>
              </a:lnSpc>
            </a:pPr>
            <a:endParaRPr lang="en-US" sz="1400"/>
          </a:p>
        </p:txBody>
      </p:sp>
      <p:sp>
        <p:nvSpPr>
          <p:cNvPr id="4" name="Slide Number Placeholder 3"/>
          <p:cNvSpPr>
            <a:spLocks noGrp="1"/>
          </p:cNvSpPr>
          <p:nvPr>
            <p:ph type="sldNum" sz="quarter" idx="12"/>
          </p:nvPr>
        </p:nvSpPr>
        <p:spPr>
          <a:xfrm>
            <a:off x="7535635" y="6375679"/>
            <a:ext cx="1036865" cy="345796"/>
          </a:xfrm>
        </p:spPr>
        <p:txBody>
          <a:bodyPr>
            <a:normAutofit/>
          </a:bodyPr>
          <a:lstStyle/>
          <a:p>
            <a:pPr>
              <a:spcAft>
                <a:spcPts val="600"/>
              </a:spcAft>
              <a:defRPr/>
            </a:pPr>
            <a:fld id="{5B73F288-119C-4A61-BAB7-6805DB4CCA32}" type="slidenum">
              <a:rPr lang="en-US" smtClean="0"/>
              <a:pPr>
                <a:spcAft>
                  <a:spcPts val="600"/>
                </a:spcAft>
                <a:defRPr/>
              </a:pPr>
              <a:t>71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9" y="644525"/>
            <a:ext cx="2538247" cy="5408866"/>
          </a:xfrm>
        </p:spPr>
        <p:txBody>
          <a:bodyPr anchor="ctr">
            <a:normAutofit/>
          </a:bodyPr>
          <a:lstStyle/>
          <a:p>
            <a:r>
              <a:rPr lang="en-US" sz="2500"/>
              <a:t>MSWR: Medical Separation with Reinstatement Rights</a:t>
            </a:r>
            <a:br>
              <a:rPr lang="en-US" sz="2500"/>
            </a:br>
            <a:r>
              <a:rPr lang="en-US" sz="2500"/>
              <a:t>PRH 6.2 R5 (a-e)</a:t>
            </a:r>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72</a:t>
            </a:fld>
            <a:endParaRPr lang="en-US"/>
          </a:p>
        </p:txBody>
      </p:sp>
      <p:graphicFrame>
        <p:nvGraphicFramePr>
          <p:cNvPr id="19" name="Content Placeholder 2">
            <a:extLst>
              <a:ext uri="{FF2B5EF4-FFF2-40B4-BE49-F238E27FC236}">
                <a16:creationId xmlns:a16="http://schemas.microsoft.com/office/drawing/2014/main" id="{30BF0532-ABD4-FE54-D414-56476BA325AD}"/>
              </a:ext>
            </a:extLst>
          </p:cNvPr>
          <p:cNvGraphicFramePr>
            <a:graphicFrameLocks noGrp="1"/>
          </p:cNvGraphicFramePr>
          <p:nvPr>
            <p:ph idx="1"/>
            <p:extLst>
              <p:ext uri="{D42A27DB-BD31-4B8C-83A1-F6EECF244321}">
                <p14:modId xmlns:p14="http://schemas.microsoft.com/office/powerpoint/2010/main" val="3529056099"/>
              </p:ext>
            </p:extLst>
          </p:nvPr>
        </p:nvGraphicFramePr>
        <p:xfrm>
          <a:off x="3881437" y="644525"/>
          <a:ext cx="4691063"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7" y="382385"/>
            <a:ext cx="8001003" cy="1113295"/>
          </a:xfrm>
        </p:spPr>
        <p:txBody>
          <a:bodyPr anchor="b">
            <a:normAutofit/>
          </a:bodyPr>
          <a:lstStyle/>
          <a:p>
            <a:pPr algn="ctr"/>
            <a:r>
              <a:rPr lang="en-US" sz="2400"/>
              <a:t>MSWR: Medical Separation with Reinstatement Rights</a:t>
            </a:r>
            <a:br>
              <a:rPr lang="en-US" sz="2400"/>
            </a:br>
            <a:r>
              <a:rPr lang="en-US" sz="2400"/>
              <a:t>PRH 6.2 R5 (a-e)</a:t>
            </a:r>
          </a:p>
        </p:txBody>
      </p:sp>
      <p:sp>
        <p:nvSpPr>
          <p:cNvPr id="3" name="Content Placeholder 2"/>
          <p:cNvSpPr>
            <a:spLocks noGrp="1"/>
          </p:cNvSpPr>
          <p:nvPr>
            <p:ph idx="1"/>
          </p:nvPr>
        </p:nvSpPr>
        <p:spPr>
          <a:xfrm>
            <a:off x="571497" y="1785257"/>
            <a:ext cx="8001003" cy="3440539"/>
          </a:xfrm>
        </p:spPr>
        <p:txBody>
          <a:bodyPr>
            <a:normAutofit/>
          </a:bodyPr>
          <a:lstStyle/>
          <a:p>
            <a:pPr>
              <a:lnSpc>
                <a:spcPct val="100000"/>
              </a:lnSpc>
            </a:pPr>
            <a:r>
              <a:rPr lang="en-US" sz="1600" b="1"/>
              <a:t>Clinical Assessment</a:t>
            </a:r>
            <a:r>
              <a:rPr lang="en-US" sz="1600"/>
              <a:t> is the responsibility of the center clinician (or other provider) who is recommending MSWR and that should be documented in a note in the SHR if the MSWR is for mental health or substance abuse treatment. </a:t>
            </a:r>
          </a:p>
          <a:p>
            <a:pPr>
              <a:lnSpc>
                <a:spcPct val="100000"/>
              </a:lnSpc>
              <a:buNone/>
            </a:pPr>
            <a:r>
              <a:rPr lang="en-US" sz="1600"/>
              <a:t> </a:t>
            </a:r>
          </a:p>
          <a:p>
            <a:pPr>
              <a:lnSpc>
                <a:spcPct val="100000"/>
              </a:lnSpc>
            </a:pPr>
            <a:r>
              <a:rPr lang="en-US" sz="1600"/>
              <a:t>For medical and dental MSWRs, the clinical assessment can be documented in a note in the SHR or on the MSWR form itself depending on the complexity of the issue.</a:t>
            </a:r>
          </a:p>
          <a:p>
            <a:pPr>
              <a:lnSpc>
                <a:spcPct val="100000"/>
              </a:lnSpc>
              <a:buNone/>
            </a:pPr>
            <a:r>
              <a:rPr lang="en-US" sz="1600"/>
              <a:t> </a:t>
            </a:r>
          </a:p>
          <a:p>
            <a:pPr>
              <a:lnSpc>
                <a:spcPct val="100000"/>
              </a:lnSpc>
            </a:pPr>
            <a:r>
              <a:rPr lang="en-US" sz="1600" b="1"/>
              <a:t>Center Clinician</a:t>
            </a:r>
            <a:r>
              <a:rPr lang="en-US" sz="1600"/>
              <a:t> is responsible for most of the items except transportation details. The center clinician should determine whether the student requires an escort, but the details about how the student gets home will be documented by the HWD.</a:t>
            </a:r>
          </a:p>
          <a:p>
            <a:pPr>
              <a:lnSpc>
                <a:spcPct val="100000"/>
              </a:lnSpc>
            </a:pPr>
            <a:endParaRPr lang="en-US" sz="1600"/>
          </a:p>
        </p:txBody>
      </p:sp>
      <p:sp>
        <p:nvSpPr>
          <p:cNvPr id="20" name="Freeform: Shape 1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p:cNvSpPr>
            <a:spLocks noGrp="1"/>
          </p:cNvSpPr>
          <p:nvPr>
            <p:ph type="sldNum" sz="quarter" idx="12"/>
          </p:nvPr>
        </p:nvSpPr>
        <p:spPr>
          <a:xfrm>
            <a:off x="7796892" y="6375679"/>
            <a:ext cx="775608" cy="345796"/>
          </a:xfrm>
        </p:spPr>
        <p:txBody>
          <a:bodyPr>
            <a:normAutofit/>
          </a:bodyPr>
          <a:lstStyle/>
          <a:p>
            <a:pPr>
              <a:spcAft>
                <a:spcPts val="600"/>
              </a:spcAft>
              <a:defRPr/>
            </a:pPr>
            <a:fld id="{5B73F288-119C-4A61-BAB7-6805DB4CCA32}" type="slidenum">
              <a:rPr lang="en-US" smtClean="0"/>
              <a:pPr>
                <a:spcAft>
                  <a:spcPts val="600"/>
                </a:spcAft>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1354945"/>
            <a:ext cx="1544286" cy="4148110"/>
          </a:xfrm>
        </p:spPr>
        <p:txBody>
          <a:bodyPr anchor="ctr">
            <a:normAutofit/>
          </a:bodyPr>
          <a:lstStyle/>
          <a:p>
            <a:r>
              <a:rPr lang="en-US" sz="1300">
                <a:solidFill>
                  <a:srgbClr val="2A1A00"/>
                </a:solidFill>
              </a:rPr>
              <a:t>MSWR: Medical Separation with Reinstatement Rights</a:t>
            </a:r>
            <a:br>
              <a:rPr lang="en-US" sz="1300">
                <a:solidFill>
                  <a:srgbClr val="2A1A00"/>
                </a:solidFill>
              </a:rPr>
            </a:br>
            <a:r>
              <a:rPr lang="en-US" sz="1300">
                <a:solidFill>
                  <a:srgbClr val="2A1A00"/>
                </a:solidFill>
              </a:rPr>
              <a:t>PRH 6.2 R5 (a-e)</a:t>
            </a:r>
          </a:p>
        </p:txBody>
      </p:sp>
      <p:sp>
        <p:nvSpPr>
          <p:cNvPr id="35" name="Rectangle 34">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p:cNvSpPr>
            <a:spLocks noGrp="1"/>
          </p:cNvSpPr>
          <p:nvPr>
            <p:ph idx="1"/>
          </p:nvPr>
        </p:nvSpPr>
        <p:spPr>
          <a:xfrm>
            <a:off x="2871435" y="1354945"/>
            <a:ext cx="5701064" cy="4148110"/>
          </a:xfrm>
        </p:spPr>
        <p:txBody>
          <a:bodyPr anchor="ctr">
            <a:normAutofit/>
          </a:bodyPr>
          <a:lstStyle/>
          <a:p>
            <a:pPr lvl="0">
              <a:buNone/>
            </a:pPr>
            <a:r>
              <a:rPr lang="en-US"/>
              <a:t>The MSWR Form will include: </a:t>
            </a:r>
          </a:p>
          <a:p>
            <a:pPr lvl="1"/>
            <a:r>
              <a:rPr lang="en-US"/>
              <a:t>Individualized treatment instructions</a:t>
            </a:r>
          </a:p>
          <a:p>
            <a:pPr lvl="1"/>
            <a:r>
              <a:rPr lang="en-US"/>
              <a:t>student consent </a:t>
            </a:r>
          </a:p>
          <a:p>
            <a:pPr lvl="1"/>
            <a:r>
              <a:rPr lang="en-US"/>
              <a:t>referrals</a:t>
            </a:r>
          </a:p>
          <a:p>
            <a:pPr lvl="1"/>
            <a:r>
              <a:rPr lang="en-US"/>
              <a:t>transportation details and if an escort is needed or not</a:t>
            </a:r>
          </a:p>
          <a:p>
            <a:pPr lvl="1"/>
            <a:r>
              <a:rPr lang="en-US"/>
              <a:t>date of the MSWR and anticipated return date </a:t>
            </a:r>
          </a:p>
          <a:p>
            <a:pPr lvl="1"/>
            <a:r>
              <a:rPr lang="en-US"/>
              <a:t>individualized student medical expectations to return.</a:t>
            </a:r>
          </a:p>
          <a:p>
            <a:endParaRPr lang="en-US"/>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74</a:t>
            </a:fld>
            <a:endParaRPr lang="en-US"/>
          </a:p>
        </p:txBody>
      </p:sp>
    </p:spTree>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71700" y="382385"/>
            <a:ext cx="6400799" cy="1413758"/>
          </a:xfrm>
        </p:spPr>
        <p:txBody>
          <a:bodyPr anchor="b">
            <a:normAutofit/>
          </a:bodyPr>
          <a:lstStyle/>
          <a:p>
            <a:pPr algn="ctr"/>
            <a:r>
              <a:rPr lang="en-US" sz="3200"/>
              <a:t>MSWR: Medical Separation with Reinstatement Rights</a:t>
            </a:r>
            <a:br>
              <a:rPr lang="en-US" sz="3200"/>
            </a:br>
            <a:r>
              <a:rPr lang="en-US" sz="3200"/>
              <a:t>PRH 6.2 R5 (a-e)</a:t>
            </a:r>
          </a:p>
        </p:txBody>
      </p:sp>
      <p:sp>
        <p:nvSpPr>
          <p:cNvPr id="37" name="Freeform: Shape 30">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38" name="Rectangle 37">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Content Placeholder 2"/>
          <p:cNvSpPr>
            <a:spLocks noGrp="1"/>
          </p:cNvSpPr>
          <p:nvPr>
            <p:ph idx="1"/>
          </p:nvPr>
        </p:nvSpPr>
        <p:spPr>
          <a:xfrm>
            <a:off x="2171700" y="2178528"/>
            <a:ext cx="6400800" cy="3701065"/>
          </a:xfrm>
        </p:spPr>
        <p:txBody>
          <a:bodyPr>
            <a:normAutofit/>
          </a:bodyPr>
          <a:lstStyle/>
          <a:p>
            <a:pPr>
              <a:lnSpc>
                <a:spcPct val="100000"/>
              </a:lnSpc>
              <a:buNone/>
            </a:pPr>
            <a:r>
              <a:rPr lang="en-US" sz="1400"/>
              <a:t>If the MSWR is due to a </a:t>
            </a:r>
            <a:r>
              <a:rPr lang="en-US" sz="1400" i="1" u="sng"/>
              <a:t>direct threat</a:t>
            </a:r>
            <a:r>
              <a:rPr lang="en-US" sz="1400"/>
              <a:t> to others:</a:t>
            </a:r>
          </a:p>
          <a:p>
            <a:pPr lvl="0">
              <a:lnSpc>
                <a:spcPct val="100000"/>
              </a:lnSpc>
            </a:pPr>
            <a:r>
              <a:rPr lang="en-US" sz="1400"/>
              <a:t>The center must complete </a:t>
            </a:r>
            <a:r>
              <a:rPr lang="en-US" sz="1400" b="1"/>
              <a:t>Form 2-04 Individualized Assessment of Possible Direct Threat, </a:t>
            </a:r>
            <a:r>
              <a:rPr lang="en-US" sz="1400"/>
              <a:t>and the Center Applicant/Student File Review Form completed by the HWD.</a:t>
            </a:r>
          </a:p>
          <a:p>
            <a:pPr lvl="0">
              <a:lnSpc>
                <a:spcPct val="100000"/>
              </a:lnSpc>
            </a:pPr>
            <a:r>
              <a:rPr lang="en-US" sz="1400"/>
              <a:t>Form 2-04 must be completed </a:t>
            </a:r>
            <a:r>
              <a:rPr lang="en-US" sz="1400" b="1"/>
              <a:t>regardless of whether the student consents to the MSWR</a:t>
            </a:r>
            <a:r>
              <a:rPr lang="en-US" sz="1400"/>
              <a:t>. So, even when the student consents to the MSWR, if the MSWR is based on a direct threat to others, the DTA must be completed.</a:t>
            </a:r>
          </a:p>
          <a:p>
            <a:pPr>
              <a:lnSpc>
                <a:spcPct val="100000"/>
              </a:lnSpc>
            </a:pPr>
            <a:r>
              <a:rPr lang="en-US" sz="1400"/>
              <a:t>When an MSWR is initiated for health care needs and the </a:t>
            </a:r>
            <a:r>
              <a:rPr lang="en-US" sz="1400" i="1" u="sng"/>
              <a:t>student does NOT consent</a:t>
            </a:r>
            <a:r>
              <a:rPr lang="en-US" sz="1400"/>
              <a:t> to the MSWR:</a:t>
            </a:r>
          </a:p>
          <a:p>
            <a:pPr lvl="0">
              <a:lnSpc>
                <a:spcPct val="100000"/>
              </a:lnSpc>
            </a:pPr>
            <a:r>
              <a:rPr lang="en-US" sz="1400"/>
              <a:t>The center must complete </a:t>
            </a:r>
            <a:r>
              <a:rPr lang="en-US" sz="1400" b="1"/>
              <a:t>Form 2-05 Health Care Needs Assessment (HCNA) </a:t>
            </a:r>
            <a:r>
              <a:rPr lang="en-US" sz="1400"/>
              <a:t>including Form 1-06 Center File Review Form completed by the HWD.</a:t>
            </a:r>
          </a:p>
          <a:p>
            <a:pPr lvl="0">
              <a:lnSpc>
                <a:spcPct val="100000"/>
              </a:lnSpc>
            </a:pPr>
            <a:r>
              <a:rPr lang="en-US" sz="1400"/>
              <a:t>A separate clinical assessment/progress note </a:t>
            </a:r>
            <a:r>
              <a:rPr lang="en-US" sz="1400" b="1"/>
              <a:t>is NOT needed </a:t>
            </a:r>
            <a:r>
              <a:rPr lang="en-US" sz="1400"/>
              <a:t>because the HCNA provides a more detailed assessment.</a:t>
            </a:r>
          </a:p>
          <a:p>
            <a:pPr>
              <a:lnSpc>
                <a:spcPct val="100000"/>
              </a:lnSpc>
            </a:pPr>
            <a:endParaRPr lang="en-US" sz="1400"/>
          </a:p>
        </p:txBody>
      </p:sp>
      <p:sp>
        <p:nvSpPr>
          <p:cNvPr id="4" name="Slide Number Placeholder 3"/>
          <p:cNvSpPr>
            <a:spLocks noGrp="1"/>
          </p:cNvSpPr>
          <p:nvPr>
            <p:ph type="sldNum" sz="quarter" idx="12"/>
          </p:nvPr>
        </p:nvSpPr>
        <p:spPr>
          <a:xfrm>
            <a:off x="7535635" y="6375679"/>
            <a:ext cx="1036865" cy="345796"/>
          </a:xfrm>
        </p:spPr>
        <p:txBody>
          <a:bodyPr>
            <a:normAutofit/>
          </a:bodyPr>
          <a:lstStyle/>
          <a:p>
            <a:pPr>
              <a:spcAft>
                <a:spcPts val="600"/>
              </a:spcAft>
              <a:defRPr/>
            </a:pPr>
            <a:fld id="{5B73F288-119C-4A61-BAB7-6805DB4CCA32}" type="slidenum">
              <a:rPr lang="en-US" smtClean="0"/>
              <a:pPr>
                <a:spcAft>
                  <a:spcPts val="600"/>
                </a:spcAft>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6" y="1153287"/>
            <a:ext cx="2926347" cy="4551426"/>
          </a:xfrm>
        </p:spPr>
        <p:txBody>
          <a:bodyPr anchor="ctr">
            <a:normAutofit/>
          </a:bodyPr>
          <a:lstStyle/>
          <a:p>
            <a:pPr algn="r"/>
            <a:r>
              <a:rPr lang="en-US" sz="2800"/>
              <a:t>MSWR: Medical Separation with Reinstatement Rights</a:t>
            </a:r>
            <a:br>
              <a:rPr lang="en-US" sz="2800"/>
            </a:br>
            <a:r>
              <a:rPr lang="en-US" sz="2800"/>
              <a:t>PRH 6.2 R5 (a-e)</a:t>
            </a:r>
          </a:p>
        </p:txBody>
      </p:sp>
      <p:cxnSp>
        <p:nvCxnSpPr>
          <p:cNvPr id="20" name="Straight Connector 1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7847"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1153287"/>
            <a:ext cx="4840477" cy="4551426"/>
          </a:xfrm>
        </p:spPr>
        <p:txBody>
          <a:bodyPr anchor="ctr">
            <a:normAutofit/>
          </a:bodyPr>
          <a:lstStyle/>
          <a:p>
            <a:pPr>
              <a:lnSpc>
                <a:spcPct val="100000"/>
              </a:lnSpc>
              <a:buNone/>
            </a:pPr>
            <a:r>
              <a:rPr lang="en-US" sz="1400" b="1" dirty="0"/>
              <a:t>Monthly Contact: </a:t>
            </a:r>
            <a:r>
              <a:rPr lang="en-US" sz="1400" dirty="0"/>
              <a:t>Must be made monthly and documented.</a:t>
            </a:r>
          </a:p>
          <a:p>
            <a:pPr>
              <a:lnSpc>
                <a:spcPct val="100000"/>
              </a:lnSpc>
              <a:buNone/>
            </a:pPr>
            <a:endParaRPr lang="en-US" sz="1400" dirty="0"/>
          </a:p>
          <a:p>
            <a:pPr>
              <a:lnSpc>
                <a:spcPct val="100000"/>
              </a:lnSpc>
            </a:pPr>
            <a:r>
              <a:rPr lang="en-US" sz="1400" dirty="0"/>
              <a:t>CIS case notes are </a:t>
            </a:r>
            <a:r>
              <a:rPr lang="en-US" sz="1400" u="sng" dirty="0"/>
              <a:t>not</a:t>
            </a:r>
            <a:r>
              <a:rPr lang="en-US" sz="1400" dirty="0"/>
              <a:t> recommended. If required by the center contractor, entries should only be made by HWD or medical clerk </a:t>
            </a:r>
            <a:r>
              <a:rPr lang="en-US" sz="1400" u="sng" dirty="0"/>
              <a:t>and cannot contain any medical information. </a:t>
            </a:r>
            <a:r>
              <a:rPr lang="en-US" sz="1400" dirty="0"/>
              <a:t>Entries should NOT be made by center clinicians such as the CMHC or TEAP Specialist. 	</a:t>
            </a:r>
          </a:p>
          <a:p>
            <a:pPr>
              <a:lnSpc>
                <a:spcPct val="100000"/>
              </a:lnSpc>
              <a:buNone/>
            </a:pPr>
            <a:r>
              <a:rPr lang="en-US" sz="1400" dirty="0"/>
              <a:t>				</a:t>
            </a:r>
          </a:p>
          <a:p>
            <a:pPr>
              <a:lnSpc>
                <a:spcPct val="100000"/>
              </a:lnSpc>
              <a:buNone/>
            </a:pPr>
            <a:r>
              <a:rPr lang="en-US" sz="1400" b="1" dirty="0"/>
              <a:t>MSWR Extensions: PRH 6.2 R5 e(4)</a:t>
            </a:r>
            <a:endParaRPr lang="en-US" sz="1400" dirty="0"/>
          </a:p>
          <a:p>
            <a:pPr lvl="0">
              <a:lnSpc>
                <a:spcPct val="100000"/>
              </a:lnSpc>
            </a:pPr>
            <a:r>
              <a:rPr lang="en-US" sz="1400" dirty="0"/>
              <a:t>Extension requests must be submitted to the Regional Office</a:t>
            </a:r>
          </a:p>
          <a:p>
            <a:pPr lvl="0">
              <a:lnSpc>
                <a:spcPct val="100000"/>
              </a:lnSpc>
            </a:pPr>
            <a:r>
              <a:rPr lang="en-US" sz="1400" dirty="0"/>
              <a:t>The extension request to the RO must be accompanied by supporting document from student’s health-care provider verifying that extension of leave is medically necessary</a:t>
            </a:r>
          </a:p>
          <a:p>
            <a:pPr lvl="0">
              <a:lnSpc>
                <a:spcPct val="100000"/>
              </a:lnSpc>
            </a:pPr>
            <a:r>
              <a:rPr lang="en-US" sz="1400" dirty="0"/>
              <a:t>Reviewed on a case-by-case basis</a:t>
            </a:r>
          </a:p>
          <a:p>
            <a:pPr lvl="0">
              <a:lnSpc>
                <a:spcPct val="100000"/>
              </a:lnSpc>
              <a:buNone/>
            </a:pPr>
            <a:endParaRPr lang="en-US" sz="1400" dirty="0"/>
          </a:p>
          <a:p>
            <a:pPr lvl="0">
              <a:lnSpc>
                <a:spcPct val="100000"/>
              </a:lnSpc>
            </a:pPr>
            <a:r>
              <a:rPr lang="en-US" sz="1400" dirty="0"/>
              <a:t>DON’T WAIT UNTIL THE LAST MINUTE!!!!!!!!!</a:t>
            </a:r>
          </a:p>
          <a:p>
            <a:pPr>
              <a:lnSpc>
                <a:spcPct val="100000"/>
              </a:lnSpc>
            </a:pPr>
            <a:endParaRPr lang="en-US" sz="1400" dirty="0"/>
          </a:p>
        </p:txBody>
      </p:sp>
      <p:sp>
        <p:nvSpPr>
          <p:cNvPr id="22" name="Rectangle 2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2" name="Rectangle 11">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 up of tied bags of cloth">
            <a:extLst>
              <a:ext uri="{FF2B5EF4-FFF2-40B4-BE49-F238E27FC236}">
                <a16:creationId xmlns:a16="http://schemas.microsoft.com/office/drawing/2014/main" id="{1C359470-900B-33D1-9CD4-1FBDD007DEAF}"/>
              </a:ext>
            </a:extLst>
          </p:cNvPr>
          <p:cNvPicPr>
            <a:picLocks noChangeAspect="1"/>
          </p:cNvPicPr>
          <p:nvPr/>
        </p:nvPicPr>
        <p:blipFill>
          <a:blip r:embed="rId2"/>
          <a:srcRect l="48594" r="23454" b="-1"/>
          <a:stretch/>
        </p:blipFill>
        <p:spPr>
          <a:xfrm>
            <a:off x="6272207" y="10"/>
            <a:ext cx="2871793" cy="6857990"/>
          </a:xfrm>
          <a:prstGeom prst="rect">
            <a:avLst/>
          </a:prstGeom>
        </p:spPr>
      </p:pic>
      <p:sp>
        <p:nvSpPr>
          <p:cNvPr id="16"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7355877"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384BFE2D-D1E2-C9C6-F57E-8769CD4B1A2F}"/>
              </a:ext>
            </a:extLst>
          </p:cNvPr>
          <p:cNvSpPr>
            <a:spLocks noGrp="1"/>
          </p:cNvSpPr>
          <p:nvPr>
            <p:ph type="title"/>
          </p:nvPr>
        </p:nvSpPr>
        <p:spPr>
          <a:xfrm>
            <a:off x="408302" y="1098388"/>
            <a:ext cx="5863905" cy="4394988"/>
          </a:xfrm>
        </p:spPr>
        <p:txBody>
          <a:bodyPr vert="horz" lIns="91440" tIns="45720" rIns="91440" bIns="45720" rtlCol="0" anchor="ctr">
            <a:normAutofit/>
          </a:bodyPr>
          <a:lstStyle/>
          <a:p>
            <a:pPr defTabSz="914400"/>
            <a:r>
              <a:rPr lang="en-US" spc="800"/>
              <a:t>Other Areas Involved in but Not Responsible </a:t>
            </a:r>
          </a:p>
        </p:txBody>
      </p:sp>
      <p:sp>
        <p:nvSpPr>
          <p:cNvPr id="3" name="Text Placeholder 2">
            <a:extLst>
              <a:ext uri="{FF2B5EF4-FFF2-40B4-BE49-F238E27FC236}">
                <a16:creationId xmlns:a16="http://schemas.microsoft.com/office/drawing/2014/main" id="{569617FD-AB7C-1F0F-DDFB-DF487C879EDD}"/>
              </a:ext>
            </a:extLst>
          </p:cNvPr>
          <p:cNvSpPr>
            <a:spLocks noGrp="1"/>
          </p:cNvSpPr>
          <p:nvPr>
            <p:ph type="body" idx="1"/>
          </p:nvPr>
        </p:nvSpPr>
        <p:spPr>
          <a:xfrm>
            <a:off x="408302" y="5563388"/>
            <a:ext cx="5863905" cy="742279"/>
          </a:xfrm>
        </p:spPr>
        <p:txBody>
          <a:bodyPr vert="horz" lIns="91440" tIns="45720" rIns="91440" bIns="45720" rtlCol="0" anchor="t">
            <a:normAutofit/>
          </a:bodyPr>
          <a:lstStyle/>
          <a:p>
            <a:pPr defTabSz="914400"/>
            <a:r>
              <a:rPr lang="en-US" sz="2000" spc="400">
                <a:solidFill>
                  <a:schemeClr val="bg2"/>
                </a:solidFill>
              </a:rPr>
              <a:t>Wellness Center</a:t>
            </a:r>
          </a:p>
          <a:p>
            <a:pPr defTabSz="914400"/>
            <a:endParaRPr lang="en-US" sz="2000" spc="400">
              <a:solidFill>
                <a:schemeClr val="bg2"/>
              </a:solidFill>
            </a:endParaRPr>
          </a:p>
        </p:txBody>
      </p:sp>
      <p:sp>
        <p:nvSpPr>
          <p:cNvPr id="18" name="Rectangle 17">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4795"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D124A3DD-E9C1-48D0-D4A1-12DFB6676AB1}"/>
              </a:ext>
            </a:extLst>
          </p:cNvPr>
          <p:cNvSpPr>
            <a:spLocks noGrp="1"/>
          </p:cNvSpPr>
          <p:nvPr>
            <p:ph type="sldNum" sz="quarter" idx="12"/>
          </p:nvPr>
        </p:nvSpPr>
        <p:spPr>
          <a:xfrm>
            <a:off x="7551581" y="6375679"/>
            <a:ext cx="996124" cy="345796"/>
          </a:xfrm>
        </p:spPr>
        <p:txBody>
          <a:bodyPr vert="horz" lIns="91440" tIns="45720" rIns="91440" bIns="45720" rtlCol="0" anchor="ctr">
            <a:normAutofit/>
          </a:bodyPr>
          <a:lstStyle/>
          <a:p>
            <a:pPr>
              <a:spcAft>
                <a:spcPts val="600"/>
              </a:spcAft>
              <a:defRPr/>
            </a:pPr>
            <a:fld id="{4AF3A538-2EA3-4E40-B0B9-20FE2E9B4FEB}" type="slidenum">
              <a:rPr lang="en-US" sz="1200">
                <a:solidFill>
                  <a:srgbClr val="FFFFFF"/>
                </a:solidFill>
                <a:latin typeface="+mn-lt"/>
              </a:rPr>
              <a:pPr>
                <a:spcAft>
                  <a:spcPts val="600"/>
                </a:spcAft>
                <a:defRPr/>
              </a:pPr>
              <a:t>77</a:t>
            </a:fld>
            <a:endParaRPr lang="en-US" sz="1200">
              <a:solidFill>
                <a:srgbClr val="FFFFFF"/>
              </a:solidFill>
              <a:latin typeface="+mn-lt"/>
            </a:endParaRPr>
          </a:p>
        </p:txBody>
      </p:sp>
    </p:spTree>
    <p:extLst>
      <p:ext uri="{BB962C8B-B14F-4D97-AF65-F5344CB8AC3E}">
        <p14:creationId xmlns:p14="http://schemas.microsoft.com/office/powerpoint/2010/main" val="42809450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E8D9B-C498-7A41-A7C9-9809D6000B0B}"/>
              </a:ext>
            </a:extLst>
          </p:cNvPr>
          <p:cNvSpPr>
            <a:spLocks noGrp="1"/>
          </p:cNvSpPr>
          <p:nvPr>
            <p:ph type="title"/>
          </p:nvPr>
        </p:nvSpPr>
        <p:spPr>
          <a:xfrm>
            <a:off x="2171700" y="382385"/>
            <a:ext cx="6400799" cy="1413758"/>
          </a:xfrm>
        </p:spPr>
        <p:txBody>
          <a:bodyPr anchor="b">
            <a:normAutofit/>
          </a:bodyPr>
          <a:lstStyle/>
          <a:p>
            <a:pPr algn="ctr"/>
            <a:r>
              <a:rPr lang="en-US" sz="3800"/>
              <a:t>Bloodborne Pathogen Plans</a:t>
            </a:r>
          </a:p>
        </p:txBody>
      </p:sp>
      <p:sp>
        <p:nvSpPr>
          <p:cNvPr id="22" name="Freeform: Shape 10">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23" name="Rectangle 22">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3784D9B-28C6-F447-8AC7-E69805C5E298}"/>
              </a:ext>
            </a:extLst>
          </p:cNvPr>
          <p:cNvSpPr>
            <a:spLocks noGrp="1"/>
          </p:cNvSpPr>
          <p:nvPr>
            <p:ph idx="1"/>
          </p:nvPr>
        </p:nvSpPr>
        <p:spPr>
          <a:xfrm>
            <a:off x="2171700" y="2178528"/>
            <a:ext cx="6400800" cy="3701065"/>
          </a:xfrm>
        </p:spPr>
        <p:txBody>
          <a:bodyPr>
            <a:normAutofit/>
          </a:bodyPr>
          <a:lstStyle/>
          <a:p>
            <a:r>
              <a:rPr lang="en-US"/>
              <a:t>Chapter 5, 5.1 R23 and Exhibit 5-2</a:t>
            </a:r>
          </a:p>
          <a:p>
            <a:pPr marL="400050" lvl="1" indent="0">
              <a:buNone/>
            </a:pPr>
            <a:r>
              <a:rPr lang="en-US"/>
              <a:t>a. Centers must develop, implement, and maintain a Bloodborne Pathogens Control Plan that is in compliance with the OSHA Occupational Exposure to Bloodborne Pathogens; Needlestick and Other Sharp Injuries; Final Rule (</a:t>
            </a:r>
            <a:r>
              <a:rPr lang="en-US">
                <a:hlinkClick r:id="rId2"/>
              </a:rPr>
              <a:t>29 CFR 1910.1030</a:t>
            </a:r>
            <a:r>
              <a:rPr lang="en-US"/>
              <a:t>). The Plan, which is submitted to the Regional Office, must be reviewed and approved by the Regional Health Specialist. </a:t>
            </a:r>
          </a:p>
        </p:txBody>
      </p:sp>
      <p:sp>
        <p:nvSpPr>
          <p:cNvPr id="4" name="Slide Number Placeholder 3">
            <a:extLst>
              <a:ext uri="{FF2B5EF4-FFF2-40B4-BE49-F238E27FC236}">
                <a16:creationId xmlns:a16="http://schemas.microsoft.com/office/drawing/2014/main" id="{5C8E11A0-5E6B-144D-BE73-394B7E16B551}"/>
              </a:ext>
            </a:extLst>
          </p:cNvPr>
          <p:cNvSpPr>
            <a:spLocks noGrp="1"/>
          </p:cNvSpPr>
          <p:nvPr>
            <p:ph type="sldNum" sz="quarter" idx="12"/>
          </p:nvPr>
        </p:nvSpPr>
        <p:spPr>
          <a:xfrm>
            <a:off x="7535635" y="6375679"/>
            <a:ext cx="1036865" cy="345796"/>
          </a:xfrm>
        </p:spPr>
        <p:txBody>
          <a:bodyPr>
            <a:normAutofit/>
          </a:bodyPr>
          <a:lstStyle/>
          <a:p>
            <a:pPr>
              <a:spcAft>
                <a:spcPts val="600"/>
              </a:spcAft>
              <a:defRPr/>
            </a:pPr>
            <a:fld id="{5B73F288-119C-4A61-BAB7-6805DB4CCA32}" type="slidenum">
              <a:rPr lang="en-US" smtClean="0"/>
              <a:pPr>
                <a:spcAft>
                  <a:spcPts val="600"/>
                </a:spcAft>
                <a:defRPr/>
              </a:pPr>
              <a:t>78</a:t>
            </a:fld>
            <a:endParaRPr lang="en-US"/>
          </a:p>
        </p:txBody>
      </p:sp>
    </p:spTree>
    <p:extLst>
      <p:ext uri="{BB962C8B-B14F-4D97-AF65-F5344CB8AC3E}">
        <p14:creationId xmlns:p14="http://schemas.microsoft.com/office/powerpoint/2010/main" val="2727824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5649" name="Rectangle 6"/>
          <p:cNvSpPr>
            <a:spLocks noGrp="1" noRot="1" noChangeArrowheads="1"/>
          </p:cNvSpPr>
          <p:nvPr>
            <p:ph type="title"/>
          </p:nvPr>
        </p:nvSpPr>
        <p:spPr>
          <a:xfrm>
            <a:off x="938759" y="645106"/>
            <a:ext cx="2538247" cy="5421435"/>
          </a:xfrm>
        </p:spPr>
        <p:txBody>
          <a:bodyPr anchor="ctr">
            <a:normAutofit/>
          </a:bodyPr>
          <a:lstStyle/>
          <a:p>
            <a:pPr eaLnBrk="1" hangingPunct="1">
              <a:defRPr/>
            </a:pPr>
            <a:r>
              <a:rPr lang="en-US" sz="3500"/>
              <a:t>Monthly Meetings with </a:t>
            </a:r>
            <a:br>
              <a:rPr lang="en-US" sz="3500"/>
            </a:br>
            <a:r>
              <a:rPr lang="en-US" sz="3500"/>
              <a:t>Center Director</a:t>
            </a:r>
          </a:p>
        </p:txBody>
      </p:sp>
      <p:sp>
        <p:nvSpPr>
          <p:cNvPr id="2" name="Slide Number Placeholder 1">
            <a:extLst>
              <a:ext uri="{FF2B5EF4-FFF2-40B4-BE49-F238E27FC236}">
                <a16:creationId xmlns:a16="http://schemas.microsoft.com/office/drawing/2014/main" id="{A38364F7-B0C1-4C60-B628-77F21E142B3B}"/>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79</a:t>
            </a:fld>
            <a:endParaRPr lang="en-US"/>
          </a:p>
        </p:txBody>
      </p:sp>
      <p:graphicFrame>
        <p:nvGraphicFramePr>
          <p:cNvPr id="157700" name="Rectangle 7">
            <a:extLst>
              <a:ext uri="{FF2B5EF4-FFF2-40B4-BE49-F238E27FC236}">
                <a16:creationId xmlns:a16="http://schemas.microsoft.com/office/drawing/2014/main" id="{FE06F5A9-104D-904B-167D-034687119518}"/>
              </a:ext>
            </a:extLst>
          </p:cNvPr>
          <p:cNvGraphicFramePr>
            <a:graphicFrameLocks noGrp="1"/>
          </p:cNvGraphicFramePr>
          <p:nvPr>
            <p:ph idx="1"/>
            <p:extLst>
              <p:ext uri="{D42A27DB-BD31-4B8C-83A1-F6EECF244321}">
                <p14:modId xmlns:p14="http://schemas.microsoft.com/office/powerpoint/2010/main" val="3122814923"/>
              </p:ext>
            </p:extLst>
          </p:nvPr>
        </p:nvGraphicFramePr>
        <p:xfrm>
          <a:off x="3960018" y="644525"/>
          <a:ext cx="44958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8731" name="Rectangle 158730">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873" name="Rectangle 4"/>
          <p:cNvSpPr>
            <a:spLocks noGrp="1" noRot="1" noChangeArrowheads="1"/>
          </p:cNvSpPr>
          <p:nvPr>
            <p:ph type="title"/>
          </p:nvPr>
        </p:nvSpPr>
        <p:spPr>
          <a:xfrm>
            <a:off x="938758" y="382385"/>
            <a:ext cx="7633742" cy="1492132"/>
          </a:xfrm>
        </p:spPr>
        <p:txBody>
          <a:bodyPr anchor="ctr">
            <a:normAutofit/>
          </a:bodyPr>
          <a:lstStyle/>
          <a:p>
            <a:pPr eaLnBrk="1" hangingPunct="1"/>
            <a:r>
              <a:rPr lang="en-US"/>
              <a:t>Privacy and HIPAA Explained</a:t>
            </a:r>
          </a:p>
        </p:txBody>
      </p:sp>
      <p:sp>
        <p:nvSpPr>
          <p:cNvPr id="158733"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2" name="Slide Number Placeholder 1">
            <a:extLst>
              <a:ext uri="{FF2B5EF4-FFF2-40B4-BE49-F238E27FC236}">
                <a16:creationId xmlns:a16="http://schemas.microsoft.com/office/drawing/2014/main" id="{5561C5D5-21C0-46EB-A121-16F92A88B270}"/>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chemeClr val="tx1">
                    <a:lumMod val="50000"/>
                    <a:lumOff val="50000"/>
                  </a:schemeClr>
                </a:solidFill>
              </a:rPr>
              <a:pPr>
                <a:spcAft>
                  <a:spcPts val="600"/>
                </a:spcAft>
                <a:defRPr/>
              </a:pPr>
              <a:t>8</a:t>
            </a:fld>
            <a:endParaRPr lang="en-US">
              <a:solidFill>
                <a:schemeClr val="tx1">
                  <a:lumMod val="50000"/>
                  <a:lumOff val="50000"/>
                </a:schemeClr>
              </a:solidFill>
            </a:endParaRPr>
          </a:p>
        </p:txBody>
      </p:sp>
      <p:sp>
        <p:nvSpPr>
          <p:cNvPr id="158735" name="Rectangle 158734">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8727" name="Rectangle 5">
            <a:extLst>
              <a:ext uri="{FF2B5EF4-FFF2-40B4-BE49-F238E27FC236}">
                <a16:creationId xmlns:a16="http://schemas.microsoft.com/office/drawing/2014/main" id="{D640106F-C1FF-B6F0-7558-669F08EF18D9}"/>
              </a:ext>
            </a:extLst>
          </p:cNvPr>
          <p:cNvGraphicFramePr>
            <a:graphicFrameLocks noGrp="1"/>
          </p:cNvGraphicFramePr>
          <p:nvPr>
            <p:ph idx="1"/>
            <p:extLst>
              <p:ext uri="{D42A27DB-BD31-4B8C-83A1-F6EECF244321}">
                <p14:modId xmlns:p14="http://schemas.microsoft.com/office/powerpoint/2010/main" val="2010074634"/>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223" name="Rectangle 137222">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25" name="Freeform: Shape 137224">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137217" name="Rectangle 2"/>
          <p:cNvSpPr>
            <a:spLocks noGrp="1" noRot="1" noChangeArrowheads="1"/>
          </p:cNvSpPr>
          <p:nvPr>
            <p:ph type="title"/>
          </p:nvPr>
        </p:nvSpPr>
        <p:spPr>
          <a:xfrm>
            <a:off x="698949" y="1162940"/>
            <a:ext cx="3386699" cy="4532120"/>
          </a:xfrm>
        </p:spPr>
        <p:txBody>
          <a:bodyPr anchor="ctr">
            <a:normAutofit/>
          </a:bodyPr>
          <a:lstStyle/>
          <a:p>
            <a:pPr eaLnBrk="1" hangingPunct="1"/>
            <a:r>
              <a:rPr lang="en-US" sz="3800">
                <a:solidFill>
                  <a:srgbClr val="2A1A00"/>
                </a:solidFill>
              </a:rPr>
              <a:t>FECA/OWCP </a:t>
            </a:r>
          </a:p>
        </p:txBody>
      </p:sp>
      <p:sp>
        <p:nvSpPr>
          <p:cNvPr id="137227" name="Rectangle 137226">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7218" name="Rectangle 3"/>
          <p:cNvSpPr>
            <a:spLocks noGrp="1" noChangeArrowheads="1"/>
          </p:cNvSpPr>
          <p:nvPr>
            <p:ph idx="1"/>
          </p:nvPr>
        </p:nvSpPr>
        <p:spPr>
          <a:xfrm>
            <a:off x="5061953" y="1128451"/>
            <a:ext cx="3510547" cy="4566609"/>
          </a:xfrm>
        </p:spPr>
        <p:txBody>
          <a:bodyPr anchor="ctr">
            <a:normAutofit/>
          </a:bodyPr>
          <a:lstStyle/>
          <a:p>
            <a:pPr lvl="1">
              <a:buFont typeface="Wingdings" panose="05000000000000000000" pitchFamily="2" charset="2"/>
              <a:buChar char="§"/>
            </a:pPr>
            <a:r>
              <a:rPr lang="en-US"/>
              <a:t>PRH Chapter 5, 5.1 R40 </a:t>
            </a:r>
          </a:p>
          <a:p>
            <a:pPr lvl="1">
              <a:buFont typeface="Wingdings" panose="05000000000000000000" pitchFamily="2" charset="2"/>
              <a:buChar char="§"/>
            </a:pPr>
            <a:r>
              <a:rPr lang="en-US"/>
              <a:t>Students are considered federal employees for purposes of the Office of Workers Compensation Program (OWCP)</a:t>
            </a:r>
          </a:p>
          <a:p>
            <a:pPr lvl="1">
              <a:buFont typeface="Wingdings" panose="05000000000000000000" pitchFamily="2" charset="2"/>
              <a:buChar char="§"/>
            </a:pPr>
            <a:endParaRPr lang="en-US"/>
          </a:p>
          <a:p>
            <a:pPr lvl="1">
              <a:buFont typeface="Wingdings" panose="05000000000000000000" pitchFamily="2" charset="2"/>
              <a:buChar char="§"/>
            </a:pPr>
            <a:r>
              <a:rPr lang="en-US"/>
              <a:t>Refer to the FECA/OWCP TAG </a:t>
            </a:r>
          </a:p>
          <a:p>
            <a:pPr marL="857250" lvl="2" indent="0">
              <a:buNone/>
            </a:pPr>
            <a:r>
              <a:rPr lang="en-US" dirty="0"/>
              <a:t>(revised Dec 2014)</a:t>
            </a:r>
          </a:p>
        </p:txBody>
      </p:sp>
      <p:sp>
        <p:nvSpPr>
          <p:cNvPr id="2" name="Slide Number Placeholder 1">
            <a:extLst>
              <a:ext uri="{FF2B5EF4-FFF2-40B4-BE49-F238E27FC236}">
                <a16:creationId xmlns:a16="http://schemas.microsoft.com/office/drawing/2014/main" id="{2ABEC6C2-1D7D-45FE-A92E-B9EB9AAB29DF}"/>
              </a:ext>
            </a:extLst>
          </p:cNvPr>
          <p:cNvSpPr>
            <a:spLocks noGrp="1"/>
          </p:cNvSpPr>
          <p:nvPr>
            <p:ph type="sldNum" sz="quarter" idx="12"/>
          </p:nvPr>
        </p:nvSpPr>
        <p:spPr>
          <a:xfrm>
            <a:off x="7536873" y="6375679"/>
            <a:ext cx="1035627" cy="345796"/>
          </a:xfrm>
        </p:spPr>
        <p:txBody>
          <a:bodyPr>
            <a:normAutofit/>
          </a:bodyPr>
          <a:lstStyle/>
          <a:p>
            <a:pPr>
              <a:spcAft>
                <a:spcPts val="600"/>
              </a:spcAft>
              <a:defRPr/>
            </a:pPr>
            <a:fld id="{5B73F288-119C-4A61-BAB7-6805DB4CCA32}" type="slidenum">
              <a:rPr lang="en-US" smtClean="0"/>
              <a:pPr>
                <a:spcAft>
                  <a:spcPts val="600"/>
                </a:spcAft>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9687" name="Picture 199686" descr="A hand holding a pen and shading circles on a sheet">
            <a:extLst>
              <a:ext uri="{FF2B5EF4-FFF2-40B4-BE49-F238E27FC236}">
                <a16:creationId xmlns:a16="http://schemas.microsoft.com/office/drawing/2014/main" id="{0A6C0DE1-E1B1-9EA7-9748-C5AD43B1EF53}"/>
              </a:ext>
            </a:extLst>
          </p:cNvPr>
          <p:cNvPicPr>
            <a:picLocks noChangeAspect="1"/>
          </p:cNvPicPr>
          <p:nvPr/>
        </p:nvPicPr>
        <p:blipFill>
          <a:blip r:embed="rId3">
            <a:grayscl/>
          </a:blip>
          <a:srcRect l="22409" r="-1" b="-1"/>
          <a:stretch/>
        </p:blipFill>
        <p:spPr>
          <a:xfrm>
            <a:off x="20" y="-1"/>
            <a:ext cx="9143980" cy="6864691"/>
          </a:xfrm>
          <a:prstGeom prst="rect">
            <a:avLst/>
          </a:prstGeom>
        </p:spPr>
      </p:pic>
      <p:sp>
        <p:nvSpPr>
          <p:cNvPr id="199691" name="Rectangle 199690">
            <a:extLst>
              <a:ext uri="{FF2B5EF4-FFF2-40B4-BE49-F238E27FC236}">
                <a16:creationId xmlns:a16="http://schemas.microsoft.com/office/drawing/2014/main" id="{90EA20CD-7CA4-4B5F-81C5-95EBAEEB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20833" name="Rectangle 4"/>
          <p:cNvSpPr>
            <a:spLocks noGrp="1" noRot="1" noChangeArrowheads="1"/>
          </p:cNvSpPr>
          <p:nvPr>
            <p:ph type="title"/>
          </p:nvPr>
        </p:nvSpPr>
        <p:spPr>
          <a:xfrm>
            <a:off x="938758" y="382385"/>
            <a:ext cx="7633742" cy="1492132"/>
          </a:xfrm>
        </p:spPr>
        <p:txBody>
          <a:bodyPr>
            <a:normAutofit/>
          </a:bodyPr>
          <a:lstStyle/>
          <a:p>
            <a:r>
              <a:rPr lang="en-US">
                <a:solidFill>
                  <a:schemeClr val="bg2"/>
                </a:solidFill>
              </a:rPr>
              <a:t>Authorizations and Consent for Treatment</a:t>
            </a:r>
          </a:p>
        </p:txBody>
      </p:sp>
      <p:sp>
        <p:nvSpPr>
          <p:cNvPr id="199693" name="Freeform 6">
            <a:extLst>
              <a:ext uri="{FF2B5EF4-FFF2-40B4-BE49-F238E27FC236}">
                <a16:creationId xmlns:a16="http://schemas.microsoft.com/office/drawing/2014/main" id="{DAE7A9FC-5A08-4340-A5F4-12BAA390B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99685" name="Rectangle 5"/>
          <p:cNvSpPr>
            <a:spLocks noGrp="1" noChangeArrowheads="1"/>
          </p:cNvSpPr>
          <p:nvPr>
            <p:ph idx="1"/>
          </p:nvPr>
        </p:nvSpPr>
        <p:spPr>
          <a:xfrm>
            <a:off x="938758" y="2286001"/>
            <a:ext cx="7633742" cy="3593591"/>
          </a:xfrm>
        </p:spPr>
        <p:txBody>
          <a:bodyPr>
            <a:normAutofit/>
          </a:bodyPr>
          <a:lstStyle/>
          <a:p>
            <a:pPr lvl="1">
              <a:buFont typeface="Wingdings" panose="05000000000000000000" pitchFamily="2" charset="2"/>
              <a:buChar char="§"/>
            </a:pPr>
            <a:endParaRPr lang="en-US" sz="1700">
              <a:solidFill>
                <a:schemeClr val="tx2"/>
              </a:solidFill>
            </a:endParaRPr>
          </a:p>
          <a:p>
            <a:pPr lvl="1">
              <a:buFont typeface="Wingdings" panose="05000000000000000000" pitchFamily="2" charset="2"/>
              <a:buChar char="§"/>
            </a:pPr>
            <a:r>
              <a:rPr lang="en-US" sz="1700">
                <a:solidFill>
                  <a:schemeClr val="tx2"/>
                </a:solidFill>
              </a:rPr>
              <a:t>See PRH Chapter 6, 6.5 R5</a:t>
            </a:r>
          </a:p>
          <a:p>
            <a:pPr lvl="1">
              <a:buFont typeface="Wingdings" panose="05000000000000000000" pitchFamily="2" charset="2"/>
              <a:buChar char="§"/>
            </a:pPr>
            <a:r>
              <a:rPr lang="en-US" sz="1700">
                <a:solidFill>
                  <a:schemeClr val="tx2"/>
                </a:solidFill>
              </a:rPr>
              <a:t>Centers must ensure proper authorizations are obtained prior to delivery of health services</a:t>
            </a:r>
          </a:p>
          <a:p>
            <a:pPr lvl="1">
              <a:buFont typeface="Wingdings" panose="05000000000000000000" pitchFamily="2" charset="2"/>
              <a:buChar char="§"/>
            </a:pPr>
            <a:endParaRPr lang="en-US" sz="1700">
              <a:solidFill>
                <a:schemeClr val="tx2"/>
              </a:solidFill>
            </a:endParaRPr>
          </a:p>
          <a:p>
            <a:pPr lvl="1">
              <a:buFont typeface="Wingdings" panose="05000000000000000000" pitchFamily="2" charset="2"/>
              <a:buChar char="§"/>
            </a:pPr>
            <a:r>
              <a:rPr lang="en-US" sz="1700">
                <a:solidFill>
                  <a:schemeClr val="tx2"/>
                </a:solidFill>
              </a:rPr>
              <a:t>The signed ETA 6-53 serves as authorization for basic routine health care; it must be placed in the SHR before the arrival of the new student on center</a:t>
            </a:r>
          </a:p>
          <a:p>
            <a:pPr lvl="1">
              <a:buFont typeface="Wingdings" panose="05000000000000000000" pitchFamily="2" charset="2"/>
              <a:buChar char="§"/>
            </a:pPr>
            <a:endParaRPr lang="en-US" sz="1700">
              <a:solidFill>
                <a:schemeClr val="tx2"/>
              </a:solidFill>
            </a:endParaRPr>
          </a:p>
          <a:p>
            <a:pPr lvl="1">
              <a:buFont typeface="Wingdings" panose="05000000000000000000" pitchFamily="2" charset="2"/>
              <a:buChar char="§"/>
            </a:pPr>
            <a:r>
              <a:rPr lang="en-US" sz="1700">
                <a:solidFill>
                  <a:schemeClr val="tx2"/>
                </a:solidFill>
              </a:rPr>
              <a:t>In addition, the signed Informed Consent for Mental Health Treatment must be placed in the SHR before arrival of the new student on center</a:t>
            </a:r>
          </a:p>
        </p:txBody>
      </p:sp>
      <p:sp>
        <p:nvSpPr>
          <p:cNvPr id="2" name="Slide Number Placeholder 1">
            <a:extLst>
              <a:ext uri="{FF2B5EF4-FFF2-40B4-BE49-F238E27FC236}">
                <a16:creationId xmlns:a16="http://schemas.microsoft.com/office/drawing/2014/main" id="{40319E36-6E67-46BF-8452-2912C8437E64}"/>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a:solidFill>
                  <a:srgbClr val="FFFFFF"/>
                </a:solidFill>
              </a:rPr>
              <a:pPr>
                <a:spcAft>
                  <a:spcPts val="600"/>
                </a:spcAft>
                <a:defRPr/>
              </a:pPr>
              <a:t>81</a:t>
            </a:fld>
            <a:endParaRPr lang="en-US">
              <a:solidFill>
                <a:srgbClr val="FFFFFF"/>
              </a:solidFill>
            </a:endParaRPr>
          </a:p>
        </p:txBody>
      </p:sp>
      <p:sp>
        <p:nvSpPr>
          <p:cNvPr id="199695" name="Rectangle 199694">
            <a:extLst>
              <a:ext uri="{FF2B5EF4-FFF2-40B4-BE49-F238E27FC236}">
                <a16:creationId xmlns:a16="http://schemas.microsoft.com/office/drawing/2014/main" id="{9D739A10-E566-49E7-A1A9-589AADBC2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81764" y="-1"/>
            <a:ext cx="49638"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99697" name="Rectangle 199696">
            <a:extLst>
              <a:ext uri="{FF2B5EF4-FFF2-40B4-BE49-F238E27FC236}">
                <a16:creationId xmlns:a16="http://schemas.microsoft.com/office/drawing/2014/main" id="{60976558-2A03-4E85-B915-BE13F4AB8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6691"/>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226312" name="Rectangle 226311">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14" name="Rectangle 226313">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16" name="Freeform: Shape 226315">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en-US"/>
          </a:p>
        </p:txBody>
      </p:sp>
      <p:sp>
        <p:nvSpPr>
          <p:cNvPr id="149505" name="Rectangle 2"/>
          <p:cNvSpPr>
            <a:spLocks noGrp="1" noRot="1" noChangeArrowheads="1"/>
          </p:cNvSpPr>
          <p:nvPr>
            <p:ph type="title"/>
          </p:nvPr>
        </p:nvSpPr>
        <p:spPr>
          <a:xfrm>
            <a:off x="459741" y="776175"/>
            <a:ext cx="2992842" cy="5305650"/>
          </a:xfrm>
        </p:spPr>
        <p:txBody>
          <a:bodyPr anchor="b">
            <a:normAutofit/>
          </a:bodyPr>
          <a:lstStyle/>
          <a:p>
            <a:pPr eaLnBrk="1" hangingPunct="1"/>
            <a:r>
              <a:rPr lang="en-US" dirty="0"/>
              <a:t>Student Death</a:t>
            </a:r>
          </a:p>
        </p:txBody>
      </p:sp>
      <p:sp>
        <p:nvSpPr>
          <p:cNvPr id="226307" name="Rectangle 3"/>
          <p:cNvSpPr>
            <a:spLocks noGrp="1" noChangeArrowheads="1"/>
          </p:cNvSpPr>
          <p:nvPr>
            <p:ph idx="1"/>
          </p:nvPr>
        </p:nvSpPr>
        <p:spPr>
          <a:xfrm>
            <a:off x="3935185" y="870113"/>
            <a:ext cx="4637315" cy="5117775"/>
          </a:xfrm>
        </p:spPr>
        <p:txBody>
          <a:bodyPr rtlCol="0" anchor="ctr">
            <a:normAutofit/>
          </a:bodyPr>
          <a:lstStyle/>
          <a:p>
            <a:pPr lvl="1" fontAlgn="auto">
              <a:spcAft>
                <a:spcPts val="0"/>
              </a:spcAft>
              <a:buNone/>
              <a:defRPr/>
            </a:pPr>
            <a:r>
              <a:rPr lang="en-US"/>
              <a:t>See PRH Chapter 5, 5.4 SIRs</a:t>
            </a:r>
          </a:p>
          <a:p>
            <a:pPr lvl="2" fontAlgn="auto">
              <a:spcAft>
                <a:spcPts val="0"/>
              </a:spcAft>
              <a:buFont typeface="Wingdings" panose="05000000000000000000" pitchFamily="2" charset="2"/>
              <a:buChar char="§"/>
              <a:defRPr/>
            </a:pPr>
            <a:r>
              <a:rPr lang="en-US"/>
              <a:t>In the event of a student's death, the center director must notify multiple parties, arrange for the remains to be sent home, and forward student records to the National Office</a:t>
            </a:r>
          </a:p>
          <a:p>
            <a:pPr lvl="2" fontAlgn="auto">
              <a:spcAft>
                <a:spcPts val="0"/>
              </a:spcAft>
              <a:buFont typeface="Wingdings" panose="05000000000000000000" pitchFamily="2" charset="2"/>
              <a:buChar char="§"/>
              <a:defRPr/>
            </a:pPr>
            <a:endParaRPr lang="en-US"/>
          </a:p>
          <a:p>
            <a:pPr lvl="2" fontAlgn="auto">
              <a:spcAft>
                <a:spcPts val="0"/>
              </a:spcAft>
              <a:buFont typeface="Wingdings" panose="05000000000000000000" pitchFamily="2" charset="2"/>
              <a:buChar char="§"/>
              <a:defRPr/>
            </a:pPr>
            <a:r>
              <a:rPr lang="en-US"/>
              <a:t>A significant incident report (SIR) must be submitted</a:t>
            </a:r>
          </a:p>
          <a:p>
            <a:pPr lvl="2" fontAlgn="auto">
              <a:spcAft>
                <a:spcPts val="0"/>
              </a:spcAft>
              <a:buFont typeface="Wingdings" panose="05000000000000000000" pitchFamily="2" charset="2"/>
              <a:buChar char="§"/>
              <a:defRPr/>
            </a:pPr>
            <a:r>
              <a:rPr lang="en-US" b="1" kern="1200">
                <a:latin typeface="Arial" charset="0"/>
                <a:cs typeface="Arial" charset="0"/>
              </a:rPr>
              <a:t>Must upload a copy of the student health record (SHR) into Wellness and Accommodation E-Folder in CIS</a:t>
            </a:r>
          </a:p>
          <a:p>
            <a:pPr lvl="2" fontAlgn="auto">
              <a:spcAft>
                <a:spcPts val="0"/>
              </a:spcAft>
              <a:buFont typeface="Wingdings" panose="05000000000000000000" pitchFamily="2" charset="2"/>
              <a:buChar char="§"/>
              <a:defRPr/>
            </a:pPr>
            <a:r>
              <a:rPr lang="en-US" b="1" kern="1200">
                <a:latin typeface="Arial" charset="0"/>
                <a:cs typeface="Arial" charset="0"/>
              </a:rPr>
              <a:t>Reference 6.4 R19</a:t>
            </a:r>
          </a:p>
          <a:p>
            <a:pPr marL="457200" lvl="1" indent="0" fontAlgn="auto">
              <a:spcAft>
                <a:spcPts val="0"/>
              </a:spcAft>
              <a:buNone/>
              <a:defRPr/>
            </a:pPr>
            <a:endParaRPr lang="en-US"/>
          </a:p>
          <a:p>
            <a:pPr eaLnBrk="1" fontAlgn="auto" hangingPunct="1">
              <a:spcAft>
                <a:spcPts val="0"/>
              </a:spcAft>
              <a:buFont typeface="Arial" pitchFamily="34" charset="0"/>
              <a:buChar char="•"/>
              <a:defRPr/>
            </a:pPr>
            <a:endParaRPr lang="en-US" dirty="0"/>
          </a:p>
          <a:p>
            <a:pPr eaLnBrk="1" fontAlgn="auto" hangingPunct="1">
              <a:spcAft>
                <a:spcPts val="0"/>
              </a:spcAft>
              <a:buFont typeface="Wingdings" pitchFamily="2" charset="2"/>
              <a:buNone/>
              <a:defRPr/>
            </a:pPr>
            <a:endParaRPr lang="en-US" dirty="0"/>
          </a:p>
        </p:txBody>
      </p:sp>
      <p:sp>
        <p:nvSpPr>
          <p:cNvPr id="2" name="Slide Number Placeholder 1">
            <a:extLst>
              <a:ext uri="{FF2B5EF4-FFF2-40B4-BE49-F238E27FC236}">
                <a16:creationId xmlns:a16="http://schemas.microsoft.com/office/drawing/2014/main" id="{7713CB1E-AB58-4DDB-B6DF-EFC27825056E}"/>
              </a:ext>
            </a:extLst>
          </p:cNvPr>
          <p:cNvSpPr>
            <a:spLocks noGrp="1"/>
          </p:cNvSpPr>
          <p:nvPr>
            <p:ph type="sldNum" sz="quarter" idx="12"/>
          </p:nvPr>
        </p:nvSpPr>
        <p:spPr>
          <a:xfrm>
            <a:off x="7739742" y="6375679"/>
            <a:ext cx="832758" cy="345796"/>
          </a:xfrm>
        </p:spPr>
        <p:txBody>
          <a:bodyPr>
            <a:normAutofit/>
          </a:bodyPr>
          <a:lstStyle/>
          <a:p>
            <a:pPr>
              <a:spcAft>
                <a:spcPts val="600"/>
              </a:spcAft>
              <a:defRPr/>
            </a:pPr>
            <a:fld id="{5B73F288-119C-4A61-BAB7-6805DB4CCA32}" type="slidenum">
              <a:rPr lang="en-US" smtClean="0"/>
              <a:pPr>
                <a:spcAft>
                  <a:spcPts val="600"/>
                </a:spcAft>
                <a:defRPr/>
              </a:pPr>
              <a:t>82</a:t>
            </a:fld>
            <a:endParaRPr lang="en-US"/>
          </a:p>
        </p:txBody>
      </p:sp>
    </p:spTree>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71700" y="382385"/>
            <a:ext cx="6400799" cy="1413758"/>
          </a:xfrm>
        </p:spPr>
        <p:txBody>
          <a:bodyPr anchor="b">
            <a:normAutofit/>
          </a:bodyPr>
          <a:lstStyle/>
          <a:p>
            <a:pPr lvl="1" algn="ctr">
              <a:lnSpc>
                <a:spcPct val="90000"/>
              </a:lnSpc>
            </a:pPr>
            <a:br>
              <a:rPr lang="en-US" sz="2100"/>
            </a:br>
            <a:br>
              <a:rPr lang="en-US" sz="2100"/>
            </a:br>
            <a:r>
              <a:rPr lang="en-US" sz="2100"/>
              <a:t>Appendix 203 Medication Management Guidelines</a:t>
            </a:r>
            <a:br>
              <a:rPr lang="en-US" sz="2100"/>
            </a:br>
            <a:endParaRPr lang="en-US" sz="2100"/>
          </a:p>
        </p:txBody>
      </p:sp>
      <p:sp>
        <p:nvSpPr>
          <p:cNvPr id="16" name="Freeform: Shape 10">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txBody>
          <a:bodyPr/>
          <a:lstStyle/>
          <a:p>
            <a:endParaRPr lang="en-US"/>
          </a:p>
        </p:txBody>
      </p:sp>
      <p:sp>
        <p:nvSpPr>
          <p:cNvPr id="17" name="Rectangle 16">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71700" y="2178528"/>
            <a:ext cx="6400800" cy="3701065"/>
          </a:xfrm>
        </p:spPr>
        <p:txBody>
          <a:bodyPr>
            <a:normAutofit/>
          </a:bodyPr>
          <a:lstStyle/>
          <a:p>
            <a:pPr>
              <a:lnSpc>
                <a:spcPct val="100000"/>
              </a:lnSpc>
            </a:pPr>
            <a:r>
              <a:rPr lang="en-US" sz="1700"/>
              <a:t>Ensure that all prescribed non-controlled medications are given to the correct student in the right dose and by the proper route. In cases of a medication error, the center medical provider/center dentist/center psychiatrist (if applicable), HWM, and center director must be notified. Document in the SHR. All medication errors will be immediately reported to the Regional Office and the Regional Nurse Specialist.</a:t>
            </a:r>
          </a:p>
          <a:p>
            <a:pPr>
              <a:lnSpc>
                <a:spcPct val="100000"/>
              </a:lnSpc>
            </a:pPr>
            <a:r>
              <a:rPr lang="en-US" sz="1700"/>
              <a:t>Any miscounts or missing medications identified during the inventory shall be immediately reported to the Regional Office and Regional Nurse Specialist by the Center Director.</a:t>
            </a:r>
          </a:p>
          <a:p>
            <a:pPr>
              <a:lnSpc>
                <a:spcPct val="100000"/>
              </a:lnSpc>
            </a:pPr>
            <a:r>
              <a:rPr lang="en-US" sz="1700"/>
              <a:t>Follow Centers Approved SOPs/COPs</a:t>
            </a:r>
          </a:p>
          <a:p>
            <a:pPr>
              <a:lnSpc>
                <a:spcPct val="100000"/>
              </a:lnSpc>
            </a:pPr>
            <a:endParaRPr lang="en-US" sz="1700"/>
          </a:p>
        </p:txBody>
      </p:sp>
      <p:sp>
        <p:nvSpPr>
          <p:cNvPr id="4" name="Slide Number Placeholder 3"/>
          <p:cNvSpPr>
            <a:spLocks noGrp="1"/>
          </p:cNvSpPr>
          <p:nvPr>
            <p:ph type="sldNum" sz="quarter" idx="12"/>
          </p:nvPr>
        </p:nvSpPr>
        <p:spPr>
          <a:xfrm>
            <a:off x="7535635" y="6375679"/>
            <a:ext cx="1036865" cy="345796"/>
          </a:xfrm>
        </p:spPr>
        <p:txBody>
          <a:bodyPr>
            <a:normAutofit/>
          </a:bodyPr>
          <a:lstStyle/>
          <a:p>
            <a:pPr>
              <a:spcAft>
                <a:spcPts val="600"/>
              </a:spcAft>
              <a:defRPr/>
            </a:pPr>
            <a:fld id="{5B73F288-119C-4A61-BAB7-6805DB4CCA32}" type="slidenum">
              <a:rPr lang="en-US" smtClean="0"/>
              <a:pPr>
                <a:spcAft>
                  <a:spcPts val="600"/>
                </a:spcAft>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DEA55-0BD0-FC85-6E1C-E1AF7DC1375D}"/>
              </a:ext>
            </a:extLst>
          </p:cNvPr>
          <p:cNvSpPr>
            <a:spLocks noGrp="1"/>
          </p:cNvSpPr>
          <p:nvPr>
            <p:ph type="title"/>
          </p:nvPr>
        </p:nvSpPr>
        <p:spPr>
          <a:xfrm>
            <a:off x="1185192" y="864911"/>
            <a:ext cx="6773613" cy="3467282"/>
          </a:xfrm>
        </p:spPr>
        <p:txBody>
          <a:bodyPr vert="horz" lIns="91440" tIns="45720" rIns="91440" bIns="45720" rtlCol="0" anchor="b">
            <a:normAutofit/>
          </a:bodyPr>
          <a:lstStyle/>
          <a:p>
            <a:pPr algn="ctr" defTabSz="914400"/>
            <a:r>
              <a:rPr lang="en-US" sz="7000" spc="800"/>
              <a:t>resources</a:t>
            </a:r>
          </a:p>
        </p:txBody>
      </p:sp>
      <p:sp>
        <p:nvSpPr>
          <p:cNvPr id="15" name="Freeform: Shape 14">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898E971-79B0-87C9-1175-695E6C22BEEF}"/>
              </a:ext>
            </a:extLst>
          </p:cNvPr>
          <p:cNvSpPr>
            <a:spLocks noGrp="1"/>
          </p:cNvSpPr>
          <p:nvPr>
            <p:ph type="body" idx="1"/>
          </p:nvPr>
        </p:nvSpPr>
        <p:spPr>
          <a:xfrm>
            <a:off x="1554985" y="5493376"/>
            <a:ext cx="6034030" cy="742279"/>
          </a:xfrm>
        </p:spPr>
        <p:txBody>
          <a:bodyPr vert="horz" lIns="91440" tIns="45720" rIns="91440" bIns="45720" rtlCol="0" anchor="ctr">
            <a:normAutofit/>
          </a:bodyPr>
          <a:lstStyle/>
          <a:p>
            <a:pPr algn="ctr" defTabSz="914400"/>
            <a:r>
              <a:rPr lang="en-US" sz="2000" spc="400" dirty="0">
                <a:solidFill>
                  <a:srgbClr val="2A1A00"/>
                </a:solidFill>
              </a:rPr>
              <a:t>PRH</a:t>
            </a:r>
          </a:p>
        </p:txBody>
      </p:sp>
      <p:sp>
        <p:nvSpPr>
          <p:cNvPr id="4" name="Slide Number Placeholder 3">
            <a:extLst>
              <a:ext uri="{FF2B5EF4-FFF2-40B4-BE49-F238E27FC236}">
                <a16:creationId xmlns:a16="http://schemas.microsoft.com/office/drawing/2014/main" id="{CDB7150E-7125-E7CC-FE37-403BB75EBA3C}"/>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defTabSz="457200">
              <a:spcAft>
                <a:spcPts val="600"/>
              </a:spcAft>
              <a:defRPr/>
            </a:pPr>
            <a:fld id="{4AF3A538-2EA3-4E40-B0B9-20FE2E9B4FEB}" type="slidenum">
              <a:rPr lang="en-US" sz="1200" kern="1200" baseline="0" dirty="0">
                <a:solidFill>
                  <a:schemeClr val="accent1">
                    <a:lumMod val="50000"/>
                  </a:schemeClr>
                </a:solidFill>
                <a:latin typeface="+mn-lt"/>
                <a:ea typeface="+mn-ea"/>
                <a:cs typeface="+mn-cs"/>
              </a:rPr>
              <a:pPr defTabSz="457200">
                <a:spcAft>
                  <a:spcPts val="600"/>
                </a:spcAft>
                <a:defRPr/>
              </a:pPr>
              <a:t>84</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950615813"/>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350" name="Rectangle 57349">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2"/>
          <p:cNvSpPr>
            <a:spLocks noGrp="1" noRot="1" noChangeArrowheads="1"/>
          </p:cNvSpPr>
          <p:nvPr>
            <p:ph type="title"/>
          </p:nvPr>
        </p:nvSpPr>
        <p:spPr>
          <a:xfrm>
            <a:off x="571497" y="382385"/>
            <a:ext cx="8001003" cy="1113295"/>
          </a:xfrm>
        </p:spPr>
        <p:txBody>
          <a:bodyPr anchor="b">
            <a:normAutofit/>
          </a:bodyPr>
          <a:lstStyle/>
          <a:p>
            <a:pPr algn="ctr" eaLnBrk="1" hangingPunct="1"/>
            <a:r>
              <a:rPr lang="en-US" dirty="0"/>
              <a:t>Important Resources</a:t>
            </a:r>
            <a:endParaRPr lang="en-US"/>
          </a:p>
        </p:txBody>
      </p:sp>
      <p:sp>
        <p:nvSpPr>
          <p:cNvPr id="26627" name="Rectangle 3"/>
          <p:cNvSpPr>
            <a:spLocks noGrp="1" noChangeArrowheads="1"/>
          </p:cNvSpPr>
          <p:nvPr>
            <p:ph idx="1"/>
          </p:nvPr>
        </p:nvSpPr>
        <p:spPr>
          <a:xfrm>
            <a:off x="571497" y="1785257"/>
            <a:ext cx="8001003" cy="3440539"/>
          </a:xfrm>
        </p:spPr>
        <p:txBody>
          <a:bodyPr rtlCol="0">
            <a:normAutofit/>
          </a:bodyPr>
          <a:lstStyle/>
          <a:p>
            <a:pPr lvl="1" fontAlgn="auto">
              <a:spcAft>
                <a:spcPts val="0"/>
              </a:spcAft>
              <a:buFont typeface="Wingdings" panose="05000000000000000000" pitchFamily="2" charset="2"/>
              <a:buChar char="§"/>
              <a:defRPr/>
            </a:pPr>
            <a:r>
              <a:rPr lang="en-US" sz="2100" b="1"/>
              <a:t>PRH</a:t>
            </a:r>
            <a:r>
              <a:rPr lang="en-US" sz="2100"/>
              <a:t>—The Policy and Requirements Handbook contains the rules by which all centers operate; </a:t>
            </a:r>
          </a:p>
          <a:p>
            <a:pPr lvl="2" fontAlgn="auto">
              <a:spcAft>
                <a:spcPts val="0"/>
              </a:spcAft>
              <a:buFont typeface="Wingdings" panose="05000000000000000000" pitchFamily="2" charset="2"/>
              <a:buChar char="§"/>
              <a:defRPr/>
            </a:pPr>
            <a:r>
              <a:rPr lang="en-US" sz="2100"/>
              <a:t>Chapter 2 (2.3 R1-R19)</a:t>
            </a:r>
          </a:p>
          <a:p>
            <a:pPr lvl="2" fontAlgn="auto">
              <a:spcAft>
                <a:spcPts val="0"/>
              </a:spcAft>
              <a:buFont typeface="Wingdings" panose="05000000000000000000" pitchFamily="2" charset="2"/>
              <a:buChar char="§"/>
              <a:defRPr/>
            </a:pPr>
            <a:r>
              <a:rPr lang="en-US" sz="2100"/>
              <a:t>Chapter 5 (5.1, R3, R4; 5.2 R3, R5; 5.4 R2; 5.6 R2)</a:t>
            </a:r>
          </a:p>
          <a:p>
            <a:pPr lvl="2" fontAlgn="auto">
              <a:spcAft>
                <a:spcPts val="0"/>
              </a:spcAft>
              <a:buFont typeface="Wingdings" panose="05000000000000000000" pitchFamily="2" charset="2"/>
              <a:buChar char="§"/>
              <a:defRPr/>
            </a:pPr>
            <a:r>
              <a:rPr lang="en-US" sz="2100"/>
              <a:t>Chapter 6 (6.2 R2 &amp; R5)</a:t>
            </a:r>
          </a:p>
          <a:p>
            <a:pPr lvl="2" fontAlgn="auto">
              <a:spcAft>
                <a:spcPts val="0"/>
              </a:spcAft>
              <a:buFont typeface="Wingdings" panose="05000000000000000000" pitchFamily="2" charset="2"/>
              <a:buChar char="§"/>
              <a:defRPr/>
            </a:pPr>
            <a:r>
              <a:rPr lang="en-US" sz="2100"/>
              <a:t>Chapter 6 (6.4 R19)</a:t>
            </a:r>
          </a:p>
        </p:txBody>
      </p:sp>
      <p:sp>
        <p:nvSpPr>
          <p:cNvPr id="57352" name="Freeform: Shape 57351">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CC31A867-BCC8-4D14-85DE-E294A7A33B47}"/>
              </a:ext>
            </a:extLst>
          </p:cNvPr>
          <p:cNvSpPr>
            <a:spLocks noGrp="1"/>
          </p:cNvSpPr>
          <p:nvPr>
            <p:ph type="sldNum" sz="quarter" idx="12"/>
          </p:nvPr>
        </p:nvSpPr>
        <p:spPr>
          <a:xfrm>
            <a:off x="7796892" y="6375679"/>
            <a:ext cx="775608" cy="345796"/>
          </a:xfrm>
        </p:spPr>
        <p:txBody>
          <a:bodyPr>
            <a:normAutofit/>
          </a:bodyPr>
          <a:lstStyle/>
          <a:p>
            <a:pPr>
              <a:spcAft>
                <a:spcPts val="600"/>
              </a:spcAft>
              <a:defRPr/>
            </a:pPr>
            <a:fld id="{5B73F288-119C-4A61-BAB7-6805DB4CCA32}" type="slidenum">
              <a:rPr lang="en-US" smtClean="0"/>
              <a:pPr>
                <a:spcAft>
                  <a:spcPts val="600"/>
                </a:spcAft>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7752" name="Rectangle 28775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54" name="Rectangle 28775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1" name="Rectangle 2"/>
          <p:cNvSpPr>
            <a:spLocks noGrp="1" noRot="1" noChangeArrowheads="1"/>
          </p:cNvSpPr>
          <p:nvPr>
            <p:ph type="title"/>
          </p:nvPr>
        </p:nvSpPr>
        <p:spPr>
          <a:xfrm>
            <a:off x="938757" y="1078378"/>
            <a:ext cx="2188164" cy="4701244"/>
          </a:xfrm>
        </p:spPr>
        <p:txBody>
          <a:bodyPr anchor="ctr">
            <a:normAutofit/>
          </a:bodyPr>
          <a:lstStyle/>
          <a:p>
            <a:r>
              <a:rPr lang="en-US" sz="2600"/>
              <a:t>Important Resources </a:t>
            </a:r>
            <a:br>
              <a:rPr lang="en-US" sz="2600"/>
            </a:br>
            <a:r>
              <a:rPr lang="en-US" sz="2600"/>
              <a:t>(continued)</a:t>
            </a:r>
          </a:p>
        </p:txBody>
      </p:sp>
      <p:sp>
        <p:nvSpPr>
          <p:cNvPr id="28775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en-US"/>
          </a:p>
        </p:txBody>
      </p:sp>
      <p:sp>
        <p:nvSpPr>
          <p:cNvPr id="287747" name="Rectangle 3"/>
          <p:cNvSpPr>
            <a:spLocks noGrp="1" noChangeArrowheads="1"/>
          </p:cNvSpPr>
          <p:nvPr>
            <p:ph idx="1"/>
          </p:nvPr>
        </p:nvSpPr>
        <p:spPr>
          <a:xfrm>
            <a:off x="3875296" y="1078378"/>
            <a:ext cx="4697204" cy="4701244"/>
          </a:xfrm>
        </p:spPr>
        <p:txBody>
          <a:bodyPr anchor="ctr">
            <a:normAutofit/>
          </a:bodyPr>
          <a:lstStyle/>
          <a:p>
            <a:pPr lvl="1">
              <a:lnSpc>
                <a:spcPct val="100000"/>
              </a:lnSpc>
              <a:buFont typeface="Wingdings" panose="05000000000000000000" pitchFamily="2" charset="2"/>
              <a:buChar char="§"/>
            </a:pPr>
            <a:r>
              <a:rPr lang="en-US" sz="1300" b="1"/>
              <a:t>DRGs</a:t>
            </a:r>
            <a:r>
              <a:rPr lang="en-US" sz="1300"/>
              <a:t>—Desk Reference Guides provide information and strategies to meet and exceed health-related Policy and Requirements Handbook (PRH) requirements, and contain all health and wellness program-related documents and forms.  The DRGs will help new center health and wellness staff learn the foundations of their position, and experienced health and wellness staff will find the central location of forms and information useful. </a:t>
            </a:r>
          </a:p>
          <a:p>
            <a:pPr lvl="1">
              <a:lnSpc>
                <a:spcPct val="100000"/>
              </a:lnSpc>
              <a:buFont typeface="Wingdings" panose="05000000000000000000" pitchFamily="2" charset="2"/>
              <a:buChar char="§"/>
            </a:pPr>
            <a:endParaRPr lang="en-US" sz="1300" b="1"/>
          </a:p>
          <a:p>
            <a:pPr lvl="1">
              <a:lnSpc>
                <a:spcPct val="100000"/>
              </a:lnSpc>
              <a:buFont typeface="Wingdings" panose="05000000000000000000" pitchFamily="2" charset="2"/>
              <a:buChar char="§"/>
            </a:pPr>
            <a:r>
              <a:rPr lang="en-US" sz="1300" b="1"/>
              <a:t>TAGs</a:t>
            </a:r>
            <a:r>
              <a:rPr lang="en-US" sz="1300"/>
              <a:t>—Technical Assistance Guides are designed to aid center staff in meeting health and wellness program requirements; they are how-to guides that offer many suggestions but no additional program requirements</a:t>
            </a:r>
          </a:p>
          <a:p>
            <a:pPr lvl="1">
              <a:lnSpc>
                <a:spcPct val="100000"/>
              </a:lnSpc>
              <a:buFont typeface="Wingdings" panose="05000000000000000000" pitchFamily="2" charset="2"/>
              <a:buChar char="§"/>
            </a:pPr>
            <a:endParaRPr lang="en-US" sz="1300"/>
          </a:p>
          <a:p>
            <a:pPr lvl="1">
              <a:lnSpc>
                <a:spcPct val="100000"/>
              </a:lnSpc>
              <a:buFont typeface="Wingdings" panose="05000000000000000000" pitchFamily="2" charset="2"/>
              <a:buChar char="§"/>
            </a:pPr>
            <a:r>
              <a:rPr lang="en-US" sz="1300" b="1"/>
              <a:t>COPs/SOPs</a:t>
            </a:r>
            <a:r>
              <a:rPr lang="en-US" sz="1300"/>
              <a:t>—Center Operating Procedures and/or Standard Operating Procedures for the health and wellness program; these procedures define how your program will operate on a day-to-day basis, describe staff roles and responsibilities, and provide guidance on center specific documentation, reporting, and communication protocols</a:t>
            </a:r>
          </a:p>
          <a:p>
            <a:pPr>
              <a:lnSpc>
                <a:spcPct val="100000"/>
              </a:lnSpc>
            </a:pPr>
            <a:endParaRPr lang="en-US" sz="1300"/>
          </a:p>
          <a:p>
            <a:pPr>
              <a:lnSpc>
                <a:spcPct val="100000"/>
              </a:lnSpc>
            </a:pPr>
            <a:endParaRPr lang="en-US" sz="1300"/>
          </a:p>
        </p:txBody>
      </p:sp>
      <p:sp>
        <p:nvSpPr>
          <p:cNvPr id="2" name="Slide Number Placeholder 1">
            <a:extLst>
              <a:ext uri="{FF2B5EF4-FFF2-40B4-BE49-F238E27FC236}">
                <a16:creationId xmlns:a16="http://schemas.microsoft.com/office/drawing/2014/main" id="{75D4CEF6-486A-4880-AD95-16B8B6342FA0}"/>
              </a:ext>
            </a:extLst>
          </p:cNvPr>
          <p:cNvSpPr>
            <a:spLocks noGrp="1"/>
          </p:cNvSpPr>
          <p:nvPr>
            <p:ph type="sldNum" sz="quarter" idx="12"/>
          </p:nvPr>
        </p:nvSpPr>
        <p:spPr>
          <a:xfrm>
            <a:off x="7857195" y="6375679"/>
            <a:ext cx="715305" cy="345796"/>
          </a:xfrm>
        </p:spPr>
        <p:txBody>
          <a:bodyPr>
            <a:normAutofit/>
          </a:bodyPr>
          <a:lstStyle/>
          <a:p>
            <a:pPr>
              <a:spcAft>
                <a:spcPts val="600"/>
              </a:spcAft>
              <a:defRPr/>
            </a:pPr>
            <a:fld id="{5B73F288-119C-4A61-BAB7-6805DB4CCA32}" type="slidenum">
              <a:rPr lang="en-US" smtClean="0"/>
              <a:pPr>
                <a:spcAft>
                  <a:spcPts val="600"/>
                </a:spcAft>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4814" name="Rectangle 204813">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5" name="Freeform: Shape 20480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204802" name="Rectangle 2"/>
          <p:cNvSpPr>
            <a:spLocks noGrp="1"/>
          </p:cNvSpPr>
          <p:nvPr>
            <p:ph type="title"/>
          </p:nvPr>
        </p:nvSpPr>
        <p:spPr>
          <a:xfrm>
            <a:off x="698949" y="1162940"/>
            <a:ext cx="3386699" cy="4532120"/>
          </a:xfrm>
        </p:spPr>
        <p:txBody>
          <a:bodyPr anchor="ctr">
            <a:normAutofit/>
          </a:bodyPr>
          <a:lstStyle/>
          <a:p>
            <a:r>
              <a:rPr lang="en-US" sz="3800">
                <a:solidFill>
                  <a:srgbClr val="2A1A00"/>
                </a:solidFill>
              </a:rPr>
              <a:t>Additional Resources </a:t>
            </a:r>
          </a:p>
        </p:txBody>
      </p:sp>
      <p:sp>
        <p:nvSpPr>
          <p:cNvPr id="204816" name="Rectangle 20481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4803" name="Rectangle 3"/>
          <p:cNvSpPr>
            <a:spLocks noGrp="1"/>
          </p:cNvSpPr>
          <p:nvPr>
            <p:ph idx="1"/>
          </p:nvPr>
        </p:nvSpPr>
        <p:spPr>
          <a:xfrm>
            <a:off x="5061953" y="1128451"/>
            <a:ext cx="3510547" cy="4566609"/>
          </a:xfrm>
        </p:spPr>
        <p:txBody>
          <a:bodyPr anchor="ctr">
            <a:normAutofit/>
          </a:bodyPr>
          <a:lstStyle/>
          <a:p>
            <a:pPr>
              <a:lnSpc>
                <a:spcPct val="100000"/>
              </a:lnSpc>
              <a:buFont typeface="Wingdings" panose="05000000000000000000" pitchFamily="2" charset="2"/>
              <a:buChar char="§"/>
            </a:pPr>
            <a:r>
              <a:rPr lang="en-US"/>
              <a:t>Appendices </a:t>
            </a:r>
          </a:p>
          <a:p>
            <a:pPr lvl="1">
              <a:lnSpc>
                <a:spcPct val="100000"/>
              </a:lnSpc>
              <a:buFont typeface="Wingdings" panose="05000000000000000000" pitchFamily="2" charset="2"/>
              <a:buChar char="§"/>
            </a:pPr>
            <a:r>
              <a:rPr lang="en-US"/>
              <a:t>Appendix 201 Communicating With Persons With Disabilities</a:t>
            </a:r>
          </a:p>
          <a:p>
            <a:pPr lvl="1">
              <a:lnSpc>
                <a:spcPct val="100000"/>
              </a:lnSpc>
              <a:buFont typeface="Wingdings" panose="05000000000000000000" pitchFamily="2" charset="2"/>
              <a:buChar char="§"/>
            </a:pPr>
            <a:r>
              <a:rPr lang="en-US"/>
              <a:t>Appendix 202: Transmission, Storage, and Confidentiality of Medical, Health, and Disability-Related Information </a:t>
            </a:r>
          </a:p>
          <a:p>
            <a:pPr lvl="1">
              <a:lnSpc>
                <a:spcPct val="100000"/>
              </a:lnSpc>
              <a:buFont typeface="Wingdings" panose="05000000000000000000" pitchFamily="2" charset="2"/>
              <a:buChar char="§"/>
            </a:pPr>
            <a:r>
              <a:rPr lang="en-US"/>
              <a:t>Appendix 203 Medication Management Guidelines</a:t>
            </a:r>
          </a:p>
          <a:p>
            <a:pPr lvl="1">
              <a:lnSpc>
                <a:spcPct val="100000"/>
              </a:lnSpc>
              <a:buFont typeface="Wingdings" panose="05000000000000000000" pitchFamily="2" charset="2"/>
              <a:buChar char="§"/>
            </a:pPr>
            <a:r>
              <a:rPr lang="en-US"/>
              <a:t>Appendix 601 Student Rights to Privacy and Disclosure of Information</a:t>
            </a:r>
          </a:p>
          <a:p>
            <a:pPr lvl="1">
              <a:lnSpc>
                <a:spcPct val="100000"/>
              </a:lnSpc>
              <a:buFont typeface="Wingdings" panose="05000000000000000000" pitchFamily="2" charset="2"/>
              <a:buChar char="§"/>
            </a:pPr>
            <a:endParaRPr lang="en-US"/>
          </a:p>
        </p:txBody>
      </p:sp>
      <p:sp>
        <p:nvSpPr>
          <p:cNvPr id="2" name="Slide Number Placeholder 1">
            <a:extLst>
              <a:ext uri="{FF2B5EF4-FFF2-40B4-BE49-F238E27FC236}">
                <a16:creationId xmlns:a16="http://schemas.microsoft.com/office/drawing/2014/main" id="{FE06B512-EFE3-40BA-AA5B-F041FA22D1D7}"/>
              </a:ext>
            </a:extLst>
          </p:cNvPr>
          <p:cNvSpPr>
            <a:spLocks noGrp="1"/>
          </p:cNvSpPr>
          <p:nvPr>
            <p:ph type="sldNum" sz="quarter" idx="12"/>
          </p:nvPr>
        </p:nvSpPr>
        <p:spPr>
          <a:xfrm>
            <a:off x="7536873" y="6375679"/>
            <a:ext cx="1035627" cy="345796"/>
          </a:xfrm>
        </p:spPr>
        <p:txBody>
          <a:bodyPr>
            <a:normAutofit/>
          </a:bodyPr>
          <a:lstStyle/>
          <a:p>
            <a:pPr>
              <a:spcAft>
                <a:spcPts val="600"/>
              </a:spcAft>
              <a:defRPr/>
            </a:pPr>
            <a:fld id="{5B73F288-119C-4A61-BAB7-6805DB4CCA32}" type="slidenum">
              <a:rPr lang="en-US" smtClean="0"/>
              <a:pPr>
                <a:spcAft>
                  <a:spcPts val="600"/>
                </a:spcAft>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094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AA019-0232-F046-8B2B-6CE8B1E26FBD}"/>
              </a:ext>
            </a:extLst>
          </p:cNvPr>
          <p:cNvSpPr>
            <a:spLocks noGrp="1"/>
          </p:cNvSpPr>
          <p:nvPr>
            <p:ph type="title"/>
          </p:nvPr>
        </p:nvSpPr>
        <p:spPr>
          <a:xfrm>
            <a:off x="723900" y="1354945"/>
            <a:ext cx="1544286" cy="4148110"/>
          </a:xfrm>
        </p:spPr>
        <p:txBody>
          <a:bodyPr anchor="ctr">
            <a:normAutofit/>
          </a:bodyPr>
          <a:lstStyle/>
          <a:p>
            <a:r>
              <a:rPr lang="en-US" sz="2000">
                <a:solidFill>
                  <a:srgbClr val="2A1A00"/>
                </a:solidFill>
              </a:rPr>
              <a:t>Additonal Resources</a:t>
            </a:r>
          </a:p>
        </p:txBody>
      </p:sp>
      <p:sp>
        <p:nvSpPr>
          <p:cNvPr id="13" name="Rectangle 12">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a:extLst>
              <a:ext uri="{FF2B5EF4-FFF2-40B4-BE49-F238E27FC236}">
                <a16:creationId xmlns:a16="http://schemas.microsoft.com/office/drawing/2014/main" id="{281EEA5D-EC75-0644-ADF1-7162A045D670}"/>
              </a:ext>
            </a:extLst>
          </p:cNvPr>
          <p:cNvSpPr>
            <a:spLocks noGrp="1"/>
          </p:cNvSpPr>
          <p:nvPr>
            <p:ph idx="1"/>
          </p:nvPr>
        </p:nvSpPr>
        <p:spPr>
          <a:xfrm>
            <a:off x="2871435" y="1354945"/>
            <a:ext cx="5701064" cy="4148110"/>
          </a:xfrm>
        </p:spPr>
        <p:txBody>
          <a:bodyPr anchor="ctr">
            <a:normAutofit/>
          </a:bodyPr>
          <a:lstStyle/>
          <a:p>
            <a:r>
              <a:rPr lang="en-US"/>
              <a:t>Exhibits</a:t>
            </a:r>
          </a:p>
          <a:p>
            <a:pPr lvl="1">
              <a:buFont typeface="Wingdings" pitchFamily="2" charset="2"/>
              <a:buChar char="§"/>
            </a:pPr>
            <a:r>
              <a:rPr lang="en-US"/>
              <a:t>2-4 Job Corps Basic Healthcare Responsibilities</a:t>
            </a:r>
          </a:p>
          <a:p>
            <a:pPr lvl="1">
              <a:buFont typeface="Wingdings" pitchFamily="2" charset="2"/>
              <a:buChar char="§"/>
            </a:pPr>
            <a:r>
              <a:rPr lang="en-US"/>
              <a:t>5-1  Standard Operating Procedures</a:t>
            </a:r>
          </a:p>
          <a:p>
            <a:pPr lvl="1">
              <a:buFont typeface="Wingdings" pitchFamily="2" charset="2"/>
              <a:buChar char="§"/>
            </a:pPr>
            <a:r>
              <a:rPr lang="en-US"/>
              <a:t>5-2  Plan and Report Submission Requirements</a:t>
            </a:r>
          </a:p>
          <a:p>
            <a:pPr lvl="1">
              <a:buFont typeface="Wingdings" pitchFamily="2" charset="2"/>
              <a:buChar char="§"/>
            </a:pPr>
            <a:r>
              <a:rPr lang="en-US"/>
              <a:t>5-3  Minimum Staff Qualifications</a:t>
            </a:r>
          </a:p>
          <a:p>
            <a:pPr lvl="1">
              <a:buFont typeface="Wingdings" pitchFamily="2" charset="2"/>
              <a:buChar char="§"/>
            </a:pPr>
            <a:r>
              <a:rPr lang="en-US"/>
              <a:t>5-4  Required Staff Training Staff Training</a:t>
            </a:r>
          </a:p>
          <a:p>
            <a:pPr lvl="1">
              <a:buFont typeface="Wingdings" pitchFamily="2" charset="2"/>
              <a:buChar char="§"/>
            </a:pPr>
            <a:r>
              <a:rPr lang="en-US"/>
              <a:t>5-5  Center Health Services Staffing Requirements</a:t>
            </a:r>
          </a:p>
          <a:p>
            <a:pPr lvl="1">
              <a:buFont typeface="Wingdings" pitchFamily="2" charset="2"/>
              <a:buChar char="§"/>
            </a:pPr>
            <a:r>
              <a:rPr lang="en-US"/>
              <a:t>6-1  Duty/Pay/Leave Status Chart</a:t>
            </a:r>
          </a:p>
          <a:p>
            <a:pPr lvl="1">
              <a:buFont typeface="Wingdings" pitchFamily="2" charset="2"/>
              <a:buChar char="§"/>
            </a:pPr>
            <a:r>
              <a:rPr lang="en-US"/>
              <a:t>6-3  Student Transportation </a:t>
            </a:r>
          </a:p>
        </p:txBody>
      </p:sp>
      <p:sp>
        <p:nvSpPr>
          <p:cNvPr id="4" name="Slide Number Placeholder 3">
            <a:extLst>
              <a:ext uri="{FF2B5EF4-FFF2-40B4-BE49-F238E27FC236}">
                <a16:creationId xmlns:a16="http://schemas.microsoft.com/office/drawing/2014/main" id="{E36E19EE-8DD7-2942-A023-50462F35A29A}"/>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88</a:t>
            </a:fld>
            <a:endParaRPr lang="en-US"/>
          </a:p>
        </p:txBody>
      </p:sp>
    </p:spTree>
    <p:extLst>
      <p:ext uri="{BB962C8B-B14F-4D97-AF65-F5344CB8AC3E}">
        <p14:creationId xmlns:p14="http://schemas.microsoft.com/office/powerpoint/2010/main" val="3790769757"/>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258092B0-D04F-BB47-B62E-9FA7BB68ACAF}"/>
              </a:ext>
            </a:extLst>
          </p:cNvPr>
          <p:cNvSpPr>
            <a:spLocks noGrp="1"/>
          </p:cNvSpPr>
          <p:nvPr>
            <p:ph type="title"/>
          </p:nvPr>
        </p:nvSpPr>
        <p:spPr>
          <a:xfrm>
            <a:off x="565608" y="484631"/>
            <a:ext cx="4755389" cy="1638469"/>
          </a:xfrm>
        </p:spPr>
        <p:txBody>
          <a:bodyPr>
            <a:normAutofit/>
          </a:bodyPr>
          <a:lstStyle/>
          <a:p>
            <a:r>
              <a:rPr lang="en-US"/>
              <a:t>Additional Resources </a:t>
            </a:r>
          </a:p>
        </p:txBody>
      </p:sp>
      <p:sp>
        <p:nvSpPr>
          <p:cNvPr id="32" name="Rectangle 31">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BD43314-D217-094B-B7B2-995750B3BB1E}"/>
              </a:ext>
            </a:extLst>
          </p:cNvPr>
          <p:cNvSpPr>
            <a:spLocks noGrp="1"/>
          </p:cNvSpPr>
          <p:nvPr>
            <p:ph idx="1"/>
          </p:nvPr>
        </p:nvSpPr>
        <p:spPr>
          <a:xfrm>
            <a:off x="573788" y="2443140"/>
            <a:ext cx="4729732" cy="3930227"/>
          </a:xfrm>
        </p:spPr>
        <p:txBody>
          <a:bodyPr>
            <a:normAutofit/>
          </a:bodyPr>
          <a:lstStyle/>
          <a:p>
            <a:pPr>
              <a:lnSpc>
                <a:spcPct val="100000"/>
              </a:lnSpc>
            </a:pPr>
            <a:r>
              <a:rPr lang="en-US" sz="1300">
                <a:solidFill>
                  <a:schemeClr val="tx1"/>
                </a:solidFill>
              </a:rPr>
              <a:t>Forms</a:t>
            </a:r>
          </a:p>
          <a:p>
            <a:pPr lvl="1">
              <a:lnSpc>
                <a:spcPct val="100000"/>
              </a:lnSpc>
              <a:buFont typeface="Wingdings" pitchFamily="2" charset="2"/>
              <a:buChar char="§"/>
            </a:pPr>
            <a:r>
              <a:rPr lang="en-US" sz="1300">
                <a:solidFill>
                  <a:schemeClr val="tx1"/>
                </a:solidFill>
              </a:rPr>
              <a:t>2-01 Notice of Medical Information Use, Disclosure,  </a:t>
            </a:r>
          </a:p>
          <a:p>
            <a:pPr marL="457200" lvl="1" indent="0">
              <a:lnSpc>
                <a:spcPct val="100000"/>
              </a:lnSpc>
              <a:buNone/>
            </a:pPr>
            <a:r>
              <a:rPr lang="en-US" sz="1300">
                <a:solidFill>
                  <a:schemeClr val="tx1"/>
                </a:solidFill>
              </a:rPr>
              <a:t>             and Access</a:t>
            </a:r>
          </a:p>
          <a:p>
            <a:pPr lvl="1">
              <a:lnSpc>
                <a:spcPct val="100000"/>
              </a:lnSpc>
              <a:buFont typeface="Wingdings" pitchFamily="2" charset="2"/>
              <a:buChar char="§"/>
            </a:pPr>
            <a:r>
              <a:rPr lang="en-US" sz="1300">
                <a:solidFill>
                  <a:schemeClr val="tx1"/>
                </a:solidFill>
              </a:rPr>
              <a:t>2-02 HIV Testing Information Sheet</a:t>
            </a:r>
          </a:p>
          <a:p>
            <a:pPr lvl="1">
              <a:lnSpc>
                <a:spcPct val="100000"/>
              </a:lnSpc>
              <a:buFont typeface="Wingdings" pitchFamily="2" charset="2"/>
              <a:buChar char="§"/>
            </a:pPr>
            <a:r>
              <a:rPr lang="en-US" sz="1300">
                <a:solidFill>
                  <a:schemeClr val="tx1"/>
                </a:solidFill>
              </a:rPr>
              <a:t>2-03 Procedures for providing reasonable accommodation, reasonable modification in policies, practices, or procedures, and auxiliary aids and services for participation in the job corps1 program</a:t>
            </a:r>
          </a:p>
          <a:p>
            <a:pPr lvl="1">
              <a:lnSpc>
                <a:spcPct val="100000"/>
              </a:lnSpc>
              <a:buFont typeface="Wingdings" pitchFamily="2" charset="2"/>
              <a:buChar char="§"/>
            </a:pPr>
            <a:r>
              <a:rPr lang="en-US" sz="1300">
                <a:solidFill>
                  <a:schemeClr val="tx1"/>
                </a:solidFill>
              </a:rPr>
              <a:t>2-04 Individualized Assessment of Possible Direct Threat</a:t>
            </a:r>
          </a:p>
          <a:p>
            <a:pPr lvl="1">
              <a:lnSpc>
                <a:spcPct val="100000"/>
              </a:lnSpc>
              <a:buFont typeface="Wingdings" pitchFamily="2" charset="2"/>
              <a:buChar char="§"/>
            </a:pPr>
            <a:r>
              <a:rPr lang="en-US" sz="1300">
                <a:solidFill>
                  <a:schemeClr val="tx1"/>
                </a:solidFill>
              </a:rPr>
              <a:t>2-05 Health Care Needs Assessment</a:t>
            </a:r>
          </a:p>
          <a:p>
            <a:pPr lvl="1">
              <a:lnSpc>
                <a:spcPct val="100000"/>
              </a:lnSpc>
              <a:buFont typeface="Wingdings" pitchFamily="2" charset="2"/>
              <a:buChar char="§"/>
            </a:pPr>
            <a:r>
              <a:rPr lang="en-US" sz="1300">
                <a:solidFill>
                  <a:schemeClr val="tx1"/>
                </a:solidFill>
              </a:rPr>
              <a:t>1-01 Job Corps Informed Consent to Receive to Receive Mental Health and Wellness Treatment</a:t>
            </a:r>
          </a:p>
          <a:p>
            <a:pPr lvl="1">
              <a:lnSpc>
                <a:spcPct val="100000"/>
              </a:lnSpc>
              <a:buFont typeface="Wingdings" pitchFamily="2" charset="2"/>
              <a:buChar char="§"/>
            </a:pPr>
            <a:r>
              <a:rPr lang="en-US" sz="1300">
                <a:solidFill>
                  <a:schemeClr val="tx1"/>
                </a:solidFill>
              </a:rPr>
              <a:t>1-02 Records Release Authorization</a:t>
            </a:r>
          </a:p>
          <a:p>
            <a:pPr lvl="1">
              <a:lnSpc>
                <a:spcPct val="100000"/>
              </a:lnSpc>
              <a:buFont typeface="Wingdings" pitchFamily="2" charset="2"/>
              <a:buChar char="§"/>
            </a:pPr>
            <a:r>
              <a:rPr lang="en-US" sz="1300">
                <a:solidFill>
                  <a:schemeClr val="tx1"/>
                </a:solidFill>
              </a:rPr>
              <a:t>1-06 Center File Review  Forms</a:t>
            </a:r>
          </a:p>
        </p:txBody>
      </p:sp>
      <p:sp>
        <p:nvSpPr>
          <p:cNvPr id="4" name="Slide Number Placeholder 3">
            <a:extLst>
              <a:ext uri="{FF2B5EF4-FFF2-40B4-BE49-F238E27FC236}">
                <a16:creationId xmlns:a16="http://schemas.microsoft.com/office/drawing/2014/main" id="{C07E8150-604F-BE4A-8B47-C98539BDA43D}"/>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pPr>
                <a:spcAft>
                  <a:spcPts val="600"/>
                </a:spcAft>
                <a:defRPr/>
              </a:pPr>
              <a:t>89</a:t>
            </a:fld>
            <a:endParaRPr lang="en-US"/>
          </a:p>
        </p:txBody>
      </p:sp>
      <p:pic>
        <p:nvPicPr>
          <p:cNvPr id="25" name="Graphic 24" descr="First Aid Kit">
            <a:extLst>
              <a:ext uri="{FF2B5EF4-FFF2-40B4-BE49-F238E27FC236}">
                <a16:creationId xmlns:a16="http://schemas.microsoft.com/office/drawing/2014/main" id="{3F80D41E-D37E-ACE4-EF45-DBB682F29F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090" y="2057782"/>
            <a:ext cx="2742436" cy="2742436"/>
          </a:xfrm>
          <a:prstGeom prst="rect">
            <a:avLst/>
          </a:prstGeom>
        </p:spPr>
      </p:pic>
    </p:spTree>
    <p:extLst>
      <p:ext uri="{BB962C8B-B14F-4D97-AF65-F5344CB8AC3E}">
        <p14:creationId xmlns:p14="http://schemas.microsoft.com/office/powerpoint/2010/main" val="165332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938758" y="382385"/>
            <a:ext cx="7633742" cy="1492132"/>
          </a:xfrm>
        </p:spPr>
        <p:txBody>
          <a:bodyPr anchor="ctr">
            <a:normAutofit/>
          </a:bodyPr>
          <a:lstStyle/>
          <a:p>
            <a:r>
              <a:rPr lang="en-US"/>
              <a:t>HIPAA &amp; Documentation</a:t>
            </a:r>
          </a:p>
        </p:txBody>
      </p:sp>
      <p:sp>
        <p:nvSpPr>
          <p:cNvPr id="30"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4" name="Slide Number Placeholder 3"/>
          <p:cNvSpPr>
            <a:spLocks noGrp="1"/>
          </p:cNvSpPr>
          <p:nvPr>
            <p:ph type="sldNum" sz="quarter" idx="12"/>
          </p:nvPr>
        </p:nvSpPr>
        <p:spPr>
          <a:xfrm>
            <a:off x="6457950" y="6375679"/>
            <a:ext cx="2114550" cy="345796"/>
          </a:xfrm>
        </p:spPr>
        <p:txBody>
          <a:bodyPr>
            <a:normAutofit/>
          </a:bodyPr>
          <a:lstStyle/>
          <a:p>
            <a:pPr>
              <a:spcAft>
                <a:spcPts val="600"/>
              </a:spcAft>
              <a:defRPr/>
            </a:pPr>
            <a:fld id="{5B73F288-119C-4A61-BAB7-6805DB4CCA32}" type="slidenum">
              <a:rPr lang="en-US" smtClean="0">
                <a:solidFill>
                  <a:schemeClr val="tx1">
                    <a:lumMod val="50000"/>
                    <a:lumOff val="50000"/>
                  </a:schemeClr>
                </a:solidFill>
              </a:rPr>
              <a:pPr>
                <a:spcAft>
                  <a:spcPts val="600"/>
                </a:spcAft>
                <a:defRPr/>
              </a:pPr>
              <a:t>9</a:t>
            </a:fld>
            <a:endParaRPr lang="en-US">
              <a:solidFill>
                <a:schemeClr val="tx1">
                  <a:lumMod val="50000"/>
                  <a:lumOff val="50000"/>
                </a:schemeClr>
              </a:solidFill>
            </a:endParaRPr>
          </a:p>
        </p:txBody>
      </p:sp>
      <p:sp>
        <p:nvSpPr>
          <p:cNvPr id="31" name="Rectangle 30">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712EEA07-5C0F-B239-26EC-964799D396DA}"/>
              </a:ext>
            </a:extLst>
          </p:cNvPr>
          <p:cNvGraphicFramePr>
            <a:graphicFrameLocks noGrp="1"/>
          </p:cNvGraphicFramePr>
          <p:nvPr>
            <p:ph idx="1"/>
            <p:extLst>
              <p:ext uri="{D42A27DB-BD31-4B8C-83A1-F6EECF244321}">
                <p14:modId xmlns:p14="http://schemas.microsoft.com/office/powerpoint/2010/main" val="2809250737"/>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Template with Logo">
  <a:themeElements>
    <a:clrScheme name="Template with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with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with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with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with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with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with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with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with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with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with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with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with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with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XRUYQT3274NZ-681238054-2204</_dlc_DocId>
    <_dlc_DocIdUrl xmlns="b22f8f74-215c-4154-9939-bd29e4e8980e">
      <Url>https://supportservices.jobcorps.gov/health/_layouts/15/DocIdRedir.aspx?ID=XRUYQT3274NZ-681238054-2204</Url>
      <Description>XRUYQT3274NZ-681238054-2204</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9029D23-39B9-43EC-9BEB-12422519A7FD}"/>
</file>

<file path=customXml/itemProps2.xml><?xml version="1.0" encoding="utf-8"?>
<ds:datastoreItem xmlns:ds="http://schemas.openxmlformats.org/officeDocument/2006/customXml" ds:itemID="{F6DE566A-DFDC-48BE-8194-5915D468611D}"/>
</file>

<file path=customXml/itemProps3.xml><?xml version="1.0" encoding="utf-8"?>
<ds:datastoreItem xmlns:ds="http://schemas.openxmlformats.org/officeDocument/2006/customXml" ds:itemID="{73F047FD-5495-49BB-9111-2E272FB7ECAC}"/>
</file>

<file path=customXml/itemProps4.xml><?xml version="1.0" encoding="utf-8"?>
<ds:datastoreItem xmlns:ds="http://schemas.openxmlformats.org/officeDocument/2006/customXml" ds:itemID="{0D55350D-221A-4841-8BE8-0CAE0C3D56B8}"/>
</file>

<file path=docProps/app.xml><?xml version="1.0" encoding="utf-8"?>
<Properties xmlns="http://schemas.openxmlformats.org/officeDocument/2006/extended-properties" xmlns:vt="http://schemas.openxmlformats.org/officeDocument/2006/docPropsVTypes">
  <Template/>
  <TotalTime>55356</TotalTime>
  <Words>10767</Words>
  <Application>Microsoft Macintosh PowerPoint</Application>
  <PresentationFormat>On-screen Show (4:3)</PresentationFormat>
  <Paragraphs>1007</Paragraphs>
  <Slides>89</Slides>
  <Notes>53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89</vt:i4>
      </vt:variant>
    </vt:vector>
  </HeadingPairs>
  <TitlesOfParts>
    <vt:vector size="102" baseType="lpstr">
      <vt:lpstr>Aptos</vt:lpstr>
      <vt:lpstr>Arial</vt:lpstr>
      <vt:lpstr>Calibri</vt:lpstr>
      <vt:lpstr>Calibri Light</vt:lpstr>
      <vt:lpstr>Gill Sans MT</vt:lpstr>
      <vt:lpstr>Impact</vt:lpstr>
      <vt:lpstr>Times New Roman</vt:lpstr>
      <vt:lpstr>Wingdings</vt:lpstr>
      <vt:lpstr>ZapfDingbats</vt:lpstr>
      <vt:lpstr>Template with Logo</vt:lpstr>
      <vt:lpstr>JC PowerPoint Template</vt:lpstr>
      <vt:lpstr>Custom Design</vt:lpstr>
      <vt:lpstr>Badge</vt:lpstr>
      <vt:lpstr>Health and Wellness Director Orientation</vt:lpstr>
      <vt:lpstr>The PRH Policy and Requirements Handbook </vt:lpstr>
      <vt:lpstr>PRH 2.3 R1 - R4</vt:lpstr>
      <vt:lpstr>Student Orientation to Wellness Center</vt:lpstr>
      <vt:lpstr>Student Introduction to  Health Services</vt:lpstr>
      <vt:lpstr>Student Orientation-</vt:lpstr>
      <vt:lpstr>Student Orientation Continued</vt:lpstr>
      <vt:lpstr>Privacy and HIPAA Explained</vt:lpstr>
      <vt:lpstr>HIPAA &amp; Documentation</vt:lpstr>
      <vt:lpstr>Medical Services  </vt:lpstr>
      <vt:lpstr>Basic Medical and Physical Examination </vt:lpstr>
      <vt:lpstr>What is Required in Entrance Physical Exam?</vt:lpstr>
      <vt:lpstr>Laboratory Testing</vt:lpstr>
      <vt:lpstr>Other Requirements</vt:lpstr>
      <vt:lpstr>Oral Health</vt:lpstr>
      <vt:lpstr>Oral Health and Wellness</vt:lpstr>
      <vt:lpstr>Orthodontics </vt:lpstr>
      <vt:lpstr>Mental Health Program</vt:lpstr>
      <vt:lpstr>Five main components:</vt:lpstr>
      <vt:lpstr>Applicants</vt:lpstr>
      <vt:lpstr>New Students</vt:lpstr>
      <vt:lpstr>Presentations and Case Conference</vt:lpstr>
      <vt:lpstr>Resources</vt:lpstr>
      <vt:lpstr>PRH 2.3 R5 - R10</vt:lpstr>
      <vt:lpstr>TEAP Program </vt:lpstr>
      <vt:lpstr>Trainee Employee Assistance Program</vt:lpstr>
      <vt:lpstr>ZT Policy: What Has Not Changed</vt:lpstr>
      <vt:lpstr>ZT Changes and Form 2-07</vt:lpstr>
      <vt:lpstr>Other TEAP-Related PRH Changes</vt:lpstr>
      <vt:lpstr>Suspicion Screen Drug Testing Process </vt:lpstr>
      <vt:lpstr>Reasonable Suspicion Now in Text PRH</vt:lpstr>
      <vt:lpstr>TEAP Other</vt:lpstr>
      <vt:lpstr>PowerPoint Presentation</vt:lpstr>
      <vt:lpstr>TUPP Program</vt:lpstr>
      <vt:lpstr>Tobacco Use Prevention Program (TUPP)</vt:lpstr>
      <vt:lpstr>Family Planning Program</vt:lpstr>
      <vt:lpstr>Family Planning Program</vt:lpstr>
      <vt:lpstr>Family Planning Program</vt:lpstr>
      <vt:lpstr>Family Planning Program</vt:lpstr>
      <vt:lpstr>Other Programs</vt:lpstr>
      <vt:lpstr>HIV/AIDS</vt:lpstr>
      <vt:lpstr>HEALs</vt:lpstr>
      <vt:lpstr>Health Aspects of Sports</vt:lpstr>
      <vt:lpstr>PRH 2.3 R11 - R19</vt:lpstr>
      <vt:lpstr>Health administration</vt:lpstr>
      <vt:lpstr>Basic Health Services  Provided by Job Corps </vt:lpstr>
      <vt:lpstr>Health and Medical Costs Exceeding Basic Health Services</vt:lpstr>
      <vt:lpstr>Professional  Standards of Care</vt:lpstr>
      <vt:lpstr>Medication Management </vt:lpstr>
      <vt:lpstr>Waiver of Medical Care</vt:lpstr>
      <vt:lpstr>Health Care Guidelines</vt:lpstr>
      <vt:lpstr>Communicable Disease and Infection Control</vt:lpstr>
      <vt:lpstr>Inventory Records  </vt:lpstr>
      <vt:lpstr>Continuous Quality Improvement</vt:lpstr>
      <vt:lpstr>Other PRH Chapters that fall under wellness  Responsibilities</vt:lpstr>
      <vt:lpstr>Program Management </vt:lpstr>
      <vt:lpstr>Standard Operating Procedures (SOP)</vt:lpstr>
      <vt:lpstr>Reporting</vt:lpstr>
      <vt:lpstr>PowerPoint Presentation</vt:lpstr>
      <vt:lpstr>Personnel  </vt:lpstr>
      <vt:lpstr>Health Services Staffing</vt:lpstr>
      <vt:lpstr>Staff Qualifications</vt:lpstr>
      <vt:lpstr>Staff Qualifications and Wellness Waivers</vt:lpstr>
      <vt:lpstr>Staff Training </vt:lpstr>
      <vt:lpstr>Property  </vt:lpstr>
      <vt:lpstr>Medical Equipment and Supplies</vt:lpstr>
      <vt:lpstr>Enrollments, Transfers, And Separation   </vt:lpstr>
      <vt:lpstr>Transfers</vt:lpstr>
      <vt:lpstr>Medical Separations with Reinstatement (MSWRs)</vt:lpstr>
      <vt:lpstr>MSWRs</vt:lpstr>
      <vt:lpstr>   MSWR: Medical Separation with Reinstatement Rights PRH 6.2 R5 (a-e) </vt:lpstr>
      <vt:lpstr>MSWR: Medical Separation with Reinstatement Rights PRH 6.2 R5 (a-e)</vt:lpstr>
      <vt:lpstr>MSWR: Medical Separation with Reinstatement Rights PRH 6.2 R5 (a-e)</vt:lpstr>
      <vt:lpstr>MSWR: Medical Separation with Reinstatement Rights PRH 6.2 R5 (a-e)</vt:lpstr>
      <vt:lpstr>MSWR: Medical Separation with Reinstatement Rights PRH 6.2 R5 (a-e)</vt:lpstr>
      <vt:lpstr>MSWR: Medical Separation with Reinstatement Rights PRH 6.2 R5 (a-e)</vt:lpstr>
      <vt:lpstr>Other Areas Involved in but Not Responsible </vt:lpstr>
      <vt:lpstr>Bloodborne Pathogen Plans</vt:lpstr>
      <vt:lpstr>Monthly Meetings with  Center Director</vt:lpstr>
      <vt:lpstr>FECA/OWCP </vt:lpstr>
      <vt:lpstr>Authorizations and Consent for Treatment</vt:lpstr>
      <vt:lpstr>Student Death</vt:lpstr>
      <vt:lpstr>  Appendix 203 Medication Management Guidelines </vt:lpstr>
      <vt:lpstr>resources</vt:lpstr>
      <vt:lpstr>Important Resources</vt:lpstr>
      <vt:lpstr>Important Resources  (continued)</vt:lpstr>
      <vt:lpstr>Additional Resources </vt:lpstr>
      <vt:lpstr>Additonal Resources</vt:lpstr>
      <vt:lpstr>Additional Resources </vt:lpstr>
    </vt:vector>
  </TitlesOfParts>
  <Company>Humanitas,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Nurses</dc:title>
  <dc:creator>jluht</dc:creator>
  <cp:lastModifiedBy>Melissa Cusey</cp:lastModifiedBy>
  <cp:revision>580</cp:revision>
  <dcterms:created xsi:type="dcterms:W3CDTF">2007-03-30T15:31:42Z</dcterms:created>
  <dcterms:modified xsi:type="dcterms:W3CDTF">2024-12-12T19:42:05Z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b9078a68-6074-4866-8a89-365dd0f442a8</vt:lpwstr>
  </property>
</Properties>
</file>