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6.xml" ContentType="application/vnd.openxmlformats-officedocument.presentationml.slide+xml"/>
  <Override PartName="/ppt/slides/slide31.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33.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37.xml" ContentType="application/vnd.openxmlformats-officedocument.presentationml.slide+xml"/>
  <Override PartName="/ppt/slides/slide11.xml" ContentType="application/vnd.openxmlformats-officedocument.presentationml.slide+xml"/>
  <Override PartName="/ppt/slides/slide3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91" r:id="rId2"/>
    <p:sldId id="30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6" r:id="rId28"/>
    <p:sldId id="281" r:id="rId29"/>
    <p:sldId id="305" r:id="rId30"/>
    <p:sldId id="299" r:id="rId31"/>
    <p:sldId id="300" r:id="rId32"/>
    <p:sldId id="306" r:id="rId33"/>
    <p:sldId id="297" r:id="rId34"/>
    <p:sldId id="298" r:id="rId35"/>
    <p:sldId id="307" r:id="rId36"/>
    <p:sldId id="308" r:id="rId37"/>
    <p:sldId id="295" r:id="rId38"/>
    <p:sldId id="301" r:id="rId39"/>
    <p:sldId id="303" r:id="rId40"/>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88" autoAdjust="0"/>
  </p:normalViewPr>
  <p:slideViewPr>
    <p:cSldViewPr>
      <p:cViewPr varScale="1">
        <p:scale>
          <a:sx n="77" d="100"/>
          <a:sy n="77" d="100"/>
        </p:scale>
        <p:origin x="-84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50"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customXml" Target="../customXml/item5.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0899" name="Rectangle 3"/>
          <p:cNvSpPr>
            <a:spLocks noGrp="1" noChangeArrowheads="1"/>
          </p:cNvSpPr>
          <p:nvPr>
            <p:ph type="dt" sz="quarter" idx="1"/>
          </p:nvPr>
        </p:nvSpPr>
        <p:spPr bwMode="auto">
          <a:xfrm>
            <a:off x="3940175" y="0"/>
            <a:ext cx="30130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0900" name="Rectangle 4"/>
          <p:cNvSpPr>
            <a:spLocks noGrp="1" noChangeArrowheads="1"/>
          </p:cNvSpPr>
          <p:nvPr>
            <p:ph type="ftr" sz="quarter" idx="2"/>
          </p:nvPr>
        </p:nvSpPr>
        <p:spPr bwMode="auto">
          <a:xfrm>
            <a:off x="0" y="8777288"/>
            <a:ext cx="30130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0901" name="Rectangle 5"/>
          <p:cNvSpPr>
            <a:spLocks noGrp="1" noChangeArrowheads="1"/>
          </p:cNvSpPr>
          <p:nvPr>
            <p:ph type="sldNum" sz="quarter" idx="3"/>
          </p:nvPr>
        </p:nvSpPr>
        <p:spPr bwMode="auto">
          <a:xfrm>
            <a:off x="3940175" y="8777288"/>
            <a:ext cx="30130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92F8DEA-B9C4-4451-90A1-B0DF11920E6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defTabSz="925513">
              <a:defRPr sz="1200"/>
            </a:lvl1pPr>
          </a:lstStyle>
          <a:p>
            <a:endParaRPr lang="en-US"/>
          </a:p>
        </p:txBody>
      </p:sp>
      <p:sp>
        <p:nvSpPr>
          <p:cNvPr id="23555" name="Rectangle 3"/>
          <p:cNvSpPr>
            <a:spLocks noGrp="1" noChangeArrowheads="1"/>
          </p:cNvSpPr>
          <p:nvPr>
            <p:ph type="dt"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a:defRPr sz="1200"/>
            </a:lvl1pPr>
          </a:lstStyle>
          <a:p>
            <a:endParaRPr lang="en-US"/>
          </a:p>
        </p:txBody>
      </p:sp>
      <p:sp>
        <p:nvSpPr>
          <p:cNvPr id="23556"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95325" y="4389438"/>
            <a:ext cx="5564188" cy="4157662"/>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ftr" sz="quarter" idx="4"/>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defTabSz="925513">
              <a:defRPr sz="1200"/>
            </a:lvl1pPr>
          </a:lstStyle>
          <a:p>
            <a:endParaRPr lang="en-US"/>
          </a:p>
        </p:txBody>
      </p:sp>
      <p:sp>
        <p:nvSpPr>
          <p:cNvPr id="23559" name="Rectangle 7"/>
          <p:cNvSpPr>
            <a:spLocks noGrp="1" noChangeArrowheads="1"/>
          </p:cNvSpPr>
          <p:nvPr>
            <p:ph type="sldNum" sz="quarter" idx="5"/>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a:defRPr sz="1200"/>
            </a:lvl1pPr>
          </a:lstStyle>
          <a:p>
            <a:fld id="{F15273F7-B1D7-4122-B22F-5F5EB4244D2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American</a:t>
            </a:r>
            <a:r>
              <a:rPr lang="en-US" baseline="0" dirty="0" smtClean="0"/>
              <a:t>s are gaining weight rapidly.  However, our image of beauty, with a few exceptions, is of very skinny models.</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6960F-0919-4EDB-9AFD-58EC288BE7D8}" type="slidenum">
              <a:rPr lang="en-US"/>
              <a:pPr/>
              <a:t>22</a:t>
            </a:fld>
            <a:endParaRPr lang="en-US"/>
          </a:p>
        </p:txBody>
      </p:sp>
      <p:sp>
        <p:nvSpPr>
          <p:cNvPr id="24578" name="Rectangle 2"/>
          <p:cNvSpPr>
            <a:spLocks noGrp="1" noRot="1" noChangeAspect="1" noChangeArrowheads="1" noTextEdit="1"/>
          </p:cNvSpPr>
          <p:nvPr>
            <p:ph type="sldImg"/>
          </p:nvPr>
        </p:nvSpPr>
        <p:spPr>
          <a:xfrm>
            <a:off x="1171575" y="693738"/>
            <a:ext cx="4618038" cy="3463925"/>
          </a:xfrm>
          <a:ln/>
        </p:spPr>
      </p:sp>
      <p:sp>
        <p:nvSpPr>
          <p:cNvPr id="24579" name="Rectangle 3"/>
          <p:cNvSpPr>
            <a:spLocks noGrp="1" noChangeArrowheads="1"/>
          </p:cNvSpPr>
          <p:nvPr>
            <p:ph type="body" idx="1"/>
          </p:nvPr>
        </p:nvSpPr>
        <p:spPr>
          <a:xfrm>
            <a:off x="927100" y="4389438"/>
            <a:ext cx="5100638" cy="4157662"/>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804FE7-E59A-499D-923E-EC7CF04DA8A2}" type="slidenum">
              <a:rPr lang="en-US"/>
              <a:pPr/>
              <a:t>23</a:t>
            </a:fld>
            <a:endParaRPr lang="en-US"/>
          </a:p>
        </p:txBody>
      </p:sp>
      <p:sp>
        <p:nvSpPr>
          <p:cNvPr id="26626" name="Rectangle 2"/>
          <p:cNvSpPr>
            <a:spLocks noGrp="1" noRot="1" noChangeAspect="1" noChangeArrowheads="1" noTextEdit="1"/>
          </p:cNvSpPr>
          <p:nvPr>
            <p:ph type="sldImg"/>
          </p:nvPr>
        </p:nvSpPr>
        <p:spPr>
          <a:xfrm>
            <a:off x="1171575" y="693738"/>
            <a:ext cx="4618038" cy="3463925"/>
          </a:xfrm>
          <a:ln/>
        </p:spPr>
      </p:sp>
      <p:sp>
        <p:nvSpPr>
          <p:cNvPr id="26627" name="Rectangle 3"/>
          <p:cNvSpPr>
            <a:spLocks noGrp="1" noChangeArrowheads="1"/>
          </p:cNvSpPr>
          <p:nvPr>
            <p:ph type="body" idx="1"/>
          </p:nvPr>
        </p:nvSpPr>
        <p:spPr>
          <a:xfrm>
            <a:off x="927100" y="4389438"/>
            <a:ext cx="5100638" cy="4157662"/>
          </a:xfrm>
        </p:spPr>
        <p:txBody>
          <a:bodyPr/>
          <a:lstStyle/>
          <a:p>
            <a:r>
              <a:rPr lang="en-US" dirty="0" smtClean="0"/>
              <a:t>Colorado and Hawaii</a:t>
            </a:r>
            <a:r>
              <a:rPr lang="en-US" baseline="0" dirty="0" smtClean="0"/>
              <a:t> are </a:t>
            </a:r>
            <a:r>
              <a:rPr lang="en-US" dirty="0" smtClean="0"/>
              <a:t>alone</a:t>
            </a:r>
            <a:r>
              <a:rPr lang="en-US" baseline="0" dirty="0" smtClean="0"/>
              <a:t> in the 15-19% range. The greater than 30% category is added.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7761A-6766-4A8B-B101-735FF6B4D8C2}" type="slidenum">
              <a:rPr lang="en-US"/>
              <a:pPr/>
              <a:t>24</a:t>
            </a:fld>
            <a:endParaRPr lang="en-US"/>
          </a:p>
        </p:txBody>
      </p:sp>
      <p:sp>
        <p:nvSpPr>
          <p:cNvPr id="28674" name="Rectangle 2"/>
          <p:cNvSpPr>
            <a:spLocks noGrp="1" noRot="1" noChangeAspect="1" noChangeArrowheads="1" noTextEdit="1"/>
          </p:cNvSpPr>
          <p:nvPr>
            <p:ph type="sldImg"/>
          </p:nvPr>
        </p:nvSpPr>
        <p:spPr>
          <a:xfrm>
            <a:off x="1171575" y="693738"/>
            <a:ext cx="4618038" cy="3463925"/>
          </a:xfrm>
          <a:ln/>
        </p:spPr>
      </p:sp>
      <p:sp>
        <p:nvSpPr>
          <p:cNvPr id="28675" name="Rectangle 3"/>
          <p:cNvSpPr>
            <a:spLocks noGrp="1" noChangeArrowheads="1"/>
          </p:cNvSpPr>
          <p:nvPr>
            <p:ph type="body" idx="1"/>
          </p:nvPr>
        </p:nvSpPr>
        <p:spPr>
          <a:xfrm>
            <a:off x="927100" y="4389438"/>
            <a:ext cx="5100638" cy="4157662"/>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C0926-804E-490D-9A44-2CD231718644}" type="slidenum">
              <a:rPr lang="en-US"/>
              <a:pPr/>
              <a:t>25</a:t>
            </a:fld>
            <a:endParaRPr lang="en-US"/>
          </a:p>
        </p:txBody>
      </p:sp>
      <p:sp>
        <p:nvSpPr>
          <p:cNvPr id="30722" name="Rectangle 2"/>
          <p:cNvSpPr>
            <a:spLocks noGrp="1" noRot="1" noChangeAspect="1" noChangeArrowheads="1" noTextEdit="1"/>
          </p:cNvSpPr>
          <p:nvPr>
            <p:ph type="sldImg"/>
          </p:nvPr>
        </p:nvSpPr>
        <p:spPr>
          <a:xfrm>
            <a:off x="1171575" y="693738"/>
            <a:ext cx="4618038" cy="3463925"/>
          </a:xfrm>
          <a:ln/>
        </p:spPr>
      </p:sp>
      <p:sp>
        <p:nvSpPr>
          <p:cNvPr id="30723" name="Rectangle 3"/>
          <p:cNvSpPr>
            <a:spLocks noGrp="1" noChangeArrowheads="1"/>
          </p:cNvSpPr>
          <p:nvPr>
            <p:ph type="body" idx="1"/>
          </p:nvPr>
        </p:nvSpPr>
        <p:spPr>
          <a:xfrm>
            <a:off x="927100" y="4389438"/>
            <a:ext cx="5100638" cy="4157662"/>
          </a:xfrm>
        </p:spPr>
        <p:txBody>
          <a:bodyPr/>
          <a:lstStyle/>
          <a:p>
            <a:r>
              <a:rPr lang="en-US" dirty="0" smtClean="0"/>
              <a:t>Again, Colorado</a:t>
            </a:r>
            <a:r>
              <a:rPr lang="en-US" baseline="0" dirty="0" smtClean="0"/>
              <a:t> hold the title of the thinnest state.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BA75D-B102-4174-A7F8-7B9F8265D5D9}" type="slidenum">
              <a:rPr lang="en-US"/>
              <a:pPr/>
              <a:t>26</a:t>
            </a:fld>
            <a:endParaRPr lang="en-US"/>
          </a:p>
        </p:txBody>
      </p:sp>
      <p:sp>
        <p:nvSpPr>
          <p:cNvPr id="32770" name="Rectangle 2"/>
          <p:cNvSpPr>
            <a:spLocks noGrp="1" noRot="1" noChangeAspect="1" noChangeArrowheads="1" noTextEdit="1"/>
          </p:cNvSpPr>
          <p:nvPr>
            <p:ph type="sldImg"/>
          </p:nvPr>
        </p:nvSpPr>
        <p:spPr>
          <a:xfrm>
            <a:off x="1171575" y="693738"/>
            <a:ext cx="4618038" cy="3463925"/>
          </a:xfrm>
          <a:ln/>
        </p:spPr>
      </p:sp>
      <p:sp>
        <p:nvSpPr>
          <p:cNvPr id="32771" name="Rectangle 3"/>
          <p:cNvSpPr>
            <a:spLocks noGrp="1" noChangeArrowheads="1"/>
          </p:cNvSpPr>
          <p:nvPr>
            <p:ph type="body" idx="1"/>
          </p:nvPr>
        </p:nvSpPr>
        <p:spPr>
          <a:xfrm>
            <a:off x="927100" y="4389438"/>
            <a:ext cx="5100638" cy="4157662"/>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Class</a:t>
            </a:r>
            <a:r>
              <a:rPr lang="en-US" baseline="0" dirty="0" smtClean="0"/>
              <a:t> discussion.</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17F4F-B425-4D2B-BEFC-80C822453675}" type="slidenum">
              <a:rPr lang="en-US"/>
              <a:pPr/>
              <a:t>30</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smtClean="0"/>
              <a:t>Study </a:t>
            </a:r>
            <a:r>
              <a:rPr lang="en-US" dirty="0"/>
              <a:t>results indicate that a ban on these advertisements would reduce the number of overweight children ages 3-11 in a fixed population by 18 percent and would reduce the number of overweight adolescents ages 12-18 by 14 percent. </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Children and</a:t>
            </a:r>
            <a:r>
              <a:rPr lang="en-US" baseline="0" dirty="0" smtClean="0"/>
              <a:t> adolescents see a lot more commercials than they did 30 years ago. Why? Because they watch a lot more TV.</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Portion sizes have</a:t>
            </a:r>
            <a:r>
              <a:rPr lang="en-US" baseline="0" dirty="0" smtClean="0"/>
              <a:t> gotten a lot bigger.</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 these slides with your class. They </a:t>
            </a:r>
            <a:r>
              <a:rPr lang="en-US" dirty="0" smtClean="0"/>
              <a:t>show how much weight</a:t>
            </a:r>
            <a:r>
              <a:rPr lang="en-US" baseline="0" dirty="0" smtClean="0"/>
              <a:t> Americans have gained over a 20 year period.</a:t>
            </a:r>
          </a:p>
          <a:p>
            <a:r>
              <a:rPr lang="en-US" baseline="0" dirty="0" smtClean="0"/>
              <a:t>Many states did not report data for the first couple of years</a:t>
            </a:r>
            <a:r>
              <a:rPr lang="en-US" baseline="0" dirty="0" smtClean="0"/>
              <a:t>. As it gets closer to present day, the obesity rate climbs! </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Class</a:t>
            </a:r>
            <a:r>
              <a:rPr lang="en-US" baseline="0" dirty="0" smtClean="0"/>
              <a:t> discussion. Why do you think that models and actors are so skinny?</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Our ideal woman has gotten smaller. In the 1950s and 1960s models looked like regular women. Today, they are often an unhealthy weight. </a:t>
            </a:r>
            <a:endParaRPr lang="en-US" dirty="0" smtClean="0"/>
          </a:p>
          <a:p>
            <a:endParaRPr lang="en-US" dirty="0" smtClean="0"/>
          </a:p>
          <a:p>
            <a:r>
              <a:rPr lang="en-US" dirty="0" smtClean="0"/>
              <a:t>Ms</a:t>
            </a:r>
            <a:r>
              <a:rPr lang="en-US" dirty="0" smtClean="0"/>
              <a:t>. Reston was a </a:t>
            </a:r>
            <a:r>
              <a:rPr lang="en-US" dirty="0" smtClean="0"/>
              <a:t>Brazilian</a:t>
            </a:r>
            <a:r>
              <a:rPr lang="en-US" baseline="0" dirty="0" smtClean="0"/>
              <a:t> </a:t>
            </a:r>
            <a:r>
              <a:rPr lang="en-US" baseline="0" dirty="0" smtClean="0"/>
              <a:t>model who died of Anorexia. </a:t>
            </a:r>
            <a:r>
              <a:rPr lang="en-US" baseline="0" dirty="0" smtClean="0"/>
              <a:t>She was 88 pounds when she died. Since then, many modeling agencies and corporations have enacted laws to ensure that models live healthier lifestyles. For example, models at Nicole Miller Fashion House must maintain a weight that doctors consider healthy or normal. Underweight girls are not allowed to model for that agency.</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you think is the solution to our body weight and body image issues? (class</a:t>
            </a:r>
            <a:r>
              <a:rPr lang="en-US" baseline="0" dirty="0" smtClean="0"/>
              <a:t> discussion)</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video, make up artists prepare a woman for a photo shoot. </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 the first year that the 15%-19%</a:t>
            </a:r>
            <a:r>
              <a:rPr lang="en-US" baseline="0" dirty="0" smtClean="0"/>
              <a:t> obesity category was added.</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States in the south,</a:t>
            </a:r>
            <a:r>
              <a:rPr lang="en-US" baseline="0" dirty="0" smtClean="0"/>
              <a:t> east, and the eastern part of the mid west are more obese than states in the west.</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first year that more than 20% of a</a:t>
            </a:r>
            <a:r>
              <a:rPr lang="en-US" baseline="0" dirty="0" smtClean="0"/>
              <a:t> state’s population reported that they were obese.</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was a big</a:t>
            </a:r>
            <a:r>
              <a:rPr lang="en-US" baseline="0" dirty="0" smtClean="0"/>
              <a:t> jump during the two years leading up to this.</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a:t>
            </a:r>
            <a:r>
              <a:rPr lang="en-US" baseline="0" dirty="0" smtClean="0"/>
              <a:t> 2000, Colorado was the only state with less than 15% obesity.</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Mississippi is the first state to</a:t>
            </a:r>
            <a:r>
              <a:rPr lang="en-US" baseline="0" dirty="0" smtClean="0"/>
              <a:t> become more than 25% obese.</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didn’t take long for other states to follow. This year, the 10%-14% category disappeared. </a:t>
            </a:r>
            <a:endParaRPr lang="en-US" dirty="0"/>
          </a:p>
        </p:txBody>
      </p:sp>
      <p:sp>
        <p:nvSpPr>
          <p:cNvPr id="4" name="Slide Number Placeholder 3"/>
          <p:cNvSpPr>
            <a:spLocks noGrp="1"/>
          </p:cNvSpPr>
          <p:nvPr>
            <p:ph type="sldNum" sz="quarter" idx="10"/>
          </p:nvPr>
        </p:nvSpPr>
        <p:spPr/>
        <p:txBody>
          <a:bodyPr/>
          <a:lstStyle/>
          <a:p>
            <a:fld id="{F15273F7-B1D7-4122-B22F-5F5EB4244D20}"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F3854F-8296-4DE2-BD07-DC4B4D56A08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690906-BD06-4786-BD46-8F72DDE153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B118F0-7DC1-4AE9-8DF1-1DB41C53D4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A1EF3A-4EC1-48C2-A23C-D0CF886A3E9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1700B9-3B16-408D-8438-A5A98B5C464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00C504-54C5-4410-A13D-886574D1464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016F347-1C4A-476B-A44E-55BF347ACB3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F470C5F-139B-4A4F-9A8D-5DE284DFE84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2B70A64-F41D-46FC-89E2-5DCEBEB8CCF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069C7D-F9F7-4ED8-9935-328F70323FB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BF54C0-D033-49E7-8B7B-26D317FFA2F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30972D3-8DD3-4BB7-83D5-4248A13DA81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dove.us/#/features/videos/default.aspx[cp-documentid=7049560]/"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6"/>
          <p:cNvSpPr>
            <a:spLocks noGrp="1" noChangeArrowheads="1"/>
          </p:cNvSpPr>
          <p:nvPr>
            <p:ph type="title"/>
          </p:nvPr>
        </p:nvSpPr>
        <p:spPr/>
        <p:txBody>
          <a:bodyPr/>
          <a:lstStyle/>
          <a:p>
            <a:r>
              <a:rPr lang="en-US"/>
              <a:t>Contradictory Trends</a:t>
            </a:r>
          </a:p>
        </p:txBody>
      </p:sp>
      <p:pic>
        <p:nvPicPr>
          <p:cNvPr id="49163" name="Picture 11" descr="anorexic-model"/>
          <p:cNvPicPr>
            <a:picLocks noChangeAspect="1" noChangeArrowheads="1"/>
          </p:cNvPicPr>
          <p:nvPr/>
        </p:nvPicPr>
        <p:blipFill>
          <a:blip r:embed="rId3" cstate="print"/>
          <a:srcRect/>
          <a:stretch>
            <a:fillRect/>
          </a:stretch>
        </p:blipFill>
        <p:spPr bwMode="auto">
          <a:xfrm>
            <a:off x="4724400" y="1371600"/>
            <a:ext cx="3714750" cy="4953000"/>
          </a:xfrm>
          <a:prstGeom prst="rect">
            <a:avLst/>
          </a:prstGeom>
          <a:noFill/>
        </p:spPr>
      </p:pic>
      <p:pic>
        <p:nvPicPr>
          <p:cNvPr id="49165" name="Picture 13" descr="http://teamrich.files.wordpress.com/2008/10/obesity_surgery.jpg"/>
          <p:cNvPicPr>
            <a:picLocks noGrp="1" noChangeAspect="1" noChangeArrowheads="1"/>
          </p:cNvPicPr>
          <p:nvPr>
            <p:ph sz="half" idx="1"/>
          </p:nvPr>
        </p:nvPicPr>
        <p:blipFill>
          <a:blip r:embed="rId4" cstate="print"/>
          <a:srcRect/>
          <a:stretch>
            <a:fillRect/>
          </a:stretch>
        </p:blipFill>
        <p:spPr bwMode="auto">
          <a:xfrm>
            <a:off x="685800" y="1447800"/>
            <a:ext cx="3606403" cy="4808538"/>
          </a:xfrm>
          <a:prstGeom prst="rect">
            <a:avLst/>
          </a:prstGeom>
          <a:noFill/>
        </p:spPr>
      </p:pic>
      <p:pic>
        <p:nvPicPr>
          <p:cNvPr id="5" name="Picture 4" descr="heals_pic.png"/>
          <p:cNvPicPr>
            <a:picLocks noChangeAspect="1"/>
          </p:cNvPicPr>
          <p:nvPr/>
        </p:nvPicPr>
        <p:blipFill>
          <a:blip r:embed="rId5" cstate="print"/>
          <a:stretch>
            <a:fillRect/>
          </a:stretch>
        </p:blipFill>
        <p:spPr>
          <a:xfrm>
            <a:off x="7913016" y="0"/>
            <a:ext cx="1230984" cy="11428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2"/>
          <p:cNvSpPr>
            <a:spLocks/>
          </p:cNvSpPr>
          <p:nvPr/>
        </p:nvSpPr>
        <p:spPr bwMode="auto">
          <a:xfrm>
            <a:off x="4011613" y="2003425"/>
            <a:ext cx="644525"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43" name="Freeform 3"/>
          <p:cNvSpPr>
            <a:spLocks/>
          </p:cNvSpPr>
          <p:nvPr/>
        </p:nvSpPr>
        <p:spPr bwMode="auto">
          <a:xfrm>
            <a:off x="3983038"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44" name="Freeform 4"/>
          <p:cNvSpPr>
            <a:spLocks/>
          </p:cNvSpPr>
          <p:nvPr/>
        </p:nvSpPr>
        <p:spPr bwMode="auto">
          <a:xfrm>
            <a:off x="3960813" y="2794000"/>
            <a:ext cx="806450"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45" name="Freeform 5"/>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46" name="Freeform 6"/>
          <p:cNvSpPr>
            <a:spLocks/>
          </p:cNvSpPr>
          <p:nvPr/>
        </p:nvSpPr>
        <p:spPr bwMode="auto">
          <a:xfrm>
            <a:off x="4019550" y="3590925"/>
            <a:ext cx="838200"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47" name="Freeform 7"/>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48" name="Freeform 8"/>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49" name="Freeform 9"/>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0250" name="Freeform 10"/>
          <p:cNvSpPr>
            <a:spLocks/>
          </p:cNvSpPr>
          <p:nvPr/>
        </p:nvSpPr>
        <p:spPr bwMode="auto">
          <a:xfrm>
            <a:off x="5343525" y="3265488"/>
            <a:ext cx="719138"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0251" name="Freeform 11"/>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52" name="Freeform 12"/>
          <p:cNvSpPr>
            <a:spLocks/>
          </p:cNvSpPr>
          <p:nvPr/>
        </p:nvSpPr>
        <p:spPr bwMode="auto">
          <a:xfrm>
            <a:off x="5489575" y="3824288"/>
            <a:ext cx="374650"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53" name="Freeform 13"/>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54" name="Freeform 14"/>
          <p:cNvSpPr>
            <a:spLocks/>
          </p:cNvSpPr>
          <p:nvPr/>
        </p:nvSpPr>
        <p:spPr bwMode="auto">
          <a:xfrm>
            <a:off x="5843588"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55" name="Freeform 15"/>
          <p:cNvSpPr>
            <a:spLocks/>
          </p:cNvSpPr>
          <p:nvPr/>
        </p:nvSpPr>
        <p:spPr bwMode="auto">
          <a:xfrm>
            <a:off x="5591175"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56" name="Freeform 16"/>
          <p:cNvSpPr>
            <a:spLocks/>
          </p:cNvSpPr>
          <p:nvPr/>
        </p:nvSpPr>
        <p:spPr bwMode="auto">
          <a:xfrm>
            <a:off x="5988050" y="3009900"/>
            <a:ext cx="441325"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0257" name="Freeform 17"/>
          <p:cNvSpPr>
            <a:spLocks/>
          </p:cNvSpPr>
          <p:nvPr/>
        </p:nvSpPr>
        <p:spPr bwMode="auto">
          <a:xfrm>
            <a:off x="4845050" y="3660775"/>
            <a:ext cx="484188"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10258" name="Freeform 18"/>
          <p:cNvSpPr>
            <a:spLocks/>
          </p:cNvSpPr>
          <p:nvPr/>
        </p:nvSpPr>
        <p:spPr bwMode="auto">
          <a:xfrm>
            <a:off x="2103438"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59" name="Freeform 19"/>
          <p:cNvSpPr>
            <a:spLocks/>
          </p:cNvSpPr>
          <p:nvPr/>
        </p:nvSpPr>
        <p:spPr bwMode="auto">
          <a:xfrm>
            <a:off x="3324225" y="2452688"/>
            <a:ext cx="682625"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10260" name="Freeform 20"/>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0261" name="Freeform 21"/>
          <p:cNvSpPr>
            <a:spLocks/>
          </p:cNvSpPr>
          <p:nvPr/>
        </p:nvSpPr>
        <p:spPr bwMode="auto">
          <a:xfrm>
            <a:off x="3341688" y="3521075"/>
            <a:ext cx="684212"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62" name="Freeform 22"/>
          <p:cNvSpPr>
            <a:spLocks/>
          </p:cNvSpPr>
          <p:nvPr/>
        </p:nvSpPr>
        <p:spPr bwMode="auto">
          <a:xfrm>
            <a:off x="3600450" y="3660775"/>
            <a:ext cx="1368425"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63" name="Freeform 23"/>
          <p:cNvSpPr>
            <a:spLocks/>
          </p:cNvSpPr>
          <p:nvPr/>
        </p:nvSpPr>
        <p:spPr bwMode="auto">
          <a:xfrm>
            <a:off x="6169025"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64" name="Freeform 24"/>
          <p:cNvSpPr>
            <a:spLocks/>
          </p:cNvSpPr>
          <p:nvPr/>
        </p:nvSpPr>
        <p:spPr bwMode="auto">
          <a:xfrm>
            <a:off x="6661150" y="2266950"/>
            <a:ext cx="165100"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10265" name="Group 25"/>
          <p:cNvGrpSpPr>
            <a:grpSpLocks/>
          </p:cNvGrpSpPr>
          <p:nvPr/>
        </p:nvGrpSpPr>
        <p:grpSpPr bwMode="auto">
          <a:xfrm>
            <a:off x="1027113" y="3886200"/>
            <a:ext cx="1785937" cy="1390650"/>
            <a:chOff x="768" y="2832"/>
            <a:chExt cx="1203" cy="876"/>
          </a:xfrm>
        </p:grpSpPr>
        <p:sp>
          <p:nvSpPr>
            <p:cNvPr id="10266"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67"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10268"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69"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10270"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71"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10272"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73"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10274"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75"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10276"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77"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10278"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79"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80"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sp>
        <p:nvSpPr>
          <p:cNvPr id="10281" name="Freeform 41"/>
          <p:cNvSpPr>
            <a:spLocks/>
          </p:cNvSpPr>
          <p:nvPr/>
        </p:nvSpPr>
        <p:spPr bwMode="auto">
          <a:xfrm>
            <a:off x="2955925" y="2794000"/>
            <a:ext cx="552450"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82" name="Freeform 42"/>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0283" name="Freeform 43"/>
          <p:cNvSpPr>
            <a:spLocks/>
          </p:cNvSpPr>
          <p:nvPr/>
        </p:nvSpPr>
        <p:spPr bwMode="auto">
          <a:xfrm>
            <a:off x="2168525" y="2035175"/>
            <a:ext cx="782638"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84" name="Freeform 44"/>
          <p:cNvSpPr>
            <a:spLocks/>
          </p:cNvSpPr>
          <p:nvPr/>
        </p:nvSpPr>
        <p:spPr bwMode="auto">
          <a:xfrm>
            <a:off x="2805113" y="1833563"/>
            <a:ext cx="585787"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85" name="Freeform 45"/>
          <p:cNvSpPr>
            <a:spLocks/>
          </p:cNvSpPr>
          <p:nvPr/>
        </p:nvSpPr>
        <p:spPr bwMode="auto">
          <a:xfrm>
            <a:off x="3051175"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86" name="Freeform 46"/>
          <p:cNvSpPr>
            <a:spLocks/>
          </p:cNvSpPr>
          <p:nvPr/>
        </p:nvSpPr>
        <p:spPr bwMode="auto">
          <a:xfrm>
            <a:off x="2451100" y="2662238"/>
            <a:ext cx="620713"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87" name="Freeform 47"/>
          <p:cNvSpPr>
            <a:spLocks/>
          </p:cNvSpPr>
          <p:nvPr/>
        </p:nvSpPr>
        <p:spPr bwMode="auto">
          <a:xfrm>
            <a:off x="2774950" y="3444875"/>
            <a:ext cx="660400"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0288" name="Freeform 48"/>
          <p:cNvSpPr>
            <a:spLocks/>
          </p:cNvSpPr>
          <p:nvPr/>
        </p:nvSpPr>
        <p:spPr bwMode="auto">
          <a:xfrm>
            <a:off x="4606925" y="1981200"/>
            <a:ext cx="642938"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89" name="Freeform 49"/>
          <p:cNvSpPr>
            <a:spLocks/>
          </p:cNvSpPr>
          <p:nvPr/>
        </p:nvSpPr>
        <p:spPr bwMode="auto">
          <a:xfrm>
            <a:off x="4902200" y="4133850"/>
            <a:ext cx="557213"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0290" name="Freeform 50"/>
          <p:cNvSpPr>
            <a:spLocks/>
          </p:cNvSpPr>
          <p:nvPr/>
        </p:nvSpPr>
        <p:spPr bwMode="auto">
          <a:xfrm>
            <a:off x="5126038" y="2855913"/>
            <a:ext cx="392112"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10291" name="Group 51"/>
          <p:cNvGrpSpPr>
            <a:grpSpLocks/>
          </p:cNvGrpSpPr>
          <p:nvPr/>
        </p:nvGrpSpPr>
        <p:grpSpPr bwMode="auto">
          <a:xfrm>
            <a:off x="5176838" y="2197100"/>
            <a:ext cx="738187" cy="742950"/>
            <a:chOff x="3562" y="1636"/>
            <a:chExt cx="497" cy="468"/>
          </a:xfrm>
        </p:grpSpPr>
        <p:sp>
          <p:nvSpPr>
            <p:cNvPr id="10292"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0293"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10294" name="Freeform 54"/>
          <p:cNvSpPr>
            <a:spLocks/>
          </p:cNvSpPr>
          <p:nvPr/>
        </p:nvSpPr>
        <p:spPr bwMode="auto">
          <a:xfrm>
            <a:off x="5473700" y="2917825"/>
            <a:ext cx="290513"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95" name="Freeform 55"/>
          <p:cNvSpPr>
            <a:spLocks/>
          </p:cNvSpPr>
          <p:nvPr/>
        </p:nvSpPr>
        <p:spPr bwMode="auto">
          <a:xfrm>
            <a:off x="5172075" y="3846513"/>
            <a:ext cx="338138"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0296" name="Freeform 56"/>
          <p:cNvSpPr>
            <a:spLocks/>
          </p:cNvSpPr>
          <p:nvPr/>
        </p:nvSpPr>
        <p:spPr bwMode="auto">
          <a:xfrm>
            <a:off x="6111875" y="2732088"/>
            <a:ext cx="569913"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97" name="Freeform 57"/>
          <p:cNvSpPr>
            <a:spLocks/>
          </p:cNvSpPr>
          <p:nvPr/>
        </p:nvSpPr>
        <p:spPr bwMode="auto">
          <a:xfrm>
            <a:off x="5922963" y="3127375"/>
            <a:ext cx="738187"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98" name="Freeform 58"/>
          <p:cNvSpPr>
            <a:spLocks/>
          </p:cNvSpPr>
          <p:nvPr/>
        </p:nvSpPr>
        <p:spPr bwMode="auto">
          <a:xfrm>
            <a:off x="5973763" y="3730625"/>
            <a:ext cx="496887"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299" name="Freeform 59"/>
          <p:cNvSpPr>
            <a:spLocks/>
          </p:cNvSpPr>
          <p:nvPr/>
        </p:nvSpPr>
        <p:spPr bwMode="auto">
          <a:xfrm>
            <a:off x="5748338" y="3784600"/>
            <a:ext cx="530225"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300" name="Freeform 60"/>
          <p:cNvSpPr>
            <a:spLocks/>
          </p:cNvSpPr>
          <p:nvPr/>
        </p:nvSpPr>
        <p:spPr bwMode="auto">
          <a:xfrm>
            <a:off x="6246813" y="3041650"/>
            <a:ext cx="449262"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301" name="Freeform 61"/>
          <p:cNvSpPr>
            <a:spLocks/>
          </p:cNvSpPr>
          <p:nvPr/>
        </p:nvSpPr>
        <p:spPr bwMode="auto">
          <a:xfrm>
            <a:off x="6588125"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302" name="Freeform 62"/>
          <p:cNvSpPr>
            <a:spLocks/>
          </p:cNvSpPr>
          <p:nvPr/>
        </p:nvSpPr>
        <p:spPr bwMode="auto">
          <a:xfrm>
            <a:off x="6616700" y="2801938"/>
            <a:ext cx="138113"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0303" name="Freeform 63"/>
          <p:cNvSpPr>
            <a:spLocks/>
          </p:cNvSpPr>
          <p:nvPr/>
        </p:nvSpPr>
        <p:spPr bwMode="auto">
          <a:xfrm>
            <a:off x="6738938" y="2654300"/>
            <a:ext cx="166687"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304" name="Freeform 64"/>
          <p:cNvSpPr>
            <a:spLocks/>
          </p:cNvSpPr>
          <p:nvPr/>
        </p:nvSpPr>
        <p:spPr bwMode="auto">
          <a:xfrm>
            <a:off x="6732588"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305" name="Freeform 65"/>
          <p:cNvSpPr>
            <a:spLocks/>
          </p:cNvSpPr>
          <p:nvPr/>
        </p:nvSpPr>
        <p:spPr bwMode="auto">
          <a:xfrm>
            <a:off x="6884988"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306" name="Freeform 66"/>
          <p:cNvSpPr>
            <a:spLocks/>
          </p:cNvSpPr>
          <p:nvPr/>
        </p:nvSpPr>
        <p:spPr bwMode="auto">
          <a:xfrm>
            <a:off x="678973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0307" name="Freeform 67"/>
          <p:cNvSpPr>
            <a:spLocks/>
          </p:cNvSpPr>
          <p:nvPr/>
        </p:nvSpPr>
        <p:spPr bwMode="auto">
          <a:xfrm>
            <a:off x="6840538" y="1887538"/>
            <a:ext cx="354012"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10308" name="Group 68"/>
          <p:cNvGrpSpPr>
            <a:grpSpLocks/>
          </p:cNvGrpSpPr>
          <p:nvPr/>
        </p:nvGrpSpPr>
        <p:grpSpPr bwMode="auto">
          <a:xfrm>
            <a:off x="2876550" y="4635500"/>
            <a:ext cx="858838" cy="588963"/>
            <a:chOff x="1991" y="3321"/>
            <a:chExt cx="361" cy="231"/>
          </a:xfrm>
        </p:grpSpPr>
        <p:sp>
          <p:nvSpPr>
            <p:cNvPr id="10309"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0310"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0311"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0312"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0313"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0314"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0315"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0316"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10317" name="Rectangle 77"/>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1992</a:t>
            </a:r>
          </a:p>
        </p:txBody>
      </p:sp>
      <p:sp>
        <p:nvSpPr>
          <p:cNvPr id="10318" name="Text Box 78"/>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10319" name="Text Box 79"/>
          <p:cNvSpPr txBox="1">
            <a:spLocks noChangeArrowheads="1"/>
          </p:cNvSpPr>
          <p:nvPr/>
        </p:nvSpPr>
        <p:spPr bwMode="auto">
          <a:xfrm>
            <a:off x="654050" y="5894388"/>
            <a:ext cx="72517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	    15%–19% </a:t>
            </a:r>
          </a:p>
        </p:txBody>
      </p:sp>
      <p:sp>
        <p:nvSpPr>
          <p:cNvPr id="10320"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0321" name="Rectangle 81"/>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10322" name="Rectangle 82"/>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10323" name="Rectangle 83"/>
          <p:cNvSpPr>
            <a:spLocks noChangeArrowheads="1"/>
          </p:cNvSpPr>
          <p:nvPr/>
        </p:nvSpPr>
        <p:spPr bwMode="auto">
          <a:xfrm>
            <a:off x="3352800" y="5943600"/>
            <a:ext cx="207963"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10324" name="Rectangle 84"/>
          <p:cNvSpPr>
            <a:spLocks noChangeArrowheads="1"/>
          </p:cNvSpPr>
          <p:nvPr/>
        </p:nvSpPr>
        <p:spPr bwMode="auto">
          <a:xfrm>
            <a:off x="395288" y="5892800"/>
            <a:ext cx="40243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2"/>
          <p:cNvSpPr>
            <a:spLocks/>
          </p:cNvSpPr>
          <p:nvPr/>
        </p:nvSpPr>
        <p:spPr bwMode="auto">
          <a:xfrm>
            <a:off x="4011613" y="2003425"/>
            <a:ext cx="644525"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67" name="Freeform 3"/>
          <p:cNvSpPr>
            <a:spLocks/>
          </p:cNvSpPr>
          <p:nvPr/>
        </p:nvSpPr>
        <p:spPr bwMode="auto">
          <a:xfrm>
            <a:off x="3983038"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68" name="Freeform 4"/>
          <p:cNvSpPr>
            <a:spLocks/>
          </p:cNvSpPr>
          <p:nvPr/>
        </p:nvSpPr>
        <p:spPr bwMode="auto">
          <a:xfrm>
            <a:off x="3960813" y="2794000"/>
            <a:ext cx="806450"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69" name="Freeform 5"/>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70" name="Freeform 6"/>
          <p:cNvSpPr>
            <a:spLocks/>
          </p:cNvSpPr>
          <p:nvPr/>
        </p:nvSpPr>
        <p:spPr bwMode="auto">
          <a:xfrm>
            <a:off x="4019550" y="3590925"/>
            <a:ext cx="838200"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71" name="Freeform 7"/>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72" name="Freeform 8"/>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73" name="Freeform 9"/>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1274" name="Freeform 10"/>
          <p:cNvSpPr>
            <a:spLocks/>
          </p:cNvSpPr>
          <p:nvPr/>
        </p:nvSpPr>
        <p:spPr bwMode="auto">
          <a:xfrm>
            <a:off x="5343525" y="3265488"/>
            <a:ext cx="719138"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1275" name="Freeform 11"/>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1276" name="Freeform 12"/>
          <p:cNvSpPr>
            <a:spLocks/>
          </p:cNvSpPr>
          <p:nvPr/>
        </p:nvSpPr>
        <p:spPr bwMode="auto">
          <a:xfrm>
            <a:off x="5489575" y="3824288"/>
            <a:ext cx="374650"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77" name="Freeform 13"/>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78" name="Freeform 14"/>
          <p:cNvSpPr>
            <a:spLocks/>
          </p:cNvSpPr>
          <p:nvPr/>
        </p:nvSpPr>
        <p:spPr bwMode="auto">
          <a:xfrm>
            <a:off x="5843588"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1279" name="Freeform 15"/>
          <p:cNvSpPr>
            <a:spLocks/>
          </p:cNvSpPr>
          <p:nvPr/>
        </p:nvSpPr>
        <p:spPr bwMode="auto">
          <a:xfrm>
            <a:off x="5591175"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80" name="Freeform 16"/>
          <p:cNvSpPr>
            <a:spLocks/>
          </p:cNvSpPr>
          <p:nvPr/>
        </p:nvSpPr>
        <p:spPr bwMode="auto">
          <a:xfrm>
            <a:off x="5988050" y="3009900"/>
            <a:ext cx="441325"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1281" name="Freeform 17"/>
          <p:cNvSpPr>
            <a:spLocks/>
          </p:cNvSpPr>
          <p:nvPr/>
        </p:nvSpPr>
        <p:spPr bwMode="auto">
          <a:xfrm>
            <a:off x="4845050" y="3660775"/>
            <a:ext cx="484188"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1282" name="Freeform 18"/>
          <p:cNvSpPr>
            <a:spLocks/>
          </p:cNvSpPr>
          <p:nvPr/>
        </p:nvSpPr>
        <p:spPr bwMode="auto">
          <a:xfrm>
            <a:off x="2103438"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83" name="Freeform 19"/>
          <p:cNvSpPr>
            <a:spLocks/>
          </p:cNvSpPr>
          <p:nvPr/>
        </p:nvSpPr>
        <p:spPr bwMode="auto">
          <a:xfrm>
            <a:off x="3324225" y="2452688"/>
            <a:ext cx="682625"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11284" name="Freeform 20"/>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85" name="Freeform 21"/>
          <p:cNvSpPr>
            <a:spLocks/>
          </p:cNvSpPr>
          <p:nvPr/>
        </p:nvSpPr>
        <p:spPr bwMode="auto">
          <a:xfrm>
            <a:off x="3341688" y="3521075"/>
            <a:ext cx="684212"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86" name="Freeform 22"/>
          <p:cNvSpPr>
            <a:spLocks/>
          </p:cNvSpPr>
          <p:nvPr/>
        </p:nvSpPr>
        <p:spPr bwMode="auto">
          <a:xfrm>
            <a:off x="3600450" y="3660775"/>
            <a:ext cx="1368425"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87" name="Freeform 23"/>
          <p:cNvSpPr>
            <a:spLocks/>
          </p:cNvSpPr>
          <p:nvPr/>
        </p:nvSpPr>
        <p:spPr bwMode="auto">
          <a:xfrm>
            <a:off x="6169025"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88" name="Freeform 24"/>
          <p:cNvSpPr>
            <a:spLocks/>
          </p:cNvSpPr>
          <p:nvPr/>
        </p:nvSpPr>
        <p:spPr bwMode="auto">
          <a:xfrm>
            <a:off x="6661150" y="2266950"/>
            <a:ext cx="165100"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11289" name="Group 25"/>
          <p:cNvGrpSpPr>
            <a:grpSpLocks/>
          </p:cNvGrpSpPr>
          <p:nvPr/>
        </p:nvGrpSpPr>
        <p:grpSpPr bwMode="auto">
          <a:xfrm>
            <a:off x="1027113" y="3886200"/>
            <a:ext cx="1785937" cy="1390650"/>
            <a:chOff x="768" y="2832"/>
            <a:chExt cx="1203" cy="876"/>
          </a:xfrm>
        </p:grpSpPr>
        <p:sp>
          <p:nvSpPr>
            <p:cNvPr id="11290"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91"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11292"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93"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11294"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95"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11296"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97"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11298"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299"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11300"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01"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11302"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03"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04"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sp>
        <p:nvSpPr>
          <p:cNvPr id="11305" name="Freeform 41"/>
          <p:cNvSpPr>
            <a:spLocks/>
          </p:cNvSpPr>
          <p:nvPr/>
        </p:nvSpPr>
        <p:spPr bwMode="auto">
          <a:xfrm>
            <a:off x="2955925" y="2794000"/>
            <a:ext cx="552450"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06" name="Freeform 42"/>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07" name="Freeform 43"/>
          <p:cNvSpPr>
            <a:spLocks/>
          </p:cNvSpPr>
          <p:nvPr/>
        </p:nvSpPr>
        <p:spPr bwMode="auto">
          <a:xfrm>
            <a:off x="2168525" y="2035175"/>
            <a:ext cx="782638"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08" name="Freeform 44"/>
          <p:cNvSpPr>
            <a:spLocks/>
          </p:cNvSpPr>
          <p:nvPr/>
        </p:nvSpPr>
        <p:spPr bwMode="auto">
          <a:xfrm>
            <a:off x="2805113" y="1833563"/>
            <a:ext cx="585787"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09" name="Freeform 45"/>
          <p:cNvSpPr>
            <a:spLocks/>
          </p:cNvSpPr>
          <p:nvPr/>
        </p:nvSpPr>
        <p:spPr bwMode="auto">
          <a:xfrm>
            <a:off x="3051175"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10" name="Freeform 46"/>
          <p:cNvSpPr>
            <a:spLocks/>
          </p:cNvSpPr>
          <p:nvPr/>
        </p:nvSpPr>
        <p:spPr bwMode="auto">
          <a:xfrm>
            <a:off x="2451100" y="2662238"/>
            <a:ext cx="620713"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11" name="Freeform 47"/>
          <p:cNvSpPr>
            <a:spLocks/>
          </p:cNvSpPr>
          <p:nvPr/>
        </p:nvSpPr>
        <p:spPr bwMode="auto">
          <a:xfrm>
            <a:off x="2774950" y="3444875"/>
            <a:ext cx="660400"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12" name="Freeform 48"/>
          <p:cNvSpPr>
            <a:spLocks/>
          </p:cNvSpPr>
          <p:nvPr/>
        </p:nvSpPr>
        <p:spPr bwMode="auto">
          <a:xfrm>
            <a:off x="4606925" y="1981200"/>
            <a:ext cx="642938"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13" name="Freeform 49"/>
          <p:cNvSpPr>
            <a:spLocks/>
          </p:cNvSpPr>
          <p:nvPr/>
        </p:nvSpPr>
        <p:spPr bwMode="auto">
          <a:xfrm>
            <a:off x="4902200" y="4133850"/>
            <a:ext cx="557213"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1314" name="Freeform 50"/>
          <p:cNvSpPr>
            <a:spLocks/>
          </p:cNvSpPr>
          <p:nvPr/>
        </p:nvSpPr>
        <p:spPr bwMode="auto">
          <a:xfrm>
            <a:off x="5126038" y="2855913"/>
            <a:ext cx="392112"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11315" name="Group 51"/>
          <p:cNvGrpSpPr>
            <a:grpSpLocks/>
          </p:cNvGrpSpPr>
          <p:nvPr/>
        </p:nvGrpSpPr>
        <p:grpSpPr bwMode="auto">
          <a:xfrm>
            <a:off x="5176838" y="2197100"/>
            <a:ext cx="738187" cy="742950"/>
            <a:chOff x="3562" y="1636"/>
            <a:chExt cx="497" cy="468"/>
          </a:xfrm>
        </p:grpSpPr>
        <p:sp>
          <p:nvSpPr>
            <p:cNvPr id="11316"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1317"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11318" name="Freeform 54"/>
          <p:cNvSpPr>
            <a:spLocks/>
          </p:cNvSpPr>
          <p:nvPr/>
        </p:nvSpPr>
        <p:spPr bwMode="auto">
          <a:xfrm>
            <a:off x="5473700" y="2917825"/>
            <a:ext cx="290513"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1319" name="Freeform 55"/>
          <p:cNvSpPr>
            <a:spLocks/>
          </p:cNvSpPr>
          <p:nvPr/>
        </p:nvSpPr>
        <p:spPr bwMode="auto">
          <a:xfrm>
            <a:off x="5172075" y="3846513"/>
            <a:ext cx="338138"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1320" name="Freeform 56"/>
          <p:cNvSpPr>
            <a:spLocks/>
          </p:cNvSpPr>
          <p:nvPr/>
        </p:nvSpPr>
        <p:spPr bwMode="auto">
          <a:xfrm>
            <a:off x="6111875" y="2732088"/>
            <a:ext cx="569913"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1321" name="Freeform 57"/>
          <p:cNvSpPr>
            <a:spLocks/>
          </p:cNvSpPr>
          <p:nvPr/>
        </p:nvSpPr>
        <p:spPr bwMode="auto">
          <a:xfrm>
            <a:off x="5922963" y="3127375"/>
            <a:ext cx="738187"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22" name="Freeform 58"/>
          <p:cNvSpPr>
            <a:spLocks/>
          </p:cNvSpPr>
          <p:nvPr/>
        </p:nvSpPr>
        <p:spPr bwMode="auto">
          <a:xfrm>
            <a:off x="5973763" y="3730625"/>
            <a:ext cx="496887"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1323" name="Freeform 59"/>
          <p:cNvSpPr>
            <a:spLocks/>
          </p:cNvSpPr>
          <p:nvPr/>
        </p:nvSpPr>
        <p:spPr bwMode="auto">
          <a:xfrm>
            <a:off x="5748338" y="3784600"/>
            <a:ext cx="530225"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24" name="Freeform 60"/>
          <p:cNvSpPr>
            <a:spLocks/>
          </p:cNvSpPr>
          <p:nvPr/>
        </p:nvSpPr>
        <p:spPr bwMode="auto">
          <a:xfrm>
            <a:off x="6246813" y="3041650"/>
            <a:ext cx="449262"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25" name="Freeform 61"/>
          <p:cNvSpPr>
            <a:spLocks/>
          </p:cNvSpPr>
          <p:nvPr/>
        </p:nvSpPr>
        <p:spPr bwMode="auto">
          <a:xfrm>
            <a:off x="6588125"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26" name="Freeform 62"/>
          <p:cNvSpPr>
            <a:spLocks/>
          </p:cNvSpPr>
          <p:nvPr/>
        </p:nvSpPr>
        <p:spPr bwMode="auto">
          <a:xfrm>
            <a:off x="6616700" y="2801938"/>
            <a:ext cx="138113"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1327" name="Freeform 63"/>
          <p:cNvSpPr>
            <a:spLocks/>
          </p:cNvSpPr>
          <p:nvPr/>
        </p:nvSpPr>
        <p:spPr bwMode="auto">
          <a:xfrm>
            <a:off x="6738938" y="2654300"/>
            <a:ext cx="166687"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28" name="Freeform 64"/>
          <p:cNvSpPr>
            <a:spLocks/>
          </p:cNvSpPr>
          <p:nvPr/>
        </p:nvSpPr>
        <p:spPr bwMode="auto">
          <a:xfrm>
            <a:off x="6732588"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1329" name="Freeform 65"/>
          <p:cNvSpPr>
            <a:spLocks/>
          </p:cNvSpPr>
          <p:nvPr/>
        </p:nvSpPr>
        <p:spPr bwMode="auto">
          <a:xfrm>
            <a:off x="6884988"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30" name="Freeform 66"/>
          <p:cNvSpPr>
            <a:spLocks/>
          </p:cNvSpPr>
          <p:nvPr/>
        </p:nvSpPr>
        <p:spPr bwMode="auto">
          <a:xfrm>
            <a:off x="678973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1331" name="Freeform 67"/>
          <p:cNvSpPr>
            <a:spLocks/>
          </p:cNvSpPr>
          <p:nvPr/>
        </p:nvSpPr>
        <p:spPr bwMode="auto">
          <a:xfrm>
            <a:off x="6840538" y="1887538"/>
            <a:ext cx="354012"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11332" name="Group 68"/>
          <p:cNvGrpSpPr>
            <a:grpSpLocks/>
          </p:cNvGrpSpPr>
          <p:nvPr/>
        </p:nvGrpSpPr>
        <p:grpSpPr bwMode="auto">
          <a:xfrm>
            <a:off x="2876550" y="4635500"/>
            <a:ext cx="858838" cy="588963"/>
            <a:chOff x="1991" y="3321"/>
            <a:chExt cx="361" cy="231"/>
          </a:xfrm>
        </p:grpSpPr>
        <p:sp>
          <p:nvSpPr>
            <p:cNvPr id="11333"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1334"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1335"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1336"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1337"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1338"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1339"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1340"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11341" name="Rectangle 77"/>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1993</a:t>
            </a:r>
          </a:p>
        </p:txBody>
      </p:sp>
      <p:sp>
        <p:nvSpPr>
          <p:cNvPr id="11342" name="Text Box 78"/>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11343" name="Text Box 79"/>
          <p:cNvSpPr txBox="1">
            <a:spLocks noChangeArrowheads="1"/>
          </p:cNvSpPr>
          <p:nvPr/>
        </p:nvSpPr>
        <p:spPr bwMode="auto">
          <a:xfrm>
            <a:off x="654050" y="5894388"/>
            <a:ext cx="72517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	    15%–19% </a:t>
            </a:r>
          </a:p>
        </p:txBody>
      </p:sp>
      <p:sp>
        <p:nvSpPr>
          <p:cNvPr id="11344"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1345" name="Rectangle 81"/>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11346" name="Rectangle 82"/>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11347" name="Rectangle 83"/>
          <p:cNvSpPr>
            <a:spLocks noChangeArrowheads="1"/>
          </p:cNvSpPr>
          <p:nvPr/>
        </p:nvSpPr>
        <p:spPr bwMode="auto">
          <a:xfrm>
            <a:off x="3352800" y="5943600"/>
            <a:ext cx="207963"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11348" name="Rectangle 84"/>
          <p:cNvSpPr>
            <a:spLocks noChangeArrowheads="1"/>
          </p:cNvSpPr>
          <p:nvPr/>
        </p:nvSpPr>
        <p:spPr bwMode="auto">
          <a:xfrm>
            <a:off x="395288" y="5892800"/>
            <a:ext cx="41005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1027113" y="3886200"/>
            <a:ext cx="1785937" cy="1390650"/>
            <a:chOff x="768" y="2832"/>
            <a:chExt cx="1203" cy="876"/>
          </a:xfrm>
        </p:grpSpPr>
        <p:sp>
          <p:nvSpPr>
            <p:cNvPr id="12291" name="Freeform 3"/>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292" name="Freeform 4"/>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12293" name="Freeform 5"/>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294" name="Freeform 6"/>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12295" name="Freeform 7"/>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296" name="Freeform 8"/>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12297" name="Freeform 9"/>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298" name="Freeform 10"/>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12299" name="Freeform 11"/>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00" name="Freeform 12"/>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12301" name="Freeform 13"/>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02" name="Freeform 14"/>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12303" name="Freeform 15"/>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04" name="Freeform 16"/>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05" name="Freeform 17"/>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grpSp>
        <p:nvGrpSpPr>
          <p:cNvPr id="12306" name="Group 18"/>
          <p:cNvGrpSpPr>
            <a:grpSpLocks/>
          </p:cNvGrpSpPr>
          <p:nvPr/>
        </p:nvGrpSpPr>
        <p:grpSpPr bwMode="auto">
          <a:xfrm>
            <a:off x="2103438" y="1709738"/>
            <a:ext cx="5091112" cy="3514725"/>
            <a:chOff x="1491" y="1077"/>
            <a:chExt cx="3607" cy="2214"/>
          </a:xfrm>
        </p:grpSpPr>
        <p:sp>
          <p:nvSpPr>
            <p:cNvPr id="12307" name="Freeform 19"/>
            <p:cNvSpPr>
              <a:spLocks/>
            </p:cNvSpPr>
            <p:nvPr/>
          </p:nvSpPr>
          <p:spPr bwMode="auto">
            <a:xfrm>
              <a:off x="2843" y="1262"/>
              <a:ext cx="456"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08" name="Freeform 20"/>
            <p:cNvSpPr>
              <a:spLocks/>
            </p:cNvSpPr>
            <p:nvPr/>
          </p:nvSpPr>
          <p:spPr bwMode="auto">
            <a:xfrm>
              <a:off x="2823" y="1511"/>
              <a:ext cx="482"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09" name="Freeform 21"/>
            <p:cNvSpPr>
              <a:spLocks/>
            </p:cNvSpPr>
            <p:nvPr/>
          </p:nvSpPr>
          <p:spPr bwMode="auto">
            <a:xfrm>
              <a:off x="2807" y="1760"/>
              <a:ext cx="570"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10" name="Freeform 22"/>
            <p:cNvSpPr>
              <a:spLocks/>
            </p:cNvSpPr>
            <p:nvPr/>
          </p:nvSpPr>
          <p:spPr bwMode="auto">
            <a:xfrm>
              <a:off x="2920"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11" name="Freeform 23"/>
            <p:cNvSpPr>
              <a:spLocks/>
            </p:cNvSpPr>
            <p:nvPr/>
          </p:nvSpPr>
          <p:spPr bwMode="auto">
            <a:xfrm>
              <a:off x="2848" y="2262"/>
              <a:ext cx="594"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12" name="Freeform 24"/>
            <p:cNvSpPr>
              <a:spLocks/>
            </p:cNvSpPr>
            <p:nvPr/>
          </p:nvSpPr>
          <p:spPr bwMode="auto">
            <a:xfrm>
              <a:off x="3295"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13" name="Freeform 25"/>
            <p:cNvSpPr>
              <a:spLocks/>
            </p:cNvSpPr>
            <p:nvPr/>
          </p:nvSpPr>
          <p:spPr bwMode="auto">
            <a:xfrm>
              <a:off x="3352"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314" name="Freeform 26"/>
            <p:cNvSpPr>
              <a:spLocks/>
            </p:cNvSpPr>
            <p:nvPr/>
          </p:nvSpPr>
          <p:spPr bwMode="auto">
            <a:xfrm>
              <a:off x="3525"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315" name="Freeform 27"/>
            <p:cNvSpPr>
              <a:spLocks/>
            </p:cNvSpPr>
            <p:nvPr/>
          </p:nvSpPr>
          <p:spPr bwMode="auto">
            <a:xfrm>
              <a:off x="3786"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316" name="Freeform 28"/>
            <p:cNvSpPr>
              <a:spLocks/>
            </p:cNvSpPr>
            <p:nvPr/>
          </p:nvSpPr>
          <p:spPr bwMode="auto">
            <a:xfrm>
              <a:off x="3741"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17" name="Freeform 29"/>
            <p:cNvSpPr>
              <a:spLocks/>
            </p:cNvSpPr>
            <p:nvPr/>
          </p:nvSpPr>
          <p:spPr bwMode="auto">
            <a:xfrm>
              <a:off x="3889"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318" name="Freeform 30"/>
            <p:cNvSpPr>
              <a:spLocks/>
            </p:cNvSpPr>
            <p:nvPr/>
          </p:nvSpPr>
          <p:spPr bwMode="auto">
            <a:xfrm>
              <a:off x="4059"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319" name="Freeform 31"/>
            <p:cNvSpPr>
              <a:spLocks/>
            </p:cNvSpPr>
            <p:nvPr/>
          </p:nvSpPr>
          <p:spPr bwMode="auto">
            <a:xfrm>
              <a:off x="4140"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320" name="Freeform 32"/>
            <p:cNvSpPr>
              <a:spLocks/>
            </p:cNvSpPr>
            <p:nvPr/>
          </p:nvSpPr>
          <p:spPr bwMode="auto">
            <a:xfrm>
              <a:off x="3961"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21" name="Freeform 33"/>
            <p:cNvSpPr>
              <a:spLocks/>
            </p:cNvSpPr>
            <p:nvPr/>
          </p:nvSpPr>
          <p:spPr bwMode="auto">
            <a:xfrm>
              <a:off x="4242"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322" name="Freeform 34"/>
            <p:cNvSpPr>
              <a:spLocks/>
            </p:cNvSpPr>
            <p:nvPr/>
          </p:nvSpPr>
          <p:spPr bwMode="auto">
            <a:xfrm>
              <a:off x="3432" y="2306"/>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323" name="Freeform 35"/>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24" name="Freeform 36"/>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25" name="Freeform 37"/>
            <p:cNvSpPr>
              <a:spLocks/>
            </p:cNvSpPr>
            <p:nvPr/>
          </p:nvSpPr>
          <p:spPr bwMode="auto">
            <a:xfrm>
              <a:off x="2434" y="1892"/>
              <a:ext cx="507"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26" name="Freeform 38"/>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27" name="Freeform 39"/>
            <p:cNvSpPr>
              <a:spLocks/>
            </p:cNvSpPr>
            <p:nvPr/>
          </p:nvSpPr>
          <p:spPr bwMode="auto">
            <a:xfrm>
              <a:off x="2552"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328" name="Freeform 40"/>
            <p:cNvSpPr>
              <a:spLocks/>
            </p:cNvSpPr>
            <p:nvPr/>
          </p:nvSpPr>
          <p:spPr bwMode="auto">
            <a:xfrm>
              <a:off x="4371"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29" name="Freeform 41"/>
            <p:cNvSpPr>
              <a:spLocks/>
            </p:cNvSpPr>
            <p:nvPr/>
          </p:nvSpPr>
          <p:spPr bwMode="auto">
            <a:xfrm>
              <a:off x="4719"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30" name="Freeform 42"/>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31" name="Freeform 43"/>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32" name="Freeform 44"/>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33" name="Freeform 45"/>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34" name="Freeform 46"/>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35" name="Freeform 47"/>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36" name="Freeform 48"/>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37" name="Freeform 49"/>
            <p:cNvSpPr>
              <a:spLocks/>
            </p:cNvSpPr>
            <p:nvPr/>
          </p:nvSpPr>
          <p:spPr bwMode="auto">
            <a:xfrm>
              <a:off x="3264"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38" name="Freeform 50"/>
            <p:cNvSpPr>
              <a:spLocks/>
            </p:cNvSpPr>
            <p:nvPr/>
          </p:nvSpPr>
          <p:spPr bwMode="auto">
            <a:xfrm>
              <a:off x="3473" y="2604"/>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339" name="Freeform 51"/>
            <p:cNvSpPr>
              <a:spLocks/>
            </p:cNvSpPr>
            <p:nvPr/>
          </p:nvSpPr>
          <p:spPr bwMode="auto">
            <a:xfrm>
              <a:off x="3632"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2340" name="Group 52"/>
            <p:cNvGrpSpPr>
              <a:grpSpLocks/>
            </p:cNvGrpSpPr>
            <p:nvPr/>
          </p:nvGrpSpPr>
          <p:grpSpPr bwMode="auto">
            <a:xfrm>
              <a:off x="3668" y="1384"/>
              <a:ext cx="523" cy="468"/>
              <a:chOff x="3562" y="1636"/>
              <a:chExt cx="497" cy="468"/>
            </a:xfrm>
          </p:grpSpPr>
          <p:sp>
            <p:nvSpPr>
              <p:cNvPr id="12341" name="Freeform 53"/>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342" name="Freeform 54"/>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12343" name="Freeform 55"/>
            <p:cNvSpPr>
              <a:spLocks/>
            </p:cNvSpPr>
            <p:nvPr/>
          </p:nvSpPr>
          <p:spPr bwMode="auto">
            <a:xfrm>
              <a:off x="3878"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344" name="Freeform 56"/>
            <p:cNvSpPr>
              <a:spLocks/>
            </p:cNvSpPr>
            <p:nvPr/>
          </p:nvSpPr>
          <p:spPr bwMode="auto">
            <a:xfrm>
              <a:off x="3664"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345" name="Freeform 57"/>
            <p:cNvSpPr>
              <a:spLocks/>
            </p:cNvSpPr>
            <p:nvPr/>
          </p:nvSpPr>
          <p:spPr bwMode="auto">
            <a:xfrm>
              <a:off x="4330"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346" name="Freeform 58"/>
            <p:cNvSpPr>
              <a:spLocks/>
            </p:cNvSpPr>
            <p:nvPr/>
          </p:nvSpPr>
          <p:spPr bwMode="auto">
            <a:xfrm>
              <a:off x="4196"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47" name="Freeform 59"/>
            <p:cNvSpPr>
              <a:spLocks/>
            </p:cNvSpPr>
            <p:nvPr/>
          </p:nvSpPr>
          <p:spPr bwMode="auto">
            <a:xfrm>
              <a:off x="4232"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2348" name="Freeform 60"/>
            <p:cNvSpPr>
              <a:spLocks/>
            </p:cNvSpPr>
            <p:nvPr/>
          </p:nvSpPr>
          <p:spPr bwMode="auto">
            <a:xfrm>
              <a:off x="4073"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49" name="Freeform 61"/>
            <p:cNvSpPr>
              <a:spLocks/>
            </p:cNvSpPr>
            <p:nvPr/>
          </p:nvSpPr>
          <p:spPr bwMode="auto">
            <a:xfrm>
              <a:off x="4426"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50" name="Freeform 62"/>
            <p:cNvSpPr>
              <a:spLocks/>
            </p:cNvSpPr>
            <p:nvPr/>
          </p:nvSpPr>
          <p:spPr bwMode="auto">
            <a:xfrm>
              <a:off x="4668"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51" name="Freeform 63"/>
            <p:cNvSpPr>
              <a:spLocks/>
            </p:cNvSpPr>
            <p:nvPr/>
          </p:nvSpPr>
          <p:spPr bwMode="auto">
            <a:xfrm>
              <a:off x="4688"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52" name="Freeform 64"/>
            <p:cNvSpPr>
              <a:spLocks/>
            </p:cNvSpPr>
            <p:nvPr/>
          </p:nvSpPr>
          <p:spPr bwMode="auto">
            <a:xfrm>
              <a:off x="4775"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53" name="Freeform 65"/>
            <p:cNvSpPr>
              <a:spLocks/>
            </p:cNvSpPr>
            <p:nvPr/>
          </p:nvSpPr>
          <p:spPr bwMode="auto">
            <a:xfrm>
              <a:off x="4770"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54" name="Freeform 66"/>
            <p:cNvSpPr>
              <a:spLocks/>
            </p:cNvSpPr>
            <p:nvPr/>
          </p:nvSpPr>
          <p:spPr bwMode="auto">
            <a:xfrm>
              <a:off x="4878"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12355" name="Freeform 67"/>
            <p:cNvSpPr>
              <a:spLocks/>
            </p:cNvSpPr>
            <p:nvPr/>
          </p:nvSpPr>
          <p:spPr bwMode="auto">
            <a:xfrm>
              <a:off x="4811"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2356" name="Freeform 68"/>
            <p:cNvSpPr>
              <a:spLocks/>
            </p:cNvSpPr>
            <p:nvPr/>
          </p:nvSpPr>
          <p:spPr bwMode="auto">
            <a:xfrm>
              <a:off x="4847"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12357" name="Group 69"/>
            <p:cNvGrpSpPr>
              <a:grpSpLocks/>
            </p:cNvGrpSpPr>
            <p:nvPr/>
          </p:nvGrpSpPr>
          <p:grpSpPr bwMode="auto">
            <a:xfrm>
              <a:off x="2038" y="2920"/>
              <a:ext cx="609" cy="371"/>
              <a:chOff x="1991" y="3321"/>
              <a:chExt cx="361" cy="231"/>
            </a:xfrm>
          </p:grpSpPr>
          <p:sp>
            <p:nvSpPr>
              <p:cNvPr id="12358" name="Freeform 7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2359" name="Freeform 7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2360" name="Freeform 7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2361" name="Freeform 7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2362" name="Freeform 7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2363" name="Freeform 7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2364" name="Freeform 7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2365" name="Freeform 7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12366" name="Rectangle 78"/>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1994</a:t>
            </a:r>
          </a:p>
        </p:txBody>
      </p:sp>
      <p:sp>
        <p:nvSpPr>
          <p:cNvPr id="12367" name="Text Box 79"/>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12368" name="Text Box 80"/>
          <p:cNvSpPr txBox="1">
            <a:spLocks noChangeArrowheads="1"/>
          </p:cNvSpPr>
          <p:nvPr/>
        </p:nvSpPr>
        <p:spPr bwMode="auto">
          <a:xfrm>
            <a:off x="654050" y="5894388"/>
            <a:ext cx="72517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	    15%–19% </a:t>
            </a:r>
          </a:p>
        </p:txBody>
      </p:sp>
      <p:sp>
        <p:nvSpPr>
          <p:cNvPr id="12369"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2370" name="Rectangle 82"/>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12371" name="Rectangle 83"/>
          <p:cNvSpPr>
            <a:spLocks noChangeArrowheads="1"/>
          </p:cNvSpPr>
          <p:nvPr/>
        </p:nvSpPr>
        <p:spPr bwMode="auto">
          <a:xfrm>
            <a:off x="22098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12372" name="Rectangle 84"/>
          <p:cNvSpPr>
            <a:spLocks noChangeArrowheads="1"/>
          </p:cNvSpPr>
          <p:nvPr/>
        </p:nvSpPr>
        <p:spPr bwMode="auto">
          <a:xfrm>
            <a:off x="3352800" y="5943600"/>
            <a:ext cx="207963"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12373" name="Rectangle 85"/>
          <p:cNvSpPr>
            <a:spLocks noChangeArrowheads="1"/>
          </p:cNvSpPr>
          <p:nvPr/>
        </p:nvSpPr>
        <p:spPr bwMode="auto">
          <a:xfrm>
            <a:off x="395288" y="5892800"/>
            <a:ext cx="40243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1027113" y="1709738"/>
            <a:ext cx="6167437" cy="3567112"/>
            <a:chOff x="728" y="1077"/>
            <a:chExt cx="4371" cy="2247"/>
          </a:xfrm>
        </p:grpSpPr>
        <p:sp>
          <p:nvSpPr>
            <p:cNvPr id="13315" name="Freeform 3"/>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16" name="Freeform 4"/>
            <p:cNvSpPr>
              <a:spLocks/>
            </p:cNvSpPr>
            <p:nvPr/>
          </p:nvSpPr>
          <p:spPr bwMode="auto">
            <a:xfrm>
              <a:off x="2823"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17" name="Freeform 5"/>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18" name="Freeform 6"/>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19" name="Freeform 7"/>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20" name="Freeform 8"/>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21" name="Freeform 9"/>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22" name="Freeform 10"/>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23" name="Freeform 11"/>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24" name="Freeform 12"/>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25" name="Freeform 13"/>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26" name="Freeform 14"/>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27" name="Freeform 15"/>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28" name="Freeform 16"/>
            <p:cNvSpPr>
              <a:spLocks/>
            </p:cNvSpPr>
            <p:nvPr/>
          </p:nvSpPr>
          <p:spPr bwMode="auto">
            <a:xfrm>
              <a:off x="3962"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29" name="Freeform 17"/>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30" name="Freeform 18"/>
            <p:cNvSpPr>
              <a:spLocks/>
            </p:cNvSpPr>
            <p:nvPr/>
          </p:nvSpPr>
          <p:spPr bwMode="auto">
            <a:xfrm>
              <a:off x="3433" y="2306"/>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31" name="Freeform 19"/>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32" name="Freeform 20"/>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33" name="Freeform 21"/>
            <p:cNvSpPr>
              <a:spLocks/>
            </p:cNvSpPr>
            <p:nvPr/>
          </p:nvSpPr>
          <p:spPr bwMode="auto">
            <a:xfrm>
              <a:off x="2434" y="1892"/>
              <a:ext cx="508"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34" name="Freeform 22"/>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35" name="Freeform 23"/>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36" name="Freeform 24"/>
            <p:cNvSpPr>
              <a:spLocks/>
            </p:cNvSpPr>
            <p:nvPr/>
          </p:nvSpPr>
          <p:spPr bwMode="auto">
            <a:xfrm>
              <a:off x="4372"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37" name="Freeform 25"/>
            <p:cNvSpPr>
              <a:spLocks/>
            </p:cNvSpPr>
            <p:nvPr/>
          </p:nvSpPr>
          <p:spPr bwMode="auto">
            <a:xfrm>
              <a:off x="4720"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13338" name="Group 26"/>
            <p:cNvGrpSpPr>
              <a:grpSpLocks/>
            </p:cNvGrpSpPr>
            <p:nvPr/>
          </p:nvGrpSpPr>
          <p:grpSpPr bwMode="auto">
            <a:xfrm>
              <a:off x="728" y="2448"/>
              <a:ext cx="1266" cy="876"/>
              <a:chOff x="768" y="2832"/>
              <a:chExt cx="1203" cy="876"/>
            </a:xfrm>
          </p:grpSpPr>
          <p:sp>
            <p:nvSpPr>
              <p:cNvPr id="13339" name="Freeform 27"/>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40" name="Freeform 28"/>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13341" name="Freeform 29"/>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42" name="Freeform 30"/>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3343" name="Freeform 31"/>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44" name="Freeform 32"/>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3345" name="Freeform 33"/>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46" name="Freeform 34"/>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3347" name="Freeform 35"/>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48" name="Freeform 36"/>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3349" name="Freeform 37"/>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50" name="Freeform 38"/>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3351" name="Freeform 39"/>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52" name="Freeform 40"/>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53" name="Freeform 41"/>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13354" name="Freeform 42"/>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55" name="Freeform 43"/>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56" name="Freeform 44"/>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57" name="Freeform 45"/>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58" name="Freeform 46"/>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59" name="Freeform 47"/>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60" name="Freeform 48"/>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61" name="Freeform 49"/>
            <p:cNvSpPr>
              <a:spLocks/>
            </p:cNvSpPr>
            <p:nvPr/>
          </p:nvSpPr>
          <p:spPr bwMode="auto">
            <a:xfrm>
              <a:off x="3265"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62" name="Freeform 50"/>
            <p:cNvSpPr>
              <a:spLocks/>
            </p:cNvSpPr>
            <p:nvPr/>
          </p:nvSpPr>
          <p:spPr bwMode="auto">
            <a:xfrm>
              <a:off x="3474" y="2604"/>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63" name="Freeform 51"/>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3364" name="Group 52"/>
            <p:cNvGrpSpPr>
              <a:grpSpLocks/>
            </p:cNvGrpSpPr>
            <p:nvPr/>
          </p:nvGrpSpPr>
          <p:grpSpPr bwMode="auto">
            <a:xfrm>
              <a:off x="3669" y="1384"/>
              <a:ext cx="523" cy="468"/>
              <a:chOff x="3562" y="1636"/>
              <a:chExt cx="497" cy="468"/>
            </a:xfrm>
          </p:grpSpPr>
          <p:sp>
            <p:nvSpPr>
              <p:cNvPr id="13365" name="Freeform 53"/>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66" name="Freeform 54"/>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13367" name="Freeform 55"/>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68" name="Freeform 56"/>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69" name="Freeform 57"/>
            <p:cNvSpPr>
              <a:spLocks/>
            </p:cNvSpPr>
            <p:nvPr/>
          </p:nvSpPr>
          <p:spPr bwMode="auto">
            <a:xfrm>
              <a:off x="4331"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70" name="Freeform 58"/>
            <p:cNvSpPr>
              <a:spLocks/>
            </p:cNvSpPr>
            <p:nvPr/>
          </p:nvSpPr>
          <p:spPr bwMode="auto">
            <a:xfrm>
              <a:off x="4197"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71" name="Freeform 59"/>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72" name="Freeform 60"/>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73" name="Freeform 61"/>
            <p:cNvSpPr>
              <a:spLocks/>
            </p:cNvSpPr>
            <p:nvPr/>
          </p:nvSpPr>
          <p:spPr bwMode="auto">
            <a:xfrm>
              <a:off x="4427"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74" name="Freeform 62"/>
            <p:cNvSpPr>
              <a:spLocks/>
            </p:cNvSpPr>
            <p:nvPr/>
          </p:nvSpPr>
          <p:spPr bwMode="auto">
            <a:xfrm>
              <a:off x="4669"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3375" name="Freeform 63"/>
            <p:cNvSpPr>
              <a:spLocks/>
            </p:cNvSpPr>
            <p:nvPr/>
          </p:nvSpPr>
          <p:spPr bwMode="auto">
            <a:xfrm>
              <a:off x="4689"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76" name="Freeform 64"/>
            <p:cNvSpPr>
              <a:spLocks/>
            </p:cNvSpPr>
            <p:nvPr/>
          </p:nvSpPr>
          <p:spPr bwMode="auto">
            <a:xfrm>
              <a:off x="4776"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77" name="Freeform 65"/>
            <p:cNvSpPr>
              <a:spLocks/>
            </p:cNvSpPr>
            <p:nvPr/>
          </p:nvSpPr>
          <p:spPr bwMode="auto">
            <a:xfrm>
              <a:off x="4771"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78" name="Freeform 66"/>
            <p:cNvSpPr>
              <a:spLocks/>
            </p:cNvSpPr>
            <p:nvPr/>
          </p:nvSpPr>
          <p:spPr bwMode="auto">
            <a:xfrm>
              <a:off x="4879"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79" name="Freeform 67"/>
            <p:cNvSpPr>
              <a:spLocks/>
            </p:cNvSpPr>
            <p:nvPr/>
          </p:nvSpPr>
          <p:spPr bwMode="auto">
            <a:xfrm>
              <a:off x="4812"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3380" name="Freeform 68"/>
            <p:cNvSpPr>
              <a:spLocks/>
            </p:cNvSpPr>
            <p:nvPr/>
          </p:nvSpPr>
          <p:spPr bwMode="auto">
            <a:xfrm>
              <a:off x="4848"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13381" name="Group 69"/>
            <p:cNvGrpSpPr>
              <a:grpSpLocks/>
            </p:cNvGrpSpPr>
            <p:nvPr/>
          </p:nvGrpSpPr>
          <p:grpSpPr bwMode="auto">
            <a:xfrm>
              <a:off x="2038" y="2920"/>
              <a:ext cx="609" cy="371"/>
              <a:chOff x="1991" y="3321"/>
              <a:chExt cx="361" cy="231"/>
            </a:xfrm>
          </p:grpSpPr>
          <p:sp>
            <p:nvSpPr>
              <p:cNvPr id="13382" name="Freeform 7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3383" name="Freeform 7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3384" name="Freeform 7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3385" name="Freeform 7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3386" name="Freeform 7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3387" name="Freeform 7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3388" name="Freeform 7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3389" name="Freeform 7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13390" name="Rectangle 78"/>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1995</a:t>
            </a:r>
          </a:p>
        </p:txBody>
      </p:sp>
      <p:sp>
        <p:nvSpPr>
          <p:cNvPr id="13391" name="Text Box 79"/>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13392" name="Text Box 80"/>
          <p:cNvSpPr txBox="1">
            <a:spLocks noChangeArrowheads="1"/>
          </p:cNvSpPr>
          <p:nvPr/>
        </p:nvSpPr>
        <p:spPr bwMode="auto">
          <a:xfrm>
            <a:off x="654050" y="5894388"/>
            <a:ext cx="72517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	    15%–19% </a:t>
            </a:r>
          </a:p>
        </p:txBody>
      </p:sp>
      <p:sp>
        <p:nvSpPr>
          <p:cNvPr id="13393"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394" name="Rectangle 82"/>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13395" name="Rectangle 83"/>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13396" name="Rectangle 84"/>
          <p:cNvSpPr>
            <a:spLocks noChangeArrowheads="1"/>
          </p:cNvSpPr>
          <p:nvPr/>
        </p:nvSpPr>
        <p:spPr bwMode="auto">
          <a:xfrm>
            <a:off x="3352800" y="5943600"/>
            <a:ext cx="207963"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13397" name="Rectangle 85"/>
          <p:cNvSpPr>
            <a:spLocks noChangeArrowheads="1"/>
          </p:cNvSpPr>
          <p:nvPr/>
        </p:nvSpPr>
        <p:spPr bwMode="auto">
          <a:xfrm>
            <a:off x="395288" y="5892800"/>
            <a:ext cx="41005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p:cNvSpPr>
          <p:nvPr/>
        </p:nvSpPr>
        <p:spPr bwMode="auto">
          <a:xfrm>
            <a:off x="4011613" y="2003425"/>
            <a:ext cx="644525"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39" name="Freeform 3"/>
          <p:cNvSpPr>
            <a:spLocks/>
          </p:cNvSpPr>
          <p:nvPr/>
        </p:nvSpPr>
        <p:spPr bwMode="auto">
          <a:xfrm>
            <a:off x="3983038"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340" name="Freeform 4"/>
          <p:cNvSpPr>
            <a:spLocks/>
          </p:cNvSpPr>
          <p:nvPr/>
        </p:nvSpPr>
        <p:spPr bwMode="auto">
          <a:xfrm>
            <a:off x="3960813" y="2794000"/>
            <a:ext cx="806450"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41" name="Freeform 5"/>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342" name="Freeform 6"/>
          <p:cNvSpPr>
            <a:spLocks/>
          </p:cNvSpPr>
          <p:nvPr/>
        </p:nvSpPr>
        <p:spPr bwMode="auto">
          <a:xfrm>
            <a:off x="4019550" y="3590925"/>
            <a:ext cx="838200"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43" name="Freeform 7"/>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44" name="Freeform 8"/>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45" name="Freeform 9"/>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46" name="Freeform 10"/>
          <p:cNvSpPr>
            <a:spLocks/>
          </p:cNvSpPr>
          <p:nvPr/>
        </p:nvSpPr>
        <p:spPr bwMode="auto">
          <a:xfrm>
            <a:off x="5343525" y="3265488"/>
            <a:ext cx="719138"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47" name="Freeform 11"/>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48" name="Freeform 12"/>
          <p:cNvSpPr>
            <a:spLocks/>
          </p:cNvSpPr>
          <p:nvPr/>
        </p:nvSpPr>
        <p:spPr bwMode="auto">
          <a:xfrm>
            <a:off x="5489575" y="3824288"/>
            <a:ext cx="374650"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49" name="Freeform 13"/>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50" name="Freeform 14"/>
          <p:cNvSpPr>
            <a:spLocks/>
          </p:cNvSpPr>
          <p:nvPr/>
        </p:nvSpPr>
        <p:spPr bwMode="auto">
          <a:xfrm>
            <a:off x="5843588"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51" name="Freeform 15"/>
          <p:cNvSpPr>
            <a:spLocks/>
          </p:cNvSpPr>
          <p:nvPr/>
        </p:nvSpPr>
        <p:spPr bwMode="auto">
          <a:xfrm>
            <a:off x="5591175"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52" name="Freeform 16"/>
          <p:cNvSpPr>
            <a:spLocks/>
          </p:cNvSpPr>
          <p:nvPr/>
        </p:nvSpPr>
        <p:spPr bwMode="auto">
          <a:xfrm>
            <a:off x="5988050" y="3009900"/>
            <a:ext cx="441325"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53" name="Freeform 17"/>
          <p:cNvSpPr>
            <a:spLocks/>
          </p:cNvSpPr>
          <p:nvPr/>
        </p:nvSpPr>
        <p:spPr bwMode="auto">
          <a:xfrm>
            <a:off x="4845050" y="3660775"/>
            <a:ext cx="484188"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54" name="Freeform 18"/>
          <p:cNvSpPr>
            <a:spLocks/>
          </p:cNvSpPr>
          <p:nvPr/>
        </p:nvSpPr>
        <p:spPr bwMode="auto">
          <a:xfrm>
            <a:off x="2103438"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355" name="Freeform 19"/>
          <p:cNvSpPr>
            <a:spLocks/>
          </p:cNvSpPr>
          <p:nvPr/>
        </p:nvSpPr>
        <p:spPr bwMode="auto">
          <a:xfrm>
            <a:off x="3324225" y="2452688"/>
            <a:ext cx="682625"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356" name="Freeform 20"/>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357" name="Freeform 21"/>
          <p:cNvSpPr>
            <a:spLocks/>
          </p:cNvSpPr>
          <p:nvPr/>
        </p:nvSpPr>
        <p:spPr bwMode="auto">
          <a:xfrm>
            <a:off x="3341688" y="3521075"/>
            <a:ext cx="684212"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358" name="Freeform 22"/>
          <p:cNvSpPr>
            <a:spLocks/>
          </p:cNvSpPr>
          <p:nvPr/>
        </p:nvSpPr>
        <p:spPr bwMode="auto">
          <a:xfrm>
            <a:off x="3600450" y="3660775"/>
            <a:ext cx="1368425"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59" name="Freeform 23"/>
          <p:cNvSpPr>
            <a:spLocks/>
          </p:cNvSpPr>
          <p:nvPr/>
        </p:nvSpPr>
        <p:spPr bwMode="auto">
          <a:xfrm>
            <a:off x="6169025"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360" name="Freeform 24"/>
          <p:cNvSpPr>
            <a:spLocks/>
          </p:cNvSpPr>
          <p:nvPr/>
        </p:nvSpPr>
        <p:spPr bwMode="auto">
          <a:xfrm>
            <a:off x="6661150" y="2266950"/>
            <a:ext cx="165100"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14361" name="Group 25"/>
          <p:cNvGrpSpPr>
            <a:grpSpLocks/>
          </p:cNvGrpSpPr>
          <p:nvPr/>
        </p:nvGrpSpPr>
        <p:grpSpPr bwMode="auto">
          <a:xfrm>
            <a:off x="1027113" y="3886200"/>
            <a:ext cx="1785937" cy="1390650"/>
            <a:chOff x="768" y="2832"/>
            <a:chExt cx="1203" cy="876"/>
          </a:xfrm>
        </p:grpSpPr>
        <p:sp>
          <p:nvSpPr>
            <p:cNvPr id="14362"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63"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14364"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65"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4366"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67"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4368"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69"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4370"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71"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4372"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73"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4374"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75"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76"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14377" name="Freeform 41"/>
          <p:cNvSpPr>
            <a:spLocks/>
          </p:cNvSpPr>
          <p:nvPr/>
        </p:nvSpPr>
        <p:spPr bwMode="auto">
          <a:xfrm>
            <a:off x="2955925" y="2794000"/>
            <a:ext cx="552450"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378" name="Freeform 42"/>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379" name="Freeform 43"/>
          <p:cNvSpPr>
            <a:spLocks/>
          </p:cNvSpPr>
          <p:nvPr/>
        </p:nvSpPr>
        <p:spPr bwMode="auto">
          <a:xfrm>
            <a:off x="2168525" y="2035175"/>
            <a:ext cx="782638"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80" name="Freeform 44"/>
          <p:cNvSpPr>
            <a:spLocks/>
          </p:cNvSpPr>
          <p:nvPr/>
        </p:nvSpPr>
        <p:spPr bwMode="auto">
          <a:xfrm>
            <a:off x="2805113" y="1833563"/>
            <a:ext cx="585787"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81" name="Freeform 45"/>
          <p:cNvSpPr>
            <a:spLocks/>
          </p:cNvSpPr>
          <p:nvPr/>
        </p:nvSpPr>
        <p:spPr bwMode="auto">
          <a:xfrm>
            <a:off x="3051175"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382" name="Freeform 46"/>
          <p:cNvSpPr>
            <a:spLocks/>
          </p:cNvSpPr>
          <p:nvPr/>
        </p:nvSpPr>
        <p:spPr bwMode="auto">
          <a:xfrm>
            <a:off x="2451100" y="2662238"/>
            <a:ext cx="620713"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83" name="Freeform 47"/>
          <p:cNvSpPr>
            <a:spLocks/>
          </p:cNvSpPr>
          <p:nvPr/>
        </p:nvSpPr>
        <p:spPr bwMode="auto">
          <a:xfrm>
            <a:off x="2774950" y="3444875"/>
            <a:ext cx="660400"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384" name="Freeform 48"/>
          <p:cNvSpPr>
            <a:spLocks/>
          </p:cNvSpPr>
          <p:nvPr/>
        </p:nvSpPr>
        <p:spPr bwMode="auto">
          <a:xfrm>
            <a:off x="4606925" y="1981200"/>
            <a:ext cx="642938"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385" name="Freeform 49"/>
          <p:cNvSpPr>
            <a:spLocks/>
          </p:cNvSpPr>
          <p:nvPr/>
        </p:nvSpPr>
        <p:spPr bwMode="auto">
          <a:xfrm>
            <a:off x="4902200" y="4133850"/>
            <a:ext cx="557213"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86" name="Freeform 50"/>
          <p:cNvSpPr>
            <a:spLocks/>
          </p:cNvSpPr>
          <p:nvPr/>
        </p:nvSpPr>
        <p:spPr bwMode="auto">
          <a:xfrm>
            <a:off x="5126038" y="2855913"/>
            <a:ext cx="392112"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4387" name="Group 51"/>
          <p:cNvGrpSpPr>
            <a:grpSpLocks/>
          </p:cNvGrpSpPr>
          <p:nvPr/>
        </p:nvGrpSpPr>
        <p:grpSpPr bwMode="auto">
          <a:xfrm>
            <a:off x="5176838" y="2197100"/>
            <a:ext cx="738187" cy="742950"/>
            <a:chOff x="3562" y="1636"/>
            <a:chExt cx="497" cy="468"/>
          </a:xfrm>
        </p:grpSpPr>
        <p:sp>
          <p:nvSpPr>
            <p:cNvPr id="14388"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89"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14390" name="Freeform 54"/>
          <p:cNvSpPr>
            <a:spLocks/>
          </p:cNvSpPr>
          <p:nvPr/>
        </p:nvSpPr>
        <p:spPr bwMode="auto">
          <a:xfrm>
            <a:off x="5473700" y="2917825"/>
            <a:ext cx="290513"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91" name="Freeform 55"/>
          <p:cNvSpPr>
            <a:spLocks/>
          </p:cNvSpPr>
          <p:nvPr/>
        </p:nvSpPr>
        <p:spPr bwMode="auto">
          <a:xfrm>
            <a:off x="5172075" y="3846513"/>
            <a:ext cx="338138"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92" name="Freeform 56"/>
          <p:cNvSpPr>
            <a:spLocks/>
          </p:cNvSpPr>
          <p:nvPr/>
        </p:nvSpPr>
        <p:spPr bwMode="auto">
          <a:xfrm>
            <a:off x="6111875" y="2732088"/>
            <a:ext cx="569913"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93" name="Freeform 57"/>
          <p:cNvSpPr>
            <a:spLocks/>
          </p:cNvSpPr>
          <p:nvPr/>
        </p:nvSpPr>
        <p:spPr bwMode="auto">
          <a:xfrm>
            <a:off x="5922963" y="3127375"/>
            <a:ext cx="738187"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94" name="Freeform 58"/>
          <p:cNvSpPr>
            <a:spLocks/>
          </p:cNvSpPr>
          <p:nvPr/>
        </p:nvSpPr>
        <p:spPr bwMode="auto">
          <a:xfrm>
            <a:off x="5973763" y="3730625"/>
            <a:ext cx="496887"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95" name="Freeform 59"/>
          <p:cNvSpPr>
            <a:spLocks/>
          </p:cNvSpPr>
          <p:nvPr/>
        </p:nvSpPr>
        <p:spPr bwMode="auto">
          <a:xfrm>
            <a:off x="5748338" y="3784600"/>
            <a:ext cx="530225"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396" name="Freeform 60"/>
          <p:cNvSpPr>
            <a:spLocks/>
          </p:cNvSpPr>
          <p:nvPr/>
        </p:nvSpPr>
        <p:spPr bwMode="auto">
          <a:xfrm>
            <a:off x="6246813" y="3041650"/>
            <a:ext cx="449262"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97" name="Freeform 61"/>
          <p:cNvSpPr>
            <a:spLocks/>
          </p:cNvSpPr>
          <p:nvPr/>
        </p:nvSpPr>
        <p:spPr bwMode="auto">
          <a:xfrm>
            <a:off x="6588125"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4398" name="Freeform 62"/>
          <p:cNvSpPr>
            <a:spLocks/>
          </p:cNvSpPr>
          <p:nvPr/>
        </p:nvSpPr>
        <p:spPr bwMode="auto">
          <a:xfrm>
            <a:off x="6616700" y="2801938"/>
            <a:ext cx="138113"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399" name="Freeform 63"/>
          <p:cNvSpPr>
            <a:spLocks/>
          </p:cNvSpPr>
          <p:nvPr/>
        </p:nvSpPr>
        <p:spPr bwMode="auto">
          <a:xfrm>
            <a:off x="6738938" y="2654300"/>
            <a:ext cx="166687"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400" name="Freeform 64"/>
          <p:cNvSpPr>
            <a:spLocks/>
          </p:cNvSpPr>
          <p:nvPr/>
        </p:nvSpPr>
        <p:spPr bwMode="auto">
          <a:xfrm>
            <a:off x="6732588"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401" name="Freeform 65"/>
          <p:cNvSpPr>
            <a:spLocks/>
          </p:cNvSpPr>
          <p:nvPr/>
        </p:nvSpPr>
        <p:spPr bwMode="auto">
          <a:xfrm>
            <a:off x="6884988"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402" name="Freeform 66"/>
          <p:cNvSpPr>
            <a:spLocks/>
          </p:cNvSpPr>
          <p:nvPr/>
        </p:nvSpPr>
        <p:spPr bwMode="auto">
          <a:xfrm>
            <a:off x="678973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4403" name="Freeform 67"/>
          <p:cNvSpPr>
            <a:spLocks/>
          </p:cNvSpPr>
          <p:nvPr/>
        </p:nvSpPr>
        <p:spPr bwMode="auto">
          <a:xfrm>
            <a:off x="6840538" y="1887538"/>
            <a:ext cx="354012"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4404" name="Group 68"/>
          <p:cNvGrpSpPr>
            <a:grpSpLocks/>
          </p:cNvGrpSpPr>
          <p:nvPr/>
        </p:nvGrpSpPr>
        <p:grpSpPr bwMode="auto">
          <a:xfrm>
            <a:off x="2876550" y="4635500"/>
            <a:ext cx="858838" cy="588963"/>
            <a:chOff x="1991" y="3321"/>
            <a:chExt cx="361" cy="231"/>
          </a:xfrm>
        </p:grpSpPr>
        <p:sp>
          <p:nvSpPr>
            <p:cNvPr id="14405"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4406"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4407"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4408"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4409"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4410"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4411"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4412"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14413" name="Rectangle 77"/>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1996</a:t>
            </a:r>
          </a:p>
        </p:txBody>
      </p:sp>
      <p:sp>
        <p:nvSpPr>
          <p:cNvPr id="14414" name="Text Box 78"/>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14415" name="Text Box 79"/>
          <p:cNvSpPr txBox="1">
            <a:spLocks noChangeArrowheads="1"/>
          </p:cNvSpPr>
          <p:nvPr/>
        </p:nvSpPr>
        <p:spPr bwMode="auto">
          <a:xfrm>
            <a:off x="654050" y="5894388"/>
            <a:ext cx="72517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	    15%–19% </a:t>
            </a:r>
          </a:p>
        </p:txBody>
      </p:sp>
      <p:sp>
        <p:nvSpPr>
          <p:cNvPr id="14416"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4417" name="Rectangle 81"/>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14418" name="Rectangle 82"/>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14419" name="Rectangle 83"/>
          <p:cNvSpPr>
            <a:spLocks noChangeArrowheads="1"/>
          </p:cNvSpPr>
          <p:nvPr/>
        </p:nvSpPr>
        <p:spPr bwMode="auto">
          <a:xfrm>
            <a:off x="3352800" y="5943600"/>
            <a:ext cx="207963"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14420" name="Rectangle 84"/>
          <p:cNvSpPr>
            <a:spLocks noChangeArrowheads="1"/>
          </p:cNvSpPr>
          <p:nvPr/>
        </p:nvSpPr>
        <p:spPr bwMode="auto">
          <a:xfrm>
            <a:off x="395288" y="5892800"/>
            <a:ext cx="40243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2"/>
          <p:cNvSpPr>
            <a:spLocks/>
          </p:cNvSpPr>
          <p:nvPr/>
        </p:nvSpPr>
        <p:spPr bwMode="auto">
          <a:xfrm>
            <a:off x="4011613" y="2003425"/>
            <a:ext cx="644525"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63" name="Freeform 3"/>
          <p:cNvSpPr>
            <a:spLocks/>
          </p:cNvSpPr>
          <p:nvPr/>
        </p:nvSpPr>
        <p:spPr bwMode="auto">
          <a:xfrm>
            <a:off x="3983038"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64" name="Freeform 4"/>
          <p:cNvSpPr>
            <a:spLocks/>
          </p:cNvSpPr>
          <p:nvPr/>
        </p:nvSpPr>
        <p:spPr bwMode="auto">
          <a:xfrm>
            <a:off x="3960813" y="2794000"/>
            <a:ext cx="806450"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65" name="Freeform 5"/>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5366" name="Freeform 6"/>
          <p:cNvSpPr>
            <a:spLocks/>
          </p:cNvSpPr>
          <p:nvPr/>
        </p:nvSpPr>
        <p:spPr bwMode="auto">
          <a:xfrm>
            <a:off x="4019550" y="3590925"/>
            <a:ext cx="838200"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5367" name="Freeform 7"/>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68" name="Freeform 8"/>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69" name="Freeform 9"/>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70" name="Freeform 10"/>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71" name="Freeform 11"/>
          <p:cNvSpPr>
            <a:spLocks/>
          </p:cNvSpPr>
          <p:nvPr/>
        </p:nvSpPr>
        <p:spPr bwMode="auto">
          <a:xfrm>
            <a:off x="5489575" y="3824288"/>
            <a:ext cx="374650"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72" name="Freeform 12"/>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73" name="Freeform 13"/>
          <p:cNvSpPr>
            <a:spLocks/>
          </p:cNvSpPr>
          <p:nvPr/>
        </p:nvSpPr>
        <p:spPr bwMode="auto">
          <a:xfrm>
            <a:off x="5843588"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74" name="Freeform 14"/>
          <p:cNvSpPr>
            <a:spLocks/>
          </p:cNvSpPr>
          <p:nvPr/>
        </p:nvSpPr>
        <p:spPr bwMode="auto">
          <a:xfrm>
            <a:off x="5591175"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75" name="Freeform 15"/>
          <p:cNvSpPr>
            <a:spLocks/>
          </p:cNvSpPr>
          <p:nvPr/>
        </p:nvSpPr>
        <p:spPr bwMode="auto">
          <a:xfrm>
            <a:off x="5988050" y="3009900"/>
            <a:ext cx="441325"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76" name="Freeform 16"/>
          <p:cNvSpPr>
            <a:spLocks/>
          </p:cNvSpPr>
          <p:nvPr/>
        </p:nvSpPr>
        <p:spPr bwMode="auto">
          <a:xfrm>
            <a:off x="4845050" y="3660775"/>
            <a:ext cx="484188"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77" name="Freeform 17"/>
          <p:cNvSpPr>
            <a:spLocks/>
          </p:cNvSpPr>
          <p:nvPr/>
        </p:nvSpPr>
        <p:spPr bwMode="auto">
          <a:xfrm>
            <a:off x="2103438"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78" name="Freeform 18"/>
          <p:cNvSpPr>
            <a:spLocks/>
          </p:cNvSpPr>
          <p:nvPr/>
        </p:nvSpPr>
        <p:spPr bwMode="auto">
          <a:xfrm>
            <a:off x="3324225" y="2452688"/>
            <a:ext cx="682625"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5379" name="Freeform 19"/>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5380" name="Freeform 20"/>
          <p:cNvSpPr>
            <a:spLocks/>
          </p:cNvSpPr>
          <p:nvPr/>
        </p:nvSpPr>
        <p:spPr bwMode="auto">
          <a:xfrm>
            <a:off x="3341688" y="3521075"/>
            <a:ext cx="684212"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5381" name="Freeform 21"/>
          <p:cNvSpPr>
            <a:spLocks/>
          </p:cNvSpPr>
          <p:nvPr/>
        </p:nvSpPr>
        <p:spPr bwMode="auto">
          <a:xfrm>
            <a:off x="3600450" y="3660775"/>
            <a:ext cx="1368425"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82" name="Freeform 22"/>
          <p:cNvSpPr>
            <a:spLocks/>
          </p:cNvSpPr>
          <p:nvPr/>
        </p:nvSpPr>
        <p:spPr bwMode="auto">
          <a:xfrm>
            <a:off x="6169025"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83" name="Freeform 23"/>
          <p:cNvSpPr>
            <a:spLocks/>
          </p:cNvSpPr>
          <p:nvPr/>
        </p:nvSpPr>
        <p:spPr bwMode="auto">
          <a:xfrm>
            <a:off x="6661150" y="2266950"/>
            <a:ext cx="165100"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5384" name="Group 24"/>
          <p:cNvGrpSpPr>
            <a:grpSpLocks/>
          </p:cNvGrpSpPr>
          <p:nvPr/>
        </p:nvGrpSpPr>
        <p:grpSpPr bwMode="auto">
          <a:xfrm>
            <a:off x="1027113" y="3886200"/>
            <a:ext cx="1785937" cy="1390650"/>
            <a:chOff x="768" y="2832"/>
            <a:chExt cx="1203" cy="876"/>
          </a:xfrm>
        </p:grpSpPr>
        <p:sp>
          <p:nvSpPr>
            <p:cNvPr id="15385" name="Freeform 25"/>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86" name="Freeform 26"/>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15387" name="Freeform 27"/>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88" name="Freeform 28"/>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5389" name="Freeform 29"/>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90" name="Freeform 30"/>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5391" name="Freeform 31"/>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92" name="Freeform 32"/>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5393" name="Freeform 33"/>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94" name="Freeform 34"/>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5395" name="Freeform 35"/>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96" name="Freeform 36"/>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5397" name="Freeform 37"/>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98" name="Freeform 38"/>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399" name="Freeform 39"/>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15400" name="Freeform 40"/>
          <p:cNvSpPr>
            <a:spLocks/>
          </p:cNvSpPr>
          <p:nvPr/>
        </p:nvSpPr>
        <p:spPr bwMode="auto">
          <a:xfrm>
            <a:off x="2955925" y="2794000"/>
            <a:ext cx="552450"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5401" name="Freeform 41"/>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5402" name="Freeform 42"/>
          <p:cNvSpPr>
            <a:spLocks/>
          </p:cNvSpPr>
          <p:nvPr/>
        </p:nvSpPr>
        <p:spPr bwMode="auto">
          <a:xfrm>
            <a:off x="2168525" y="2035175"/>
            <a:ext cx="782638"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403" name="Freeform 43"/>
          <p:cNvSpPr>
            <a:spLocks/>
          </p:cNvSpPr>
          <p:nvPr/>
        </p:nvSpPr>
        <p:spPr bwMode="auto">
          <a:xfrm>
            <a:off x="2805113" y="1833563"/>
            <a:ext cx="585787"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404" name="Freeform 44"/>
          <p:cNvSpPr>
            <a:spLocks/>
          </p:cNvSpPr>
          <p:nvPr/>
        </p:nvSpPr>
        <p:spPr bwMode="auto">
          <a:xfrm>
            <a:off x="3051175"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5405" name="Freeform 45"/>
          <p:cNvSpPr>
            <a:spLocks/>
          </p:cNvSpPr>
          <p:nvPr/>
        </p:nvSpPr>
        <p:spPr bwMode="auto">
          <a:xfrm>
            <a:off x="2451100" y="2662238"/>
            <a:ext cx="620713"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5406" name="Freeform 46"/>
          <p:cNvSpPr>
            <a:spLocks/>
          </p:cNvSpPr>
          <p:nvPr/>
        </p:nvSpPr>
        <p:spPr bwMode="auto">
          <a:xfrm>
            <a:off x="2774950" y="3444875"/>
            <a:ext cx="660400"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5407" name="Freeform 47"/>
          <p:cNvSpPr>
            <a:spLocks/>
          </p:cNvSpPr>
          <p:nvPr/>
        </p:nvSpPr>
        <p:spPr bwMode="auto">
          <a:xfrm>
            <a:off x="4606925" y="1981200"/>
            <a:ext cx="642938"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408" name="Freeform 48"/>
          <p:cNvSpPr>
            <a:spLocks/>
          </p:cNvSpPr>
          <p:nvPr/>
        </p:nvSpPr>
        <p:spPr bwMode="auto">
          <a:xfrm>
            <a:off x="4902200" y="4133850"/>
            <a:ext cx="557213"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409" name="Freeform 49"/>
          <p:cNvSpPr>
            <a:spLocks/>
          </p:cNvSpPr>
          <p:nvPr/>
        </p:nvSpPr>
        <p:spPr bwMode="auto">
          <a:xfrm>
            <a:off x="5126038" y="2855913"/>
            <a:ext cx="392112"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5410" name="Group 50"/>
          <p:cNvGrpSpPr>
            <a:grpSpLocks/>
          </p:cNvGrpSpPr>
          <p:nvPr/>
        </p:nvGrpSpPr>
        <p:grpSpPr bwMode="auto">
          <a:xfrm>
            <a:off x="5176838" y="2197100"/>
            <a:ext cx="738187" cy="742950"/>
            <a:chOff x="3562" y="1636"/>
            <a:chExt cx="497" cy="468"/>
          </a:xfrm>
        </p:grpSpPr>
        <p:sp>
          <p:nvSpPr>
            <p:cNvPr id="15411" name="Freeform 51"/>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412" name="Freeform 52"/>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grpSp>
        <p:nvGrpSpPr>
          <p:cNvPr id="15413" name="Group 53"/>
          <p:cNvGrpSpPr>
            <a:grpSpLocks/>
          </p:cNvGrpSpPr>
          <p:nvPr/>
        </p:nvGrpSpPr>
        <p:grpSpPr bwMode="auto">
          <a:xfrm>
            <a:off x="5172075" y="2917825"/>
            <a:ext cx="890588" cy="1571625"/>
            <a:chOff x="3665" y="1838"/>
            <a:chExt cx="631" cy="990"/>
          </a:xfrm>
        </p:grpSpPr>
        <p:sp>
          <p:nvSpPr>
            <p:cNvPr id="15414" name="Freeform 54"/>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5415" name="Freeform 55"/>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5416" name="Freeform 56"/>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15417" name="Freeform 57"/>
          <p:cNvSpPr>
            <a:spLocks/>
          </p:cNvSpPr>
          <p:nvPr/>
        </p:nvSpPr>
        <p:spPr bwMode="auto">
          <a:xfrm>
            <a:off x="6111875" y="2732088"/>
            <a:ext cx="569913"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418" name="Freeform 58"/>
          <p:cNvSpPr>
            <a:spLocks/>
          </p:cNvSpPr>
          <p:nvPr/>
        </p:nvSpPr>
        <p:spPr bwMode="auto">
          <a:xfrm>
            <a:off x="5922963" y="3127375"/>
            <a:ext cx="738187"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419" name="Freeform 59"/>
          <p:cNvSpPr>
            <a:spLocks/>
          </p:cNvSpPr>
          <p:nvPr/>
        </p:nvSpPr>
        <p:spPr bwMode="auto">
          <a:xfrm>
            <a:off x="5973763" y="3730625"/>
            <a:ext cx="496887"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420" name="Freeform 60"/>
          <p:cNvSpPr>
            <a:spLocks/>
          </p:cNvSpPr>
          <p:nvPr/>
        </p:nvSpPr>
        <p:spPr bwMode="auto">
          <a:xfrm>
            <a:off x="5748338" y="3784600"/>
            <a:ext cx="530225"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5421" name="Freeform 61"/>
          <p:cNvSpPr>
            <a:spLocks/>
          </p:cNvSpPr>
          <p:nvPr/>
        </p:nvSpPr>
        <p:spPr bwMode="auto">
          <a:xfrm>
            <a:off x="6246813" y="3041650"/>
            <a:ext cx="449262"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422" name="Freeform 62"/>
          <p:cNvSpPr>
            <a:spLocks/>
          </p:cNvSpPr>
          <p:nvPr/>
        </p:nvSpPr>
        <p:spPr bwMode="auto">
          <a:xfrm>
            <a:off x="6588125"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423" name="Freeform 63"/>
          <p:cNvSpPr>
            <a:spLocks/>
          </p:cNvSpPr>
          <p:nvPr/>
        </p:nvSpPr>
        <p:spPr bwMode="auto">
          <a:xfrm>
            <a:off x="6616700" y="2801938"/>
            <a:ext cx="138113"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5424" name="Freeform 64"/>
          <p:cNvSpPr>
            <a:spLocks/>
          </p:cNvSpPr>
          <p:nvPr/>
        </p:nvSpPr>
        <p:spPr bwMode="auto">
          <a:xfrm>
            <a:off x="6738938" y="2654300"/>
            <a:ext cx="166687"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5425" name="Freeform 65"/>
          <p:cNvSpPr>
            <a:spLocks/>
          </p:cNvSpPr>
          <p:nvPr/>
        </p:nvSpPr>
        <p:spPr bwMode="auto">
          <a:xfrm>
            <a:off x="6732588"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5426" name="Freeform 66"/>
          <p:cNvSpPr>
            <a:spLocks/>
          </p:cNvSpPr>
          <p:nvPr/>
        </p:nvSpPr>
        <p:spPr bwMode="auto">
          <a:xfrm>
            <a:off x="6884988"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5427" name="Freeform 67"/>
          <p:cNvSpPr>
            <a:spLocks/>
          </p:cNvSpPr>
          <p:nvPr/>
        </p:nvSpPr>
        <p:spPr bwMode="auto">
          <a:xfrm>
            <a:off x="678973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5428" name="Freeform 68"/>
          <p:cNvSpPr>
            <a:spLocks/>
          </p:cNvSpPr>
          <p:nvPr/>
        </p:nvSpPr>
        <p:spPr bwMode="auto">
          <a:xfrm>
            <a:off x="6840538" y="1887538"/>
            <a:ext cx="354012"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5429" name="Group 69"/>
          <p:cNvGrpSpPr>
            <a:grpSpLocks/>
          </p:cNvGrpSpPr>
          <p:nvPr/>
        </p:nvGrpSpPr>
        <p:grpSpPr bwMode="auto">
          <a:xfrm>
            <a:off x="2876550" y="4635500"/>
            <a:ext cx="858838" cy="588963"/>
            <a:chOff x="1991" y="3321"/>
            <a:chExt cx="361" cy="231"/>
          </a:xfrm>
        </p:grpSpPr>
        <p:sp>
          <p:nvSpPr>
            <p:cNvPr id="15430" name="Freeform 7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5431" name="Freeform 7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5432" name="Freeform 7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5433" name="Freeform 7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5434" name="Freeform 7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5435" name="Freeform 7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5436" name="Freeform 7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5437" name="Freeform 7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15438" name="Rectangle 78"/>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1997</a:t>
            </a:r>
          </a:p>
        </p:txBody>
      </p:sp>
      <p:sp>
        <p:nvSpPr>
          <p:cNvPr id="15439" name="Text Box 79"/>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15440" name="Text Box 80"/>
          <p:cNvSpPr txBox="1">
            <a:spLocks noChangeArrowheads="1"/>
          </p:cNvSpPr>
          <p:nvPr/>
        </p:nvSpPr>
        <p:spPr bwMode="auto">
          <a:xfrm>
            <a:off x="654050" y="5894388"/>
            <a:ext cx="72390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	    15%–19%          </a:t>
            </a:r>
            <a:r>
              <a:rPr lang="en-US" sz="1400">
                <a:latin typeface="Arial Narrow" pitchFamily="34" charset="0"/>
                <a:ea typeface="ＭＳ Ｐゴシック" pitchFamily="-110" charset="-128"/>
              </a:rPr>
              <a:t> </a:t>
            </a:r>
            <a:r>
              <a:rPr lang="en-US" sz="1400" b="1">
                <a:latin typeface="Arial Narrow" pitchFamily="34" charset="0"/>
                <a:ea typeface="ＭＳ Ｐゴシック" pitchFamily="-110" charset="-128"/>
              </a:rPr>
              <a:t>≥20%</a:t>
            </a:r>
            <a:endParaRPr lang="en-US" sz="1400">
              <a:latin typeface="Arial Narrow" pitchFamily="34" charset="0"/>
              <a:ea typeface="ＭＳ Ｐゴシック" pitchFamily="-110" charset="-128"/>
            </a:endParaRPr>
          </a:p>
        </p:txBody>
      </p:sp>
      <p:sp>
        <p:nvSpPr>
          <p:cNvPr id="15441"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5442" name="Rectangle 82"/>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15443" name="Rectangle 83"/>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15444" name="Rectangle 84"/>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15445" name="Rectangle 85"/>
          <p:cNvSpPr>
            <a:spLocks noChangeArrowheads="1"/>
          </p:cNvSpPr>
          <p:nvPr/>
        </p:nvSpPr>
        <p:spPr bwMode="auto">
          <a:xfrm>
            <a:off x="4419600" y="5943600"/>
            <a:ext cx="209550"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15446" name="Rectangle 86"/>
          <p:cNvSpPr>
            <a:spLocks noChangeArrowheads="1"/>
          </p:cNvSpPr>
          <p:nvPr/>
        </p:nvSpPr>
        <p:spPr bwMode="auto">
          <a:xfrm>
            <a:off x="395288" y="5892800"/>
            <a:ext cx="49387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p:cNvSpPr>
            <a:spLocks/>
          </p:cNvSpPr>
          <p:nvPr/>
        </p:nvSpPr>
        <p:spPr bwMode="auto">
          <a:xfrm>
            <a:off x="4011613" y="2003425"/>
            <a:ext cx="644525"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387" name="Freeform 3"/>
          <p:cNvSpPr>
            <a:spLocks/>
          </p:cNvSpPr>
          <p:nvPr/>
        </p:nvSpPr>
        <p:spPr bwMode="auto">
          <a:xfrm>
            <a:off x="3983038"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388" name="Freeform 4"/>
          <p:cNvSpPr>
            <a:spLocks/>
          </p:cNvSpPr>
          <p:nvPr/>
        </p:nvSpPr>
        <p:spPr bwMode="auto">
          <a:xfrm>
            <a:off x="3960813" y="2794000"/>
            <a:ext cx="806450"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389" name="Freeform 5"/>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390" name="Freeform 6"/>
          <p:cNvSpPr>
            <a:spLocks/>
          </p:cNvSpPr>
          <p:nvPr/>
        </p:nvSpPr>
        <p:spPr bwMode="auto">
          <a:xfrm>
            <a:off x="4019550" y="3590925"/>
            <a:ext cx="838200"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391" name="Freeform 7"/>
          <p:cNvSpPr>
            <a:spLocks/>
          </p:cNvSpPr>
          <p:nvPr/>
        </p:nvSpPr>
        <p:spPr bwMode="auto">
          <a:xfrm>
            <a:off x="4651375" y="27273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392" name="Freeform 8"/>
          <p:cNvSpPr>
            <a:spLocks/>
          </p:cNvSpPr>
          <p:nvPr/>
        </p:nvSpPr>
        <p:spPr bwMode="auto">
          <a:xfrm>
            <a:off x="4730750" y="31146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393" name="Freeform 9"/>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394" name="Freeform 10"/>
          <p:cNvSpPr>
            <a:spLocks/>
          </p:cNvSpPr>
          <p:nvPr/>
        </p:nvSpPr>
        <p:spPr bwMode="auto">
          <a:xfrm>
            <a:off x="5343525" y="3265488"/>
            <a:ext cx="719138"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395" name="Freeform 11"/>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396" name="Freeform 12"/>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397" name="Freeform 13"/>
          <p:cNvSpPr>
            <a:spLocks/>
          </p:cNvSpPr>
          <p:nvPr/>
        </p:nvSpPr>
        <p:spPr bwMode="auto">
          <a:xfrm>
            <a:off x="5843588"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398" name="Freeform 14"/>
          <p:cNvSpPr>
            <a:spLocks/>
          </p:cNvSpPr>
          <p:nvPr/>
        </p:nvSpPr>
        <p:spPr bwMode="auto">
          <a:xfrm>
            <a:off x="5591175"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399" name="Freeform 15"/>
          <p:cNvSpPr>
            <a:spLocks/>
          </p:cNvSpPr>
          <p:nvPr/>
        </p:nvSpPr>
        <p:spPr bwMode="auto">
          <a:xfrm>
            <a:off x="4845050" y="3648075"/>
            <a:ext cx="484188"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00" name="Freeform 16"/>
          <p:cNvSpPr>
            <a:spLocks/>
          </p:cNvSpPr>
          <p:nvPr/>
        </p:nvSpPr>
        <p:spPr bwMode="auto">
          <a:xfrm>
            <a:off x="2103438"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01" name="Freeform 17"/>
          <p:cNvSpPr>
            <a:spLocks/>
          </p:cNvSpPr>
          <p:nvPr/>
        </p:nvSpPr>
        <p:spPr bwMode="auto">
          <a:xfrm>
            <a:off x="3324225" y="2452688"/>
            <a:ext cx="682625"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6402" name="Freeform 18"/>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6403" name="Freeform 19"/>
          <p:cNvSpPr>
            <a:spLocks/>
          </p:cNvSpPr>
          <p:nvPr/>
        </p:nvSpPr>
        <p:spPr bwMode="auto">
          <a:xfrm>
            <a:off x="3341688" y="3521075"/>
            <a:ext cx="684212"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6404" name="Freeform 20"/>
          <p:cNvSpPr>
            <a:spLocks/>
          </p:cNvSpPr>
          <p:nvPr/>
        </p:nvSpPr>
        <p:spPr bwMode="auto">
          <a:xfrm>
            <a:off x="3600450" y="3660775"/>
            <a:ext cx="1368425"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05" name="Freeform 21"/>
          <p:cNvSpPr>
            <a:spLocks/>
          </p:cNvSpPr>
          <p:nvPr/>
        </p:nvSpPr>
        <p:spPr bwMode="auto">
          <a:xfrm>
            <a:off x="6169025"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06" name="Freeform 22"/>
          <p:cNvSpPr>
            <a:spLocks/>
          </p:cNvSpPr>
          <p:nvPr/>
        </p:nvSpPr>
        <p:spPr bwMode="auto">
          <a:xfrm>
            <a:off x="6661150" y="2266950"/>
            <a:ext cx="165100"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6407" name="Freeform 23"/>
          <p:cNvSpPr>
            <a:spLocks/>
          </p:cNvSpPr>
          <p:nvPr/>
        </p:nvSpPr>
        <p:spPr bwMode="auto">
          <a:xfrm>
            <a:off x="2955925" y="2794000"/>
            <a:ext cx="552450"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08" name="Freeform 24"/>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09" name="Freeform 25"/>
          <p:cNvSpPr>
            <a:spLocks/>
          </p:cNvSpPr>
          <p:nvPr/>
        </p:nvSpPr>
        <p:spPr bwMode="auto">
          <a:xfrm>
            <a:off x="2168525" y="2035175"/>
            <a:ext cx="782638"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10" name="Freeform 26"/>
          <p:cNvSpPr>
            <a:spLocks/>
          </p:cNvSpPr>
          <p:nvPr/>
        </p:nvSpPr>
        <p:spPr bwMode="auto">
          <a:xfrm>
            <a:off x="2805113" y="1833563"/>
            <a:ext cx="585787"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11" name="Freeform 27"/>
          <p:cNvSpPr>
            <a:spLocks/>
          </p:cNvSpPr>
          <p:nvPr/>
        </p:nvSpPr>
        <p:spPr bwMode="auto">
          <a:xfrm>
            <a:off x="3051175"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6412" name="Freeform 28"/>
          <p:cNvSpPr>
            <a:spLocks/>
          </p:cNvSpPr>
          <p:nvPr/>
        </p:nvSpPr>
        <p:spPr bwMode="auto">
          <a:xfrm>
            <a:off x="2451100" y="2662238"/>
            <a:ext cx="620713"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6413" name="Freeform 29"/>
          <p:cNvSpPr>
            <a:spLocks/>
          </p:cNvSpPr>
          <p:nvPr/>
        </p:nvSpPr>
        <p:spPr bwMode="auto">
          <a:xfrm>
            <a:off x="2774950" y="3444875"/>
            <a:ext cx="660400"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6414" name="Freeform 30"/>
          <p:cNvSpPr>
            <a:spLocks/>
          </p:cNvSpPr>
          <p:nvPr/>
        </p:nvSpPr>
        <p:spPr bwMode="auto">
          <a:xfrm>
            <a:off x="4606925" y="1981200"/>
            <a:ext cx="642938"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15" name="Freeform 31"/>
          <p:cNvSpPr>
            <a:spLocks/>
          </p:cNvSpPr>
          <p:nvPr/>
        </p:nvSpPr>
        <p:spPr bwMode="auto">
          <a:xfrm>
            <a:off x="5126038" y="2855913"/>
            <a:ext cx="392112"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16" name="Freeform 32"/>
          <p:cNvSpPr>
            <a:spLocks/>
          </p:cNvSpPr>
          <p:nvPr/>
        </p:nvSpPr>
        <p:spPr bwMode="auto">
          <a:xfrm>
            <a:off x="5473700" y="2917825"/>
            <a:ext cx="290513"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17" name="Freeform 33"/>
          <p:cNvSpPr>
            <a:spLocks/>
          </p:cNvSpPr>
          <p:nvPr/>
        </p:nvSpPr>
        <p:spPr bwMode="auto">
          <a:xfrm>
            <a:off x="6111875" y="2732088"/>
            <a:ext cx="569913"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18" name="Freeform 34"/>
          <p:cNvSpPr>
            <a:spLocks/>
          </p:cNvSpPr>
          <p:nvPr/>
        </p:nvSpPr>
        <p:spPr bwMode="auto">
          <a:xfrm>
            <a:off x="5922963" y="3127375"/>
            <a:ext cx="738187"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6419" name="Group 35"/>
          <p:cNvGrpSpPr>
            <a:grpSpLocks/>
          </p:cNvGrpSpPr>
          <p:nvPr/>
        </p:nvGrpSpPr>
        <p:grpSpPr bwMode="auto">
          <a:xfrm>
            <a:off x="1027113" y="2197100"/>
            <a:ext cx="5443537" cy="3079750"/>
            <a:chOff x="728" y="1384"/>
            <a:chExt cx="3858" cy="1940"/>
          </a:xfrm>
        </p:grpSpPr>
        <p:sp>
          <p:nvSpPr>
            <p:cNvPr id="16420" name="Freeform 36"/>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6421" name="Freeform 37"/>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16422" name="Group 38"/>
            <p:cNvGrpSpPr>
              <a:grpSpLocks/>
            </p:cNvGrpSpPr>
            <p:nvPr/>
          </p:nvGrpSpPr>
          <p:grpSpPr bwMode="auto">
            <a:xfrm>
              <a:off x="728" y="2448"/>
              <a:ext cx="1266" cy="876"/>
              <a:chOff x="768" y="2832"/>
              <a:chExt cx="1203" cy="876"/>
            </a:xfrm>
          </p:grpSpPr>
          <p:sp>
            <p:nvSpPr>
              <p:cNvPr id="16423" name="Freeform 3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6424" name="Freeform 4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16425" name="Freeform 4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6426" name="Freeform 4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6427" name="Freeform 4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6428" name="Freeform 4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6429" name="Freeform 4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6430" name="Freeform 4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6431" name="Freeform 4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6432" name="Freeform 4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6433" name="Freeform 4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6434" name="Freeform 5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6435" name="Freeform 5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6436" name="Freeform 5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6437" name="Freeform 5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16438" name="Freeform 54"/>
            <p:cNvSpPr>
              <a:spLocks/>
            </p:cNvSpPr>
            <p:nvPr/>
          </p:nvSpPr>
          <p:spPr bwMode="auto">
            <a:xfrm>
              <a:off x="3474" y="2596"/>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16439" name="Group 55"/>
            <p:cNvGrpSpPr>
              <a:grpSpLocks/>
            </p:cNvGrpSpPr>
            <p:nvPr/>
          </p:nvGrpSpPr>
          <p:grpSpPr bwMode="auto">
            <a:xfrm>
              <a:off x="3669" y="1384"/>
              <a:ext cx="523" cy="468"/>
              <a:chOff x="3562" y="1636"/>
              <a:chExt cx="497" cy="468"/>
            </a:xfrm>
          </p:grpSpPr>
          <p:sp>
            <p:nvSpPr>
              <p:cNvPr id="16440" name="Freeform 56"/>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6441" name="Freeform 57"/>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16442" name="Freeform 58"/>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6443" name="Freeform 59"/>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16444" name="Freeform 60"/>
          <p:cNvSpPr>
            <a:spLocks/>
          </p:cNvSpPr>
          <p:nvPr/>
        </p:nvSpPr>
        <p:spPr bwMode="auto">
          <a:xfrm>
            <a:off x="5748338" y="3784600"/>
            <a:ext cx="530225"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45" name="Freeform 61"/>
          <p:cNvSpPr>
            <a:spLocks/>
          </p:cNvSpPr>
          <p:nvPr/>
        </p:nvSpPr>
        <p:spPr bwMode="auto">
          <a:xfrm>
            <a:off x="6246813" y="3041650"/>
            <a:ext cx="449262"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46" name="Freeform 62"/>
          <p:cNvSpPr>
            <a:spLocks/>
          </p:cNvSpPr>
          <p:nvPr/>
        </p:nvSpPr>
        <p:spPr bwMode="auto">
          <a:xfrm>
            <a:off x="6588125"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47" name="Freeform 63"/>
          <p:cNvSpPr>
            <a:spLocks/>
          </p:cNvSpPr>
          <p:nvPr/>
        </p:nvSpPr>
        <p:spPr bwMode="auto">
          <a:xfrm>
            <a:off x="6616700" y="2801938"/>
            <a:ext cx="138113"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48" name="Freeform 64"/>
          <p:cNvSpPr>
            <a:spLocks/>
          </p:cNvSpPr>
          <p:nvPr/>
        </p:nvSpPr>
        <p:spPr bwMode="auto">
          <a:xfrm>
            <a:off x="6738938" y="2654300"/>
            <a:ext cx="166687"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6449" name="Freeform 65"/>
          <p:cNvSpPr>
            <a:spLocks/>
          </p:cNvSpPr>
          <p:nvPr/>
        </p:nvSpPr>
        <p:spPr bwMode="auto">
          <a:xfrm>
            <a:off x="6732588"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6450" name="Freeform 66"/>
          <p:cNvSpPr>
            <a:spLocks/>
          </p:cNvSpPr>
          <p:nvPr/>
        </p:nvSpPr>
        <p:spPr bwMode="auto">
          <a:xfrm>
            <a:off x="6884988"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51" name="Freeform 67"/>
          <p:cNvSpPr>
            <a:spLocks/>
          </p:cNvSpPr>
          <p:nvPr/>
        </p:nvSpPr>
        <p:spPr bwMode="auto">
          <a:xfrm>
            <a:off x="678973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6452" name="Freeform 68"/>
          <p:cNvSpPr>
            <a:spLocks/>
          </p:cNvSpPr>
          <p:nvPr/>
        </p:nvSpPr>
        <p:spPr bwMode="auto">
          <a:xfrm>
            <a:off x="6840538" y="1887538"/>
            <a:ext cx="354012"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6453" name="Group 69"/>
          <p:cNvGrpSpPr>
            <a:grpSpLocks/>
          </p:cNvGrpSpPr>
          <p:nvPr/>
        </p:nvGrpSpPr>
        <p:grpSpPr bwMode="auto">
          <a:xfrm>
            <a:off x="2876550" y="4635500"/>
            <a:ext cx="858838" cy="588963"/>
            <a:chOff x="1991" y="3321"/>
            <a:chExt cx="361" cy="231"/>
          </a:xfrm>
        </p:grpSpPr>
        <p:sp>
          <p:nvSpPr>
            <p:cNvPr id="16454" name="Freeform 7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55" name="Freeform 7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56" name="Freeform 7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57" name="Freeform 7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58" name="Freeform 7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59" name="Freeform 7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60" name="Freeform 7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6461" name="Freeform 7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16462" name="Rectangle 78"/>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1998</a:t>
            </a:r>
          </a:p>
        </p:txBody>
      </p:sp>
      <p:sp>
        <p:nvSpPr>
          <p:cNvPr id="16463" name="Text Box 79"/>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16464" name="Text Box 80"/>
          <p:cNvSpPr txBox="1">
            <a:spLocks noChangeArrowheads="1"/>
          </p:cNvSpPr>
          <p:nvPr/>
        </p:nvSpPr>
        <p:spPr bwMode="auto">
          <a:xfrm>
            <a:off x="654050" y="5894388"/>
            <a:ext cx="72390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	    15%–19%          </a:t>
            </a:r>
            <a:r>
              <a:rPr lang="en-US" sz="1400">
                <a:latin typeface="Arial Narrow" pitchFamily="34" charset="0"/>
                <a:ea typeface="ＭＳ Ｐゴシック" pitchFamily="-110" charset="-128"/>
              </a:rPr>
              <a:t> </a:t>
            </a:r>
            <a:r>
              <a:rPr lang="en-US" sz="1400" b="1">
                <a:latin typeface="Arial Narrow" pitchFamily="34" charset="0"/>
                <a:ea typeface="ＭＳ Ｐゴシック" pitchFamily="-110" charset="-128"/>
              </a:rPr>
              <a:t>≥20%</a:t>
            </a:r>
            <a:endParaRPr lang="en-US" sz="1400">
              <a:latin typeface="Arial Narrow" pitchFamily="34" charset="0"/>
              <a:ea typeface="ＭＳ Ｐゴシック" pitchFamily="-110" charset="-128"/>
            </a:endParaRPr>
          </a:p>
        </p:txBody>
      </p:sp>
      <p:sp>
        <p:nvSpPr>
          <p:cNvPr id="16465"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6466" name="Rectangle 82"/>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16467" name="Rectangle 83"/>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16468" name="Rectangle 84"/>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16469" name="Rectangle 85"/>
          <p:cNvSpPr>
            <a:spLocks noChangeArrowheads="1"/>
          </p:cNvSpPr>
          <p:nvPr/>
        </p:nvSpPr>
        <p:spPr bwMode="auto">
          <a:xfrm>
            <a:off x="4419600" y="5943600"/>
            <a:ext cx="209550"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16470" name="Rectangle 86"/>
          <p:cNvSpPr>
            <a:spLocks noChangeArrowheads="1"/>
          </p:cNvSpPr>
          <p:nvPr/>
        </p:nvSpPr>
        <p:spPr bwMode="auto">
          <a:xfrm>
            <a:off x="395288" y="5892800"/>
            <a:ext cx="48625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a:off x="3983038"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11" name="Freeform 3"/>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12" name="Freeform 4"/>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13" name="Freeform 5"/>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14" name="Freeform 6"/>
          <p:cNvSpPr>
            <a:spLocks/>
          </p:cNvSpPr>
          <p:nvPr/>
        </p:nvSpPr>
        <p:spPr bwMode="auto">
          <a:xfrm>
            <a:off x="5591175"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15" name="Freeform 7"/>
          <p:cNvSpPr>
            <a:spLocks/>
          </p:cNvSpPr>
          <p:nvPr/>
        </p:nvSpPr>
        <p:spPr bwMode="auto">
          <a:xfrm>
            <a:off x="2103438"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16" name="Freeform 8"/>
          <p:cNvSpPr>
            <a:spLocks/>
          </p:cNvSpPr>
          <p:nvPr/>
        </p:nvSpPr>
        <p:spPr bwMode="auto">
          <a:xfrm>
            <a:off x="3324225" y="2452688"/>
            <a:ext cx="682625"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17" name="Freeform 9"/>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18" name="Freeform 10"/>
          <p:cNvSpPr>
            <a:spLocks/>
          </p:cNvSpPr>
          <p:nvPr/>
        </p:nvSpPr>
        <p:spPr bwMode="auto">
          <a:xfrm>
            <a:off x="3341688" y="3521075"/>
            <a:ext cx="684212"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19" name="Freeform 11"/>
          <p:cNvSpPr>
            <a:spLocks/>
          </p:cNvSpPr>
          <p:nvPr/>
        </p:nvSpPr>
        <p:spPr bwMode="auto">
          <a:xfrm>
            <a:off x="6169025"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20" name="Freeform 12"/>
          <p:cNvSpPr>
            <a:spLocks/>
          </p:cNvSpPr>
          <p:nvPr/>
        </p:nvSpPr>
        <p:spPr bwMode="auto">
          <a:xfrm>
            <a:off x="6661150" y="2266950"/>
            <a:ext cx="165100"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7421" name="Group 13"/>
          <p:cNvGrpSpPr>
            <a:grpSpLocks/>
          </p:cNvGrpSpPr>
          <p:nvPr/>
        </p:nvGrpSpPr>
        <p:grpSpPr bwMode="auto">
          <a:xfrm>
            <a:off x="1027113" y="3886200"/>
            <a:ext cx="1785937" cy="1390650"/>
            <a:chOff x="768" y="2832"/>
            <a:chExt cx="1203" cy="876"/>
          </a:xfrm>
        </p:grpSpPr>
        <p:sp>
          <p:nvSpPr>
            <p:cNvPr id="17422" name="Freeform 14"/>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23" name="Freeform 15"/>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17424" name="Freeform 16"/>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25" name="Freeform 17"/>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7426" name="Freeform 18"/>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27" name="Freeform 19"/>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7428" name="Freeform 20"/>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29" name="Freeform 21"/>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7430" name="Freeform 22"/>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31" name="Freeform 23"/>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7432" name="Freeform 24"/>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33" name="Freeform 25"/>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17434" name="Freeform 26"/>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35" name="Freeform 27"/>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36" name="Freeform 28"/>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17437" name="Freeform 29"/>
          <p:cNvSpPr>
            <a:spLocks/>
          </p:cNvSpPr>
          <p:nvPr/>
        </p:nvSpPr>
        <p:spPr bwMode="auto">
          <a:xfrm>
            <a:off x="2955925" y="2794000"/>
            <a:ext cx="552450"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38" name="Freeform 30"/>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39" name="Freeform 31"/>
          <p:cNvSpPr>
            <a:spLocks/>
          </p:cNvSpPr>
          <p:nvPr/>
        </p:nvSpPr>
        <p:spPr bwMode="auto">
          <a:xfrm>
            <a:off x="2168525" y="2035175"/>
            <a:ext cx="782638"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40" name="Freeform 32"/>
          <p:cNvSpPr>
            <a:spLocks/>
          </p:cNvSpPr>
          <p:nvPr/>
        </p:nvSpPr>
        <p:spPr bwMode="auto">
          <a:xfrm>
            <a:off x="2805113" y="1833563"/>
            <a:ext cx="585787"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41" name="Freeform 33"/>
          <p:cNvSpPr>
            <a:spLocks/>
          </p:cNvSpPr>
          <p:nvPr/>
        </p:nvSpPr>
        <p:spPr bwMode="auto">
          <a:xfrm>
            <a:off x="3051175"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2" name="Freeform 34"/>
          <p:cNvSpPr>
            <a:spLocks/>
          </p:cNvSpPr>
          <p:nvPr/>
        </p:nvSpPr>
        <p:spPr bwMode="auto">
          <a:xfrm>
            <a:off x="2451100" y="2662238"/>
            <a:ext cx="620713"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43" name="Freeform 35"/>
          <p:cNvSpPr>
            <a:spLocks/>
          </p:cNvSpPr>
          <p:nvPr/>
        </p:nvSpPr>
        <p:spPr bwMode="auto">
          <a:xfrm>
            <a:off x="2774950" y="3444875"/>
            <a:ext cx="660400"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44" name="Freeform 36"/>
          <p:cNvSpPr>
            <a:spLocks/>
          </p:cNvSpPr>
          <p:nvPr/>
        </p:nvSpPr>
        <p:spPr bwMode="auto">
          <a:xfrm>
            <a:off x="4606925" y="1981200"/>
            <a:ext cx="642938"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45" name="Freeform 37"/>
          <p:cNvSpPr>
            <a:spLocks/>
          </p:cNvSpPr>
          <p:nvPr/>
        </p:nvSpPr>
        <p:spPr bwMode="auto">
          <a:xfrm>
            <a:off x="5473700" y="2917825"/>
            <a:ext cx="290513"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46" name="Freeform 38"/>
          <p:cNvSpPr>
            <a:spLocks/>
          </p:cNvSpPr>
          <p:nvPr/>
        </p:nvSpPr>
        <p:spPr bwMode="auto">
          <a:xfrm>
            <a:off x="6111875" y="2732088"/>
            <a:ext cx="569913"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47" name="Freeform 39"/>
          <p:cNvSpPr>
            <a:spLocks/>
          </p:cNvSpPr>
          <p:nvPr/>
        </p:nvSpPr>
        <p:spPr bwMode="auto">
          <a:xfrm>
            <a:off x="5922963" y="3127375"/>
            <a:ext cx="738187"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7448" name="Group 40"/>
          <p:cNvGrpSpPr>
            <a:grpSpLocks/>
          </p:cNvGrpSpPr>
          <p:nvPr/>
        </p:nvGrpSpPr>
        <p:grpSpPr bwMode="auto">
          <a:xfrm>
            <a:off x="3600450" y="2003425"/>
            <a:ext cx="3103563" cy="3082925"/>
            <a:chOff x="2552" y="1262"/>
            <a:chExt cx="2199" cy="1942"/>
          </a:xfrm>
        </p:grpSpPr>
        <p:sp>
          <p:nvSpPr>
            <p:cNvPr id="17449" name="Freeform 41"/>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50" name="Freeform 42"/>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51" name="Freeform 43"/>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52" name="Freeform 44"/>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53" name="Freeform 45"/>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54" name="Freeform 46"/>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55" name="Freeform 47"/>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56" name="Freeform 48"/>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57" name="Freeform 49"/>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58" name="Freeform 50"/>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59" name="Freeform 51"/>
            <p:cNvSpPr>
              <a:spLocks/>
            </p:cNvSpPr>
            <p:nvPr/>
          </p:nvSpPr>
          <p:spPr bwMode="auto">
            <a:xfrm>
              <a:off x="3433" y="2306"/>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60" name="Freeform 52"/>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61" name="Freeform 53"/>
            <p:cNvSpPr>
              <a:spLocks/>
            </p:cNvSpPr>
            <p:nvPr/>
          </p:nvSpPr>
          <p:spPr bwMode="auto">
            <a:xfrm>
              <a:off x="3474" y="2604"/>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62" name="Freeform 54"/>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17463" name="Group 55"/>
            <p:cNvGrpSpPr>
              <a:grpSpLocks/>
            </p:cNvGrpSpPr>
            <p:nvPr/>
          </p:nvGrpSpPr>
          <p:grpSpPr bwMode="auto">
            <a:xfrm>
              <a:off x="3669" y="1384"/>
              <a:ext cx="523" cy="468"/>
              <a:chOff x="3562" y="1636"/>
              <a:chExt cx="497" cy="468"/>
            </a:xfrm>
          </p:grpSpPr>
          <p:sp>
            <p:nvSpPr>
              <p:cNvPr id="17464" name="Freeform 56"/>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65" name="Freeform 57"/>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17466" name="Freeform 58"/>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67" name="Freeform 59"/>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7468" name="Freeform 60"/>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17469" name="Freeform 61"/>
          <p:cNvSpPr>
            <a:spLocks/>
          </p:cNvSpPr>
          <p:nvPr/>
        </p:nvSpPr>
        <p:spPr bwMode="auto">
          <a:xfrm>
            <a:off x="6246813" y="3041650"/>
            <a:ext cx="449262"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70" name="Freeform 62"/>
          <p:cNvSpPr>
            <a:spLocks/>
          </p:cNvSpPr>
          <p:nvPr/>
        </p:nvSpPr>
        <p:spPr bwMode="auto">
          <a:xfrm>
            <a:off x="6588125"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71" name="Freeform 63"/>
          <p:cNvSpPr>
            <a:spLocks/>
          </p:cNvSpPr>
          <p:nvPr/>
        </p:nvSpPr>
        <p:spPr bwMode="auto">
          <a:xfrm>
            <a:off x="6616700" y="2801938"/>
            <a:ext cx="138113"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72" name="Freeform 64"/>
          <p:cNvSpPr>
            <a:spLocks/>
          </p:cNvSpPr>
          <p:nvPr/>
        </p:nvSpPr>
        <p:spPr bwMode="auto">
          <a:xfrm>
            <a:off x="6738938" y="2654300"/>
            <a:ext cx="166687"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73" name="Freeform 65"/>
          <p:cNvSpPr>
            <a:spLocks/>
          </p:cNvSpPr>
          <p:nvPr/>
        </p:nvSpPr>
        <p:spPr bwMode="auto">
          <a:xfrm>
            <a:off x="6732588"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74" name="Freeform 66"/>
          <p:cNvSpPr>
            <a:spLocks/>
          </p:cNvSpPr>
          <p:nvPr/>
        </p:nvSpPr>
        <p:spPr bwMode="auto">
          <a:xfrm>
            <a:off x="6884988"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75" name="Freeform 67"/>
          <p:cNvSpPr>
            <a:spLocks/>
          </p:cNvSpPr>
          <p:nvPr/>
        </p:nvSpPr>
        <p:spPr bwMode="auto">
          <a:xfrm>
            <a:off x="678973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76" name="Freeform 68"/>
          <p:cNvSpPr>
            <a:spLocks/>
          </p:cNvSpPr>
          <p:nvPr/>
        </p:nvSpPr>
        <p:spPr bwMode="auto">
          <a:xfrm>
            <a:off x="6840538" y="1887538"/>
            <a:ext cx="354012"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7477" name="Group 69"/>
          <p:cNvGrpSpPr>
            <a:grpSpLocks/>
          </p:cNvGrpSpPr>
          <p:nvPr/>
        </p:nvGrpSpPr>
        <p:grpSpPr bwMode="auto">
          <a:xfrm>
            <a:off x="2876550" y="4635500"/>
            <a:ext cx="858838" cy="588963"/>
            <a:chOff x="1991" y="3321"/>
            <a:chExt cx="361" cy="231"/>
          </a:xfrm>
        </p:grpSpPr>
        <p:sp>
          <p:nvSpPr>
            <p:cNvPr id="17478" name="Freeform 7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79" name="Freeform 7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80" name="Freeform 7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81" name="Freeform 7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82" name="Freeform 7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83" name="Freeform 7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84" name="Freeform 7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7485" name="Freeform 7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17486" name="Rectangle 78"/>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1999</a:t>
            </a:r>
          </a:p>
        </p:txBody>
      </p:sp>
      <p:sp>
        <p:nvSpPr>
          <p:cNvPr id="17487" name="Text Box 79"/>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dirty="0">
                <a:latin typeface="Verdana" pitchFamily="34" charset="0"/>
                <a:ea typeface="ＭＳ Ｐゴシック" pitchFamily="-110" charset="-128"/>
              </a:rPr>
              <a:t>(*BMI ≥30, or ~ 30 lbs. overweight for 5’ 4” person)</a:t>
            </a:r>
          </a:p>
        </p:txBody>
      </p:sp>
      <p:sp>
        <p:nvSpPr>
          <p:cNvPr id="17488" name="Text Box 80"/>
          <p:cNvSpPr txBox="1">
            <a:spLocks noChangeArrowheads="1"/>
          </p:cNvSpPr>
          <p:nvPr/>
        </p:nvSpPr>
        <p:spPr bwMode="auto">
          <a:xfrm>
            <a:off x="654050" y="5894388"/>
            <a:ext cx="72390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	    15%–19%          </a:t>
            </a:r>
            <a:r>
              <a:rPr lang="en-US" sz="1400">
                <a:latin typeface="Arial Narrow" pitchFamily="34" charset="0"/>
                <a:ea typeface="ＭＳ Ｐゴシック" pitchFamily="-110" charset="-128"/>
              </a:rPr>
              <a:t> </a:t>
            </a:r>
            <a:r>
              <a:rPr lang="en-US" sz="1400" b="1">
                <a:latin typeface="Arial Narrow" pitchFamily="34" charset="0"/>
                <a:ea typeface="ＭＳ Ｐゴシック" pitchFamily="-110" charset="-128"/>
              </a:rPr>
              <a:t>≥20%</a:t>
            </a:r>
            <a:endParaRPr lang="en-US" sz="1400">
              <a:latin typeface="Arial Narrow" pitchFamily="34" charset="0"/>
              <a:ea typeface="ＭＳ Ｐゴシック" pitchFamily="-110" charset="-128"/>
            </a:endParaRPr>
          </a:p>
        </p:txBody>
      </p:sp>
      <p:sp>
        <p:nvSpPr>
          <p:cNvPr id="17489"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7490" name="Rectangle 82"/>
          <p:cNvSpPr>
            <a:spLocks noChangeArrowheads="1"/>
          </p:cNvSpPr>
          <p:nvPr/>
        </p:nvSpPr>
        <p:spPr bwMode="auto">
          <a:xfrm>
            <a:off x="1347788" y="5953125"/>
            <a:ext cx="207962"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17491" name="Rectangle 83"/>
          <p:cNvSpPr>
            <a:spLocks noChangeArrowheads="1"/>
          </p:cNvSpPr>
          <p:nvPr/>
        </p:nvSpPr>
        <p:spPr bwMode="auto">
          <a:xfrm>
            <a:off x="22098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17492" name="Rectangle 84"/>
          <p:cNvSpPr>
            <a:spLocks noChangeArrowheads="1"/>
          </p:cNvSpPr>
          <p:nvPr/>
        </p:nvSpPr>
        <p:spPr bwMode="auto">
          <a:xfrm>
            <a:off x="3276600" y="5943600"/>
            <a:ext cx="209550"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17493" name="Rectangle 85"/>
          <p:cNvSpPr>
            <a:spLocks noChangeArrowheads="1"/>
          </p:cNvSpPr>
          <p:nvPr/>
        </p:nvSpPr>
        <p:spPr bwMode="auto">
          <a:xfrm>
            <a:off x="4419600" y="5943600"/>
            <a:ext cx="209550"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17494" name="Rectangle 86"/>
          <p:cNvSpPr>
            <a:spLocks noChangeArrowheads="1"/>
          </p:cNvSpPr>
          <p:nvPr/>
        </p:nvSpPr>
        <p:spPr bwMode="auto">
          <a:xfrm>
            <a:off x="395288" y="5892800"/>
            <a:ext cx="48625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p:cNvSpPr>
          <p:nvPr/>
        </p:nvSpPr>
        <p:spPr bwMode="auto">
          <a:xfrm>
            <a:off x="4013200" y="2003425"/>
            <a:ext cx="642938"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35" name="Freeform 3"/>
          <p:cNvSpPr>
            <a:spLocks/>
          </p:cNvSpPr>
          <p:nvPr/>
        </p:nvSpPr>
        <p:spPr bwMode="auto">
          <a:xfrm>
            <a:off x="3984625" y="2398713"/>
            <a:ext cx="681038"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36" name="Freeform 4"/>
          <p:cNvSpPr>
            <a:spLocks/>
          </p:cNvSpPr>
          <p:nvPr/>
        </p:nvSpPr>
        <p:spPr bwMode="auto">
          <a:xfrm>
            <a:off x="4019550" y="3590925"/>
            <a:ext cx="839788"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37" name="Freeform 5"/>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38" name="Freeform 6"/>
          <p:cNvSpPr>
            <a:spLocks/>
          </p:cNvSpPr>
          <p:nvPr/>
        </p:nvSpPr>
        <p:spPr bwMode="auto">
          <a:xfrm>
            <a:off x="5591175" y="4311650"/>
            <a:ext cx="890588"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39" name="Freeform 7"/>
          <p:cNvSpPr>
            <a:spLocks/>
          </p:cNvSpPr>
          <p:nvPr/>
        </p:nvSpPr>
        <p:spPr bwMode="auto">
          <a:xfrm>
            <a:off x="2105025"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0" name="Freeform 8"/>
          <p:cNvSpPr>
            <a:spLocks/>
          </p:cNvSpPr>
          <p:nvPr/>
        </p:nvSpPr>
        <p:spPr bwMode="auto">
          <a:xfrm>
            <a:off x="3325813" y="2452688"/>
            <a:ext cx="68103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1" name="Freeform 9"/>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8442" name="Freeform 10"/>
          <p:cNvSpPr>
            <a:spLocks/>
          </p:cNvSpPr>
          <p:nvPr/>
        </p:nvSpPr>
        <p:spPr bwMode="auto">
          <a:xfrm>
            <a:off x="3341688" y="3521075"/>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3" name="Freeform 11"/>
          <p:cNvSpPr>
            <a:spLocks/>
          </p:cNvSpPr>
          <p:nvPr/>
        </p:nvSpPr>
        <p:spPr bwMode="auto">
          <a:xfrm>
            <a:off x="6170613"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4" name="Freeform 12"/>
          <p:cNvSpPr>
            <a:spLocks/>
          </p:cNvSpPr>
          <p:nvPr/>
        </p:nvSpPr>
        <p:spPr bwMode="auto">
          <a:xfrm>
            <a:off x="6661150" y="2266950"/>
            <a:ext cx="166688"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5" name="Freeform 13"/>
          <p:cNvSpPr>
            <a:spLocks/>
          </p:cNvSpPr>
          <p:nvPr/>
        </p:nvSpPr>
        <p:spPr bwMode="auto">
          <a:xfrm>
            <a:off x="2957513" y="2794000"/>
            <a:ext cx="550862"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6" name="Freeform 14"/>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7" name="Freeform 15"/>
          <p:cNvSpPr>
            <a:spLocks/>
          </p:cNvSpPr>
          <p:nvPr/>
        </p:nvSpPr>
        <p:spPr bwMode="auto">
          <a:xfrm>
            <a:off x="2806700" y="1833563"/>
            <a:ext cx="585788"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8" name="Freeform 16"/>
          <p:cNvSpPr>
            <a:spLocks/>
          </p:cNvSpPr>
          <p:nvPr/>
        </p:nvSpPr>
        <p:spPr bwMode="auto">
          <a:xfrm>
            <a:off x="3052763"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9" name="Freeform 17"/>
          <p:cNvSpPr>
            <a:spLocks/>
          </p:cNvSpPr>
          <p:nvPr/>
        </p:nvSpPr>
        <p:spPr bwMode="auto">
          <a:xfrm>
            <a:off x="2452688" y="2662238"/>
            <a:ext cx="620712"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0" name="Freeform 18"/>
          <p:cNvSpPr>
            <a:spLocks/>
          </p:cNvSpPr>
          <p:nvPr/>
        </p:nvSpPr>
        <p:spPr bwMode="auto">
          <a:xfrm>
            <a:off x="2776538" y="3444875"/>
            <a:ext cx="658812"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1" name="Freeform 19"/>
          <p:cNvSpPr>
            <a:spLocks/>
          </p:cNvSpPr>
          <p:nvPr/>
        </p:nvSpPr>
        <p:spPr bwMode="auto">
          <a:xfrm>
            <a:off x="4606925" y="1981200"/>
            <a:ext cx="64452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2" name="Freeform 20"/>
          <p:cNvSpPr>
            <a:spLocks/>
          </p:cNvSpPr>
          <p:nvPr/>
        </p:nvSpPr>
        <p:spPr bwMode="auto">
          <a:xfrm>
            <a:off x="5924550" y="3127375"/>
            <a:ext cx="736600"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8453" name="Group 21"/>
          <p:cNvGrpSpPr>
            <a:grpSpLocks/>
          </p:cNvGrpSpPr>
          <p:nvPr/>
        </p:nvGrpSpPr>
        <p:grpSpPr bwMode="auto">
          <a:xfrm>
            <a:off x="1027113" y="2035175"/>
            <a:ext cx="5678487" cy="3241675"/>
            <a:chOff x="720" y="1282"/>
            <a:chExt cx="4024" cy="2042"/>
          </a:xfrm>
        </p:grpSpPr>
        <p:sp>
          <p:nvSpPr>
            <p:cNvPr id="18454" name="Freeform 22"/>
            <p:cNvSpPr>
              <a:spLocks/>
            </p:cNvSpPr>
            <p:nvPr/>
          </p:nvSpPr>
          <p:spPr bwMode="auto">
            <a:xfrm>
              <a:off x="2800" y="1760"/>
              <a:ext cx="570"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55" name="Freeform 23"/>
            <p:cNvSpPr>
              <a:spLocks/>
            </p:cNvSpPr>
            <p:nvPr/>
          </p:nvSpPr>
          <p:spPr bwMode="auto">
            <a:xfrm>
              <a:off x="2913"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56" name="Freeform 24"/>
            <p:cNvSpPr>
              <a:spLocks/>
            </p:cNvSpPr>
            <p:nvPr/>
          </p:nvSpPr>
          <p:spPr bwMode="auto">
            <a:xfrm>
              <a:off x="3288"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57" name="Freeform 25"/>
            <p:cNvSpPr>
              <a:spLocks/>
            </p:cNvSpPr>
            <p:nvPr/>
          </p:nvSpPr>
          <p:spPr bwMode="auto">
            <a:xfrm>
              <a:off x="3345"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58" name="Freeform 26"/>
            <p:cNvSpPr>
              <a:spLocks/>
            </p:cNvSpPr>
            <p:nvPr/>
          </p:nvSpPr>
          <p:spPr bwMode="auto">
            <a:xfrm>
              <a:off x="3779"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59" name="Freeform 27"/>
            <p:cNvSpPr>
              <a:spLocks/>
            </p:cNvSpPr>
            <p:nvPr/>
          </p:nvSpPr>
          <p:spPr bwMode="auto">
            <a:xfrm>
              <a:off x="3734"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60" name="Freeform 28"/>
            <p:cNvSpPr>
              <a:spLocks/>
            </p:cNvSpPr>
            <p:nvPr/>
          </p:nvSpPr>
          <p:spPr bwMode="auto">
            <a:xfrm>
              <a:off x="3882"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61" name="Freeform 29"/>
            <p:cNvSpPr>
              <a:spLocks/>
            </p:cNvSpPr>
            <p:nvPr/>
          </p:nvSpPr>
          <p:spPr bwMode="auto">
            <a:xfrm>
              <a:off x="4052"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62" name="Freeform 30"/>
            <p:cNvSpPr>
              <a:spLocks/>
            </p:cNvSpPr>
            <p:nvPr/>
          </p:nvSpPr>
          <p:spPr bwMode="auto">
            <a:xfrm>
              <a:off x="4134"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63" name="Freeform 31"/>
            <p:cNvSpPr>
              <a:spLocks/>
            </p:cNvSpPr>
            <p:nvPr/>
          </p:nvSpPr>
          <p:spPr bwMode="auto">
            <a:xfrm>
              <a:off x="4236"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64" name="Freeform 32"/>
            <p:cNvSpPr>
              <a:spLocks/>
            </p:cNvSpPr>
            <p:nvPr/>
          </p:nvSpPr>
          <p:spPr bwMode="auto">
            <a:xfrm>
              <a:off x="3425"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65" name="Freeform 33"/>
            <p:cNvSpPr>
              <a:spLocks/>
            </p:cNvSpPr>
            <p:nvPr/>
          </p:nvSpPr>
          <p:spPr bwMode="auto">
            <a:xfrm>
              <a:off x="2545"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18466" name="Group 34"/>
            <p:cNvGrpSpPr>
              <a:grpSpLocks/>
            </p:cNvGrpSpPr>
            <p:nvPr/>
          </p:nvGrpSpPr>
          <p:grpSpPr bwMode="auto">
            <a:xfrm>
              <a:off x="720" y="2448"/>
              <a:ext cx="1266" cy="876"/>
              <a:chOff x="768" y="2832"/>
              <a:chExt cx="1203" cy="876"/>
            </a:xfrm>
          </p:grpSpPr>
          <p:sp>
            <p:nvSpPr>
              <p:cNvPr id="18467" name="Freeform 35"/>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68" name="Freeform 36"/>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18469" name="Freeform 37"/>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70" name="Freeform 38"/>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8471" name="Freeform 39"/>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72" name="Freeform 40"/>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8473" name="Freeform 41"/>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74" name="Freeform 42"/>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8475" name="Freeform 43"/>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76" name="Freeform 44"/>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8477" name="Freeform 45"/>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78" name="Freeform 46"/>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8479" name="Freeform 47"/>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0" name="Freeform 48"/>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1" name="Freeform 49"/>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18482" name="Freeform 50"/>
            <p:cNvSpPr>
              <a:spLocks/>
            </p:cNvSpPr>
            <p:nvPr/>
          </p:nvSpPr>
          <p:spPr bwMode="auto">
            <a:xfrm>
              <a:off x="1529"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3" name="Freeform 51"/>
            <p:cNvSpPr>
              <a:spLocks/>
            </p:cNvSpPr>
            <p:nvPr/>
          </p:nvSpPr>
          <p:spPr bwMode="auto">
            <a:xfrm>
              <a:off x="3467"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4" name="Freeform 52"/>
            <p:cNvSpPr>
              <a:spLocks/>
            </p:cNvSpPr>
            <p:nvPr/>
          </p:nvSpPr>
          <p:spPr bwMode="auto">
            <a:xfrm>
              <a:off x="3626"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18485" name="Group 53"/>
            <p:cNvGrpSpPr>
              <a:grpSpLocks/>
            </p:cNvGrpSpPr>
            <p:nvPr/>
          </p:nvGrpSpPr>
          <p:grpSpPr bwMode="auto">
            <a:xfrm>
              <a:off x="3661" y="1384"/>
              <a:ext cx="523" cy="468"/>
              <a:chOff x="3562" y="1636"/>
              <a:chExt cx="497" cy="468"/>
            </a:xfrm>
          </p:grpSpPr>
          <p:sp>
            <p:nvSpPr>
              <p:cNvPr id="18486" name="Freeform 54"/>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7" name="Freeform 55"/>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18488" name="Freeform 56"/>
            <p:cNvSpPr>
              <a:spLocks/>
            </p:cNvSpPr>
            <p:nvPr/>
          </p:nvSpPr>
          <p:spPr bwMode="auto">
            <a:xfrm>
              <a:off x="3872"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9" name="Freeform 57"/>
            <p:cNvSpPr>
              <a:spLocks/>
            </p:cNvSpPr>
            <p:nvPr/>
          </p:nvSpPr>
          <p:spPr bwMode="auto">
            <a:xfrm>
              <a:off x="3657"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90" name="Freeform 58"/>
            <p:cNvSpPr>
              <a:spLocks/>
            </p:cNvSpPr>
            <p:nvPr/>
          </p:nvSpPr>
          <p:spPr bwMode="auto">
            <a:xfrm>
              <a:off x="4324"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91" name="Freeform 59"/>
            <p:cNvSpPr>
              <a:spLocks/>
            </p:cNvSpPr>
            <p:nvPr/>
          </p:nvSpPr>
          <p:spPr bwMode="auto">
            <a:xfrm>
              <a:off x="4225" y="2350"/>
              <a:ext cx="354"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92" name="Freeform 60"/>
            <p:cNvSpPr>
              <a:spLocks/>
            </p:cNvSpPr>
            <p:nvPr/>
          </p:nvSpPr>
          <p:spPr bwMode="auto">
            <a:xfrm>
              <a:off x="4066"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18493" name="Freeform 61"/>
          <p:cNvSpPr>
            <a:spLocks/>
          </p:cNvSpPr>
          <p:nvPr/>
        </p:nvSpPr>
        <p:spPr bwMode="auto">
          <a:xfrm>
            <a:off x="6248400" y="3041650"/>
            <a:ext cx="44926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94" name="Freeform 62"/>
          <p:cNvSpPr>
            <a:spLocks/>
          </p:cNvSpPr>
          <p:nvPr/>
        </p:nvSpPr>
        <p:spPr bwMode="auto">
          <a:xfrm>
            <a:off x="6589713"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95" name="Freeform 63"/>
          <p:cNvSpPr>
            <a:spLocks/>
          </p:cNvSpPr>
          <p:nvPr/>
        </p:nvSpPr>
        <p:spPr bwMode="auto">
          <a:xfrm>
            <a:off x="6618288" y="2801938"/>
            <a:ext cx="136525"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96" name="Freeform 64"/>
          <p:cNvSpPr>
            <a:spLocks/>
          </p:cNvSpPr>
          <p:nvPr/>
        </p:nvSpPr>
        <p:spPr bwMode="auto">
          <a:xfrm>
            <a:off x="6740525" y="2654300"/>
            <a:ext cx="166688"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97" name="Freeform 65"/>
          <p:cNvSpPr>
            <a:spLocks/>
          </p:cNvSpPr>
          <p:nvPr/>
        </p:nvSpPr>
        <p:spPr bwMode="auto">
          <a:xfrm>
            <a:off x="6734175"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98" name="Freeform 66"/>
          <p:cNvSpPr>
            <a:spLocks/>
          </p:cNvSpPr>
          <p:nvPr/>
        </p:nvSpPr>
        <p:spPr bwMode="auto">
          <a:xfrm>
            <a:off x="6886575"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99" name="Freeform 67"/>
          <p:cNvSpPr>
            <a:spLocks/>
          </p:cNvSpPr>
          <p:nvPr/>
        </p:nvSpPr>
        <p:spPr bwMode="auto">
          <a:xfrm>
            <a:off x="6791325"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500" name="Freeform 68"/>
          <p:cNvSpPr>
            <a:spLocks/>
          </p:cNvSpPr>
          <p:nvPr/>
        </p:nvSpPr>
        <p:spPr bwMode="auto">
          <a:xfrm>
            <a:off x="6842125" y="1887538"/>
            <a:ext cx="354013"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8501" name="Group 69"/>
          <p:cNvGrpSpPr>
            <a:grpSpLocks/>
          </p:cNvGrpSpPr>
          <p:nvPr/>
        </p:nvGrpSpPr>
        <p:grpSpPr bwMode="auto">
          <a:xfrm>
            <a:off x="2808288" y="4589463"/>
            <a:ext cx="928687" cy="635000"/>
            <a:chOff x="1991" y="3321"/>
            <a:chExt cx="361" cy="231"/>
          </a:xfrm>
        </p:grpSpPr>
        <p:sp>
          <p:nvSpPr>
            <p:cNvPr id="18502" name="Freeform 7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503" name="Freeform 7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504" name="Freeform 7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505" name="Freeform 7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506" name="Freeform 7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507" name="Freeform 7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508" name="Freeform 7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509" name="Freeform 7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18510" name="Rectangle 78"/>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2000</a:t>
            </a:r>
          </a:p>
        </p:txBody>
      </p:sp>
      <p:sp>
        <p:nvSpPr>
          <p:cNvPr id="18511" name="Text Box 79"/>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18512" name="Text Box 80"/>
          <p:cNvSpPr txBox="1">
            <a:spLocks noChangeArrowheads="1"/>
          </p:cNvSpPr>
          <p:nvPr/>
        </p:nvSpPr>
        <p:spPr bwMode="auto">
          <a:xfrm>
            <a:off x="654050" y="5894388"/>
            <a:ext cx="72390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	    15%–19%          </a:t>
            </a:r>
            <a:r>
              <a:rPr lang="en-US" sz="1400">
                <a:latin typeface="Arial Narrow" pitchFamily="34" charset="0"/>
                <a:ea typeface="ＭＳ Ｐゴシック" pitchFamily="-110" charset="-128"/>
              </a:rPr>
              <a:t> </a:t>
            </a:r>
            <a:r>
              <a:rPr lang="en-US" sz="1400" b="1">
                <a:latin typeface="Arial Narrow" pitchFamily="34" charset="0"/>
                <a:ea typeface="ＭＳ Ｐゴシック" pitchFamily="-110" charset="-128"/>
              </a:rPr>
              <a:t>≥20%</a:t>
            </a:r>
            <a:endParaRPr lang="en-US" sz="1400">
              <a:latin typeface="Arial Narrow" pitchFamily="34" charset="0"/>
              <a:ea typeface="ＭＳ Ｐゴシック" pitchFamily="-110" charset="-128"/>
            </a:endParaRPr>
          </a:p>
        </p:txBody>
      </p:sp>
      <p:sp>
        <p:nvSpPr>
          <p:cNvPr id="18513"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8514" name="Rectangle 82"/>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18515" name="Rectangle 83"/>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18516" name="Rectangle 84"/>
          <p:cNvSpPr>
            <a:spLocks noChangeArrowheads="1"/>
          </p:cNvSpPr>
          <p:nvPr/>
        </p:nvSpPr>
        <p:spPr bwMode="auto">
          <a:xfrm>
            <a:off x="3276600" y="5943600"/>
            <a:ext cx="209550"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18517" name="Rectangle 85"/>
          <p:cNvSpPr>
            <a:spLocks noChangeArrowheads="1"/>
          </p:cNvSpPr>
          <p:nvPr/>
        </p:nvSpPr>
        <p:spPr bwMode="auto">
          <a:xfrm>
            <a:off x="4419600" y="5943600"/>
            <a:ext cx="209550"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18518" name="Rectangle 86"/>
          <p:cNvSpPr>
            <a:spLocks noChangeArrowheads="1"/>
          </p:cNvSpPr>
          <p:nvPr/>
        </p:nvSpPr>
        <p:spPr bwMode="auto">
          <a:xfrm>
            <a:off x="395288" y="5892800"/>
            <a:ext cx="49387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42888"/>
            <a:ext cx="9144000" cy="1143000"/>
          </a:xfrm>
          <a:noFill/>
          <a:ln/>
        </p:spPr>
        <p:txBody>
          <a:bodyPr/>
          <a:lstStyle/>
          <a:p>
            <a:r>
              <a:rPr lang="en-US" sz="3600" dirty="0"/>
              <a:t>Obesity Trends* Among U.S. Adults</a:t>
            </a:r>
            <a:br>
              <a:rPr lang="en-US" sz="3600" dirty="0"/>
            </a:br>
            <a:r>
              <a:rPr lang="en-US" sz="3600" dirty="0">
                <a:solidFill>
                  <a:srgbClr val="DE3021"/>
                </a:solidFill>
              </a:rPr>
              <a:t>BRFSS, 2001</a:t>
            </a:r>
          </a:p>
        </p:txBody>
      </p:sp>
      <p:sp>
        <p:nvSpPr>
          <p:cNvPr id="19459" name="Freeform 3"/>
          <p:cNvSpPr>
            <a:spLocks/>
          </p:cNvSpPr>
          <p:nvPr/>
        </p:nvSpPr>
        <p:spPr bwMode="auto">
          <a:xfrm>
            <a:off x="4013200" y="2003425"/>
            <a:ext cx="642938"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460" name="Freeform 4"/>
          <p:cNvSpPr>
            <a:spLocks/>
          </p:cNvSpPr>
          <p:nvPr/>
        </p:nvSpPr>
        <p:spPr bwMode="auto">
          <a:xfrm>
            <a:off x="5591175" y="4311650"/>
            <a:ext cx="890588"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461" name="Freeform 5"/>
          <p:cNvSpPr>
            <a:spLocks/>
          </p:cNvSpPr>
          <p:nvPr/>
        </p:nvSpPr>
        <p:spPr bwMode="auto">
          <a:xfrm>
            <a:off x="3325813" y="2452688"/>
            <a:ext cx="68103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462" name="Freeform 6"/>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9463" name="Freeform 7"/>
          <p:cNvSpPr>
            <a:spLocks/>
          </p:cNvSpPr>
          <p:nvPr/>
        </p:nvSpPr>
        <p:spPr bwMode="auto">
          <a:xfrm>
            <a:off x="3341688" y="3521075"/>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464" name="Freeform 8"/>
          <p:cNvSpPr>
            <a:spLocks/>
          </p:cNvSpPr>
          <p:nvPr/>
        </p:nvSpPr>
        <p:spPr bwMode="auto">
          <a:xfrm>
            <a:off x="6661150" y="2266950"/>
            <a:ext cx="166688"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465" name="Freeform 9"/>
          <p:cNvSpPr>
            <a:spLocks/>
          </p:cNvSpPr>
          <p:nvPr/>
        </p:nvSpPr>
        <p:spPr bwMode="auto">
          <a:xfrm>
            <a:off x="2957513" y="2794000"/>
            <a:ext cx="550862"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466" name="Freeform 10"/>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467" name="Freeform 11"/>
          <p:cNvSpPr>
            <a:spLocks/>
          </p:cNvSpPr>
          <p:nvPr/>
        </p:nvSpPr>
        <p:spPr bwMode="auto">
          <a:xfrm>
            <a:off x="3052763"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468" name="Freeform 12"/>
          <p:cNvSpPr>
            <a:spLocks/>
          </p:cNvSpPr>
          <p:nvPr/>
        </p:nvSpPr>
        <p:spPr bwMode="auto">
          <a:xfrm>
            <a:off x="2452688" y="2662238"/>
            <a:ext cx="620712"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469" name="Freeform 13"/>
          <p:cNvSpPr>
            <a:spLocks/>
          </p:cNvSpPr>
          <p:nvPr/>
        </p:nvSpPr>
        <p:spPr bwMode="auto">
          <a:xfrm>
            <a:off x="2776538" y="3444875"/>
            <a:ext cx="658812"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470" name="Freeform 14"/>
          <p:cNvSpPr>
            <a:spLocks/>
          </p:cNvSpPr>
          <p:nvPr/>
        </p:nvSpPr>
        <p:spPr bwMode="auto">
          <a:xfrm>
            <a:off x="4606925" y="1981200"/>
            <a:ext cx="64452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471" name="Freeform 15"/>
          <p:cNvSpPr>
            <a:spLocks/>
          </p:cNvSpPr>
          <p:nvPr/>
        </p:nvSpPr>
        <p:spPr bwMode="auto">
          <a:xfrm>
            <a:off x="5172075" y="3846513"/>
            <a:ext cx="338138"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72" name="Freeform 16"/>
          <p:cNvSpPr>
            <a:spLocks/>
          </p:cNvSpPr>
          <p:nvPr/>
        </p:nvSpPr>
        <p:spPr bwMode="auto">
          <a:xfrm>
            <a:off x="5924550" y="3127375"/>
            <a:ext cx="736600"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473" name="Freeform 17"/>
          <p:cNvSpPr>
            <a:spLocks/>
          </p:cNvSpPr>
          <p:nvPr/>
        </p:nvSpPr>
        <p:spPr bwMode="auto">
          <a:xfrm>
            <a:off x="6248400" y="3041650"/>
            <a:ext cx="44926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9474" name="Group 18"/>
          <p:cNvGrpSpPr>
            <a:grpSpLocks/>
          </p:cNvGrpSpPr>
          <p:nvPr/>
        </p:nvGrpSpPr>
        <p:grpSpPr bwMode="auto">
          <a:xfrm>
            <a:off x="1027113" y="1833563"/>
            <a:ext cx="5880100" cy="3443287"/>
            <a:chOff x="720" y="1155"/>
            <a:chExt cx="4167" cy="2169"/>
          </a:xfrm>
        </p:grpSpPr>
        <p:sp>
          <p:nvSpPr>
            <p:cNvPr id="19475" name="Freeform 19"/>
            <p:cNvSpPr>
              <a:spLocks/>
            </p:cNvSpPr>
            <p:nvPr/>
          </p:nvSpPr>
          <p:spPr bwMode="auto">
            <a:xfrm>
              <a:off x="2816" y="1511"/>
              <a:ext cx="482"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76" name="Freeform 20"/>
            <p:cNvSpPr>
              <a:spLocks/>
            </p:cNvSpPr>
            <p:nvPr/>
          </p:nvSpPr>
          <p:spPr bwMode="auto">
            <a:xfrm>
              <a:off x="2800" y="1760"/>
              <a:ext cx="570"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77" name="Freeform 21"/>
            <p:cNvSpPr>
              <a:spLocks/>
            </p:cNvSpPr>
            <p:nvPr/>
          </p:nvSpPr>
          <p:spPr bwMode="auto">
            <a:xfrm>
              <a:off x="2913"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78" name="Freeform 22"/>
            <p:cNvSpPr>
              <a:spLocks/>
            </p:cNvSpPr>
            <p:nvPr/>
          </p:nvSpPr>
          <p:spPr bwMode="auto">
            <a:xfrm>
              <a:off x="2841"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79" name="Freeform 23"/>
            <p:cNvSpPr>
              <a:spLocks/>
            </p:cNvSpPr>
            <p:nvPr/>
          </p:nvSpPr>
          <p:spPr bwMode="auto">
            <a:xfrm>
              <a:off x="3288"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0" name="Freeform 24"/>
            <p:cNvSpPr>
              <a:spLocks/>
            </p:cNvSpPr>
            <p:nvPr/>
          </p:nvSpPr>
          <p:spPr bwMode="auto">
            <a:xfrm>
              <a:off x="3345"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1" name="Freeform 25"/>
            <p:cNvSpPr>
              <a:spLocks/>
            </p:cNvSpPr>
            <p:nvPr/>
          </p:nvSpPr>
          <p:spPr bwMode="auto">
            <a:xfrm>
              <a:off x="3518"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2" name="Freeform 26"/>
            <p:cNvSpPr>
              <a:spLocks/>
            </p:cNvSpPr>
            <p:nvPr/>
          </p:nvSpPr>
          <p:spPr bwMode="auto">
            <a:xfrm>
              <a:off x="3779"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3" name="Freeform 27"/>
            <p:cNvSpPr>
              <a:spLocks/>
            </p:cNvSpPr>
            <p:nvPr/>
          </p:nvSpPr>
          <p:spPr bwMode="auto">
            <a:xfrm>
              <a:off x="3734"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4" name="Freeform 28"/>
            <p:cNvSpPr>
              <a:spLocks/>
            </p:cNvSpPr>
            <p:nvPr/>
          </p:nvSpPr>
          <p:spPr bwMode="auto">
            <a:xfrm>
              <a:off x="3882"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5" name="Freeform 29"/>
            <p:cNvSpPr>
              <a:spLocks/>
            </p:cNvSpPr>
            <p:nvPr/>
          </p:nvSpPr>
          <p:spPr bwMode="auto">
            <a:xfrm>
              <a:off x="4052"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6" name="Freeform 30"/>
            <p:cNvSpPr>
              <a:spLocks/>
            </p:cNvSpPr>
            <p:nvPr/>
          </p:nvSpPr>
          <p:spPr bwMode="auto">
            <a:xfrm>
              <a:off x="4134"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7" name="Freeform 31"/>
            <p:cNvSpPr>
              <a:spLocks/>
            </p:cNvSpPr>
            <p:nvPr/>
          </p:nvSpPr>
          <p:spPr bwMode="auto">
            <a:xfrm>
              <a:off x="4236"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8" name="Freeform 32"/>
            <p:cNvSpPr>
              <a:spLocks/>
            </p:cNvSpPr>
            <p:nvPr/>
          </p:nvSpPr>
          <p:spPr bwMode="auto">
            <a:xfrm>
              <a:off x="3425"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9" name="Freeform 33"/>
            <p:cNvSpPr>
              <a:spLocks/>
            </p:cNvSpPr>
            <p:nvPr/>
          </p:nvSpPr>
          <p:spPr bwMode="auto">
            <a:xfrm>
              <a:off x="1484"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90" name="Freeform 34"/>
            <p:cNvSpPr>
              <a:spLocks/>
            </p:cNvSpPr>
            <p:nvPr/>
          </p:nvSpPr>
          <p:spPr bwMode="auto">
            <a:xfrm>
              <a:off x="2545"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91" name="Freeform 35"/>
            <p:cNvSpPr>
              <a:spLocks/>
            </p:cNvSpPr>
            <p:nvPr/>
          </p:nvSpPr>
          <p:spPr bwMode="auto">
            <a:xfrm>
              <a:off x="4365"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9492" name="Group 36"/>
            <p:cNvGrpSpPr>
              <a:grpSpLocks/>
            </p:cNvGrpSpPr>
            <p:nvPr/>
          </p:nvGrpSpPr>
          <p:grpSpPr bwMode="auto">
            <a:xfrm>
              <a:off x="720" y="2448"/>
              <a:ext cx="1266" cy="876"/>
              <a:chOff x="768" y="2832"/>
              <a:chExt cx="1203" cy="876"/>
            </a:xfrm>
          </p:grpSpPr>
          <p:sp>
            <p:nvSpPr>
              <p:cNvPr id="19493" name="Freeform 37"/>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94" name="Freeform 38"/>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19495" name="Freeform 39"/>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96" name="Freeform 40"/>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19497" name="Freeform 41"/>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98" name="Freeform 42"/>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19499" name="Freeform 43"/>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00" name="Freeform 44"/>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19501" name="Freeform 45"/>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02" name="Freeform 46"/>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19503" name="Freeform 47"/>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04" name="Freeform 48"/>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19505" name="Freeform 49"/>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06" name="Freeform 50"/>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07" name="Freeform 51"/>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19508" name="Freeform 52"/>
            <p:cNvSpPr>
              <a:spLocks/>
            </p:cNvSpPr>
            <p:nvPr/>
          </p:nvSpPr>
          <p:spPr bwMode="auto">
            <a:xfrm>
              <a:off x="1529"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09" name="Freeform 53"/>
            <p:cNvSpPr>
              <a:spLocks/>
            </p:cNvSpPr>
            <p:nvPr/>
          </p:nvSpPr>
          <p:spPr bwMode="auto">
            <a:xfrm>
              <a:off x="1981"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10" name="Freeform 54"/>
            <p:cNvSpPr>
              <a:spLocks/>
            </p:cNvSpPr>
            <p:nvPr/>
          </p:nvSpPr>
          <p:spPr bwMode="auto">
            <a:xfrm>
              <a:off x="3467"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11" name="Freeform 55"/>
            <p:cNvSpPr>
              <a:spLocks/>
            </p:cNvSpPr>
            <p:nvPr/>
          </p:nvSpPr>
          <p:spPr bwMode="auto">
            <a:xfrm>
              <a:off x="3626"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19512" name="Group 56"/>
            <p:cNvGrpSpPr>
              <a:grpSpLocks/>
            </p:cNvGrpSpPr>
            <p:nvPr/>
          </p:nvGrpSpPr>
          <p:grpSpPr bwMode="auto">
            <a:xfrm>
              <a:off x="3661" y="1384"/>
              <a:ext cx="523" cy="468"/>
              <a:chOff x="3562" y="1636"/>
              <a:chExt cx="497" cy="468"/>
            </a:xfrm>
          </p:grpSpPr>
          <p:sp>
            <p:nvSpPr>
              <p:cNvPr id="19513" name="Freeform 57"/>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14" name="Freeform 58"/>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19515" name="Freeform 59"/>
            <p:cNvSpPr>
              <a:spLocks/>
            </p:cNvSpPr>
            <p:nvPr/>
          </p:nvSpPr>
          <p:spPr bwMode="auto">
            <a:xfrm>
              <a:off x="3872"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16" name="Freeform 60"/>
            <p:cNvSpPr>
              <a:spLocks/>
            </p:cNvSpPr>
            <p:nvPr/>
          </p:nvSpPr>
          <p:spPr bwMode="auto">
            <a:xfrm>
              <a:off x="4324"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17" name="Freeform 61"/>
            <p:cNvSpPr>
              <a:spLocks/>
            </p:cNvSpPr>
            <p:nvPr/>
          </p:nvSpPr>
          <p:spPr bwMode="auto">
            <a:xfrm>
              <a:off x="4225" y="2350"/>
              <a:ext cx="354"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18" name="Freeform 62"/>
            <p:cNvSpPr>
              <a:spLocks/>
            </p:cNvSpPr>
            <p:nvPr/>
          </p:nvSpPr>
          <p:spPr bwMode="auto">
            <a:xfrm>
              <a:off x="4066"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19" name="Freeform 63"/>
            <p:cNvSpPr>
              <a:spLocks/>
            </p:cNvSpPr>
            <p:nvPr/>
          </p:nvSpPr>
          <p:spPr bwMode="auto">
            <a:xfrm>
              <a:off x="4662"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19520" name="Freeform 64"/>
          <p:cNvSpPr>
            <a:spLocks/>
          </p:cNvSpPr>
          <p:nvPr/>
        </p:nvSpPr>
        <p:spPr bwMode="auto">
          <a:xfrm>
            <a:off x="6618288" y="2801938"/>
            <a:ext cx="136525"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521" name="Freeform 65"/>
          <p:cNvSpPr>
            <a:spLocks/>
          </p:cNvSpPr>
          <p:nvPr/>
        </p:nvSpPr>
        <p:spPr bwMode="auto">
          <a:xfrm>
            <a:off x="6740525" y="2654300"/>
            <a:ext cx="166688"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522" name="Freeform 66"/>
          <p:cNvSpPr>
            <a:spLocks/>
          </p:cNvSpPr>
          <p:nvPr/>
        </p:nvSpPr>
        <p:spPr bwMode="auto">
          <a:xfrm>
            <a:off x="6734175"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523" name="Freeform 67"/>
          <p:cNvSpPr>
            <a:spLocks/>
          </p:cNvSpPr>
          <p:nvPr/>
        </p:nvSpPr>
        <p:spPr bwMode="auto">
          <a:xfrm>
            <a:off x="6886575"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524" name="Freeform 68"/>
          <p:cNvSpPr>
            <a:spLocks/>
          </p:cNvSpPr>
          <p:nvPr/>
        </p:nvSpPr>
        <p:spPr bwMode="auto">
          <a:xfrm>
            <a:off x="6791325"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525" name="Freeform 69"/>
          <p:cNvSpPr>
            <a:spLocks/>
          </p:cNvSpPr>
          <p:nvPr/>
        </p:nvSpPr>
        <p:spPr bwMode="auto">
          <a:xfrm>
            <a:off x="6842125" y="1887538"/>
            <a:ext cx="354013"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9526" name="Group 70"/>
          <p:cNvGrpSpPr>
            <a:grpSpLocks/>
          </p:cNvGrpSpPr>
          <p:nvPr/>
        </p:nvGrpSpPr>
        <p:grpSpPr bwMode="auto">
          <a:xfrm>
            <a:off x="2808288" y="4589463"/>
            <a:ext cx="928687" cy="635000"/>
            <a:chOff x="1991" y="3321"/>
            <a:chExt cx="361" cy="231"/>
          </a:xfrm>
        </p:grpSpPr>
        <p:sp>
          <p:nvSpPr>
            <p:cNvPr id="19527" name="Freeform 71"/>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528" name="Freeform 72"/>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529" name="Freeform 73"/>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530" name="Freeform 74"/>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531" name="Freeform 75"/>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532" name="Freeform 76"/>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533" name="Freeform 77"/>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9534" name="Freeform 78"/>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19535" name="Text Box 79"/>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dirty="0">
                <a:latin typeface="Verdana" pitchFamily="34" charset="0"/>
                <a:ea typeface="ＭＳ Ｐゴシック" pitchFamily="-110" charset="-128"/>
              </a:rPr>
              <a:t>(*BMI ≥30, or ~ 30 lbs. overweight for 5’ 4” person)</a:t>
            </a:r>
          </a:p>
        </p:txBody>
      </p:sp>
      <p:sp>
        <p:nvSpPr>
          <p:cNvPr id="19536" name="Text Box 80"/>
          <p:cNvSpPr txBox="1">
            <a:spLocks noChangeArrowheads="1"/>
          </p:cNvSpPr>
          <p:nvPr/>
        </p:nvSpPr>
        <p:spPr bwMode="auto">
          <a:xfrm>
            <a:off x="654050" y="5894388"/>
            <a:ext cx="72390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	    15%–19%           20%–24%        </a:t>
            </a:r>
            <a:r>
              <a:rPr lang="en-US" sz="1400">
                <a:latin typeface="Arial Narrow" pitchFamily="34" charset="0"/>
                <a:ea typeface="ＭＳ Ｐゴシック" pitchFamily="-110" charset="-128"/>
              </a:rPr>
              <a:t>  </a:t>
            </a:r>
            <a:r>
              <a:rPr lang="en-US" sz="1400" b="1">
                <a:latin typeface="Arial Narrow" pitchFamily="34" charset="0"/>
                <a:ea typeface="ＭＳ Ｐゴシック" pitchFamily="-110" charset="-128"/>
              </a:rPr>
              <a:t>≥25%</a:t>
            </a:r>
            <a:endParaRPr lang="en-US" sz="1400">
              <a:latin typeface="Arial Narrow" pitchFamily="34" charset="0"/>
              <a:ea typeface="ＭＳ Ｐゴシック" pitchFamily="-110" charset="-128"/>
            </a:endParaRPr>
          </a:p>
        </p:txBody>
      </p:sp>
      <p:sp>
        <p:nvSpPr>
          <p:cNvPr id="19537"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38" name="Rectangle 82"/>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19539" name="Rectangle 83"/>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19540" name="Rectangle 84"/>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19541" name="Rectangle 85"/>
          <p:cNvSpPr>
            <a:spLocks noChangeArrowheads="1"/>
          </p:cNvSpPr>
          <p:nvPr/>
        </p:nvSpPr>
        <p:spPr bwMode="auto">
          <a:xfrm>
            <a:off x="5486400" y="5943600"/>
            <a:ext cx="207963"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19542" name="Rectangle 86"/>
          <p:cNvSpPr>
            <a:spLocks noChangeArrowheads="1"/>
          </p:cNvSpPr>
          <p:nvPr/>
        </p:nvSpPr>
        <p:spPr bwMode="auto">
          <a:xfrm>
            <a:off x="4419600" y="5943600"/>
            <a:ext cx="209550"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19543" name="Rectangle 87"/>
          <p:cNvSpPr>
            <a:spLocks noChangeArrowheads="1"/>
          </p:cNvSpPr>
          <p:nvPr/>
        </p:nvSpPr>
        <p:spPr bwMode="auto">
          <a:xfrm>
            <a:off x="395288" y="5892800"/>
            <a:ext cx="60055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6" name="Content Placeholder 5"/>
          <p:cNvSpPr>
            <a:spLocks noGrp="1"/>
          </p:cNvSpPr>
          <p:nvPr>
            <p:ph idx="1"/>
          </p:nvPr>
        </p:nvSpPr>
        <p:spPr/>
        <p:txBody>
          <a:bodyPr/>
          <a:lstStyle/>
          <a:p>
            <a:r>
              <a:rPr lang="en-US" dirty="0" smtClean="0"/>
              <a:t>Trends in body weight in the U.S.</a:t>
            </a:r>
          </a:p>
          <a:p>
            <a:r>
              <a:rPr lang="en-US" dirty="0" smtClean="0"/>
              <a:t>Causes of obesity</a:t>
            </a:r>
          </a:p>
          <a:p>
            <a:r>
              <a:rPr lang="en-US" dirty="0" smtClean="0"/>
              <a:t>Images of beauty in our society</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33600" y="1295400"/>
            <a:ext cx="4859337" cy="304800"/>
          </a:xfrm>
          <a:prstGeom prst="rect">
            <a:avLst/>
          </a:prstGeom>
          <a:noFill/>
          <a:ln w="9525">
            <a:noFill/>
            <a:miter lim="800000"/>
            <a:headEnd/>
            <a:tailEnd/>
          </a:ln>
          <a:effectLst/>
        </p:spPr>
        <p:txBody>
          <a:bodyPr wrap="none">
            <a:spAutoFit/>
          </a:bodyPr>
          <a:lstStyle/>
          <a:p>
            <a:pPr eaLnBrk="0" hangingPunct="0"/>
            <a:r>
              <a:rPr lang="en-US" sz="1400" b="1" dirty="0">
                <a:latin typeface="Verdana" pitchFamily="34" charset="0"/>
                <a:ea typeface="ＭＳ Ｐゴシック" pitchFamily="-110" charset="-128"/>
              </a:rPr>
              <a:t>(*BMI ≥30, or ~ 30 lbs. overweight for 5’ 4” person)</a:t>
            </a:r>
          </a:p>
        </p:txBody>
      </p:sp>
      <p:sp>
        <p:nvSpPr>
          <p:cNvPr id="20483" name="Freeform 3"/>
          <p:cNvSpPr>
            <a:spLocks/>
          </p:cNvSpPr>
          <p:nvPr/>
        </p:nvSpPr>
        <p:spPr bwMode="auto">
          <a:xfrm>
            <a:off x="4013200" y="2003425"/>
            <a:ext cx="642938"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484" name="Freeform 4"/>
          <p:cNvSpPr>
            <a:spLocks/>
          </p:cNvSpPr>
          <p:nvPr/>
        </p:nvSpPr>
        <p:spPr bwMode="auto">
          <a:xfrm>
            <a:off x="3984625" y="2398713"/>
            <a:ext cx="681038"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485" name="Freeform 5"/>
          <p:cNvSpPr>
            <a:spLocks/>
          </p:cNvSpPr>
          <p:nvPr/>
        </p:nvSpPr>
        <p:spPr bwMode="auto">
          <a:xfrm>
            <a:off x="3962400" y="2794000"/>
            <a:ext cx="804863"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486" name="Freeform 6"/>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487" name="Freeform 7"/>
          <p:cNvSpPr>
            <a:spLocks/>
          </p:cNvSpPr>
          <p:nvPr/>
        </p:nvSpPr>
        <p:spPr bwMode="auto">
          <a:xfrm>
            <a:off x="4019550" y="3590925"/>
            <a:ext cx="839788"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488" name="Freeform 8"/>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489" name="Freeform 9"/>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490" name="Freeform 10"/>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491" name="Freeform 11"/>
          <p:cNvSpPr>
            <a:spLocks/>
          </p:cNvSpPr>
          <p:nvPr/>
        </p:nvSpPr>
        <p:spPr bwMode="auto">
          <a:xfrm>
            <a:off x="5343525" y="3265488"/>
            <a:ext cx="719138"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492" name="Freeform 12"/>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493" name="Freeform 13"/>
          <p:cNvSpPr>
            <a:spLocks/>
          </p:cNvSpPr>
          <p:nvPr/>
        </p:nvSpPr>
        <p:spPr bwMode="auto">
          <a:xfrm>
            <a:off x="5489575" y="3824288"/>
            <a:ext cx="376238"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0494" name="Freeform 14"/>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495" name="Freeform 15"/>
          <p:cNvSpPr>
            <a:spLocks/>
          </p:cNvSpPr>
          <p:nvPr/>
        </p:nvSpPr>
        <p:spPr bwMode="auto">
          <a:xfrm>
            <a:off x="5845175"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496" name="Freeform 16"/>
          <p:cNvSpPr>
            <a:spLocks/>
          </p:cNvSpPr>
          <p:nvPr/>
        </p:nvSpPr>
        <p:spPr bwMode="auto">
          <a:xfrm>
            <a:off x="5591175" y="4311650"/>
            <a:ext cx="890588"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497" name="Freeform 17"/>
          <p:cNvSpPr>
            <a:spLocks/>
          </p:cNvSpPr>
          <p:nvPr/>
        </p:nvSpPr>
        <p:spPr bwMode="auto">
          <a:xfrm>
            <a:off x="5988050" y="3009900"/>
            <a:ext cx="442913"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0498" name="Freeform 18"/>
          <p:cNvSpPr>
            <a:spLocks/>
          </p:cNvSpPr>
          <p:nvPr/>
        </p:nvSpPr>
        <p:spPr bwMode="auto">
          <a:xfrm>
            <a:off x="4845050" y="3660775"/>
            <a:ext cx="485775"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499" name="Freeform 19"/>
          <p:cNvSpPr>
            <a:spLocks/>
          </p:cNvSpPr>
          <p:nvPr/>
        </p:nvSpPr>
        <p:spPr bwMode="auto">
          <a:xfrm>
            <a:off x="2105025"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00" name="Freeform 20"/>
          <p:cNvSpPr>
            <a:spLocks/>
          </p:cNvSpPr>
          <p:nvPr/>
        </p:nvSpPr>
        <p:spPr bwMode="auto">
          <a:xfrm>
            <a:off x="3325813" y="2452688"/>
            <a:ext cx="68103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01" name="Freeform 21"/>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02" name="Freeform 22"/>
          <p:cNvSpPr>
            <a:spLocks/>
          </p:cNvSpPr>
          <p:nvPr/>
        </p:nvSpPr>
        <p:spPr bwMode="auto">
          <a:xfrm>
            <a:off x="3341688" y="3521075"/>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03" name="Freeform 23"/>
          <p:cNvSpPr>
            <a:spLocks/>
          </p:cNvSpPr>
          <p:nvPr/>
        </p:nvSpPr>
        <p:spPr bwMode="auto">
          <a:xfrm>
            <a:off x="3602038" y="3660775"/>
            <a:ext cx="136683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04" name="Freeform 24"/>
          <p:cNvSpPr>
            <a:spLocks/>
          </p:cNvSpPr>
          <p:nvPr/>
        </p:nvSpPr>
        <p:spPr bwMode="auto">
          <a:xfrm>
            <a:off x="6170613"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05" name="Freeform 25"/>
          <p:cNvSpPr>
            <a:spLocks/>
          </p:cNvSpPr>
          <p:nvPr/>
        </p:nvSpPr>
        <p:spPr bwMode="auto">
          <a:xfrm>
            <a:off x="6661150" y="2266950"/>
            <a:ext cx="166688"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0506" name="Group 26"/>
          <p:cNvGrpSpPr>
            <a:grpSpLocks/>
          </p:cNvGrpSpPr>
          <p:nvPr/>
        </p:nvGrpSpPr>
        <p:grpSpPr bwMode="auto">
          <a:xfrm>
            <a:off x="1027113" y="3886200"/>
            <a:ext cx="1785937" cy="1390650"/>
            <a:chOff x="768" y="2832"/>
            <a:chExt cx="1203" cy="876"/>
          </a:xfrm>
        </p:grpSpPr>
        <p:sp>
          <p:nvSpPr>
            <p:cNvPr id="20507" name="Freeform 27"/>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08" name="Freeform 28"/>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20509" name="Freeform 29"/>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10" name="Freeform 30"/>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20511" name="Freeform 31"/>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12" name="Freeform 32"/>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20513" name="Freeform 33"/>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14" name="Freeform 34"/>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20515" name="Freeform 35"/>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16" name="Freeform 36"/>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20517" name="Freeform 37"/>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18" name="Freeform 38"/>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20519" name="Freeform 39"/>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20" name="Freeform 40"/>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21" name="Freeform 41"/>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20522" name="Freeform 42"/>
          <p:cNvSpPr>
            <a:spLocks/>
          </p:cNvSpPr>
          <p:nvPr/>
        </p:nvSpPr>
        <p:spPr bwMode="auto">
          <a:xfrm>
            <a:off x="2957513" y="2794000"/>
            <a:ext cx="550862"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23" name="Freeform 43"/>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24" name="Freeform 44"/>
          <p:cNvSpPr>
            <a:spLocks/>
          </p:cNvSpPr>
          <p:nvPr/>
        </p:nvSpPr>
        <p:spPr bwMode="auto">
          <a:xfrm>
            <a:off x="2168525" y="2035175"/>
            <a:ext cx="782638"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99"/>
          </a:solidFill>
          <a:ln w="12700" cmpd="sng">
            <a:solidFill>
              <a:schemeClr val="tx1"/>
            </a:solidFill>
            <a:prstDash val="solid"/>
            <a:round/>
            <a:headEnd/>
            <a:tailEnd/>
          </a:ln>
        </p:spPr>
        <p:txBody>
          <a:bodyPr/>
          <a:lstStyle/>
          <a:p>
            <a:endParaRPr lang="en-US"/>
          </a:p>
        </p:txBody>
      </p:sp>
      <p:sp>
        <p:nvSpPr>
          <p:cNvPr id="20525" name="Freeform 45"/>
          <p:cNvSpPr>
            <a:spLocks/>
          </p:cNvSpPr>
          <p:nvPr/>
        </p:nvSpPr>
        <p:spPr bwMode="auto">
          <a:xfrm>
            <a:off x="2806700" y="1833563"/>
            <a:ext cx="585788"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99"/>
          </a:solidFill>
          <a:ln w="12700" cmpd="sng">
            <a:solidFill>
              <a:schemeClr val="tx1"/>
            </a:solidFill>
            <a:prstDash val="solid"/>
            <a:round/>
            <a:headEnd/>
            <a:tailEnd/>
          </a:ln>
        </p:spPr>
        <p:txBody>
          <a:bodyPr/>
          <a:lstStyle/>
          <a:p>
            <a:endParaRPr lang="en-US"/>
          </a:p>
        </p:txBody>
      </p:sp>
      <p:sp>
        <p:nvSpPr>
          <p:cNvPr id="20526" name="Freeform 46"/>
          <p:cNvSpPr>
            <a:spLocks/>
          </p:cNvSpPr>
          <p:nvPr/>
        </p:nvSpPr>
        <p:spPr bwMode="auto">
          <a:xfrm>
            <a:off x="3052763"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27" name="Freeform 47"/>
          <p:cNvSpPr>
            <a:spLocks/>
          </p:cNvSpPr>
          <p:nvPr/>
        </p:nvSpPr>
        <p:spPr bwMode="auto">
          <a:xfrm>
            <a:off x="2452688" y="2662238"/>
            <a:ext cx="620712"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28" name="Freeform 48"/>
          <p:cNvSpPr>
            <a:spLocks/>
          </p:cNvSpPr>
          <p:nvPr/>
        </p:nvSpPr>
        <p:spPr bwMode="auto">
          <a:xfrm>
            <a:off x="2776538" y="3444875"/>
            <a:ext cx="658812"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29" name="Freeform 49"/>
          <p:cNvSpPr>
            <a:spLocks/>
          </p:cNvSpPr>
          <p:nvPr/>
        </p:nvSpPr>
        <p:spPr bwMode="auto">
          <a:xfrm>
            <a:off x="4606925" y="1981200"/>
            <a:ext cx="64452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30" name="Freeform 50"/>
          <p:cNvSpPr>
            <a:spLocks/>
          </p:cNvSpPr>
          <p:nvPr/>
        </p:nvSpPr>
        <p:spPr bwMode="auto">
          <a:xfrm>
            <a:off x="4903788" y="4133850"/>
            <a:ext cx="555625"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31" name="Freeform 51"/>
          <p:cNvSpPr>
            <a:spLocks/>
          </p:cNvSpPr>
          <p:nvPr/>
        </p:nvSpPr>
        <p:spPr bwMode="auto">
          <a:xfrm>
            <a:off x="5127625" y="2855913"/>
            <a:ext cx="390525"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0532" name="Group 52"/>
          <p:cNvGrpSpPr>
            <a:grpSpLocks/>
          </p:cNvGrpSpPr>
          <p:nvPr/>
        </p:nvGrpSpPr>
        <p:grpSpPr bwMode="auto">
          <a:xfrm>
            <a:off x="5176838" y="2197100"/>
            <a:ext cx="738187" cy="742950"/>
            <a:chOff x="3562" y="1636"/>
            <a:chExt cx="497" cy="468"/>
          </a:xfrm>
        </p:grpSpPr>
        <p:sp>
          <p:nvSpPr>
            <p:cNvPr id="20533" name="Freeform 53"/>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34" name="Freeform 54"/>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20535" name="Freeform 55"/>
          <p:cNvSpPr>
            <a:spLocks/>
          </p:cNvSpPr>
          <p:nvPr/>
        </p:nvSpPr>
        <p:spPr bwMode="auto">
          <a:xfrm>
            <a:off x="5475288" y="2917825"/>
            <a:ext cx="290512"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36" name="Freeform 56"/>
          <p:cNvSpPr>
            <a:spLocks/>
          </p:cNvSpPr>
          <p:nvPr/>
        </p:nvSpPr>
        <p:spPr bwMode="auto">
          <a:xfrm>
            <a:off x="5172075" y="3846513"/>
            <a:ext cx="338138"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0537" name="Freeform 57"/>
          <p:cNvSpPr>
            <a:spLocks/>
          </p:cNvSpPr>
          <p:nvPr/>
        </p:nvSpPr>
        <p:spPr bwMode="auto">
          <a:xfrm>
            <a:off x="6113463" y="2732088"/>
            <a:ext cx="569912"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38" name="Freeform 58"/>
          <p:cNvSpPr>
            <a:spLocks/>
          </p:cNvSpPr>
          <p:nvPr/>
        </p:nvSpPr>
        <p:spPr bwMode="auto">
          <a:xfrm>
            <a:off x="5924550" y="3127375"/>
            <a:ext cx="736600"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39" name="Freeform 59"/>
          <p:cNvSpPr>
            <a:spLocks/>
          </p:cNvSpPr>
          <p:nvPr/>
        </p:nvSpPr>
        <p:spPr bwMode="auto">
          <a:xfrm>
            <a:off x="5973763" y="3730625"/>
            <a:ext cx="498475"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40" name="Freeform 60"/>
          <p:cNvSpPr>
            <a:spLocks/>
          </p:cNvSpPr>
          <p:nvPr/>
        </p:nvSpPr>
        <p:spPr bwMode="auto">
          <a:xfrm>
            <a:off x="5748338" y="3784600"/>
            <a:ext cx="531812"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41" name="Freeform 61"/>
          <p:cNvSpPr>
            <a:spLocks/>
          </p:cNvSpPr>
          <p:nvPr/>
        </p:nvSpPr>
        <p:spPr bwMode="auto">
          <a:xfrm>
            <a:off x="6248400" y="3041650"/>
            <a:ext cx="44926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42" name="Freeform 62"/>
          <p:cNvSpPr>
            <a:spLocks/>
          </p:cNvSpPr>
          <p:nvPr/>
        </p:nvSpPr>
        <p:spPr bwMode="auto">
          <a:xfrm>
            <a:off x="6589713"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0543" name="Freeform 63"/>
          <p:cNvSpPr>
            <a:spLocks/>
          </p:cNvSpPr>
          <p:nvPr/>
        </p:nvSpPr>
        <p:spPr bwMode="auto">
          <a:xfrm>
            <a:off x="6618288" y="2801938"/>
            <a:ext cx="136525"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44" name="Freeform 64"/>
          <p:cNvSpPr>
            <a:spLocks/>
          </p:cNvSpPr>
          <p:nvPr/>
        </p:nvSpPr>
        <p:spPr bwMode="auto">
          <a:xfrm>
            <a:off x="6740525" y="2654300"/>
            <a:ext cx="166688"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45" name="Freeform 65"/>
          <p:cNvSpPr>
            <a:spLocks/>
          </p:cNvSpPr>
          <p:nvPr/>
        </p:nvSpPr>
        <p:spPr bwMode="auto">
          <a:xfrm>
            <a:off x="6734175"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46" name="Freeform 66"/>
          <p:cNvSpPr>
            <a:spLocks/>
          </p:cNvSpPr>
          <p:nvPr/>
        </p:nvSpPr>
        <p:spPr bwMode="auto">
          <a:xfrm>
            <a:off x="6886575"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47" name="Freeform 67"/>
          <p:cNvSpPr>
            <a:spLocks/>
          </p:cNvSpPr>
          <p:nvPr/>
        </p:nvSpPr>
        <p:spPr bwMode="auto">
          <a:xfrm>
            <a:off x="6791325"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48" name="Freeform 68"/>
          <p:cNvSpPr>
            <a:spLocks/>
          </p:cNvSpPr>
          <p:nvPr/>
        </p:nvSpPr>
        <p:spPr bwMode="auto">
          <a:xfrm>
            <a:off x="6842125" y="1887538"/>
            <a:ext cx="354013"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0549" name="Group 69"/>
          <p:cNvGrpSpPr>
            <a:grpSpLocks/>
          </p:cNvGrpSpPr>
          <p:nvPr/>
        </p:nvGrpSpPr>
        <p:grpSpPr bwMode="auto">
          <a:xfrm>
            <a:off x="2808288" y="4589463"/>
            <a:ext cx="928687" cy="635000"/>
            <a:chOff x="1991" y="3321"/>
            <a:chExt cx="361" cy="231"/>
          </a:xfrm>
        </p:grpSpPr>
        <p:sp>
          <p:nvSpPr>
            <p:cNvPr id="20550" name="Freeform 7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51" name="Freeform 7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52" name="Freeform 7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53" name="Freeform 7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54" name="Freeform 7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55" name="Freeform 7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56" name="Freeform 7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0557" name="Freeform 7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0558" name="Rectangle 78"/>
          <p:cNvSpPr>
            <a:spLocks noChangeArrowheads="1"/>
          </p:cNvSpPr>
          <p:nvPr/>
        </p:nvSpPr>
        <p:spPr bwMode="auto">
          <a:xfrm>
            <a:off x="0" y="242888"/>
            <a:ext cx="9144000" cy="1143000"/>
          </a:xfrm>
          <a:prstGeom prst="rect">
            <a:avLst/>
          </a:prstGeom>
          <a:noFill/>
          <a:ln w="9525">
            <a:noFill/>
            <a:miter lim="800000"/>
            <a:headEnd/>
            <a:tailEnd/>
          </a:ln>
          <a:effectLst/>
        </p:spPr>
        <p:txBody>
          <a:bodyPr anchor="ctr"/>
          <a:lstStyle/>
          <a:p>
            <a:pPr algn="ctr" eaLnBrk="0" hangingPunct="0"/>
            <a:r>
              <a:rPr lang="en-US" sz="3600" dirty="0" smtClean="0"/>
              <a:t>Obesity Trends* Among U.S. Adults</a:t>
            </a:r>
            <a:br>
              <a:rPr lang="en-US" sz="3600" dirty="0" smtClean="0"/>
            </a:br>
            <a:r>
              <a:rPr lang="en-US" sz="3600" dirty="0" smtClean="0">
                <a:solidFill>
                  <a:srgbClr val="DE3021"/>
                </a:solidFill>
              </a:rPr>
              <a:t>BRFSS, 2002</a:t>
            </a:r>
            <a:endParaRPr lang="en-US" sz="3600" b="1" dirty="0">
              <a:solidFill>
                <a:srgbClr val="DE3021"/>
              </a:solidFill>
              <a:latin typeface="Verdana" pitchFamily="34" charset="0"/>
              <a:ea typeface="ＭＳ Ｐゴシック" pitchFamily="-110" charset="-128"/>
            </a:endParaRPr>
          </a:p>
        </p:txBody>
      </p:sp>
      <p:sp>
        <p:nvSpPr>
          <p:cNvPr id="20559" name="Text Box 79"/>
          <p:cNvSpPr txBox="1">
            <a:spLocks noChangeArrowheads="1"/>
          </p:cNvSpPr>
          <p:nvPr/>
        </p:nvSpPr>
        <p:spPr bwMode="auto">
          <a:xfrm>
            <a:off x="654050" y="5894388"/>
            <a:ext cx="72390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	    15%–19%           20%–24%        </a:t>
            </a:r>
            <a:r>
              <a:rPr lang="en-US" sz="1400">
                <a:latin typeface="Arial Narrow" pitchFamily="34" charset="0"/>
                <a:ea typeface="ＭＳ Ｐゴシック" pitchFamily="-110" charset="-128"/>
              </a:rPr>
              <a:t>  </a:t>
            </a:r>
            <a:r>
              <a:rPr lang="en-US" sz="1400" b="1">
                <a:latin typeface="Arial Narrow" pitchFamily="34" charset="0"/>
                <a:ea typeface="ＭＳ Ｐゴシック" pitchFamily="-110" charset="-128"/>
              </a:rPr>
              <a:t>≥25%</a:t>
            </a:r>
            <a:endParaRPr lang="en-US" sz="1400">
              <a:latin typeface="Arial Narrow" pitchFamily="34" charset="0"/>
              <a:ea typeface="ＭＳ Ｐゴシック" pitchFamily="-110" charset="-128"/>
            </a:endParaRPr>
          </a:p>
        </p:txBody>
      </p:sp>
      <p:sp>
        <p:nvSpPr>
          <p:cNvPr id="20560"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0561" name="Rectangle 81"/>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0562" name="Rectangle 82"/>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20563" name="Rectangle 83"/>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0564" name="Rectangle 84"/>
          <p:cNvSpPr>
            <a:spLocks noChangeArrowheads="1"/>
          </p:cNvSpPr>
          <p:nvPr/>
        </p:nvSpPr>
        <p:spPr bwMode="auto">
          <a:xfrm>
            <a:off x="5562600" y="5943600"/>
            <a:ext cx="207963"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20565" name="Rectangle 85"/>
          <p:cNvSpPr>
            <a:spLocks noChangeArrowheads="1"/>
          </p:cNvSpPr>
          <p:nvPr/>
        </p:nvSpPr>
        <p:spPr bwMode="auto">
          <a:xfrm>
            <a:off x="4495800" y="5943600"/>
            <a:ext cx="209550"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20566" name="Rectangle 86"/>
          <p:cNvSpPr>
            <a:spLocks noChangeArrowheads="1"/>
          </p:cNvSpPr>
          <p:nvPr/>
        </p:nvSpPr>
        <p:spPr bwMode="auto">
          <a:xfrm>
            <a:off x="395288" y="5892800"/>
            <a:ext cx="60055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2"/>
          <p:cNvSpPr>
            <a:spLocks/>
          </p:cNvSpPr>
          <p:nvPr/>
        </p:nvSpPr>
        <p:spPr bwMode="auto">
          <a:xfrm>
            <a:off x="4013200" y="2003425"/>
            <a:ext cx="642938"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07" name="Freeform 3"/>
          <p:cNvSpPr>
            <a:spLocks/>
          </p:cNvSpPr>
          <p:nvPr/>
        </p:nvSpPr>
        <p:spPr bwMode="auto">
          <a:xfrm>
            <a:off x="3984625" y="2398713"/>
            <a:ext cx="681038"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08" name="Freeform 4"/>
          <p:cNvSpPr>
            <a:spLocks/>
          </p:cNvSpPr>
          <p:nvPr/>
        </p:nvSpPr>
        <p:spPr bwMode="auto">
          <a:xfrm>
            <a:off x="3962400" y="2794000"/>
            <a:ext cx="804863"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09" name="Freeform 5"/>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10" name="Freeform 6"/>
          <p:cNvSpPr>
            <a:spLocks/>
          </p:cNvSpPr>
          <p:nvPr/>
        </p:nvSpPr>
        <p:spPr bwMode="auto">
          <a:xfrm>
            <a:off x="4019550" y="3590925"/>
            <a:ext cx="839788"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11" name="Freeform 7"/>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12" name="Freeform 8"/>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13" name="Freeform 9"/>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14" name="Freeform 10"/>
          <p:cNvSpPr>
            <a:spLocks/>
          </p:cNvSpPr>
          <p:nvPr/>
        </p:nvSpPr>
        <p:spPr bwMode="auto">
          <a:xfrm>
            <a:off x="5343525" y="3265488"/>
            <a:ext cx="719138"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15" name="Freeform 11"/>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16" name="Freeform 12"/>
          <p:cNvSpPr>
            <a:spLocks/>
          </p:cNvSpPr>
          <p:nvPr/>
        </p:nvSpPr>
        <p:spPr bwMode="auto">
          <a:xfrm>
            <a:off x="5489575" y="3824288"/>
            <a:ext cx="376238"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1517" name="Freeform 13"/>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18" name="Freeform 14"/>
          <p:cNvSpPr>
            <a:spLocks/>
          </p:cNvSpPr>
          <p:nvPr/>
        </p:nvSpPr>
        <p:spPr bwMode="auto">
          <a:xfrm>
            <a:off x="5845175"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19" name="Freeform 15"/>
          <p:cNvSpPr>
            <a:spLocks/>
          </p:cNvSpPr>
          <p:nvPr/>
        </p:nvSpPr>
        <p:spPr bwMode="auto">
          <a:xfrm>
            <a:off x="5591175" y="4311650"/>
            <a:ext cx="890588"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20" name="Freeform 16"/>
          <p:cNvSpPr>
            <a:spLocks/>
          </p:cNvSpPr>
          <p:nvPr/>
        </p:nvSpPr>
        <p:spPr bwMode="auto">
          <a:xfrm>
            <a:off x="5988050" y="3009900"/>
            <a:ext cx="442913"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1521" name="Freeform 17"/>
          <p:cNvSpPr>
            <a:spLocks/>
          </p:cNvSpPr>
          <p:nvPr/>
        </p:nvSpPr>
        <p:spPr bwMode="auto">
          <a:xfrm>
            <a:off x="4845050" y="3660775"/>
            <a:ext cx="485775"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22" name="Freeform 18"/>
          <p:cNvSpPr>
            <a:spLocks/>
          </p:cNvSpPr>
          <p:nvPr/>
        </p:nvSpPr>
        <p:spPr bwMode="auto">
          <a:xfrm>
            <a:off x="2105025"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23" name="Freeform 19"/>
          <p:cNvSpPr>
            <a:spLocks/>
          </p:cNvSpPr>
          <p:nvPr/>
        </p:nvSpPr>
        <p:spPr bwMode="auto">
          <a:xfrm>
            <a:off x="3325813" y="2452688"/>
            <a:ext cx="68103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24" name="Freeform 20"/>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25" name="Freeform 21"/>
          <p:cNvSpPr>
            <a:spLocks/>
          </p:cNvSpPr>
          <p:nvPr/>
        </p:nvSpPr>
        <p:spPr bwMode="auto">
          <a:xfrm>
            <a:off x="3341688" y="3521075"/>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26" name="Freeform 22"/>
          <p:cNvSpPr>
            <a:spLocks/>
          </p:cNvSpPr>
          <p:nvPr/>
        </p:nvSpPr>
        <p:spPr bwMode="auto">
          <a:xfrm>
            <a:off x="3602038" y="3660775"/>
            <a:ext cx="136683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27" name="Freeform 23"/>
          <p:cNvSpPr>
            <a:spLocks/>
          </p:cNvSpPr>
          <p:nvPr/>
        </p:nvSpPr>
        <p:spPr bwMode="auto">
          <a:xfrm>
            <a:off x="6170613"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28" name="Freeform 24"/>
          <p:cNvSpPr>
            <a:spLocks/>
          </p:cNvSpPr>
          <p:nvPr/>
        </p:nvSpPr>
        <p:spPr bwMode="auto">
          <a:xfrm>
            <a:off x="6661150" y="2266950"/>
            <a:ext cx="166688"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1529" name="Group 25"/>
          <p:cNvGrpSpPr>
            <a:grpSpLocks/>
          </p:cNvGrpSpPr>
          <p:nvPr/>
        </p:nvGrpSpPr>
        <p:grpSpPr bwMode="auto">
          <a:xfrm>
            <a:off x="1027113" y="3886200"/>
            <a:ext cx="1785937" cy="1390650"/>
            <a:chOff x="768" y="2832"/>
            <a:chExt cx="1203" cy="876"/>
          </a:xfrm>
        </p:grpSpPr>
        <p:sp>
          <p:nvSpPr>
            <p:cNvPr id="21530"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31"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21532"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33"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21534"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35"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21536"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37"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21538"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39"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21540"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41"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21542"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43"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44"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21545" name="Freeform 41"/>
          <p:cNvSpPr>
            <a:spLocks/>
          </p:cNvSpPr>
          <p:nvPr/>
        </p:nvSpPr>
        <p:spPr bwMode="auto">
          <a:xfrm>
            <a:off x="2957513" y="2794000"/>
            <a:ext cx="550862"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46" name="Freeform 42"/>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47" name="Freeform 43"/>
          <p:cNvSpPr>
            <a:spLocks/>
          </p:cNvSpPr>
          <p:nvPr/>
        </p:nvSpPr>
        <p:spPr bwMode="auto">
          <a:xfrm>
            <a:off x="2168525" y="2035175"/>
            <a:ext cx="782638"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48" name="Freeform 44"/>
          <p:cNvSpPr>
            <a:spLocks/>
          </p:cNvSpPr>
          <p:nvPr/>
        </p:nvSpPr>
        <p:spPr bwMode="auto">
          <a:xfrm>
            <a:off x="2806700" y="1833563"/>
            <a:ext cx="585788"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49" name="Freeform 45"/>
          <p:cNvSpPr>
            <a:spLocks/>
          </p:cNvSpPr>
          <p:nvPr/>
        </p:nvSpPr>
        <p:spPr bwMode="auto">
          <a:xfrm>
            <a:off x="3052763"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50" name="Freeform 46"/>
          <p:cNvSpPr>
            <a:spLocks/>
          </p:cNvSpPr>
          <p:nvPr/>
        </p:nvSpPr>
        <p:spPr bwMode="auto">
          <a:xfrm>
            <a:off x="2452688" y="2662238"/>
            <a:ext cx="620712"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51" name="Freeform 47"/>
          <p:cNvSpPr>
            <a:spLocks/>
          </p:cNvSpPr>
          <p:nvPr/>
        </p:nvSpPr>
        <p:spPr bwMode="auto">
          <a:xfrm>
            <a:off x="2776538" y="3444875"/>
            <a:ext cx="658812"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52" name="Freeform 48"/>
          <p:cNvSpPr>
            <a:spLocks/>
          </p:cNvSpPr>
          <p:nvPr/>
        </p:nvSpPr>
        <p:spPr bwMode="auto">
          <a:xfrm>
            <a:off x="4606925" y="1981200"/>
            <a:ext cx="64452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53" name="Freeform 49"/>
          <p:cNvSpPr>
            <a:spLocks/>
          </p:cNvSpPr>
          <p:nvPr/>
        </p:nvSpPr>
        <p:spPr bwMode="auto">
          <a:xfrm>
            <a:off x="4903788" y="4133850"/>
            <a:ext cx="555625"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54" name="Freeform 50"/>
          <p:cNvSpPr>
            <a:spLocks/>
          </p:cNvSpPr>
          <p:nvPr/>
        </p:nvSpPr>
        <p:spPr bwMode="auto">
          <a:xfrm>
            <a:off x="5127625" y="2855913"/>
            <a:ext cx="390525"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1555" name="Group 51"/>
          <p:cNvGrpSpPr>
            <a:grpSpLocks/>
          </p:cNvGrpSpPr>
          <p:nvPr/>
        </p:nvGrpSpPr>
        <p:grpSpPr bwMode="auto">
          <a:xfrm>
            <a:off x="5176838" y="2197100"/>
            <a:ext cx="738187" cy="742950"/>
            <a:chOff x="3562" y="1636"/>
            <a:chExt cx="497" cy="468"/>
          </a:xfrm>
        </p:grpSpPr>
        <p:sp>
          <p:nvSpPr>
            <p:cNvPr id="21556"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57"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21558" name="Freeform 54"/>
          <p:cNvSpPr>
            <a:spLocks/>
          </p:cNvSpPr>
          <p:nvPr/>
        </p:nvSpPr>
        <p:spPr bwMode="auto">
          <a:xfrm>
            <a:off x="5475288" y="2917825"/>
            <a:ext cx="290512"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1559" name="Freeform 55"/>
          <p:cNvSpPr>
            <a:spLocks/>
          </p:cNvSpPr>
          <p:nvPr/>
        </p:nvSpPr>
        <p:spPr bwMode="auto">
          <a:xfrm>
            <a:off x="5172075" y="3846513"/>
            <a:ext cx="338138"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1560" name="Freeform 56"/>
          <p:cNvSpPr>
            <a:spLocks/>
          </p:cNvSpPr>
          <p:nvPr/>
        </p:nvSpPr>
        <p:spPr bwMode="auto">
          <a:xfrm>
            <a:off x="6113463" y="2732088"/>
            <a:ext cx="569912"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61" name="Freeform 57"/>
          <p:cNvSpPr>
            <a:spLocks/>
          </p:cNvSpPr>
          <p:nvPr/>
        </p:nvSpPr>
        <p:spPr bwMode="auto">
          <a:xfrm>
            <a:off x="5924550" y="3127375"/>
            <a:ext cx="736600"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62" name="Freeform 58"/>
          <p:cNvSpPr>
            <a:spLocks/>
          </p:cNvSpPr>
          <p:nvPr/>
        </p:nvSpPr>
        <p:spPr bwMode="auto">
          <a:xfrm>
            <a:off x="5973763" y="3730625"/>
            <a:ext cx="498475"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63" name="Freeform 59"/>
          <p:cNvSpPr>
            <a:spLocks/>
          </p:cNvSpPr>
          <p:nvPr/>
        </p:nvSpPr>
        <p:spPr bwMode="auto">
          <a:xfrm>
            <a:off x="5748338" y="3784600"/>
            <a:ext cx="531812"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64" name="Freeform 60"/>
          <p:cNvSpPr>
            <a:spLocks/>
          </p:cNvSpPr>
          <p:nvPr/>
        </p:nvSpPr>
        <p:spPr bwMode="auto">
          <a:xfrm>
            <a:off x="6248400" y="3041650"/>
            <a:ext cx="44926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65" name="Freeform 61"/>
          <p:cNvSpPr>
            <a:spLocks/>
          </p:cNvSpPr>
          <p:nvPr/>
        </p:nvSpPr>
        <p:spPr bwMode="auto">
          <a:xfrm>
            <a:off x="6589713"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1566" name="Freeform 62"/>
          <p:cNvSpPr>
            <a:spLocks/>
          </p:cNvSpPr>
          <p:nvPr/>
        </p:nvSpPr>
        <p:spPr bwMode="auto">
          <a:xfrm>
            <a:off x="6618288" y="2801938"/>
            <a:ext cx="136525"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67" name="Freeform 63"/>
          <p:cNvSpPr>
            <a:spLocks/>
          </p:cNvSpPr>
          <p:nvPr/>
        </p:nvSpPr>
        <p:spPr bwMode="auto">
          <a:xfrm>
            <a:off x="6740525" y="2654300"/>
            <a:ext cx="166688"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68" name="Freeform 64"/>
          <p:cNvSpPr>
            <a:spLocks/>
          </p:cNvSpPr>
          <p:nvPr/>
        </p:nvSpPr>
        <p:spPr bwMode="auto">
          <a:xfrm>
            <a:off x="6734175"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69" name="Freeform 65"/>
          <p:cNvSpPr>
            <a:spLocks/>
          </p:cNvSpPr>
          <p:nvPr/>
        </p:nvSpPr>
        <p:spPr bwMode="auto">
          <a:xfrm>
            <a:off x="6886575"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70" name="Freeform 66"/>
          <p:cNvSpPr>
            <a:spLocks/>
          </p:cNvSpPr>
          <p:nvPr/>
        </p:nvSpPr>
        <p:spPr bwMode="auto">
          <a:xfrm>
            <a:off x="6791325"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71" name="Freeform 67"/>
          <p:cNvSpPr>
            <a:spLocks/>
          </p:cNvSpPr>
          <p:nvPr/>
        </p:nvSpPr>
        <p:spPr bwMode="auto">
          <a:xfrm>
            <a:off x="6842125" y="1887538"/>
            <a:ext cx="354013"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1572" name="Group 68"/>
          <p:cNvGrpSpPr>
            <a:grpSpLocks/>
          </p:cNvGrpSpPr>
          <p:nvPr/>
        </p:nvGrpSpPr>
        <p:grpSpPr bwMode="auto">
          <a:xfrm>
            <a:off x="2808288" y="4589463"/>
            <a:ext cx="928687" cy="635000"/>
            <a:chOff x="1991" y="3321"/>
            <a:chExt cx="361" cy="231"/>
          </a:xfrm>
        </p:grpSpPr>
        <p:sp>
          <p:nvSpPr>
            <p:cNvPr id="21573"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74"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75"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76"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77"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78"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79"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1580"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1581" name="Rectangle 77"/>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2003</a:t>
            </a:r>
          </a:p>
        </p:txBody>
      </p:sp>
      <p:sp>
        <p:nvSpPr>
          <p:cNvPr id="21582" name="Text Box 78"/>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21583" name="Text Box 79"/>
          <p:cNvSpPr txBox="1">
            <a:spLocks noChangeArrowheads="1"/>
          </p:cNvSpPr>
          <p:nvPr/>
        </p:nvSpPr>
        <p:spPr bwMode="auto">
          <a:xfrm>
            <a:off x="654050" y="5894388"/>
            <a:ext cx="72390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	    15%–19%           20%–24%        </a:t>
            </a:r>
            <a:r>
              <a:rPr lang="en-US" sz="1400">
                <a:latin typeface="Arial Narrow" pitchFamily="34" charset="0"/>
                <a:ea typeface="ＭＳ Ｐゴシック" pitchFamily="-110" charset="-128"/>
              </a:rPr>
              <a:t>  </a:t>
            </a:r>
            <a:r>
              <a:rPr lang="en-US" sz="1400" b="1">
                <a:latin typeface="Arial Narrow" pitchFamily="34" charset="0"/>
                <a:ea typeface="ＭＳ Ｐゴシック" pitchFamily="-110" charset="-128"/>
              </a:rPr>
              <a:t>≥25%</a:t>
            </a:r>
            <a:endParaRPr lang="en-US" sz="1400">
              <a:latin typeface="Arial Narrow" pitchFamily="34" charset="0"/>
              <a:ea typeface="ＭＳ Ｐゴシック" pitchFamily="-110" charset="-128"/>
            </a:endParaRPr>
          </a:p>
        </p:txBody>
      </p:sp>
      <p:sp>
        <p:nvSpPr>
          <p:cNvPr id="21584"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1585" name="Rectangle 81"/>
          <p:cNvSpPr>
            <a:spLocks noChangeArrowheads="1"/>
          </p:cNvSpPr>
          <p:nvPr/>
        </p:nvSpPr>
        <p:spPr bwMode="auto">
          <a:xfrm>
            <a:off x="1347788" y="5953125"/>
            <a:ext cx="207962"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1586" name="Rectangle 82"/>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21587" name="Rectangle 83"/>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1588" name="Rectangle 84"/>
          <p:cNvSpPr>
            <a:spLocks noChangeArrowheads="1"/>
          </p:cNvSpPr>
          <p:nvPr/>
        </p:nvSpPr>
        <p:spPr bwMode="auto">
          <a:xfrm>
            <a:off x="5562600" y="5943600"/>
            <a:ext cx="207963"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21589" name="Rectangle 85"/>
          <p:cNvSpPr>
            <a:spLocks noChangeArrowheads="1"/>
          </p:cNvSpPr>
          <p:nvPr/>
        </p:nvSpPr>
        <p:spPr bwMode="auto">
          <a:xfrm>
            <a:off x="4419600" y="5943600"/>
            <a:ext cx="209550"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21590" name="Rectangle 86"/>
          <p:cNvSpPr>
            <a:spLocks noChangeArrowheads="1"/>
          </p:cNvSpPr>
          <p:nvPr/>
        </p:nvSpPr>
        <p:spPr bwMode="auto">
          <a:xfrm>
            <a:off x="395288" y="5892800"/>
            <a:ext cx="60055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
          <p:cNvSpPr>
            <a:spLocks/>
          </p:cNvSpPr>
          <p:nvPr/>
        </p:nvSpPr>
        <p:spPr bwMode="auto">
          <a:xfrm>
            <a:off x="4013200" y="2003425"/>
            <a:ext cx="642938"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31" name="Freeform 3"/>
          <p:cNvSpPr>
            <a:spLocks/>
          </p:cNvSpPr>
          <p:nvPr/>
        </p:nvSpPr>
        <p:spPr bwMode="auto">
          <a:xfrm>
            <a:off x="3984625"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32" name="Freeform 4"/>
          <p:cNvSpPr>
            <a:spLocks/>
          </p:cNvSpPr>
          <p:nvPr/>
        </p:nvSpPr>
        <p:spPr bwMode="auto">
          <a:xfrm>
            <a:off x="3962400" y="2794000"/>
            <a:ext cx="806450"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33" name="Freeform 5"/>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34" name="Freeform 6"/>
          <p:cNvSpPr>
            <a:spLocks/>
          </p:cNvSpPr>
          <p:nvPr/>
        </p:nvSpPr>
        <p:spPr bwMode="auto">
          <a:xfrm>
            <a:off x="4019550" y="3590925"/>
            <a:ext cx="839788"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35" name="Freeform 7"/>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36" name="Freeform 8"/>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37" name="Freeform 9"/>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38" name="Freeform 10"/>
          <p:cNvSpPr>
            <a:spLocks/>
          </p:cNvSpPr>
          <p:nvPr/>
        </p:nvSpPr>
        <p:spPr bwMode="auto">
          <a:xfrm>
            <a:off x="5343525" y="3265488"/>
            <a:ext cx="72072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2539" name="Freeform 11"/>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2540" name="Freeform 12"/>
          <p:cNvSpPr>
            <a:spLocks/>
          </p:cNvSpPr>
          <p:nvPr/>
        </p:nvSpPr>
        <p:spPr bwMode="auto">
          <a:xfrm>
            <a:off x="5489575" y="3824288"/>
            <a:ext cx="376238"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2541" name="Freeform 13"/>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42" name="Freeform 14"/>
          <p:cNvSpPr>
            <a:spLocks/>
          </p:cNvSpPr>
          <p:nvPr/>
        </p:nvSpPr>
        <p:spPr bwMode="auto">
          <a:xfrm>
            <a:off x="5845175"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43" name="Freeform 15"/>
          <p:cNvSpPr>
            <a:spLocks/>
          </p:cNvSpPr>
          <p:nvPr/>
        </p:nvSpPr>
        <p:spPr bwMode="auto">
          <a:xfrm>
            <a:off x="5591175" y="4311650"/>
            <a:ext cx="892175"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44" name="Freeform 16"/>
          <p:cNvSpPr>
            <a:spLocks/>
          </p:cNvSpPr>
          <p:nvPr/>
        </p:nvSpPr>
        <p:spPr bwMode="auto">
          <a:xfrm>
            <a:off x="5988050" y="3009900"/>
            <a:ext cx="444500"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2545" name="Freeform 17"/>
          <p:cNvSpPr>
            <a:spLocks/>
          </p:cNvSpPr>
          <p:nvPr/>
        </p:nvSpPr>
        <p:spPr bwMode="auto">
          <a:xfrm>
            <a:off x="4845050" y="3660775"/>
            <a:ext cx="485775"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2546" name="Freeform 18"/>
          <p:cNvSpPr>
            <a:spLocks/>
          </p:cNvSpPr>
          <p:nvPr/>
        </p:nvSpPr>
        <p:spPr bwMode="auto">
          <a:xfrm>
            <a:off x="2105025"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47" name="Freeform 19"/>
          <p:cNvSpPr>
            <a:spLocks/>
          </p:cNvSpPr>
          <p:nvPr/>
        </p:nvSpPr>
        <p:spPr bwMode="auto">
          <a:xfrm>
            <a:off x="3325813" y="2452688"/>
            <a:ext cx="68103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48" name="Freeform 20"/>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2549" name="Freeform 21"/>
          <p:cNvSpPr>
            <a:spLocks/>
          </p:cNvSpPr>
          <p:nvPr/>
        </p:nvSpPr>
        <p:spPr bwMode="auto">
          <a:xfrm>
            <a:off x="3341688" y="3521075"/>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50" name="Freeform 22"/>
          <p:cNvSpPr>
            <a:spLocks/>
          </p:cNvSpPr>
          <p:nvPr/>
        </p:nvSpPr>
        <p:spPr bwMode="auto">
          <a:xfrm>
            <a:off x="3602038" y="3660775"/>
            <a:ext cx="136683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2551" name="Freeform 23"/>
          <p:cNvSpPr>
            <a:spLocks/>
          </p:cNvSpPr>
          <p:nvPr/>
        </p:nvSpPr>
        <p:spPr bwMode="auto">
          <a:xfrm>
            <a:off x="6170613"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52" name="Freeform 24"/>
          <p:cNvSpPr>
            <a:spLocks/>
          </p:cNvSpPr>
          <p:nvPr/>
        </p:nvSpPr>
        <p:spPr bwMode="auto">
          <a:xfrm>
            <a:off x="6661150" y="2266950"/>
            <a:ext cx="166688"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2553" name="Group 25"/>
          <p:cNvGrpSpPr>
            <a:grpSpLocks/>
          </p:cNvGrpSpPr>
          <p:nvPr/>
        </p:nvGrpSpPr>
        <p:grpSpPr bwMode="auto">
          <a:xfrm>
            <a:off x="1027113" y="3886200"/>
            <a:ext cx="1785937" cy="1390650"/>
            <a:chOff x="768" y="2832"/>
            <a:chExt cx="1203" cy="876"/>
          </a:xfrm>
        </p:grpSpPr>
        <p:sp>
          <p:nvSpPr>
            <p:cNvPr id="22554"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55"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22556"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57"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22558"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59"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22560"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61"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22562"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63"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22564"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65"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22566"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67"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68"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22569" name="Freeform 41"/>
          <p:cNvSpPr>
            <a:spLocks/>
          </p:cNvSpPr>
          <p:nvPr/>
        </p:nvSpPr>
        <p:spPr bwMode="auto">
          <a:xfrm>
            <a:off x="2957513" y="2794000"/>
            <a:ext cx="550862"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2570" name="Freeform 42"/>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71" name="Freeform 43"/>
          <p:cNvSpPr>
            <a:spLocks/>
          </p:cNvSpPr>
          <p:nvPr/>
        </p:nvSpPr>
        <p:spPr bwMode="auto">
          <a:xfrm>
            <a:off x="2168525" y="2035175"/>
            <a:ext cx="784225"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72" name="Freeform 44"/>
          <p:cNvSpPr>
            <a:spLocks/>
          </p:cNvSpPr>
          <p:nvPr/>
        </p:nvSpPr>
        <p:spPr bwMode="auto">
          <a:xfrm>
            <a:off x="2806700" y="1833563"/>
            <a:ext cx="585788"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73" name="Freeform 45"/>
          <p:cNvSpPr>
            <a:spLocks/>
          </p:cNvSpPr>
          <p:nvPr/>
        </p:nvSpPr>
        <p:spPr bwMode="auto">
          <a:xfrm>
            <a:off x="3054350" y="1857375"/>
            <a:ext cx="995363"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2574" name="Freeform 46"/>
          <p:cNvSpPr>
            <a:spLocks/>
          </p:cNvSpPr>
          <p:nvPr/>
        </p:nvSpPr>
        <p:spPr bwMode="auto">
          <a:xfrm>
            <a:off x="2452688" y="2662238"/>
            <a:ext cx="620712"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75" name="Freeform 47"/>
          <p:cNvSpPr>
            <a:spLocks/>
          </p:cNvSpPr>
          <p:nvPr/>
        </p:nvSpPr>
        <p:spPr bwMode="auto">
          <a:xfrm>
            <a:off x="2776538" y="3444875"/>
            <a:ext cx="658812"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76" name="Freeform 48"/>
          <p:cNvSpPr>
            <a:spLocks/>
          </p:cNvSpPr>
          <p:nvPr/>
        </p:nvSpPr>
        <p:spPr bwMode="auto">
          <a:xfrm>
            <a:off x="4606925" y="1981200"/>
            <a:ext cx="64452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77" name="Freeform 49"/>
          <p:cNvSpPr>
            <a:spLocks/>
          </p:cNvSpPr>
          <p:nvPr/>
        </p:nvSpPr>
        <p:spPr bwMode="auto">
          <a:xfrm>
            <a:off x="4903788" y="4133850"/>
            <a:ext cx="555625"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2578" name="Freeform 50"/>
          <p:cNvSpPr>
            <a:spLocks/>
          </p:cNvSpPr>
          <p:nvPr/>
        </p:nvSpPr>
        <p:spPr bwMode="auto">
          <a:xfrm>
            <a:off x="5127625" y="2855913"/>
            <a:ext cx="390525"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2579" name="Group 51"/>
          <p:cNvGrpSpPr>
            <a:grpSpLocks/>
          </p:cNvGrpSpPr>
          <p:nvPr/>
        </p:nvGrpSpPr>
        <p:grpSpPr bwMode="auto">
          <a:xfrm>
            <a:off x="5176838" y="2197100"/>
            <a:ext cx="738187" cy="742950"/>
            <a:chOff x="3562" y="1636"/>
            <a:chExt cx="497" cy="468"/>
          </a:xfrm>
        </p:grpSpPr>
        <p:sp>
          <p:nvSpPr>
            <p:cNvPr id="22580"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2581"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22582" name="Freeform 54"/>
          <p:cNvSpPr>
            <a:spLocks/>
          </p:cNvSpPr>
          <p:nvPr/>
        </p:nvSpPr>
        <p:spPr bwMode="auto">
          <a:xfrm>
            <a:off x="5475288" y="2917825"/>
            <a:ext cx="290512"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83" name="Freeform 55"/>
          <p:cNvSpPr>
            <a:spLocks/>
          </p:cNvSpPr>
          <p:nvPr/>
        </p:nvSpPr>
        <p:spPr bwMode="auto">
          <a:xfrm>
            <a:off x="5172075" y="3846513"/>
            <a:ext cx="338138"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2584" name="Freeform 56"/>
          <p:cNvSpPr>
            <a:spLocks/>
          </p:cNvSpPr>
          <p:nvPr/>
        </p:nvSpPr>
        <p:spPr bwMode="auto">
          <a:xfrm>
            <a:off x="6115050" y="2732088"/>
            <a:ext cx="568325"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85" name="Freeform 57"/>
          <p:cNvSpPr>
            <a:spLocks/>
          </p:cNvSpPr>
          <p:nvPr/>
        </p:nvSpPr>
        <p:spPr bwMode="auto">
          <a:xfrm>
            <a:off x="5924550" y="3127375"/>
            <a:ext cx="736600"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86" name="Freeform 58"/>
          <p:cNvSpPr>
            <a:spLocks/>
          </p:cNvSpPr>
          <p:nvPr/>
        </p:nvSpPr>
        <p:spPr bwMode="auto">
          <a:xfrm>
            <a:off x="5975350" y="3730625"/>
            <a:ext cx="496888"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87" name="Freeform 59"/>
          <p:cNvSpPr>
            <a:spLocks/>
          </p:cNvSpPr>
          <p:nvPr/>
        </p:nvSpPr>
        <p:spPr bwMode="auto">
          <a:xfrm>
            <a:off x="5748338" y="3784600"/>
            <a:ext cx="531812"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88" name="Freeform 60"/>
          <p:cNvSpPr>
            <a:spLocks/>
          </p:cNvSpPr>
          <p:nvPr/>
        </p:nvSpPr>
        <p:spPr bwMode="auto">
          <a:xfrm>
            <a:off x="6248400" y="3041650"/>
            <a:ext cx="450850"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89" name="Freeform 61"/>
          <p:cNvSpPr>
            <a:spLocks/>
          </p:cNvSpPr>
          <p:nvPr/>
        </p:nvSpPr>
        <p:spPr bwMode="auto">
          <a:xfrm>
            <a:off x="6589713" y="3017838"/>
            <a:ext cx="109537"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90" name="Freeform 62"/>
          <p:cNvSpPr>
            <a:spLocks/>
          </p:cNvSpPr>
          <p:nvPr/>
        </p:nvSpPr>
        <p:spPr bwMode="auto">
          <a:xfrm>
            <a:off x="6618288" y="2801938"/>
            <a:ext cx="136525"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91" name="Freeform 63"/>
          <p:cNvSpPr>
            <a:spLocks/>
          </p:cNvSpPr>
          <p:nvPr/>
        </p:nvSpPr>
        <p:spPr bwMode="auto">
          <a:xfrm>
            <a:off x="6740525" y="2654300"/>
            <a:ext cx="166688"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2592" name="Freeform 64"/>
          <p:cNvSpPr>
            <a:spLocks/>
          </p:cNvSpPr>
          <p:nvPr/>
        </p:nvSpPr>
        <p:spPr bwMode="auto">
          <a:xfrm>
            <a:off x="6734175"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2593" name="Freeform 65"/>
          <p:cNvSpPr>
            <a:spLocks/>
          </p:cNvSpPr>
          <p:nvPr/>
        </p:nvSpPr>
        <p:spPr bwMode="auto">
          <a:xfrm>
            <a:off x="6886575"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2594" name="Freeform 66"/>
          <p:cNvSpPr>
            <a:spLocks/>
          </p:cNvSpPr>
          <p:nvPr/>
        </p:nvSpPr>
        <p:spPr bwMode="auto">
          <a:xfrm>
            <a:off x="6791325"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2595" name="Freeform 67"/>
          <p:cNvSpPr>
            <a:spLocks/>
          </p:cNvSpPr>
          <p:nvPr/>
        </p:nvSpPr>
        <p:spPr bwMode="auto">
          <a:xfrm>
            <a:off x="6842125" y="1887538"/>
            <a:ext cx="354013"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2596" name="Group 68"/>
          <p:cNvGrpSpPr>
            <a:grpSpLocks/>
          </p:cNvGrpSpPr>
          <p:nvPr/>
        </p:nvGrpSpPr>
        <p:grpSpPr bwMode="auto">
          <a:xfrm>
            <a:off x="2808288" y="4589463"/>
            <a:ext cx="928687" cy="635000"/>
            <a:chOff x="1991" y="3321"/>
            <a:chExt cx="361" cy="231"/>
          </a:xfrm>
        </p:grpSpPr>
        <p:sp>
          <p:nvSpPr>
            <p:cNvPr id="22597"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chemeClr val="bg1"/>
            </a:solidFill>
            <a:ln w="12700" cmpd="sng">
              <a:solidFill>
                <a:schemeClr val="tx1"/>
              </a:solidFill>
              <a:prstDash val="solid"/>
              <a:round/>
              <a:headEnd/>
              <a:tailEnd/>
            </a:ln>
          </p:spPr>
          <p:txBody>
            <a:bodyPr/>
            <a:lstStyle/>
            <a:p>
              <a:endParaRPr lang="en-US"/>
            </a:p>
          </p:txBody>
        </p:sp>
        <p:sp>
          <p:nvSpPr>
            <p:cNvPr id="22598"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chemeClr val="bg1"/>
            </a:solidFill>
            <a:ln w="12700" cmpd="sng">
              <a:solidFill>
                <a:schemeClr val="tx1"/>
              </a:solidFill>
              <a:prstDash val="solid"/>
              <a:round/>
              <a:headEnd/>
              <a:tailEnd/>
            </a:ln>
          </p:spPr>
          <p:txBody>
            <a:bodyPr/>
            <a:lstStyle/>
            <a:p>
              <a:endParaRPr lang="en-US"/>
            </a:p>
          </p:txBody>
        </p:sp>
        <p:sp>
          <p:nvSpPr>
            <p:cNvPr id="22599"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22600"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2601"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22602"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chemeClr val="bg1"/>
            </a:solidFill>
            <a:ln w="12700" cmpd="sng">
              <a:solidFill>
                <a:schemeClr val="tx1"/>
              </a:solidFill>
              <a:prstDash val="solid"/>
              <a:round/>
              <a:headEnd/>
              <a:tailEnd/>
            </a:ln>
          </p:spPr>
          <p:txBody>
            <a:bodyPr/>
            <a:lstStyle/>
            <a:p>
              <a:endParaRPr lang="en-US"/>
            </a:p>
          </p:txBody>
        </p:sp>
        <p:sp>
          <p:nvSpPr>
            <p:cNvPr id="22603"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chemeClr val="bg1"/>
            </a:solidFill>
            <a:ln w="12700" cmpd="sng">
              <a:solidFill>
                <a:schemeClr val="tx1"/>
              </a:solidFill>
              <a:prstDash val="solid"/>
              <a:round/>
              <a:headEnd/>
              <a:tailEnd/>
            </a:ln>
          </p:spPr>
          <p:txBody>
            <a:bodyPr/>
            <a:lstStyle/>
            <a:p>
              <a:endParaRPr lang="en-US"/>
            </a:p>
          </p:txBody>
        </p:sp>
        <p:sp>
          <p:nvSpPr>
            <p:cNvPr id="22604"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22605" name="Rectangle 77"/>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2004</a:t>
            </a:r>
          </a:p>
        </p:txBody>
      </p:sp>
      <p:sp>
        <p:nvSpPr>
          <p:cNvPr id="22606" name="Text Box 78"/>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22607" name="Text Box 79"/>
          <p:cNvSpPr txBox="1">
            <a:spLocks noChangeArrowheads="1"/>
          </p:cNvSpPr>
          <p:nvPr/>
        </p:nvSpPr>
        <p:spPr bwMode="auto">
          <a:xfrm>
            <a:off x="654050" y="5894388"/>
            <a:ext cx="72390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	    15%–19%           20%–24%        </a:t>
            </a:r>
            <a:r>
              <a:rPr lang="en-US" sz="1400">
                <a:latin typeface="Arial Narrow" pitchFamily="34" charset="0"/>
                <a:ea typeface="ＭＳ Ｐゴシック" pitchFamily="-110" charset="-128"/>
              </a:rPr>
              <a:t>  </a:t>
            </a:r>
            <a:r>
              <a:rPr lang="en-US" sz="1400" b="1">
                <a:latin typeface="Arial Narrow" pitchFamily="34" charset="0"/>
                <a:ea typeface="ＭＳ Ｐゴシック" pitchFamily="-110" charset="-128"/>
              </a:rPr>
              <a:t>≥25%</a:t>
            </a:r>
            <a:endParaRPr lang="en-US" sz="1400">
              <a:latin typeface="Arial Narrow" pitchFamily="34" charset="0"/>
              <a:ea typeface="ＭＳ Ｐゴシック" pitchFamily="-110" charset="-128"/>
            </a:endParaRPr>
          </a:p>
        </p:txBody>
      </p:sp>
      <p:sp>
        <p:nvSpPr>
          <p:cNvPr id="22608"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2609" name="Rectangle 81"/>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2610" name="Rectangle 82"/>
          <p:cNvSpPr>
            <a:spLocks noChangeArrowheads="1"/>
          </p:cNvSpPr>
          <p:nvPr/>
        </p:nvSpPr>
        <p:spPr bwMode="auto">
          <a:xfrm>
            <a:off x="22098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22611" name="Rectangle 83"/>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2612" name="Rectangle 84"/>
          <p:cNvSpPr>
            <a:spLocks noChangeArrowheads="1"/>
          </p:cNvSpPr>
          <p:nvPr/>
        </p:nvSpPr>
        <p:spPr bwMode="auto">
          <a:xfrm>
            <a:off x="5562600" y="5943600"/>
            <a:ext cx="207963"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22613" name="Rectangle 85"/>
          <p:cNvSpPr>
            <a:spLocks noChangeArrowheads="1"/>
          </p:cNvSpPr>
          <p:nvPr/>
        </p:nvSpPr>
        <p:spPr bwMode="auto">
          <a:xfrm>
            <a:off x="4495800" y="5943600"/>
            <a:ext cx="209550"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22614" name="Rectangle 86"/>
          <p:cNvSpPr>
            <a:spLocks noChangeArrowheads="1"/>
          </p:cNvSpPr>
          <p:nvPr/>
        </p:nvSpPr>
        <p:spPr bwMode="auto">
          <a:xfrm>
            <a:off x="395288" y="5892800"/>
            <a:ext cx="60055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2"/>
          <p:cNvSpPr>
            <a:spLocks/>
          </p:cNvSpPr>
          <p:nvPr/>
        </p:nvSpPr>
        <p:spPr bwMode="auto">
          <a:xfrm>
            <a:off x="4013200" y="2003425"/>
            <a:ext cx="642938"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03" name="Freeform 3"/>
          <p:cNvSpPr>
            <a:spLocks/>
          </p:cNvSpPr>
          <p:nvPr/>
        </p:nvSpPr>
        <p:spPr bwMode="auto">
          <a:xfrm>
            <a:off x="3984625"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04" name="Freeform 4"/>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05" name="Freeform 5"/>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06" name="Freeform 6"/>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07" name="Freeform 7"/>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08" name="Freeform 8"/>
          <p:cNvSpPr>
            <a:spLocks/>
          </p:cNvSpPr>
          <p:nvPr/>
        </p:nvSpPr>
        <p:spPr bwMode="auto">
          <a:xfrm>
            <a:off x="5591175" y="4311650"/>
            <a:ext cx="892175"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09" name="Freeform 9"/>
          <p:cNvSpPr>
            <a:spLocks/>
          </p:cNvSpPr>
          <p:nvPr/>
        </p:nvSpPr>
        <p:spPr bwMode="auto">
          <a:xfrm>
            <a:off x="2105025"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10" name="Freeform 10"/>
          <p:cNvSpPr>
            <a:spLocks/>
          </p:cNvSpPr>
          <p:nvPr/>
        </p:nvSpPr>
        <p:spPr bwMode="auto">
          <a:xfrm>
            <a:off x="3325813" y="2452688"/>
            <a:ext cx="68103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11" name="Freeform 11"/>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5612" name="Freeform 12"/>
          <p:cNvSpPr>
            <a:spLocks/>
          </p:cNvSpPr>
          <p:nvPr/>
        </p:nvSpPr>
        <p:spPr bwMode="auto">
          <a:xfrm>
            <a:off x="3341688" y="3521075"/>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13" name="Freeform 13"/>
          <p:cNvSpPr>
            <a:spLocks/>
          </p:cNvSpPr>
          <p:nvPr/>
        </p:nvSpPr>
        <p:spPr bwMode="auto">
          <a:xfrm>
            <a:off x="3602038" y="3660775"/>
            <a:ext cx="136683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14" name="Freeform 14"/>
          <p:cNvSpPr>
            <a:spLocks/>
          </p:cNvSpPr>
          <p:nvPr/>
        </p:nvSpPr>
        <p:spPr bwMode="auto">
          <a:xfrm>
            <a:off x="6170613"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15" name="Freeform 15"/>
          <p:cNvSpPr>
            <a:spLocks/>
          </p:cNvSpPr>
          <p:nvPr/>
        </p:nvSpPr>
        <p:spPr bwMode="auto">
          <a:xfrm>
            <a:off x="6661150" y="2266950"/>
            <a:ext cx="166688"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5616" name="Freeform 16"/>
          <p:cNvSpPr>
            <a:spLocks/>
          </p:cNvSpPr>
          <p:nvPr/>
        </p:nvSpPr>
        <p:spPr bwMode="auto">
          <a:xfrm>
            <a:off x="2957513" y="2794000"/>
            <a:ext cx="550862"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17" name="Freeform 17"/>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18" name="Freeform 18"/>
          <p:cNvSpPr>
            <a:spLocks/>
          </p:cNvSpPr>
          <p:nvPr/>
        </p:nvSpPr>
        <p:spPr bwMode="auto">
          <a:xfrm>
            <a:off x="2168525" y="2035175"/>
            <a:ext cx="784225"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19" name="Freeform 19"/>
          <p:cNvSpPr>
            <a:spLocks/>
          </p:cNvSpPr>
          <p:nvPr/>
        </p:nvSpPr>
        <p:spPr bwMode="auto">
          <a:xfrm>
            <a:off x="2806700" y="1833563"/>
            <a:ext cx="585788"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20" name="Freeform 20"/>
          <p:cNvSpPr>
            <a:spLocks/>
          </p:cNvSpPr>
          <p:nvPr/>
        </p:nvSpPr>
        <p:spPr bwMode="auto">
          <a:xfrm>
            <a:off x="3054350" y="1857375"/>
            <a:ext cx="995363"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21" name="Freeform 21"/>
          <p:cNvSpPr>
            <a:spLocks/>
          </p:cNvSpPr>
          <p:nvPr/>
        </p:nvSpPr>
        <p:spPr bwMode="auto">
          <a:xfrm>
            <a:off x="2452688" y="2662238"/>
            <a:ext cx="620712"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22" name="Freeform 22"/>
          <p:cNvSpPr>
            <a:spLocks/>
          </p:cNvSpPr>
          <p:nvPr/>
        </p:nvSpPr>
        <p:spPr bwMode="auto">
          <a:xfrm>
            <a:off x="2776538" y="3444875"/>
            <a:ext cx="658812"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23" name="Freeform 23"/>
          <p:cNvSpPr>
            <a:spLocks/>
          </p:cNvSpPr>
          <p:nvPr/>
        </p:nvSpPr>
        <p:spPr bwMode="auto">
          <a:xfrm>
            <a:off x="4606925" y="1981200"/>
            <a:ext cx="64452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24" name="Freeform 24"/>
          <p:cNvSpPr>
            <a:spLocks/>
          </p:cNvSpPr>
          <p:nvPr/>
        </p:nvSpPr>
        <p:spPr bwMode="auto">
          <a:xfrm>
            <a:off x="5127625" y="2855913"/>
            <a:ext cx="390525"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5625" name="Group 25"/>
          <p:cNvGrpSpPr>
            <a:grpSpLocks/>
          </p:cNvGrpSpPr>
          <p:nvPr/>
        </p:nvGrpSpPr>
        <p:grpSpPr bwMode="auto">
          <a:xfrm>
            <a:off x="4903788" y="3009900"/>
            <a:ext cx="1528762" cy="1635125"/>
            <a:chOff x="3475" y="1896"/>
            <a:chExt cx="1083" cy="1030"/>
          </a:xfrm>
        </p:grpSpPr>
        <p:sp>
          <p:nvSpPr>
            <p:cNvPr id="25626" name="Freeform 26" descr="20%"/>
            <p:cNvSpPr>
              <a:spLocks/>
            </p:cNvSpPr>
            <p:nvPr/>
          </p:nvSpPr>
          <p:spPr bwMode="auto">
            <a:xfrm>
              <a:off x="4244" y="1896"/>
              <a:ext cx="314"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25627" name="Freeform 27" descr="20%"/>
            <p:cNvSpPr>
              <a:spLocks/>
            </p:cNvSpPr>
            <p:nvPr/>
          </p:nvSpPr>
          <p:spPr bwMode="auto">
            <a:xfrm>
              <a:off x="3475"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25628" name="Freeform 28" descr="20%"/>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grpSp>
      <p:sp>
        <p:nvSpPr>
          <p:cNvPr id="25629" name="Freeform 29"/>
          <p:cNvSpPr>
            <a:spLocks/>
          </p:cNvSpPr>
          <p:nvPr/>
        </p:nvSpPr>
        <p:spPr bwMode="auto">
          <a:xfrm>
            <a:off x="6115050" y="2732088"/>
            <a:ext cx="568325"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30" name="Freeform 30"/>
          <p:cNvSpPr>
            <a:spLocks/>
          </p:cNvSpPr>
          <p:nvPr/>
        </p:nvSpPr>
        <p:spPr bwMode="auto">
          <a:xfrm>
            <a:off x="5924550" y="3127375"/>
            <a:ext cx="736600"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31" name="Freeform 31"/>
          <p:cNvSpPr>
            <a:spLocks/>
          </p:cNvSpPr>
          <p:nvPr/>
        </p:nvSpPr>
        <p:spPr bwMode="auto">
          <a:xfrm>
            <a:off x="3962400" y="2794000"/>
            <a:ext cx="806450"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32" name="Freeform 32"/>
          <p:cNvSpPr>
            <a:spLocks/>
          </p:cNvSpPr>
          <p:nvPr/>
        </p:nvSpPr>
        <p:spPr bwMode="auto">
          <a:xfrm>
            <a:off x="4019550" y="3590925"/>
            <a:ext cx="839788"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33" name="Freeform 33"/>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34" name="Freeform 34"/>
          <p:cNvSpPr>
            <a:spLocks/>
          </p:cNvSpPr>
          <p:nvPr/>
        </p:nvSpPr>
        <p:spPr bwMode="auto">
          <a:xfrm>
            <a:off x="5343525" y="3265488"/>
            <a:ext cx="72072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35" name="Freeform 35"/>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36" name="Freeform 36"/>
          <p:cNvSpPr>
            <a:spLocks/>
          </p:cNvSpPr>
          <p:nvPr/>
        </p:nvSpPr>
        <p:spPr bwMode="auto">
          <a:xfrm>
            <a:off x="5489575" y="3824288"/>
            <a:ext cx="376238"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37" name="Freeform 37"/>
          <p:cNvSpPr>
            <a:spLocks/>
          </p:cNvSpPr>
          <p:nvPr/>
        </p:nvSpPr>
        <p:spPr bwMode="auto">
          <a:xfrm>
            <a:off x="5845175"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38" name="Freeform 38"/>
          <p:cNvSpPr>
            <a:spLocks/>
          </p:cNvSpPr>
          <p:nvPr/>
        </p:nvSpPr>
        <p:spPr bwMode="auto">
          <a:xfrm>
            <a:off x="4845050" y="3660775"/>
            <a:ext cx="485775"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25639" name="Group 39"/>
          <p:cNvGrpSpPr>
            <a:grpSpLocks/>
          </p:cNvGrpSpPr>
          <p:nvPr/>
        </p:nvGrpSpPr>
        <p:grpSpPr bwMode="auto">
          <a:xfrm>
            <a:off x="1027113" y="3886200"/>
            <a:ext cx="1785937" cy="1390650"/>
            <a:chOff x="768" y="2832"/>
            <a:chExt cx="1203" cy="876"/>
          </a:xfrm>
        </p:grpSpPr>
        <p:sp>
          <p:nvSpPr>
            <p:cNvPr id="25640" name="Freeform 40"/>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41" name="Freeform 41"/>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25642" name="Freeform 42"/>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43" name="Freeform 43"/>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25644" name="Freeform 44"/>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45" name="Freeform 45"/>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25646" name="Freeform 46"/>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47" name="Freeform 47"/>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25648" name="Freeform 48"/>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49" name="Freeform 49"/>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25650" name="Freeform 50"/>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51" name="Freeform 51"/>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25652" name="Freeform 52"/>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53" name="Freeform 53"/>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54" name="Freeform 54"/>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25655" name="Group 55"/>
          <p:cNvGrpSpPr>
            <a:grpSpLocks/>
          </p:cNvGrpSpPr>
          <p:nvPr/>
        </p:nvGrpSpPr>
        <p:grpSpPr bwMode="auto">
          <a:xfrm>
            <a:off x="5176838" y="2197100"/>
            <a:ext cx="738187" cy="742950"/>
            <a:chOff x="3562" y="1636"/>
            <a:chExt cx="497" cy="468"/>
          </a:xfrm>
        </p:grpSpPr>
        <p:sp>
          <p:nvSpPr>
            <p:cNvPr id="25656" name="Freeform 56"/>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57" name="Freeform 57"/>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25658" name="Freeform 58"/>
          <p:cNvSpPr>
            <a:spLocks/>
          </p:cNvSpPr>
          <p:nvPr/>
        </p:nvSpPr>
        <p:spPr bwMode="auto">
          <a:xfrm>
            <a:off x="5475288" y="2917825"/>
            <a:ext cx="290512"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59" name="Freeform 59"/>
          <p:cNvSpPr>
            <a:spLocks/>
          </p:cNvSpPr>
          <p:nvPr/>
        </p:nvSpPr>
        <p:spPr bwMode="auto">
          <a:xfrm>
            <a:off x="5975350" y="3730625"/>
            <a:ext cx="496888"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60" name="Freeform 60"/>
          <p:cNvSpPr>
            <a:spLocks/>
          </p:cNvSpPr>
          <p:nvPr/>
        </p:nvSpPr>
        <p:spPr bwMode="auto">
          <a:xfrm>
            <a:off x="5748338" y="3784600"/>
            <a:ext cx="531812"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5661" name="Freeform 61"/>
          <p:cNvSpPr>
            <a:spLocks/>
          </p:cNvSpPr>
          <p:nvPr/>
        </p:nvSpPr>
        <p:spPr bwMode="auto">
          <a:xfrm>
            <a:off x="6248400" y="3041650"/>
            <a:ext cx="450850"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62" name="Freeform 62"/>
          <p:cNvSpPr>
            <a:spLocks/>
          </p:cNvSpPr>
          <p:nvPr/>
        </p:nvSpPr>
        <p:spPr bwMode="auto">
          <a:xfrm>
            <a:off x="6589713" y="3017838"/>
            <a:ext cx="109537"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63" name="Freeform 63"/>
          <p:cNvSpPr>
            <a:spLocks/>
          </p:cNvSpPr>
          <p:nvPr/>
        </p:nvSpPr>
        <p:spPr bwMode="auto">
          <a:xfrm>
            <a:off x="6618288" y="2801938"/>
            <a:ext cx="136525"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64" name="Freeform 64"/>
          <p:cNvSpPr>
            <a:spLocks/>
          </p:cNvSpPr>
          <p:nvPr/>
        </p:nvSpPr>
        <p:spPr bwMode="auto">
          <a:xfrm>
            <a:off x="6740525" y="2654300"/>
            <a:ext cx="166688"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5665" name="Freeform 65"/>
          <p:cNvSpPr>
            <a:spLocks/>
          </p:cNvSpPr>
          <p:nvPr/>
        </p:nvSpPr>
        <p:spPr bwMode="auto">
          <a:xfrm>
            <a:off x="6734175"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5666" name="Freeform 66"/>
          <p:cNvSpPr>
            <a:spLocks/>
          </p:cNvSpPr>
          <p:nvPr/>
        </p:nvSpPr>
        <p:spPr bwMode="auto">
          <a:xfrm>
            <a:off x="6886575"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67" name="Freeform 67"/>
          <p:cNvSpPr>
            <a:spLocks/>
          </p:cNvSpPr>
          <p:nvPr/>
        </p:nvSpPr>
        <p:spPr bwMode="auto">
          <a:xfrm>
            <a:off x="6791325"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5668" name="Freeform 68"/>
          <p:cNvSpPr>
            <a:spLocks/>
          </p:cNvSpPr>
          <p:nvPr/>
        </p:nvSpPr>
        <p:spPr bwMode="auto">
          <a:xfrm>
            <a:off x="6842125" y="1887538"/>
            <a:ext cx="354013"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5669" name="Group 69"/>
          <p:cNvGrpSpPr>
            <a:grpSpLocks/>
          </p:cNvGrpSpPr>
          <p:nvPr/>
        </p:nvGrpSpPr>
        <p:grpSpPr bwMode="auto">
          <a:xfrm>
            <a:off x="2808288" y="4589463"/>
            <a:ext cx="928687" cy="635000"/>
            <a:chOff x="1991" y="3321"/>
            <a:chExt cx="361" cy="231"/>
          </a:xfrm>
        </p:grpSpPr>
        <p:sp>
          <p:nvSpPr>
            <p:cNvPr id="25670" name="Freeform 7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25671" name="Freeform 7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25672" name="Freeform 7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25673" name="Freeform 7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25674" name="Freeform 7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25675" name="Freeform 7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25676" name="Freeform 7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25677" name="Freeform 7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chemeClr val="accent2"/>
            </a:solidFill>
            <a:ln w="12700" cmpd="sng">
              <a:solidFill>
                <a:schemeClr val="tx1"/>
              </a:solidFill>
              <a:prstDash val="solid"/>
              <a:round/>
              <a:headEnd/>
              <a:tailEnd/>
            </a:ln>
          </p:spPr>
          <p:txBody>
            <a:bodyPr/>
            <a:lstStyle/>
            <a:p>
              <a:endParaRPr lang="en-US"/>
            </a:p>
          </p:txBody>
        </p:sp>
      </p:grpSp>
      <p:sp>
        <p:nvSpPr>
          <p:cNvPr id="25678" name="Rectangle 78"/>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2005</a:t>
            </a:r>
          </a:p>
        </p:txBody>
      </p:sp>
      <p:sp>
        <p:nvSpPr>
          <p:cNvPr id="25679" name="Text Box 79"/>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25680" name="Text Box 80"/>
          <p:cNvSpPr txBox="1">
            <a:spLocks noChangeArrowheads="1"/>
          </p:cNvSpPr>
          <p:nvPr/>
        </p:nvSpPr>
        <p:spPr bwMode="auto">
          <a:xfrm>
            <a:off x="654050" y="5894388"/>
            <a:ext cx="72390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 No Data          &lt;10%           10%–14%	    15%–19%           20%–24%          25%–29%           ≥30%</a:t>
            </a:r>
            <a:r>
              <a:rPr lang="en-US" sz="1400">
                <a:latin typeface="Arial Narrow" pitchFamily="34" charset="0"/>
                <a:ea typeface="ＭＳ Ｐゴシック" pitchFamily="-110" charset="-128"/>
              </a:rPr>
              <a:t> </a:t>
            </a:r>
          </a:p>
        </p:txBody>
      </p:sp>
      <p:sp>
        <p:nvSpPr>
          <p:cNvPr id="25681" name="Rectangle 81"/>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5682" name="Rectangle 82"/>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5683" name="Rectangle 83"/>
          <p:cNvSpPr>
            <a:spLocks noChangeArrowheads="1"/>
          </p:cNvSpPr>
          <p:nvPr/>
        </p:nvSpPr>
        <p:spPr bwMode="auto">
          <a:xfrm>
            <a:off x="23622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25684" name="Rectangle 84"/>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5685" name="Rectangle 85"/>
          <p:cNvSpPr>
            <a:spLocks noChangeArrowheads="1"/>
          </p:cNvSpPr>
          <p:nvPr/>
        </p:nvSpPr>
        <p:spPr bwMode="auto">
          <a:xfrm>
            <a:off x="5562600" y="5943600"/>
            <a:ext cx="207963"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25686" name="Rectangle 86"/>
          <p:cNvSpPr>
            <a:spLocks noChangeArrowheads="1"/>
          </p:cNvSpPr>
          <p:nvPr/>
        </p:nvSpPr>
        <p:spPr bwMode="auto">
          <a:xfrm>
            <a:off x="4495800" y="5943600"/>
            <a:ext cx="209550"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25687" name="Rectangle 87"/>
          <p:cNvSpPr>
            <a:spLocks noChangeArrowheads="1"/>
          </p:cNvSpPr>
          <p:nvPr/>
        </p:nvSpPr>
        <p:spPr bwMode="auto">
          <a:xfrm>
            <a:off x="395288" y="5892800"/>
            <a:ext cx="6996112" cy="350838"/>
          </a:xfrm>
          <a:prstGeom prst="rect">
            <a:avLst/>
          </a:prstGeom>
          <a:noFill/>
          <a:ln w="9525">
            <a:solidFill>
              <a:schemeClr val="tx1"/>
            </a:solidFill>
            <a:miter lim="800000"/>
            <a:headEnd/>
            <a:tailEnd/>
          </a:ln>
          <a:effectLst/>
        </p:spPr>
        <p:txBody>
          <a:bodyPr wrap="none" anchor="ctr"/>
          <a:lstStyle/>
          <a:p>
            <a:endParaRPr lang="en-US"/>
          </a:p>
        </p:txBody>
      </p:sp>
      <p:sp>
        <p:nvSpPr>
          <p:cNvPr id="25688" name="Rectangle 88" descr="20%"/>
          <p:cNvSpPr>
            <a:spLocks noChangeArrowheads="1"/>
          </p:cNvSpPr>
          <p:nvPr/>
        </p:nvSpPr>
        <p:spPr bwMode="auto">
          <a:xfrm>
            <a:off x="6629400" y="5943600"/>
            <a:ext cx="209550" cy="234950"/>
          </a:xfrm>
          <a:prstGeom prst="rect">
            <a:avLst/>
          </a:prstGeom>
          <a:pattFill prst="pct20">
            <a:fgClr>
              <a:schemeClr val="tx2"/>
            </a:fgClr>
            <a:bgClr>
              <a:srgbClr val="AA1202"/>
            </a:bgClr>
          </a:patt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1027113" y="1709738"/>
            <a:ext cx="6169025" cy="3567112"/>
            <a:chOff x="728" y="1077"/>
            <a:chExt cx="4372" cy="2247"/>
          </a:xfrm>
        </p:grpSpPr>
        <p:sp>
          <p:nvSpPr>
            <p:cNvPr id="27651" name="Freeform 3"/>
            <p:cNvSpPr>
              <a:spLocks/>
            </p:cNvSpPr>
            <p:nvPr/>
          </p:nvSpPr>
          <p:spPr bwMode="auto">
            <a:xfrm>
              <a:off x="2844" y="1262"/>
              <a:ext cx="456"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52" name="Freeform 4"/>
            <p:cNvSpPr>
              <a:spLocks/>
            </p:cNvSpPr>
            <p:nvPr/>
          </p:nvSpPr>
          <p:spPr bwMode="auto">
            <a:xfrm>
              <a:off x="2824"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53" name="Freeform 5"/>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54" name="Freeform 6"/>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55" name="Freeform 7"/>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56" name="Freeform 8"/>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57" name="Freeform 9"/>
            <p:cNvSpPr>
              <a:spLocks/>
            </p:cNvSpPr>
            <p:nvPr/>
          </p:nvSpPr>
          <p:spPr bwMode="auto">
            <a:xfrm>
              <a:off x="3962" y="2716"/>
              <a:ext cx="632"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58" name="Freeform 10"/>
            <p:cNvSpPr>
              <a:spLocks/>
            </p:cNvSpPr>
            <p:nvPr/>
          </p:nvSpPr>
          <p:spPr bwMode="auto">
            <a:xfrm>
              <a:off x="1492"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59" name="Freeform 11"/>
            <p:cNvSpPr>
              <a:spLocks/>
            </p:cNvSpPr>
            <p:nvPr/>
          </p:nvSpPr>
          <p:spPr bwMode="auto">
            <a:xfrm>
              <a:off x="2357"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60" name="Freeform 12"/>
            <p:cNvSpPr>
              <a:spLocks/>
            </p:cNvSpPr>
            <p:nvPr/>
          </p:nvSpPr>
          <p:spPr bwMode="auto">
            <a:xfrm>
              <a:off x="2435" y="1892"/>
              <a:ext cx="507"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7661" name="Freeform 13"/>
            <p:cNvSpPr>
              <a:spLocks/>
            </p:cNvSpPr>
            <p:nvPr/>
          </p:nvSpPr>
          <p:spPr bwMode="auto">
            <a:xfrm>
              <a:off x="2368" y="2218"/>
              <a:ext cx="486"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62" name="Freeform 14"/>
            <p:cNvSpPr>
              <a:spLocks/>
            </p:cNvSpPr>
            <p:nvPr/>
          </p:nvSpPr>
          <p:spPr bwMode="auto">
            <a:xfrm>
              <a:off x="2553"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63" name="Freeform 15"/>
            <p:cNvSpPr>
              <a:spLocks/>
            </p:cNvSpPr>
            <p:nvPr/>
          </p:nvSpPr>
          <p:spPr bwMode="auto">
            <a:xfrm>
              <a:off x="4373"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64" name="Freeform 16"/>
            <p:cNvSpPr>
              <a:spLocks/>
            </p:cNvSpPr>
            <p:nvPr/>
          </p:nvSpPr>
          <p:spPr bwMode="auto">
            <a:xfrm>
              <a:off x="4721"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65" name="Freeform 17"/>
            <p:cNvSpPr>
              <a:spLocks/>
            </p:cNvSpPr>
            <p:nvPr/>
          </p:nvSpPr>
          <p:spPr bwMode="auto">
            <a:xfrm>
              <a:off x="2096" y="1760"/>
              <a:ext cx="390"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66" name="Freeform 18"/>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67" name="Freeform 19"/>
            <p:cNvSpPr>
              <a:spLocks/>
            </p:cNvSpPr>
            <p:nvPr/>
          </p:nvSpPr>
          <p:spPr bwMode="auto">
            <a:xfrm>
              <a:off x="1537" y="1282"/>
              <a:ext cx="555"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68" name="Freeform 20"/>
            <p:cNvSpPr>
              <a:spLocks/>
            </p:cNvSpPr>
            <p:nvPr/>
          </p:nvSpPr>
          <p:spPr bwMode="auto">
            <a:xfrm>
              <a:off x="1989"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69" name="Freeform 21"/>
            <p:cNvSpPr>
              <a:spLocks/>
            </p:cNvSpPr>
            <p:nvPr/>
          </p:nvSpPr>
          <p:spPr bwMode="auto">
            <a:xfrm>
              <a:off x="2164" y="1170"/>
              <a:ext cx="706"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70" name="Freeform 22"/>
            <p:cNvSpPr>
              <a:spLocks/>
            </p:cNvSpPr>
            <p:nvPr/>
          </p:nvSpPr>
          <p:spPr bwMode="auto">
            <a:xfrm>
              <a:off x="1738"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71" name="Freeform 23"/>
            <p:cNvSpPr>
              <a:spLocks/>
            </p:cNvSpPr>
            <p:nvPr/>
          </p:nvSpPr>
          <p:spPr bwMode="auto">
            <a:xfrm>
              <a:off x="1968"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72" name="Freeform 24"/>
            <p:cNvSpPr>
              <a:spLocks/>
            </p:cNvSpPr>
            <p:nvPr/>
          </p:nvSpPr>
          <p:spPr bwMode="auto">
            <a:xfrm>
              <a:off x="3265" y="1248"/>
              <a:ext cx="456"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73" name="Freeform 25"/>
            <p:cNvSpPr>
              <a:spLocks/>
            </p:cNvSpPr>
            <p:nvPr/>
          </p:nvSpPr>
          <p:spPr bwMode="auto">
            <a:xfrm>
              <a:off x="3634"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74" name="Freeform 26" descr="20%"/>
            <p:cNvSpPr>
              <a:spLocks/>
            </p:cNvSpPr>
            <p:nvPr/>
          </p:nvSpPr>
          <p:spPr bwMode="auto">
            <a:xfrm>
              <a:off x="4244" y="1896"/>
              <a:ext cx="314"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27675" name="Freeform 27"/>
            <p:cNvSpPr>
              <a:spLocks/>
            </p:cNvSpPr>
            <p:nvPr/>
          </p:nvSpPr>
          <p:spPr bwMode="auto">
            <a:xfrm>
              <a:off x="3475"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76" name="Freeform 28" descr="20%"/>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27677" name="Freeform 29"/>
            <p:cNvSpPr>
              <a:spLocks/>
            </p:cNvSpPr>
            <p:nvPr/>
          </p:nvSpPr>
          <p:spPr bwMode="auto">
            <a:xfrm>
              <a:off x="4333" y="1721"/>
              <a:ext cx="403"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678" name="Freeform 30"/>
            <p:cNvSpPr>
              <a:spLocks/>
            </p:cNvSpPr>
            <p:nvPr/>
          </p:nvSpPr>
          <p:spPr bwMode="auto">
            <a:xfrm>
              <a:off x="4198"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7679" name="Group 31"/>
            <p:cNvGrpSpPr>
              <a:grpSpLocks/>
            </p:cNvGrpSpPr>
            <p:nvPr/>
          </p:nvGrpSpPr>
          <p:grpSpPr bwMode="auto">
            <a:xfrm>
              <a:off x="728" y="1384"/>
              <a:ext cx="4024" cy="1940"/>
              <a:chOff x="728" y="1384"/>
              <a:chExt cx="4024" cy="1940"/>
            </a:xfrm>
          </p:grpSpPr>
          <p:sp>
            <p:nvSpPr>
              <p:cNvPr id="27680" name="Freeform 32"/>
              <p:cNvSpPr>
                <a:spLocks/>
              </p:cNvSpPr>
              <p:nvPr/>
            </p:nvSpPr>
            <p:spPr bwMode="auto">
              <a:xfrm>
                <a:off x="2808"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81" name="Freeform 33"/>
              <p:cNvSpPr>
                <a:spLocks/>
              </p:cNvSpPr>
              <p:nvPr/>
            </p:nvSpPr>
            <p:spPr bwMode="auto">
              <a:xfrm>
                <a:off x="2849"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82" name="Freeform 34"/>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83" name="Freeform 35"/>
              <p:cNvSpPr>
                <a:spLocks/>
              </p:cNvSpPr>
              <p:nvPr/>
            </p:nvSpPr>
            <p:spPr bwMode="auto">
              <a:xfrm>
                <a:off x="3787" y="2057"/>
                <a:ext cx="510"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84" name="Freeform 36"/>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85" name="Freeform 37"/>
              <p:cNvSpPr>
                <a:spLocks/>
              </p:cNvSpPr>
              <p:nvPr/>
            </p:nvSpPr>
            <p:spPr bwMode="auto">
              <a:xfrm>
                <a:off x="3890"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86" name="Freeform 38"/>
              <p:cNvSpPr>
                <a:spLocks/>
              </p:cNvSpPr>
              <p:nvPr/>
            </p:nvSpPr>
            <p:spPr bwMode="auto">
              <a:xfrm>
                <a:off x="4142"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87" name="Freeform 39"/>
              <p:cNvSpPr>
                <a:spLocks/>
              </p:cNvSpPr>
              <p:nvPr/>
            </p:nvSpPr>
            <p:spPr bwMode="auto">
              <a:xfrm>
                <a:off x="3433"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27688" name="Group 40"/>
              <p:cNvGrpSpPr>
                <a:grpSpLocks/>
              </p:cNvGrpSpPr>
              <p:nvPr/>
            </p:nvGrpSpPr>
            <p:grpSpPr bwMode="auto">
              <a:xfrm>
                <a:off x="728" y="2448"/>
                <a:ext cx="1266" cy="876"/>
                <a:chOff x="768" y="2832"/>
                <a:chExt cx="1203" cy="876"/>
              </a:xfrm>
            </p:grpSpPr>
            <p:sp>
              <p:nvSpPr>
                <p:cNvPr id="27689" name="Freeform 41"/>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90" name="Freeform 42"/>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27691" name="Freeform 43"/>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92" name="Freeform 44"/>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27693" name="Freeform 45"/>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94" name="Freeform 46"/>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27695" name="Freeform 47"/>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96" name="Freeform 48"/>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27697" name="Freeform 49"/>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698" name="Freeform 50"/>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27699" name="Freeform 51"/>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700" name="Freeform 52"/>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27701" name="Freeform 53"/>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702" name="Freeform 54"/>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703" name="Freeform 55"/>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27704" name="Group 56"/>
              <p:cNvGrpSpPr>
                <a:grpSpLocks/>
              </p:cNvGrpSpPr>
              <p:nvPr/>
            </p:nvGrpSpPr>
            <p:grpSpPr bwMode="auto">
              <a:xfrm>
                <a:off x="3669" y="1384"/>
                <a:ext cx="523" cy="468"/>
                <a:chOff x="3562" y="1636"/>
                <a:chExt cx="497" cy="468"/>
              </a:xfrm>
            </p:grpSpPr>
            <p:sp>
              <p:nvSpPr>
                <p:cNvPr id="27705" name="Freeform 57"/>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706" name="Freeform 58"/>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27707" name="Freeform 59"/>
              <p:cNvSpPr>
                <a:spLocks/>
              </p:cNvSpPr>
              <p:nvPr/>
            </p:nvSpPr>
            <p:spPr bwMode="auto">
              <a:xfrm>
                <a:off x="3880"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708" name="Freeform 60"/>
              <p:cNvSpPr>
                <a:spLocks/>
              </p:cNvSpPr>
              <p:nvPr/>
            </p:nvSpPr>
            <p:spPr bwMode="auto">
              <a:xfrm>
                <a:off x="4234"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709" name="Freeform 61"/>
              <p:cNvSpPr>
                <a:spLocks/>
              </p:cNvSpPr>
              <p:nvPr/>
            </p:nvSpPr>
            <p:spPr bwMode="auto">
              <a:xfrm>
                <a:off x="4074"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27710" name="Freeform 62"/>
            <p:cNvSpPr>
              <a:spLocks/>
            </p:cNvSpPr>
            <p:nvPr/>
          </p:nvSpPr>
          <p:spPr bwMode="auto">
            <a:xfrm>
              <a:off x="4428" y="1916"/>
              <a:ext cx="319"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711" name="Freeform 63"/>
            <p:cNvSpPr>
              <a:spLocks/>
            </p:cNvSpPr>
            <p:nvPr/>
          </p:nvSpPr>
          <p:spPr bwMode="auto">
            <a:xfrm>
              <a:off x="4670" y="1901"/>
              <a:ext cx="77"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7712" name="Freeform 64"/>
            <p:cNvSpPr>
              <a:spLocks/>
            </p:cNvSpPr>
            <p:nvPr/>
          </p:nvSpPr>
          <p:spPr bwMode="auto">
            <a:xfrm>
              <a:off x="4690" y="1765"/>
              <a:ext cx="97"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713" name="Freeform 65"/>
            <p:cNvSpPr>
              <a:spLocks/>
            </p:cNvSpPr>
            <p:nvPr/>
          </p:nvSpPr>
          <p:spPr bwMode="auto">
            <a:xfrm>
              <a:off x="4777"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7714" name="Freeform 66"/>
            <p:cNvSpPr>
              <a:spLocks/>
            </p:cNvSpPr>
            <p:nvPr/>
          </p:nvSpPr>
          <p:spPr bwMode="auto">
            <a:xfrm>
              <a:off x="4772"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7715" name="Freeform 67"/>
            <p:cNvSpPr>
              <a:spLocks/>
            </p:cNvSpPr>
            <p:nvPr/>
          </p:nvSpPr>
          <p:spPr bwMode="auto">
            <a:xfrm>
              <a:off x="4880"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716" name="Freeform 68"/>
            <p:cNvSpPr>
              <a:spLocks/>
            </p:cNvSpPr>
            <p:nvPr/>
          </p:nvSpPr>
          <p:spPr bwMode="auto">
            <a:xfrm>
              <a:off x="4813"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7717" name="Freeform 69"/>
            <p:cNvSpPr>
              <a:spLocks/>
            </p:cNvSpPr>
            <p:nvPr/>
          </p:nvSpPr>
          <p:spPr bwMode="auto">
            <a:xfrm>
              <a:off x="4849"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7718" name="Group 70"/>
            <p:cNvGrpSpPr>
              <a:grpSpLocks/>
            </p:cNvGrpSpPr>
            <p:nvPr/>
          </p:nvGrpSpPr>
          <p:grpSpPr bwMode="auto">
            <a:xfrm>
              <a:off x="1990" y="2891"/>
              <a:ext cx="658" cy="400"/>
              <a:chOff x="1991" y="3321"/>
              <a:chExt cx="361" cy="231"/>
            </a:xfrm>
          </p:grpSpPr>
          <p:sp>
            <p:nvSpPr>
              <p:cNvPr id="27719" name="Freeform 71"/>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27720" name="Freeform 72"/>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27721" name="Freeform 73"/>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27722" name="Freeform 74"/>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27723" name="Freeform 75"/>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27724" name="Freeform 76"/>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27725" name="Freeform 77"/>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27726" name="Freeform 78"/>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chemeClr val="accent2"/>
              </a:solidFill>
              <a:ln w="12700" cmpd="sng">
                <a:solidFill>
                  <a:schemeClr val="tx1"/>
                </a:solidFill>
                <a:prstDash val="solid"/>
                <a:round/>
                <a:headEnd/>
                <a:tailEnd/>
              </a:ln>
            </p:spPr>
            <p:txBody>
              <a:bodyPr/>
              <a:lstStyle/>
              <a:p>
                <a:endParaRPr lang="en-US"/>
              </a:p>
            </p:txBody>
          </p:sp>
        </p:grpSp>
      </p:grpSp>
      <p:sp>
        <p:nvSpPr>
          <p:cNvPr id="27727" name="Rectangle 79"/>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2006</a:t>
            </a:r>
          </a:p>
        </p:txBody>
      </p:sp>
      <p:sp>
        <p:nvSpPr>
          <p:cNvPr id="27728" name="Text Box 80"/>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27729" name="Text Box 81"/>
          <p:cNvSpPr txBox="1">
            <a:spLocks noChangeArrowheads="1"/>
          </p:cNvSpPr>
          <p:nvPr/>
        </p:nvSpPr>
        <p:spPr bwMode="auto">
          <a:xfrm>
            <a:off x="654050" y="5894388"/>
            <a:ext cx="72390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 No Data          &lt;10%           10%–14%	    15%–19%           20%–24%          25%–29%           ≥30%</a:t>
            </a:r>
            <a:r>
              <a:rPr lang="en-US" sz="1400">
                <a:latin typeface="Arial Narrow" pitchFamily="34" charset="0"/>
                <a:ea typeface="ＭＳ Ｐゴシック" pitchFamily="-110" charset="-128"/>
              </a:rPr>
              <a:t> </a:t>
            </a:r>
          </a:p>
        </p:txBody>
      </p:sp>
      <p:sp>
        <p:nvSpPr>
          <p:cNvPr id="27730" name="Rectangle 82"/>
          <p:cNvSpPr>
            <a:spLocks noChangeArrowheads="1"/>
          </p:cNvSpPr>
          <p:nvPr/>
        </p:nvSpPr>
        <p:spPr bwMode="auto">
          <a:xfrm>
            <a:off x="533400" y="59436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7731" name="Rectangle 83"/>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7732" name="Rectangle 84"/>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27733" name="Rectangle 85"/>
          <p:cNvSpPr>
            <a:spLocks noChangeArrowheads="1"/>
          </p:cNvSpPr>
          <p:nvPr/>
        </p:nvSpPr>
        <p:spPr bwMode="auto">
          <a:xfrm>
            <a:off x="3429000" y="5943600"/>
            <a:ext cx="209550"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7734" name="Rectangle 86"/>
          <p:cNvSpPr>
            <a:spLocks noChangeArrowheads="1"/>
          </p:cNvSpPr>
          <p:nvPr/>
        </p:nvSpPr>
        <p:spPr bwMode="auto">
          <a:xfrm>
            <a:off x="5562600" y="5943600"/>
            <a:ext cx="207963"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27735" name="Rectangle 87"/>
          <p:cNvSpPr>
            <a:spLocks noChangeArrowheads="1"/>
          </p:cNvSpPr>
          <p:nvPr/>
        </p:nvSpPr>
        <p:spPr bwMode="auto">
          <a:xfrm>
            <a:off x="4495800" y="5943600"/>
            <a:ext cx="209550"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27736" name="Rectangle 88"/>
          <p:cNvSpPr>
            <a:spLocks noChangeArrowheads="1"/>
          </p:cNvSpPr>
          <p:nvPr/>
        </p:nvSpPr>
        <p:spPr bwMode="auto">
          <a:xfrm>
            <a:off x="457200" y="5867400"/>
            <a:ext cx="7148513" cy="350838"/>
          </a:xfrm>
          <a:prstGeom prst="rect">
            <a:avLst/>
          </a:prstGeom>
          <a:noFill/>
          <a:ln w="9525">
            <a:solidFill>
              <a:schemeClr val="tx1"/>
            </a:solidFill>
            <a:miter lim="800000"/>
            <a:headEnd/>
            <a:tailEnd/>
          </a:ln>
          <a:effectLst/>
        </p:spPr>
        <p:txBody>
          <a:bodyPr wrap="none" anchor="ctr"/>
          <a:lstStyle/>
          <a:p>
            <a:endParaRPr lang="en-US"/>
          </a:p>
        </p:txBody>
      </p:sp>
      <p:sp>
        <p:nvSpPr>
          <p:cNvPr id="27737" name="Rectangle 89" descr="20%"/>
          <p:cNvSpPr>
            <a:spLocks noChangeArrowheads="1"/>
          </p:cNvSpPr>
          <p:nvPr/>
        </p:nvSpPr>
        <p:spPr bwMode="auto">
          <a:xfrm>
            <a:off x="6629400" y="5943600"/>
            <a:ext cx="209550" cy="234950"/>
          </a:xfrm>
          <a:prstGeom prst="rect">
            <a:avLst/>
          </a:prstGeom>
          <a:pattFill prst="pct20">
            <a:fgClr>
              <a:schemeClr val="tx2"/>
            </a:fgClr>
            <a:bgClr>
              <a:srgbClr val="AA1202"/>
            </a:bgClr>
          </a:patt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1027113" y="1709738"/>
            <a:ext cx="6169025" cy="3567112"/>
            <a:chOff x="728" y="1077"/>
            <a:chExt cx="4372" cy="2247"/>
          </a:xfrm>
        </p:grpSpPr>
        <p:sp>
          <p:nvSpPr>
            <p:cNvPr id="29699" name="Freeform 3"/>
            <p:cNvSpPr>
              <a:spLocks/>
            </p:cNvSpPr>
            <p:nvPr/>
          </p:nvSpPr>
          <p:spPr bwMode="auto">
            <a:xfrm>
              <a:off x="4849"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9700" name="Group 4"/>
            <p:cNvGrpSpPr>
              <a:grpSpLocks/>
            </p:cNvGrpSpPr>
            <p:nvPr/>
          </p:nvGrpSpPr>
          <p:grpSpPr bwMode="auto">
            <a:xfrm>
              <a:off x="728" y="1077"/>
              <a:ext cx="4276" cy="2247"/>
              <a:chOff x="728" y="1077"/>
              <a:chExt cx="4276" cy="2247"/>
            </a:xfrm>
          </p:grpSpPr>
          <p:sp>
            <p:nvSpPr>
              <p:cNvPr id="29701" name="Freeform 5"/>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02" name="Freeform 6"/>
              <p:cNvSpPr>
                <a:spLocks/>
              </p:cNvSpPr>
              <p:nvPr/>
            </p:nvSpPr>
            <p:spPr bwMode="auto">
              <a:xfrm>
                <a:off x="1989"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03" name="Freeform 7"/>
              <p:cNvSpPr>
                <a:spLocks/>
              </p:cNvSpPr>
              <p:nvPr/>
            </p:nvSpPr>
            <p:spPr bwMode="auto">
              <a:xfrm>
                <a:off x="2164" y="1170"/>
                <a:ext cx="706"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9704" name="Group 8"/>
              <p:cNvGrpSpPr>
                <a:grpSpLocks/>
              </p:cNvGrpSpPr>
              <p:nvPr/>
            </p:nvGrpSpPr>
            <p:grpSpPr bwMode="auto">
              <a:xfrm>
                <a:off x="728" y="1248"/>
                <a:ext cx="4276" cy="2076"/>
                <a:chOff x="728" y="1248"/>
                <a:chExt cx="4276" cy="2076"/>
              </a:xfrm>
            </p:grpSpPr>
            <p:sp>
              <p:nvSpPr>
                <p:cNvPr id="29705" name="Freeform 9"/>
                <p:cNvSpPr>
                  <a:spLocks/>
                </p:cNvSpPr>
                <p:nvPr/>
              </p:nvSpPr>
              <p:spPr bwMode="auto">
                <a:xfrm>
                  <a:off x="2844" y="1262"/>
                  <a:ext cx="456"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06" name="Freeform 10"/>
                <p:cNvSpPr>
                  <a:spLocks/>
                </p:cNvSpPr>
                <p:nvPr/>
              </p:nvSpPr>
              <p:spPr bwMode="auto">
                <a:xfrm>
                  <a:off x="2824"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07" name="Freeform 11"/>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08" name="Freeform 12"/>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09" name="Freeform 13"/>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10" name="Freeform 14"/>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11" name="Freeform 15"/>
                <p:cNvSpPr>
                  <a:spLocks/>
                </p:cNvSpPr>
                <p:nvPr/>
              </p:nvSpPr>
              <p:spPr bwMode="auto">
                <a:xfrm>
                  <a:off x="3962" y="2716"/>
                  <a:ext cx="632"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12" name="Freeform 16"/>
                <p:cNvSpPr>
                  <a:spLocks/>
                </p:cNvSpPr>
                <p:nvPr/>
              </p:nvSpPr>
              <p:spPr bwMode="auto">
                <a:xfrm>
                  <a:off x="1492"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13" name="Freeform 17"/>
                <p:cNvSpPr>
                  <a:spLocks/>
                </p:cNvSpPr>
                <p:nvPr/>
              </p:nvSpPr>
              <p:spPr bwMode="auto">
                <a:xfrm>
                  <a:off x="2357"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14" name="Freeform 18"/>
                <p:cNvSpPr>
                  <a:spLocks/>
                </p:cNvSpPr>
                <p:nvPr/>
              </p:nvSpPr>
              <p:spPr bwMode="auto">
                <a:xfrm>
                  <a:off x="2435" y="1892"/>
                  <a:ext cx="507"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9715" name="Freeform 19"/>
                <p:cNvSpPr>
                  <a:spLocks/>
                </p:cNvSpPr>
                <p:nvPr/>
              </p:nvSpPr>
              <p:spPr bwMode="auto">
                <a:xfrm>
                  <a:off x="2368" y="2218"/>
                  <a:ext cx="486"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16" name="Freeform 20"/>
                <p:cNvSpPr>
                  <a:spLocks/>
                </p:cNvSpPr>
                <p:nvPr/>
              </p:nvSpPr>
              <p:spPr bwMode="auto">
                <a:xfrm>
                  <a:off x="2553"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17" name="Freeform 21"/>
                <p:cNvSpPr>
                  <a:spLocks/>
                </p:cNvSpPr>
                <p:nvPr/>
              </p:nvSpPr>
              <p:spPr bwMode="auto">
                <a:xfrm>
                  <a:off x="4373"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18" name="Freeform 22"/>
                <p:cNvSpPr>
                  <a:spLocks/>
                </p:cNvSpPr>
                <p:nvPr/>
              </p:nvSpPr>
              <p:spPr bwMode="auto">
                <a:xfrm>
                  <a:off x="4721"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19" name="Freeform 23"/>
                <p:cNvSpPr>
                  <a:spLocks/>
                </p:cNvSpPr>
                <p:nvPr/>
              </p:nvSpPr>
              <p:spPr bwMode="auto">
                <a:xfrm>
                  <a:off x="2096" y="1760"/>
                  <a:ext cx="390"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20" name="Freeform 24"/>
                <p:cNvSpPr>
                  <a:spLocks/>
                </p:cNvSpPr>
                <p:nvPr/>
              </p:nvSpPr>
              <p:spPr bwMode="auto">
                <a:xfrm>
                  <a:off x="1537" y="1282"/>
                  <a:ext cx="555"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21" name="Freeform 25"/>
                <p:cNvSpPr>
                  <a:spLocks/>
                </p:cNvSpPr>
                <p:nvPr/>
              </p:nvSpPr>
              <p:spPr bwMode="auto">
                <a:xfrm>
                  <a:off x="1738"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22" name="Freeform 26"/>
                <p:cNvSpPr>
                  <a:spLocks/>
                </p:cNvSpPr>
                <p:nvPr/>
              </p:nvSpPr>
              <p:spPr bwMode="auto">
                <a:xfrm>
                  <a:off x="1968"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23" name="Freeform 27"/>
                <p:cNvSpPr>
                  <a:spLocks/>
                </p:cNvSpPr>
                <p:nvPr/>
              </p:nvSpPr>
              <p:spPr bwMode="auto">
                <a:xfrm>
                  <a:off x="3265" y="1248"/>
                  <a:ext cx="456"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24" name="Freeform 28"/>
                <p:cNvSpPr>
                  <a:spLocks/>
                </p:cNvSpPr>
                <p:nvPr/>
              </p:nvSpPr>
              <p:spPr bwMode="auto">
                <a:xfrm>
                  <a:off x="3634"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25" name="Freeform 29"/>
                <p:cNvSpPr>
                  <a:spLocks/>
                </p:cNvSpPr>
                <p:nvPr/>
              </p:nvSpPr>
              <p:spPr bwMode="auto">
                <a:xfrm>
                  <a:off x="4244" y="1896"/>
                  <a:ext cx="314"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26" name="Freeform 30"/>
                <p:cNvSpPr>
                  <a:spLocks/>
                </p:cNvSpPr>
                <p:nvPr/>
              </p:nvSpPr>
              <p:spPr bwMode="auto">
                <a:xfrm>
                  <a:off x="3475"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27" name="Freeform 31" descr="20%"/>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29728" name="Freeform 32"/>
                <p:cNvSpPr>
                  <a:spLocks/>
                </p:cNvSpPr>
                <p:nvPr/>
              </p:nvSpPr>
              <p:spPr bwMode="auto">
                <a:xfrm>
                  <a:off x="4333" y="1721"/>
                  <a:ext cx="403"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29" name="Freeform 33"/>
                <p:cNvSpPr>
                  <a:spLocks/>
                </p:cNvSpPr>
                <p:nvPr/>
              </p:nvSpPr>
              <p:spPr bwMode="auto">
                <a:xfrm>
                  <a:off x="4198"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30" name="Freeform 34"/>
                <p:cNvSpPr>
                  <a:spLocks/>
                </p:cNvSpPr>
                <p:nvPr/>
              </p:nvSpPr>
              <p:spPr bwMode="auto">
                <a:xfrm>
                  <a:off x="2808"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31" name="Freeform 35"/>
                <p:cNvSpPr>
                  <a:spLocks/>
                </p:cNvSpPr>
                <p:nvPr/>
              </p:nvSpPr>
              <p:spPr bwMode="auto">
                <a:xfrm>
                  <a:off x="2849"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32" name="Freeform 36"/>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33" name="Freeform 37"/>
                <p:cNvSpPr>
                  <a:spLocks/>
                </p:cNvSpPr>
                <p:nvPr/>
              </p:nvSpPr>
              <p:spPr bwMode="auto">
                <a:xfrm>
                  <a:off x="3787" y="2057"/>
                  <a:ext cx="510"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34" name="Freeform 38" descr="20%"/>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29735" name="Freeform 39" descr="20%"/>
                <p:cNvSpPr>
                  <a:spLocks/>
                </p:cNvSpPr>
                <p:nvPr/>
              </p:nvSpPr>
              <p:spPr bwMode="auto">
                <a:xfrm>
                  <a:off x="3890"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29736" name="Freeform 40"/>
                <p:cNvSpPr>
                  <a:spLocks/>
                </p:cNvSpPr>
                <p:nvPr/>
              </p:nvSpPr>
              <p:spPr bwMode="auto">
                <a:xfrm>
                  <a:off x="4142"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37" name="Freeform 41"/>
                <p:cNvSpPr>
                  <a:spLocks/>
                </p:cNvSpPr>
                <p:nvPr/>
              </p:nvSpPr>
              <p:spPr bwMode="auto">
                <a:xfrm>
                  <a:off x="3433"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29738" name="Group 42"/>
                <p:cNvGrpSpPr>
                  <a:grpSpLocks/>
                </p:cNvGrpSpPr>
                <p:nvPr/>
              </p:nvGrpSpPr>
              <p:grpSpPr bwMode="auto">
                <a:xfrm>
                  <a:off x="728" y="2448"/>
                  <a:ext cx="1266" cy="876"/>
                  <a:chOff x="768" y="2832"/>
                  <a:chExt cx="1203" cy="876"/>
                </a:xfrm>
              </p:grpSpPr>
              <p:sp>
                <p:nvSpPr>
                  <p:cNvPr id="29739" name="Freeform 43"/>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40" name="Freeform 44"/>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29741" name="Freeform 45"/>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42" name="Freeform 46"/>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29743" name="Freeform 47"/>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44" name="Freeform 48"/>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29745" name="Freeform 49"/>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46" name="Freeform 50"/>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29747" name="Freeform 51"/>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48" name="Freeform 52"/>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29749" name="Freeform 53"/>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50" name="Freeform 54"/>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29751" name="Freeform 55"/>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52" name="Freeform 56"/>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53" name="Freeform 57"/>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29754" name="Group 58"/>
                <p:cNvGrpSpPr>
                  <a:grpSpLocks/>
                </p:cNvGrpSpPr>
                <p:nvPr/>
              </p:nvGrpSpPr>
              <p:grpSpPr bwMode="auto">
                <a:xfrm>
                  <a:off x="3669" y="1384"/>
                  <a:ext cx="523" cy="468"/>
                  <a:chOff x="3562" y="1636"/>
                  <a:chExt cx="497" cy="468"/>
                </a:xfrm>
              </p:grpSpPr>
              <p:sp>
                <p:nvSpPr>
                  <p:cNvPr id="29755" name="Freeform 59"/>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56" name="Freeform 60"/>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29757" name="Freeform 61"/>
                <p:cNvSpPr>
                  <a:spLocks/>
                </p:cNvSpPr>
                <p:nvPr/>
              </p:nvSpPr>
              <p:spPr bwMode="auto">
                <a:xfrm>
                  <a:off x="3880"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58" name="Freeform 62"/>
                <p:cNvSpPr>
                  <a:spLocks/>
                </p:cNvSpPr>
                <p:nvPr/>
              </p:nvSpPr>
              <p:spPr bwMode="auto">
                <a:xfrm>
                  <a:off x="4234"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59" name="Freeform 63"/>
                <p:cNvSpPr>
                  <a:spLocks/>
                </p:cNvSpPr>
                <p:nvPr/>
              </p:nvSpPr>
              <p:spPr bwMode="auto">
                <a:xfrm>
                  <a:off x="4074"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60" name="Freeform 64"/>
                <p:cNvSpPr>
                  <a:spLocks/>
                </p:cNvSpPr>
                <p:nvPr/>
              </p:nvSpPr>
              <p:spPr bwMode="auto">
                <a:xfrm>
                  <a:off x="4428" y="1916"/>
                  <a:ext cx="319"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61" name="Freeform 65"/>
                <p:cNvSpPr>
                  <a:spLocks/>
                </p:cNvSpPr>
                <p:nvPr/>
              </p:nvSpPr>
              <p:spPr bwMode="auto">
                <a:xfrm>
                  <a:off x="4670" y="1901"/>
                  <a:ext cx="77"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29762" name="Freeform 66"/>
                <p:cNvSpPr>
                  <a:spLocks/>
                </p:cNvSpPr>
                <p:nvPr/>
              </p:nvSpPr>
              <p:spPr bwMode="auto">
                <a:xfrm>
                  <a:off x="4690" y="1765"/>
                  <a:ext cx="97"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63" name="Freeform 67"/>
                <p:cNvSpPr>
                  <a:spLocks/>
                </p:cNvSpPr>
                <p:nvPr/>
              </p:nvSpPr>
              <p:spPr bwMode="auto">
                <a:xfrm>
                  <a:off x="4777"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64" name="Freeform 68"/>
                <p:cNvSpPr>
                  <a:spLocks/>
                </p:cNvSpPr>
                <p:nvPr/>
              </p:nvSpPr>
              <p:spPr bwMode="auto">
                <a:xfrm>
                  <a:off x="4772"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65" name="Freeform 69"/>
                <p:cNvSpPr>
                  <a:spLocks/>
                </p:cNvSpPr>
                <p:nvPr/>
              </p:nvSpPr>
              <p:spPr bwMode="auto">
                <a:xfrm>
                  <a:off x="4880"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66" name="Freeform 70"/>
                <p:cNvSpPr>
                  <a:spLocks/>
                </p:cNvSpPr>
                <p:nvPr/>
              </p:nvSpPr>
              <p:spPr bwMode="auto">
                <a:xfrm>
                  <a:off x="4813"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9767" name="Group 71"/>
                <p:cNvGrpSpPr>
                  <a:grpSpLocks/>
                </p:cNvGrpSpPr>
                <p:nvPr/>
              </p:nvGrpSpPr>
              <p:grpSpPr bwMode="auto">
                <a:xfrm>
                  <a:off x="1990" y="2891"/>
                  <a:ext cx="658" cy="400"/>
                  <a:chOff x="1991" y="3321"/>
                  <a:chExt cx="361" cy="231"/>
                </a:xfrm>
              </p:grpSpPr>
              <p:sp>
                <p:nvSpPr>
                  <p:cNvPr id="29768"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69"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70"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71"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72"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73"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74"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29775"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grpSp>
      </p:grpSp>
      <p:sp>
        <p:nvSpPr>
          <p:cNvPr id="29776" name="Rectangle 80"/>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2007</a:t>
            </a:r>
          </a:p>
        </p:txBody>
      </p:sp>
      <p:sp>
        <p:nvSpPr>
          <p:cNvPr id="29777" name="Text Box 81"/>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29778" name="Text Box 82"/>
          <p:cNvSpPr txBox="1">
            <a:spLocks noChangeArrowheads="1"/>
          </p:cNvSpPr>
          <p:nvPr/>
        </p:nvSpPr>
        <p:spPr bwMode="auto">
          <a:xfrm>
            <a:off x="654050" y="5894388"/>
            <a:ext cx="72390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 No Data          &lt;10%           10%–14%	    15%–19%           20%–24%          25%–29%           ≥30%</a:t>
            </a:r>
            <a:r>
              <a:rPr lang="en-US" sz="1400">
                <a:latin typeface="Arial Narrow" pitchFamily="34" charset="0"/>
                <a:ea typeface="ＭＳ Ｐゴシック" pitchFamily="-110" charset="-128"/>
              </a:rPr>
              <a:t> </a:t>
            </a:r>
          </a:p>
        </p:txBody>
      </p:sp>
      <p:sp>
        <p:nvSpPr>
          <p:cNvPr id="29779" name="Rectangle 83"/>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9780" name="Rectangle 84"/>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9781" name="Rectangle 85"/>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29782" name="Rectangle 86"/>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9783" name="Rectangle 87"/>
          <p:cNvSpPr>
            <a:spLocks noChangeArrowheads="1"/>
          </p:cNvSpPr>
          <p:nvPr/>
        </p:nvSpPr>
        <p:spPr bwMode="auto">
          <a:xfrm>
            <a:off x="5562600" y="5943600"/>
            <a:ext cx="207963"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29784" name="Rectangle 88"/>
          <p:cNvSpPr>
            <a:spLocks noChangeArrowheads="1"/>
          </p:cNvSpPr>
          <p:nvPr/>
        </p:nvSpPr>
        <p:spPr bwMode="auto">
          <a:xfrm>
            <a:off x="4495800" y="5943600"/>
            <a:ext cx="209550"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29785" name="Rectangle 89"/>
          <p:cNvSpPr>
            <a:spLocks noChangeArrowheads="1"/>
          </p:cNvSpPr>
          <p:nvPr/>
        </p:nvSpPr>
        <p:spPr bwMode="auto">
          <a:xfrm>
            <a:off x="395288" y="5892800"/>
            <a:ext cx="7148512" cy="350838"/>
          </a:xfrm>
          <a:prstGeom prst="rect">
            <a:avLst/>
          </a:prstGeom>
          <a:noFill/>
          <a:ln w="9525">
            <a:solidFill>
              <a:schemeClr val="tx1"/>
            </a:solidFill>
            <a:miter lim="800000"/>
            <a:headEnd/>
            <a:tailEnd/>
          </a:ln>
          <a:effectLst/>
        </p:spPr>
        <p:txBody>
          <a:bodyPr wrap="none" anchor="ctr"/>
          <a:lstStyle/>
          <a:p>
            <a:endParaRPr lang="en-US"/>
          </a:p>
        </p:txBody>
      </p:sp>
      <p:sp>
        <p:nvSpPr>
          <p:cNvPr id="29786" name="Rectangle 90" descr="20%"/>
          <p:cNvSpPr>
            <a:spLocks noChangeArrowheads="1"/>
          </p:cNvSpPr>
          <p:nvPr/>
        </p:nvSpPr>
        <p:spPr bwMode="auto">
          <a:xfrm>
            <a:off x="6629400" y="5943600"/>
            <a:ext cx="209550" cy="234950"/>
          </a:xfrm>
          <a:prstGeom prst="rect">
            <a:avLst/>
          </a:prstGeom>
          <a:pattFill prst="pct20">
            <a:fgClr>
              <a:schemeClr val="tx2"/>
            </a:fgClr>
            <a:bgClr>
              <a:srgbClr val="AA1202"/>
            </a:bgClr>
          </a:patt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reeform 2"/>
          <p:cNvSpPr>
            <a:spLocks/>
          </p:cNvSpPr>
          <p:nvPr/>
        </p:nvSpPr>
        <p:spPr bwMode="auto">
          <a:xfrm>
            <a:off x="6842125" y="1887538"/>
            <a:ext cx="354013"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47" name="Freeform 3"/>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48" name="Freeform 4"/>
          <p:cNvSpPr>
            <a:spLocks/>
          </p:cNvSpPr>
          <p:nvPr/>
        </p:nvSpPr>
        <p:spPr bwMode="auto">
          <a:xfrm>
            <a:off x="2806700" y="1833563"/>
            <a:ext cx="585788"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749" name="Freeform 5"/>
          <p:cNvSpPr>
            <a:spLocks/>
          </p:cNvSpPr>
          <p:nvPr/>
        </p:nvSpPr>
        <p:spPr bwMode="auto">
          <a:xfrm>
            <a:off x="3054350" y="1857375"/>
            <a:ext cx="995363"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750" name="Freeform 6"/>
          <p:cNvSpPr>
            <a:spLocks/>
          </p:cNvSpPr>
          <p:nvPr/>
        </p:nvSpPr>
        <p:spPr bwMode="auto">
          <a:xfrm>
            <a:off x="4013200" y="2003425"/>
            <a:ext cx="642938"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51" name="Freeform 7"/>
          <p:cNvSpPr>
            <a:spLocks/>
          </p:cNvSpPr>
          <p:nvPr/>
        </p:nvSpPr>
        <p:spPr bwMode="auto">
          <a:xfrm>
            <a:off x="3984625"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52" name="Freeform 8"/>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53" name="Freeform 9"/>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54" name="Freeform 10"/>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55" name="Freeform 11"/>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56" name="Freeform 12"/>
          <p:cNvSpPr>
            <a:spLocks/>
          </p:cNvSpPr>
          <p:nvPr/>
        </p:nvSpPr>
        <p:spPr bwMode="auto">
          <a:xfrm>
            <a:off x="5591175" y="4311650"/>
            <a:ext cx="892175"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757" name="Freeform 13"/>
          <p:cNvSpPr>
            <a:spLocks/>
          </p:cNvSpPr>
          <p:nvPr/>
        </p:nvSpPr>
        <p:spPr bwMode="auto">
          <a:xfrm>
            <a:off x="2105025"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758" name="Freeform 14"/>
          <p:cNvSpPr>
            <a:spLocks/>
          </p:cNvSpPr>
          <p:nvPr/>
        </p:nvSpPr>
        <p:spPr bwMode="auto">
          <a:xfrm>
            <a:off x="3325813" y="2452688"/>
            <a:ext cx="68103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759" name="Freeform 15"/>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1760" name="Freeform 16"/>
          <p:cNvSpPr>
            <a:spLocks/>
          </p:cNvSpPr>
          <p:nvPr/>
        </p:nvSpPr>
        <p:spPr bwMode="auto">
          <a:xfrm>
            <a:off x="3341688" y="3521075"/>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61" name="Freeform 17"/>
          <p:cNvSpPr>
            <a:spLocks/>
          </p:cNvSpPr>
          <p:nvPr/>
        </p:nvSpPr>
        <p:spPr bwMode="auto">
          <a:xfrm>
            <a:off x="3602038" y="3660775"/>
            <a:ext cx="136683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62" name="Freeform 18"/>
          <p:cNvSpPr>
            <a:spLocks/>
          </p:cNvSpPr>
          <p:nvPr/>
        </p:nvSpPr>
        <p:spPr bwMode="auto">
          <a:xfrm>
            <a:off x="6170613"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763" name="Freeform 19"/>
          <p:cNvSpPr>
            <a:spLocks/>
          </p:cNvSpPr>
          <p:nvPr/>
        </p:nvSpPr>
        <p:spPr bwMode="auto">
          <a:xfrm>
            <a:off x="6661150" y="2266950"/>
            <a:ext cx="166688"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764" name="Freeform 20"/>
          <p:cNvSpPr>
            <a:spLocks/>
          </p:cNvSpPr>
          <p:nvPr/>
        </p:nvSpPr>
        <p:spPr bwMode="auto">
          <a:xfrm>
            <a:off x="2957513" y="2794000"/>
            <a:ext cx="550862"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765" name="Freeform 21"/>
          <p:cNvSpPr>
            <a:spLocks/>
          </p:cNvSpPr>
          <p:nvPr/>
        </p:nvSpPr>
        <p:spPr bwMode="auto">
          <a:xfrm>
            <a:off x="2168525" y="2035175"/>
            <a:ext cx="784225"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766" name="Freeform 22"/>
          <p:cNvSpPr>
            <a:spLocks/>
          </p:cNvSpPr>
          <p:nvPr/>
        </p:nvSpPr>
        <p:spPr bwMode="auto">
          <a:xfrm>
            <a:off x="2452688" y="2662238"/>
            <a:ext cx="620712"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67" name="Freeform 23"/>
          <p:cNvSpPr>
            <a:spLocks/>
          </p:cNvSpPr>
          <p:nvPr/>
        </p:nvSpPr>
        <p:spPr bwMode="auto">
          <a:xfrm>
            <a:off x="2776538" y="3444875"/>
            <a:ext cx="658812"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768" name="Freeform 24"/>
          <p:cNvSpPr>
            <a:spLocks/>
          </p:cNvSpPr>
          <p:nvPr/>
        </p:nvSpPr>
        <p:spPr bwMode="auto">
          <a:xfrm>
            <a:off x="4606925" y="1981200"/>
            <a:ext cx="64452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769" name="Freeform 25"/>
          <p:cNvSpPr>
            <a:spLocks/>
          </p:cNvSpPr>
          <p:nvPr/>
        </p:nvSpPr>
        <p:spPr bwMode="auto">
          <a:xfrm>
            <a:off x="5127625" y="2855913"/>
            <a:ext cx="390525"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70" name="Freeform 26" descr="75%"/>
          <p:cNvSpPr>
            <a:spLocks/>
          </p:cNvSpPr>
          <p:nvPr/>
        </p:nvSpPr>
        <p:spPr bwMode="auto">
          <a:xfrm>
            <a:off x="5988050" y="3009900"/>
            <a:ext cx="444500"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31771" name="Freeform 27"/>
          <p:cNvSpPr>
            <a:spLocks/>
          </p:cNvSpPr>
          <p:nvPr/>
        </p:nvSpPr>
        <p:spPr bwMode="auto">
          <a:xfrm>
            <a:off x="4903788" y="4133850"/>
            <a:ext cx="555625"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72" name="Freeform 28" descr="20%"/>
          <p:cNvSpPr>
            <a:spLocks/>
          </p:cNvSpPr>
          <p:nvPr/>
        </p:nvSpPr>
        <p:spPr bwMode="auto">
          <a:xfrm>
            <a:off x="5172075" y="3846513"/>
            <a:ext cx="338138"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31773" name="Freeform 29"/>
          <p:cNvSpPr>
            <a:spLocks/>
          </p:cNvSpPr>
          <p:nvPr/>
        </p:nvSpPr>
        <p:spPr bwMode="auto">
          <a:xfrm>
            <a:off x="6115050" y="2732088"/>
            <a:ext cx="568325"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74" name="Freeform 30"/>
          <p:cNvSpPr>
            <a:spLocks/>
          </p:cNvSpPr>
          <p:nvPr/>
        </p:nvSpPr>
        <p:spPr bwMode="auto">
          <a:xfrm>
            <a:off x="5924550" y="3127375"/>
            <a:ext cx="736600"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75" name="Freeform 31"/>
          <p:cNvSpPr>
            <a:spLocks/>
          </p:cNvSpPr>
          <p:nvPr/>
        </p:nvSpPr>
        <p:spPr bwMode="auto">
          <a:xfrm>
            <a:off x="3962400" y="2794000"/>
            <a:ext cx="806450"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76" name="Freeform 32"/>
          <p:cNvSpPr>
            <a:spLocks/>
          </p:cNvSpPr>
          <p:nvPr/>
        </p:nvSpPr>
        <p:spPr bwMode="auto">
          <a:xfrm>
            <a:off x="4019550" y="3590925"/>
            <a:ext cx="839788"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31777" name="Freeform 33"/>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78" name="Freeform 34"/>
          <p:cNvSpPr>
            <a:spLocks/>
          </p:cNvSpPr>
          <p:nvPr/>
        </p:nvSpPr>
        <p:spPr bwMode="auto">
          <a:xfrm>
            <a:off x="5343525" y="3265488"/>
            <a:ext cx="72072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79" name="Freeform 35" descr="20%"/>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1780" name="Freeform 36" descr="20%"/>
          <p:cNvSpPr>
            <a:spLocks/>
          </p:cNvSpPr>
          <p:nvPr/>
        </p:nvSpPr>
        <p:spPr bwMode="auto">
          <a:xfrm>
            <a:off x="5489575" y="3824288"/>
            <a:ext cx="376238"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1781" name="Freeform 37"/>
          <p:cNvSpPr>
            <a:spLocks/>
          </p:cNvSpPr>
          <p:nvPr/>
        </p:nvSpPr>
        <p:spPr bwMode="auto">
          <a:xfrm>
            <a:off x="5845175"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82" name="Freeform 38"/>
          <p:cNvSpPr>
            <a:spLocks/>
          </p:cNvSpPr>
          <p:nvPr/>
        </p:nvSpPr>
        <p:spPr bwMode="auto">
          <a:xfrm>
            <a:off x="4845050" y="3660775"/>
            <a:ext cx="485775"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31783" name="Group 39"/>
          <p:cNvGrpSpPr>
            <a:grpSpLocks/>
          </p:cNvGrpSpPr>
          <p:nvPr/>
        </p:nvGrpSpPr>
        <p:grpSpPr bwMode="auto">
          <a:xfrm>
            <a:off x="1027113" y="3886200"/>
            <a:ext cx="1785937" cy="1390650"/>
            <a:chOff x="768" y="2832"/>
            <a:chExt cx="1203" cy="876"/>
          </a:xfrm>
        </p:grpSpPr>
        <p:sp>
          <p:nvSpPr>
            <p:cNvPr id="31784" name="Freeform 40"/>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85" name="Freeform 41"/>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31786" name="Freeform 42"/>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87" name="Freeform 43"/>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31788" name="Freeform 44"/>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89" name="Freeform 45"/>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31790" name="Freeform 46"/>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91" name="Freeform 47"/>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31792" name="Freeform 48"/>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93" name="Freeform 49"/>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31794" name="Freeform 50"/>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95" name="Freeform 51"/>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31796" name="Freeform 52"/>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97" name="Freeform 53"/>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798" name="Freeform 54"/>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31799" name="Group 55"/>
          <p:cNvGrpSpPr>
            <a:grpSpLocks/>
          </p:cNvGrpSpPr>
          <p:nvPr/>
        </p:nvGrpSpPr>
        <p:grpSpPr bwMode="auto">
          <a:xfrm>
            <a:off x="5176838" y="2197100"/>
            <a:ext cx="738187" cy="742950"/>
            <a:chOff x="3562" y="1636"/>
            <a:chExt cx="497" cy="468"/>
          </a:xfrm>
        </p:grpSpPr>
        <p:sp>
          <p:nvSpPr>
            <p:cNvPr id="31800" name="Freeform 56"/>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801" name="Freeform 57"/>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31802" name="Freeform 58"/>
          <p:cNvSpPr>
            <a:spLocks/>
          </p:cNvSpPr>
          <p:nvPr/>
        </p:nvSpPr>
        <p:spPr bwMode="auto">
          <a:xfrm>
            <a:off x="5475288" y="2917825"/>
            <a:ext cx="290512"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803" name="Freeform 59" descr="75%"/>
          <p:cNvSpPr>
            <a:spLocks/>
          </p:cNvSpPr>
          <p:nvPr/>
        </p:nvSpPr>
        <p:spPr bwMode="auto">
          <a:xfrm>
            <a:off x="5975350" y="3730625"/>
            <a:ext cx="496888"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31804" name="Freeform 60"/>
          <p:cNvSpPr>
            <a:spLocks/>
          </p:cNvSpPr>
          <p:nvPr/>
        </p:nvSpPr>
        <p:spPr bwMode="auto">
          <a:xfrm>
            <a:off x="5748338" y="3784600"/>
            <a:ext cx="531812"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805" name="Freeform 61"/>
          <p:cNvSpPr>
            <a:spLocks/>
          </p:cNvSpPr>
          <p:nvPr/>
        </p:nvSpPr>
        <p:spPr bwMode="auto">
          <a:xfrm>
            <a:off x="6248400" y="3041650"/>
            <a:ext cx="450850"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806" name="Freeform 62"/>
          <p:cNvSpPr>
            <a:spLocks/>
          </p:cNvSpPr>
          <p:nvPr/>
        </p:nvSpPr>
        <p:spPr bwMode="auto">
          <a:xfrm>
            <a:off x="6589713" y="3017838"/>
            <a:ext cx="109537"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1807" name="Freeform 63"/>
          <p:cNvSpPr>
            <a:spLocks/>
          </p:cNvSpPr>
          <p:nvPr/>
        </p:nvSpPr>
        <p:spPr bwMode="auto">
          <a:xfrm>
            <a:off x="6618288" y="2801938"/>
            <a:ext cx="136525"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808" name="Freeform 64"/>
          <p:cNvSpPr>
            <a:spLocks/>
          </p:cNvSpPr>
          <p:nvPr/>
        </p:nvSpPr>
        <p:spPr bwMode="auto">
          <a:xfrm>
            <a:off x="6740525" y="2654300"/>
            <a:ext cx="166688"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809" name="Freeform 65"/>
          <p:cNvSpPr>
            <a:spLocks/>
          </p:cNvSpPr>
          <p:nvPr/>
        </p:nvSpPr>
        <p:spPr bwMode="auto">
          <a:xfrm>
            <a:off x="6734175"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810" name="Freeform 66"/>
          <p:cNvSpPr>
            <a:spLocks/>
          </p:cNvSpPr>
          <p:nvPr/>
        </p:nvSpPr>
        <p:spPr bwMode="auto">
          <a:xfrm>
            <a:off x="6886575"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811" name="Freeform 67"/>
          <p:cNvSpPr>
            <a:spLocks/>
          </p:cNvSpPr>
          <p:nvPr/>
        </p:nvSpPr>
        <p:spPr bwMode="auto">
          <a:xfrm>
            <a:off x="6791325"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31812" name="Group 68"/>
          <p:cNvGrpSpPr>
            <a:grpSpLocks/>
          </p:cNvGrpSpPr>
          <p:nvPr/>
        </p:nvGrpSpPr>
        <p:grpSpPr bwMode="auto">
          <a:xfrm>
            <a:off x="2808288" y="4589463"/>
            <a:ext cx="928687" cy="635000"/>
            <a:chOff x="1991" y="3321"/>
            <a:chExt cx="361" cy="231"/>
          </a:xfrm>
        </p:grpSpPr>
        <p:sp>
          <p:nvSpPr>
            <p:cNvPr id="31813"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814"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815"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816"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817"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818"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819"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1820"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1821" name="Rectangle 77"/>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2008</a:t>
            </a:r>
          </a:p>
        </p:txBody>
      </p:sp>
      <p:sp>
        <p:nvSpPr>
          <p:cNvPr id="31822" name="Text Box 78"/>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31823" name="Text Box 79"/>
          <p:cNvSpPr txBox="1">
            <a:spLocks noChangeArrowheads="1"/>
          </p:cNvSpPr>
          <p:nvPr/>
        </p:nvSpPr>
        <p:spPr bwMode="auto">
          <a:xfrm>
            <a:off x="654050" y="5894388"/>
            <a:ext cx="72390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 No Data          &lt;10%           10%–14%	    15%–19%           20%–24%          25%–29%           ≥30%</a:t>
            </a:r>
            <a:r>
              <a:rPr lang="en-US" sz="1400">
                <a:latin typeface="Arial Narrow" pitchFamily="34" charset="0"/>
                <a:ea typeface="ＭＳ Ｐゴシック" pitchFamily="-110" charset="-128"/>
              </a:rPr>
              <a:t> </a:t>
            </a:r>
          </a:p>
        </p:txBody>
      </p:sp>
      <p:sp>
        <p:nvSpPr>
          <p:cNvPr id="31824"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1825" name="Rectangle 81"/>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31826" name="Rectangle 82"/>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31827" name="Rectangle 83"/>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31828" name="Rectangle 84"/>
          <p:cNvSpPr>
            <a:spLocks noChangeArrowheads="1"/>
          </p:cNvSpPr>
          <p:nvPr/>
        </p:nvSpPr>
        <p:spPr bwMode="auto">
          <a:xfrm>
            <a:off x="5562600" y="5943600"/>
            <a:ext cx="207963"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31829" name="Rectangle 85"/>
          <p:cNvSpPr>
            <a:spLocks noChangeArrowheads="1"/>
          </p:cNvSpPr>
          <p:nvPr/>
        </p:nvSpPr>
        <p:spPr bwMode="auto">
          <a:xfrm>
            <a:off x="4495800" y="5943600"/>
            <a:ext cx="209550"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31830" name="Rectangle 86"/>
          <p:cNvSpPr>
            <a:spLocks noChangeArrowheads="1"/>
          </p:cNvSpPr>
          <p:nvPr/>
        </p:nvSpPr>
        <p:spPr bwMode="auto">
          <a:xfrm>
            <a:off x="395288" y="5892800"/>
            <a:ext cx="7072312" cy="350838"/>
          </a:xfrm>
          <a:prstGeom prst="rect">
            <a:avLst/>
          </a:prstGeom>
          <a:noFill/>
          <a:ln w="9525">
            <a:solidFill>
              <a:schemeClr val="tx1"/>
            </a:solidFill>
            <a:miter lim="800000"/>
            <a:headEnd/>
            <a:tailEnd/>
          </a:ln>
          <a:effectLst/>
        </p:spPr>
        <p:txBody>
          <a:bodyPr wrap="none" anchor="ctr"/>
          <a:lstStyle/>
          <a:p>
            <a:endParaRPr lang="en-US"/>
          </a:p>
        </p:txBody>
      </p:sp>
      <p:sp>
        <p:nvSpPr>
          <p:cNvPr id="31831" name="Rectangle 87" descr="20%"/>
          <p:cNvSpPr>
            <a:spLocks noChangeArrowheads="1"/>
          </p:cNvSpPr>
          <p:nvPr/>
        </p:nvSpPr>
        <p:spPr bwMode="auto">
          <a:xfrm>
            <a:off x="6705600" y="5943600"/>
            <a:ext cx="209550" cy="234950"/>
          </a:xfrm>
          <a:prstGeom prst="rect">
            <a:avLst/>
          </a:prstGeom>
          <a:pattFill prst="pct20">
            <a:fgClr>
              <a:schemeClr val="tx2"/>
            </a:fgClr>
            <a:bgClr>
              <a:srgbClr val="AA1202"/>
            </a:bgClr>
          </a:patt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862763" y="1376363"/>
            <a:ext cx="614362"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1999</a:t>
            </a:r>
          </a:p>
        </p:txBody>
      </p:sp>
      <p:sp>
        <p:nvSpPr>
          <p:cNvPr id="41987" name="Rectangle 3"/>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eaLnBrk="0" hangingPunct="0"/>
            <a:r>
              <a:rPr lang="en-US" sz="2400" b="1">
                <a:latin typeface="Verdana" pitchFamily="34" charset="0"/>
                <a:ea typeface="ＭＳ Ｐゴシック" pitchFamily="-110" charset="-128"/>
              </a:rPr>
              <a:t>Obesity Trends* Among U.S. Adults</a:t>
            </a:r>
            <a:r>
              <a:rPr lang="en-US" sz="2400" b="1">
                <a:solidFill>
                  <a:srgbClr val="201D5D"/>
                </a:solidFill>
                <a:latin typeface="Verdana" pitchFamily="34" charset="0"/>
                <a:ea typeface="ＭＳ Ｐゴシック" pitchFamily="-110" charset="-128"/>
              </a:rPr>
              <a:t/>
            </a:r>
            <a:br>
              <a:rPr lang="en-US" sz="2400" b="1">
                <a:solidFill>
                  <a:srgbClr val="201D5D"/>
                </a:solidFill>
                <a:latin typeface="Verdana" pitchFamily="34" charset="0"/>
                <a:ea typeface="ＭＳ Ｐゴシック" pitchFamily="-110" charset="-128"/>
              </a:rPr>
            </a:br>
            <a:r>
              <a:rPr lang="en-US" sz="2400" b="1">
                <a:solidFill>
                  <a:srgbClr val="DE3021"/>
                </a:solidFill>
                <a:latin typeface="Verdana" pitchFamily="34" charset="0"/>
                <a:ea typeface="ＭＳ Ｐゴシック" pitchFamily="-110" charset="-128"/>
              </a:rPr>
              <a:t>BRFSS,</a:t>
            </a:r>
            <a:r>
              <a:rPr lang="en-US" sz="2400" b="1">
                <a:solidFill>
                  <a:srgbClr val="201D5D"/>
                </a:solidFill>
                <a:latin typeface="Verdana" pitchFamily="34" charset="0"/>
                <a:ea typeface="ＭＳ Ｐゴシック" pitchFamily="-110" charset="-128"/>
              </a:rPr>
              <a:t> </a:t>
            </a:r>
            <a:r>
              <a:rPr lang="en-US" sz="2400" b="1">
                <a:solidFill>
                  <a:srgbClr val="DE3021"/>
                </a:solidFill>
                <a:latin typeface="Verdana" pitchFamily="34" charset="0"/>
                <a:ea typeface="ＭＳ Ｐゴシック" pitchFamily="-110" charset="-128"/>
              </a:rPr>
              <a:t>1990, 1999, 2008</a:t>
            </a:r>
          </a:p>
        </p:txBody>
      </p:sp>
      <p:sp>
        <p:nvSpPr>
          <p:cNvPr id="41988" name="Text Box 4"/>
          <p:cNvSpPr txBox="1">
            <a:spLocks noChangeArrowheads="1"/>
          </p:cNvSpPr>
          <p:nvPr/>
        </p:nvSpPr>
        <p:spPr bwMode="auto">
          <a:xfrm>
            <a:off x="0" y="990600"/>
            <a:ext cx="9144000" cy="304800"/>
          </a:xfrm>
          <a:prstGeom prst="rect">
            <a:avLst/>
          </a:prstGeom>
          <a:noFill/>
          <a:ln w="7938">
            <a:noFill/>
            <a:miter lim="800000"/>
            <a:headEnd/>
            <a:tailEnd/>
          </a:ln>
          <a:effectLst/>
        </p:spPr>
        <p:txBody>
          <a:bodyPr>
            <a:spAutoFit/>
          </a:bodyPr>
          <a:lstStyle/>
          <a:p>
            <a:pPr algn="ctr" eaLnBrk="0" hangingPunct="0">
              <a:spcBef>
                <a:spcPct val="50000"/>
              </a:spcBef>
            </a:pPr>
            <a:r>
              <a:rPr lang="en-US" sz="1400" b="1">
                <a:latin typeface="Verdana" pitchFamily="34" charset="0"/>
                <a:ea typeface="ＭＳ Ｐゴシック" pitchFamily="-110" charset="-128"/>
              </a:rPr>
              <a:t>(*BMI </a:t>
            </a:r>
            <a:r>
              <a:rPr lang="en-US" sz="1400" b="1">
                <a:latin typeface="Verdana" pitchFamily="34" charset="0"/>
                <a:ea typeface="ＭＳ Ｐゴシック" pitchFamily="-110" charset="-128"/>
                <a:sym typeface="Symbol" pitchFamily="18" charset="2"/>
              </a:rPr>
              <a:t></a:t>
            </a:r>
            <a:r>
              <a:rPr lang="en-US" sz="1400" b="1">
                <a:latin typeface="Verdana" pitchFamily="34" charset="0"/>
                <a:ea typeface="ＭＳ Ｐゴシック" pitchFamily="-110" charset="-128"/>
              </a:rPr>
              <a:t>30, or about 30 lbs. overweight for 5’4” person)</a:t>
            </a:r>
          </a:p>
        </p:txBody>
      </p:sp>
      <p:sp>
        <p:nvSpPr>
          <p:cNvPr id="41989" name="Text Box 5"/>
          <p:cNvSpPr txBox="1">
            <a:spLocks noChangeArrowheads="1"/>
          </p:cNvSpPr>
          <p:nvPr/>
        </p:nvSpPr>
        <p:spPr bwMode="auto">
          <a:xfrm>
            <a:off x="4233863" y="3378200"/>
            <a:ext cx="614362"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2008</a:t>
            </a:r>
          </a:p>
        </p:txBody>
      </p:sp>
      <p:grpSp>
        <p:nvGrpSpPr>
          <p:cNvPr id="41990" name="Group 6"/>
          <p:cNvGrpSpPr>
            <a:grpSpLocks/>
          </p:cNvGrpSpPr>
          <p:nvPr/>
        </p:nvGrpSpPr>
        <p:grpSpPr bwMode="auto">
          <a:xfrm>
            <a:off x="458788" y="1558925"/>
            <a:ext cx="3227387" cy="1866900"/>
            <a:chOff x="728" y="1077"/>
            <a:chExt cx="4371" cy="2247"/>
          </a:xfrm>
        </p:grpSpPr>
        <p:sp>
          <p:nvSpPr>
            <p:cNvPr id="41991" name="Freeform 7"/>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992" name="Freeform 8"/>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993" name="Freeform 9"/>
            <p:cNvSpPr>
              <a:spLocks/>
            </p:cNvSpPr>
            <p:nvPr/>
          </p:nvSpPr>
          <p:spPr bwMode="auto">
            <a:xfrm>
              <a:off x="2823"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994" name="Freeform 10"/>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995" name="Freeform 11"/>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1996" name="Freeform 12"/>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997" name="Freeform 13"/>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998" name="Freeform 14"/>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1999" name="Freeform 15"/>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00" name="Freeform 16"/>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01" name="Freeform 17"/>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02" name="Freeform 18"/>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03" name="Freeform 19"/>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04" name="Freeform 20"/>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05" name="Freeform 21"/>
            <p:cNvSpPr>
              <a:spLocks/>
            </p:cNvSpPr>
            <p:nvPr/>
          </p:nvSpPr>
          <p:spPr bwMode="auto">
            <a:xfrm>
              <a:off x="3962"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06" name="Freeform 22"/>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07" name="Freeform 23"/>
            <p:cNvSpPr>
              <a:spLocks/>
            </p:cNvSpPr>
            <p:nvPr/>
          </p:nvSpPr>
          <p:spPr bwMode="auto">
            <a:xfrm>
              <a:off x="3433" y="2306"/>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08" name="Freeform 24"/>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09" name="Freeform 25"/>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10" name="Freeform 26"/>
            <p:cNvSpPr>
              <a:spLocks/>
            </p:cNvSpPr>
            <p:nvPr/>
          </p:nvSpPr>
          <p:spPr bwMode="auto">
            <a:xfrm>
              <a:off x="2434" y="1892"/>
              <a:ext cx="508"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11" name="Freeform 27"/>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12" name="Freeform 28"/>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13" name="Freeform 29"/>
            <p:cNvSpPr>
              <a:spLocks/>
            </p:cNvSpPr>
            <p:nvPr/>
          </p:nvSpPr>
          <p:spPr bwMode="auto">
            <a:xfrm>
              <a:off x="4372"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14" name="Freeform 30"/>
            <p:cNvSpPr>
              <a:spLocks/>
            </p:cNvSpPr>
            <p:nvPr/>
          </p:nvSpPr>
          <p:spPr bwMode="auto">
            <a:xfrm>
              <a:off x="4720"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2015" name="Group 31"/>
            <p:cNvGrpSpPr>
              <a:grpSpLocks/>
            </p:cNvGrpSpPr>
            <p:nvPr/>
          </p:nvGrpSpPr>
          <p:grpSpPr bwMode="auto">
            <a:xfrm>
              <a:off x="728" y="2448"/>
              <a:ext cx="1266" cy="876"/>
              <a:chOff x="728" y="2532"/>
              <a:chExt cx="1266" cy="876"/>
            </a:xfrm>
          </p:grpSpPr>
          <p:sp>
            <p:nvSpPr>
              <p:cNvPr id="42016" name="Freeform 32"/>
              <p:cNvSpPr>
                <a:spLocks/>
              </p:cNvSpPr>
              <p:nvPr/>
            </p:nvSpPr>
            <p:spPr bwMode="auto">
              <a:xfrm>
                <a:off x="1031" y="2532"/>
                <a:ext cx="963"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17" name="Freeform 33"/>
              <p:cNvSpPr>
                <a:spLocks/>
              </p:cNvSpPr>
              <p:nvPr/>
            </p:nvSpPr>
            <p:spPr bwMode="auto">
              <a:xfrm>
                <a:off x="995" y="33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42018" name="Freeform 34"/>
              <p:cNvSpPr>
                <a:spLocks/>
              </p:cNvSpPr>
              <p:nvPr/>
            </p:nvSpPr>
            <p:spPr bwMode="auto">
              <a:xfrm>
                <a:off x="949" y="3310"/>
                <a:ext cx="46"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19" name="Freeform 35"/>
              <p:cNvSpPr>
                <a:spLocks/>
              </p:cNvSpPr>
              <p:nvPr/>
            </p:nvSpPr>
            <p:spPr bwMode="auto">
              <a:xfrm>
                <a:off x="903" y="3332"/>
                <a:ext cx="46"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2020" name="Freeform 36"/>
              <p:cNvSpPr>
                <a:spLocks/>
              </p:cNvSpPr>
              <p:nvPr/>
            </p:nvSpPr>
            <p:spPr bwMode="auto">
              <a:xfrm>
                <a:off x="903" y="3337"/>
                <a:ext cx="41"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21" name="Freeform 37"/>
              <p:cNvSpPr>
                <a:spLocks/>
              </p:cNvSpPr>
              <p:nvPr/>
            </p:nvSpPr>
            <p:spPr bwMode="auto">
              <a:xfrm>
                <a:off x="877" y="3376"/>
                <a:ext cx="4"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2022" name="Freeform 38"/>
              <p:cNvSpPr>
                <a:spLocks/>
              </p:cNvSpPr>
              <p:nvPr/>
            </p:nvSpPr>
            <p:spPr bwMode="auto">
              <a:xfrm>
                <a:off x="877" y="3376"/>
                <a:ext cx="4"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23" name="Freeform 39"/>
              <p:cNvSpPr>
                <a:spLocks/>
              </p:cNvSpPr>
              <p:nvPr/>
            </p:nvSpPr>
            <p:spPr bwMode="auto">
              <a:xfrm>
                <a:off x="836" y="33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2024" name="Freeform 40"/>
              <p:cNvSpPr>
                <a:spLocks/>
              </p:cNvSpPr>
              <p:nvPr/>
            </p:nvSpPr>
            <p:spPr bwMode="auto">
              <a:xfrm>
                <a:off x="840" y="3384"/>
                <a:ext cx="15"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25" name="Freeform 41"/>
              <p:cNvSpPr>
                <a:spLocks/>
              </p:cNvSpPr>
              <p:nvPr/>
            </p:nvSpPr>
            <p:spPr bwMode="auto">
              <a:xfrm>
                <a:off x="796" y="3390"/>
                <a:ext cx="20"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2026" name="Freeform 42"/>
              <p:cNvSpPr>
                <a:spLocks/>
              </p:cNvSpPr>
              <p:nvPr/>
            </p:nvSpPr>
            <p:spPr bwMode="auto">
              <a:xfrm>
                <a:off x="802" y="33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27" name="Freeform 43"/>
              <p:cNvSpPr>
                <a:spLocks/>
              </p:cNvSpPr>
              <p:nvPr/>
            </p:nvSpPr>
            <p:spPr bwMode="auto">
              <a:xfrm>
                <a:off x="777" y="33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2028" name="Freeform 44"/>
              <p:cNvSpPr>
                <a:spLocks/>
              </p:cNvSpPr>
              <p:nvPr/>
            </p:nvSpPr>
            <p:spPr bwMode="auto">
              <a:xfrm>
                <a:off x="777" y="33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29" name="Freeform 45"/>
              <p:cNvSpPr>
                <a:spLocks/>
              </p:cNvSpPr>
              <p:nvPr/>
            </p:nvSpPr>
            <p:spPr bwMode="auto">
              <a:xfrm>
                <a:off x="756" y="3393"/>
                <a:ext cx="16"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30" name="Freeform 46"/>
              <p:cNvSpPr>
                <a:spLocks/>
              </p:cNvSpPr>
              <p:nvPr/>
            </p:nvSpPr>
            <p:spPr bwMode="auto">
              <a:xfrm>
                <a:off x="728" y="3383"/>
                <a:ext cx="20"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42031" name="Freeform 47"/>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32" name="Freeform 48"/>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33" name="Freeform 49"/>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34" name="Freeform 50"/>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35" name="Freeform 51"/>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36" name="Freeform 52"/>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37" name="Freeform 53"/>
            <p:cNvSpPr>
              <a:spLocks/>
            </p:cNvSpPr>
            <p:nvPr/>
          </p:nvSpPr>
          <p:spPr bwMode="auto">
            <a:xfrm>
              <a:off x="3265"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38" name="Freeform 54"/>
            <p:cNvSpPr>
              <a:spLocks/>
            </p:cNvSpPr>
            <p:nvPr/>
          </p:nvSpPr>
          <p:spPr bwMode="auto">
            <a:xfrm>
              <a:off x="3474" y="2604"/>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39" name="Freeform 55"/>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40" name="Freeform 56"/>
            <p:cNvSpPr>
              <a:spLocks/>
            </p:cNvSpPr>
            <p:nvPr/>
          </p:nvSpPr>
          <p:spPr bwMode="auto">
            <a:xfrm>
              <a:off x="3925" y="1506"/>
              <a:ext cx="267"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41" name="Freeform 57"/>
            <p:cNvSpPr>
              <a:spLocks/>
            </p:cNvSpPr>
            <p:nvPr/>
          </p:nvSpPr>
          <p:spPr bwMode="auto">
            <a:xfrm>
              <a:off x="3669" y="1384"/>
              <a:ext cx="426"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42" name="Freeform 58"/>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43" name="Freeform 59"/>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44" name="Freeform 60"/>
            <p:cNvSpPr>
              <a:spLocks/>
            </p:cNvSpPr>
            <p:nvPr/>
          </p:nvSpPr>
          <p:spPr bwMode="auto">
            <a:xfrm>
              <a:off x="4331"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45" name="Freeform 61"/>
            <p:cNvSpPr>
              <a:spLocks/>
            </p:cNvSpPr>
            <p:nvPr/>
          </p:nvSpPr>
          <p:spPr bwMode="auto">
            <a:xfrm>
              <a:off x="4197"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46" name="Freeform 62"/>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47" name="Freeform 63"/>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48" name="Freeform 64"/>
            <p:cNvSpPr>
              <a:spLocks/>
            </p:cNvSpPr>
            <p:nvPr/>
          </p:nvSpPr>
          <p:spPr bwMode="auto">
            <a:xfrm>
              <a:off x="4427"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49" name="Freeform 65"/>
            <p:cNvSpPr>
              <a:spLocks/>
            </p:cNvSpPr>
            <p:nvPr/>
          </p:nvSpPr>
          <p:spPr bwMode="auto">
            <a:xfrm>
              <a:off x="4669"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50" name="Freeform 66"/>
            <p:cNvSpPr>
              <a:spLocks/>
            </p:cNvSpPr>
            <p:nvPr/>
          </p:nvSpPr>
          <p:spPr bwMode="auto">
            <a:xfrm>
              <a:off x="4689"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51" name="Freeform 67"/>
            <p:cNvSpPr>
              <a:spLocks/>
            </p:cNvSpPr>
            <p:nvPr/>
          </p:nvSpPr>
          <p:spPr bwMode="auto">
            <a:xfrm>
              <a:off x="4776"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52" name="Freeform 68"/>
            <p:cNvSpPr>
              <a:spLocks/>
            </p:cNvSpPr>
            <p:nvPr/>
          </p:nvSpPr>
          <p:spPr bwMode="auto">
            <a:xfrm>
              <a:off x="4771"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53" name="Freeform 69"/>
            <p:cNvSpPr>
              <a:spLocks/>
            </p:cNvSpPr>
            <p:nvPr/>
          </p:nvSpPr>
          <p:spPr bwMode="auto">
            <a:xfrm>
              <a:off x="4879"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54" name="Freeform 70"/>
            <p:cNvSpPr>
              <a:spLocks/>
            </p:cNvSpPr>
            <p:nvPr/>
          </p:nvSpPr>
          <p:spPr bwMode="auto">
            <a:xfrm>
              <a:off x="4812"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55" name="Freeform 71"/>
            <p:cNvSpPr>
              <a:spLocks/>
            </p:cNvSpPr>
            <p:nvPr/>
          </p:nvSpPr>
          <p:spPr bwMode="auto">
            <a:xfrm>
              <a:off x="4848"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2056" name="Group 72"/>
            <p:cNvGrpSpPr>
              <a:grpSpLocks/>
            </p:cNvGrpSpPr>
            <p:nvPr/>
          </p:nvGrpSpPr>
          <p:grpSpPr bwMode="auto">
            <a:xfrm>
              <a:off x="2038" y="2920"/>
              <a:ext cx="609" cy="371"/>
              <a:chOff x="1991" y="3321"/>
              <a:chExt cx="361" cy="231"/>
            </a:xfrm>
          </p:grpSpPr>
          <p:sp>
            <p:nvSpPr>
              <p:cNvPr id="42057" name="Freeform 73"/>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058" name="Freeform 74"/>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059" name="Freeform 75"/>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060" name="Freeform 76"/>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061" name="Freeform 77"/>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062" name="Freeform 78"/>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063" name="Freeform 79"/>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064" name="Freeform 80"/>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42065" name="Text Box 81"/>
          <p:cNvSpPr txBox="1">
            <a:spLocks noChangeArrowheads="1"/>
          </p:cNvSpPr>
          <p:nvPr/>
        </p:nvSpPr>
        <p:spPr bwMode="auto">
          <a:xfrm>
            <a:off x="1935163" y="1390650"/>
            <a:ext cx="614362"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1990</a:t>
            </a:r>
          </a:p>
        </p:txBody>
      </p:sp>
      <p:sp>
        <p:nvSpPr>
          <p:cNvPr id="42066" name="Text Box 82"/>
          <p:cNvSpPr txBox="1">
            <a:spLocks noChangeArrowheads="1"/>
          </p:cNvSpPr>
          <p:nvPr/>
        </p:nvSpPr>
        <p:spPr bwMode="auto">
          <a:xfrm>
            <a:off x="654050" y="5894388"/>
            <a:ext cx="72390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	    15%–19%           20%–24%          25%–29%           ≥30%</a:t>
            </a:r>
            <a:r>
              <a:rPr lang="en-US" sz="1400">
                <a:latin typeface="Arial Narrow" pitchFamily="34" charset="0"/>
                <a:ea typeface="ＭＳ Ｐゴシック" pitchFamily="-110" charset="-128"/>
              </a:rPr>
              <a:t>  </a:t>
            </a:r>
          </a:p>
        </p:txBody>
      </p:sp>
      <p:sp>
        <p:nvSpPr>
          <p:cNvPr id="42067" name="Rectangle 83"/>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2068" name="Rectangle 84"/>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42069" name="Rectangle 85"/>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42070" name="Rectangle 86"/>
          <p:cNvSpPr>
            <a:spLocks noChangeArrowheads="1"/>
          </p:cNvSpPr>
          <p:nvPr/>
        </p:nvSpPr>
        <p:spPr bwMode="auto">
          <a:xfrm>
            <a:off x="3352800" y="5943600"/>
            <a:ext cx="209550"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42071" name="Rectangle 87"/>
          <p:cNvSpPr>
            <a:spLocks noChangeArrowheads="1"/>
          </p:cNvSpPr>
          <p:nvPr/>
        </p:nvSpPr>
        <p:spPr bwMode="auto">
          <a:xfrm>
            <a:off x="5562600" y="5943600"/>
            <a:ext cx="207963"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42072" name="Rectangle 88"/>
          <p:cNvSpPr>
            <a:spLocks noChangeArrowheads="1"/>
          </p:cNvSpPr>
          <p:nvPr/>
        </p:nvSpPr>
        <p:spPr bwMode="auto">
          <a:xfrm>
            <a:off x="4495800" y="5943600"/>
            <a:ext cx="209550"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42073" name="Rectangle 89"/>
          <p:cNvSpPr>
            <a:spLocks noChangeArrowheads="1"/>
          </p:cNvSpPr>
          <p:nvPr/>
        </p:nvSpPr>
        <p:spPr bwMode="auto">
          <a:xfrm>
            <a:off x="395288" y="5892800"/>
            <a:ext cx="7148512" cy="350838"/>
          </a:xfrm>
          <a:prstGeom prst="rect">
            <a:avLst/>
          </a:prstGeom>
          <a:noFill/>
          <a:ln w="9525">
            <a:solidFill>
              <a:schemeClr val="tx1"/>
            </a:solidFill>
            <a:miter lim="800000"/>
            <a:headEnd/>
            <a:tailEnd/>
          </a:ln>
          <a:effectLst/>
        </p:spPr>
        <p:txBody>
          <a:bodyPr wrap="none" anchor="ctr"/>
          <a:lstStyle/>
          <a:p>
            <a:endParaRPr lang="en-US"/>
          </a:p>
        </p:txBody>
      </p:sp>
      <p:sp>
        <p:nvSpPr>
          <p:cNvPr id="42074" name="Rectangle 90" descr="20%"/>
          <p:cNvSpPr>
            <a:spLocks noChangeArrowheads="1"/>
          </p:cNvSpPr>
          <p:nvPr/>
        </p:nvSpPr>
        <p:spPr bwMode="auto">
          <a:xfrm>
            <a:off x="6629400" y="5943600"/>
            <a:ext cx="209550" cy="234950"/>
          </a:xfrm>
          <a:prstGeom prst="rect">
            <a:avLst/>
          </a:prstGeom>
          <a:pattFill prst="pct20">
            <a:fgClr>
              <a:schemeClr val="tx2"/>
            </a:fgClr>
            <a:bgClr>
              <a:srgbClr val="AA1202"/>
            </a:bgClr>
          </a:pattFill>
          <a:ln w="9525">
            <a:solidFill>
              <a:schemeClr val="tx1"/>
            </a:solidFill>
            <a:miter lim="800000"/>
            <a:headEnd/>
            <a:tailEnd/>
          </a:ln>
          <a:effectLst/>
        </p:spPr>
        <p:txBody>
          <a:bodyPr wrap="none" anchor="ctr"/>
          <a:lstStyle/>
          <a:p>
            <a:endParaRPr lang="en-US"/>
          </a:p>
        </p:txBody>
      </p:sp>
      <p:grpSp>
        <p:nvGrpSpPr>
          <p:cNvPr id="42075" name="Group 91"/>
          <p:cNvGrpSpPr>
            <a:grpSpLocks/>
          </p:cNvGrpSpPr>
          <p:nvPr/>
        </p:nvGrpSpPr>
        <p:grpSpPr bwMode="auto">
          <a:xfrm>
            <a:off x="2724150" y="3519488"/>
            <a:ext cx="3290888" cy="1903412"/>
            <a:chOff x="728" y="1077"/>
            <a:chExt cx="4372" cy="2247"/>
          </a:xfrm>
        </p:grpSpPr>
        <p:sp>
          <p:nvSpPr>
            <p:cNvPr id="42076" name="Freeform 92"/>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42077" name="Group 93"/>
            <p:cNvGrpSpPr>
              <a:grpSpLocks/>
            </p:cNvGrpSpPr>
            <p:nvPr/>
          </p:nvGrpSpPr>
          <p:grpSpPr bwMode="auto">
            <a:xfrm>
              <a:off x="728" y="1155"/>
              <a:ext cx="4372" cy="2169"/>
              <a:chOff x="728" y="1155"/>
              <a:chExt cx="4372" cy="2169"/>
            </a:xfrm>
          </p:grpSpPr>
          <p:sp>
            <p:nvSpPr>
              <p:cNvPr id="42078" name="Freeform 94"/>
              <p:cNvSpPr>
                <a:spLocks/>
              </p:cNvSpPr>
              <p:nvPr/>
            </p:nvSpPr>
            <p:spPr bwMode="auto">
              <a:xfrm>
                <a:off x="4849"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42079" name="Group 95"/>
              <p:cNvGrpSpPr>
                <a:grpSpLocks/>
              </p:cNvGrpSpPr>
              <p:nvPr/>
            </p:nvGrpSpPr>
            <p:grpSpPr bwMode="auto">
              <a:xfrm>
                <a:off x="728" y="1155"/>
                <a:ext cx="4276" cy="2169"/>
                <a:chOff x="728" y="1155"/>
                <a:chExt cx="4276" cy="2169"/>
              </a:xfrm>
            </p:grpSpPr>
            <p:sp>
              <p:nvSpPr>
                <p:cNvPr id="42080" name="Freeform 96"/>
                <p:cNvSpPr>
                  <a:spLocks/>
                </p:cNvSpPr>
                <p:nvPr/>
              </p:nvSpPr>
              <p:spPr bwMode="auto">
                <a:xfrm>
                  <a:off x="1989"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081" name="Freeform 97"/>
                <p:cNvSpPr>
                  <a:spLocks/>
                </p:cNvSpPr>
                <p:nvPr/>
              </p:nvSpPr>
              <p:spPr bwMode="auto">
                <a:xfrm>
                  <a:off x="2164" y="1170"/>
                  <a:ext cx="706"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082" name="Freeform 98"/>
                <p:cNvSpPr>
                  <a:spLocks/>
                </p:cNvSpPr>
                <p:nvPr/>
              </p:nvSpPr>
              <p:spPr bwMode="auto">
                <a:xfrm>
                  <a:off x="2844" y="1262"/>
                  <a:ext cx="456"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083" name="Freeform 99"/>
                <p:cNvSpPr>
                  <a:spLocks/>
                </p:cNvSpPr>
                <p:nvPr/>
              </p:nvSpPr>
              <p:spPr bwMode="auto">
                <a:xfrm>
                  <a:off x="2824"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084" name="Freeform 100"/>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085" name="Freeform 101"/>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086" name="Freeform 102"/>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087" name="Freeform 103"/>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088" name="Freeform 104"/>
                <p:cNvSpPr>
                  <a:spLocks/>
                </p:cNvSpPr>
                <p:nvPr/>
              </p:nvSpPr>
              <p:spPr bwMode="auto">
                <a:xfrm>
                  <a:off x="3962" y="2716"/>
                  <a:ext cx="632"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089" name="Freeform 105"/>
                <p:cNvSpPr>
                  <a:spLocks/>
                </p:cNvSpPr>
                <p:nvPr/>
              </p:nvSpPr>
              <p:spPr bwMode="auto">
                <a:xfrm>
                  <a:off x="1492"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090" name="Freeform 106"/>
                <p:cNvSpPr>
                  <a:spLocks/>
                </p:cNvSpPr>
                <p:nvPr/>
              </p:nvSpPr>
              <p:spPr bwMode="auto">
                <a:xfrm>
                  <a:off x="2357"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091" name="Freeform 107"/>
                <p:cNvSpPr>
                  <a:spLocks/>
                </p:cNvSpPr>
                <p:nvPr/>
              </p:nvSpPr>
              <p:spPr bwMode="auto">
                <a:xfrm>
                  <a:off x="2435" y="1892"/>
                  <a:ext cx="507"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092" name="Freeform 108"/>
                <p:cNvSpPr>
                  <a:spLocks/>
                </p:cNvSpPr>
                <p:nvPr/>
              </p:nvSpPr>
              <p:spPr bwMode="auto">
                <a:xfrm>
                  <a:off x="2368" y="2218"/>
                  <a:ext cx="486"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093" name="Freeform 109"/>
                <p:cNvSpPr>
                  <a:spLocks/>
                </p:cNvSpPr>
                <p:nvPr/>
              </p:nvSpPr>
              <p:spPr bwMode="auto">
                <a:xfrm>
                  <a:off x="2553"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094" name="Freeform 110"/>
                <p:cNvSpPr>
                  <a:spLocks/>
                </p:cNvSpPr>
                <p:nvPr/>
              </p:nvSpPr>
              <p:spPr bwMode="auto">
                <a:xfrm>
                  <a:off x="4373"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095" name="Freeform 111"/>
                <p:cNvSpPr>
                  <a:spLocks/>
                </p:cNvSpPr>
                <p:nvPr/>
              </p:nvSpPr>
              <p:spPr bwMode="auto">
                <a:xfrm>
                  <a:off x="4721"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096" name="Freeform 112"/>
                <p:cNvSpPr>
                  <a:spLocks/>
                </p:cNvSpPr>
                <p:nvPr/>
              </p:nvSpPr>
              <p:spPr bwMode="auto">
                <a:xfrm>
                  <a:off x="2096" y="1760"/>
                  <a:ext cx="390"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097" name="Freeform 113"/>
                <p:cNvSpPr>
                  <a:spLocks/>
                </p:cNvSpPr>
                <p:nvPr/>
              </p:nvSpPr>
              <p:spPr bwMode="auto">
                <a:xfrm>
                  <a:off x="1537" y="1282"/>
                  <a:ext cx="555"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098" name="Freeform 114"/>
                <p:cNvSpPr>
                  <a:spLocks/>
                </p:cNvSpPr>
                <p:nvPr/>
              </p:nvSpPr>
              <p:spPr bwMode="auto">
                <a:xfrm>
                  <a:off x="1738"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099" name="Freeform 115"/>
                <p:cNvSpPr>
                  <a:spLocks/>
                </p:cNvSpPr>
                <p:nvPr/>
              </p:nvSpPr>
              <p:spPr bwMode="auto">
                <a:xfrm>
                  <a:off x="1968"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00" name="Freeform 116"/>
                <p:cNvSpPr>
                  <a:spLocks/>
                </p:cNvSpPr>
                <p:nvPr/>
              </p:nvSpPr>
              <p:spPr bwMode="auto">
                <a:xfrm>
                  <a:off x="3265" y="1248"/>
                  <a:ext cx="456"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01" name="Freeform 117"/>
                <p:cNvSpPr>
                  <a:spLocks/>
                </p:cNvSpPr>
                <p:nvPr/>
              </p:nvSpPr>
              <p:spPr bwMode="auto">
                <a:xfrm>
                  <a:off x="3634"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02" name="Freeform 118" descr="75%"/>
                <p:cNvSpPr>
                  <a:spLocks/>
                </p:cNvSpPr>
                <p:nvPr/>
              </p:nvSpPr>
              <p:spPr bwMode="auto">
                <a:xfrm>
                  <a:off x="4244" y="1896"/>
                  <a:ext cx="314"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42103" name="Freeform 119"/>
                <p:cNvSpPr>
                  <a:spLocks/>
                </p:cNvSpPr>
                <p:nvPr/>
              </p:nvSpPr>
              <p:spPr bwMode="auto">
                <a:xfrm>
                  <a:off x="3475"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04" name="Freeform 120" descr="20%"/>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42105" name="Freeform 121"/>
                <p:cNvSpPr>
                  <a:spLocks/>
                </p:cNvSpPr>
                <p:nvPr/>
              </p:nvSpPr>
              <p:spPr bwMode="auto">
                <a:xfrm>
                  <a:off x="4333" y="1721"/>
                  <a:ext cx="403"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06" name="Freeform 122"/>
                <p:cNvSpPr>
                  <a:spLocks/>
                </p:cNvSpPr>
                <p:nvPr/>
              </p:nvSpPr>
              <p:spPr bwMode="auto">
                <a:xfrm>
                  <a:off x="4198"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07" name="Freeform 123"/>
                <p:cNvSpPr>
                  <a:spLocks/>
                </p:cNvSpPr>
                <p:nvPr/>
              </p:nvSpPr>
              <p:spPr bwMode="auto">
                <a:xfrm>
                  <a:off x="2808"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08" name="Freeform 124"/>
                <p:cNvSpPr>
                  <a:spLocks/>
                </p:cNvSpPr>
                <p:nvPr/>
              </p:nvSpPr>
              <p:spPr bwMode="auto">
                <a:xfrm>
                  <a:off x="2849"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42109" name="Freeform 125"/>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10" name="Freeform 126"/>
                <p:cNvSpPr>
                  <a:spLocks/>
                </p:cNvSpPr>
                <p:nvPr/>
              </p:nvSpPr>
              <p:spPr bwMode="auto">
                <a:xfrm>
                  <a:off x="3787" y="2057"/>
                  <a:ext cx="510"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11" name="Freeform 127" descr="20%"/>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42112" name="Freeform 128" descr="20%"/>
                <p:cNvSpPr>
                  <a:spLocks/>
                </p:cNvSpPr>
                <p:nvPr/>
              </p:nvSpPr>
              <p:spPr bwMode="auto">
                <a:xfrm>
                  <a:off x="3890"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42113" name="Freeform 129"/>
                <p:cNvSpPr>
                  <a:spLocks/>
                </p:cNvSpPr>
                <p:nvPr/>
              </p:nvSpPr>
              <p:spPr bwMode="auto">
                <a:xfrm>
                  <a:off x="4142"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14" name="Freeform 130"/>
                <p:cNvSpPr>
                  <a:spLocks/>
                </p:cNvSpPr>
                <p:nvPr/>
              </p:nvSpPr>
              <p:spPr bwMode="auto">
                <a:xfrm>
                  <a:off x="3433"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42115" name="Group 131"/>
                <p:cNvGrpSpPr>
                  <a:grpSpLocks/>
                </p:cNvGrpSpPr>
                <p:nvPr/>
              </p:nvGrpSpPr>
              <p:grpSpPr bwMode="auto">
                <a:xfrm>
                  <a:off x="728" y="2448"/>
                  <a:ext cx="1266" cy="876"/>
                  <a:chOff x="768" y="2832"/>
                  <a:chExt cx="1203" cy="876"/>
                </a:xfrm>
              </p:grpSpPr>
              <p:sp>
                <p:nvSpPr>
                  <p:cNvPr id="42116" name="Freeform 132"/>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17" name="Freeform 133"/>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42118" name="Freeform 134"/>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19" name="Freeform 135"/>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120" name="Freeform 136"/>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21" name="Freeform 137"/>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122" name="Freeform 138"/>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23" name="Freeform 139"/>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124" name="Freeform 140"/>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25" name="Freeform 141"/>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126" name="Freeform 142"/>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27" name="Freeform 143"/>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128" name="Freeform 144"/>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29" name="Freeform 145"/>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30" name="Freeform 146"/>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42131" name="Group 147"/>
                <p:cNvGrpSpPr>
                  <a:grpSpLocks/>
                </p:cNvGrpSpPr>
                <p:nvPr/>
              </p:nvGrpSpPr>
              <p:grpSpPr bwMode="auto">
                <a:xfrm>
                  <a:off x="3669" y="1384"/>
                  <a:ext cx="523" cy="468"/>
                  <a:chOff x="3562" y="1636"/>
                  <a:chExt cx="497" cy="468"/>
                </a:xfrm>
              </p:grpSpPr>
              <p:sp>
                <p:nvSpPr>
                  <p:cNvPr id="42132" name="Freeform 148"/>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33" name="Freeform 149"/>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42134" name="Freeform 150"/>
                <p:cNvSpPr>
                  <a:spLocks/>
                </p:cNvSpPr>
                <p:nvPr/>
              </p:nvSpPr>
              <p:spPr bwMode="auto">
                <a:xfrm>
                  <a:off x="3880"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35" name="Freeform 151" descr="75%"/>
                <p:cNvSpPr>
                  <a:spLocks/>
                </p:cNvSpPr>
                <p:nvPr/>
              </p:nvSpPr>
              <p:spPr bwMode="auto">
                <a:xfrm>
                  <a:off x="4234"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42136" name="Freeform 152"/>
                <p:cNvSpPr>
                  <a:spLocks/>
                </p:cNvSpPr>
                <p:nvPr/>
              </p:nvSpPr>
              <p:spPr bwMode="auto">
                <a:xfrm>
                  <a:off x="4074"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37" name="Freeform 153"/>
                <p:cNvSpPr>
                  <a:spLocks/>
                </p:cNvSpPr>
                <p:nvPr/>
              </p:nvSpPr>
              <p:spPr bwMode="auto">
                <a:xfrm>
                  <a:off x="4428" y="1916"/>
                  <a:ext cx="319"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38" name="Freeform 154"/>
                <p:cNvSpPr>
                  <a:spLocks/>
                </p:cNvSpPr>
                <p:nvPr/>
              </p:nvSpPr>
              <p:spPr bwMode="auto">
                <a:xfrm>
                  <a:off x="4670" y="1901"/>
                  <a:ext cx="77"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39" name="Freeform 155"/>
                <p:cNvSpPr>
                  <a:spLocks/>
                </p:cNvSpPr>
                <p:nvPr/>
              </p:nvSpPr>
              <p:spPr bwMode="auto">
                <a:xfrm>
                  <a:off x="4690" y="1765"/>
                  <a:ext cx="97"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0" name="Freeform 156"/>
                <p:cNvSpPr>
                  <a:spLocks/>
                </p:cNvSpPr>
                <p:nvPr/>
              </p:nvSpPr>
              <p:spPr bwMode="auto">
                <a:xfrm>
                  <a:off x="4777"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1" name="Freeform 157"/>
                <p:cNvSpPr>
                  <a:spLocks/>
                </p:cNvSpPr>
                <p:nvPr/>
              </p:nvSpPr>
              <p:spPr bwMode="auto">
                <a:xfrm>
                  <a:off x="4772"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2" name="Freeform 158"/>
                <p:cNvSpPr>
                  <a:spLocks/>
                </p:cNvSpPr>
                <p:nvPr/>
              </p:nvSpPr>
              <p:spPr bwMode="auto">
                <a:xfrm>
                  <a:off x="4880"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3" name="Freeform 159"/>
                <p:cNvSpPr>
                  <a:spLocks/>
                </p:cNvSpPr>
                <p:nvPr/>
              </p:nvSpPr>
              <p:spPr bwMode="auto">
                <a:xfrm>
                  <a:off x="4813"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42144" name="Group 160"/>
                <p:cNvGrpSpPr>
                  <a:grpSpLocks/>
                </p:cNvGrpSpPr>
                <p:nvPr/>
              </p:nvGrpSpPr>
              <p:grpSpPr bwMode="auto">
                <a:xfrm>
                  <a:off x="1990" y="2891"/>
                  <a:ext cx="658" cy="400"/>
                  <a:chOff x="1991" y="3321"/>
                  <a:chExt cx="361" cy="231"/>
                </a:xfrm>
              </p:grpSpPr>
              <p:sp>
                <p:nvSpPr>
                  <p:cNvPr id="42145" name="Freeform 161"/>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6" name="Freeform 162"/>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7" name="Freeform 163"/>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8" name="Freeform 164"/>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 name="Freeform 165"/>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50" name="Freeform 166"/>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51" name="Freeform 167"/>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52" name="Freeform 168"/>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grpSp>
      </p:grpSp>
      <p:grpSp>
        <p:nvGrpSpPr>
          <p:cNvPr id="42153" name="Group 169"/>
          <p:cNvGrpSpPr>
            <a:grpSpLocks/>
          </p:cNvGrpSpPr>
          <p:nvPr/>
        </p:nvGrpSpPr>
        <p:grpSpPr bwMode="auto">
          <a:xfrm>
            <a:off x="5356225" y="1531938"/>
            <a:ext cx="3311525" cy="1908175"/>
            <a:chOff x="728" y="1077"/>
            <a:chExt cx="4371" cy="2247"/>
          </a:xfrm>
        </p:grpSpPr>
        <p:sp>
          <p:nvSpPr>
            <p:cNvPr id="42154" name="Freeform 170"/>
            <p:cNvSpPr>
              <a:spLocks/>
            </p:cNvSpPr>
            <p:nvPr/>
          </p:nvSpPr>
          <p:spPr bwMode="auto">
            <a:xfrm>
              <a:off x="2823"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55" name="Freeform 171"/>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56" name="Freeform 172"/>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57" name="Freeform 173"/>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58" name="Freeform 174"/>
            <p:cNvSpPr>
              <a:spLocks/>
            </p:cNvSpPr>
            <p:nvPr/>
          </p:nvSpPr>
          <p:spPr bwMode="auto">
            <a:xfrm>
              <a:off x="3962"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59" name="Freeform 175"/>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60" name="Freeform 176"/>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61" name="Freeform 177"/>
            <p:cNvSpPr>
              <a:spLocks/>
            </p:cNvSpPr>
            <p:nvPr/>
          </p:nvSpPr>
          <p:spPr bwMode="auto">
            <a:xfrm>
              <a:off x="2434" y="1892"/>
              <a:ext cx="508"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62" name="Freeform 178"/>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63" name="Freeform 179"/>
            <p:cNvSpPr>
              <a:spLocks/>
            </p:cNvSpPr>
            <p:nvPr/>
          </p:nvSpPr>
          <p:spPr bwMode="auto">
            <a:xfrm>
              <a:off x="4372"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64" name="Freeform 180"/>
            <p:cNvSpPr>
              <a:spLocks/>
            </p:cNvSpPr>
            <p:nvPr/>
          </p:nvSpPr>
          <p:spPr bwMode="auto">
            <a:xfrm>
              <a:off x="4720"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2165" name="Group 181"/>
            <p:cNvGrpSpPr>
              <a:grpSpLocks/>
            </p:cNvGrpSpPr>
            <p:nvPr/>
          </p:nvGrpSpPr>
          <p:grpSpPr bwMode="auto">
            <a:xfrm>
              <a:off x="728" y="2448"/>
              <a:ext cx="1266" cy="876"/>
              <a:chOff x="768" y="2832"/>
              <a:chExt cx="1203" cy="876"/>
            </a:xfrm>
          </p:grpSpPr>
          <p:sp>
            <p:nvSpPr>
              <p:cNvPr id="42166" name="Freeform 182"/>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67" name="Freeform 183"/>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42168" name="Freeform 184"/>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69" name="Freeform 185"/>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2170" name="Freeform 186"/>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71" name="Freeform 187"/>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2172" name="Freeform 188"/>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73" name="Freeform 189"/>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2174" name="Freeform 190"/>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75" name="Freeform 191"/>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2176" name="Freeform 192"/>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77" name="Freeform 193"/>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42178" name="Freeform 194"/>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79" name="Freeform 195"/>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80" name="Freeform 196"/>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42181" name="Freeform 197"/>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82" name="Freeform 198"/>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83" name="Freeform 199"/>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84" name="Freeform 200"/>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85" name="Freeform 201"/>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86" name="Freeform 202"/>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87" name="Freeform 203"/>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88" name="Freeform 204"/>
            <p:cNvSpPr>
              <a:spLocks/>
            </p:cNvSpPr>
            <p:nvPr/>
          </p:nvSpPr>
          <p:spPr bwMode="auto">
            <a:xfrm>
              <a:off x="3265"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89" name="Freeform 205"/>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90" name="Freeform 206"/>
            <p:cNvSpPr>
              <a:spLocks/>
            </p:cNvSpPr>
            <p:nvPr/>
          </p:nvSpPr>
          <p:spPr bwMode="auto">
            <a:xfrm>
              <a:off x="4331"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91" name="Freeform 207"/>
            <p:cNvSpPr>
              <a:spLocks/>
            </p:cNvSpPr>
            <p:nvPr/>
          </p:nvSpPr>
          <p:spPr bwMode="auto">
            <a:xfrm>
              <a:off x="4197"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2192" name="Group 208"/>
            <p:cNvGrpSpPr>
              <a:grpSpLocks/>
            </p:cNvGrpSpPr>
            <p:nvPr/>
          </p:nvGrpSpPr>
          <p:grpSpPr bwMode="auto">
            <a:xfrm>
              <a:off x="2552" y="1262"/>
              <a:ext cx="2199" cy="1942"/>
              <a:chOff x="2552" y="1262"/>
              <a:chExt cx="2199" cy="1942"/>
            </a:xfrm>
          </p:grpSpPr>
          <p:sp>
            <p:nvSpPr>
              <p:cNvPr id="42193" name="Freeform 209"/>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94" name="Freeform 210"/>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95" name="Freeform 211"/>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96" name="Freeform 212"/>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97" name="Freeform 213"/>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98" name="Freeform 214"/>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99" name="Freeform 215"/>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200" name="Freeform 216"/>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201" name="Freeform 217"/>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202" name="Freeform 218"/>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203" name="Freeform 219"/>
              <p:cNvSpPr>
                <a:spLocks/>
              </p:cNvSpPr>
              <p:nvPr/>
            </p:nvSpPr>
            <p:spPr bwMode="auto">
              <a:xfrm>
                <a:off x="3433" y="2306"/>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204" name="Freeform 220"/>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205" name="Freeform 221"/>
              <p:cNvSpPr>
                <a:spLocks/>
              </p:cNvSpPr>
              <p:nvPr/>
            </p:nvSpPr>
            <p:spPr bwMode="auto">
              <a:xfrm>
                <a:off x="3474" y="2604"/>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206" name="Freeform 222"/>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42207" name="Group 223"/>
              <p:cNvGrpSpPr>
                <a:grpSpLocks/>
              </p:cNvGrpSpPr>
              <p:nvPr/>
            </p:nvGrpSpPr>
            <p:grpSpPr bwMode="auto">
              <a:xfrm>
                <a:off x="3669" y="1384"/>
                <a:ext cx="523" cy="468"/>
                <a:chOff x="3562" y="1636"/>
                <a:chExt cx="497" cy="468"/>
              </a:xfrm>
            </p:grpSpPr>
            <p:sp>
              <p:nvSpPr>
                <p:cNvPr id="42208" name="Freeform 224"/>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209" name="Freeform 225"/>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2210" name="Freeform 226"/>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211" name="Freeform 227"/>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212" name="Freeform 228"/>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2213" name="Freeform 229"/>
            <p:cNvSpPr>
              <a:spLocks/>
            </p:cNvSpPr>
            <p:nvPr/>
          </p:nvSpPr>
          <p:spPr bwMode="auto">
            <a:xfrm>
              <a:off x="4427"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214" name="Freeform 230"/>
            <p:cNvSpPr>
              <a:spLocks/>
            </p:cNvSpPr>
            <p:nvPr/>
          </p:nvSpPr>
          <p:spPr bwMode="auto">
            <a:xfrm>
              <a:off x="4669"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215" name="Freeform 231"/>
            <p:cNvSpPr>
              <a:spLocks/>
            </p:cNvSpPr>
            <p:nvPr/>
          </p:nvSpPr>
          <p:spPr bwMode="auto">
            <a:xfrm>
              <a:off x="4689"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216" name="Freeform 232"/>
            <p:cNvSpPr>
              <a:spLocks/>
            </p:cNvSpPr>
            <p:nvPr/>
          </p:nvSpPr>
          <p:spPr bwMode="auto">
            <a:xfrm>
              <a:off x="4776"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217" name="Freeform 233"/>
            <p:cNvSpPr>
              <a:spLocks/>
            </p:cNvSpPr>
            <p:nvPr/>
          </p:nvSpPr>
          <p:spPr bwMode="auto">
            <a:xfrm>
              <a:off x="4771"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218" name="Freeform 234"/>
            <p:cNvSpPr>
              <a:spLocks/>
            </p:cNvSpPr>
            <p:nvPr/>
          </p:nvSpPr>
          <p:spPr bwMode="auto">
            <a:xfrm>
              <a:off x="4879"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219" name="Freeform 235"/>
            <p:cNvSpPr>
              <a:spLocks/>
            </p:cNvSpPr>
            <p:nvPr/>
          </p:nvSpPr>
          <p:spPr bwMode="auto">
            <a:xfrm>
              <a:off x="4812"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220" name="Freeform 236"/>
            <p:cNvSpPr>
              <a:spLocks/>
            </p:cNvSpPr>
            <p:nvPr/>
          </p:nvSpPr>
          <p:spPr bwMode="auto">
            <a:xfrm>
              <a:off x="4848"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2221" name="Group 237"/>
            <p:cNvGrpSpPr>
              <a:grpSpLocks/>
            </p:cNvGrpSpPr>
            <p:nvPr/>
          </p:nvGrpSpPr>
          <p:grpSpPr bwMode="auto">
            <a:xfrm>
              <a:off x="2038" y="2920"/>
              <a:ext cx="609" cy="371"/>
              <a:chOff x="1991" y="3321"/>
              <a:chExt cx="361" cy="231"/>
            </a:xfrm>
          </p:grpSpPr>
          <p:sp>
            <p:nvSpPr>
              <p:cNvPr id="42222" name="Freeform 238"/>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223" name="Freeform 239"/>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224" name="Freeform 240"/>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225" name="Freeform 241"/>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226" name="Freeform 242"/>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227" name="Freeform 243"/>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228" name="Freeform 244"/>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229" name="Freeform 245"/>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r>
              <a:rPr lang="en-US" dirty="0" smtClean="0"/>
              <a:t>Why do you think Americans have gained so much weight?</a:t>
            </a:r>
            <a:endParaRPr lang="en-US" dirty="0"/>
          </a:p>
        </p:txBody>
      </p:sp>
      <p:sp>
        <p:nvSpPr>
          <p:cNvPr id="33795" name="Rectangle 3"/>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Reason #1, 2, and 3</a:t>
            </a:r>
            <a:endParaRPr lang="en-US" dirty="0"/>
          </a:p>
        </p:txBody>
      </p:sp>
      <p:sp>
        <p:nvSpPr>
          <p:cNvPr id="7" name="Content Placeholder 6"/>
          <p:cNvSpPr>
            <a:spLocks noGrp="1"/>
          </p:cNvSpPr>
          <p:nvPr>
            <p:ph idx="1"/>
          </p:nvPr>
        </p:nvSpPr>
        <p:spPr/>
        <p:txBody>
          <a:bodyPr/>
          <a:lstStyle/>
          <a:p>
            <a:r>
              <a:rPr lang="en-US" dirty="0" smtClean="0"/>
              <a:t>More fast food advertising</a:t>
            </a:r>
          </a:p>
          <a:p>
            <a:r>
              <a:rPr lang="en-US" dirty="0" smtClean="0"/>
              <a:t>More time spent in front of the TV</a:t>
            </a:r>
          </a:p>
          <a:p>
            <a:r>
              <a:rPr lang="en-US" dirty="0" smtClean="0"/>
              <a:t>Less time spent outside engaged in physical activity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42888"/>
            <a:ext cx="9144000" cy="1143000"/>
          </a:xfrm>
        </p:spPr>
        <p:txBody>
          <a:bodyPr/>
          <a:lstStyle/>
          <a:p>
            <a:r>
              <a:rPr lang="en-US" sz="3600"/>
              <a:t>Obesity Trends* Among U.S. Adults</a:t>
            </a:r>
            <a:br>
              <a:rPr lang="en-US" sz="3600"/>
            </a:br>
            <a:r>
              <a:rPr lang="en-US" sz="3600">
                <a:solidFill>
                  <a:srgbClr val="DE3021"/>
                </a:solidFill>
              </a:rPr>
              <a:t>BRFSS, 1985</a:t>
            </a:r>
          </a:p>
        </p:txBody>
      </p:sp>
      <p:sp>
        <p:nvSpPr>
          <p:cNvPr id="3075" name="Freeform 3"/>
          <p:cNvSpPr>
            <a:spLocks/>
          </p:cNvSpPr>
          <p:nvPr/>
        </p:nvSpPr>
        <p:spPr bwMode="auto">
          <a:xfrm>
            <a:off x="4011613" y="2003425"/>
            <a:ext cx="644525"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3076" name="Freeform 4"/>
          <p:cNvSpPr>
            <a:spLocks/>
          </p:cNvSpPr>
          <p:nvPr/>
        </p:nvSpPr>
        <p:spPr bwMode="auto">
          <a:xfrm>
            <a:off x="3983038"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077" name="Freeform 5"/>
          <p:cNvSpPr>
            <a:spLocks/>
          </p:cNvSpPr>
          <p:nvPr/>
        </p:nvSpPr>
        <p:spPr bwMode="auto">
          <a:xfrm>
            <a:off x="3960813" y="2794000"/>
            <a:ext cx="806450"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078" name="Freeform 6"/>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079" name="Freeform 7"/>
          <p:cNvSpPr>
            <a:spLocks/>
          </p:cNvSpPr>
          <p:nvPr/>
        </p:nvSpPr>
        <p:spPr bwMode="auto">
          <a:xfrm>
            <a:off x="4019550" y="3590925"/>
            <a:ext cx="838200"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080" name="Freeform 8"/>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081" name="Freeform 9"/>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082" name="Freeform 10"/>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3083" name="Freeform 11"/>
          <p:cNvSpPr>
            <a:spLocks/>
          </p:cNvSpPr>
          <p:nvPr/>
        </p:nvSpPr>
        <p:spPr bwMode="auto">
          <a:xfrm>
            <a:off x="5343525" y="3265488"/>
            <a:ext cx="719138"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3084" name="Freeform 12"/>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3085" name="Freeform 13"/>
          <p:cNvSpPr>
            <a:spLocks/>
          </p:cNvSpPr>
          <p:nvPr/>
        </p:nvSpPr>
        <p:spPr bwMode="auto">
          <a:xfrm>
            <a:off x="5489575" y="3824288"/>
            <a:ext cx="374650"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086" name="Freeform 14"/>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3087" name="Freeform 15"/>
          <p:cNvSpPr>
            <a:spLocks/>
          </p:cNvSpPr>
          <p:nvPr/>
        </p:nvSpPr>
        <p:spPr bwMode="auto">
          <a:xfrm>
            <a:off x="5843588"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3088" name="Freeform 16"/>
          <p:cNvSpPr>
            <a:spLocks/>
          </p:cNvSpPr>
          <p:nvPr/>
        </p:nvSpPr>
        <p:spPr bwMode="auto">
          <a:xfrm>
            <a:off x="5591175"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3089" name="Freeform 17"/>
          <p:cNvSpPr>
            <a:spLocks/>
          </p:cNvSpPr>
          <p:nvPr/>
        </p:nvSpPr>
        <p:spPr bwMode="auto">
          <a:xfrm>
            <a:off x="5988050" y="3009900"/>
            <a:ext cx="441325"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3090" name="Freeform 18"/>
          <p:cNvSpPr>
            <a:spLocks/>
          </p:cNvSpPr>
          <p:nvPr/>
        </p:nvSpPr>
        <p:spPr bwMode="auto">
          <a:xfrm>
            <a:off x="4845050" y="3660775"/>
            <a:ext cx="484188"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091" name="Freeform 19"/>
          <p:cNvSpPr>
            <a:spLocks/>
          </p:cNvSpPr>
          <p:nvPr/>
        </p:nvSpPr>
        <p:spPr bwMode="auto">
          <a:xfrm>
            <a:off x="2103438"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3092" name="Freeform 20"/>
          <p:cNvSpPr>
            <a:spLocks/>
          </p:cNvSpPr>
          <p:nvPr/>
        </p:nvSpPr>
        <p:spPr bwMode="auto">
          <a:xfrm>
            <a:off x="3324225" y="2452688"/>
            <a:ext cx="682625"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093" name="Freeform 21"/>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094" name="Freeform 22"/>
          <p:cNvSpPr>
            <a:spLocks/>
          </p:cNvSpPr>
          <p:nvPr/>
        </p:nvSpPr>
        <p:spPr bwMode="auto">
          <a:xfrm>
            <a:off x="3341688" y="3521075"/>
            <a:ext cx="684212"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095" name="Freeform 23"/>
          <p:cNvSpPr>
            <a:spLocks/>
          </p:cNvSpPr>
          <p:nvPr/>
        </p:nvSpPr>
        <p:spPr bwMode="auto">
          <a:xfrm>
            <a:off x="3600450" y="3660775"/>
            <a:ext cx="1368425"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096" name="Freeform 24"/>
          <p:cNvSpPr>
            <a:spLocks/>
          </p:cNvSpPr>
          <p:nvPr/>
        </p:nvSpPr>
        <p:spPr bwMode="auto">
          <a:xfrm>
            <a:off x="6169025"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3097" name="Freeform 25"/>
          <p:cNvSpPr>
            <a:spLocks/>
          </p:cNvSpPr>
          <p:nvPr/>
        </p:nvSpPr>
        <p:spPr bwMode="auto">
          <a:xfrm>
            <a:off x="6661150" y="2266950"/>
            <a:ext cx="165100"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3098" name="Group 26"/>
          <p:cNvGrpSpPr>
            <a:grpSpLocks/>
          </p:cNvGrpSpPr>
          <p:nvPr/>
        </p:nvGrpSpPr>
        <p:grpSpPr bwMode="auto">
          <a:xfrm>
            <a:off x="1027113" y="3886200"/>
            <a:ext cx="1785937" cy="1390650"/>
            <a:chOff x="768" y="2832"/>
            <a:chExt cx="1203" cy="876"/>
          </a:xfrm>
        </p:grpSpPr>
        <p:sp>
          <p:nvSpPr>
            <p:cNvPr id="3099" name="Freeform 27"/>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00" name="Freeform 28"/>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a:p>
          </p:txBody>
        </p:sp>
        <p:sp>
          <p:nvSpPr>
            <p:cNvPr id="3101" name="Freeform 29"/>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02" name="Freeform 30"/>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3103" name="Freeform 31"/>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04" name="Freeform 32"/>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3105" name="Freeform 33"/>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06" name="Freeform 34"/>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3107" name="Freeform 35"/>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08" name="Freeform 36"/>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3109" name="Freeform 37"/>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10" name="Freeform 38"/>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3111" name="Freeform 39"/>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12" name="Freeform 40"/>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13" name="Freeform 41"/>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3114" name="Freeform 42"/>
          <p:cNvSpPr>
            <a:spLocks/>
          </p:cNvSpPr>
          <p:nvPr/>
        </p:nvSpPr>
        <p:spPr bwMode="auto">
          <a:xfrm>
            <a:off x="2955925" y="2794000"/>
            <a:ext cx="552450"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3115" name="Freeform 43"/>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16" name="Freeform 44"/>
          <p:cNvSpPr>
            <a:spLocks/>
          </p:cNvSpPr>
          <p:nvPr/>
        </p:nvSpPr>
        <p:spPr bwMode="auto">
          <a:xfrm>
            <a:off x="2168525" y="2035175"/>
            <a:ext cx="782638"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17" name="Freeform 45"/>
          <p:cNvSpPr>
            <a:spLocks/>
          </p:cNvSpPr>
          <p:nvPr/>
        </p:nvSpPr>
        <p:spPr bwMode="auto">
          <a:xfrm>
            <a:off x="2805113" y="1833563"/>
            <a:ext cx="585787"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3118" name="Freeform 46"/>
          <p:cNvSpPr>
            <a:spLocks/>
          </p:cNvSpPr>
          <p:nvPr/>
        </p:nvSpPr>
        <p:spPr bwMode="auto">
          <a:xfrm>
            <a:off x="3051175"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3119" name="Freeform 47"/>
          <p:cNvSpPr>
            <a:spLocks/>
          </p:cNvSpPr>
          <p:nvPr/>
        </p:nvSpPr>
        <p:spPr bwMode="auto">
          <a:xfrm>
            <a:off x="2451100" y="2662238"/>
            <a:ext cx="620713"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20" name="Freeform 48"/>
          <p:cNvSpPr>
            <a:spLocks/>
          </p:cNvSpPr>
          <p:nvPr/>
        </p:nvSpPr>
        <p:spPr bwMode="auto">
          <a:xfrm>
            <a:off x="2774950" y="3444875"/>
            <a:ext cx="660400"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3121" name="Freeform 49"/>
          <p:cNvSpPr>
            <a:spLocks/>
          </p:cNvSpPr>
          <p:nvPr/>
        </p:nvSpPr>
        <p:spPr bwMode="auto">
          <a:xfrm>
            <a:off x="4606925" y="1981200"/>
            <a:ext cx="642938"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3122" name="Freeform 50"/>
          <p:cNvSpPr>
            <a:spLocks/>
          </p:cNvSpPr>
          <p:nvPr/>
        </p:nvSpPr>
        <p:spPr bwMode="auto">
          <a:xfrm>
            <a:off x="4902200" y="4133850"/>
            <a:ext cx="557213"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23" name="Freeform 51"/>
          <p:cNvSpPr>
            <a:spLocks/>
          </p:cNvSpPr>
          <p:nvPr/>
        </p:nvSpPr>
        <p:spPr bwMode="auto">
          <a:xfrm>
            <a:off x="5126038" y="2855913"/>
            <a:ext cx="392112"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AAC8F5"/>
          </a:solidFill>
          <a:ln w="12700" cmpd="sng">
            <a:solidFill>
              <a:srgbClr val="000000"/>
            </a:solidFill>
            <a:prstDash val="solid"/>
            <a:round/>
            <a:headEnd/>
            <a:tailEnd/>
          </a:ln>
        </p:spPr>
        <p:txBody>
          <a:bodyPr/>
          <a:lstStyle/>
          <a:p>
            <a:endParaRPr lang="en-US"/>
          </a:p>
        </p:txBody>
      </p:sp>
      <p:grpSp>
        <p:nvGrpSpPr>
          <p:cNvPr id="3124" name="Group 52"/>
          <p:cNvGrpSpPr>
            <a:grpSpLocks/>
          </p:cNvGrpSpPr>
          <p:nvPr/>
        </p:nvGrpSpPr>
        <p:grpSpPr bwMode="auto">
          <a:xfrm>
            <a:off x="5176838" y="2197100"/>
            <a:ext cx="738187" cy="742950"/>
            <a:chOff x="3562" y="1636"/>
            <a:chExt cx="497" cy="468"/>
          </a:xfrm>
        </p:grpSpPr>
        <p:sp>
          <p:nvSpPr>
            <p:cNvPr id="3125" name="Freeform 53"/>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26" name="Freeform 54"/>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3127" name="Freeform 55"/>
          <p:cNvSpPr>
            <a:spLocks/>
          </p:cNvSpPr>
          <p:nvPr/>
        </p:nvSpPr>
        <p:spPr bwMode="auto">
          <a:xfrm>
            <a:off x="5473700" y="2917825"/>
            <a:ext cx="290513"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3128" name="Freeform 56"/>
          <p:cNvSpPr>
            <a:spLocks/>
          </p:cNvSpPr>
          <p:nvPr/>
        </p:nvSpPr>
        <p:spPr bwMode="auto">
          <a:xfrm>
            <a:off x="5172075" y="3846513"/>
            <a:ext cx="338138"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29" name="Freeform 57"/>
          <p:cNvSpPr>
            <a:spLocks/>
          </p:cNvSpPr>
          <p:nvPr/>
        </p:nvSpPr>
        <p:spPr bwMode="auto">
          <a:xfrm>
            <a:off x="6111875" y="2732088"/>
            <a:ext cx="569913"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30" name="Freeform 58"/>
          <p:cNvSpPr>
            <a:spLocks/>
          </p:cNvSpPr>
          <p:nvPr/>
        </p:nvSpPr>
        <p:spPr bwMode="auto">
          <a:xfrm>
            <a:off x="5922963" y="3127375"/>
            <a:ext cx="738187"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31" name="Freeform 59"/>
          <p:cNvSpPr>
            <a:spLocks/>
          </p:cNvSpPr>
          <p:nvPr/>
        </p:nvSpPr>
        <p:spPr bwMode="auto">
          <a:xfrm>
            <a:off x="5973763" y="3730625"/>
            <a:ext cx="496887"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3132" name="Freeform 60"/>
          <p:cNvSpPr>
            <a:spLocks/>
          </p:cNvSpPr>
          <p:nvPr/>
        </p:nvSpPr>
        <p:spPr bwMode="auto">
          <a:xfrm>
            <a:off x="5748338" y="3784600"/>
            <a:ext cx="530225"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487E6"/>
          </a:solidFill>
          <a:ln w="12700" cmpd="sng">
            <a:solidFill>
              <a:srgbClr val="000000"/>
            </a:solidFill>
            <a:prstDash val="solid"/>
            <a:round/>
            <a:headEnd/>
            <a:tailEnd/>
          </a:ln>
        </p:spPr>
        <p:txBody>
          <a:bodyPr/>
          <a:lstStyle/>
          <a:p>
            <a:endParaRPr lang="en-US"/>
          </a:p>
        </p:txBody>
      </p:sp>
      <p:sp>
        <p:nvSpPr>
          <p:cNvPr id="3133" name="Freeform 61"/>
          <p:cNvSpPr>
            <a:spLocks/>
          </p:cNvSpPr>
          <p:nvPr/>
        </p:nvSpPr>
        <p:spPr bwMode="auto">
          <a:xfrm>
            <a:off x="6246813" y="3041650"/>
            <a:ext cx="449262"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34" name="Freeform 62"/>
          <p:cNvSpPr>
            <a:spLocks/>
          </p:cNvSpPr>
          <p:nvPr/>
        </p:nvSpPr>
        <p:spPr bwMode="auto">
          <a:xfrm>
            <a:off x="6588125"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35" name="Freeform 63"/>
          <p:cNvSpPr>
            <a:spLocks/>
          </p:cNvSpPr>
          <p:nvPr/>
        </p:nvSpPr>
        <p:spPr bwMode="auto">
          <a:xfrm>
            <a:off x="6616700" y="2801938"/>
            <a:ext cx="138113"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36" name="Freeform 64"/>
          <p:cNvSpPr>
            <a:spLocks/>
          </p:cNvSpPr>
          <p:nvPr/>
        </p:nvSpPr>
        <p:spPr bwMode="auto">
          <a:xfrm>
            <a:off x="6738938" y="2654300"/>
            <a:ext cx="166687"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3137" name="Freeform 65"/>
          <p:cNvSpPr>
            <a:spLocks/>
          </p:cNvSpPr>
          <p:nvPr/>
        </p:nvSpPr>
        <p:spPr bwMode="auto">
          <a:xfrm>
            <a:off x="6732588"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38" name="Freeform 66"/>
          <p:cNvSpPr>
            <a:spLocks/>
          </p:cNvSpPr>
          <p:nvPr/>
        </p:nvSpPr>
        <p:spPr bwMode="auto">
          <a:xfrm>
            <a:off x="6884988"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3139" name="Freeform 67"/>
          <p:cNvSpPr>
            <a:spLocks/>
          </p:cNvSpPr>
          <p:nvPr/>
        </p:nvSpPr>
        <p:spPr bwMode="auto">
          <a:xfrm>
            <a:off x="678973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3140" name="Freeform 68"/>
          <p:cNvSpPr>
            <a:spLocks/>
          </p:cNvSpPr>
          <p:nvPr/>
        </p:nvSpPr>
        <p:spPr bwMode="auto">
          <a:xfrm>
            <a:off x="6840538" y="1887538"/>
            <a:ext cx="354012"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3141" name="Group 69"/>
          <p:cNvGrpSpPr>
            <a:grpSpLocks/>
          </p:cNvGrpSpPr>
          <p:nvPr/>
        </p:nvGrpSpPr>
        <p:grpSpPr bwMode="auto">
          <a:xfrm>
            <a:off x="2876550" y="4635500"/>
            <a:ext cx="858838" cy="588963"/>
            <a:chOff x="1991" y="3321"/>
            <a:chExt cx="361" cy="231"/>
          </a:xfrm>
        </p:grpSpPr>
        <p:sp>
          <p:nvSpPr>
            <p:cNvPr id="3142" name="Freeform 7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chemeClr val="bg1"/>
            </a:solidFill>
            <a:ln w="12700" cmpd="sng">
              <a:solidFill>
                <a:schemeClr val="tx1"/>
              </a:solidFill>
              <a:prstDash val="solid"/>
              <a:round/>
              <a:headEnd/>
              <a:tailEnd/>
            </a:ln>
          </p:spPr>
          <p:txBody>
            <a:bodyPr/>
            <a:lstStyle/>
            <a:p>
              <a:endParaRPr lang="en-US"/>
            </a:p>
          </p:txBody>
        </p:sp>
        <p:sp>
          <p:nvSpPr>
            <p:cNvPr id="3143" name="Freeform 7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chemeClr val="bg1"/>
            </a:solidFill>
            <a:ln w="12700" cmpd="sng">
              <a:solidFill>
                <a:schemeClr val="tx1"/>
              </a:solidFill>
              <a:prstDash val="solid"/>
              <a:round/>
              <a:headEnd/>
              <a:tailEnd/>
            </a:ln>
          </p:spPr>
          <p:txBody>
            <a:bodyPr/>
            <a:lstStyle/>
            <a:p>
              <a:endParaRPr lang="en-US"/>
            </a:p>
          </p:txBody>
        </p:sp>
        <p:sp>
          <p:nvSpPr>
            <p:cNvPr id="3144" name="Freeform 7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3145" name="Freeform 7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146" name="Freeform 7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3147" name="Freeform 7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chemeClr val="bg1"/>
            </a:solidFill>
            <a:ln w="12700" cmpd="sng">
              <a:solidFill>
                <a:schemeClr val="tx1"/>
              </a:solidFill>
              <a:prstDash val="solid"/>
              <a:round/>
              <a:headEnd/>
              <a:tailEnd/>
            </a:ln>
          </p:spPr>
          <p:txBody>
            <a:bodyPr/>
            <a:lstStyle/>
            <a:p>
              <a:endParaRPr lang="en-US"/>
            </a:p>
          </p:txBody>
        </p:sp>
        <p:sp>
          <p:nvSpPr>
            <p:cNvPr id="3148" name="Freeform 7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chemeClr val="bg1"/>
            </a:solidFill>
            <a:ln w="12700" cmpd="sng">
              <a:solidFill>
                <a:schemeClr val="tx1"/>
              </a:solidFill>
              <a:prstDash val="solid"/>
              <a:round/>
              <a:headEnd/>
              <a:tailEnd/>
            </a:ln>
          </p:spPr>
          <p:txBody>
            <a:bodyPr/>
            <a:lstStyle/>
            <a:p>
              <a:endParaRPr lang="en-US"/>
            </a:p>
          </p:txBody>
        </p:sp>
        <p:sp>
          <p:nvSpPr>
            <p:cNvPr id="3149" name="Freeform 7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3150" name="Text Box 78"/>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3151" name="Text Box 79"/>
          <p:cNvSpPr txBox="1">
            <a:spLocks noChangeArrowheads="1"/>
          </p:cNvSpPr>
          <p:nvPr/>
        </p:nvSpPr>
        <p:spPr bwMode="auto">
          <a:xfrm>
            <a:off x="654050" y="5894388"/>
            <a:ext cx="582295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a:t>
            </a:r>
          </a:p>
        </p:txBody>
      </p:sp>
      <p:sp>
        <p:nvSpPr>
          <p:cNvPr id="3152"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153" name="Rectangle 81"/>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3154" name="Rectangle 82"/>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3155" name="Rectangle 83"/>
          <p:cNvSpPr>
            <a:spLocks noChangeArrowheads="1"/>
          </p:cNvSpPr>
          <p:nvPr/>
        </p:nvSpPr>
        <p:spPr bwMode="auto">
          <a:xfrm>
            <a:off x="395288" y="5892800"/>
            <a:ext cx="2957512" cy="350838"/>
          </a:xfrm>
          <a:prstGeom prst="rect">
            <a:avLst/>
          </a:prstGeom>
          <a:noFill/>
          <a:ln w="9525">
            <a:solidFill>
              <a:schemeClr val="tx1"/>
            </a:solidFill>
            <a:miter lim="800000"/>
            <a:headEnd/>
            <a:tailEnd/>
          </a:ln>
          <a:effectLst/>
        </p:spPr>
        <p:txBody>
          <a:bodyPr wrap="none" anchor="ctr"/>
          <a:lstStyle/>
          <a:p>
            <a:endParaRPr lang="en-US"/>
          </a:p>
        </p:txBody>
      </p:sp>
      <p:sp>
        <p:nvSpPr>
          <p:cNvPr id="86" name="TextBox 85"/>
          <p:cNvSpPr txBox="1"/>
          <p:nvPr/>
        </p:nvSpPr>
        <p:spPr>
          <a:xfrm>
            <a:off x="457200" y="6400800"/>
            <a:ext cx="8458200" cy="276999"/>
          </a:xfrm>
          <a:prstGeom prst="rect">
            <a:avLst/>
          </a:prstGeom>
          <a:noFill/>
        </p:spPr>
        <p:txBody>
          <a:bodyPr wrap="square" rtlCol="0">
            <a:spAutoFit/>
          </a:bodyPr>
          <a:lstStyle/>
          <a:p>
            <a:r>
              <a:rPr lang="en-US" sz="1200" dirty="0" smtClean="0"/>
              <a:t>Source: Centers for Disease Control. (2009). Retrieve from: http://www.cdc.gov/obesity/data/trends.html</a:t>
            </a:r>
            <a:endParaRPr lang="en-US" sz="1200" dirty="0"/>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4000"/>
              <a:t>Effects of Fast-Food Restaurant Advertising on Children</a:t>
            </a:r>
          </a:p>
        </p:txBody>
      </p:sp>
      <p:sp>
        <p:nvSpPr>
          <p:cNvPr id="68611" name="Rectangle 3"/>
          <p:cNvSpPr>
            <a:spLocks noGrp="1" noChangeArrowheads="1"/>
          </p:cNvSpPr>
          <p:nvPr>
            <p:ph type="body" idx="1"/>
          </p:nvPr>
        </p:nvSpPr>
        <p:spPr/>
        <p:txBody>
          <a:bodyPr/>
          <a:lstStyle/>
          <a:p>
            <a:r>
              <a:rPr lang="en-US"/>
              <a:t>TV’s Effects</a:t>
            </a:r>
          </a:p>
          <a:p>
            <a:pPr lvl="1"/>
            <a:r>
              <a:rPr lang="en-US"/>
              <a:t>Takes time away from physical activity</a:t>
            </a:r>
          </a:p>
          <a:p>
            <a:pPr lvl="1"/>
            <a:r>
              <a:rPr lang="en-US"/>
              <a:t>Encourages eating unhealthy foods</a:t>
            </a:r>
          </a:p>
          <a:p>
            <a:pPr lvl="1"/>
            <a:r>
              <a:rPr lang="en-US"/>
              <a:t>Advertisements</a:t>
            </a:r>
          </a:p>
          <a:p>
            <a:pPr lvl="2"/>
            <a:r>
              <a:rPr lang="en-US"/>
              <a:t>candy (32 percent of all children’s ads)</a:t>
            </a:r>
          </a:p>
          <a:p>
            <a:pPr lvl="2"/>
            <a:r>
              <a:rPr lang="en-US"/>
              <a:t>cereal (31 percent)</a:t>
            </a:r>
          </a:p>
          <a:p>
            <a:pPr lvl="2"/>
            <a:r>
              <a:rPr lang="en-US"/>
              <a:t>fast-food restaurants (9 percent) </a:t>
            </a:r>
          </a:p>
          <a:p>
            <a:r>
              <a:rPr lang="en-US"/>
              <a:t>Ban on advertising would reduce the number of overweight adolescents by 14%</a:t>
            </a:r>
          </a:p>
        </p:txBody>
      </p:sp>
      <p:sp>
        <p:nvSpPr>
          <p:cNvPr id="68612" name="Text Box 4"/>
          <p:cNvSpPr txBox="1">
            <a:spLocks noChangeArrowheads="1"/>
          </p:cNvSpPr>
          <p:nvPr/>
        </p:nvSpPr>
        <p:spPr bwMode="auto">
          <a:xfrm>
            <a:off x="457200" y="6248400"/>
            <a:ext cx="8001000" cy="461665"/>
          </a:xfrm>
          <a:prstGeom prst="rect">
            <a:avLst/>
          </a:prstGeom>
          <a:noFill/>
          <a:ln w="9525">
            <a:noFill/>
            <a:miter lim="800000"/>
            <a:headEnd/>
            <a:tailEnd/>
          </a:ln>
          <a:effectLst/>
        </p:spPr>
        <p:txBody>
          <a:bodyPr wrap="square">
            <a:spAutoFit/>
          </a:bodyPr>
          <a:lstStyle/>
          <a:p>
            <a:pPr>
              <a:spcBef>
                <a:spcPct val="50000"/>
              </a:spcBef>
            </a:pPr>
            <a:r>
              <a:rPr lang="en-US" sz="1200" dirty="0"/>
              <a:t>Source: Chou </a:t>
            </a:r>
            <a:r>
              <a:rPr lang="en-US" sz="1200" dirty="0" smtClean="0"/>
              <a:t>,S.Y., </a:t>
            </a:r>
            <a:r>
              <a:rPr lang="en-US" sz="1200" dirty="0" err="1"/>
              <a:t>Rashad</a:t>
            </a:r>
            <a:r>
              <a:rPr lang="en-US" sz="1200" dirty="0"/>
              <a:t> I. (2006). Fast-food </a:t>
            </a:r>
            <a:r>
              <a:rPr lang="en-US" sz="1200" dirty="0" smtClean="0"/>
              <a:t>restaurant advertising </a:t>
            </a:r>
            <a:r>
              <a:rPr lang="en-US" sz="1200" dirty="0"/>
              <a:t>on </a:t>
            </a:r>
            <a:r>
              <a:rPr lang="en-US" sz="1200" dirty="0" smtClean="0"/>
              <a:t>television </a:t>
            </a:r>
            <a:r>
              <a:rPr lang="en-US" sz="1200" dirty="0"/>
              <a:t>and its Influence on </a:t>
            </a:r>
            <a:r>
              <a:rPr lang="en-US" sz="1200" dirty="0" smtClean="0"/>
              <a:t>childhood obesity. Retrieved November 4, 2009 from: </a:t>
            </a:r>
            <a:r>
              <a:rPr lang="en-US" sz="1200" dirty="0"/>
              <a:t>http://www.aeaweb.org/annual_mtg_papers/2007/0106_1015_2004.pdf</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r>
              <a:rPr lang="en-US"/>
              <a:t>Children and Commercials</a:t>
            </a:r>
          </a:p>
        </p:txBody>
      </p:sp>
      <p:graphicFrame>
        <p:nvGraphicFramePr>
          <p:cNvPr id="70661" name="Object 5"/>
          <p:cNvGraphicFramePr>
            <a:graphicFrameLocks noChangeAspect="1"/>
          </p:cNvGraphicFramePr>
          <p:nvPr>
            <p:ph idx="1"/>
          </p:nvPr>
        </p:nvGraphicFramePr>
        <p:xfrm>
          <a:off x="457200" y="1600200"/>
          <a:ext cx="8229600" cy="4524375"/>
        </p:xfrm>
        <a:graphic>
          <a:graphicData uri="http://schemas.openxmlformats.org/presentationml/2006/ole">
            <p:oleObj spid="_x0000_s70661" name="Chart" r:id="rId4" imgW="8229781" imgH="4524225" progId="MSGraph.Chart.8">
              <p:embed followColorScheme="full"/>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Reason #4</a:t>
            </a:r>
            <a:endParaRPr lang="en-US" dirty="0"/>
          </a:p>
        </p:txBody>
      </p:sp>
      <p:sp>
        <p:nvSpPr>
          <p:cNvPr id="7" name="Content Placeholder 6"/>
          <p:cNvSpPr>
            <a:spLocks noGrp="1"/>
          </p:cNvSpPr>
          <p:nvPr>
            <p:ph idx="1"/>
          </p:nvPr>
        </p:nvSpPr>
        <p:spPr/>
        <p:txBody>
          <a:bodyPr/>
          <a:lstStyle/>
          <a:p>
            <a:r>
              <a:rPr lang="en-US" dirty="0" smtClean="0"/>
              <a:t>Portion sizes are much, much larger</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image of a large coffee"/>
          <p:cNvPicPr>
            <a:picLocks noChangeAspect="1" noChangeArrowheads="1"/>
          </p:cNvPicPr>
          <p:nvPr/>
        </p:nvPicPr>
        <p:blipFill>
          <a:blip r:embed="rId3" cstate="print"/>
          <a:srcRect/>
          <a:stretch>
            <a:fillRect/>
          </a:stretch>
        </p:blipFill>
        <p:spPr bwMode="auto">
          <a:xfrm>
            <a:off x="5410200" y="2743200"/>
            <a:ext cx="2667000" cy="2654300"/>
          </a:xfrm>
          <a:prstGeom prst="rect">
            <a:avLst/>
          </a:prstGeom>
          <a:noFill/>
        </p:spPr>
      </p:pic>
      <p:pic>
        <p:nvPicPr>
          <p:cNvPr id="66567" name="Picture 7" descr="image of a small coffee"/>
          <p:cNvPicPr>
            <a:picLocks noChangeAspect="1" noChangeArrowheads="1"/>
          </p:cNvPicPr>
          <p:nvPr/>
        </p:nvPicPr>
        <p:blipFill>
          <a:blip r:embed="rId4" cstate="print"/>
          <a:srcRect/>
          <a:stretch>
            <a:fillRect/>
          </a:stretch>
        </p:blipFill>
        <p:spPr bwMode="auto">
          <a:xfrm>
            <a:off x="1066800" y="2209800"/>
            <a:ext cx="2895600" cy="2881313"/>
          </a:xfrm>
          <a:prstGeom prst="rect">
            <a:avLst/>
          </a:prstGeom>
          <a:noFill/>
        </p:spPr>
      </p:pic>
      <p:sp>
        <p:nvSpPr>
          <p:cNvPr id="66568" name="Text Box 8"/>
          <p:cNvSpPr txBox="1">
            <a:spLocks noChangeArrowheads="1"/>
          </p:cNvSpPr>
          <p:nvPr/>
        </p:nvSpPr>
        <p:spPr bwMode="auto">
          <a:xfrm>
            <a:off x="533400" y="457200"/>
            <a:ext cx="8229600" cy="762000"/>
          </a:xfrm>
          <a:prstGeom prst="rect">
            <a:avLst/>
          </a:prstGeom>
          <a:noFill/>
          <a:ln w="9525">
            <a:noFill/>
            <a:miter lim="800000"/>
            <a:headEnd/>
            <a:tailEnd/>
          </a:ln>
          <a:effectLst/>
        </p:spPr>
        <p:txBody>
          <a:bodyPr>
            <a:spAutoFit/>
          </a:bodyPr>
          <a:lstStyle/>
          <a:p>
            <a:pPr algn="ctr">
              <a:spcBef>
                <a:spcPct val="50000"/>
              </a:spcBef>
            </a:pPr>
            <a:r>
              <a:rPr lang="en-US" sz="4400"/>
              <a:t>Coffee</a:t>
            </a:r>
          </a:p>
        </p:txBody>
      </p:sp>
      <p:sp>
        <p:nvSpPr>
          <p:cNvPr id="66569" name="Text Box 9"/>
          <p:cNvSpPr txBox="1">
            <a:spLocks noChangeArrowheads="1"/>
          </p:cNvSpPr>
          <p:nvPr/>
        </p:nvSpPr>
        <p:spPr bwMode="auto">
          <a:xfrm>
            <a:off x="838200" y="1447800"/>
            <a:ext cx="3276600" cy="1054100"/>
          </a:xfrm>
          <a:prstGeom prst="rect">
            <a:avLst/>
          </a:prstGeom>
          <a:noFill/>
          <a:ln w="9525">
            <a:noFill/>
            <a:miter lim="800000"/>
            <a:headEnd/>
            <a:tailEnd/>
          </a:ln>
          <a:effectLst/>
        </p:spPr>
        <p:txBody>
          <a:bodyPr>
            <a:spAutoFit/>
          </a:bodyPr>
          <a:lstStyle/>
          <a:p>
            <a:pPr algn="ctr">
              <a:spcBef>
                <a:spcPct val="50000"/>
              </a:spcBef>
            </a:pPr>
            <a:r>
              <a:rPr lang="en-US" b="1"/>
              <a:t>20 Years Ago</a:t>
            </a:r>
          </a:p>
          <a:p>
            <a:pPr algn="ctr">
              <a:spcBef>
                <a:spcPct val="50000"/>
              </a:spcBef>
            </a:pPr>
            <a:r>
              <a:rPr lang="en-US" b="1"/>
              <a:t>Coffee </a:t>
            </a:r>
            <a:r>
              <a:rPr lang="en-US"/>
              <a:t>(with whole milk and sugar)</a:t>
            </a:r>
          </a:p>
        </p:txBody>
      </p:sp>
      <p:sp>
        <p:nvSpPr>
          <p:cNvPr id="66570" name="Text Box 10"/>
          <p:cNvSpPr txBox="1">
            <a:spLocks noChangeArrowheads="1"/>
          </p:cNvSpPr>
          <p:nvPr/>
        </p:nvSpPr>
        <p:spPr bwMode="auto">
          <a:xfrm>
            <a:off x="5105400" y="1447800"/>
            <a:ext cx="3276600" cy="1054100"/>
          </a:xfrm>
          <a:prstGeom prst="rect">
            <a:avLst/>
          </a:prstGeom>
          <a:noFill/>
          <a:ln w="9525">
            <a:noFill/>
            <a:miter lim="800000"/>
            <a:headEnd/>
            <a:tailEnd/>
          </a:ln>
          <a:effectLst/>
        </p:spPr>
        <p:txBody>
          <a:bodyPr>
            <a:spAutoFit/>
          </a:bodyPr>
          <a:lstStyle/>
          <a:p>
            <a:pPr algn="ctr">
              <a:spcBef>
                <a:spcPct val="50000"/>
              </a:spcBef>
            </a:pPr>
            <a:r>
              <a:rPr lang="en-US" b="1"/>
              <a:t>Today</a:t>
            </a:r>
          </a:p>
          <a:p>
            <a:pPr algn="ctr">
              <a:spcBef>
                <a:spcPct val="50000"/>
              </a:spcBef>
            </a:pPr>
            <a:r>
              <a:rPr lang="en-US" b="1"/>
              <a:t>Mocha Coffee </a:t>
            </a:r>
            <a:r>
              <a:rPr lang="en-US"/>
              <a:t>(with whole milk and  mocha syrup)</a:t>
            </a:r>
          </a:p>
        </p:txBody>
      </p:sp>
      <p:sp>
        <p:nvSpPr>
          <p:cNvPr id="66571" name="Text Box 11"/>
          <p:cNvSpPr txBox="1">
            <a:spLocks noChangeArrowheads="1"/>
          </p:cNvSpPr>
          <p:nvPr/>
        </p:nvSpPr>
        <p:spPr bwMode="auto">
          <a:xfrm>
            <a:off x="685800" y="5715000"/>
            <a:ext cx="7848600" cy="641350"/>
          </a:xfrm>
          <a:prstGeom prst="rect">
            <a:avLst/>
          </a:prstGeom>
          <a:noFill/>
          <a:ln w="9525">
            <a:noFill/>
            <a:miter lim="800000"/>
            <a:headEnd/>
            <a:tailEnd/>
          </a:ln>
          <a:effectLst/>
        </p:spPr>
        <p:txBody>
          <a:bodyPr>
            <a:spAutoFit/>
          </a:bodyPr>
          <a:lstStyle/>
          <a:p>
            <a:pPr>
              <a:spcBef>
                <a:spcPct val="50000"/>
              </a:spcBef>
            </a:pPr>
            <a:r>
              <a:rPr lang="en-US"/>
              <a:t>A standard cup of coffee 20 years ago was 8 ounces and had 45 calories. Now it’s up to about 350 for an average sized cup.</a:t>
            </a:r>
          </a:p>
        </p:txBody>
      </p:sp>
      <p:sp>
        <p:nvSpPr>
          <p:cNvPr id="66572" name="Text Box 12"/>
          <p:cNvSpPr txBox="1">
            <a:spLocks noChangeArrowheads="1"/>
          </p:cNvSpPr>
          <p:nvPr/>
        </p:nvSpPr>
        <p:spPr bwMode="auto">
          <a:xfrm>
            <a:off x="762000" y="6491288"/>
            <a:ext cx="7391400" cy="228600"/>
          </a:xfrm>
          <a:prstGeom prst="rect">
            <a:avLst/>
          </a:prstGeom>
          <a:noFill/>
          <a:ln w="9525">
            <a:noFill/>
            <a:miter lim="800000"/>
            <a:headEnd/>
            <a:tailEnd/>
          </a:ln>
          <a:effectLst/>
        </p:spPr>
        <p:txBody>
          <a:bodyPr>
            <a:spAutoFit/>
          </a:bodyPr>
          <a:lstStyle/>
          <a:p>
            <a:pPr>
              <a:spcBef>
                <a:spcPct val="50000"/>
              </a:spcBef>
            </a:pPr>
            <a:r>
              <a:rPr lang="en-US" sz="900"/>
              <a:t>Source: National Institutes of Health. Portion Distortion Interactive Quiz. http://hp2010.nhlbihin.net/portion/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1066800" y="457200"/>
            <a:ext cx="7010400" cy="762000"/>
          </a:xfrm>
          <a:prstGeom prst="rect">
            <a:avLst/>
          </a:prstGeom>
          <a:noFill/>
          <a:ln w="9525">
            <a:noFill/>
            <a:miter lim="800000"/>
            <a:headEnd/>
            <a:tailEnd/>
          </a:ln>
          <a:effectLst/>
        </p:spPr>
        <p:txBody>
          <a:bodyPr>
            <a:spAutoFit/>
          </a:bodyPr>
          <a:lstStyle/>
          <a:p>
            <a:pPr algn="ctr">
              <a:spcBef>
                <a:spcPct val="50000"/>
              </a:spcBef>
            </a:pPr>
            <a:r>
              <a:rPr lang="en-US" sz="4400"/>
              <a:t>Muffins</a:t>
            </a:r>
          </a:p>
        </p:txBody>
      </p:sp>
      <p:sp>
        <p:nvSpPr>
          <p:cNvPr id="67589" name="Text Box 5"/>
          <p:cNvSpPr txBox="1">
            <a:spLocks noChangeArrowheads="1"/>
          </p:cNvSpPr>
          <p:nvPr/>
        </p:nvSpPr>
        <p:spPr bwMode="auto">
          <a:xfrm>
            <a:off x="838200" y="1447800"/>
            <a:ext cx="3276600" cy="779463"/>
          </a:xfrm>
          <a:prstGeom prst="rect">
            <a:avLst/>
          </a:prstGeom>
          <a:noFill/>
          <a:ln w="9525">
            <a:noFill/>
            <a:miter lim="800000"/>
            <a:headEnd/>
            <a:tailEnd/>
          </a:ln>
          <a:effectLst/>
        </p:spPr>
        <p:txBody>
          <a:bodyPr>
            <a:spAutoFit/>
          </a:bodyPr>
          <a:lstStyle/>
          <a:p>
            <a:pPr algn="ctr">
              <a:spcBef>
                <a:spcPct val="50000"/>
              </a:spcBef>
            </a:pPr>
            <a:r>
              <a:rPr lang="en-US" b="1"/>
              <a:t>20 Years Ago</a:t>
            </a:r>
          </a:p>
          <a:p>
            <a:pPr algn="ctr">
              <a:spcBef>
                <a:spcPct val="50000"/>
              </a:spcBef>
            </a:pPr>
            <a:r>
              <a:rPr lang="en-US" b="1"/>
              <a:t>Blueberry Muffin</a:t>
            </a:r>
            <a:endParaRPr lang="en-US"/>
          </a:p>
        </p:txBody>
      </p:sp>
      <p:sp>
        <p:nvSpPr>
          <p:cNvPr id="67590" name="Text Box 6"/>
          <p:cNvSpPr txBox="1">
            <a:spLocks noChangeArrowheads="1"/>
          </p:cNvSpPr>
          <p:nvPr/>
        </p:nvSpPr>
        <p:spPr bwMode="auto">
          <a:xfrm>
            <a:off x="5105400" y="1447800"/>
            <a:ext cx="3276600" cy="779463"/>
          </a:xfrm>
          <a:prstGeom prst="rect">
            <a:avLst/>
          </a:prstGeom>
          <a:noFill/>
          <a:ln w="9525">
            <a:noFill/>
            <a:miter lim="800000"/>
            <a:headEnd/>
            <a:tailEnd/>
          </a:ln>
          <a:effectLst/>
        </p:spPr>
        <p:txBody>
          <a:bodyPr>
            <a:spAutoFit/>
          </a:bodyPr>
          <a:lstStyle/>
          <a:p>
            <a:pPr algn="ctr">
              <a:spcBef>
                <a:spcPct val="50000"/>
              </a:spcBef>
            </a:pPr>
            <a:r>
              <a:rPr lang="en-US" b="1"/>
              <a:t>Today</a:t>
            </a:r>
          </a:p>
          <a:p>
            <a:pPr algn="ctr">
              <a:spcBef>
                <a:spcPct val="50000"/>
              </a:spcBef>
            </a:pPr>
            <a:r>
              <a:rPr lang="en-US" b="1"/>
              <a:t>Blueberry Muffin</a:t>
            </a:r>
            <a:endParaRPr lang="en-US"/>
          </a:p>
        </p:txBody>
      </p:sp>
      <p:sp>
        <p:nvSpPr>
          <p:cNvPr id="67591" name="Text Box 7"/>
          <p:cNvSpPr txBox="1">
            <a:spLocks noChangeArrowheads="1"/>
          </p:cNvSpPr>
          <p:nvPr/>
        </p:nvSpPr>
        <p:spPr bwMode="auto">
          <a:xfrm>
            <a:off x="685800" y="5715000"/>
            <a:ext cx="7848600" cy="641350"/>
          </a:xfrm>
          <a:prstGeom prst="rect">
            <a:avLst/>
          </a:prstGeom>
          <a:noFill/>
          <a:ln w="9525">
            <a:noFill/>
            <a:miter lim="800000"/>
            <a:headEnd/>
            <a:tailEnd/>
          </a:ln>
          <a:effectLst/>
        </p:spPr>
        <p:txBody>
          <a:bodyPr>
            <a:spAutoFit/>
          </a:bodyPr>
          <a:lstStyle/>
          <a:p>
            <a:pPr>
              <a:spcBef>
                <a:spcPct val="50000"/>
              </a:spcBef>
            </a:pPr>
            <a:r>
              <a:rPr lang="en-US"/>
              <a:t>A muffin 20 years ago was 1.5 ounces and had 210 calories. Now it’s up to about 5 ounces and 500 calories.</a:t>
            </a:r>
          </a:p>
        </p:txBody>
      </p:sp>
      <p:pic>
        <p:nvPicPr>
          <p:cNvPr id="67593" name="Picture 9" descr="image of blueberry muffin"/>
          <p:cNvPicPr>
            <a:picLocks noChangeAspect="1" noChangeArrowheads="1"/>
          </p:cNvPicPr>
          <p:nvPr/>
        </p:nvPicPr>
        <p:blipFill>
          <a:blip r:embed="rId2" cstate="print"/>
          <a:srcRect/>
          <a:stretch>
            <a:fillRect/>
          </a:stretch>
        </p:blipFill>
        <p:spPr bwMode="auto">
          <a:xfrm>
            <a:off x="5334000" y="2362200"/>
            <a:ext cx="2724150" cy="2711450"/>
          </a:xfrm>
          <a:prstGeom prst="rect">
            <a:avLst/>
          </a:prstGeom>
          <a:noFill/>
        </p:spPr>
      </p:pic>
      <p:pic>
        <p:nvPicPr>
          <p:cNvPr id="67594" name="Picture 10" descr="image of blueberry muffin"/>
          <p:cNvPicPr>
            <a:picLocks noChangeAspect="1" noChangeArrowheads="1"/>
          </p:cNvPicPr>
          <p:nvPr/>
        </p:nvPicPr>
        <p:blipFill>
          <a:blip r:embed="rId2" cstate="print"/>
          <a:srcRect/>
          <a:stretch>
            <a:fillRect/>
          </a:stretch>
        </p:blipFill>
        <p:spPr bwMode="auto">
          <a:xfrm>
            <a:off x="1600200" y="3048000"/>
            <a:ext cx="1581150" cy="157321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Consumption is Different</a:t>
            </a:r>
            <a:endParaRPr lang="en-US" dirty="0"/>
          </a:p>
        </p:txBody>
      </p:sp>
      <p:sp>
        <p:nvSpPr>
          <p:cNvPr id="3" name="Content Placeholder 2"/>
          <p:cNvSpPr>
            <a:spLocks noGrp="1"/>
          </p:cNvSpPr>
          <p:nvPr>
            <p:ph idx="1"/>
          </p:nvPr>
        </p:nvSpPr>
        <p:spPr>
          <a:ln>
            <a:noFill/>
          </a:ln>
        </p:spPr>
        <p:txBody>
          <a:bodyPr/>
          <a:lstStyle/>
          <a:p>
            <a:r>
              <a:rPr lang="en-US" dirty="0" smtClean="0"/>
              <a:t>More soda and sugary beverages</a:t>
            </a:r>
          </a:p>
          <a:p>
            <a:r>
              <a:rPr lang="en-US" dirty="0" smtClean="0"/>
              <a:t>More eating out (food eaten out usually has more calories)</a:t>
            </a:r>
          </a:p>
          <a:p>
            <a:r>
              <a:rPr lang="en-US" dirty="0" smtClean="0"/>
              <a:t>More processed foods</a:t>
            </a:r>
          </a:p>
          <a:p>
            <a:r>
              <a:rPr lang="en-US" dirty="0" smtClean="0"/>
              <a:t>More sweets and junk food available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Why is skinny attractive?</a:t>
            </a:r>
            <a:endParaRPr lang="en-US" dirty="0"/>
          </a:p>
        </p:txBody>
      </p:sp>
      <p:sp>
        <p:nvSpPr>
          <p:cNvPr id="5" name="Subtitle 4"/>
          <p:cNvSpPr>
            <a:spLocks noGrp="1"/>
          </p:cNvSpPr>
          <p:nvPr>
            <p:ph type="subTitle" idx="1"/>
          </p:nvPr>
        </p:nvSpPr>
        <p:spPr/>
        <p:txBody>
          <a:bodyPr/>
          <a:lstStyle/>
          <a:p>
            <a:r>
              <a:rPr lang="en-US" dirty="0" smtClean="0"/>
              <a:t>Or is it?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Text Box 7"/>
          <p:cNvSpPr txBox="1">
            <a:spLocks noChangeArrowheads="1"/>
          </p:cNvSpPr>
          <p:nvPr/>
        </p:nvSpPr>
        <p:spPr bwMode="auto">
          <a:xfrm>
            <a:off x="1676400" y="5638800"/>
            <a:ext cx="6248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1448" name="Rectangle 8"/>
          <p:cNvSpPr>
            <a:spLocks noChangeArrowheads="1"/>
          </p:cNvSpPr>
          <p:nvPr/>
        </p:nvSpPr>
        <p:spPr bwMode="auto">
          <a:xfrm>
            <a:off x="1752600" y="5638800"/>
            <a:ext cx="5616575" cy="457200"/>
          </a:xfrm>
          <a:prstGeom prst="rect">
            <a:avLst/>
          </a:prstGeom>
          <a:noFill/>
          <a:ln w="9525">
            <a:noFill/>
            <a:miter lim="800000"/>
            <a:headEnd/>
            <a:tailEnd/>
          </a:ln>
          <a:effectLst/>
        </p:spPr>
        <p:txBody>
          <a:bodyPr wrap="none">
            <a:spAutoFit/>
          </a:bodyPr>
          <a:lstStyle/>
          <a:p>
            <a:pPr>
              <a:spcBef>
                <a:spcPct val="50000"/>
              </a:spcBef>
            </a:pPr>
            <a:r>
              <a:rPr lang="en-US" sz="2400" b="1"/>
              <a:t>Ana Carolina Reston, 5’8”, 88 pounds</a:t>
            </a:r>
          </a:p>
        </p:txBody>
      </p:sp>
      <p:pic>
        <p:nvPicPr>
          <p:cNvPr id="61454" name="Picture 14" descr="http://datalocker.files.wordpress.com/2009/01/dona6.jpg"/>
          <p:cNvPicPr>
            <a:picLocks noChangeAspect="1" noChangeArrowheads="1"/>
          </p:cNvPicPr>
          <p:nvPr/>
        </p:nvPicPr>
        <p:blipFill>
          <a:blip r:embed="rId3" cstate="print"/>
          <a:srcRect/>
          <a:stretch>
            <a:fillRect/>
          </a:stretch>
        </p:blipFill>
        <p:spPr bwMode="auto">
          <a:xfrm>
            <a:off x="2895600" y="609600"/>
            <a:ext cx="2991714" cy="46482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6" name="Picture 8" descr="MPj04051020000[1]"/>
          <p:cNvPicPr>
            <a:picLocks noChangeAspect="1" noChangeArrowheads="1"/>
          </p:cNvPicPr>
          <p:nvPr/>
        </p:nvPicPr>
        <p:blipFill>
          <a:blip r:embed="rId3" cstate="print"/>
          <a:srcRect/>
          <a:stretch>
            <a:fillRect/>
          </a:stretch>
        </p:blipFill>
        <p:spPr bwMode="auto">
          <a:xfrm>
            <a:off x="0" y="0"/>
            <a:ext cx="4587875" cy="6858000"/>
          </a:xfrm>
          <a:prstGeom prst="rect">
            <a:avLst/>
          </a:prstGeom>
          <a:noFill/>
        </p:spPr>
      </p:pic>
      <p:sp>
        <p:nvSpPr>
          <p:cNvPr id="73732" name="Rectangle 4"/>
          <p:cNvSpPr>
            <a:spLocks noGrp="1" noChangeArrowheads="1"/>
          </p:cNvSpPr>
          <p:nvPr>
            <p:ph type="ctrTitle"/>
          </p:nvPr>
        </p:nvSpPr>
        <p:spPr>
          <a:xfrm>
            <a:off x="0" y="2438400"/>
            <a:ext cx="9144000" cy="1470025"/>
          </a:xfrm>
          <a:solidFill>
            <a:schemeClr val="tx1"/>
          </a:solidFill>
        </p:spPr>
        <p:txBody>
          <a:bodyPr/>
          <a:lstStyle/>
          <a:p>
            <a:r>
              <a:rPr lang="en-US" b="1">
                <a:solidFill>
                  <a:schemeClr val="bg1"/>
                </a:solidFill>
              </a:rPr>
              <a:t>Where do we go from here?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ctrTitle"/>
          </p:nvPr>
        </p:nvSpPr>
        <p:spPr>
          <a:xfrm>
            <a:off x="762000" y="2209800"/>
            <a:ext cx="7772400" cy="1470025"/>
          </a:xfrm>
        </p:spPr>
        <p:txBody>
          <a:bodyPr/>
          <a:lstStyle/>
          <a:p>
            <a:r>
              <a:rPr lang="en-US" sz="4000" dirty="0">
                <a:hlinkClick r:id="rId3" tooltip="blocked::http://www.dove.us/#/features/videos/default.aspx[cp-documentid=7049560]/"/>
              </a:rPr>
              <a:t>http://www.dove.us/#/features/videos/default.aspx[cp-documentid=7049560]/</a:t>
            </a:r>
            <a:endParaRPr lang="en-US" sz="4000" dirty="0"/>
          </a:p>
        </p:txBody>
      </p:sp>
      <p:sp>
        <p:nvSpPr>
          <p:cNvPr id="77829" name="Rectangle 5"/>
          <p:cNvSpPr>
            <a:spLocks noGrp="1" noChangeArrowheads="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2"/>
          <p:cNvSpPr>
            <a:spLocks/>
          </p:cNvSpPr>
          <p:nvPr/>
        </p:nvSpPr>
        <p:spPr bwMode="auto">
          <a:xfrm>
            <a:off x="4011613" y="2003425"/>
            <a:ext cx="644525"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4099" name="Freeform 3"/>
          <p:cNvSpPr>
            <a:spLocks/>
          </p:cNvSpPr>
          <p:nvPr/>
        </p:nvSpPr>
        <p:spPr bwMode="auto">
          <a:xfrm>
            <a:off x="3983038"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00" name="Freeform 4"/>
          <p:cNvSpPr>
            <a:spLocks/>
          </p:cNvSpPr>
          <p:nvPr/>
        </p:nvSpPr>
        <p:spPr bwMode="auto">
          <a:xfrm>
            <a:off x="3960813" y="2794000"/>
            <a:ext cx="806450"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01" name="Freeform 5"/>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02" name="Freeform 6"/>
          <p:cNvSpPr>
            <a:spLocks/>
          </p:cNvSpPr>
          <p:nvPr/>
        </p:nvSpPr>
        <p:spPr bwMode="auto">
          <a:xfrm>
            <a:off x="4019550" y="3590925"/>
            <a:ext cx="838200"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03" name="Freeform 7"/>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04" name="Freeform 8"/>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05" name="Freeform 9"/>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4106" name="Freeform 10"/>
          <p:cNvSpPr>
            <a:spLocks/>
          </p:cNvSpPr>
          <p:nvPr/>
        </p:nvSpPr>
        <p:spPr bwMode="auto">
          <a:xfrm>
            <a:off x="5343525" y="3265488"/>
            <a:ext cx="719138"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4107" name="Freeform 11"/>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08" name="Freeform 12"/>
          <p:cNvSpPr>
            <a:spLocks/>
          </p:cNvSpPr>
          <p:nvPr/>
        </p:nvSpPr>
        <p:spPr bwMode="auto">
          <a:xfrm>
            <a:off x="5489575" y="3824288"/>
            <a:ext cx="374650"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09" name="Freeform 13"/>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10" name="Freeform 14"/>
          <p:cNvSpPr>
            <a:spLocks/>
          </p:cNvSpPr>
          <p:nvPr/>
        </p:nvSpPr>
        <p:spPr bwMode="auto">
          <a:xfrm>
            <a:off x="5843588"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4111" name="Freeform 15"/>
          <p:cNvSpPr>
            <a:spLocks/>
          </p:cNvSpPr>
          <p:nvPr/>
        </p:nvSpPr>
        <p:spPr bwMode="auto">
          <a:xfrm>
            <a:off x="5591175"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12" name="Freeform 16"/>
          <p:cNvSpPr>
            <a:spLocks/>
          </p:cNvSpPr>
          <p:nvPr/>
        </p:nvSpPr>
        <p:spPr bwMode="auto">
          <a:xfrm>
            <a:off x="5988050" y="3009900"/>
            <a:ext cx="441325"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4113" name="Freeform 17"/>
          <p:cNvSpPr>
            <a:spLocks/>
          </p:cNvSpPr>
          <p:nvPr/>
        </p:nvSpPr>
        <p:spPr bwMode="auto">
          <a:xfrm>
            <a:off x="4845050" y="3660775"/>
            <a:ext cx="484188"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14" name="Freeform 18"/>
          <p:cNvSpPr>
            <a:spLocks/>
          </p:cNvSpPr>
          <p:nvPr/>
        </p:nvSpPr>
        <p:spPr bwMode="auto">
          <a:xfrm>
            <a:off x="2103438"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15" name="Freeform 19"/>
          <p:cNvSpPr>
            <a:spLocks/>
          </p:cNvSpPr>
          <p:nvPr/>
        </p:nvSpPr>
        <p:spPr bwMode="auto">
          <a:xfrm>
            <a:off x="3324225" y="2452688"/>
            <a:ext cx="682625"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16" name="Freeform 20"/>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17" name="Freeform 21"/>
          <p:cNvSpPr>
            <a:spLocks/>
          </p:cNvSpPr>
          <p:nvPr/>
        </p:nvSpPr>
        <p:spPr bwMode="auto">
          <a:xfrm>
            <a:off x="3341688" y="3521075"/>
            <a:ext cx="684212"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18" name="Freeform 22"/>
          <p:cNvSpPr>
            <a:spLocks/>
          </p:cNvSpPr>
          <p:nvPr/>
        </p:nvSpPr>
        <p:spPr bwMode="auto">
          <a:xfrm>
            <a:off x="3600450" y="3660775"/>
            <a:ext cx="1368425"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19" name="Freeform 23"/>
          <p:cNvSpPr>
            <a:spLocks/>
          </p:cNvSpPr>
          <p:nvPr/>
        </p:nvSpPr>
        <p:spPr bwMode="auto">
          <a:xfrm>
            <a:off x="6169025"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20" name="Freeform 24"/>
          <p:cNvSpPr>
            <a:spLocks/>
          </p:cNvSpPr>
          <p:nvPr/>
        </p:nvSpPr>
        <p:spPr bwMode="auto">
          <a:xfrm>
            <a:off x="6661150" y="2266950"/>
            <a:ext cx="165100"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4121" name="Group 25"/>
          <p:cNvGrpSpPr>
            <a:grpSpLocks/>
          </p:cNvGrpSpPr>
          <p:nvPr/>
        </p:nvGrpSpPr>
        <p:grpSpPr bwMode="auto">
          <a:xfrm>
            <a:off x="1027113" y="3886200"/>
            <a:ext cx="1785937" cy="1390650"/>
            <a:chOff x="768" y="2832"/>
            <a:chExt cx="1203" cy="876"/>
          </a:xfrm>
        </p:grpSpPr>
        <p:sp>
          <p:nvSpPr>
            <p:cNvPr id="4122"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23"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a:p>
          </p:txBody>
        </p:sp>
        <p:sp>
          <p:nvSpPr>
            <p:cNvPr id="4124"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25"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4126"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27"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4128"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29"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4130"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31"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4132"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33"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4134"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35"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36"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4137" name="Freeform 41"/>
          <p:cNvSpPr>
            <a:spLocks/>
          </p:cNvSpPr>
          <p:nvPr/>
        </p:nvSpPr>
        <p:spPr bwMode="auto">
          <a:xfrm>
            <a:off x="2955925" y="2794000"/>
            <a:ext cx="552450"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38" name="Freeform 42"/>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39" name="Freeform 43"/>
          <p:cNvSpPr>
            <a:spLocks/>
          </p:cNvSpPr>
          <p:nvPr/>
        </p:nvSpPr>
        <p:spPr bwMode="auto">
          <a:xfrm>
            <a:off x="2168525" y="2035175"/>
            <a:ext cx="782638"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40" name="Freeform 44"/>
          <p:cNvSpPr>
            <a:spLocks/>
          </p:cNvSpPr>
          <p:nvPr/>
        </p:nvSpPr>
        <p:spPr bwMode="auto">
          <a:xfrm>
            <a:off x="2805113" y="1833563"/>
            <a:ext cx="585787"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41" name="Freeform 45"/>
          <p:cNvSpPr>
            <a:spLocks/>
          </p:cNvSpPr>
          <p:nvPr/>
        </p:nvSpPr>
        <p:spPr bwMode="auto">
          <a:xfrm>
            <a:off x="3051175"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42" name="Freeform 46"/>
          <p:cNvSpPr>
            <a:spLocks/>
          </p:cNvSpPr>
          <p:nvPr/>
        </p:nvSpPr>
        <p:spPr bwMode="auto">
          <a:xfrm>
            <a:off x="2451100" y="2662238"/>
            <a:ext cx="620713"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43" name="Freeform 47"/>
          <p:cNvSpPr>
            <a:spLocks/>
          </p:cNvSpPr>
          <p:nvPr/>
        </p:nvSpPr>
        <p:spPr bwMode="auto">
          <a:xfrm>
            <a:off x="2774950" y="3444875"/>
            <a:ext cx="660400"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44" name="Freeform 48"/>
          <p:cNvSpPr>
            <a:spLocks/>
          </p:cNvSpPr>
          <p:nvPr/>
        </p:nvSpPr>
        <p:spPr bwMode="auto">
          <a:xfrm>
            <a:off x="4606925" y="1981200"/>
            <a:ext cx="642938"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45" name="Freeform 49"/>
          <p:cNvSpPr>
            <a:spLocks/>
          </p:cNvSpPr>
          <p:nvPr/>
        </p:nvSpPr>
        <p:spPr bwMode="auto">
          <a:xfrm>
            <a:off x="4902200" y="4133850"/>
            <a:ext cx="557213"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46" name="Freeform 50"/>
          <p:cNvSpPr>
            <a:spLocks/>
          </p:cNvSpPr>
          <p:nvPr/>
        </p:nvSpPr>
        <p:spPr bwMode="auto">
          <a:xfrm>
            <a:off x="5126038" y="2855913"/>
            <a:ext cx="392112"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AAC8F5"/>
          </a:solidFill>
          <a:ln w="12700" cmpd="sng">
            <a:solidFill>
              <a:srgbClr val="000000"/>
            </a:solidFill>
            <a:prstDash val="solid"/>
            <a:round/>
            <a:headEnd/>
            <a:tailEnd/>
          </a:ln>
        </p:spPr>
        <p:txBody>
          <a:bodyPr/>
          <a:lstStyle/>
          <a:p>
            <a:endParaRPr lang="en-US"/>
          </a:p>
        </p:txBody>
      </p:sp>
      <p:grpSp>
        <p:nvGrpSpPr>
          <p:cNvPr id="4147" name="Group 51"/>
          <p:cNvGrpSpPr>
            <a:grpSpLocks/>
          </p:cNvGrpSpPr>
          <p:nvPr/>
        </p:nvGrpSpPr>
        <p:grpSpPr bwMode="auto">
          <a:xfrm>
            <a:off x="5176838" y="2197100"/>
            <a:ext cx="738187" cy="742950"/>
            <a:chOff x="3562" y="1636"/>
            <a:chExt cx="497" cy="468"/>
          </a:xfrm>
        </p:grpSpPr>
        <p:sp>
          <p:nvSpPr>
            <p:cNvPr id="4148"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49"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4150" name="Freeform 54"/>
          <p:cNvSpPr>
            <a:spLocks/>
          </p:cNvSpPr>
          <p:nvPr/>
        </p:nvSpPr>
        <p:spPr bwMode="auto">
          <a:xfrm>
            <a:off x="5473700" y="2917825"/>
            <a:ext cx="290513"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4151" name="Freeform 55"/>
          <p:cNvSpPr>
            <a:spLocks/>
          </p:cNvSpPr>
          <p:nvPr/>
        </p:nvSpPr>
        <p:spPr bwMode="auto">
          <a:xfrm>
            <a:off x="5172075" y="3846513"/>
            <a:ext cx="338138"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52" name="Freeform 56"/>
          <p:cNvSpPr>
            <a:spLocks/>
          </p:cNvSpPr>
          <p:nvPr/>
        </p:nvSpPr>
        <p:spPr bwMode="auto">
          <a:xfrm>
            <a:off x="6111875" y="2732088"/>
            <a:ext cx="569913"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53" name="Freeform 57"/>
          <p:cNvSpPr>
            <a:spLocks/>
          </p:cNvSpPr>
          <p:nvPr/>
        </p:nvSpPr>
        <p:spPr bwMode="auto">
          <a:xfrm>
            <a:off x="5922963" y="3127375"/>
            <a:ext cx="738187"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54" name="Freeform 58"/>
          <p:cNvSpPr>
            <a:spLocks/>
          </p:cNvSpPr>
          <p:nvPr/>
        </p:nvSpPr>
        <p:spPr bwMode="auto">
          <a:xfrm>
            <a:off x="5973763" y="3730625"/>
            <a:ext cx="496887"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4155" name="Freeform 59"/>
          <p:cNvSpPr>
            <a:spLocks/>
          </p:cNvSpPr>
          <p:nvPr/>
        </p:nvSpPr>
        <p:spPr bwMode="auto">
          <a:xfrm>
            <a:off x="5748338" y="3784600"/>
            <a:ext cx="530225"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56" name="Freeform 60"/>
          <p:cNvSpPr>
            <a:spLocks/>
          </p:cNvSpPr>
          <p:nvPr/>
        </p:nvSpPr>
        <p:spPr bwMode="auto">
          <a:xfrm>
            <a:off x="6246813" y="3041650"/>
            <a:ext cx="449262"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57" name="Freeform 61"/>
          <p:cNvSpPr>
            <a:spLocks/>
          </p:cNvSpPr>
          <p:nvPr/>
        </p:nvSpPr>
        <p:spPr bwMode="auto">
          <a:xfrm>
            <a:off x="6588125"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58" name="Freeform 62"/>
          <p:cNvSpPr>
            <a:spLocks/>
          </p:cNvSpPr>
          <p:nvPr/>
        </p:nvSpPr>
        <p:spPr bwMode="auto">
          <a:xfrm>
            <a:off x="6616700" y="2801938"/>
            <a:ext cx="138113"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59" name="Freeform 63"/>
          <p:cNvSpPr>
            <a:spLocks/>
          </p:cNvSpPr>
          <p:nvPr/>
        </p:nvSpPr>
        <p:spPr bwMode="auto">
          <a:xfrm>
            <a:off x="6738938" y="2654300"/>
            <a:ext cx="166687"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60" name="Freeform 64"/>
          <p:cNvSpPr>
            <a:spLocks/>
          </p:cNvSpPr>
          <p:nvPr/>
        </p:nvSpPr>
        <p:spPr bwMode="auto">
          <a:xfrm>
            <a:off x="6732588"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61" name="Freeform 65"/>
          <p:cNvSpPr>
            <a:spLocks/>
          </p:cNvSpPr>
          <p:nvPr/>
        </p:nvSpPr>
        <p:spPr bwMode="auto">
          <a:xfrm>
            <a:off x="6884988"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4162" name="Freeform 66"/>
          <p:cNvSpPr>
            <a:spLocks/>
          </p:cNvSpPr>
          <p:nvPr/>
        </p:nvSpPr>
        <p:spPr bwMode="auto">
          <a:xfrm>
            <a:off x="678973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4163" name="Freeform 67"/>
          <p:cNvSpPr>
            <a:spLocks/>
          </p:cNvSpPr>
          <p:nvPr/>
        </p:nvSpPr>
        <p:spPr bwMode="auto">
          <a:xfrm>
            <a:off x="6840538" y="1887538"/>
            <a:ext cx="354012"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4164" name="Group 68"/>
          <p:cNvGrpSpPr>
            <a:grpSpLocks/>
          </p:cNvGrpSpPr>
          <p:nvPr/>
        </p:nvGrpSpPr>
        <p:grpSpPr bwMode="auto">
          <a:xfrm>
            <a:off x="2876550" y="4635500"/>
            <a:ext cx="858838" cy="588963"/>
            <a:chOff x="1991" y="3321"/>
            <a:chExt cx="361" cy="231"/>
          </a:xfrm>
        </p:grpSpPr>
        <p:sp>
          <p:nvSpPr>
            <p:cNvPr id="4165"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66"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67"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68"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69"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70"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71"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172"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4173" name="Rectangle 77"/>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1986</a:t>
            </a:r>
          </a:p>
        </p:txBody>
      </p:sp>
      <p:sp>
        <p:nvSpPr>
          <p:cNvPr id="4174" name="Text Box 78"/>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4175" name="Text Box 79"/>
          <p:cNvSpPr txBox="1">
            <a:spLocks noChangeArrowheads="1"/>
          </p:cNvSpPr>
          <p:nvPr/>
        </p:nvSpPr>
        <p:spPr bwMode="auto">
          <a:xfrm>
            <a:off x="654050" y="5894388"/>
            <a:ext cx="72517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a:t>
            </a:r>
          </a:p>
        </p:txBody>
      </p:sp>
      <p:sp>
        <p:nvSpPr>
          <p:cNvPr id="4176"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177" name="Rectangle 81"/>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4178" name="Rectangle 82"/>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4179" name="Rectangle 83"/>
          <p:cNvSpPr>
            <a:spLocks noChangeArrowheads="1"/>
          </p:cNvSpPr>
          <p:nvPr/>
        </p:nvSpPr>
        <p:spPr bwMode="auto">
          <a:xfrm>
            <a:off x="395288" y="5892800"/>
            <a:ext cx="2957512" cy="3556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reeform 2"/>
          <p:cNvSpPr>
            <a:spLocks/>
          </p:cNvSpPr>
          <p:nvPr/>
        </p:nvSpPr>
        <p:spPr bwMode="auto">
          <a:xfrm>
            <a:off x="4011613" y="2003425"/>
            <a:ext cx="644525"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5123" name="Freeform 3"/>
          <p:cNvSpPr>
            <a:spLocks/>
          </p:cNvSpPr>
          <p:nvPr/>
        </p:nvSpPr>
        <p:spPr bwMode="auto">
          <a:xfrm>
            <a:off x="3983038"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5124" name="Freeform 4"/>
          <p:cNvSpPr>
            <a:spLocks/>
          </p:cNvSpPr>
          <p:nvPr/>
        </p:nvSpPr>
        <p:spPr bwMode="auto">
          <a:xfrm>
            <a:off x="3960813" y="2794000"/>
            <a:ext cx="806450"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5125" name="Freeform 5"/>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26" name="Freeform 6"/>
          <p:cNvSpPr>
            <a:spLocks/>
          </p:cNvSpPr>
          <p:nvPr/>
        </p:nvSpPr>
        <p:spPr bwMode="auto">
          <a:xfrm>
            <a:off x="4019550" y="3590925"/>
            <a:ext cx="838200"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27" name="Freeform 7"/>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28" name="Freeform 8"/>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5129" name="Freeform 9"/>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5130" name="Freeform 10"/>
          <p:cNvSpPr>
            <a:spLocks/>
          </p:cNvSpPr>
          <p:nvPr/>
        </p:nvSpPr>
        <p:spPr bwMode="auto">
          <a:xfrm>
            <a:off x="5343525" y="3265488"/>
            <a:ext cx="719138"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5131" name="Freeform 11"/>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5132" name="Freeform 12"/>
          <p:cNvSpPr>
            <a:spLocks/>
          </p:cNvSpPr>
          <p:nvPr/>
        </p:nvSpPr>
        <p:spPr bwMode="auto">
          <a:xfrm>
            <a:off x="5489575" y="3824288"/>
            <a:ext cx="374650"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5133" name="Freeform 13"/>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5134" name="Freeform 14"/>
          <p:cNvSpPr>
            <a:spLocks/>
          </p:cNvSpPr>
          <p:nvPr/>
        </p:nvSpPr>
        <p:spPr bwMode="auto">
          <a:xfrm>
            <a:off x="5843588"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5135" name="Freeform 15"/>
          <p:cNvSpPr>
            <a:spLocks/>
          </p:cNvSpPr>
          <p:nvPr/>
        </p:nvSpPr>
        <p:spPr bwMode="auto">
          <a:xfrm>
            <a:off x="5591175"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5136" name="Freeform 16"/>
          <p:cNvSpPr>
            <a:spLocks/>
          </p:cNvSpPr>
          <p:nvPr/>
        </p:nvSpPr>
        <p:spPr bwMode="auto">
          <a:xfrm>
            <a:off x="5988050" y="3009900"/>
            <a:ext cx="441325"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5137" name="Freeform 17"/>
          <p:cNvSpPr>
            <a:spLocks/>
          </p:cNvSpPr>
          <p:nvPr/>
        </p:nvSpPr>
        <p:spPr bwMode="auto">
          <a:xfrm>
            <a:off x="4845050" y="3660775"/>
            <a:ext cx="484188"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38" name="Freeform 18"/>
          <p:cNvSpPr>
            <a:spLocks/>
          </p:cNvSpPr>
          <p:nvPr/>
        </p:nvSpPr>
        <p:spPr bwMode="auto">
          <a:xfrm>
            <a:off x="2103438"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5139" name="Freeform 19"/>
          <p:cNvSpPr>
            <a:spLocks/>
          </p:cNvSpPr>
          <p:nvPr/>
        </p:nvSpPr>
        <p:spPr bwMode="auto">
          <a:xfrm>
            <a:off x="3324225" y="2452688"/>
            <a:ext cx="682625"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40" name="Freeform 20"/>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41" name="Freeform 21"/>
          <p:cNvSpPr>
            <a:spLocks/>
          </p:cNvSpPr>
          <p:nvPr/>
        </p:nvSpPr>
        <p:spPr bwMode="auto">
          <a:xfrm>
            <a:off x="3341688" y="3521075"/>
            <a:ext cx="684212"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5142" name="Freeform 22"/>
          <p:cNvSpPr>
            <a:spLocks/>
          </p:cNvSpPr>
          <p:nvPr/>
        </p:nvSpPr>
        <p:spPr bwMode="auto">
          <a:xfrm>
            <a:off x="3600450" y="3660775"/>
            <a:ext cx="1368425"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5143" name="Freeform 23"/>
          <p:cNvSpPr>
            <a:spLocks/>
          </p:cNvSpPr>
          <p:nvPr/>
        </p:nvSpPr>
        <p:spPr bwMode="auto">
          <a:xfrm>
            <a:off x="6169025"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5144" name="Freeform 24"/>
          <p:cNvSpPr>
            <a:spLocks/>
          </p:cNvSpPr>
          <p:nvPr/>
        </p:nvSpPr>
        <p:spPr bwMode="auto">
          <a:xfrm>
            <a:off x="6661150" y="2266950"/>
            <a:ext cx="165100"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5145" name="Group 25"/>
          <p:cNvGrpSpPr>
            <a:grpSpLocks/>
          </p:cNvGrpSpPr>
          <p:nvPr/>
        </p:nvGrpSpPr>
        <p:grpSpPr bwMode="auto">
          <a:xfrm>
            <a:off x="1027113" y="3886200"/>
            <a:ext cx="1785937" cy="1390650"/>
            <a:chOff x="768" y="2832"/>
            <a:chExt cx="1203" cy="876"/>
          </a:xfrm>
        </p:grpSpPr>
        <p:sp>
          <p:nvSpPr>
            <p:cNvPr id="5146"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47"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a:p>
          </p:txBody>
        </p:sp>
        <p:sp>
          <p:nvSpPr>
            <p:cNvPr id="5148"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49"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5150"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51"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5152"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53"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5154"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55"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5156"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57"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5158"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59"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60"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5161" name="Freeform 41"/>
          <p:cNvSpPr>
            <a:spLocks/>
          </p:cNvSpPr>
          <p:nvPr/>
        </p:nvSpPr>
        <p:spPr bwMode="auto">
          <a:xfrm>
            <a:off x="2955925" y="2794000"/>
            <a:ext cx="552450"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5162" name="Freeform 42"/>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5163" name="Freeform 43"/>
          <p:cNvSpPr>
            <a:spLocks/>
          </p:cNvSpPr>
          <p:nvPr/>
        </p:nvSpPr>
        <p:spPr bwMode="auto">
          <a:xfrm>
            <a:off x="2168525" y="2035175"/>
            <a:ext cx="782638"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64" name="Freeform 44"/>
          <p:cNvSpPr>
            <a:spLocks/>
          </p:cNvSpPr>
          <p:nvPr/>
        </p:nvSpPr>
        <p:spPr bwMode="auto">
          <a:xfrm>
            <a:off x="2805113" y="1833563"/>
            <a:ext cx="585787"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5165" name="Freeform 45"/>
          <p:cNvSpPr>
            <a:spLocks/>
          </p:cNvSpPr>
          <p:nvPr/>
        </p:nvSpPr>
        <p:spPr bwMode="auto">
          <a:xfrm>
            <a:off x="3051175"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5166" name="Freeform 46"/>
          <p:cNvSpPr>
            <a:spLocks/>
          </p:cNvSpPr>
          <p:nvPr/>
        </p:nvSpPr>
        <p:spPr bwMode="auto">
          <a:xfrm>
            <a:off x="2451100" y="2662238"/>
            <a:ext cx="620713"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67" name="Freeform 47"/>
          <p:cNvSpPr>
            <a:spLocks/>
          </p:cNvSpPr>
          <p:nvPr/>
        </p:nvSpPr>
        <p:spPr bwMode="auto">
          <a:xfrm>
            <a:off x="2774950" y="3444875"/>
            <a:ext cx="660400"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5168" name="Freeform 48"/>
          <p:cNvSpPr>
            <a:spLocks/>
          </p:cNvSpPr>
          <p:nvPr/>
        </p:nvSpPr>
        <p:spPr bwMode="auto">
          <a:xfrm>
            <a:off x="4606925" y="1981200"/>
            <a:ext cx="642938"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5169" name="Freeform 49"/>
          <p:cNvSpPr>
            <a:spLocks/>
          </p:cNvSpPr>
          <p:nvPr/>
        </p:nvSpPr>
        <p:spPr bwMode="auto">
          <a:xfrm>
            <a:off x="4902200" y="4133850"/>
            <a:ext cx="557213"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70" name="Freeform 50"/>
          <p:cNvSpPr>
            <a:spLocks/>
          </p:cNvSpPr>
          <p:nvPr/>
        </p:nvSpPr>
        <p:spPr bwMode="auto">
          <a:xfrm>
            <a:off x="5126038" y="2855913"/>
            <a:ext cx="392112"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rgbClr val="000000"/>
            </a:solidFill>
            <a:prstDash val="solid"/>
            <a:round/>
            <a:headEnd/>
            <a:tailEnd/>
          </a:ln>
        </p:spPr>
        <p:txBody>
          <a:bodyPr/>
          <a:lstStyle/>
          <a:p>
            <a:endParaRPr lang="en-US"/>
          </a:p>
        </p:txBody>
      </p:sp>
      <p:grpSp>
        <p:nvGrpSpPr>
          <p:cNvPr id="5171" name="Group 51"/>
          <p:cNvGrpSpPr>
            <a:grpSpLocks/>
          </p:cNvGrpSpPr>
          <p:nvPr/>
        </p:nvGrpSpPr>
        <p:grpSpPr bwMode="auto">
          <a:xfrm>
            <a:off x="5176838" y="2197100"/>
            <a:ext cx="738187" cy="742950"/>
            <a:chOff x="3562" y="1636"/>
            <a:chExt cx="497" cy="468"/>
          </a:xfrm>
        </p:grpSpPr>
        <p:sp>
          <p:nvSpPr>
            <p:cNvPr id="5172"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73"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5174" name="Freeform 54"/>
          <p:cNvSpPr>
            <a:spLocks/>
          </p:cNvSpPr>
          <p:nvPr/>
        </p:nvSpPr>
        <p:spPr bwMode="auto">
          <a:xfrm>
            <a:off x="5473700" y="2917825"/>
            <a:ext cx="290513"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5175" name="Freeform 55"/>
          <p:cNvSpPr>
            <a:spLocks/>
          </p:cNvSpPr>
          <p:nvPr/>
        </p:nvSpPr>
        <p:spPr bwMode="auto">
          <a:xfrm>
            <a:off x="5172075" y="3846513"/>
            <a:ext cx="338138"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76" name="Freeform 56"/>
          <p:cNvSpPr>
            <a:spLocks/>
          </p:cNvSpPr>
          <p:nvPr/>
        </p:nvSpPr>
        <p:spPr bwMode="auto">
          <a:xfrm>
            <a:off x="6111875" y="2732088"/>
            <a:ext cx="569913"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77" name="Freeform 57"/>
          <p:cNvSpPr>
            <a:spLocks/>
          </p:cNvSpPr>
          <p:nvPr/>
        </p:nvSpPr>
        <p:spPr bwMode="auto">
          <a:xfrm>
            <a:off x="5922963" y="3127375"/>
            <a:ext cx="738187"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78" name="Freeform 58"/>
          <p:cNvSpPr>
            <a:spLocks/>
          </p:cNvSpPr>
          <p:nvPr/>
        </p:nvSpPr>
        <p:spPr bwMode="auto">
          <a:xfrm>
            <a:off x="5973763" y="3730625"/>
            <a:ext cx="496887"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5179" name="Freeform 59"/>
          <p:cNvSpPr>
            <a:spLocks/>
          </p:cNvSpPr>
          <p:nvPr/>
        </p:nvSpPr>
        <p:spPr bwMode="auto">
          <a:xfrm>
            <a:off x="5748338" y="3784600"/>
            <a:ext cx="530225"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5180" name="Freeform 60"/>
          <p:cNvSpPr>
            <a:spLocks/>
          </p:cNvSpPr>
          <p:nvPr/>
        </p:nvSpPr>
        <p:spPr bwMode="auto">
          <a:xfrm>
            <a:off x="6246813" y="3041650"/>
            <a:ext cx="449262"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5181" name="Freeform 61"/>
          <p:cNvSpPr>
            <a:spLocks/>
          </p:cNvSpPr>
          <p:nvPr/>
        </p:nvSpPr>
        <p:spPr bwMode="auto">
          <a:xfrm>
            <a:off x="6588125"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82" name="Freeform 62"/>
          <p:cNvSpPr>
            <a:spLocks/>
          </p:cNvSpPr>
          <p:nvPr/>
        </p:nvSpPr>
        <p:spPr bwMode="auto">
          <a:xfrm>
            <a:off x="6616700" y="2801938"/>
            <a:ext cx="138113"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83" name="Freeform 63"/>
          <p:cNvSpPr>
            <a:spLocks/>
          </p:cNvSpPr>
          <p:nvPr/>
        </p:nvSpPr>
        <p:spPr bwMode="auto">
          <a:xfrm>
            <a:off x="6738938" y="2654300"/>
            <a:ext cx="166687"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chemeClr val="bg1"/>
          </a:solidFill>
          <a:ln w="12700" cmpd="sng">
            <a:solidFill>
              <a:srgbClr val="000000"/>
            </a:solidFill>
            <a:prstDash val="solid"/>
            <a:round/>
            <a:headEnd/>
            <a:tailEnd/>
          </a:ln>
        </p:spPr>
        <p:txBody>
          <a:bodyPr/>
          <a:lstStyle/>
          <a:p>
            <a:endParaRPr lang="en-US"/>
          </a:p>
        </p:txBody>
      </p:sp>
      <p:sp>
        <p:nvSpPr>
          <p:cNvPr id="5184" name="Freeform 64"/>
          <p:cNvSpPr>
            <a:spLocks/>
          </p:cNvSpPr>
          <p:nvPr/>
        </p:nvSpPr>
        <p:spPr bwMode="auto">
          <a:xfrm>
            <a:off x="6732588"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5185" name="Freeform 65"/>
          <p:cNvSpPr>
            <a:spLocks/>
          </p:cNvSpPr>
          <p:nvPr/>
        </p:nvSpPr>
        <p:spPr bwMode="auto">
          <a:xfrm>
            <a:off x="6884988"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5186" name="Freeform 66"/>
          <p:cNvSpPr>
            <a:spLocks/>
          </p:cNvSpPr>
          <p:nvPr/>
        </p:nvSpPr>
        <p:spPr bwMode="auto">
          <a:xfrm>
            <a:off x="678973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5187" name="Freeform 67"/>
          <p:cNvSpPr>
            <a:spLocks/>
          </p:cNvSpPr>
          <p:nvPr/>
        </p:nvSpPr>
        <p:spPr bwMode="auto">
          <a:xfrm>
            <a:off x="6840538" y="1887538"/>
            <a:ext cx="354012"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rgbClr val="000000"/>
            </a:solidFill>
            <a:prstDash val="solid"/>
            <a:round/>
            <a:headEnd/>
            <a:tailEnd/>
          </a:ln>
        </p:spPr>
        <p:txBody>
          <a:bodyPr/>
          <a:lstStyle/>
          <a:p>
            <a:endParaRPr lang="en-US"/>
          </a:p>
        </p:txBody>
      </p:sp>
      <p:grpSp>
        <p:nvGrpSpPr>
          <p:cNvPr id="5188" name="Group 68"/>
          <p:cNvGrpSpPr>
            <a:grpSpLocks/>
          </p:cNvGrpSpPr>
          <p:nvPr/>
        </p:nvGrpSpPr>
        <p:grpSpPr bwMode="auto">
          <a:xfrm>
            <a:off x="2876550" y="4635500"/>
            <a:ext cx="858838" cy="588963"/>
            <a:chOff x="1991" y="3321"/>
            <a:chExt cx="361" cy="231"/>
          </a:xfrm>
        </p:grpSpPr>
        <p:sp>
          <p:nvSpPr>
            <p:cNvPr id="5189"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5190"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5191"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5192"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5193"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5194"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5195"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5196"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5197" name="Rectangle 77"/>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1987</a:t>
            </a:r>
          </a:p>
        </p:txBody>
      </p:sp>
      <p:sp>
        <p:nvSpPr>
          <p:cNvPr id="5198" name="Text Box 78"/>
          <p:cNvSpPr txBox="1">
            <a:spLocks noChangeArrowheads="1"/>
          </p:cNvSpPr>
          <p:nvPr/>
        </p:nvSpPr>
        <p:spPr bwMode="auto">
          <a:xfrm>
            <a:off x="2133600" y="1295400"/>
            <a:ext cx="5805488" cy="304800"/>
          </a:xfrm>
          <a:prstGeom prst="rect">
            <a:avLst/>
          </a:prstGeom>
          <a:noFill/>
          <a:ln w="9525">
            <a:noFill/>
            <a:miter lim="800000"/>
            <a:headEnd/>
            <a:tailEnd/>
          </a:ln>
          <a:effectLst/>
        </p:spPr>
        <p:txBody>
          <a:bodyPr>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5199" name="Text Box 79"/>
          <p:cNvSpPr txBox="1">
            <a:spLocks noChangeArrowheads="1"/>
          </p:cNvSpPr>
          <p:nvPr/>
        </p:nvSpPr>
        <p:spPr bwMode="auto">
          <a:xfrm>
            <a:off x="654050" y="5894388"/>
            <a:ext cx="72517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a:t>
            </a:r>
          </a:p>
        </p:txBody>
      </p:sp>
      <p:sp>
        <p:nvSpPr>
          <p:cNvPr id="5200"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5201" name="Rectangle 81"/>
          <p:cNvSpPr>
            <a:spLocks noChangeArrowheads="1"/>
          </p:cNvSpPr>
          <p:nvPr/>
        </p:nvSpPr>
        <p:spPr bwMode="auto">
          <a:xfrm>
            <a:off x="1349375" y="5953125"/>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5202" name="Rectangle 82"/>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5203" name="Rectangle 83"/>
          <p:cNvSpPr>
            <a:spLocks noChangeArrowheads="1"/>
          </p:cNvSpPr>
          <p:nvPr/>
        </p:nvSpPr>
        <p:spPr bwMode="auto">
          <a:xfrm>
            <a:off x="395288" y="5892800"/>
            <a:ext cx="30337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p:cNvSpPr>
          <p:nvPr/>
        </p:nvSpPr>
        <p:spPr bwMode="auto">
          <a:xfrm>
            <a:off x="4011613" y="2003425"/>
            <a:ext cx="644525"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147" name="Freeform 3"/>
          <p:cNvSpPr>
            <a:spLocks/>
          </p:cNvSpPr>
          <p:nvPr/>
        </p:nvSpPr>
        <p:spPr bwMode="auto">
          <a:xfrm>
            <a:off x="3983038"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148" name="Freeform 4"/>
          <p:cNvSpPr>
            <a:spLocks/>
          </p:cNvSpPr>
          <p:nvPr/>
        </p:nvSpPr>
        <p:spPr bwMode="auto">
          <a:xfrm>
            <a:off x="3960813" y="2794000"/>
            <a:ext cx="806450"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149" name="Freeform 5"/>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150" name="Freeform 6"/>
          <p:cNvSpPr>
            <a:spLocks/>
          </p:cNvSpPr>
          <p:nvPr/>
        </p:nvSpPr>
        <p:spPr bwMode="auto">
          <a:xfrm>
            <a:off x="4019550" y="3590925"/>
            <a:ext cx="838200"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151" name="Freeform 7"/>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152" name="Freeform 8"/>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153" name="Freeform 9"/>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154" name="Freeform 10"/>
          <p:cNvSpPr>
            <a:spLocks/>
          </p:cNvSpPr>
          <p:nvPr/>
        </p:nvSpPr>
        <p:spPr bwMode="auto">
          <a:xfrm>
            <a:off x="5343525" y="3265488"/>
            <a:ext cx="719138"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155" name="Freeform 11"/>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156" name="Freeform 12"/>
          <p:cNvSpPr>
            <a:spLocks/>
          </p:cNvSpPr>
          <p:nvPr/>
        </p:nvSpPr>
        <p:spPr bwMode="auto">
          <a:xfrm>
            <a:off x="5489575" y="3824288"/>
            <a:ext cx="374650"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157" name="Freeform 13"/>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158" name="Freeform 14"/>
          <p:cNvSpPr>
            <a:spLocks/>
          </p:cNvSpPr>
          <p:nvPr/>
        </p:nvSpPr>
        <p:spPr bwMode="auto">
          <a:xfrm>
            <a:off x="5843588"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159" name="Freeform 15"/>
          <p:cNvSpPr>
            <a:spLocks/>
          </p:cNvSpPr>
          <p:nvPr/>
        </p:nvSpPr>
        <p:spPr bwMode="auto">
          <a:xfrm>
            <a:off x="5591175"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487E6"/>
          </a:solidFill>
          <a:ln w="12700" cmpd="sng">
            <a:solidFill>
              <a:srgbClr val="000000"/>
            </a:solidFill>
            <a:prstDash val="solid"/>
            <a:round/>
            <a:headEnd/>
            <a:tailEnd/>
          </a:ln>
        </p:spPr>
        <p:txBody>
          <a:bodyPr/>
          <a:lstStyle/>
          <a:p>
            <a:endParaRPr lang="en-US"/>
          </a:p>
        </p:txBody>
      </p:sp>
      <p:sp>
        <p:nvSpPr>
          <p:cNvPr id="6160" name="Freeform 16"/>
          <p:cNvSpPr>
            <a:spLocks/>
          </p:cNvSpPr>
          <p:nvPr/>
        </p:nvSpPr>
        <p:spPr bwMode="auto">
          <a:xfrm>
            <a:off x="5988050" y="3009900"/>
            <a:ext cx="441325"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161" name="Freeform 17"/>
          <p:cNvSpPr>
            <a:spLocks/>
          </p:cNvSpPr>
          <p:nvPr/>
        </p:nvSpPr>
        <p:spPr bwMode="auto">
          <a:xfrm>
            <a:off x="4845050" y="3660775"/>
            <a:ext cx="484188"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162" name="Freeform 18"/>
          <p:cNvSpPr>
            <a:spLocks/>
          </p:cNvSpPr>
          <p:nvPr/>
        </p:nvSpPr>
        <p:spPr bwMode="auto">
          <a:xfrm>
            <a:off x="2103438"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163" name="Freeform 19"/>
          <p:cNvSpPr>
            <a:spLocks/>
          </p:cNvSpPr>
          <p:nvPr/>
        </p:nvSpPr>
        <p:spPr bwMode="auto">
          <a:xfrm>
            <a:off x="3324225" y="2452688"/>
            <a:ext cx="682625"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164" name="Freeform 20"/>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165" name="Freeform 21"/>
          <p:cNvSpPr>
            <a:spLocks/>
          </p:cNvSpPr>
          <p:nvPr/>
        </p:nvSpPr>
        <p:spPr bwMode="auto">
          <a:xfrm>
            <a:off x="3341688" y="3521075"/>
            <a:ext cx="684212"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166" name="Freeform 22"/>
          <p:cNvSpPr>
            <a:spLocks/>
          </p:cNvSpPr>
          <p:nvPr/>
        </p:nvSpPr>
        <p:spPr bwMode="auto">
          <a:xfrm>
            <a:off x="3600450" y="3660775"/>
            <a:ext cx="1368425"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167" name="Freeform 23"/>
          <p:cNvSpPr>
            <a:spLocks/>
          </p:cNvSpPr>
          <p:nvPr/>
        </p:nvSpPr>
        <p:spPr bwMode="auto">
          <a:xfrm>
            <a:off x="6169025"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168" name="Freeform 24"/>
          <p:cNvSpPr>
            <a:spLocks/>
          </p:cNvSpPr>
          <p:nvPr/>
        </p:nvSpPr>
        <p:spPr bwMode="auto">
          <a:xfrm>
            <a:off x="6661150" y="2266950"/>
            <a:ext cx="165100"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6169" name="Group 25"/>
          <p:cNvGrpSpPr>
            <a:grpSpLocks/>
          </p:cNvGrpSpPr>
          <p:nvPr/>
        </p:nvGrpSpPr>
        <p:grpSpPr bwMode="auto">
          <a:xfrm>
            <a:off x="1027113" y="3886200"/>
            <a:ext cx="1785937" cy="1390650"/>
            <a:chOff x="768" y="2832"/>
            <a:chExt cx="1203" cy="876"/>
          </a:xfrm>
        </p:grpSpPr>
        <p:sp>
          <p:nvSpPr>
            <p:cNvPr id="6170"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171"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a:p>
          </p:txBody>
        </p:sp>
        <p:sp>
          <p:nvSpPr>
            <p:cNvPr id="6172"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173"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6174"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175"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6176"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177"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6178"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179"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6180"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181"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6182"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183"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184"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6185" name="Freeform 41"/>
          <p:cNvSpPr>
            <a:spLocks/>
          </p:cNvSpPr>
          <p:nvPr/>
        </p:nvSpPr>
        <p:spPr bwMode="auto">
          <a:xfrm>
            <a:off x="2955925" y="2794000"/>
            <a:ext cx="552450"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186" name="Freeform 42"/>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187" name="Freeform 43"/>
          <p:cNvSpPr>
            <a:spLocks/>
          </p:cNvSpPr>
          <p:nvPr/>
        </p:nvSpPr>
        <p:spPr bwMode="auto">
          <a:xfrm>
            <a:off x="2168525" y="2035175"/>
            <a:ext cx="782638"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188" name="Freeform 44"/>
          <p:cNvSpPr>
            <a:spLocks/>
          </p:cNvSpPr>
          <p:nvPr/>
        </p:nvSpPr>
        <p:spPr bwMode="auto">
          <a:xfrm>
            <a:off x="2805113" y="1833563"/>
            <a:ext cx="585787"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189" name="Freeform 45"/>
          <p:cNvSpPr>
            <a:spLocks/>
          </p:cNvSpPr>
          <p:nvPr/>
        </p:nvSpPr>
        <p:spPr bwMode="auto">
          <a:xfrm>
            <a:off x="3051175"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190" name="Freeform 46"/>
          <p:cNvSpPr>
            <a:spLocks/>
          </p:cNvSpPr>
          <p:nvPr/>
        </p:nvSpPr>
        <p:spPr bwMode="auto">
          <a:xfrm>
            <a:off x="2451100" y="2662238"/>
            <a:ext cx="620713"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191" name="Freeform 47"/>
          <p:cNvSpPr>
            <a:spLocks/>
          </p:cNvSpPr>
          <p:nvPr/>
        </p:nvSpPr>
        <p:spPr bwMode="auto">
          <a:xfrm>
            <a:off x="2774950" y="3444875"/>
            <a:ext cx="660400"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192" name="Freeform 48"/>
          <p:cNvSpPr>
            <a:spLocks/>
          </p:cNvSpPr>
          <p:nvPr/>
        </p:nvSpPr>
        <p:spPr bwMode="auto">
          <a:xfrm>
            <a:off x="4606925" y="1981200"/>
            <a:ext cx="642938"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193" name="Freeform 49"/>
          <p:cNvSpPr>
            <a:spLocks/>
          </p:cNvSpPr>
          <p:nvPr/>
        </p:nvSpPr>
        <p:spPr bwMode="auto">
          <a:xfrm>
            <a:off x="4902200" y="4133850"/>
            <a:ext cx="557213"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194" name="Freeform 50"/>
          <p:cNvSpPr>
            <a:spLocks/>
          </p:cNvSpPr>
          <p:nvPr/>
        </p:nvSpPr>
        <p:spPr bwMode="auto">
          <a:xfrm>
            <a:off x="5126038" y="2855913"/>
            <a:ext cx="392112"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rgbClr val="000000"/>
            </a:solidFill>
            <a:prstDash val="solid"/>
            <a:round/>
            <a:headEnd/>
            <a:tailEnd/>
          </a:ln>
        </p:spPr>
        <p:txBody>
          <a:bodyPr/>
          <a:lstStyle/>
          <a:p>
            <a:endParaRPr lang="en-US"/>
          </a:p>
        </p:txBody>
      </p:sp>
      <p:grpSp>
        <p:nvGrpSpPr>
          <p:cNvPr id="6195" name="Group 51"/>
          <p:cNvGrpSpPr>
            <a:grpSpLocks/>
          </p:cNvGrpSpPr>
          <p:nvPr/>
        </p:nvGrpSpPr>
        <p:grpSpPr bwMode="auto">
          <a:xfrm>
            <a:off x="5176838" y="2197100"/>
            <a:ext cx="738187" cy="742950"/>
            <a:chOff x="3562" y="1636"/>
            <a:chExt cx="497" cy="468"/>
          </a:xfrm>
        </p:grpSpPr>
        <p:sp>
          <p:nvSpPr>
            <p:cNvPr id="6196"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197"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6987EB"/>
            </a:solidFill>
            <a:ln w="12700" cmpd="sng">
              <a:solidFill>
                <a:srgbClr val="000000"/>
              </a:solidFill>
              <a:prstDash val="solid"/>
              <a:round/>
              <a:headEnd/>
              <a:tailEnd/>
            </a:ln>
          </p:spPr>
          <p:txBody>
            <a:bodyPr/>
            <a:lstStyle/>
            <a:p>
              <a:endParaRPr lang="en-US"/>
            </a:p>
          </p:txBody>
        </p:sp>
      </p:grpSp>
      <p:sp>
        <p:nvSpPr>
          <p:cNvPr id="6198" name="Freeform 54"/>
          <p:cNvSpPr>
            <a:spLocks/>
          </p:cNvSpPr>
          <p:nvPr/>
        </p:nvSpPr>
        <p:spPr bwMode="auto">
          <a:xfrm>
            <a:off x="5473700" y="2917825"/>
            <a:ext cx="290513"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199" name="Freeform 55"/>
          <p:cNvSpPr>
            <a:spLocks/>
          </p:cNvSpPr>
          <p:nvPr/>
        </p:nvSpPr>
        <p:spPr bwMode="auto">
          <a:xfrm>
            <a:off x="5172075" y="3846513"/>
            <a:ext cx="338138"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200" name="Freeform 56"/>
          <p:cNvSpPr>
            <a:spLocks/>
          </p:cNvSpPr>
          <p:nvPr/>
        </p:nvSpPr>
        <p:spPr bwMode="auto">
          <a:xfrm>
            <a:off x="6111875" y="2732088"/>
            <a:ext cx="569913"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201" name="Freeform 57"/>
          <p:cNvSpPr>
            <a:spLocks/>
          </p:cNvSpPr>
          <p:nvPr/>
        </p:nvSpPr>
        <p:spPr bwMode="auto">
          <a:xfrm>
            <a:off x="5922963" y="3127375"/>
            <a:ext cx="738187"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202" name="Freeform 58"/>
          <p:cNvSpPr>
            <a:spLocks/>
          </p:cNvSpPr>
          <p:nvPr/>
        </p:nvSpPr>
        <p:spPr bwMode="auto">
          <a:xfrm>
            <a:off x="5973763" y="3730625"/>
            <a:ext cx="496887"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203" name="Freeform 59"/>
          <p:cNvSpPr>
            <a:spLocks/>
          </p:cNvSpPr>
          <p:nvPr/>
        </p:nvSpPr>
        <p:spPr bwMode="auto">
          <a:xfrm>
            <a:off x="5748338" y="3784600"/>
            <a:ext cx="530225"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204" name="Freeform 60"/>
          <p:cNvSpPr>
            <a:spLocks/>
          </p:cNvSpPr>
          <p:nvPr/>
        </p:nvSpPr>
        <p:spPr bwMode="auto">
          <a:xfrm>
            <a:off x="6246813" y="3041650"/>
            <a:ext cx="449262"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205" name="Freeform 61"/>
          <p:cNvSpPr>
            <a:spLocks/>
          </p:cNvSpPr>
          <p:nvPr/>
        </p:nvSpPr>
        <p:spPr bwMode="auto">
          <a:xfrm>
            <a:off x="6588125"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206" name="Freeform 62"/>
          <p:cNvSpPr>
            <a:spLocks/>
          </p:cNvSpPr>
          <p:nvPr/>
        </p:nvSpPr>
        <p:spPr bwMode="auto">
          <a:xfrm>
            <a:off x="6616700" y="2801938"/>
            <a:ext cx="138113"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6207" name="Freeform 63"/>
          <p:cNvSpPr>
            <a:spLocks/>
          </p:cNvSpPr>
          <p:nvPr/>
        </p:nvSpPr>
        <p:spPr bwMode="auto">
          <a:xfrm>
            <a:off x="6738938" y="2654300"/>
            <a:ext cx="166687"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208" name="Freeform 64"/>
          <p:cNvSpPr>
            <a:spLocks/>
          </p:cNvSpPr>
          <p:nvPr/>
        </p:nvSpPr>
        <p:spPr bwMode="auto">
          <a:xfrm>
            <a:off x="6732588"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6209" name="Freeform 65"/>
          <p:cNvSpPr>
            <a:spLocks/>
          </p:cNvSpPr>
          <p:nvPr/>
        </p:nvSpPr>
        <p:spPr bwMode="auto">
          <a:xfrm>
            <a:off x="6884988"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210" name="Freeform 66"/>
          <p:cNvSpPr>
            <a:spLocks/>
          </p:cNvSpPr>
          <p:nvPr/>
        </p:nvSpPr>
        <p:spPr bwMode="auto">
          <a:xfrm>
            <a:off x="678973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6211" name="Freeform 67"/>
          <p:cNvSpPr>
            <a:spLocks/>
          </p:cNvSpPr>
          <p:nvPr/>
        </p:nvSpPr>
        <p:spPr bwMode="auto">
          <a:xfrm>
            <a:off x="6840538" y="1887538"/>
            <a:ext cx="354012"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rgbClr val="000000"/>
            </a:solidFill>
            <a:prstDash val="solid"/>
            <a:round/>
            <a:headEnd/>
            <a:tailEnd/>
          </a:ln>
        </p:spPr>
        <p:txBody>
          <a:bodyPr/>
          <a:lstStyle/>
          <a:p>
            <a:endParaRPr lang="en-US"/>
          </a:p>
        </p:txBody>
      </p:sp>
      <p:grpSp>
        <p:nvGrpSpPr>
          <p:cNvPr id="6212" name="Group 68"/>
          <p:cNvGrpSpPr>
            <a:grpSpLocks/>
          </p:cNvGrpSpPr>
          <p:nvPr/>
        </p:nvGrpSpPr>
        <p:grpSpPr bwMode="auto">
          <a:xfrm>
            <a:off x="2876550" y="4635500"/>
            <a:ext cx="858838" cy="588963"/>
            <a:chOff x="1991" y="3321"/>
            <a:chExt cx="361" cy="231"/>
          </a:xfrm>
        </p:grpSpPr>
        <p:sp>
          <p:nvSpPr>
            <p:cNvPr id="6213"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6214"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6215"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6216"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6217"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6218"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6219"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6220"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6221" name="Rectangle 77"/>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1988</a:t>
            </a:r>
          </a:p>
        </p:txBody>
      </p:sp>
      <p:sp>
        <p:nvSpPr>
          <p:cNvPr id="6222" name="Text Box 78"/>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6223" name="Text Box 79"/>
          <p:cNvSpPr txBox="1">
            <a:spLocks noChangeArrowheads="1"/>
          </p:cNvSpPr>
          <p:nvPr/>
        </p:nvSpPr>
        <p:spPr bwMode="auto">
          <a:xfrm>
            <a:off x="654050" y="5894388"/>
            <a:ext cx="72517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a:t>
            </a:r>
          </a:p>
        </p:txBody>
      </p:sp>
      <p:sp>
        <p:nvSpPr>
          <p:cNvPr id="6224"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225" name="Rectangle 81"/>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6226" name="Rectangle 82"/>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6227" name="Rectangle 83"/>
          <p:cNvSpPr>
            <a:spLocks noChangeArrowheads="1"/>
          </p:cNvSpPr>
          <p:nvPr/>
        </p:nvSpPr>
        <p:spPr bwMode="auto">
          <a:xfrm>
            <a:off x="395288" y="5892800"/>
            <a:ext cx="30337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011613" y="2003425"/>
            <a:ext cx="644525"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171" name="Freeform 3"/>
          <p:cNvSpPr>
            <a:spLocks/>
          </p:cNvSpPr>
          <p:nvPr/>
        </p:nvSpPr>
        <p:spPr bwMode="auto">
          <a:xfrm>
            <a:off x="3983038"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172" name="Freeform 4"/>
          <p:cNvSpPr>
            <a:spLocks/>
          </p:cNvSpPr>
          <p:nvPr/>
        </p:nvSpPr>
        <p:spPr bwMode="auto">
          <a:xfrm>
            <a:off x="3960813" y="2794000"/>
            <a:ext cx="806450"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173" name="Freeform 5"/>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174" name="Freeform 6"/>
          <p:cNvSpPr>
            <a:spLocks/>
          </p:cNvSpPr>
          <p:nvPr/>
        </p:nvSpPr>
        <p:spPr bwMode="auto">
          <a:xfrm>
            <a:off x="4019550" y="3590925"/>
            <a:ext cx="838200"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175" name="Freeform 7"/>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176" name="Freeform 8"/>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177" name="Freeform 9"/>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178" name="Freeform 10"/>
          <p:cNvSpPr>
            <a:spLocks/>
          </p:cNvSpPr>
          <p:nvPr/>
        </p:nvSpPr>
        <p:spPr bwMode="auto">
          <a:xfrm>
            <a:off x="5343525" y="3265488"/>
            <a:ext cx="719138"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179" name="Freeform 11"/>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180" name="Freeform 12"/>
          <p:cNvSpPr>
            <a:spLocks/>
          </p:cNvSpPr>
          <p:nvPr/>
        </p:nvSpPr>
        <p:spPr bwMode="auto">
          <a:xfrm>
            <a:off x="5489575" y="3824288"/>
            <a:ext cx="374650"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181" name="Freeform 13"/>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182" name="Freeform 14"/>
          <p:cNvSpPr>
            <a:spLocks/>
          </p:cNvSpPr>
          <p:nvPr/>
        </p:nvSpPr>
        <p:spPr bwMode="auto">
          <a:xfrm>
            <a:off x="5843588"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183" name="Freeform 15"/>
          <p:cNvSpPr>
            <a:spLocks/>
          </p:cNvSpPr>
          <p:nvPr/>
        </p:nvSpPr>
        <p:spPr bwMode="auto">
          <a:xfrm>
            <a:off x="5591175"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184" name="Freeform 16"/>
          <p:cNvSpPr>
            <a:spLocks/>
          </p:cNvSpPr>
          <p:nvPr/>
        </p:nvSpPr>
        <p:spPr bwMode="auto">
          <a:xfrm>
            <a:off x="5988050" y="3009900"/>
            <a:ext cx="441325"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185" name="Freeform 17"/>
          <p:cNvSpPr>
            <a:spLocks/>
          </p:cNvSpPr>
          <p:nvPr/>
        </p:nvSpPr>
        <p:spPr bwMode="auto">
          <a:xfrm>
            <a:off x="4845050" y="3660775"/>
            <a:ext cx="484188"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186" name="Freeform 18"/>
          <p:cNvSpPr>
            <a:spLocks/>
          </p:cNvSpPr>
          <p:nvPr/>
        </p:nvSpPr>
        <p:spPr bwMode="auto">
          <a:xfrm>
            <a:off x="2103438"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187" name="Freeform 19"/>
          <p:cNvSpPr>
            <a:spLocks/>
          </p:cNvSpPr>
          <p:nvPr/>
        </p:nvSpPr>
        <p:spPr bwMode="auto">
          <a:xfrm>
            <a:off x="3324225" y="2452688"/>
            <a:ext cx="682625"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188" name="Freeform 20"/>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189" name="Freeform 21"/>
          <p:cNvSpPr>
            <a:spLocks/>
          </p:cNvSpPr>
          <p:nvPr/>
        </p:nvSpPr>
        <p:spPr bwMode="auto">
          <a:xfrm>
            <a:off x="3341688" y="3521075"/>
            <a:ext cx="684212"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190" name="Freeform 22"/>
          <p:cNvSpPr>
            <a:spLocks/>
          </p:cNvSpPr>
          <p:nvPr/>
        </p:nvSpPr>
        <p:spPr bwMode="auto">
          <a:xfrm>
            <a:off x="3600450" y="3660775"/>
            <a:ext cx="1368425"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191" name="Freeform 23"/>
          <p:cNvSpPr>
            <a:spLocks/>
          </p:cNvSpPr>
          <p:nvPr/>
        </p:nvSpPr>
        <p:spPr bwMode="auto">
          <a:xfrm>
            <a:off x="6169025"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192" name="Freeform 24"/>
          <p:cNvSpPr>
            <a:spLocks/>
          </p:cNvSpPr>
          <p:nvPr/>
        </p:nvSpPr>
        <p:spPr bwMode="auto">
          <a:xfrm>
            <a:off x="6661150" y="2266950"/>
            <a:ext cx="165100"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7193" name="Group 25"/>
          <p:cNvGrpSpPr>
            <a:grpSpLocks/>
          </p:cNvGrpSpPr>
          <p:nvPr/>
        </p:nvGrpSpPr>
        <p:grpSpPr bwMode="auto">
          <a:xfrm>
            <a:off x="1027113" y="3886200"/>
            <a:ext cx="1785937" cy="1390650"/>
            <a:chOff x="768" y="2832"/>
            <a:chExt cx="1203" cy="876"/>
          </a:xfrm>
        </p:grpSpPr>
        <p:sp>
          <p:nvSpPr>
            <p:cNvPr id="7194"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195"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a:p>
          </p:txBody>
        </p:sp>
        <p:sp>
          <p:nvSpPr>
            <p:cNvPr id="7196"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197"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7198"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199"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7200"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201"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7202"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203"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7204"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205"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7206"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207"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208"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7209" name="Freeform 41"/>
          <p:cNvSpPr>
            <a:spLocks/>
          </p:cNvSpPr>
          <p:nvPr/>
        </p:nvSpPr>
        <p:spPr bwMode="auto">
          <a:xfrm>
            <a:off x="2955925" y="2794000"/>
            <a:ext cx="552450"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210" name="Freeform 42"/>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211" name="Freeform 43"/>
          <p:cNvSpPr>
            <a:spLocks/>
          </p:cNvSpPr>
          <p:nvPr/>
        </p:nvSpPr>
        <p:spPr bwMode="auto">
          <a:xfrm>
            <a:off x="2168525" y="2035175"/>
            <a:ext cx="782638"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212" name="Freeform 44"/>
          <p:cNvSpPr>
            <a:spLocks/>
          </p:cNvSpPr>
          <p:nvPr/>
        </p:nvSpPr>
        <p:spPr bwMode="auto">
          <a:xfrm>
            <a:off x="2805113" y="1833563"/>
            <a:ext cx="585787"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213" name="Freeform 45"/>
          <p:cNvSpPr>
            <a:spLocks/>
          </p:cNvSpPr>
          <p:nvPr/>
        </p:nvSpPr>
        <p:spPr bwMode="auto">
          <a:xfrm>
            <a:off x="3051175"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214" name="Freeform 46"/>
          <p:cNvSpPr>
            <a:spLocks/>
          </p:cNvSpPr>
          <p:nvPr/>
        </p:nvSpPr>
        <p:spPr bwMode="auto">
          <a:xfrm>
            <a:off x="2451100" y="2662238"/>
            <a:ext cx="620713"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215" name="Freeform 47"/>
          <p:cNvSpPr>
            <a:spLocks/>
          </p:cNvSpPr>
          <p:nvPr/>
        </p:nvSpPr>
        <p:spPr bwMode="auto">
          <a:xfrm>
            <a:off x="2774950" y="3444875"/>
            <a:ext cx="660400"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216" name="Freeform 48"/>
          <p:cNvSpPr>
            <a:spLocks/>
          </p:cNvSpPr>
          <p:nvPr/>
        </p:nvSpPr>
        <p:spPr bwMode="auto">
          <a:xfrm>
            <a:off x="4606925" y="1981200"/>
            <a:ext cx="642938"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217" name="Freeform 49"/>
          <p:cNvSpPr>
            <a:spLocks/>
          </p:cNvSpPr>
          <p:nvPr/>
        </p:nvSpPr>
        <p:spPr bwMode="auto">
          <a:xfrm>
            <a:off x="4902200" y="4133850"/>
            <a:ext cx="557213"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218" name="Freeform 50"/>
          <p:cNvSpPr>
            <a:spLocks/>
          </p:cNvSpPr>
          <p:nvPr/>
        </p:nvSpPr>
        <p:spPr bwMode="auto">
          <a:xfrm>
            <a:off x="5126038" y="2855913"/>
            <a:ext cx="392112"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rgbClr val="000000"/>
            </a:solidFill>
            <a:prstDash val="solid"/>
            <a:round/>
            <a:headEnd/>
            <a:tailEnd/>
          </a:ln>
        </p:spPr>
        <p:txBody>
          <a:bodyPr/>
          <a:lstStyle/>
          <a:p>
            <a:endParaRPr lang="en-US"/>
          </a:p>
        </p:txBody>
      </p:sp>
      <p:grpSp>
        <p:nvGrpSpPr>
          <p:cNvPr id="7219" name="Group 51"/>
          <p:cNvGrpSpPr>
            <a:grpSpLocks/>
          </p:cNvGrpSpPr>
          <p:nvPr/>
        </p:nvGrpSpPr>
        <p:grpSpPr bwMode="auto">
          <a:xfrm>
            <a:off x="5176838" y="2197100"/>
            <a:ext cx="738187" cy="742950"/>
            <a:chOff x="3562" y="1636"/>
            <a:chExt cx="497" cy="468"/>
          </a:xfrm>
        </p:grpSpPr>
        <p:sp>
          <p:nvSpPr>
            <p:cNvPr id="7220"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221"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6987EB"/>
            </a:solidFill>
            <a:ln w="12700" cmpd="sng">
              <a:solidFill>
                <a:srgbClr val="000000"/>
              </a:solidFill>
              <a:prstDash val="solid"/>
              <a:round/>
              <a:headEnd/>
              <a:tailEnd/>
            </a:ln>
          </p:spPr>
          <p:txBody>
            <a:bodyPr/>
            <a:lstStyle/>
            <a:p>
              <a:endParaRPr lang="en-US"/>
            </a:p>
          </p:txBody>
        </p:sp>
      </p:grpSp>
      <p:sp>
        <p:nvSpPr>
          <p:cNvPr id="7222" name="Freeform 54"/>
          <p:cNvSpPr>
            <a:spLocks/>
          </p:cNvSpPr>
          <p:nvPr/>
        </p:nvSpPr>
        <p:spPr bwMode="auto">
          <a:xfrm>
            <a:off x="5473700" y="2917825"/>
            <a:ext cx="290513"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223" name="Freeform 55"/>
          <p:cNvSpPr>
            <a:spLocks/>
          </p:cNvSpPr>
          <p:nvPr/>
        </p:nvSpPr>
        <p:spPr bwMode="auto">
          <a:xfrm>
            <a:off x="5172075" y="3846513"/>
            <a:ext cx="338138"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224" name="Freeform 56"/>
          <p:cNvSpPr>
            <a:spLocks/>
          </p:cNvSpPr>
          <p:nvPr/>
        </p:nvSpPr>
        <p:spPr bwMode="auto">
          <a:xfrm>
            <a:off x="6111875" y="2732088"/>
            <a:ext cx="569913"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225" name="Freeform 57"/>
          <p:cNvSpPr>
            <a:spLocks/>
          </p:cNvSpPr>
          <p:nvPr/>
        </p:nvSpPr>
        <p:spPr bwMode="auto">
          <a:xfrm>
            <a:off x="5922963" y="3127375"/>
            <a:ext cx="738187"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226" name="Freeform 58"/>
          <p:cNvSpPr>
            <a:spLocks/>
          </p:cNvSpPr>
          <p:nvPr/>
        </p:nvSpPr>
        <p:spPr bwMode="auto">
          <a:xfrm>
            <a:off x="5973763" y="3730625"/>
            <a:ext cx="496887"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7227" name="Freeform 59"/>
          <p:cNvSpPr>
            <a:spLocks/>
          </p:cNvSpPr>
          <p:nvPr/>
        </p:nvSpPr>
        <p:spPr bwMode="auto">
          <a:xfrm>
            <a:off x="5748338" y="3784600"/>
            <a:ext cx="530225"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228" name="Freeform 60"/>
          <p:cNvSpPr>
            <a:spLocks/>
          </p:cNvSpPr>
          <p:nvPr/>
        </p:nvSpPr>
        <p:spPr bwMode="auto">
          <a:xfrm>
            <a:off x="6246813" y="3041650"/>
            <a:ext cx="449262"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229" name="Freeform 61"/>
          <p:cNvSpPr>
            <a:spLocks/>
          </p:cNvSpPr>
          <p:nvPr/>
        </p:nvSpPr>
        <p:spPr bwMode="auto">
          <a:xfrm>
            <a:off x="6588125"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230" name="Freeform 62"/>
          <p:cNvSpPr>
            <a:spLocks/>
          </p:cNvSpPr>
          <p:nvPr/>
        </p:nvSpPr>
        <p:spPr bwMode="auto">
          <a:xfrm>
            <a:off x="6616700" y="2801938"/>
            <a:ext cx="138113"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7231" name="Freeform 63"/>
          <p:cNvSpPr>
            <a:spLocks/>
          </p:cNvSpPr>
          <p:nvPr/>
        </p:nvSpPr>
        <p:spPr bwMode="auto">
          <a:xfrm>
            <a:off x="6738938" y="2654300"/>
            <a:ext cx="166687"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232" name="Freeform 64"/>
          <p:cNvSpPr>
            <a:spLocks/>
          </p:cNvSpPr>
          <p:nvPr/>
        </p:nvSpPr>
        <p:spPr bwMode="auto">
          <a:xfrm>
            <a:off x="6732588"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233" name="Freeform 65"/>
          <p:cNvSpPr>
            <a:spLocks/>
          </p:cNvSpPr>
          <p:nvPr/>
        </p:nvSpPr>
        <p:spPr bwMode="auto">
          <a:xfrm>
            <a:off x="6884988"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234" name="Freeform 66"/>
          <p:cNvSpPr>
            <a:spLocks/>
          </p:cNvSpPr>
          <p:nvPr/>
        </p:nvSpPr>
        <p:spPr bwMode="auto">
          <a:xfrm>
            <a:off x="678973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7235" name="Freeform 67"/>
          <p:cNvSpPr>
            <a:spLocks/>
          </p:cNvSpPr>
          <p:nvPr/>
        </p:nvSpPr>
        <p:spPr bwMode="auto">
          <a:xfrm>
            <a:off x="6840538" y="1887538"/>
            <a:ext cx="354012"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AAC8F5"/>
          </a:solidFill>
          <a:ln w="12700" cmpd="sng">
            <a:solidFill>
              <a:srgbClr val="000000"/>
            </a:solidFill>
            <a:prstDash val="solid"/>
            <a:round/>
            <a:headEnd/>
            <a:tailEnd/>
          </a:ln>
        </p:spPr>
        <p:txBody>
          <a:bodyPr/>
          <a:lstStyle/>
          <a:p>
            <a:endParaRPr lang="en-US"/>
          </a:p>
        </p:txBody>
      </p:sp>
      <p:grpSp>
        <p:nvGrpSpPr>
          <p:cNvPr id="7236" name="Group 68"/>
          <p:cNvGrpSpPr>
            <a:grpSpLocks/>
          </p:cNvGrpSpPr>
          <p:nvPr/>
        </p:nvGrpSpPr>
        <p:grpSpPr bwMode="auto">
          <a:xfrm>
            <a:off x="2876550" y="4635500"/>
            <a:ext cx="858838" cy="588963"/>
            <a:chOff x="1991" y="3321"/>
            <a:chExt cx="361" cy="231"/>
          </a:xfrm>
        </p:grpSpPr>
        <p:sp>
          <p:nvSpPr>
            <p:cNvPr id="7237"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7238"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7239"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7240"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7241"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7242"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7243"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7244"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7245" name="Rectangle 77"/>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1989</a:t>
            </a:r>
          </a:p>
        </p:txBody>
      </p:sp>
      <p:sp>
        <p:nvSpPr>
          <p:cNvPr id="7246" name="Text Box 78"/>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dirty="0">
                <a:latin typeface="Verdana" pitchFamily="34" charset="0"/>
                <a:ea typeface="ＭＳ Ｐゴシック" pitchFamily="-110" charset="-128"/>
              </a:rPr>
              <a:t>(*BMI ≥30, or ~ 30 lbs. overweight for 5’ 4” person)</a:t>
            </a:r>
          </a:p>
        </p:txBody>
      </p:sp>
      <p:sp>
        <p:nvSpPr>
          <p:cNvPr id="7247" name="Text Box 79"/>
          <p:cNvSpPr txBox="1">
            <a:spLocks noChangeArrowheads="1"/>
          </p:cNvSpPr>
          <p:nvPr/>
        </p:nvSpPr>
        <p:spPr bwMode="auto">
          <a:xfrm>
            <a:off x="654050" y="5894388"/>
            <a:ext cx="72517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a:t>
            </a:r>
          </a:p>
        </p:txBody>
      </p:sp>
      <p:sp>
        <p:nvSpPr>
          <p:cNvPr id="7248"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7249" name="Rectangle 81"/>
          <p:cNvSpPr>
            <a:spLocks noChangeArrowheads="1"/>
          </p:cNvSpPr>
          <p:nvPr/>
        </p:nvSpPr>
        <p:spPr bwMode="auto">
          <a:xfrm>
            <a:off x="14478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7250" name="Rectangle 82"/>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7251" name="Rectangle 83"/>
          <p:cNvSpPr>
            <a:spLocks noChangeArrowheads="1"/>
          </p:cNvSpPr>
          <p:nvPr/>
        </p:nvSpPr>
        <p:spPr bwMode="auto">
          <a:xfrm>
            <a:off x="395288" y="5892800"/>
            <a:ext cx="29575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2"/>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8195" name="Freeform 3"/>
          <p:cNvSpPr>
            <a:spLocks/>
          </p:cNvSpPr>
          <p:nvPr/>
        </p:nvSpPr>
        <p:spPr bwMode="auto">
          <a:xfrm>
            <a:off x="4011613" y="2003425"/>
            <a:ext cx="644525"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196" name="Freeform 4"/>
          <p:cNvSpPr>
            <a:spLocks/>
          </p:cNvSpPr>
          <p:nvPr/>
        </p:nvSpPr>
        <p:spPr bwMode="auto">
          <a:xfrm>
            <a:off x="3983038"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197" name="Freeform 5"/>
          <p:cNvSpPr>
            <a:spLocks/>
          </p:cNvSpPr>
          <p:nvPr/>
        </p:nvSpPr>
        <p:spPr bwMode="auto">
          <a:xfrm>
            <a:off x="3960813" y="2794000"/>
            <a:ext cx="806450"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198" name="Freeform 6"/>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8199" name="Freeform 7"/>
          <p:cNvSpPr>
            <a:spLocks/>
          </p:cNvSpPr>
          <p:nvPr/>
        </p:nvSpPr>
        <p:spPr bwMode="auto">
          <a:xfrm>
            <a:off x="4019550" y="3590925"/>
            <a:ext cx="838200"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00" name="Freeform 8"/>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01" name="Freeform 9"/>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02" name="Freeform 10"/>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03" name="Freeform 11"/>
          <p:cNvSpPr>
            <a:spLocks/>
          </p:cNvSpPr>
          <p:nvPr/>
        </p:nvSpPr>
        <p:spPr bwMode="auto">
          <a:xfrm>
            <a:off x="5343525" y="3265488"/>
            <a:ext cx="719138"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04" name="Freeform 12"/>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05" name="Freeform 13"/>
          <p:cNvSpPr>
            <a:spLocks/>
          </p:cNvSpPr>
          <p:nvPr/>
        </p:nvSpPr>
        <p:spPr bwMode="auto">
          <a:xfrm>
            <a:off x="5489575" y="3824288"/>
            <a:ext cx="374650"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06" name="Freeform 14"/>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07" name="Freeform 15"/>
          <p:cNvSpPr>
            <a:spLocks/>
          </p:cNvSpPr>
          <p:nvPr/>
        </p:nvSpPr>
        <p:spPr bwMode="auto">
          <a:xfrm>
            <a:off x="5843588"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08" name="Freeform 16"/>
          <p:cNvSpPr>
            <a:spLocks/>
          </p:cNvSpPr>
          <p:nvPr/>
        </p:nvSpPr>
        <p:spPr bwMode="auto">
          <a:xfrm>
            <a:off x="5591175"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09" name="Freeform 17"/>
          <p:cNvSpPr>
            <a:spLocks/>
          </p:cNvSpPr>
          <p:nvPr/>
        </p:nvSpPr>
        <p:spPr bwMode="auto">
          <a:xfrm>
            <a:off x="5988050" y="3009900"/>
            <a:ext cx="441325"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10" name="Freeform 18"/>
          <p:cNvSpPr>
            <a:spLocks/>
          </p:cNvSpPr>
          <p:nvPr/>
        </p:nvSpPr>
        <p:spPr bwMode="auto">
          <a:xfrm>
            <a:off x="4845050" y="3660775"/>
            <a:ext cx="484188"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8211" name="Freeform 19"/>
          <p:cNvSpPr>
            <a:spLocks/>
          </p:cNvSpPr>
          <p:nvPr/>
        </p:nvSpPr>
        <p:spPr bwMode="auto">
          <a:xfrm>
            <a:off x="2103438"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8212" name="Freeform 20"/>
          <p:cNvSpPr>
            <a:spLocks/>
          </p:cNvSpPr>
          <p:nvPr/>
        </p:nvSpPr>
        <p:spPr bwMode="auto">
          <a:xfrm>
            <a:off x="3324225" y="2452688"/>
            <a:ext cx="682625"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8213" name="Freeform 21"/>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8214" name="Freeform 22"/>
          <p:cNvSpPr>
            <a:spLocks/>
          </p:cNvSpPr>
          <p:nvPr/>
        </p:nvSpPr>
        <p:spPr bwMode="auto">
          <a:xfrm>
            <a:off x="3341688" y="3521075"/>
            <a:ext cx="684212"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8215" name="Freeform 23"/>
          <p:cNvSpPr>
            <a:spLocks/>
          </p:cNvSpPr>
          <p:nvPr/>
        </p:nvSpPr>
        <p:spPr bwMode="auto">
          <a:xfrm>
            <a:off x="3600450" y="3660775"/>
            <a:ext cx="1368425"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16" name="Freeform 24"/>
          <p:cNvSpPr>
            <a:spLocks/>
          </p:cNvSpPr>
          <p:nvPr/>
        </p:nvSpPr>
        <p:spPr bwMode="auto">
          <a:xfrm>
            <a:off x="6169025"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8217" name="Freeform 25"/>
          <p:cNvSpPr>
            <a:spLocks/>
          </p:cNvSpPr>
          <p:nvPr/>
        </p:nvSpPr>
        <p:spPr bwMode="auto">
          <a:xfrm>
            <a:off x="6661150" y="2266950"/>
            <a:ext cx="165100"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8218" name="Group 26"/>
          <p:cNvGrpSpPr>
            <a:grpSpLocks/>
          </p:cNvGrpSpPr>
          <p:nvPr/>
        </p:nvGrpSpPr>
        <p:grpSpPr bwMode="auto">
          <a:xfrm>
            <a:off x="1027113" y="3886200"/>
            <a:ext cx="1785937" cy="1390650"/>
            <a:chOff x="728" y="2532"/>
            <a:chExt cx="1266" cy="876"/>
          </a:xfrm>
        </p:grpSpPr>
        <p:sp>
          <p:nvSpPr>
            <p:cNvPr id="8219" name="Freeform 27"/>
            <p:cNvSpPr>
              <a:spLocks/>
            </p:cNvSpPr>
            <p:nvPr/>
          </p:nvSpPr>
          <p:spPr bwMode="auto">
            <a:xfrm>
              <a:off x="1031" y="2532"/>
              <a:ext cx="963"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8220" name="Freeform 28"/>
            <p:cNvSpPr>
              <a:spLocks/>
            </p:cNvSpPr>
            <p:nvPr/>
          </p:nvSpPr>
          <p:spPr bwMode="auto">
            <a:xfrm>
              <a:off x="995" y="33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8221" name="Freeform 29"/>
            <p:cNvSpPr>
              <a:spLocks/>
            </p:cNvSpPr>
            <p:nvPr/>
          </p:nvSpPr>
          <p:spPr bwMode="auto">
            <a:xfrm>
              <a:off x="949" y="3310"/>
              <a:ext cx="46"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8222" name="Freeform 30"/>
            <p:cNvSpPr>
              <a:spLocks/>
            </p:cNvSpPr>
            <p:nvPr/>
          </p:nvSpPr>
          <p:spPr bwMode="auto">
            <a:xfrm>
              <a:off x="903" y="3332"/>
              <a:ext cx="46"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8223" name="Freeform 31"/>
            <p:cNvSpPr>
              <a:spLocks/>
            </p:cNvSpPr>
            <p:nvPr/>
          </p:nvSpPr>
          <p:spPr bwMode="auto">
            <a:xfrm>
              <a:off x="903" y="3337"/>
              <a:ext cx="41"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8224" name="Freeform 32"/>
            <p:cNvSpPr>
              <a:spLocks/>
            </p:cNvSpPr>
            <p:nvPr/>
          </p:nvSpPr>
          <p:spPr bwMode="auto">
            <a:xfrm>
              <a:off x="877" y="3376"/>
              <a:ext cx="4"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8225" name="Freeform 33"/>
            <p:cNvSpPr>
              <a:spLocks/>
            </p:cNvSpPr>
            <p:nvPr/>
          </p:nvSpPr>
          <p:spPr bwMode="auto">
            <a:xfrm>
              <a:off x="877" y="3376"/>
              <a:ext cx="4"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8226" name="Freeform 34"/>
            <p:cNvSpPr>
              <a:spLocks/>
            </p:cNvSpPr>
            <p:nvPr/>
          </p:nvSpPr>
          <p:spPr bwMode="auto">
            <a:xfrm>
              <a:off x="836" y="33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8227" name="Freeform 35"/>
            <p:cNvSpPr>
              <a:spLocks/>
            </p:cNvSpPr>
            <p:nvPr/>
          </p:nvSpPr>
          <p:spPr bwMode="auto">
            <a:xfrm>
              <a:off x="840" y="3384"/>
              <a:ext cx="15"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8228" name="Freeform 36"/>
            <p:cNvSpPr>
              <a:spLocks/>
            </p:cNvSpPr>
            <p:nvPr/>
          </p:nvSpPr>
          <p:spPr bwMode="auto">
            <a:xfrm>
              <a:off x="796" y="3390"/>
              <a:ext cx="20"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8229" name="Freeform 37"/>
            <p:cNvSpPr>
              <a:spLocks/>
            </p:cNvSpPr>
            <p:nvPr/>
          </p:nvSpPr>
          <p:spPr bwMode="auto">
            <a:xfrm>
              <a:off x="802" y="33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8230" name="Freeform 38"/>
            <p:cNvSpPr>
              <a:spLocks/>
            </p:cNvSpPr>
            <p:nvPr/>
          </p:nvSpPr>
          <p:spPr bwMode="auto">
            <a:xfrm>
              <a:off x="777" y="33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8231" name="Freeform 39"/>
            <p:cNvSpPr>
              <a:spLocks/>
            </p:cNvSpPr>
            <p:nvPr/>
          </p:nvSpPr>
          <p:spPr bwMode="auto">
            <a:xfrm>
              <a:off x="777" y="33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8232" name="Freeform 40"/>
            <p:cNvSpPr>
              <a:spLocks/>
            </p:cNvSpPr>
            <p:nvPr/>
          </p:nvSpPr>
          <p:spPr bwMode="auto">
            <a:xfrm>
              <a:off x="756" y="3393"/>
              <a:ext cx="16"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8233" name="Freeform 41"/>
            <p:cNvSpPr>
              <a:spLocks/>
            </p:cNvSpPr>
            <p:nvPr/>
          </p:nvSpPr>
          <p:spPr bwMode="auto">
            <a:xfrm>
              <a:off x="728" y="3383"/>
              <a:ext cx="20"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8234" name="Freeform 42"/>
          <p:cNvSpPr>
            <a:spLocks/>
          </p:cNvSpPr>
          <p:nvPr/>
        </p:nvSpPr>
        <p:spPr bwMode="auto">
          <a:xfrm>
            <a:off x="2955925" y="2794000"/>
            <a:ext cx="552450"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8235" name="Freeform 43"/>
          <p:cNvSpPr>
            <a:spLocks/>
          </p:cNvSpPr>
          <p:nvPr/>
        </p:nvSpPr>
        <p:spPr bwMode="auto">
          <a:xfrm>
            <a:off x="2168525" y="2035175"/>
            <a:ext cx="782638"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36" name="Freeform 44"/>
          <p:cNvSpPr>
            <a:spLocks/>
          </p:cNvSpPr>
          <p:nvPr/>
        </p:nvSpPr>
        <p:spPr bwMode="auto">
          <a:xfrm>
            <a:off x="2805113" y="1833563"/>
            <a:ext cx="585787"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37" name="Freeform 45"/>
          <p:cNvSpPr>
            <a:spLocks/>
          </p:cNvSpPr>
          <p:nvPr/>
        </p:nvSpPr>
        <p:spPr bwMode="auto">
          <a:xfrm>
            <a:off x="3051175"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8238" name="Freeform 46"/>
          <p:cNvSpPr>
            <a:spLocks/>
          </p:cNvSpPr>
          <p:nvPr/>
        </p:nvSpPr>
        <p:spPr bwMode="auto">
          <a:xfrm>
            <a:off x="2451100" y="2662238"/>
            <a:ext cx="620713"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8239" name="Freeform 47"/>
          <p:cNvSpPr>
            <a:spLocks/>
          </p:cNvSpPr>
          <p:nvPr/>
        </p:nvSpPr>
        <p:spPr bwMode="auto">
          <a:xfrm>
            <a:off x="2774950" y="3444875"/>
            <a:ext cx="660400"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40" name="Freeform 48"/>
          <p:cNvSpPr>
            <a:spLocks/>
          </p:cNvSpPr>
          <p:nvPr/>
        </p:nvSpPr>
        <p:spPr bwMode="auto">
          <a:xfrm>
            <a:off x="4606925" y="1981200"/>
            <a:ext cx="642938"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8241" name="Freeform 49"/>
          <p:cNvSpPr>
            <a:spLocks/>
          </p:cNvSpPr>
          <p:nvPr/>
        </p:nvSpPr>
        <p:spPr bwMode="auto">
          <a:xfrm>
            <a:off x="4902200" y="4133850"/>
            <a:ext cx="557213"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42" name="Freeform 50"/>
          <p:cNvSpPr>
            <a:spLocks/>
          </p:cNvSpPr>
          <p:nvPr/>
        </p:nvSpPr>
        <p:spPr bwMode="auto">
          <a:xfrm>
            <a:off x="5126038" y="2855913"/>
            <a:ext cx="392112"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43" name="Freeform 51"/>
          <p:cNvSpPr>
            <a:spLocks/>
          </p:cNvSpPr>
          <p:nvPr/>
        </p:nvSpPr>
        <p:spPr bwMode="auto">
          <a:xfrm>
            <a:off x="5538788" y="2390775"/>
            <a:ext cx="376237" cy="549275"/>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44" name="Freeform 52"/>
          <p:cNvSpPr>
            <a:spLocks/>
          </p:cNvSpPr>
          <p:nvPr/>
        </p:nvSpPr>
        <p:spPr bwMode="auto">
          <a:xfrm>
            <a:off x="5176838" y="2197100"/>
            <a:ext cx="601662" cy="3175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45" name="Freeform 53"/>
          <p:cNvSpPr>
            <a:spLocks/>
          </p:cNvSpPr>
          <p:nvPr/>
        </p:nvSpPr>
        <p:spPr bwMode="auto">
          <a:xfrm>
            <a:off x="5473700" y="2917825"/>
            <a:ext cx="290513"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46" name="Freeform 54"/>
          <p:cNvSpPr>
            <a:spLocks/>
          </p:cNvSpPr>
          <p:nvPr/>
        </p:nvSpPr>
        <p:spPr bwMode="auto">
          <a:xfrm>
            <a:off x="5172075" y="3846513"/>
            <a:ext cx="338138"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47" name="Freeform 55"/>
          <p:cNvSpPr>
            <a:spLocks/>
          </p:cNvSpPr>
          <p:nvPr/>
        </p:nvSpPr>
        <p:spPr bwMode="auto">
          <a:xfrm>
            <a:off x="6111875" y="2732088"/>
            <a:ext cx="569913"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48" name="Freeform 56"/>
          <p:cNvSpPr>
            <a:spLocks/>
          </p:cNvSpPr>
          <p:nvPr/>
        </p:nvSpPr>
        <p:spPr bwMode="auto">
          <a:xfrm>
            <a:off x="5922963" y="3127375"/>
            <a:ext cx="738187"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8249" name="Freeform 57"/>
          <p:cNvSpPr>
            <a:spLocks/>
          </p:cNvSpPr>
          <p:nvPr/>
        </p:nvSpPr>
        <p:spPr bwMode="auto">
          <a:xfrm>
            <a:off x="5973763" y="3730625"/>
            <a:ext cx="496887"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50" name="Freeform 58"/>
          <p:cNvSpPr>
            <a:spLocks/>
          </p:cNvSpPr>
          <p:nvPr/>
        </p:nvSpPr>
        <p:spPr bwMode="auto">
          <a:xfrm>
            <a:off x="5748338" y="3784600"/>
            <a:ext cx="530225"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51" name="Freeform 59"/>
          <p:cNvSpPr>
            <a:spLocks/>
          </p:cNvSpPr>
          <p:nvPr/>
        </p:nvSpPr>
        <p:spPr bwMode="auto">
          <a:xfrm>
            <a:off x="6246813" y="3041650"/>
            <a:ext cx="449262"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52" name="Freeform 60"/>
          <p:cNvSpPr>
            <a:spLocks/>
          </p:cNvSpPr>
          <p:nvPr/>
        </p:nvSpPr>
        <p:spPr bwMode="auto">
          <a:xfrm>
            <a:off x="6588125"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53" name="Freeform 61"/>
          <p:cNvSpPr>
            <a:spLocks/>
          </p:cNvSpPr>
          <p:nvPr/>
        </p:nvSpPr>
        <p:spPr bwMode="auto">
          <a:xfrm>
            <a:off x="6616700" y="2801938"/>
            <a:ext cx="138113"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8254" name="Freeform 62"/>
          <p:cNvSpPr>
            <a:spLocks/>
          </p:cNvSpPr>
          <p:nvPr/>
        </p:nvSpPr>
        <p:spPr bwMode="auto">
          <a:xfrm>
            <a:off x="6738938" y="2654300"/>
            <a:ext cx="166687"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55" name="Freeform 63"/>
          <p:cNvSpPr>
            <a:spLocks/>
          </p:cNvSpPr>
          <p:nvPr/>
        </p:nvSpPr>
        <p:spPr bwMode="auto">
          <a:xfrm>
            <a:off x="6732588"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8256" name="Freeform 64"/>
          <p:cNvSpPr>
            <a:spLocks/>
          </p:cNvSpPr>
          <p:nvPr/>
        </p:nvSpPr>
        <p:spPr bwMode="auto">
          <a:xfrm>
            <a:off x="6884988"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57" name="Freeform 65"/>
          <p:cNvSpPr>
            <a:spLocks/>
          </p:cNvSpPr>
          <p:nvPr/>
        </p:nvSpPr>
        <p:spPr bwMode="auto">
          <a:xfrm>
            <a:off x="678973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8258" name="Freeform 66"/>
          <p:cNvSpPr>
            <a:spLocks/>
          </p:cNvSpPr>
          <p:nvPr/>
        </p:nvSpPr>
        <p:spPr bwMode="auto">
          <a:xfrm>
            <a:off x="6840538" y="1887538"/>
            <a:ext cx="354012"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8259" name="Group 67"/>
          <p:cNvGrpSpPr>
            <a:grpSpLocks/>
          </p:cNvGrpSpPr>
          <p:nvPr/>
        </p:nvGrpSpPr>
        <p:grpSpPr bwMode="auto">
          <a:xfrm>
            <a:off x="2876550" y="4635500"/>
            <a:ext cx="858838" cy="588963"/>
            <a:chOff x="1991" y="3321"/>
            <a:chExt cx="361" cy="231"/>
          </a:xfrm>
        </p:grpSpPr>
        <p:sp>
          <p:nvSpPr>
            <p:cNvPr id="8260" name="Freeform 68"/>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8261" name="Freeform 69"/>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8262" name="Freeform 70"/>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8263" name="Freeform 71"/>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8264" name="Freeform 72"/>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8265" name="Freeform 73"/>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8266" name="Freeform 74"/>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8267" name="Freeform 75"/>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8268" name="Rectangle 76"/>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1990</a:t>
            </a:r>
          </a:p>
        </p:txBody>
      </p:sp>
      <p:sp>
        <p:nvSpPr>
          <p:cNvPr id="8269" name="Text Box 77"/>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8270" name="Text Box 78"/>
          <p:cNvSpPr txBox="1">
            <a:spLocks noChangeArrowheads="1"/>
          </p:cNvSpPr>
          <p:nvPr/>
        </p:nvSpPr>
        <p:spPr bwMode="auto">
          <a:xfrm>
            <a:off x="654050" y="5894388"/>
            <a:ext cx="72517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a:t>
            </a:r>
          </a:p>
        </p:txBody>
      </p:sp>
      <p:sp>
        <p:nvSpPr>
          <p:cNvPr id="8271" name="Rectangle 79"/>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8272" name="Rectangle 80"/>
          <p:cNvSpPr>
            <a:spLocks noChangeArrowheads="1"/>
          </p:cNvSpPr>
          <p:nvPr/>
        </p:nvSpPr>
        <p:spPr bwMode="auto">
          <a:xfrm>
            <a:off x="15240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8273" name="Rectangle 81"/>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8274" name="Rectangle 82"/>
          <p:cNvSpPr>
            <a:spLocks noChangeArrowheads="1"/>
          </p:cNvSpPr>
          <p:nvPr/>
        </p:nvSpPr>
        <p:spPr bwMode="auto">
          <a:xfrm>
            <a:off x="395288" y="5892800"/>
            <a:ext cx="29575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2"/>
          <p:cNvSpPr>
            <a:spLocks/>
          </p:cNvSpPr>
          <p:nvPr/>
        </p:nvSpPr>
        <p:spPr bwMode="auto">
          <a:xfrm>
            <a:off x="4011613" y="2003425"/>
            <a:ext cx="644525"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19" name="Freeform 3"/>
          <p:cNvSpPr>
            <a:spLocks/>
          </p:cNvSpPr>
          <p:nvPr/>
        </p:nvSpPr>
        <p:spPr bwMode="auto">
          <a:xfrm>
            <a:off x="3983038" y="2398713"/>
            <a:ext cx="682625"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20" name="Freeform 4"/>
          <p:cNvSpPr>
            <a:spLocks/>
          </p:cNvSpPr>
          <p:nvPr/>
        </p:nvSpPr>
        <p:spPr bwMode="auto">
          <a:xfrm>
            <a:off x="3960813" y="2794000"/>
            <a:ext cx="806450"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21" name="Freeform 5"/>
          <p:cNvSpPr>
            <a:spLocks/>
          </p:cNvSpPr>
          <p:nvPr/>
        </p:nvSpPr>
        <p:spPr bwMode="auto">
          <a:xfrm>
            <a:off x="4121150" y="3203575"/>
            <a:ext cx="723900"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9222" name="Freeform 6"/>
          <p:cNvSpPr>
            <a:spLocks/>
          </p:cNvSpPr>
          <p:nvPr/>
        </p:nvSpPr>
        <p:spPr bwMode="auto">
          <a:xfrm>
            <a:off x="4019550" y="3590925"/>
            <a:ext cx="838200"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23" name="Freeform 7"/>
          <p:cNvSpPr>
            <a:spLocks/>
          </p:cNvSpPr>
          <p:nvPr/>
        </p:nvSpPr>
        <p:spPr bwMode="auto">
          <a:xfrm>
            <a:off x="4651375" y="2740025"/>
            <a:ext cx="592138"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24" name="Freeform 8"/>
          <p:cNvSpPr>
            <a:spLocks/>
          </p:cNvSpPr>
          <p:nvPr/>
        </p:nvSpPr>
        <p:spPr bwMode="auto">
          <a:xfrm>
            <a:off x="4730750" y="3127375"/>
            <a:ext cx="649288"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25" name="Freeform 9"/>
          <p:cNvSpPr>
            <a:spLocks/>
          </p:cNvSpPr>
          <p:nvPr/>
        </p:nvSpPr>
        <p:spPr bwMode="auto">
          <a:xfrm>
            <a:off x="4975225" y="2282825"/>
            <a:ext cx="514350"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26" name="Freeform 10"/>
          <p:cNvSpPr>
            <a:spLocks/>
          </p:cNvSpPr>
          <p:nvPr/>
        </p:nvSpPr>
        <p:spPr bwMode="auto">
          <a:xfrm>
            <a:off x="5343525" y="3265488"/>
            <a:ext cx="719138"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27" name="Freeform 11"/>
          <p:cNvSpPr>
            <a:spLocks/>
          </p:cNvSpPr>
          <p:nvPr/>
        </p:nvSpPr>
        <p:spPr bwMode="auto">
          <a:xfrm>
            <a:off x="5280025" y="3560763"/>
            <a:ext cx="801688"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28" name="Freeform 12"/>
          <p:cNvSpPr>
            <a:spLocks/>
          </p:cNvSpPr>
          <p:nvPr/>
        </p:nvSpPr>
        <p:spPr bwMode="auto">
          <a:xfrm>
            <a:off x="5489575" y="3824288"/>
            <a:ext cx="374650"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29" name="Freeform 13"/>
          <p:cNvSpPr>
            <a:spLocks/>
          </p:cNvSpPr>
          <p:nvPr/>
        </p:nvSpPr>
        <p:spPr bwMode="auto">
          <a:xfrm>
            <a:off x="5729288" y="2840038"/>
            <a:ext cx="411162"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30" name="Freeform 14"/>
          <p:cNvSpPr>
            <a:spLocks/>
          </p:cNvSpPr>
          <p:nvPr/>
        </p:nvSpPr>
        <p:spPr bwMode="auto">
          <a:xfrm>
            <a:off x="5843588" y="3459163"/>
            <a:ext cx="860425"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31" name="Freeform 15"/>
          <p:cNvSpPr>
            <a:spLocks/>
          </p:cNvSpPr>
          <p:nvPr/>
        </p:nvSpPr>
        <p:spPr bwMode="auto">
          <a:xfrm>
            <a:off x="5591175"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32" name="Freeform 16"/>
          <p:cNvSpPr>
            <a:spLocks/>
          </p:cNvSpPr>
          <p:nvPr/>
        </p:nvSpPr>
        <p:spPr bwMode="auto">
          <a:xfrm>
            <a:off x="5988050" y="3009900"/>
            <a:ext cx="441325"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9233" name="Freeform 17"/>
          <p:cNvSpPr>
            <a:spLocks/>
          </p:cNvSpPr>
          <p:nvPr/>
        </p:nvSpPr>
        <p:spPr bwMode="auto">
          <a:xfrm>
            <a:off x="4845050" y="3660775"/>
            <a:ext cx="484188"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34" name="Freeform 18"/>
          <p:cNvSpPr>
            <a:spLocks/>
          </p:cNvSpPr>
          <p:nvPr/>
        </p:nvSpPr>
        <p:spPr bwMode="auto">
          <a:xfrm>
            <a:off x="2103438" y="2562225"/>
            <a:ext cx="781050"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35" name="Freeform 19"/>
          <p:cNvSpPr>
            <a:spLocks/>
          </p:cNvSpPr>
          <p:nvPr/>
        </p:nvSpPr>
        <p:spPr bwMode="auto">
          <a:xfrm>
            <a:off x="3324225" y="2452688"/>
            <a:ext cx="682625"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9236" name="Freeform 20"/>
          <p:cNvSpPr>
            <a:spLocks/>
          </p:cNvSpPr>
          <p:nvPr/>
        </p:nvSpPr>
        <p:spPr bwMode="auto">
          <a:xfrm>
            <a:off x="3435350" y="3003550"/>
            <a:ext cx="71596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9237" name="Freeform 21"/>
          <p:cNvSpPr>
            <a:spLocks/>
          </p:cNvSpPr>
          <p:nvPr/>
        </p:nvSpPr>
        <p:spPr bwMode="auto">
          <a:xfrm>
            <a:off x="3341688" y="3521075"/>
            <a:ext cx="684212"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9238" name="Freeform 22"/>
          <p:cNvSpPr>
            <a:spLocks/>
          </p:cNvSpPr>
          <p:nvPr/>
        </p:nvSpPr>
        <p:spPr bwMode="auto">
          <a:xfrm>
            <a:off x="3600450" y="3660775"/>
            <a:ext cx="1368425"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39" name="Freeform 23"/>
          <p:cNvSpPr>
            <a:spLocks/>
          </p:cNvSpPr>
          <p:nvPr/>
        </p:nvSpPr>
        <p:spPr bwMode="auto">
          <a:xfrm>
            <a:off x="6169025"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40" name="Freeform 24"/>
          <p:cNvSpPr>
            <a:spLocks/>
          </p:cNvSpPr>
          <p:nvPr/>
        </p:nvSpPr>
        <p:spPr bwMode="auto">
          <a:xfrm>
            <a:off x="6661150" y="2266950"/>
            <a:ext cx="165100"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9241" name="Group 25"/>
          <p:cNvGrpSpPr>
            <a:grpSpLocks/>
          </p:cNvGrpSpPr>
          <p:nvPr/>
        </p:nvGrpSpPr>
        <p:grpSpPr bwMode="auto">
          <a:xfrm>
            <a:off x="1027113" y="3886200"/>
            <a:ext cx="1785937" cy="1390650"/>
            <a:chOff x="768" y="2832"/>
            <a:chExt cx="1203" cy="876"/>
          </a:xfrm>
        </p:grpSpPr>
        <p:sp>
          <p:nvSpPr>
            <p:cNvPr id="9242"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43"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9244"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45"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9246"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47"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9248"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49"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9250"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51"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9252"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53"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9254"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55"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56"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sp>
        <p:nvSpPr>
          <p:cNvPr id="9257" name="Freeform 41"/>
          <p:cNvSpPr>
            <a:spLocks/>
          </p:cNvSpPr>
          <p:nvPr/>
        </p:nvSpPr>
        <p:spPr bwMode="auto">
          <a:xfrm>
            <a:off x="2955925" y="2794000"/>
            <a:ext cx="552450"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9258" name="Freeform 42"/>
          <p:cNvSpPr>
            <a:spLocks/>
          </p:cNvSpPr>
          <p:nvPr/>
        </p:nvSpPr>
        <p:spPr bwMode="auto">
          <a:xfrm>
            <a:off x="2343150" y="1709738"/>
            <a:ext cx="649288"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9259" name="Freeform 43"/>
          <p:cNvSpPr>
            <a:spLocks/>
          </p:cNvSpPr>
          <p:nvPr/>
        </p:nvSpPr>
        <p:spPr bwMode="auto">
          <a:xfrm>
            <a:off x="2168525" y="2035175"/>
            <a:ext cx="782638"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60" name="Freeform 44"/>
          <p:cNvSpPr>
            <a:spLocks/>
          </p:cNvSpPr>
          <p:nvPr/>
        </p:nvSpPr>
        <p:spPr bwMode="auto">
          <a:xfrm>
            <a:off x="2805113" y="1833563"/>
            <a:ext cx="585787"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61" name="Freeform 45"/>
          <p:cNvSpPr>
            <a:spLocks/>
          </p:cNvSpPr>
          <p:nvPr/>
        </p:nvSpPr>
        <p:spPr bwMode="auto">
          <a:xfrm>
            <a:off x="3051175" y="1857375"/>
            <a:ext cx="996950"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9262" name="Freeform 46"/>
          <p:cNvSpPr>
            <a:spLocks/>
          </p:cNvSpPr>
          <p:nvPr/>
        </p:nvSpPr>
        <p:spPr bwMode="auto">
          <a:xfrm>
            <a:off x="2451100" y="2662238"/>
            <a:ext cx="620713"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9263" name="Freeform 47"/>
          <p:cNvSpPr>
            <a:spLocks/>
          </p:cNvSpPr>
          <p:nvPr/>
        </p:nvSpPr>
        <p:spPr bwMode="auto">
          <a:xfrm>
            <a:off x="2774950" y="3444875"/>
            <a:ext cx="660400"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64" name="Freeform 48"/>
          <p:cNvSpPr>
            <a:spLocks/>
          </p:cNvSpPr>
          <p:nvPr/>
        </p:nvSpPr>
        <p:spPr bwMode="auto">
          <a:xfrm>
            <a:off x="4606925" y="1981200"/>
            <a:ext cx="642938"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65" name="Freeform 49"/>
          <p:cNvSpPr>
            <a:spLocks/>
          </p:cNvSpPr>
          <p:nvPr/>
        </p:nvSpPr>
        <p:spPr bwMode="auto">
          <a:xfrm>
            <a:off x="4902200" y="4133850"/>
            <a:ext cx="557213"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9266" name="Freeform 50"/>
          <p:cNvSpPr>
            <a:spLocks/>
          </p:cNvSpPr>
          <p:nvPr/>
        </p:nvSpPr>
        <p:spPr bwMode="auto">
          <a:xfrm>
            <a:off x="5126038" y="2855913"/>
            <a:ext cx="392112"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9267" name="Group 51"/>
          <p:cNvGrpSpPr>
            <a:grpSpLocks/>
          </p:cNvGrpSpPr>
          <p:nvPr/>
        </p:nvGrpSpPr>
        <p:grpSpPr bwMode="auto">
          <a:xfrm>
            <a:off x="5176838" y="2197100"/>
            <a:ext cx="738187" cy="742950"/>
            <a:chOff x="3562" y="1636"/>
            <a:chExt cx="497" cy="468"/>
          </a:xfrm>
        </p:grpSpPr>
        <p:sp>
          <p:nvSpPr>
            <p:cNvPr id="9268"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9269"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9270" name="Freeform 54"/>
          <p:cNvSpPr>
            <a:spLocks/>
          </p:cNvSpPr>
          <p:nvPr/>
        </p:nvSpPr>
        <p:spPr bwMode="auto">
          <a:xfrm>
            <a:off x="5473700" y="2917825"/>
            <a:ext cx="290513"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71" name="Freeform 55"/>
          <p:cNvSpPr>
            <a:spLocks/>
          </p:cNvSpPr>
          <p:nvPr/>
        </p:nvSpPr>
        <p:spPr bwMode="auto">
          <a:xfrm>
            <a:off x="5172075" y="3846513"/>
            <a:ext cx="338138"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9272" name="Freeform 56"/>
          <p:cNvSpPr>
            <a:spLocks/>
          </p:cNvSpPr>
          <p:nvPr/>
        </p:nvSpPr>
        <p:spPr bwMode="auto">
          <a:xfrm>
            <a:off x="6111875" y="2732088"/>
            <a:ext cx="569913"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73" name="Freeform 57"/>
          <p:cNvSpPr>
            <a:spLocks/>
          </p:cNvSpPr>
          <p:nvPr/>
        </p:nvSpPr>
        <p:spPr bwMode="auto">
          <a:xfrm>
            <a:off x="5922963" y="3127375"/>
            <a:ext cx="738187"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74" name="Freeform 58"/>
          <p:cNvSpPr>
            <a:spLocks/>
          </p:cNvSpPr>
          <p:nvPr/>
        </p:nvSpPr>
        <p:spPr bwMode="auto">
          <a:xfrm>
            <a:off x="5973763" y="3730625"/>
            <a:ext cx="496887"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75" name="Freeform 59"/>
          <p:cNvSpPr>
            <a:spLocks/>
          </p:cNvSpPr>
          <p:nvPr/>
        </p:nvSpPr>
        <p:spPr bwMode="auto">
          <a:xfrm>
            <a:off x="5748338" y="3784600"/>
            <a:ext cx="530225"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9276" name="Freeform 60"/>
          <p:cNvSpPr>
            <a:spLocks/>
          </p:cNvSpPr>
          <p:nvPr/>
        </p:nvSpPr>
        <p:spPr bwMode="auto">
          <a:xfrm>
            <a:off x="6246813" y="3041650"/>
            <a:ext cx="449262"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77" name="Freeform 61"/>
          <p:cNvSpPr>
            <a:spLocks/>
          </p:cNvSpPr>
          <p:nvPr/>
        </p:nvSpPr>
        <p:spPr bwMode="auto">
          <a:xfrm>
            <a:off x="6588125" y="3017838"/>
            <a:ext cx="107950"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78" name="Freeform 62"/>
          <p:cNvSpPr>
            <a:spLocks/>
          </p:cNvSpPr>
          <p:nvPr/>
        </p:nvSpPr>
        <p:spPr bwMode="auto">
          <a:xfrm>
            <a:off x="6616700" y="2801938"/>
            <a:ext cx="138113"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AAC8F5"/>
          </a:solidFill>
          <a:ln w="12700" cmpd="sng">
            <a:solidFill>
              <a:schemeClr val="tx1"/>
            </a:solidFill>
            <a:prstDash val="solid"/>
            <a:round/>
            <a:headEnd/>
            <a:tailEnd/>
          </a:ln>
        </p:spPr>
        <p:txBody>
          <a:bodyPr/>
          <a:lstStyle/>
          <a:p>
            <a:endParaRPr lang="en-US"/>
          </a:p>
        </p:txBody>
      </p:sp>
      <p:sp>
        <p:nvSpPr>
          <p:cNvPr id="9279" name="Freeform 63"/>
          <p:cNvSpPr>
            <a:spLocks/>
          </p:cNvSpPr>
          <p:nvPr/>
        </p:nvSpPr>
        <p:spPr bwMode="auto">
          <a:xfrm>
            <a:off x="6738938" y="2654300"/>
            <a:ext cx="166687"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80" name="Freeform 64"/>
          <p:cNvSpPr>
            <a:spLocks/>
          </p:cNvSpPr>
          <p:nvPr/>
        </p:nvSpPr>
        <p:spPr bwMode="auto">
          <a:xfrm>
            <a:off x="6732588" y="2522538"/>
            <a:ext cx="327025"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9281" name="Freeform 65"/>
          <p:cNvSpPr>
            <a:spLocks/>
          </p:cNvSpPr>
          <p:nvPr/>
        </p:nvSpPr>
        <p:spPr bwMode="auto">
          <a:xfrm>
            <a:off x="6884988" y="2638425"/>
            <a:ext cx="85725"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9282" name="Freeform 66"/>
          <p:cNvSpPr>
            <a:spLocks/>
          </p:cNvSpPr>
          <p:nvPr/>
        </p:nvSpPr>
        <p:spPr bwMode="auto">
          <a:xfrm>
            <a:off x="678973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9283" name="Freeform 67"/>
          <p:cNvSpPr>
            <a:spLocks/>
          </p:cNvSpPr>
          <p:nvPr/>
        </p:nvSpPr>
        <p:spPr bwMode="auto">
          <a:xfrm>
            <a:off x="6840538" y="1887538"/>
            <a:ext cx="354012"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9284" name="Group 68"/>
          <p:cNvGrpSpPr>
            <a:grpSpLocks/>
          </p:cNvGrpSpPr>
          <p:nvPr/>
        </p:nvGrpSpPr>
        <p:grpSpPr bwMode="auto">
          <a:xfrm>
            <a:off x="2876550" y="4635500"/>
            <a:ext cx="858838" cy="588963"/>
            <a:chOff x="1991" y="3321"/>
            <a:chExt cx="361" cy="231"/>
          </a:xfrm>
        </p:grpSpPr>
        <p:sp>
          <p:nvSpPr>
            <p:cNvPr id="9285"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9286"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9287"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9288"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9289"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9290"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9291"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9292"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9293" name="Rectangle 77"/>
          <p:cNvSpPr>
            <a:spLocks noGrp="1" noChangeArrowheads="1"/>
          </p:cNvSpPr>
          <p:nvPr>
            <p:ph type="title"/>
          </p:nvPr>
        </p:nvSpPr>
        <p:spPr>
          <a:xfrm>
            <a:off x="0" y="242888"/>
            <a:ext cx="9144000" cy="1143000"/>
          </a:xfrm>
          <a:noFill/>
          <a:ln/>
        </p:spPr>
        <p:txBody>
          <a:bodyPr/>
          <a:lstStyle/>
          <a:p>
            <a:r>
              <a:rPr lang="en-US" sz="3600"/>
              <a:t>Obesity Trends* Among U.S. Adults</a:t>
            </a:r>
            <a:br>
              <a:rPr lang="en-US" sz="3600"/>
            </a:br>
            <a:r>
              <a:rPr lang="en-US" sz="3600">
                <a:solidFill>
                  <a:srgbClr val="DE3021"/>
                </a:solidFill>
              </a:rPr>
              <a:t>BRFSS, 1991</a:t>
            </a:r>
          </a:p>
        </p:txBody>
      </p:sp>
      <p:sp>
        <p:nvSpPr>
          <p:cNvPr id="9294" name="Text Box 78"/>
          <p:cNvSpPr txBox="1">
            <a:spLocks noChangeArrowheads="1"/>
          </p:cNvSpPr>
          <p:nvPr/>
        </p:nvSpPr>
        <p:spPr bwMode="auto">
          <a:xfrm>
            <a:off x="2133600" y="1295400"/>
            <a:ext cx="5467350" cy="304800"/>
          </a:xfrm>
          <a:prstGeom prst="rect">
            <a:avLst/>
          </a:prstGeom>
          <a:noFill/>
          <a:ln w="9525">
            <a:noFill/>
            <a:miter lim="800000"/>
            <a:headEnd/>
            <a:tailEnd/>
          </a:ln>
          <a:effectLst/>
        </p:spPr>
        <p:txBody>
          <a:bodyPr wrap="none">
            <a:spAutoFit/>
          </a:bodyPr>
          <a:lstStyle/>
          <a:p>
            <a:pPr eaLnBrk="0" hangingPunct="0"/>
            <a:r>
              <a:rPr lang="en-US" sz="1400" b="1">
                <a:latin typeface="Verdana" pitchFamily="34" charset="0"/>
                <a:ea typeface="ＭＳ Ｐゴシック" pitchFamily="-110" charset="-128"/>
              </a:rPr>
              <a:t>(*BMI ≥30, or ~ 30 lbs. overweight for 5’ 4” person)</a:t>
            </a:r>
          </a:p>
        </p:txBody>
      </p:sp>
      <p:sp>
        <p:nvSpPr>
          <p:cNvPr id="9295" name="Text Box 79"/>
          <p:cNvSpPr txBox="1">
            <a:spLocks noChangeArrowheads="1"/>
          </p:cNvSpPr>
          <p:nvPr/>
        </p:nvSpPr>
        <p:spPr bwMode="auto">
          <a:xfrm>
            <a:off x="654050" y="5894388"/>
            <a:ext cx="7251700" cy="304800"/>
          </a:xfrm>
          <a:prstGeom prst="rect">
            <a:avLst/>
          </a:prstGeom>
          <a:noFill/>
          <a:ln w="9525">
            <a:noFill/>
            <a:miter lim="800000"/>
            <a:headEnd/>
            <a:tailEnd/>
          </a:ln>
          <a:effectLst/>
        </p:spPr>
        <p:txBody>
          <a:bodyPr>
            <a:spAutoFit/>
          </a:bodyPr>
          <a:lstStyle/>
          <a:p>
            <a:pPr eaLnBrk="0" hangingPunct="0"/>
            <a:r>
              <a:rPr lang="en-US" sz="1400" b="1">
                <a:latin typeface="Arial Narrow" pitchFamily="34" charset="0"/>
                <a:ea typeface="ＭＳ Ｐゴシック" pitchFamily="-110" charset="-128"/>
              </a:rPr>
              <a:t>No Data           &lt;10%          10%–14%	    15%–19% </a:t>
            </a:r>
          </a:p>
        </p:txBody>
      </p:sp>
      <p:sp>
        <p:nvSpPr>
          <p:cNvPr id="9296"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9297" name="Rectangle 81"/>
          <p:cNvSpPr>
            <a:spLocks noChangeArrowheads="1"/>
          </p:cNvSpPr>
          <p:nvPr/>
        </p:nvSpPr>
        <p:spPr bwMode="auto">
          <a:xfrm>
            <a:off x="1524000" y="5943600"/>
            <a:ext cx="207963"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9298" name="Rectangle 82"/>
          <p:cNvSpPr>
            <a:spLocks noChangeArrowheads="1"/>
          </p:cNvSpPr>
          <p:nvPr/>
        </p:nvSpPr>
        <p:spPr bwMode="auto">
          <a:xfrm>
            <a:off x="2286000" y="5943600"/>
            <a:ext cx="209550" cy="234950"/>
          </a:xfrm>
          <a:prstGeom prst="rect">
            <a:avLst/>
          </a:prstGeom>
          <a:solidFill>
            <a:srgbClr val="6699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a typeface="ＭＳ Ｐゴシック" pitchFamily="-110" charset="-128"/>
            </a:endParaRPr>
          </a:p>
        </p:txBody>
      </p:sp>
      <p:sp>
        <p:nvSpPr>
          <p:cNvPr id="9299" name="Rectangle 83"/>
          <p:cNvSpPr>
            <a:spLocks noChangeArrowheads="1"/>
          </p:cNvSpPr>
          <p:nvPr/>
        </p:nvSpPr>
        <p:spPr bwMode="auto">
          <a:xfrm>
            <a:off x="3352800" y="5943600"/>
            <a:ext cx="207963"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9300" name="Rectangle 84"/>
          <p:cNvSpPr>
            <a:spLocks noChangeArrowheads="1"/>
          </p:cNvSpPr>
          <p:nvPr/>
        </p:nvSpPr>
        <p:spPr bwMode="auto">
          <a:xfrm>
            <a:off x="395288" y="5892800"/>
            <a:ext cx="40243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b22f8f74-215c-4154-9939-bd29e4e8980e">XRUYQT3274NZ-1131295588-43</_dlc_DocId>
    <_dlc_DocIdUrl xmlns="b22f8f74-215c-4154-9939-bd29e4e8980e">
      <Url>https://supportservices.jobcorps.gov/HEAL/_layouts/15/DocIdRedir.aspx?ID=XRUYQT3274NZ-1131295588-43</Url>
      <Description>XRUYQT3274NZ-1131295588-43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F911A864C424F46AFC2D6E4B1214E22" ma:contentTypeVersion="5" ma:contentTypeDescription="Create a new document." ma:contentTypeScope="" ma:versionID="37616c0b60d1341f6cfa2cb929518c51">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5D3421A-4144-4421-9FC6-958AB42A1976}"/>
</file>

<file path=customXml/itemProps2.xml><?xml version="1.0" encoding="utf-8"?>
<ds:datastoreItem xmlns:ds="http://schemas.openxmlformats.org/officeDocument/2006/customXml" ds:itemID="{197D4CAC-967D-416A-B0D7-E516467D9B3D}"/>
</file>

<file path=customXml/itemProps3.xml><?xml version="1.0" encoding="utf-8"?>
<ds:datastoreItem xmlns:ds="http://schemas.openxmlformats.org/officeDocument/2006/customXml" ds:itemID="{2D08AABC-9E04-44D7-9E75-5C8ED578849E}"/>
</file>

<file path=customXml/itemProps4.xml><?xml version="1.0" encoding="utf-8"?>
<ds:datastoreItem xmlns:ds="http://schemas.openxmlformats.org/officeDocument/2006/customXml" ds:itemID="{D0390E09-F22C-4D36-B2A8-B5851CB7F602}"/>
</file>

<file path=customXml/itemProps5.xml><?xml version="1.0" encoding="utf-8"?>
<ds:datastoreItem xmlns:ds="http://schemas.openxmlformats.org/officeDocument/2006/customXml" ds:itemID="{629C5C00-91A8-41BA-80BD-3F943EBD2467}"/>
</file>

<file path=docProps/app.xml><?xml version="1.0" encoding="utf-8"?>
<Properties xmlns="http://schemas.openxmlformats.org/officeDocument/2006/extended-properties" xmlns:vt="http://schemas.openxmlformats.org/officeDocument/2006/docPropsVTypes">
  <TotalTime>365</TotalTime>
  <Words>1660</Words>
  <Application>Microsoft Office PowerPoint</Application>
  <PresentationFormat>On-screen Show (4:3)</PresentationFormat>
  <Paragraphs>170</Paragraphs>
  <Slides>39</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Default Design</vt:lpstr>
      <vt:lpstr>Chart</vt:lpstr>
      <vt:lpstr>Contradictory Trends</vt:lpstr>
      <vt:lpstr>Outline</vt:lpstr>
      <vt:lpstr>Obesity Trends* Among U.S. Adults BRFSS, 1985</vt:lpstr>
      <vt:lpstr>Obesity Trends* Among U.S. Adults BRFSS, 1986</vt:lpstr>
      <vt:lpstr>Obesity Trends* Among U.S. Adults BRFSS, 1987</vt:lpstr>
      <vt:lpstr>Obesity Trends* Among U.S. Adults BRFSS, 1988</vt:lpstr>
      <vt:lpstr>Obesity Trends* Among U.S. Adults BRFSS, 1989</vt:lpstr>
      <vt:lpstr>Obesity Trends* Among U.S. Adults BRFSS, 1990</vt:lpstr>
      <vt:lpstr>Obesity Trends* Among U.S. Adults BRFSS, 1991</vt:lpstr>
      <vt:lpstr>Obesity Trends* Among U.S. Adults BRFSS, 1992</vt:lpstr>
      <vt:lpstr>Obesity Trends* Among U.S. Adults BRFSS, 1993</vt:lpstr>
      <vt:lpstr>Obesity Trends* Among U.S. Adults BRFSS, 1994</vt:lpstr>
      <vt:lpstr>Obesity Trends* Among U.S. Adults BRFSS, 1995</vt:lpstr>
      <vt:lpstr>Obesity Trends* Among U.S. Adults BRFSS, 1996</vt:lpstr>
      <vt:lpstr>Obesity Trends* Among U.S. Adults BRFSS, 1997</vt:lpstr>
      <vt:lpstr>Obesity Trends* Among U.S. Adults BRFSS, 1998</vt:lpstr>
      <vt:lpstr>Obesity Trends* Among U.S. Adults BRFSS, 1999</vt:lpstr>
      <vt:lpstr>Obesity Trends* Among U.S. Adults BRFSS, 2000</vt:lpstr>
      <vt:lpstr>Obesity Trends* Among U.S. Adults BRFSS, 2001</vt:lpstr>
      <vt:lpstr>Slide 20</vt:lpstr>
      <vt:lpstr>Obesity Trends* Among U.S. Adults BRFSS, 2003</vt:lpstr>
      <vt:lpstr>Obesity Trends* Among U.S. Adults BRFSS, 2004</vt:lpstr>
      <vt:lpstr>Obesity Trends* Among U.S. Adults BRFSS, 2005</vt:lpstr>
      <vt:lpstr>Obesity Trends* Among U.S. Adults BRFSS, 2006</vt:lpstr>
      <vt:lpstr>Obesity Trends* Among U.S. Adults BRFSS, 2007</vt:lpstr>
      <vt:lpstr>Obesity Trends* Among U.S. Adults BRFSS, 2008</vt:lpstr>
      <vt:lpstr>Slide 27</vt:lpstr>
      <vt:lpstr>Why do you think Americans have gained so much weight?</vt:lpstr>
      <vt:lpstr>Reason #1, 2, and 3</vt:lpstr>
      <vt:lpstr>Effects of Fast-Food Restaurant Advertising on Children</vt:lpstr>
      <vt:lpstr>Children and Commercials</vt:lpstr>
      <vt:lpstr>Reason #4</vt:lpstr>
      <vt:lpstr>Slide 33</vt:lpstr>
      <vt:lpstr>Slide 34</vt:lpstr>
      <vt:lpstr>Food Consumption is Different</vt:lpstr>
      <vt:lpstr>Why is skinny attractive?</vt:lpstr>
      <vt:lpstr>Slide 37</vt:lpstr>
      <vt:lpstr>Where do we go from here?</vt:lpstr>
      <vt:lpstr>http://www.dove.us/#/features/videos/default.aspx[cp-documentid=7049560]/</vt:lpstr>
    </vt:vector>
  </TitlesOfParts>
  <Company>Humanitas,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Network Administrator</dc:creator>
  <cp:lastModifiedBy>jluht</cp:lastModifiedBy>
  <cp:revision>45</cp:revision>
  <dcterms:created xsi:type="dcterms:W3CDTF">2009-09-24T23:20:34Z</dcterms:created>
  <dcterms:modified xsi:type="dcterms:W3CDTF">2011-02-08T19:30:56Z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0x0101009F911A864C424F46AFC2D6E4B1214E22</vt:lpwstr>
  </property>
  <property fmtid="{D5CDD505-2E9C-101B-9397-08002B2CF9AE}" pid="3" name="_dlc_DocIdItemGuid">
    <vt:lpwstr>8f563059-72e6-4028-aa05-9852c73c9e73</vt:lpwstr>
  </property>
</Properties>
</file>