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1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6E8B0-FE63-4B08-B379-B6C12F1B4631}" type="datetimeFigureOut">
              <a:rPr lang="en-US" smtClean="0"/>
              <a:t>3/10/2023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E4BCD2-A9BC-45B4-A4FB-1C490405213F}" type="slidenum">
              <a:rPr lang="en-US" smtClean="0"/>
              <a:t>‹#›</a:t>
            </a:fld>
            <a:endParaRPr lang="en-US"/>
          </a:p>
        </p:txBody>
      </p:sp>
    </p:spTree>
    <p:extLst>
      <p:ext uri="{BB962C8B-B14F-4D97-AF65-F5344CB8AC3E}">
        <p14:creationId xmlns:p14="http://schemas.microsoft.com/office/powerpoint/2010/main" val="3623180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Accommodation Files (AFs)</a:t>
            </a:r>
          </a:p>
          <a:p>
            <a:endParaRPr lang="en-US"/>
          </a:p>
          <a:p>
            <a:r>
              <a:rPr lang="en-US"/>
              <a:t>What are the types of documentation/information that </a:t>
            </a:r>
            <a:r>
              <a:rPr lang="en-US" b="1" u="sng"/>
              <a:t>must</a:t>
            </a:r>
            <a:r>
              <a:rPr lang="en-US"/>
              <a:t> be in the Accommodation File?</a:t>
            </a:r>
          </a:p>
          <a:p>
            <a:endParaRPr lang="en-US"/>
          </a:p>
          <a:p>
            <a:pPr marL="0" indent="0">
              <a:buFont typeface="Arial" panose="020B0604020202020204" pitchFamily="34" charset="0"/>
              <a:buNone/>
            </a:pPr>
            <a:r>
              <a:rPr lang="en-US" b="1"/>
              <a:t>Documentation of Disability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ko-Kore-KR"/>
              <a:t>Non health records should be kept in the Accommodation File. This typically includes such documents as IEPs and 504 plans. Medical Records must remain in SHR with note in AF stating documentation is in SHR.</a:t>
            </a:r>
          </a:p>
          <a:p>
            <a:pPr marL="0" indent="0">
              <a:buFont typeface="Arial" panose="020B0604020202020204" pitchFamily="34" charset="0"/>
              <a:buNone/>
            </a:pPr>
            <a:endParaRPr lang="en-US"/>
          </a:p>
          <a:p>
            <a:pPr marL="0" indent="0">
              <a:buFont typeface="Arial" panose="020B0604020202020204" pitchFamily="34" charset="0"/>
              <a:buNone/>
            </a:pPr>
            <a:r>
              <a:rPr lang="en-US" b="1"/>
              <a:t>RA/RM/AAS Request and DCC Form</a:t>
            </a:r>
          </a:p>
          <a:p>
            <a:pPr marL="0" indent="0">
              <a:buFont typeface="Arial" panose="020B0604020202020204" pitchFamily="34" charset="0"/>
              <a:buNone/>
            </a:pPr>
            <a:endParaRPr lang="en-US"/>
          </a:p>
          <a:p>
            <a:pPr marL="0" indent="0">
              <a:buFont typeface="Arial" panose="020B0604020202020204" pitchFamily="34" charset="0"/>
              <a:buNone/>
            </a:pPr>
            <a:r>
              <a:rPr lang="en-US" b="1"/>
              <a:t>Copy of Accommodation Plan</a:t>
            </a:r>
          </a:p>
          <a:p>
            <a:pPr marL="0" indent="0">
              <a:buFont typeface="Arial" panose="020B0604020202020204" pitchFamily="34" charset="0"/>
              <a:buNone/>
            </a:pPr>
            <a:r>
              <a:rPr lang="en-US"/>
              <a:t>The AP must be signed by the student and the DC.</a:t>
            </a:r>
          </a:p>
          <a:p>
            <a:pPr marL="0" indent="0">
              <a:buFont typeface="Arial" panose="020B0604020202020204" pitchFamily="34" charset="0"/>
              <a:buNone/>
            </a:pPr>
            <a:endParaRPr lang="en-US"/>
          </a:p>
          <a:p>
            <a:pPr marL="0" indent="0">
              <a:buFont typeface="Arial" panose="020B0604020202020204" pitchFamily="34" charset="0"/>
              <a:buNone/>
            </a:pPr>
            <a:r>
              <a:rPr lang="en-US" b="1"/>
              <a:t>CIS AP Notes tab</a:t>
            </a:r>
          </a:p>
          <a:p>
            <a:pPr marL="0" indent="0">
              <a:buFont typeface="Arial" panose="020B0604020202020204" pitchFamily="34" charset="0"/>
              <a:buNone/>
            </a:pPr>
            <a:r>
              <a:rPr lang="en-US"/>
              <a:t>This is only printed out and added when the student separates from the program.</a:t>
            </a:r>
          </a:p>
          <a:p>
            <a:pPr marL="0" indent="0">
              <a:buFont typeface="Arial" panose="020B0604020202020204" pitchFamily="34" charset="0"/>
              <a:buNone/>
            </a:pPr>
            <a:endParaRPr lang="en-US"/>
          </a:p>
          <a:p>
            <a:pPr marL="0" indent="0">
              <a:buFont typeface="Arial" panose="020B0604020202020204" pitchFamily="34" charset="0"/>
              <a:buNone/>
            </a:pPr>
            <a:r>
              <a:rPr lang="en-US"/>
              <a:t>There are other documents that may need to be included but that is dependent upon the individual situation. For example, if there was a referral for suspicion of disability, then the referral form/information should be included in the accommodation file.</a:t>
            </a:r>
          </a:p>
          <a:p>
            <a:pPr marL="0" indent="0">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The accommodation file also “may contain” </a:t>
            </a:r>
            <a:r>
              <a:rPr lang="en-US" sz="1200" b="0" i="0" u="none" strike="noStrike" baseline="0">
                <a:solidFill>
                  <a:srgbClr val="000000"/>
                </a:solidFill>
              </a:rPr>
              <a:t>accommodation monitoring forms. Again, remember that the </a:t>
            </a:r>
            <a:r>
              <a:rPr lang="en-US" sz="1200" b="1" i="0" u="none" strike="noStrike" baseline="0">
                <a:solidFill>
                  <a:srgbClr val="000000"/>
                </a:solidFill>
              </a:rPr>
              <a:t>monitoring must be documented </a:t>
            </a:r>
            <a:r>
              <a:rPr lang="en-US" sz="1200" b="0" i="0" u="none" strike="noStrike" baseline="0">
                <a:solidFill>
                  <a:srgbClr val="000000"/>
                </a:solidFill>
              </a:rPr>
              <a:t>in CIS Accommodation Notes tab.</a:t>
            </a:r>
          </a:p>
          <a:p>
            <a:pPr marL="0" indent="0">
              <a:buFont typeface="Arial" panose="020B0604020202020204" pitchFamily="34" charset="0"/>
              <a:buNone/>
            </a:pPr>
            <a:endParaRPr lang="en-US"/>
          </a:p>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237AE796-97CE-4335-9D88-5F0EBDF33482}" type="slidenum">
              <a:rPr lang="en-US" smtClean="0"/>
              <a:t>1</a:t>
            </a:fld>
            <a:endParaRPr lang="en-US"/>
          </a:p>
        </p:txBody>
      </p:sp>
    </p:spTree>
    <p:extLst>
      <p:ext uri="{BB962C8B-B14F-4D97-AF65-F5344CB8AC3E}">
        <p14:creationId xmlns:p14="http://schemas.microsoft.com/office/powerpoint/2010/main" val="2548785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E1748-5658-5E7F-C692-73EA3E2BAC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1A3C5D-6BB0-8285-4CC5-96B4E4829D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FD37F0-078E-825D-A64D-A38B2C8CF396}"/>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5" name="Footer Placeholder 4">
            <a:extLst>
              <a:ext uri="{FF2B5EF4-FFF2-40B4-BE49-F238E27FC236}">
                <a16:creationId xmlns:a16="http://schemas.microsoft.com/office/drawing/2014/main" id="{5BB82757-FB76-701A-418F-04F257ADD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04BC1-7A97-65C5-3917-256341EF7E99}"/>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3325685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90F01-2FF4-7966-9E9C-B85C66F530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162EC8-216F-6932-7676-666BBDB8C4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3A89C-F06F-263B-C2F7-8DEF4E6D5102}"/>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5" name="Footer Placeholder 4">
            <a:extLst>
              <a:ext uri="{FF2B5EF4-FFF2-40B4-BE49-F238E27FC236}">
                <a16:creationId xmlns:a16="http://schemas.microsoft.com/office/drawing/2014/main" id="{CCDD0BDB-7282-05AD-A74E-4101C2807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047FD-3E05-4949-092D-73D419DB41ED}"/>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347159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0BA7AB-9924-51E5-7F81-742FCE4F10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95670F-FF0F-AB64-E8EC-A21BAAC870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5915C5-3155-C016-0C4B-222ABF2F1A6A}"/>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5" name="Footer Placeholder 4">
            <a:extLst>
              <a:ext uri="{FF2B5EF4-FFF2-40B4-BE49-F238E27FC236}">
                <a16:creationId xmlns:a16="http://schemas.microsoft.com/office/drawing/2014/main" id="{9FE561CB-F413-C151-EB05-8CFBCDA926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64D7C-44DD-85C3-912A-BF59AD998A56}"/>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338063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4">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9189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9E087-B45C-8AA2-53B4-9F1E659069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9F3F27-BB38-B546-EF3F-362707475E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2B2924-BDE0-F7C6-32AE-F291DD38A754}"/>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5" name="Footer Placeholder 4">
            <a:extLst>
              <a:ext uri="{FF2B5EF4-FFF2-40B4-BE49-F238E27FC236}">
                <a16:creationId xmlns:a16="http://schemas.microsoft.com/office/drawing/2014/main" id="{BFAEAAA6-AD53-2EAE-9157-2A88E5A40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C53-9EBA-27FA-6A6C-4E56C1915E8F}"/>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4092210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71BFA-F044-BA22-2FEB-DAA6C6DE20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EE47B8-4752-3C5B-EEFA-84038438CA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A8C3DC-626A-6A0B-D45C-59B173E8A185}"/>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5" name="Footer Placeholder 4">
            <a:extLst>
              <a:ext uri="{FF2B5EF4-FFF2-40B4-BE49-F238E27FC236}">
                <a16:creationId xmlns:a16="http://schemas.microsoft.com/office/drawing/2014/main" id="{BBD1E21E-76F2-B065-FE06-913E877A1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829C27-65CC-A1A6-5772-75FD08AA4071}"/>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114829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A97A-120E-64C3-FFFE-6508A7A12E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F308CE-3FF7-4005-5649-87D2417BFD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564299-23C0-7112-C5C1-67E2FFFBF6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908906-483C-2262-1FF4-D1BDDA8B4657}"/>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6" name="Footer Placeholder 5">
            <a:extLst>
              <a:ext uri="{FF2B5EF4-FFF2-40B4-BE49-F238E27FC236}">
                <a16:creationId xmlns:a16="http://schemas.microsoft.com/office/drawing/2014/main" id="{B9E9B1AA-108C-877E-21E0-8C7BDBCD86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1A37D3-151C-DD07-0581-7989FD2A4D79}"/>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388282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9E9D-22F6-5CD2-0923-629039F26C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8A99D3-7484-DE2F-DCA7-8299BC5600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54D40-C893-6349-5174-9827195666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7F9F2F-9645-1519-9A24-3EDCB6D98E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9F291A-CF0B-114E-D4FF-73CDC3ECCA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792AE6-E100-E915-30AC-901EFD131FE6}"/>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8" name="Footer Placeholder 7">
            <a:extLst>
              <a:ext uri="{FF2B5EF4-FFF2-40B4-BE49-F238E27FC236}">
                <a16:creationId xmlns:a16="http://schemas.microsoft.com/office/drawing/2014/main" id="{76F93F53-B48E-51A6-2E10-6077007F79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1F91FA-066E-BF01-E052-287F239F80A7}"/>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2760954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003F6-1982-9AE7-378F-F86D574228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88CC82-07E4-E386-AF63-1EC2702D293A}"/>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4" name="Footer Placeholder 3">
            <a:extLst>
              <a:ext uri="{FF2B5EF4-FFF2-40B4-BE49-F238E27FC236}">
                <a16:creationId xmlns:a16="http://schemas.microsoft.com/office/drawing/2014/main" id="{A21C7355-2657-9347-4F9C-D0CF4751F5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8BDA0B-EE3B-BFEE-2EC2-1D82A9EA10D5}"/>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876407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980AE-16C7-3571-1885-4456BFF15934}"/>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3" name="Footer Placeholder 2">
            <a:extLst>
              <a:ext uri="{FF2B5EF4-FFF2-40B4-BE49-F238E27FC236}">
                <a16:creationId xmlns:a16="http://schemas.microsoft.com/office/drawing/2014/main" id="{37B532C2-BCDB-823A-D4E4-B621E06894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E4877A-42BC-AC3A-D116-908448275223}"/>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374399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D2022-801D-EBAC-679A-13087B9A6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61314B-C0AC-71B7-845E-3614B87C57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315427-EBE1-956A-307F-F92B2A31C3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6FF14C-830E-213B-EF6C-A5472550E468}"/>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6" name="Footer Placeholder 5">
            <a:extLst>
              <a:ext uri="{FF2B5EF4-FFF2-40B4-BE49-F238E27FC236}">
                <a16:creationId xmlns:a16="http://schemas.microsoft.com/office/drawing/2014/main" id="{C211317F-C330-3A97-ACC6-70651FC7C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82CAA7-424E-911F-F04F-4058095250C7}"/>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4174194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B855F-01FE-9018-DA39-387AFD4A7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E7C251-F8F3-F484-6613-771624CADC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075836-A927-E203-7FE7-1ECF5B526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D07196-F103-A982-55E0-A3AAE82CA3A2}"/>
              </a:ext>
            </a:extLst>
          </p:cNvPr>
          <p:cNvSpPr>
            <a:spLocks noGrp="1"/>
          </p:cNvSpPr>
          <p:nvPr>
            <p:ph type="dt" sz="half" idx="10"/>
          </p:nvPr>
        </p:nvSpPr>
        <p:spPr/>
        <p:txBody>
          <a:bodyPr/>
          <a:lstStyle/>
          <a:p>
            <a:fld id="{1B435091-F736-413B-83FD-372964048368}" type="datetimeFigureOut">
              <a:rPr lang="en-US" smtClean="0"/>
              <a:t>3/10/2023</a:t>
            </a:fld>
            <a:endParaRPr lang="en-US"/>
          </a:p>
        </p:txBody>
      </p:sp>
      <p:sp>
        <p:nvSpPr>
          <p:cNvPr id="6" name="Footer Placeholder 5">
            <a:extLst>
              <a:ext uri="{FF2B5EF4-FFF2-40B4-BE49-F238E27FC236}">
                <a16:creationId xmlns:a16="http://schemas.microsoft.com/office/drawing/2014/main" id="{D9AFA741-2B97-0C44-E073-93464A4A2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4F457-C582-0028-1F94-5519520ED4AB}"/>
              </a:ext>
            </a:extLst>
          </p:cNvPr>
          <p:cNvSpPr>
            <a:spLocks noGrp="1"/>
          </p:cNvSpPr>
          <p:nvPr>
            <p:ph type="sldNum" sz="quarter" idx="12"/>
          </p:nvPr>
        </p:nvSpPr>
        <p:spPr/>
        <p:txBody>
          <a:bodyPr/>
          <a:lstStyle/>
          <a:p>
            <a:fld id="{45C37318-39DB-4F30-804B-6A40E0BD9540}" type="slidenum">
              <a:rPr lang="en-US" smtClean="0"/>
              <a:t>‹#›</a:t>
            </a:fld>
            <a:endParaRPr lang="en-US"/>
          </a:p>
        </p:txBody>
      </p:sp>
    </p:spTree>
    <p:extLst>
      <p:ext uri="{BB962C8B-B14F-4D97-AF65-F5344CB8AC3E}">
        <p14:creationId xmlns:p14="http://schemas.microsoft.com/office/powerpoint/2010/main" val="90329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9B3CE6-F591-2C9C-0E67-7D1655C2F5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60D7C1-809F-153E-2456-86AE5B30B4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CAC55A-613E-C99A-5A51-EE5FB4D5FB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35091-F736-413B-83FD-372964048368}" type="datetimeFigureOut">
              <a:rPr lang="en-US" smtClean="0"/>
              <a:t>3/10/2023</a:t>
            </a:fld>
            <a:endParaRPr lang="en-US"/>
          </a:p>
        </p:txBody>
      </p:sp>
      <p:sp>
        <p:nvSpPr>
          <p:cNvPr id="5" name="Footer Placeholder 4">
            <a:extLst>
              <a:ext uri="{FF2B5EF4-FFF2-40B4-BE49-F238E27FC236}">
                <a16:creationId xmlns:a16="http://schemas.microsoft.com/office/drawing/2014/main" id="{2891CFE1-D2D5-4D9C-EEEE-1E602A08A1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18D01B-117D-D471-4C3B-53194E04FA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37318-39DB-4F30-804B-6A40E0BD9540}" type="slidenum">
              <a:rPr lang="en-US" smtClean="0"/>
              <a:t>‹#›</a:t>
            </a:fld>
            <a:endParaRPr lang="en-US"/>
          </a:p>
        </p:txBody>
      </p:sp>
    </p:spTree>
    <p:extLst>
      <p:ext uri="{BB962C8B-B14F-4D97-AF65-F5344CB8AC3E}">
        <p14:creationId xmlns:p14="http://schemas.microsoft.com/office/powerpoint/2010/main" val="2079515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타원 40">
            <a:extLst>
              <a:ext uri="{FF2B5EF4-FFF2-40B4-BE49-F238E27FC236}">
                <a16:creationId xmlns:a16="http://schemas.microsoft.com/office/drawing/2014/main" id="{F6817A52-42A9-321B-26CB-5FAE3F1AEC4C}"/>
              </a:ext>
            </a:extLst>
          </p:cNvPr>
          <p:cNvSpPr/>
          <p:nvPr/>
        </p:nvSpPr>
        <p:spPr>
          <a:xfrm>
            <a:off x="4251890" y="2046711"/>
            <a:ext cx="3688220" cy="3688220"/>
          </a:xfrm>
          <a:prstGeom prst="ellips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ko-Kore-KR" altLang="en-US"/>
          </a:p>
        </p:txBody>
      </p:sp>
      <p:sp>
        <p:nvSpPr>
          <p:cNvPr id="3" name="TextBox 2">
            <a:extLst>
              <a:ext uri="{FF2B5EF4-FFF2-40B4-BE49-F238E27FC236}">
                <a16:creationId xmlns:a16="http://schemas.microsoft.com/office/drawing/2014/main" id="{FC915EB9-1828-BF9A-2380-5CFDB838BCA7}"/>
              </a:ext>
            </a:extLst>
          </p:cNvPr>
          <p:cNvSpPr txBox="1"/>
          <p:nvPr/>
        </p:nvSpPr>
        <p:spPr>
          <a:xfrm>
            <a:off x="565529" y="636541"/>
            <a:ext cx="10827860" cy="646331"/>
          </a:xfrm>
          <a:prstGeom prst="rect">
            <a:avLst/>
          </a:prstGeom>
          <a:noFill/>
        </p:spPr>
        <p:txBody>
          <a:bodyPr wrap="square" rtlCol="0">
            <a:spAutoFit/>
          </a:bodyPr>
          <a:lstStyle/>
          <a:p>
            <a:r>
              <a:rPr kumimoji="1" lang="en-US" altLang="ko-Kore-KR" sz="3600" b="1" dirty="0">
                <a:solidFill>
                  <a:srgbClr val="32669A"/>
                </a:solidFill>
                <a:latin typeface="+mj-lt"/>
              </a:rPr>
              <a:t>Accommodation Files (AFs) Contents</a:t>
            </a:r>
          </a:p>
        </p:txBody>
      </p:sp>
      <p:grpSp>
        <p:nvGrpSpPr>
          <p:cNvPr id="23" name="그룹 22">
            <a:extLst>
              <a:ext uri="{FF2B5EF4-FFF2-40B4-BE49-F238E27FC236}">
                <a16:creationId xmlns:a16="http://schemas.microsoft.com/office/drawing/2014/main" id="{5715C001-BEA9-36BC-5AC3-0D786A6880CC}"/>
              </a:ext>
            </a:extLst>
          </p:cNvPr>
          <p:cNvGrpSpPr/>
          <p:nvPr/>
        </p:nvGrpSpPr>
        <p:grpSpPr>
          <a:xfrm>
            <a:off x="7211510" y="2276393"/>
            <a:ext cx="1251262" cy="3228856"/>
            <a:chOff x="7435538" y="2092551"/>
            <a:chExt cx="1251262" cy="3228856"/>
          </a:xfrm>
        </p:grpSpPr>
        <p:sp>
          <p:nvSpPr>
            <p:cNvPr id="6" name="타원 5">
              <a:extLst>
                <a:ext uri="{FF2B5EF4-FFF2-40B4-BE49-F238E27FC236}">
                  <a16:creationId xmlns:a16="http://schemas.microsoft.com/office/drawing/2014/main" id="{C68A3C9E-4381-56AE-696A-1E236853784E}"/>
                </a:ext>
              </a:extLst>
            </p:cNvPr>
            <p:cNvSpPr/>
            <p:nvPr/>
          </p:nvSpPr>
          <p:spPr>
            <a:xfrm>
              <a:off x="7435538" y="2092551"/>
              <a:ext cx="888447" cy="888447"/>
            </a:xfrm>
            <a:prstGeom prst="ellipse">
              <a:avLst/>
            </a:prstGeom>
            <a:solidFill>
              <a:srgbClr val="A6C4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ore-KR" b="1">
                  <a:solidFill>
                    <a:schemeClr val="bg1"/>
                  </a:solidFill>
                  <a:latin typeface="+mj-lt"/>
                </a:rPr>
                <a:t>04</a:t>
              </a:r>
            </a:p>
          </p:txBody>
        </p:sp>
        <p:sp>
          <p:nvSpPr>
            <p:cNvPr id="9" name="타원 8">
              <a:extLst>
                <a:ext uri="{FF2B5EF4-FFF2-40B4-BE49-F238E27FC236}">
                  <a16:creationId xmlns:a16="http://schemas.microsoft.com/office/drawing/2014/main" id="{15C85239-9C6C-E1D4-06CE-46B2DDF77B24}"/>
                </a:ext>
              </a:extLst>
            </p:cNvPr>
            <p:cNvSpPr/>
            <p:nvPr/>
          </p:nvSpPr>
          <p:spPr>
            <a:xfrm>
              <a:off x="7798353" y="3262756"/>
              <a:ext cx="888447" cy="88844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ore-KR" b="1">
                  <a:solidFill>
                    <a:schemeClr val="bg1"/>
                  </a:solidFill>
                  <a:latin typeface="+mj-lt"/>
                </a:rPr>
                <a:t>05</a:t>
              </a:r>
            </a:p>
          </p:txBody>
        </p:sp>
        <p:sp>
          <p:nvSpPr>
            <p:cNvPr id="10" name="타원 9">
              <a:extLst>
                <a:ext uri="{FF2B5EF4-FFF2-40B4-BE49-F238E27FC236}">
                  <a16:creationId xmlns:a16="http://schemas.microsoft.com/office/drawing/2014/main" id="{CBB2D31C-A0FA-8C16-12AC-4E4E7C3787BB}"/>
                </a:ext>
              </a:extLst>
            </p:cNvPr>
            <p:cNvSpPr/>
            <p:nvPr/>
          </p:nvSpPr>
          <p:spPr>
            <a:xfrm>
              <a:off x="7435538" y="4432960"/>
              <a:ext cx="888447" cy="888447"/>
            </a:xfrm>
            <a:prstGeom prst="ellipse">
              <a:avLst/>
            </a:prstGeom>
            <a:solidFill>
              <a:srgbClr val="CFC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ore-KR" b="1">
                  <a:solidFill>
                    <a:schemeClr val="bg1"/>
                  </a:solidFill>
                  <a:latin typeface="+mj-lt"/>
                </a:rPr>
                <a:t>06</a:t>
              </a:r>
            </a:p>
          </p:txBody>
        </p:sp>
      </p:grpSp>
      <p:grpSp>
        <p:nvGrpSpPr>
          <p:cNvPr id="22" name="그룹 21">
            <a:extLst>
              <a:ext uri="{FF2B5EF4-FFF2-40B4-BE49-F238E27FC236}">
                <a16:creationId xmlns:a16="http://schemas.microsoft.com/office/drawing/2014/main" id="{ABBFCF6F-478B-69A8-7BA9-729F8CE6F340}"/>
              </a:ext>
            </a:extLst>
          </p:cNvPr>
          <p:cNvGrpSpPr/>
          <p:nvPr/>
        </p:nvGrpSpPr>
        <p:grpSpPr>
          <a:xfrm>
            <a:off x="3729228" y="2276393"/>
            <a:ext cx="1251409" cy="3228856"/>
            <a:chOff x="3505200" y="2092551"/>
            <a:chExt cx="1251409" cy="3228856"/>
          </a:xfrm>
        </p:grpSpPr>
        <p:sp>
          <p:nvSpPr>
            <p:cNvPr id="7" name="타원 6">
              <a:extLst>
                <a:ext uri="{FF2B5EF4-FFF2-40B4-BE49-F238E27FC236}">
                  <a16:creationId xmlns:a16="http://schemas.microsoft.com/office/drawing/2014/main" id="{308E1153-B1BB-07B3-E9E1-21355C49906F}"/>
                </a:ext>
              </a:extLst>
            </p:cNvPr>
            <p:cNvSpPr/>
            <p:nvPr/>
          </p:nvSpPr>
          <p:spPr>
            <a:xfrm>
              <a:off x="3868162" y="2092551"/>
              <a:ext cx="888447" cy="888447"/>
            </a:xfrm>
            <a:prstGeom prst="ellipse">
              <a:avLst/>
            </a:prstGeom>
            <a:solidFill>
              <a:srgbClr val="A6C4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ore-KR" b="1">
                  <a:solidFill>
                    <a:schemeClr val="bg1"/>
                  </a:solidFill>
                  <a:latin typeface="+mj-lt"/>
                </a:rPr>
                <a:t>01</a:t>
              </a:r>
            </a:p>
          </p:txBody>
        </p:sp>
        <p:sp>
          <p:nvSpPr>
            <p:cNvPr id="8" name="타원 7">
              <a:extLst>
                <a:ext uri="{FF2B5EF4-FFF2-40B4-BE49-F238E27FC236}">
                  <a16:creationId xmlns:a16="http://schemas.microsoft.com/office/drawing/2014/main" id="{3A16EE95-FC28-15E1-0A82-40C6593AF68F}"/>
                </a:ext>
              </a:extLst>
            </p:cNvPr>
            <p:cNvSpPr/>
            <p:nvPr/>
          </p:nvSpPr>
          <p:spPr>
            <a:xfrm>
              <a:off x="3505200" y="3262756"/>
              <a:ext cx="888447" cy="88844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ore-KR" b="1">
                  <a:solidFill>
                    <a:schemeClr val="bg1"/>
                  </a:solidFill>
                  <a:latin typeface="+mj-lt"/>
                </a:rPr>
                <a:t>02</a:t>
              </a:r>
            </a:p>
          </p:txBody>
        </p:sp>
        <p:sp>
          <p:nvSpPr>
            <p:cNvPr id="11" name="타원 10">
              <a:extLst>
                <a:ext uri="{FF2B5EF4-FFF2-40B4-BE49-F238E27FC236}">
                  <a16:creationId xmlns:a16="http://schemas.microsoft.com/office/drawing/2014/main" id="{3A3D850D-3D9D-A470-FED7-20C5CF1E0A76}"/>
                </a:ext>
              </a:extLst>
            </p:cNvPr>
            <p:cNvSpPr/>
            <p:nvPr/>
          </p:nvSpPr>
          <p:spPr>
            <a:xfrm>
              <a:off x="3868162" y="4432960"/>
              <a:ext cx="888447" cy="888447"/>
            </a:xfrm>
            <a:prstGeom prst="ellipse">
              <a:avLst/>
            </a:prstGeom>
            <a:solidFill>
              <a:srgbClr val="CFC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ko-Kore-KR" b="1">
                  <a:solidFill>
                    <a:schemeClr val="bg1"/>
                  </a:solidFill>
                  <a:latin typeface="+mj-lt"/>
                </a:rPr>
                <a:t>03</a:t>
              </a:r>
            </a:p>
          </p:txBody>
        </p:sp>
      </p:grpSp>
      <p:sp>
        <p:nvSpPr>
          <p:cNvPr id="12" name="타원 11">
            <a:extLst>
              <a:ext uri="{FF2B5EF4-FFF2-40B4-BE49-F238E27FC236}">
                <a16:creationId xmlns:a16="http://schemas.microsoft.com/office/drawing/2014/main" id="{5450957B-744C-5D6C-9C48-E68B611B7E68}"/>
              </a:ext>
            </a:extLst>
          </p:cNvPr>
          <p:cNvSpPr/>
          <p:nvPr/>
        </p:nvSpPr>
        <p:spPr>
          <a:xfrm>
            <a:off x="4990524" y="2735019"/>
            <a:ext cx="2211100" cy="2211098"/>
          </a:xfrm>
          <a:prstGeom prst="ellipse">
            <a:avLst/>
          </a:prstGeom>
          <a:gradFill>
            <a:gsLst>
              <a:gs pos="35000">
                <a:schemeClr val="accent3">
                  <a:lumMod val="50000"/>
                </a:schemeClr>
              </a:gs>
              <a:gs pos="100000">
                <a:schemeClr val="accent3"/>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sz="2400"/>
          </a:p>
        </p:txBody>
      </p:sp>
      <p:grpSp>
        <p:nvGrpSpPr>
          <p:cNvPr id="17" name="그룹 16">
            <a:extLst>
              <a:ext uri="{FF2B5EF4-FFF2-40B4-BE49-F238E27FC236}">
                <a16:creationId xmlns:a16="http://schemas.microsoft.com/office/drawing/2014/main" id="{28792F9F-A433-EFD1-DAA9-A7F4D118D326}"/>
              </a:ext>
            </a:extLst>
          </p:cNvPr>
          <p:cNvGrpSpPr/>
          <p:nvPr/>
        </p:nvGrpSpPr>
        <p:grpSpPr>
          <a:xfrm>
            <a:off x="577302" y="2016517"/>
            <a:ext cx="3688220" cy="1327786"/>
            <a:chOff x="8759541" y="2275516"/>
            <a:chExt cx="3110256" cy="1327786"/>
          </a:xfrm>
        </p:grpSpPr>
        <p:sp>
          <p:nvSpPr>
            <p:cNvPr id="15" name="TextBox 14">
              <a:extLst>
                <a:ext uri="{FF2B5EF4-FFF2-40B4-BE49-F238E27FC236}">
                  <a16:creationId xmlns:a16="http://schemas.microsoft.com/office/drawing/2014/main" id="{391375F4-0A2D-A4CA-F972-3441EA7E25F4}"/>
                </a:ext>
              </a:extLst>
            </p:cNvPr>
            <p:cNvSpPr txBox="1"/>
            <p:nvPr/>
          </p:nvSpPr>
          <p:spPr>
            <a:xfrm>
              <a:off x="8759541" y="2275516"/>
              <a:ext cx="3110256" cy="369332"/>
            </a:xfrm>
            <a:prstGeom prst="rect">
              <a:avLst/>
            </a:prstGeom>
            <a:noFill/>
          </p:spPr>
          <p:txBody>
            <a:bodyPr wrap="square" rtlCol="0">
              <a:spAutoFit/>
            </a:bodyPr>
            <a:lstStyle/>
            <a:p>
              <a:r>
                <a:rPr kumimoji="1" lang="en-US" altLang="ko-Kore-KR" b="1" dirty="0">
                  <a:solidFill>
                    <a:srgbClr val="0070C0"/>
                  </a:solidFill>
                  <a:latin typeface="+mj-lt"/>
                </a:rPr>
                <a:t>Documentation of Disability (Required)</a:t>
              </a:r>
            </a:p>
          </p:txBody>
        </p:sp>
        <p:sp>
          <p:nvSpPr>
            <p:cNvPr id="16" name="TextBox 15">
              <a:extLst>
                <a:ext uri="{FF2B5EF4-FFF2-40B4-BE49-F238E27FC236}">
                  <a16:creationId xmlns:a16="http://schemas.microsoft.com/office/drawing/2014/main" id="{3D0883EA-F0C3-84A7-2F99-A2BDA5B4C487}"/>
                </a:ext>
              </a:extLst>
            </p:cNvPr>
            <p:cNvSpPr txBox="1"/>
            <p:nvPr/>
          </p:nvSpPr>
          <p:spPr>
            <a:xfrm>
              <a:off x="8759541" y="2628035"/>
              <a:ext cx="2829288" cy="975267"/>
            </a:xfrm>
            <a:prstGeom prst="rect">
              <a:avLst/>
            </a:prstGeom>
            <a:noFill/>
          </p:spPr>
          <p:txBody>
            <a:bodyPr wrap="square" rtlCol="0">
              <a:spAutoFit/>
            </a:bodyPr>
            <a:lstStyle/>
            <a:p>
              <a:pPr>
                <a:lnSpc>
                  <a:spcPct val="109000"/>
                </a:lnSpc>
                <a:spcBef>
                  <a:spcPts val="600"/>
                </a:spcBef>
              </a:pPr>
              <a:r>
                <a:rPr kumimoji="1" lang="en-US" altLang="ko-Kore-KR" dirty="0"/>
                <a:t>Medical Records must remain in SHR with note in AF stating documentation is in SHR</a:t>
              </a:r>
            </a:p>
          </p:txBody>
        </p:sp>
      </p:grpSp>
      <p:pic>
        <p:nvPicPr>
          <p:cNvPr id="14" name="Graphic 13" descr="Open folder outline">
            <a:extLst>
              <a:ext uri="{FF2B5EF4-FFF2-40B4-BE49-F238E27FC236}">
                <a16:creationId xmlns:a16="http://schemas.microsoft.com/office/drawing/2014/main" id="{B124DF7B-B447-828F-CEAD-764039EEF278}"/>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464547" y="3135872"/>
            <a:ext cx="1332272" cy="1332272"/>
          </a:xfrm>
          <a:prstGeom prst="rect">
            <a:avLst/>
          </a:prstGeom>
        </p:spPr>
      </p:pic>
      <p:sp>
        <p:nvSpPr>
          <p:cNvPr id="42" name="TextBox 41">
            <a:extLst>
              <a:ext uri="{FF2B5EF4-FFF2-40B4-BE49-F238E27FC236}">
                <a16:creationId xmlns:a16="http://schemas.microsoft.com/office/drawing/2014/main" id="{64798529-1501-8EE4-FB9F-5E3687B6B1A8}"/>
              </a:ext>
            </a:extLst>
          </p:cNvPr>
          <p:cNvSpPr txBox="1"/>
          <p:nvPr/>
        </p:nvSpPr>
        <p:spPr>
          <a:xfrm>
            <a:off x="565529" y="3596694"/>
            <a:ext cx="2920732" cy="646331"/>
          </a:xfrm>
          <a:prstGeom prst="rect">
            <a:avLst/>
          </a:prstGeom>
          <a:noFill/>
        </p:spPr>
        <p:txBody>
          <a:bodyPr wrap="square" rtlCol="0">
            <a:spAutoFit/>
          </a:bodyPr>
          <a:lstStyle/>
          <a:p>
            <a:r>
              <a:rPr kumimoji="1" lang="en-US" altLang="ko-Kore-KR" b="1" dirty="0">
                <a:solidFill>
                  <a:srgbClr val="0070C0"/>
                </a:solidFill>
                <a:latin typeface="+mj-lt"/>
              </a:rPr>
              <a:t>RA/RM/AAS Request and DCC Form (Required)</a:t>
            </a:r>
          </a:p>
        </p:txBody>
      </p:sp>
      <p:grpSp>
        <p:nvGrpSpPr>
          <p:cNvPr id="44" name="그룹 16">
            <a:extLst>
              <a:ext uri="{FF2B5EF4-FFF2-40B4-BE49-F238E27FC236}">
                <a16:creationId xmlns:a16="http://schemas.microsoft.com/office/drawing/2014/main" id="{C812974D-A7D5-6256-56F8-890E22F180B8}"/>
              </a:ext>
            </a:extLst>
          </p:cNvPr>
          <p:cNvGrpSpPr/>
          <p:nvPr/>
        </p:nvGrpSpPr>
        <p:grpSpPr>
          <a:xfrm>
            <a:off x="577301" y="4685014"/>
            <a:ext cx="3505000" cy="723903"/>
            <a:chOff x="8759541" y="2275516"/>
            <a:chExt cx="2955748" cy="723903"/>
          </a:xfrm>
        </p:grpSpPr>
        <p:sp>
          <p:nvSpPr>
            <p:cNvPr id="45" name="TextBox 44">
              <a:extLst>
                <a:ext uri="{FF2B5EF4-FFF2-40B4-BE49-F238E27FC236}">
                  <a16:creationId xmlns:a16="http://schemas.microsoft.com/office/drawing/2014/main" id="{F0CF45F4-5FAF-1C90-3C31-F08B5D2CDBD7}"/>
                </a:ext>
              </a:extLst>
            </p:cNvPr>
            <p:cNvSpPr txBox="1"/>
            <p:nvPr/>
          </p:nvSpPr>
          <p:spPr>
            <a:xfrm>
              <a:off x="8759541" y="2275516"/>
              <a:ext cx="2955748" cy="369332"/>
            </a:xfrm>
            <a:prstGeom prst="rect">
              <a:avLst/>
            </a:prstGeom>
            <a:noFill/>
          </p:spPr>
          <p:txBody>
            <a:bodyPr wrap="square" rtlCol="0">
              <a:spAutoFit/>
            </a:bodyPr>
            <a:lstStyle/>
            <a:p>
              <a:r>
                <a:rPr kumimoji="1" lang="en-US" altLang="ko-Kore-KR" b="1" dirty="0">
                  <a:solidFill>
                    <a:srgbClr val="0070C0"/>
                  </a:solidFill>
                  <a:latin typeface="+mj-lt"/>
                </a:rPr>
                <a:t>Accommodation Plan (Required)</a:t>
              </a:r>
            </a:p>
          </p:txBody>
        </p:sp>
        <p:sp>
          <p:nvSpPr>
            <p:cNvPr id="46" name="TextBox 45">
              <a:extLst>
                <a:ext uri="{FF2B5EF4-FFF2-40B4-BE49-F238E27FC236}">
                  <a16:creationId xmlns:a16="http://schemas.microsoft.com/office/drawing/2014/main" id="{BDAF554A-4B0F-194B-DC75-6549FF5C201E}"/>
                </a:ext>
              </a:extLst>
            </p:cNvPr>
            <p:cNvSpPr txBox="1"/>
            <p:nvPr/>
          </p:nvSpPr>
          <p:spPr>
            <a:xfrm>
              <a:off x="8759541" y="2628035"/>
              <a:ext cx="2829288" cy="371384"/>
            </a:xfrm>
            <a:prstGeom prst="rect">
              <a:avLst/>
            </a:prstGeom>
            <a:noFill/>
          </p:spPr>
          <p:txBody>
            <a:bodyPr wrap="square" rtlCol="0">
              <a:spAutoFit/>
            </a:bodyPr>
            <a:lstStyle/>
            <a:p>
              <a:pPr>
                <a:lnSpc>
                  <a:spcPct val="109000"/>
                </a:lnSpc>
                <a:spcBef>
                  <a:spcPts val="600"/>
                </a:spcBef>
              </a:pPr>
              <a:r>
                <a:rPr kumimoji="1" lang="en-US" altLang="ko-Kore-KR"/>
                <a:t>Signed by student and DC</a:t>
              </a:r>
            </a:p>
          </p:txBody>
        </p:sp>
      </p:grpSp>
      <p:grpSp>
        <p:nvGrpSpPr>
          <p:cNvPr id="47" name="그룹 16">
            <a:extLst>
              <a:ext uri="{FF2B5EF4-FFF2-40B4-BE49-F238E27FC236}">
                <a16:creationId xmlns:a16="http://schemas.microsoft.com/office/drawing/2014/main" id="{294C32F4-8216-B0FB-986D-41E02F578E99}"/>
              </a:ext>
            </a:extLst>
          </p:cNvPr>
          <p:cNvGrpSpPr/>
          <p:nvPr/>
        </p:nvGrpSpPr>
        <p:grpSpPr>
          <a:xfrm>
            <a:off x="8487079" y="2016517"/>
            <a:ext cx="3355041" cy="1025845"/>
            <a:chOff x="8759541" y="2275516"/>
            <a:chExt cx="2829288" cy="1025845"/>
          </a:xfrm>
        </p:grpSpPr>
        <p:sp>
          <p:nvSpPr>
            <p:cNvPr id="48" name="TextBox 47">
              <a:extLst>
                <a:ext uri="{FF2B5EF4-FFF2-40B4-BE49-F238E27FC236}">
                  <a16:creationId xmlns:a16="http://schemas.microsoft.com/office/drawing/2014/main" id="{BF6ADFA4-D718-52FC-B914-B16503AD950A}"/>
                </a:ext>
              </a:extLst>
            </p:cNvPr>
            <p:cNvSpPr txBox="1"/>
            <p:nvPr/>
          </p:nvSpPr>
          <p:spPr>
            <a:xfrm>
              <a:off x="8759541" y="2275516"/>
              <a:ext cx="2829288" cy="369332"/>
            </a:xfrm>
            <a:prstGeom prst="rect">
              <a:avLst/>
            </a:prstGeom>
            <a:noFill/>
          </p:spPr>
          <p:txBody>
            <a:bodyPr wrap="square" rtlCol="0">
              <a:spAutoFit/>
            </a:bodyPr>
            <a:lstStyle/>
            <a:p>
              <a:r>
                <a:rPr kumimoji="1" lang="en-US" altLang="ko-Kore-KR" b="1" dirty="0">
                  <a:solidFill>
                    <a:srgbClr val="0070C0"/>
                  </a:solidFill>
                  <a:latin typeface="+mj-lt"/>
                </a:rPr>
                <a:t>CIS AP Notes tab (Required)</a:t>
              </a:r>
            </a:p>
          </p:txBody>
        </p:sp>
        <p:sp>
          <p:nvSpPr>
            <p:cNvPr id="49" name="TextBox 48">
              <a:extLst>
                <a:ext uri="{FF2B5EF4-FFF2-40B4-BE49-F238E27FC236}">
                  <a16:creationId xmlns:a16="http://schemas.microsoft.com/office/drawing/2014/main" id="{2E2C03C6-8590-B016-5A56-30D4CCDC12A1}"/>
                </a:ext>
              </a:extLst>
            </p:cNvPr>
            <p:cNvSpPr txBox="1"/>
            <p:nvPr/>
          </p:nvSpPr>
          <p:spPr>
            <a:xfrm>
              <a:off x="8759541" y="2628035"/>
              <a:ext cx="2829288" cy="673326"/>
            </a:xfrm>
            <a:prstGeom prst="rect">
              <a:avLst/>
            </a:prstGeom>
            <a:noFill/>
          </p:spPr>
          <p:txBody>
            <a:bodyPr wrap="square" rtlCol="0">
              <a:spAutoFit/>
            </a:bodyPr>
            <a:lstStyle/>
            <a:p>
              <a:pPr>
                <a:lnSpc>
                  <a:spcPct val="109000"/>
                </a:lnSpc>
                <a:spcBef>
                  <a:spcPts val="600"/>
                </a:spcBef>
              </a:pPr>
              <a:r>
                <a:rPr kumimoji="1" lang="en-US" altLang="ko-Kore-KR"/>
                <a:t>Printout of the AP Notes tab (added at separation)</a:t>
              </a:r>
            </a:p>
          </p:txBody>
        </p:sp>
      </p:grpSp>
      <p:grpSp>
        <p:nvGrpSpPr>
          <p:cNvPr id="50" name="그룹 16">
            <a:extLst>
              <a:ext uri="{FF2B5EF4-FFF2-40B4-BE49-F238E27FC236}">
                <a16:creationId xmlns:a16="http://schemas.microsoft.com/office/drawing/2014/main" id="{BC1E3D55-B65A-EA18-B1E5-B3F97BB9CA27}"/>
              </a:ext>
            </a:extLst>
          </p:cNvPr>
          <p:cNvGrpSpPr/>
          <p:nvPr/>
        </p:nvGrpSpPr>
        <p:grpSpPr>
          <a:xfrm>
            <a:off x="8472658" y="3507121"/>
            <a:ext cx="2935153" cy="715186"/>
            <a:chOff x="8759541" y="2275516"/>
            <a:chExt cx="2843258" cy="715186"/>
          </a:xfrm>
        </p:grpSpPr>
        <p:sp>
          <p:nvSpPr>
            <p:cNvPr id="51" name="TextBox 50">
              <a:extLst>
                <a:ext uri="{FF2B5EF4-FFF2-40B4-BE49-F238E27FC236}">
                  <a16:creationId xmlns:a16="http://schemas.microsoft.com/office/drawing/2014/main" id="{A7DC2308-BE6C-A8BD-9882-563C2C9D6E59}"/>
                </a:ext>
              </a:extLst>
            </p:cNvPr>
            <p:cNvSpPr txBox="1"/>
            <p:nvPr/>
          </p:nvSpPr>
          <p:spPr>
            <a:xfrm>
              <a:off x="8759541" y="2275516"/>
              <a:ext cx="2829288" cy="369332"/>
            </a:xfrm>
            <a:prstGeom prst="rect">
              <a:avLst/>
            </a:prstGeom>
            <a:noFill/>
          </p:spPr>
          <p:txBody>
            <a:bodyPr wrap="square" rtlCol="0">
              <a:spAutoFit/>
            </a:bodyPr>
            <a:lstStyle/>
            <a:p>
              <a:r>
                <a:rPr kumimoji="1" lang="en-US" altLang="ko-Kore-KR" b="1">
                  <a:solidFill>
                    <a:srgbClr val="646267"/>
                  </a:solidFill>
                  <a:latin typeface="+mj-lt"/>
                </a:rPr>
                <a:t>Referral Form </a:t>
              </a:r>
            </a:p>
          </p:txBody>
        </p:sp>
        <p:sp>
          <p:nvSpPr>
            <p:cNvPr id="52" name="TextBox 51">
              <a:extLst>
                <a:ext uri="{FF2B5EF4-FFF2-40B4-BE49-F238E27FC236}">
                  <a16:creationId xmlns:a16="http://schemas.microsoft.com/office/drawing/2014/main" id="{00FB52F0-279A-4176-80B8-1817A33CCBA6}"/>
                </a:ext>
              </a:extLst>
            </p:cNvPr>
            <p:cNvSpPr txBox="1"/>
            <p:nvPr/>
          </p:nvSpPr>
          <p:spPr>
            <a:xfrm>
              <a:off x="8773511" y="2619318"/>
              <a:ext cx="2829288" cy="371384"/>
            </a:xfrm>
            <a:prstGeom prst="rect">
              <a:avLst/>
            </a:prstGeom>
            <a:noFill/>
          </p:spPr>
          <p:txBody>
            <a:bodyPr wrap="square" rtlCol="0">
              <a:spAutoFit/>
            </a:bodyPr>
            <a:lstStyle/>
            <a:p>
              <a:pPr>
                <a:lnSpc>
                  <a:spcPct val="109000"/>
                </a:lnSpc>
                <a:spcBef>
                  <a:spcPts val="600"/>
                </a:spcBef>
              </a:pPr>
              <a:r>
                <a:rPr kumimoji="1" lang="en-US" altLang="ko-Kore-KR"/>
                <a:t>If applicable</a:t>
              </a:r>
            </a:p>
          </p:txBody>
        </p:sp>
      </p:grpSp>
      <p:grpSp>
        <p:nvGrpSpPr>
          <p:cNvPr id="53" name="그룹 16">
            <a:extLst>
              <a:ext uri="{FF2B5EF4-FFF2-40B4-BE49-F238E27FC236}">
                <a16:creationId xmlns:a16="http://schemas.microsoft.com/office/drawing/2014/main" id="{CF57923A-1F44-AEE9-BE7D-8B30F64BBA7B}"/>
              </a:ext>
            </a:extLst>
          </p:cNvPr>
          <p:cNvGrpSpPr/>
          <p:nvPr/>
        </p:nvGrpSpPr>
        <p:grpSpPr>
          <a:xfrm>
            <a:off x="8487079" y="4685014"/>
            <a:ext cx="3355041" cy="1629728"/>
            <a:chOff x="8759541" y="2275516"/>
            <a:chExt cx="2829288" cy="1629728"/>
          </a:xfrm>
        </p:grpSpPr>
        <p:sp>
          <p:nvSpPr>
            <p:cNvPr id="54" name="TextBox 53">
              <a:extLst>
                <a:ext uri="{FF2B5EF4-FFF2-40B4-BE49-F238E27FC236}">
                  <a16:creationId xmlns:a16="http://schemas.microsoft.com/office/drawing/2014/main" id="{9D4BE43A-6803-0212-3FB6-0F48F49953E5}"/>
                </a:ext>
              </a:extLst>
            </p:cNvPr>
            <p:cNvSpPr txBox="1"/>
            <p:nvPr/>
          </p:nvSpPr>
          <p:spPr>
            <a:xfrm>
              <a:off x="8759541" y="2275516"/>
              <a:ext cx="2829288" cy="369332"/>
            </a:xfrm>
            <a:prstGeom prst="rect">
              <a:avLst/>
            </a:prstGeom>
            <a:noFill/>
          </p:spPr>
          <p:txBody>
            <a:bodyPr wrap="square" rtlCol="0">
              <a:spAutoFit/>
            </a:bodyPr>
            <a:lstStyle/>
            <a:p>
              <a:r>
                <a:rPr kumimoji="1" lang="en-US" altLang="ko-Kore-KR" b="1">
                  <a:solidFill>
                    <a:srgbClr val="646267"/>
                  </a:solidFill>
                  <a:latin typeface="+mj-lt"/>
                </a:rPr>
                <a:t>May contain:</a:t>
              </a:r>
            </a:p>
          </p:txBody>
        </p:sp>
        <p:sp>
          <p:nvSpPr>
            <p:cNvPr id="55" name="TextBox 54">
              <a:extLst>
                <a:ext uri="{FF2B5EF4-FFF2-40B4-BE49-F238E27FC236}">
                  <a16:creationId xmlns:a16="http://schemas.microsoft.com/office/drawing/2014/main" id="{0600A0BF-C6C7-036C-7FD3-4D299404AE2C}"/>
                </a:ext>
              </a:extLst>
            </p:cNvPr>
            <p:cNvSpPr txBox="1"/>
            <p:nvPr/>
          </p:nvSpPr>
          <p:spPr>
            <a:xfrm>
              <a:off x="8759541" y="2628035"/>
              <a:ext cx="2829288" cy="1277209"/>
            </a:xfrm>
            <a:prstGeom prst="rect">
              <a:avLst/>
            </a:prstGeom>
            <a:noFill/>
          </p:spPr>
          <p:txBody>
            <a:bodyPr wrap="square" rtlCol="0">
              <a:spAutoFit/>
            </a:bodyPr>
            <a:lstStyle/>
            <a:p>
              <a:pPr>
                <a:lnSpc>
                  <a:spcPct val="109000"/>
                </a:lnSpc>
                <a:spcBef>
                  <a:spcPts val="600"/>
                </a:spcBef>
              </a:pPr>
              <a:r>
                <a:rPr lang="en-US" sz="1800" b="0" i="0" u="none" strike="noStrike" baseline="0">
                  <a:solidFill>
                    <a:srgbClr val="000000"/>
                  </a:solidFill>
                </a:rPr>
                <a:t>Accommodation Monitoring Forms (optional, </a:t>
              </a:r>
              <a:r>
                <a:rPr lang="en-US" sz="1800" b="1" i="0" u="none" strike="noStrike" baseline="0">
                  <a:solidFill>
                    <a:srgbClr val="000000"/>
                  </a:solidFill>
                </a:rPr>
                <a:t>monitoring must be documented </a:t>
              </a:r>
              <a:r>
                <a:rPr lang="en-US" sz="1800" b="0" i="0" u="none" strike="noStrike" baseline="0">
                  <a:solidFill>
                    <a:srgbClr val="000000"/>
                  </a:solidFill>
                </a:rPr>
                <a:t>in CIS Accommodation Notes tab) </a:t>
              </a:r>
            </a:p>
          </p:txBody>
        </p:sp>
      </p:grpSp>
    </p:spTree>
    <p:extLst>
      <p:ext uri="{BB962C8B-B14F-4D97-AF65-F5344CB8AC3E}">
        <p14:creationId xmlns:p14="http://schemas.microsoft.com/office/powerpoint/2010/main" val="2489344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F0022F1A0D1C40B084E91E69C83124" ma:contentTypeVersion="14" ma:contentTypeDescription="Create a new document." ma:contentTypeScope="" ma:versionID="e1b31ea0773c203abd828f378b237c97">
  <xsd:schema xmlns:xsd="http://www.w3.org/2001/XMLSchema" xmlns:xs="http://www.w3.org/2001/XMLSchema" xmlns:p="http://schemas.microsoft.com/office/2006/metadata/properties" xmlns:ns1="http://schemas.microsoft.com/sharepoint/v3" xmlns:ns2="http://schemas.microsoft.com/sharepoint/v3/fields" xmlns:ns3="b22f8f74-215c-4154-9939-bd29e4e8980e" targetNamespace="http://schemas.microsoft.com/office/2006/metadata/properties" ma:root="true" ma:fieldsID="06b32342b0b5b4cfc196223ba1900aca" ns1:_="" ns2:_="" ns3:_="">
    <xsd:import namespace="http://schemas.microsoft.com/sharepoint/v3"/>
    <xsd:import namespace="http://schemas.microsoft.com/sharepoint/v3/fields"/>
    <xsd:import namespace="b22f8f74-215c-4154-9939-bd29e4e8980e"/>
    <xsd:element name="properties">
      <xsd:complexType>
        <xsd:sequence>
          <xsd:element name="documentManagement">
            <xsd:complexType>
              <xsd:all>
                <xsd:element ref="ns1:PublishingStartDate" minOccurs="0"/>
                <xsd:element ref="ns1:PublishingExpirationDate" minOccurs="0"/>
                <xsd:element ref="ns1:RoutingRuleDescription"/>
                <xsd:element ref="ns2:_DCDateCreated"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RoutingRuleDescription" ma:index="6" ma:displayName="Description" ma:description=""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Created" ma:description="The date on which this resource was created" ma:format="DateTime" ma:internalName="_DCDateCrea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RoutingRuleDescription xmlns="http://schemas.microsoft.com/sharepoint/v3">Accommodation File Contents Guidance</RoutingRuleDescription>
    <PublishingStartDate xmlns="http://schemas.microsoft.com/sharepoint/v3" xsi:nil="true"/>
    <_DCDateCreated xmlns="http://schemas.microsoft.com/sharepoint/v3/fields" xsi:nil="true"/>
    <_dlc_DocId xmlns="b22f8f74-215c-4154-9939-bd29e4e8980e">XRUYQT3274NZ-1295120815-296</_dlc_DocId>
    <_dlc_DocIdUrl xmlns="b22f8f74-215c-4154-9939-bd29e4e8980e">
      <Url>https://supportservices.jobcorps.gov/disability/_layouts/15/DocIdRedir.aspx?ID=XRUYQT3274NZ-1295120815-296</Url>
      <Description>XRUYQT3274NZ-1295120815-296</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336504D-DE82-49F6-80B2-8A19C52AFA3B}"/>
</file>

<file path=customXml/itemProps2.xml><?xml version="1.0" encoding="utf-8"?>
<ds:datastoreItem xmlns:ds="http://schemas.openxmlformats.org/officeDocument/2006/customXml" ds:itemID="{80314C69-BEBD-4B10-9F09-24F1B9837A68}"/>
</file>

<file path=customXml/itemProps3.xml><?xml version="1.0" encoding="utf-8"?>
<ds:datastoreItem xmlns:ds="http://schemas.openxmlformats.org/officeDocument/2006/customXml" ds:itemID="{7DBCAD29-F5EF-4C50-B0B9-9AA997DB2EE1}"/>
</file>

<file path=customXml/itemProps4.xml><?xml version="1.0" encoding="utf-8"?>
<ds:datastoreItem xmlns:ds="http://schemas.openxmlformats.org/officeDocument/2006/customXml" ds:itemID="{1B7D1AE8-3560-41C8-B107-60FB10A26DA6}"/>
</file>

<file path=docProps/app.xml><?xml version="1.0" encoding="utf-8"?>
<Properties xmlns="http://schemas.openxmlformats.org/officeDocument/2006/extended-properties" xmlns:vt="http://schemas.openxmlformats.org/officeDocument/2006/docPropsVTypes">
  <TotalTime>6</TotalTime>
  <Words>276</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Accommodation File Contents Guidance</dc:title>
  <dc:creator>Crystal Grinevicius</dc:creator>
  <cp:lastModifiedBy>Crystal Grinevicius</cp:lastModifiedBy>
  <cp:revision>1</cp:revision>
  <dcterms:created xsi:type="dcterms:W3CDTF">2023-03-10T17:55:52Z</dcterms:created>
  <dcterms:modified xsi:type="dcterms:W3CDTF">2023-03-10T18:02:08Z</dcterms:modified>
  <cp:category>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0x01010009F0022F1A0D1C40B084E91E69C83124</vt:lpwstr>
  </property>
  <property fmtid="{D5CDD505-2E9C-101B-9397-08002B2CF9AE}" pid="3" name="_dlc_DocIdItemGuid">
    <vt:lpwstr>5d9282f9-a889-4cde-9628-d772d1f8629a</vt:lpwstr>
  </property>
</Properties>
</file>