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Masters/slideMaster2.xml" ContentType="application/vnd.openxmlformats-officedocument.presentationml.slideMaster+xml"/>
  <Override PartName="/ppt/notesSlides/notesSlide3.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 id="2147483651" r:id="rId5"/>
  </p:sldMasterIdLst>
  <p:notesMasterIdLst>
    <p:notesMasterId r:id="rId9"/>
  </p:notesMasterIdLst>
  <p:sldIdLst>
    <p:sldId id="266" r:id="rId6"/>
    <p:sldId id="267" r:id="rId7"/>
    <p:sldId id="268" r:id="rId8"/>
  </p:sldIdLst>
  <p:sldSz cx="12192000" cy="6858000"/>
  <p:notesSz cx="6858000" cy="9144000"/>
  <p:embeddedFontLst>
    <p:embeddedFont>
      <p:font typeface="Noto Sans" panose="020B0502040504020204" pitchFamily="34" charset="0"/>
      <p:regular r:id="rId10"/>
      <p:bold r:id="rId11"/>
      <p:italic r:id="rId12"/>
      <p:boldItalic r:id="rId13"/>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OON" initials="YBR" lastIdx="1" clrIdx="0">
    <p:extLst>
      <p:ext uri="{19B8F6BF-5375-455C-9EA6-DF929625EA0E}">
        <p15:presenceInfo xmlns:p15="http://schemas.microsoft.com/office/powerpoint/2012/main" userId="BR.YO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D6725A-1F95-420D-9AA3-AEA47847FEF6}" v="4" dt="2024-02-07T14:42:43.182"/>
  </p1510:revLst>
</p1510:revInfo>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70" d="100"/>
          <a:sy n="70" d="100"/>
        </p:scale>
        <p:origin x="104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2.fntdata"/><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font" Target="fonts/font1.fntdata"/><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3E3423-75D0-4C0B-9D3E-0983D0C23E77}" type="datetimeFigureOut">
              <a:rPr lang="en-US" smtClean="0"/>
              <a:t>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FDDC3D-9B53-474D-9807-24F087238B46}" type="slidenum">
              <a:rPr lang="en-US" smtClean="0"/>
              <a:t>‹#›</a:t>
            </a:fld>
            <a:endParaRPr lang="en-US"/>
          </a:p>
        </p:txBody>
      </p:sp>
    </p:spTree>
    <p:extLst>
      <p:ext uri="{BB962C8B-B14F-4D97-AF65-F5344CB8AC3E}">
        <p14:creationId xmlns:p14="http://schemas.microsoft.com/office/powerpoint/2010/main" val="405200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FDDC3D-9B53-474D-9807-24F087238B46}" type="slidenum">
              <a:rPr lang="en-US" smtClean="0"/>
              <a:t>1</a:t>
            </a:fld>
            <a:endParaRPr lang="en-US"/>
          </a:p>
        </p:txBody>
      </p:sp>
    </p:spTree>
    <p:extLst>
      <p:ext uri="{BB962C8B-B14F-4D97-AF65-F5344CB8AC3E}">
        <p14:creationId xmlns:p14="http://schemas.microsoft.com/office/powerpoint/2010/main" val="1959330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FDDC3D-9B53-474D-9807-24F087238B46}" type="slidenum">
              <a:rPr lang="en-US" smtClean="0"/>
              <a:t>2</a:t>
            </a:fld>
            <a:endParaRPr lang="en-US"/>
          </a:p>
        </p:txBody>
      </p:sp>
    </p:spTree>
    <p:extLst>
      <p:ext uri="{BB962C8B-B14F-4D97-AF65-F5344CB8AC3E}">
        <p14:creationId xmlns:p14="http://schemas.microsoft.com/office/powerpoint/2010/main" val="8404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FDDC3D-9B53-474D-9807-24F087238B46}" type="slidenum">
              <a:rPr lang="en-US" smtClean="0"/>
              <a:t>3</a:t>
            </a:fld>
            <a:endParaRPr lang="en-US"/>
          </a:p>
        </p:txBody>
      </p:sp>
    </p:spTree>
    <p:extLst>
      <p:ext uri="{BB962C8B-B14F-4D97-AF65-F5344CB8AC3E}">
        <p14:creationId xmlns:p14="http://schemas.microsoft.com/office/powerpoint/2010/main" val="2783128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56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82992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34590BF3-2CA4-46AE-935A-22DBB7B2F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Edit a master heading style</a:t>
            </a:r>
            <a:endParaRPr lang="ko-KR" altLang="en-US"/>
          </a:p>
        </p:txBody>
      </p:sp>
      <p:sp>
        <p:nvSpPr>
          <p:cNvPr id="3" name="텍스트 개체 틀 2">
            <a:extLst>
              <a:ext uri="{FF2B5EF4-FFF2-40B4-BE49-F238E27FC236}">
                <a16:creationId xmlns:a16="http://schemas.microsoft.com/office/drawing/2014/main" id="{710E2C41-5EBA-4342-B5C9-C573138C2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Click to edit the master text style
Second level
Third level
Fourth level
Fifth level</a:t>
            </a:r>
            <a:endParaRPr lang="ko-KR" altLang="en-US"/>
          </a:p>
        </p:txBody>
      </p:sp>
      <p:sp>
        <p:nvSpPr>
          <p:cNvPr id="4" name="날짜 개체 틀 3">
            <a:extLst>
              <a:ext uri="{FF2B5EF4-FFF2-40B4-BE49-F238E27FC236}">
                <a16:creationId xmlns:a16="http://schemas.microsoft.com/office/drawing/2014/main" id="{5763EE5F-8741-4D50-A743-90539C6FA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ko-KR" altLang="en-US"/>
          </a:p>
        </p:txBody>
      </p:sp>
      <p:sp>
        <p:nvSpPr>
          <p:cNvPr id="5" name="바닥글 개체 틀 4">
            <a:extLst>
              <a:ext uri="{FF2B5EF4-FFF2-40B4-BE49-F238E27FC236}">
                <a16:creationId xmlns:a16="http://schemas.microsoft.com/office/drawing/2014/main" id="{B45CB6D8-4FF2-4FD9-8A56-23E92272D5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503A61FB-D594-4AD2-9012-5D279C2B8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20EE3-BDA4-46A8-8B1B-2A025E6B8563}" type="slidenum">
              <a:rPr lang="ko-KR" altLang="en-US" smtClean="0"/>
              <a:t>‹#›</a:t>
            </a:fld>
            <a:endParaRPr lang="ko-KR" altLang="en-US"/>
          </a:p>
        </p:txBody>
      </p:sp>
    </p:spTree>
    <p:extLst>
      <p:ext uri="{BB962C8B-B14F-4D97-AF65-F5344CB8AC3E}">
        <p14:creationId xmlns:p14="http://schemas.microsoft.com/office/powerpoint/2010/main" val="3442511023"/>
      </p:ext>
    </p:extLst>
  </p:cSld>
  <p:clrMap bg1="lt1" tx1="dk1" bg2="lt2" tx2="dk2" accent1="accent1" accent2="accent2" accent3="accent3" accent4="accent4" accent5="accent5" accent6="accent6" hlink="hlink" folHlink="folHlink"/>
  <p:sldLayoutIdLst>
    <p:sldLayoutId id="2147483650" r:id="rId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34590BF3-2CA4-46AE-935A-22DBB7B2F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a:t>Edit a master heading style</a:t>
            </a:r>
            <a:endParaRPr lang="ko-KR" altLang="en-US"/>
          </a:p>
        </p:txBody>
      </p:sp>
      <p:sp>
        <p:nvSpPr>
          <p:cNvPr id="3" name="텍스트 개체 틀 2">
            <a:extLst>
              <a:ext uri="{FF2B5EF4-FFF2-40B4-BE49-F238E27FC236}">
                <a16:creationId xmlns:a16="http://schemas.microsoft.com/office/drawing/2014/main" id="{710E2C41-5EBA-4342-B5C9-C573138C2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a:t>Click to edit the master text style
Second level
Third level
Fourth level
Fifth level</a:t>
            </a:r>
            <a:endParaRPr lang="ko-KR" altLang="en-US"/>
          </a:p>
        </p:txBody>
      </p:sp>
      <p:sp>
        <p:nvSpPr>
          <p:cNvPr id="4" name="날짜 개체 틀 3">
            <a:extLst>
              <a:ext uri="{FF2B5EF4-FFF2-40B4-BE49-F238E27FC236}">
                <a16:creationId xmlns:a16="http://schemas.microsoft.com/office/drawing/2014/main" id="{5763EE5F-8741-4D50-A743-90539C6FA9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ko-KR" altLang="en-US"/>
          </a:p>
        </p:txBody>
      </p:sp>
      <p:sp>
        <p:nvSpPr>
          <p:cNvPr id="5" name="바닥글 개체 틀 4">
            <a:extLst>
              <a:ext uri="{FF2B5EF4-FFF2-40B4-BE49-F238E27FC236}">
                <a16:creationId xmlns:a16="http://schemas.microsoft.com/office/drawing/2014/main" id="{B45CB6D8-4FF2-4FD9-8A56-23E92272D5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503A61FB-D594-4AD2-9012-5D279C2B84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20EE3-BDA4-46A8-8B1B-2A025E6B8563}" type="slidenum">
              <a:rPr lang="ko-KR" altLang="en-US" smtClean="0"/>
              <a:t>‹#›</a:t>
            </a:fld>
            <a:endParaRPr lang="ko-KR" altLang="en-US"/>
          </a:p>
        </p:txBody>
      </p:sp>
    </p:spTree>
    <p:extLst>
      <p:ext uri="{BB962C8B-B14F-4D97-AF65-F5344CB8AC3E}">
        <p14:creationId xmlns:p14="http://schemas.microsoft.com/office/powerpoint/2010/main" val="3663828528"/>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사각형: 둥근 대각선 방향 모서리 1">
            <a:extLst>
              <a:ext uri="{FF2B5EF4-FFF2-40B4-BE49-F238E27FC236}">
                <a16:creationId xmlns:a16="http://schemas.microsoft.com/office/drawing/2014/main" id="{EC9DA66F-68B0-4BE2-AE28-822059527982}"/>
              </a:ext>
            </a:extLst>
          </p:cNvPr>
          <p:cNvSpPr/>
          <p:nvPr/>
        </p:nvSpPr>
        <p:spPr>
          <a:xfrm>
            <a:off x="447675" y="390525"/>
            <a:ext cx="628650" cy="628650"/>
          </a:xfrm>
          <a:prstGeom prst="round2DiagRect">
            <a:avLst/>
          </a:prstGeom>
          <a:gradFill flip="none" rotWithShape="1">
            <a:gsLst>
              <a:gs pos="0">
                <a:schemeClr val="accent1"/>
              </a:gs>
              <a:gs pos="54000">
                <a:schemeClr val="accent2"/>
              </a:gs>
              <a:gs pos="100000">
                <a:schemeClr val="accent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TextBox 2">
            <a:extLst>
              <a:ext uri="{FF2B5EF4-FFF2-40B4-BE49-F238E27FC236}">
                <a16:creationId xmlns:a16="http://schemas.microsoft.com/office/drawing/2014/main" id="{6B107D16-597B-4DDD-8581-E402F552F3A5}"/>
              </a:ext>
            </a:extLst>
          </p:cNvPr>
          <p:cNvSpPr txBox="1"/>
          <p:nvPr/>
        </p:nvSpPr>
        <p:spPr>
          <a:xfrm>
            <a:off x="1238250" y="305549"/>
            <a:ext cx="6046128" cy="523220"/>
          </a:xfrm>
          <a:prstGeom prst="rect">
            <a:avLst/>
          </a:prstGeom>
          <a:noFill/>
        </p:spPr>
        <p:txBody>
          <a:bodyPr wrap="square" rtlCol="0">
            <a:spAutoFit/>
          </a:bodyPr>
          <a:lstStyle/>
          <a:p>
            <a:r>
              <a:rPr lang="en-US" altLang="ko-KR" sz="2800" b="1">
                <a:solidFill>
                  <a:schemeClr val="accent1"/>
                </a:solidFill>
              </a:rPr>
              <a:t>Appeals</a:t>
            </a:r>
            <a:endParaRPr lang="ko-KR" altLang="en-US" b="1">
              <a:solidFill>
                <a:schemeClr val="accent1"/>
              </a:solidFill>
            </a:endParaRPr>
          </a:p>
        </p:txBody>
      </p:sp>
      <p:sp>
        <p:nvSpPr>
          <p:cNvPr id="4" name="TextBox 3">
            <a:extLst>
              <a:ext uri="{FF2B5EF4-FFF2-40B4-BE49-F238E27FC236}">
                <a16:creationId xmlns:a16="http://schemas.microsoft.com/office/drawing/2014/main" id="{EDE57FF8-6650-4F37-8CAE-2913510968A9}"/>
              </a:ext>
            </a:extLst>
          </p:cNvPr>
          <p:cNvSpPr txBox="1"/>
          <p:nvPr/>
        </p:nvSpPr>
        <p:spPr>
          <a:xfrm>
            <a:off x="1238250" y="794950"/>
            <a:ext cx="7258718" cy="415498"/>
          </a:xfrm>
          <a:prstGeom prst="rect">
            <a:avLst/>
          </a:prstGeom>
          <a:noFill/>
        </p:spPr>
        <p:txBody>
          <a:bodyPr wrap="none" rtlCol="0">
            <a:spAutoFit/>
          </a:bodyPr>
          <a:lstStyle/>
          <a:p>
            <a:r>
              <a:rPr lang="en-US" altLang="ko-KR" sz="900"/>
              <a:t>PRH 1:1.5, R10 - Center Applicant File Review Process</a:t>
            </a:r>
            <a:br>
              <a:rPr lang="en-US" altLang="ko-KR" sz="900"/>
            </a:br>
            <a:r>
              <a:rPr lang="en-US" altLang="ko-KR" sz="1200">
                <a:solidFill>
                  <a:schemeClr val="accent1"/>
                </a:solidFill>
              </a:rPr>
              <a:t>Regional Office Denial of Enrollment Determinations Based on Health Care Needs or Direct Threat</a:t>
            </a:r>
            <a:endParaRPr lang="ko-KR" altLang="en-US" sz="1200">
              <a:solidFill>
                <a:schemeClr val="accent1"/>
              </a:solidFill>
            </a:endParaRPr>
          </a:p>
        </p:txBody>
      </p:sp>
      <p:sp>
        <p:nvSpPr>
          <p:cNvPr id="40" name="사각형: 둥근 모서리 39">
            <a:extLst>
              <a:ext uri="{FF2B5EF4-FFF2-40B4-BE49-F238E27FC236}">
                <a16:creationId xmlns:a16="http://schemas.microsoft.com/office/drawing/2014/main" id="{79C32778-E83E-4EA7-8761-5F97783DCB34}"/>
              </a:ext>
            </a:extLst>
          </p:cNvPr>
          <p:cNvSpPr/>
          <p:nvPr/>
        </p:nvSpPr>
        <p:spPr>
          <a:xfrm>
            <a:off x="3278423" y="1352148"/>
            <a:ext cx="481913" cy="48191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a:solidFill>
                  <a:schemeClr val="bg1"/>
                </a:solidFill>
                <a:effectLst>
                  <a:outerShdw blurRad="63500" sx="102000" sy="102000" algn="ctr" rotWithShape="0">
                    <a:prstClr val="black">
                      <a:alpha val="20000"/>
                    </a:prstClr>
                  </a:outerShdw>
                </a:effectLst>
              </a:rPr>
              <a:t>01</a:t>
            </a:r>
            <a:endParaRPr lang="ko-KR" altLang="en-US" sz="1600" b="1">
              <a:solidFill>
                <a:schemeClr val="bg1"/>
              </a:solidFill>
              <a:effectLst>
                <a:outerShdw blurRad="63500" sx="102000" sy="102000" algn="ctr" rotWithShape="0">
                  <a:prstClr val="black">
                    <a:alpha val="20000"/>
                  </a:prstClr>
                </a:outerShdw>
              </a:effectLst>
            </a:endParaRPr>
          </a:p>
        </p:txBody>
      </p:sp>
      <p:sp>
        <p:nvSpPr>
          <p:cNvPr id="41" name="TextBox 40">
            <a:extLst>
              <a:ext uri="{FF2B5EF4-FFF2-40B4-BE49-F238E27FC236}">
                <a16:creationId xmlns:a16="http://schemas.microsoft.com/office/drawing/2014/main" id="{68E0D536-B642-4735-82C5-CE4D2D60641E}"/>
              </a:ext>
            </a:extLst>
          </p:cNvPr>
          <p:cNvSpPr txBox="1"/>
          <p:nvPr/>
        </p:nvSpPr>
        <p:spPr>
          <a:xfrm>
            <a:off x="3912438" y="1284054"/>
            <a:ext cx="7454047" cy="369332"/>
          </a:xfrm>
          <a:prstGeom prst="rect">
            <a:avLst/>
          </a:prstGeom>
          <a:noFill/>
        </p:spPr>
        <p:txBody>
          <a:bodyPr wrap="square" rtlCol="0">
            <a:spAutoFit/>
          </a:bodyPr>
          <a:lstStyle/>
          <a:p>
            <a:r>
              <a:rPr lang="en-US" altLang="ko-KR">
                <a:solidFill>
                  <a:schemeClr val="tx1">
                    <a:lumMod val="85000"/>
                    <a:lumOff val="15000"/>
                  </a:schemeClr>
                </a:solidFill>
              </a:rPr>
              <a:t>Wellness Department Receives Notification of Appeal</a:t>
            </a:r>
            <a:endParaRPr lang="ko-KR" altLang="en-US">
              <a:solidFill>
                <a:schemeClr val="tx1">
                  <a:lumMod val="85000"/>
                  <a:lumOff val="15000"/>
                </a:schemeClr>
              </a:solidFill>
            </a:endParaRPr>
          </a:p>
        </p:txBody>
      </p:sp>
      <p:sp>
        <p:nvSpPr>
          <p:cNvPr id="42" name="TextBox 41">
            <a:extLst>
              <a:ext uri="{FF2B5EF4-FFF2-40B4-BE49-F238E27FC236}">
                <a16:creationId xmlns:a16="http://schemas.microsoft.com/office/drawing/2014/main" id="{C8F7FFC6-6995-4A48-AEFE-73FF3AE05773}"/>
              </a:ext>
            </a:extLst>
          </p:cNvPr>
          <p:cNvSpPr txBox="1"/>
          <p:nvPr/>
        </p:nvSpPr>
        <p:spPr>
          <a:xfrm>
            <a:off x="3912437" y="1679725"/>
            <a:ext cx="7337765" cy="830997"/>
          </a:xfrm>
          <a:prstGeom prst="rect">
            <a:avLst/>
          </a:prstGeom>
          <a:noFill/>
        </p:spPr>
        <p:txBody>
          <a:bodyPr wrap="square" rtlCol="0">
            <a:spAutoFit/>
          </a:bodyPr>
          <a:lstStyle/>
          <a:p>
            <a:r>
              <a:rPr lang="en-US" altLang="ko-KR" sz="1200">
                <a:solidFill>
                  <a:schemeClr val="tx1">
                    <a:lumMod val="65000"/>
                    <a:lumOff val="35000"/>
                  </a:schemeClr>
                </a:solidFill>
              </a:rPr>
              <a:t>The Regional Office requests that Admissions Services assign the appeal file to the center. Once assigned, the Health and Wellness Director first reviews the new or updated medical or health information and determines if it is relevant to the health care needs or direct threat concerns that were previous barriers to enrollment. </a:t>
            </a:r>
          </a:p>
        </p:txBody>
      </p:sp>
      <p:sp>
        <p:nvSpPr>
          <p:cNvPr id="49" name="사각형: 둥근 모서리 48">
            <a:extLst>
              <a:ext uri="{FF2B5EF4-FFF2-40B4-BE49-F238E27FC236}">
                <a16:creationId xmlns:a16="http://schemas.microsoft.com/office/drawing/2014/main" id="{2F17BBF6-E763-456D-B99E-414AB8A6914F}"/>
              </a:ext>
            </a:extLst>
          </p:cNvPr>
          <p:cNvSpPr/>
          <p:nvPr/>
        </p:nvSpPr>
        <p:spPr>
          <a:xfrm>
            <a:off x="3278423" y="2549331"/>
            <a:ext cx="481913" cy="48191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a:solidFill>
                  <a:schemeClr val="bg1"/>
                </a:solidFill>
                <a:effectLst>
                  <a:outerShdw blurRad="63500" sx="102000" sy="102000" algn="ctr" rotWithShape="0">
                    <a:prstClr val="black">
                      <a:alpha val="20000"/>
                    </a:prstClr>
                  </a:outerShdw>
                </a:effectLst>
              </a:rPr>
              <a:t>02</a:t>
            </a:r>
            <a:endParaRPr lang="ko-KR" altLang="en-US" sz="1600" b="1">
              <a:solidFill>
                <a:schemeClr val="bg1"/>
              </a:solidFill>
              <a:effectLst>
                <a:outerShdw blurRad="63500" sx="102000" sy="102000" algn="ctr" rotWithShape="0">
                  <a:prstClr val="black">
                    <a:alpha val="20000"/>
                  </a:prstClr>
                </a:outerShdw>
              </a:effectLst>
            </a:endParaRPr>
          </a:p>
        </p:txBody>
      </p:sp>
      <p:sp>
        <p:nvSpPr>
          <p:cNvPr id="50" name="TextBox 49">
            <a:extLst>
              <a:ext uri="{FF2B5EF4-FFF2-40B4-BE49-F238E27FC236}">
                <a16:creationId xmlns:a16="http://schemas.microsoft.com/office/drawing/2014/main" id="{0264E546-0BC0-499C-B9ED-51F7E171A954}"/>
              </a:ext>
            </a:extLst>
          </p:cNvPr>
          <p:cNvSpPr txBox="1"/>
          <p:nvPr/>
        </p:nvSpPr>
        <p:spPr>
          <a:xfrm>
            <a:off x="3912438" y="2488695"/>
            <a:ext cx="7974761" cy="369332"/>
          </a:xfrm>
          <a:prstGeom prst="rect">
            <a:avLst/>
          </a:prstGeom>
          <a:noFill/>
        </p:spPr>
        <p:txBody>
          <a:bodyPr wrap="square" rtlCol="0">
            <a:spAutoFit/>
          </a:bodyPr>
          <a:lstStyle/>
          <a:p>
            <a:r>
              <a:rPr lang="en-US" altLang="ko-KR">
                <a:solidFill>
                  <a:schemeClr val="tx1">
                    <a:lumMod val="85000"/>
                    <a:lumOff val="15000"/>
                  </a:schemeClr>
                </a:solidFill>
              </a:rPr>
              <a:t>Needed New or Updated Health or Medical Information Received?</a:t>
            </a:r>
            <a:endParaRPr lang="ko-KR" altLang="en-US">
              <a:solidFill>
                <a:schemeClr val="tx1">
                  <a:lumMod val="85000"/>
                  <a:lumOff val="15000"/>
                </a:schemeClr>
              </a:solidFill>
            </a:endParaRPr>
          </a:p>
        </p:txBody>
      </p:sp>
      <p:sp>
        <p:nvSpPr>
          <p:cNvPr id="51" name="TextBox 50">
            <a:extLst>
              <a:ext uri="{FF2B5EF4-FFF2-40B4-BE49-F238E27FC236}">
                <a16:creationId xmlns:a16="http://schemas.microsoft.com/office/drawing/2014/main" id="{1B93139B-3F31-4039-987E-7BF679A82C07}"/>
              </a:ext>
            </a:extLst>
          </p:cNvPr>
          <p:cNvSpPr txBox="1"/>
          <p:nvPr/>
        </p:nvSpPr>
        <p:spPr>
          <a:xfrm>
            <a:off x="3912437" y="2856785"/>
            <a:ext cx="7337765" cy="1754326"/>
          </a:xfrm>
          <a:prstGeom prst="rect">
            <a:avLst/>
          </a:prstGeom>
          <a:noFill/>
        </p:spPr>
        <p:txBody>
          <a:bodyPr wrap="square" rtlCol="0">
            <a:spAutoFit/>
          </a:bodyPr>
          <a:lstStyle/>
          <a:p>
            <a:r>
              <a:rPr lang="en-US" altLang="ko-KR" sz="1200" dirty="0">
                <a:solidFill>
                  <a:schemeClr val="tx1">
                    <a:lumMod val="65000"/>
                    <a:lumOff val="35000"/>
                  </a:schemeClr>
                </a:solidFill>
              </a:rPr>
              <a:t>If the information is not related to the specific concerns that were a basis for the original denial, the center Wellness Department </a:t>
            </a:r>
          </a:p>
          <a:p>
            <a:pPr marL="228600" indent="-228600">
              <a:buClr>
                <a:schemeClr val="accent2"/>
              </a:buClr>
              <a:buFont typeface="+mj-lt"/>
              <a:buAutoNum type="arabicPeriod"/>
            </a:pPr>
            <a:endParaRPr lang="en-US" altLang="ko-KR" sz="1200" dirty="0">
              <a:solidFill>
                <a:schemeClr val="tx1">
                  <a:lumMod val="65000"/>
                  <a:lumOff val="35000"/>
                </a:schemeClr>
              </a:solidFill>
            </a:endParaRPr>
          </a:p>
          <a:p>
            <a:pPr marL="228600" indent="-228600">
              <a:buClr>
                <a:schemeClr val="accent2"/>
              </a:buClr>
              <a:buFont typeface="+mj-lt"/>
              <a:buAutoNum type="arabicPeriod"/>
            </a:pPr>
            <a:r>
              <a:rPr lang="en-US" altLang="ko-KR" sz="1200" dirty="0">
                <a:solidFill>
                  <a:schemeClr val="tx1">
                    <a:lumMod val="65000"/>
                    <a:lumOff val="35000"/>
                  </a:schemeClr>
                </a:solidFill>
              </a:rPr>
              <a:t>informs/educates the applicant via a phone call or email using simplified language (i.e., “the symptoms and/or behaviors that led to the original decision include…”) and share the related previous health care needs or direct threat considerations that were the basis for the denial, and</a:t>
            </a:r>
          </a:p>
          <a:p>
            <a:pPr marL="228600" indent="-228600">
              <a:buClr>
                <a:schemeClr val="accent2"/>
              </a:buClr>
              <a:buFont typeface="+mj-lt"/>
              <a:buAutoNum type="arabicPeriod"/>
            </a:pPr>
            <a:endParaRPr lang="en-US" altLang="ko-KR" sz="1200" dirty="0">
              <a:solidFill>
                <a:schemeClr val="tx1">
                  <a:lumMod val="65000"/>
                  <a:lumOff val="35000"/>
                </a:schemeClr>
              </a:solidFill>
            </a:endParaRPr>
          </a:p>
          <a:p>
            <a:pPr marL="228600" indent="-228600">
              <a:buClr>
                <a:schemeClr val="accent2"/>
              </a:buClr>
              <a:buFont typeface="+mj-lt"/>
              <a:buAutoNum type="arabicPeriod"/>
            </a:pPr>
            <a:r>
              <a:rPr lang="en-US" altLang="ko-KR" sz="1200" dirty="0">
                <a:solidFill>
                  <a:schemeClr val="tx1">
                    <a:lumMod val="65000"/>
                    <a:lumOff val="35000"/>
                  </a:schemeClr>
                </a:solidFill>
              </a:rPr>
              <a:t>affords the applicant up to 14 calendar days to provide the center with updated medical or health information with the specific information needed.</a:t>
            </a:r>
            <a:endParaRPr lang="ko-KR" altLang="en-US" sz="1200" dirty="0">
              <a:solidFill>
                <a:schemeClr val="tx1">
                  <a:lumMod val="65000"/>
                  <a:lumOff val="35000"/>
                </a:schemeClr>
              </a:solidFill>
            </a:endParaRPr>
          </a:p>
        </p:txBody>
      </p:sp>
      <p:sp>
        <p:nvSpPr>
          <p:cNvPr id="66" name="TextBox 65">
            <a:extLst>
              <a:ext uri="{FF2B5EF4-FFF2-40B4-BE49-F238E27FC236}">
                <a16:creationId xmlns:a16="http://schemas.microsoft.com/office/drawing/2014/main" id="{ADC87EE1-C2D5-474F-BC5B-BF39A5F9455B}"/>
              </a:ext>
            </a:extLst>
          </p:cNvPr>
          <p:cNvSpPr txBox="1"/>
          <p:nvPr/>
        </p:nvSpPr>
        <p:spPr>
          <a:xfrm>
            <a:off x="3912438" y="4621477"/>
            <a:ext cx="7454047" cy="307777"/>
          </a:xfrm>
          <a:prstGeom prst="rect">
            <a:avLst/>
          </a:prstGeom>
          <a:noFill/>
        </p:spPr>
        <p:txBody>
          <a:bodyPr wrap="square" rtlCol="0">
            <a:spAutoFit/>
          </a:bodyPr>
          <a:lstStyle/>
          <a:p>
            <a:r>
              <a:rPr lang="en-US" altLang="ko-KR" sz="1400" b="1">
                <a:solidFill>
                  <a:schemeClr val="accent2"/>
                </a:solidFill>
              </a:rPr>
              <a:t>New or Updated Health or Medical Information Not Received?</a:t>
            </a:r>
            <a:endParaRPr lang="ko-KR" altLang="en-US" sz="1400" b="1">
              <a:solidFill>
                <a:schemeClr val="accent2"/>
              </a:solidFill>
            </a:endParaRPr>
          </a:p>
        </p:txBody>
      </p:sp>
      <p:sp>
        <p:nvSpPr>
          <p:cNvPr id="6" name="사각형: 둥근 대각선 방향 모서리 70">
            <a:extLst>
              <a:ext uri="{FF2B5EF4-FFF2-40B4-BE49-F238E27FC236}">
                <a16:creationId xmlns:a16="http://schemas.microsoft.com/office/drawing/2014/main" id="{A85CB469-8F0D-6EAB-F9D8-9ED8FC57E21C}"/>
              </a:ext>
            </a:extLst>
          </p:cNvPr>
          <p:cNvSpPr/>
          <p:nvPr/>
        </p:nvSpPr>
        <p:spPr>
          <a:xfrm>
            <a:off x="1076325" y="2865707"/>
            <a:ext cx="1849821" cy="1849821"/>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7" name="TextBox 66">
            <a:extLst>
              <a:ext uri="{FF2B5EF4-FFF2-40B4-BE49-F238E27FC236}">
                <a16:creationId xmlns:a16="http://schemas.microsoft.com/office/drawing/2014/main" id="{DB9833BF-DE89-41D6-BD4E-B1E03CC9B0E5}"/>
              </a:ext>
            </a:extLst>
          </p:cNvPr>
          <p:cNvSpPr txBox="1"/>
          <p:nvPr/>
        </p:nvSpPr>
        <p:spPr>
          <a:xfrm>
            <a:off x="3912437" y="4935961"/>
            <a:ext cx="7337765" cy="1569660"/>
          </a:xfrm>
          <a:prstGeom prst="rect">
            <a:avLst/>
          </a:prstGeom>
          <a:noFill/>
        </p:spPr>
        <p:txBody>
          <a:bodyPr wrap="square" rtlCol="0">
            <a:spAutoFit/>
          </a:bodyPr>
          <a:lstStyle/>
          <a:p>
            <a:r>
              <a:rPr lang="en-US" altLang="ko-KR" sz="1200">
                <a:solidFill>
                  <a:schemeClr val="tx1">
                    <a:lumMod val="65000"/>
                    <a:lumOff val="35000"/>
                  </a:schemeClr>
                </a:solidFill>
              </a:rPr>
              <a:t>If relevant new or updated medical information is not secured within 14 days, the center returns the file to Admissions Services as an incomplete application explaining that the applicant did not provide the required new or updated medical or health information required for an appeal review to commence. </a:t>
            </a:r>
          </a:p>
          <a:p>
            <a:endParaRPr lang="en-US" altLang="ko-KR" sz="1200">
              <a:solidFill>
                <a:schemeClr val="tx1">
                  <a:lumMod val="65000"/>
                  <a:lumOff val="35000"/>
                </a:schemeClr>
              </a:solidFill>
            </a:endParaRPr>
          </a:p>
          <a:p>
            <a:r>
              <a:rPr lang="en-US" altLang="ko-KR" sz="1200">
                <a:solidFill>
                  <a:srgbClr val="C00000"/>
                </a:solidFill>
              </a:rPr>
              <a:t>NOTE:</a:t>
            </a:r>
            <a:r>
              <a:rPr lang="en-US" altLang="ko-KR" sz="1200">
                <a:solidFill>
                  <a:schemeClr val="tx1">
                    <a:lumMod val="65000"/>
                    <a:lumOff val="35000"/>
                  </a:schemeClr>
                </a:solidFill>
              </a:rPr>
              <a:t> </a:t>
            </a:r>
            <a:r>
              <a:rPr lang="en-US" altLang="ko-KR" sz="1200" b="1" u="sng">
                <a:solidFill>
                  <a:schemeClr val="tx1">
                    <a:lumMod val="65000"/>
                    <a:lumOff val="35000"/>
                  </a:schemeClr>
                </a:solidFill>
              </a:rPr>
              <a:t>The center must notify the region </a:t>
            </a:r>
            <a:r>
              <a:rPr lang="en-US" altLang="ko-KR" sz="1200">
                <a:solidFill>
                  <a:schemeClr val="tx1">
                    <a:lumMod val="65000"/>
                    <a:lumOff val="35000"/>
                  </a:schemeClr>
                </a:solidFill>
              </a:rPr>
              <a:t>that the required information was not received, and the file was returned to Admissions Services so that the </a:t>
            </a:r>
            <a:r>
              <a:rPr lang="en-US" altLang="ko-KR" sz="1200">
                <a:solidFill>
                  <a:schemeClr val="tx1">
                    <a:lumMod val="65000"/>
                    <a:lumOff val="35000"/>
                  </a:schemeClr>
                </a:solidFill>
                <a:highlight>
                  <a:srgbClr val="FFFF00"/>
                </a:highlight>
              </a:rPr>
              <a:t>Regional Office may inform the applicant that the appeal review could not commence given the lack of new or updated health information.</a:t>
            </a:r>
          </a:p>
        </p:txBody>
      </p:sp>
      <p:sp>
        <p:nvSpPr>
          <p:cNvPr id="10" name="TextBox 9">
            <a:extLst>
              <a:ext uri="{FF2B5EF4-FFF2-40B4-BE49-F238E27FC236}">
                <a16:creationId xmlns:a16="http://schemas.microsoft.com/office/drawing/2014/main" id="{C3245236-0485-17BA-E1A8-A48ADFB74876}"/>
              </a:ext>
            </a:extLst>
          </p:cNvPr>
          <p:cNvSpPr txBox="1"/>
          <p:nvPr/>
        </p:nvSpPr>
        <p:spPr>
          <a:xfrm>
            <a:off x="1166467" y="3705360"/>
            <a:ext cx="1369265" cy="646331"/>
          </a:xfrm>
          <a:prstGeom prst="rect">
            <a:avLst/>
          </a:prstGeom>
          <a:noFill/>
        </p:spPr>
        <p:txBody>
          <a:bodyPr wrap="square" rtlCol="0">
            <a:spAutoFit/>
          </a:bodyPr>
          <a:lstStyle/>
          <a:p>
            <a:r>
              <a:rPr lang="en-US" altLang="ko-KR" sz="1200">
                <a:solidFill>
                  <a:schemeClr val="bg1"/>
                </a:solidFill>
              </a:rPr>
              <a:t>New or Updated or Health Information</a:t>
            </a:r>
            <a:endParaRPr lang="ko-KR" altLang="en-US" sz="1200">
              <a:solidFill>
                <a:schemeClr val="bg1"/>
              </a:solidFill>
            </a:endParaRPr>
          </a:p>
        </p:txBody>
      </p:sp>
      <p:pic>
        <p:nvPicPr>
          <p:cNvPr id="12" name="Graphic 11" descr="Document with solid fill">
            <a:extLst>
              <a:ext uri="{FF2B5EF4-FFF2-40B4-BE49-F238E27FC236}">
                <a16:creationId xmlns:a16="http://schemas.microsoft.com/office/drawing/2014/main" id="{76A0665C-5C0B-9736-468D-25C44EF104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6467" y="3060172"/>
            <a:ext cx="646331" cy="646331"/>
          </a:xfrm>
          <a:prstGeom prst="rect">
            <a:avLst/>
          </a:prstGeom>
        </p:spPr>
      </p:pic>
      <p:sp>
        <p:nvSpPr>
          <p:cNvPr id="13" name="슬라이드 번호 개체 틀 5">
            <a:extLst>
              <a:ext uri="{FF2B5EF4-FFF2-40B4-BE49-F238E27FC236}">
                <a16:creationId xmlns:a16="http://schemas.microsoft.com/office/drawing/2014/main" id="{6757B63E-8359-DD69-D8B1-45CF547CCDC0}"/>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A4120EE3-BDA4-46A8-8B1B-2A025E6B8563}" type="slidenum">
              <a:rPr lang="ko-KR" altLang="en-US" smtClean="0"/>
              <a:pPr/>
              <a:t>1</a:t>
            </a:fld>
            <a:endParaRPr lang="ko-KR" altLang="en-US"/>
          </a:p>
        </p:txBody>
      </p:sp>
    </p:spTree>
    <p:extLst>
      <p:ext uri="{BB962C8B-B14F-4D97-AF65-F5344CB8AC3E}">
        <p14:creationId xmlns:p14="http://schemas.microsoft.com/office/powerpoint/2010/main" val="21155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사각형: 둥근 대각선 방향 모서리 1">
            <a:extLst>
              <a:ext uri="{FF2B5EF4-FFF2-40B4-BE49-F238E27FC236}">
                <a16:creationId xmlns:a16="http://schemas.microsoft.com/office/drawing/2014/main" id="{EC9DA66F-68B0-4BE2-AE28-822059527982}"/>
              </a:ext>
            </a:extLst>
          </p:cNvPr>
          <p:cNvSpPr/>
          <p:nvPr/>
        </p:nvSpPr>
        <p:spPr>
          <a:xfrm>
            <a:off x="447675" y="390525"/>
            <a:ext cx="628650" cy="628650"/>
          </a:xfrm>
          <a:prstGeom prst="round2DiagRect">
            <a:avLst/>
          </a:prstGeom>
          <a:gradFill flip="none" rotWithShape="1">
            <a:gsLst>
              <a:gs pos="0">
                <a:schemeClr val="accent1"/>
              </a:gs>
              <a:gs pos="54000">
                <a:schemeClr val="accent2"/>
              </a:gs>
              <a:gs pos="100000">
                <a:schemeClr val="accent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TextBox 2">
            <a:extLst>
              <a:ext uri="{FF2B5EF4-FFF2-40B4-BE49-F238E27FC236}">
                <a16:creationId xmlns:a16="http://schemas.microsoft.com/office/drawing/2014/main" id="{6B107D16-597B-4DDD-8581-E402F552F3A5}"/>
              </a:ext>
            </a:extLst>
          </p:cNvPr>
          <p:cNvSpPr txBox="1"/>
          <p:nvPr/>
        </p:nvSpPr>
        <p:spPr>
          <a:xfrm>
            <a:off x="1238250" y="305549"/>
            <a:ext cx="6046128" cy="523220"/>
          </a:xfrm>
          <a:prstGeom prst="rect">
            <a:avLst/>
          </a:prstGeom>
          <a:noFill/>
        </p:spPr>
        <p:txBody>
          <a:bodyPr wrap="square" rtlCol="0">
            <a:spAutoFit/>
          </a:bodyPr>
          <a:lstStyle/>
          <a:p>
            <a:r>
              <a:rPr lang="en-US" altLang="ko-KR" sz="2800" b="1">
                <a:solidFill>
                  <a:schemeClr val="accent1"/>
                </a:solidFill>
              </a:rPr>
              <a:t>Appeals </a:t>
            </a:r>
            <a:r>
              <a:rPr lang="en-US" altLang="ko-KR" b="1">
                <a:solidFill>
                  <a:schemeClr val="accent1"/>
                </a:solidFill>
              </a:rPr>
              <a:t>(cont.)</a:t>
            </a:r>
            <a:endParaRPr lang="ko-KR" altLang="en-US" b="1">
              <a:solidFill>
                <a:schemeClr val="accent1"/>
              </a:solidFill>
            </a:endParaRPr>
          </a:p>
        </p:txBody>
      </p:sp>
      <p:sp>
        <p:nvSpPr>
          <p:cNvPr id="4" name="TextBox 3">
            <a:extLst>
              <a:ext uri="{FF2B5EF4-FFF2-40B4-BE49-F238E27FC236}">
                <a16:creationId xmlns:a16="http://schemas.microsoft.com/office/drawing/2014/main" id="{EDE57FF8-6650-4F37-8CAE-2913510968A9}"/>
              </a:ext>
            </a:extLst>
          </p:cNvPr>
          <p:cNvSpPr txBox="1"/>
          <p:nvPr/>
        </p:nvSpPr>
        <p:spPr>
          <a:xfrm>
            <a:off x="1238250" y="794950"/>
            <a:ext cx="7258718" cy="415498"/>
          </a:xfrm>
          <a:prstGeom prst="rect">
            <a:avLst/>
          </a:prstGeom>
          <a:noFill/>
        </p:spPr>
        <p:txBody>
          <a:bodyPr wrap="none" rtlCol="0">
            <a:spAutoFit/>
          </a:bodyPr>
          <a:lstStyle/>
          <a:p>
            <a:r>
              <a:rPr lang="en-US" altLang="ko-KR" sz="900"/>
              <a:t>PRH 1:1.5, R10 - Center Applicant File Review Process</a:t>
            </a:r>
            <a:br>
              <a:rPr lang="en-US" altLang="ko-KR" sz="900"/>
            </a:br>
            <a:r>
              <a:rPr lang="en-US" altLang="ko-KR" sz="1200">
                <a:solidFill>
                  <a:schemeClr val="accent1"/>
                </a:solidFill>
              </a:rPr>
              <a:t>Regional Office Denial of Enrollment Determinations Based on Health Care Needs or Direct Threat</a:t>
            </a:r>
            <a:endParaRPr lang="ko-KR" altLang="en-US" sz="1200">
              <a:solidFill>
                <a:schemeClr val="accent1"/>
              </a:solidFill>
            </a:endParaRPr>
          </a:p>
        </p:txBody>
      </p:sp>
      <p:sp>
        <p:nvSpPr>
          <p:cNvPr id="40" name="사각형: 둥근 모서리 39">
            <a:extLst>
              <a:ext uri="{FF2B5EF4-FFF2-40B4-BE49-F238E27FC236}">
                <a16:creationId xmlns:a16="http://schemas.microsoft.com/office/drawing/2014/main" id="{79C32778-E83E-4EA7-8761-5F97783DCB34}"/>
              </a:ext>
            </a:extLst>
          </p:cNvPr>
          <p:cNvSpPr/>
          <p:nvPr/>
        </p:nvSpPr>
        <p:spPr>
          <a:xfrm>
            <a:off x="3278423" y="1463139"/>
            <a:ext cx="481913" cy="481913"/>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600" b="1" dirty="0">
                <a:solidFill>
                  <a:schemeClr val="bg1"/>
                </a:solidFill>
                <a:effectLst>
                  <a:outerShdw blurRad="63500" sx="102000" sy="102000" algn="ctr" rotWithShape="0">
                    <a:prstClr val="black">
                      <a:alpha val="20000"/>
                    </a:prstClr>
                  </a:outerShdw>
                </a:effectLst>
              </a:rPr>
              <a:t>03</a:t>
            </a:r>
            <a:endParaRPr lang="ko-KR" altLang="en-US" sz="1600" b="1" dirty="0">
              <a:solidFill>
                <a:schemeClr val="bg1"/>
              </a:solidFill>
              <a:effectLst>
                <a:outerShdw blurRad="63500" sx="102000" sy="102000" algn="ctr" rotWithShape="0">
                  <a:prstClr val="black">
                    <a:alpha val="20000"/>
                  </a:prstClr>
                </a:outerShdw>
              </a:effectLst>
            </a:endParaRPr>
          </a:p>
        </p:txBody>
      </p:sp>
      <p:sp>
        <p:nvSpPr>
          <p:cNvPr id="41" name="TextBox 40">
            <a:extLst>
              <a:ext uri="{FF2B5EF4-FFF2-40B4-BE49-F238E27FC236}">
                <a16:creationId xmlns:a16="http://schemas.microsoft.com/office/drawing/2014/main" id="{68E0D536-B642-4735-82C5-CE4D2D60641E}"/>
              </a:ext>
            </a:extLst>
          </p:cNvPr>
          <p:cNvSpPr txBox="1"/>
          <p:nvPr/>
        </p:nvSpPr>
        <p:spPr>
          <a:xfrm>
            <a:off x="3912437" y="3873059"/>
            <a:ext cx="7454047" cy="307777"/>
          </a:xfrm>
          <a:prstGeom prst="rect">
            <a:avLst/>
          </a:prstGeom>
          <a:noFill/>
        </p:spPr>
        <p:txBody>
          <a:bodyPr wrap="square" rtlCol="0">
            <a:spAutoFit/>
          </a:bodyPr>
          <a:lstStyle/>
          <a:p>
            <a:r>
              <a:rPr lang="en-US" altLang="ko-KR" sz="1400" b="1" dirty="0">
                <a:solidFill>
                  <a:schemeClr val="accent2"/>
                </a:solidFill>
              </a:rPr>
              <a:t>Information Received But Unable to Contact Applicant</a:t>
            </a:r>
            <a:endParaRPr lang="ko-KR" altLang="en-US" sz="1400" b="1" dirty="0">
              <a:solidFill>
                <a:schemeClr val="accent2"/>
              </a:solidFill>
            </a:endParaRPr>
          </a:p>
        </p:txBody>
      </p:sp>
      <p:sp>
        <p:nvSpPr>
          <p:cNvPr id="42" name="TextBox 41">
            <a:extLst>
              <a:ext uri="{FF2B5EF4-FFF2-40B4-BE49-F238E27FC236}">
                <a16:creationId xmlns:a16="http://schemas.microsoft.com/office/drawing/2014/main" id="{C8F7FFC6-6995-4A48-AEFE-73FF3AE05773}"/>
              </a:ext>
            </a:extLst>
          </p:cNvPr>
          <p:cNvSpPr txBox="1"/>
          <p:nvPr/>
        </p:nvSpPr>
        <p:spPr>
          <a:xfrm>
            <a:off x="3912436" y="4268730"/>
            <a:ext cx="7337765" cy="1938992"/>
          </a:xfrm>
          <a:prstGeom prst="rect">
            <a:avLst/>
          </a:prstGeom>
          <a:noFill/>
        </p:spPr>
        <p:txBody>
          <a:bodyPr wrap="square" rtlCol="0">
            <a:spAutoFit/>
          </a:bodyPr>
          <a:lstStyle/>
          <a:p>
            <a:r>
              <a:rPr lang="en-US" altLang="ko-KR" sz="1200" dirty="0">
                <a:solidFill>
                  <a:schemeClr val="tx1">
                    <a:lumMod val="65000"/>
                    <a:lumOff val="35000"/>
                  </a:schemeClr>
                </a:solidFill>
              </a:rPr>
              <a:t>If the center is unable to reach the applicant even with Admission Services staff assistance, the center returns the file to Admissions Services as an incomplete application explaining that the applicant was not able to be contacted to complete the required applicant file review process (e.g., clinical interview and/or disability accommodation process). </a:t>
            </a:r>
          </a:p>
          <a:p>
            <a:endParaRPr lang="en-US" altLang="ko-KR" sz="1200" dirty="0">
              <a:solidFill>
                <a:schemeClr val="tx1">
                  <a:lumMod val="65000"/>
                  <a:lumOff val="35000"/>
                </a:schemeClr>
              </a:solidFill>
            </a:endParaRPr>
          </a:p>
          <a:p>
            <a:r>
              <a:rPr lang="en-US" altLang="ko-KR" sz="1200" dirty="0">
                <a:solidFill>
                  <a:srgbClr val="C00000"/>
                </a:solidFill>
              </a:rPr>
              <a:t>NOTE:</a:t>
            </a:r>
            <a:r>
              <a:rPr lang="en-US" altLang="ko-KR" sz="1200" dirty="0">
                <a:solidFill>
                  <a:schemeClr val="tx1">
                    <a:lumMod val="65000"/>
                    <a:lumOff val="35000"/>
                  </a:schemeClr>
                </a:solidFill>
              </a:rPr>
              <a:t> </a:t>
            </a:r>
            <a:r>
              <a:rPr lang="en-US" altLang="ko-KR" sz="1200" b="1" u="sng" dirty="0">
                <a:solidFill>
                  <a:schemeClr val="tx1">
                    <a:lumMod val="65000"/>
                    <a:lumOff val="35000"/>
                  </a:schemeClr>
                </a:solidFill>
              </a:rPr>
              <a:t>The center must notify the region </a:t>
            </a:r>
            <a:r>
              <a:rPr lang="en-US" altLang="ko-KR" sz="1200" dirty="0">
                <a:solidFill>
                  <a:schemeClr val="tx1">
                    <a:lumMod val="65000"/>
                    <a:lumOff val="35000"/>
                  </a:schemeClr>
                </a:solidFill>
              </a:rPr>
              <a:t>that the center attempted to contact the applicant on at least 2 occasions and provided the log of contacts and that the center collaborated with Admissions Services staff who also were unable to reach the applicant so that the </a:t>
            </a:r>
            <a:r>
              <a:rPr lang="en-US" altLang="ko-KR" sz="1200" dirty="0">
                <a:solidFill>
                  <a:schemeClr val="tx1">
                    <a:lumMod val="65000"/>
                    <a:lumOff val="35000"/>
                  </a:schemeClr>
                </a:solidFill>
                <a:highlight>
                  <a:srgbClr val="FFFF00"/>
                </a:highlight>
              </a:rPr>
              <a:t>Regional Office may inform the applicant that the appeal review could not be completed given the inability to reach the applicant to complete the required new applicant file review.</a:t>
            </a:r>
          </a:p>
        </p:txBody>
      </p:sp>
      <p:sp>
        <p:nvSpPr>
          <p:cNvPr id="7" name="사각형: 둥근 대각선 방향 모서리 71">
            <a:extLst>
              <a:ext uri="{FF2B5EF4-FFF2-40B4-BE49-F238E27FC236}">
                <a16:creationId xmlns:a16="http://schemas.microsoft.com/office/drawing/2014/main" id="{E6E23002-247E-2F0D-7AC3-3B2DD9A9D8AB}"/>
              </a:ext>
            </a:extLst>
          </p:cNvPr>
          <p:cNvSpPr/>
          <p:nvPr/>
        </p:nvSpPr>
        <p:spPr>
          <a:xfrm flipH="1">
            <a:off x="1076325" y="2613000"/>
            <a:ext cx="1849821" cy="1849821"/>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DE1CFA84-11C4-5A44-9C6D-55498F101305}"/>
              </a:ext>
            </a:extLst>
          </p:cNvPr>
          <p:cNvSpPr txBox="1"/>
          <p:nvPr/>
        </p:nvSpPr>
        <p:spPr>
          <a:xfrm>
            <a:off x="1131978" y="3452820"/>
            <a:ext cx="1416287" cy="461665"/>
          </a:xfrm>
          <a:prstGeom prst="rect">
            <a:avLst/>
          </a:prstGeom>
          <a:noFill/>
        </p:spPr>
        <p:txBody>
          <a:bodyPr wrap="square" rtlCol="0">
            <a:spAutoFit/>
          </a:bodyPr>
          <a:lstStyle/>
          <a:p>
            <a:r>
              <a:rPr lang="en-US" altLang="ko-KR" sz="1200">
                <a:solidFill>
                  <a:schemeClr val="bg1"/>
                </a:solidFill>
              </a:rPr>
              <a:t>Center Applicant File Review </a:t>
            </a:r>
            <a:endParaRPr lang="ko-KR" altLang="en-US" sz="1200">
              <a:solidFill>
                <a:schemeClr val="bg1"/>
              </a:solidFill>
            </a:endParaRPr>
          </a:p>
        </p:txBody>
      </p:sp>
      <p:sp>
        <p:nvSpPr>
          <p:cNvPr id="29" name="TextBox 28">
            <a:extLst>
              <a:ext uri="{FF2B5EF4-FFF2-40B4-BE49-F238E27FC236}">
                <a16:creationId xmlns:a16="http://schemas.microsoft.com/office/drawing/2014/main" id="{DB8E61FD-8709-A1B6-8F48-EC1AE7F79561}"/>
              </a:ext>
            </a:extLst>
          </p:cNvPr>
          <p:cNvSpPr txBox="1"/>
          <p:nvPr/>
        </p:nvSpPr>
        <p:spPr>
          <a:xfrm>
            <a:off x="3912438" y="1456705"/>
            <a:ext cx="7454047" cy="369332"/>
          </a:xfrm>
          <a:prstGeom prst="rect">
            <a:avLst/>
          </a:prstGeom>
          <a:noFill/>
        </p:spPr>
        <p:txBody>
          <a:bodyPr wrap="square" rtlCol="0">
            <a:spAutoFit/>
          </a:bodyPr>
          <a:lstStyle/>
          <a:p>
            <a:r>
              <a:rPr lang="en-US" altLang="ko-KR">
                <a:solidFill>
                  <a:schemeClr val="tx1">
                    <a:lumMod val="85000"/>
                    <a:lumOff val="15000"/>
                  </a:schemeClr>
                </a:solidFill>
              </a:rPr>
              <a:t>Center Commences A New Applicant File Review </a:t>
            </a:r>
            <a:endParaRPr lang="ko-KR" altLang="en-US">
              <a:solidFill>
                <a:schemeClr val="tx1">
                  <a:lumMod val="85000"/>
                  <a:lumOff val="15000"/>
                </a:schemeClr>
              </a:solidFill>
            </a:endParaRPr>
          </a:p>
        </p:txBody>
      </p:sp>
      <p:sp>
        <p:nvSpPr>
          <p:cNvPr id="30" name="TextBox 29">
            <a:extLst>
              <a:ext uri="{FF2B5EF4-FFF2-40B4-BE49-F238E27FC236}">
                <a16:creationId xmlns:a16="http://schemas.microsoft.com/office/drawing/2014/main" id="{03AC6B4E-EB33-6332-38A5-6D653A894AE4}"/>
              </a:ext>
            </a:extLst>
          </p:cNvPr>
          <p:cNvSpPr txBox="1"/>
          <p:nvPr/>
        </p:nvSpPr>
        <p:spPr>
          <a:xfrm>
            <a:off x="3912437" y="1852376"/>
            <a:ext cx="7337765" cy="1938992"/>
          </a:xfrm>
          <a:prstGeom prst="rect">
            <a:avLst/>
          </a:prstGeom>
          <a:noFill/>
        </p:spPr>
        <p:txBody>
          <a:bodyPr wrap="square" rtlCol="0">
            <a:spAutoFit/>
          </a:bodyPr>
          <a:lstStyle/>
          <a:p>
            <a:pPr>
              <a:buClr>
                <a:schemeClr val="accent2"/>
              </a:buClr>
            </a:pPr>
            <a:r>
              <a:rPr lang="en-US" altLang="ko-KR" sz="1200" dirty="0">
                <a:solidFill>
                  <a:schemeClr val="tx1">
                    <a:lumMod val="65000"/>
                    <a:lumOff val="35000"/>
                  </a:schemeClr>
                </a:solidFill>
              </a:rPr>
              <a:t>If the information received is related to the specific concerns that were a basis for the original denial, </a:t>
            </a:r>
          </a:p>
          <a:p>
            <a:pPr>
              <a:buClr>
                <a:schemeClr val="accent2"/>
              </a:buClr>
            </a:pPr>
            <a:endParaRPr lang="en-US" altLang="ko-KR" sz="1200" dirty="0">
              <a:solidFill>
                <a:schemeClr val="tx1">
                  <a:lumMod val="65000"/>
                  <a:lumOff val="35000"/>
                </a:schemeClr>
              </a:solidFill>
            </a:endParaRPr>
          </a:p>
          <a:p>
            <a:pPr marL="228600" indent="-228600">
              <a:buClr>
                <a:schemeClr val="accent2"/>
              </a:buClr>
              <a:buFont typeface="+mj-lt"/>
              <a:buAutoNum type="arabicPeriod"/>
            </a:pPr>
            <a:r>
              <a:rPr lang="en-US" altLang="ko-KR" sz="1200" dirty="0">
                <a:solidFill>
                  <a:schemeClr val="tx1">
                    <a:lumMod val="65000"/>
                    <a:lumOff val="35000"/>
                  </a:schemeClr>
                </a:solidFill>
              </a:rPr>
              <a:t>the appropriate Qualified Health Professional (QHP) reviews existing documentation including the previously submitted Health Care Needs (HCNA) or Direct Threat Assessment (DTA) and the new or updated health information, </a:t>
            </a:r>
          </a:p>
          <a:p>
            <a:pPr marL="228600" indent="-228600">
              <a:buClr>
                <a:schemeClr val="accent2"/>
              </a:buClr>
              <a:buFont typeface="+mj-lt"/>
              <a:buAutoNum type="arabicPeriod"/>
            </a:pPr>
            <a:endParaRPr lang="en-US" altLang="ko-KR" sz="1200" dirty="0">
              <a:solidFill>
                <a:schemeClr val="tx1">
                  <a:lumMod val="65000"/>
                  <a:lumOff val="35000"/>
                </a:schemeClr>
              </a:solidFill>
            </a:endParaRPr>
          </a:p>
          <a:p>
            <a:pPr marL="228600" indent="-228600">
              <a:buClr>
                <a:schemeClr val="accent2"/>
              </a:buClr>
              <a:buFont typeface="+mj-lt"/>
              <a:buAutoNum type="arabicPeriod"/>
            </a:pPr>
            <a:r>
              <a:rPr lang="en-US" altLang="ko-KR" sz="1200" dirty="0">
                <a:solidFill>
                  <a:schemeClr val="tx1">
                    <a:lumMod val="65000"/>
                    <a:lumOff val="35000"/>
                  </a:schemeClr>
                </a:solidFill>
              </a:rPr>
              <a:t>conducts a clinical interview, and </a:t>
            </a:r>
          </a:p>
          <a:p>
            <a:pPr marL="228600" indent="-228600">
              <a:buClr>
                <a:schemeClr val="accent2"/>
              </a:buClr>
              <a:buFont typeface="+mj-lt"/>
              <a:buAutoNum type="arabicPeriod"/>
            </a:pPr>
            <a:endParaRPr lang="en-US" altLang="ko-KR" sz="1200" dirty="0">
              <a:solidFill>
                <a:schemeClr val="tx1">
                  <a:lumMod val="65000"/>
                  <a:lumOff val="35000"/>
                </a:schemeClr>
              </a:solidFill>
            </a:endParaRPr>
          </a:p>
          <a:p>
            <a:pPr marL="228600" indent="-228600">
              <a:buClr>
                <a:schemeClr val="accent2"/>
              </a:buClr>
              <a:buFont typeface="+mj-lt"/>
              <a:buAutoNum type="arabicPeriod"/>
            </a:pPr>
            <a:r>
              <a:rPr lang="en-US" altLang="ko-KR" sz="1200" dirty="0">
                <a:solidFill>
                  <a:schemeClr val="tx1">
                    <a:lumMod val="65000"/>
                    <a:lumOff val="35000"/>
                  </a:schemeClr>
                </a:solidFill>
              </a:rPr>
              <a:t>completes the disability accommodation process for applicants who have a disability.</a:t>
            </a:r>
          </a:p>
        </p:txBody>
      </p:sp>
      <p:pic>
        <p:nvPicPr>
          <p:cNvPr id="32" name="Graphic 31" descr="Folder Search outline">
            <a:extLst>
              <a:ext uri="{FF2B5EF4-FFF2-40B4-BE49-F238E27FC236}">
                <a16:creationId xmlns:a16="http://schemas.microsoft.com/office/drawing/2014/main" id="{61DC141A-1981-6F44-4D91-0CDD656F20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52046" y="2767557"/>
            <a:ext cx="693259" cy="693259"/>
          </a:xfrm>
          <a:prstGeom prst="rect">
            <a:avLst/>
          </a:prstGeom>
        </p:spPr>
      </p:pic>
      <p:sp>
        <p:nvSpPr>
          <p:cNvPr id="33" name="슬라이드 번호 개체 틀 5">
            <a:extLst>
              <a:ext uri="{FF2B5EF4-FFF2-40B4-BE49-F238E27FC236}">
                <a16:creationId xmlns:a16="http://schemas.microsoft.com/office/drawing/2014/main" id="{BBACFEDB-9C62-35A9-CB9A-3BD8C24BE728}"/>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A4120EE3-BDA4-46A8-8B1B-2A025E6B8563}" type="slidenum">
              <a:rPr lang="ko-KR" altLang="en-US" smtClean="0"/>
              <a:pPr/>
              <a:t>2</a:t>
            </a:fld>
            <a:endParaRPr lang="ko-KR" altLang="en-US"/>
          </a:p>
        </p:txBody>
      </p:sp>
    </p:spTree>
    <p:extLst>
      <p:ext uri="{BB962C8B-B14F-4D97-AF65-F5344CB8AC3E}">
        <p14:creationId xmlns:p14="http://schemas.microsoft.com/office/powerpoint/2010/main" val="73719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사각형: 둥근 대각선 방향 모서리 1">
            <a:extLst>
              <a:ext uri="{FF2B5EF4-FFF2-40B4-BE49-F238E27FC236}">
                <a16:creationId xmlns:a16="http://schemas.microsoft.com/office/drawing/2014/main" id="{EC9DA66F-68B0-4BE2-AE28-822059527982}"/>
              </a:ext>
            </a:extLst>
          </p:cNvPr>
          <p:cNvSpPr/>
          <p:nvPr/>
        </p:nvSpPr>
        <p:spPr>
          <a:xfrm>
            <a:off x="447675" y="390525"/>
            <a:ext cx="628650" cy="628650"/>
          </a:xfrm>
          <a:prstGeom prst="round2DiagRect">
            <a:avLst/>
          </a:prstGeom>
          <a:gradFill flip="none" rotWithShape="1">
            <a:gsLst>
              <a:gs pos="0">
                <a:schemeClr val="accent1"/>
              </a:gs>
              <a:gs pos="54000">
                <a:schemeClr val="accent2"/>
              </a:gs>
              <a:gs pos="100000">
                <a:schemeClr val="accent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TextBox 2">
            <a:extLst>
              <a:ext uri="{FF2B5EF4-FFF2-40B4-BE49-F238E27FC236}">
                <a16:creationId xmlns:a16="http://schemas.microsoft.com/office/drawing/2014/main" id="{6B107D16-597B-4DDD-8581-E402F552F3A5}"/>
              </a:ext>
            </a:extLst>
          </p:cNvPr>
          <p:cNvSpPr txBox="1"/>
          <p:nvPr/>
        </p:nvSpPr>
        <p:spPr>
          <a:xfrm>
            <a:off x="1238250" y="305549"/>
            <a:ext cx="6046128" cy="523220"/>
          </a:xfrm>
          <a:prstGeom prst="rect">
            <a:avLst/>
          </a:prstGeom>
          <a:noFill/>
        </p:spPr>
        <p:txBody>
          <a:bodyPr wrap="square" rtlCol="0">
            <a:spAutoFit/>
          </a:bodyPr>
          <a:lstStyle/>
          <a:p>
            <a:r>
              <a:rPr lang="en-US" altLang="ko-KR" sz="2800" b="1">
                <a:solidFill>
                  <a:schemeClr val="accent1"/>
                </a:solidFill>
              </a:rPr>
              <a:t>Appeals </a:t>
            </a:r>
            <a:r>
              <a:rPr lang="en-US" altLang="ko-KR" b="1">
                <a:solidFill>
                  <a:schemeClr val="accent1"/>
                </a:solidFill>
              </a:rPr>
              <a:t>(cont.)</a:t>
            </a:r>
            <a:endParaRPr lang="ko-KR" altLang="en-US" b="1">
              <a:solidFill>
                <a:schemeClr val="accent1"/>
              </a:solidFill>
            </a:endParaRPr>
          </a:p>
        </p:txBody>
      </p:sp>
      <p:sp>
        <p:nvSpPr>
          <p:cNvPr id="4" name="TextBox 3">
            <a:extLst>
              <a:ext uri="{FF2B5EF4-FFF2-40B4-BE49-F238E27FC236}">
                <a16:creationId xmlns:a16="http://schemas.microsoft.com/office/drawing/2014/main" id="{EDE57FF8-6650-4F37-8CAE-2913510968A9}"/>
              </a:ext>
            </a:extLst>
          </p:cNvPr>
          <p:cNvSpPr txBox="1"/>
          <p:nvPr/>
        </p:nvSpPr>
        <p:spPr>
          <a:xfrm>
            <a:off x="1238250" y="794950"/>
            <a:ext cx="7258718" cy="415498"/>
          </a:xfrm>
          <a:prstGeom prst="rect">
            <a:avLst/>
          </a:prstGeom>
          <a:noFill/>
        </p:spPr>
        <p:txBody>
          <a:bodyPr wrap="none" rtlCol="0">
            <a:spAutoFit/>
          </a:bodyPr>
          <a:lstStyle/>
          <a:p>
            <a:r>
              <a:rPr lang="en-US" altLang="ko-KR" sz="900"/>
              <a:t>PRH 1:1.5, R10 - Center Applicant File Review Process</a:t>
            </a:r>
            <a:br>
              <a:rPr lang="en-US" altLang="ko-KR" sz="900"/>
            </a:br>
            <a:r>
              <a:rPr lang="en-US" altLang="ko-KR" sz="1200">
                <a:solidFill>
                  <a:schemeClr val="accent1"/>
                </a:solidFill>
              </a:rPr>
              <a:t>Regional Office Denial of Enrollment Determinations Based on Health Care Needs or Direct Threat</a:t>
            </a:r>
            <a:endParaRPr lang="ko-KR" altLang="en-US" sz="1200">
              <a:solidFill>
                <a:schemeClr val="accent1"/>
              </a:solidFill>
            </a:endParaRPr>
          </a:p>
        </p:txBody>
      </p:sp>
      <p:sp>
        <p:nvSpPr>
          <p:cNvPr id="40" name="사각형: 둥근 모서리 39">
            <a:extLst>
              <a:ext uri="{FF2B5EF4-FFF2-40B4-BE49-F238E27FC236}">
                <a16:creationId xmlns:a16="http://schemas.microsoft.com/office/drawing/2014/main" id="{79C32778-E83E-4EA7-8761-5F97783DCB34}"/>
              </a:ext>
            </a:extLst>
          </p:cNvPr>
          <p:cNvSpPr/>
          <p:nvPr/>
        </p:nvSpPr>
        <p:spPr>
          <a:xfrm>
            <a:off x="3278423" y="1629552"/>
            <a:ext cx="481913" cy="48191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a:solidFill>
                  <a:schemeClr val="bg1"/>
                </a:solidFill>
                <a:effectLst>
                  <a:outerShdw blurRad="63500" sx="102000" sy="102000" algn="ctr" rotWithShape="0">
                    <a:prstClr val="black">
                      <a:alpha val="20000"/>
                    </a:prstClr>
                  </a:outerShdw>
                </a:effectLst>
              </a:rPr>
              <a:t>04</a:t>
            </a:r>
            <a:endParaRPr lang="ko-KR" altLang="en-US" sz="1600" b="1">
              <a:solidFill>
                <a:schemeClr val="bg1"/>
              </a:solidFill>
              <a:effectLst>
                <a:outerShdw blurRad="63500" sx="102000" sy="102000" algn="ctr" rotWithShape="0">
                  <a:prstClr val="black">
                    <a:alpha val="20000"/>
                  </a:prstClr>
                </a:outerShdw>
              </a:effectLst>
            </a:endParaRPr>
          </a:p>
        </p:txBody>
      </p:sp>
      <p:sp>
        <p:nvSpPr>
          <p:cNvPr id="7" name="사각형: 둥근 대각선 방향 모서리 71">
            <a:extLst>
              <a:ext uri="{FF2B5EF4-FFF2-40B4-BE49-F238E27FC236}">
                <a16:creationId xmlns:a16="http://schemas.microsoft.com/office/drawing/2014/main" id="{E6E23002-247E-2F0D-7AC3-3B2DD9A9D8AB}"/>
              </a:ext>
            </a:extLst>
          </p:cNvPr>
          <p:cNvSpPr/>
          <p:nvPr/>
        </p:nvSpPr>
        <p:spPr>
          <a:xfrm flipH="1">
            <a:off x="1076325" y="2607863"/>
            <a:ext cx="1849821" cy="1849821"/>
          </a:xfrm>
          <a:prstGeom prst="round2Diag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ko-KR" altLang="en-US"/>
          </a:p>
        </p:txBody>
      </p:sp>
      <p:sp>
        <p:nvSpPr>
          <p:cNvPr id="17" name="TextBox 16">
            <a:extLst>
              <a:ext uri="{FF2B5EF4-FFF2-40B4-BE49-F238E27FC236}">
                <a16:creationId xmlns:a16="http://schemas.microsoft.com/office/drawing/2014/main" id="{DE1CFA84-11C4-5A44-9C6D-55498F101305}"/>
              </a:ext>
            </a:extLst>
          </p:cNvPr>
          <p:cNvSpPr txBox="1"/>
          <p:nvPr/>
        </p:nvSpPr>
        <p:spPr>
          <a:xfrm>
            <a:off x="1131978" y="3447683"/>
            <a:ext cx="1416287" cy="461665"/>
          </a:xfrm>
          <a:prstGeom prst="rect">
            <a:avLst/>
          </a:prstGeom>
          <a:noFill/>
        </p:spPr>
        <p:txBody>
          <a:bodyPr wrap="square" rtlCol="0">
            <a:spAutoFit/>
          </a:bodyPr>
          <a:lstStyle/>
          <a:p>
            <a:r>
              <a:rPr lang="en-US" altLang="ko-KR" sz="1200">
                <a:solidFill>
                  <a:schemeClr val="bg1"/>
                </a:solidFill>
              </a:rPr>
              <a:t>Appeal Outcomes</a:t>
            </a:r>
            <a:endParaRPr lang="ko-KR" altLang="en-US" sz="1200">
              <a:solidFill>
                <a:schemeClr val="bg1"/>
              </a:solidFill>
            </a:endParaRPr>
          </a:p>
        </p:txBody>
      </p:sp>
      <p:sp>
        <p:nvSpPr>
          <p:cNvPr id="29" name="TextBox 28">
            <a:extLst>
              <a:ext uri="{FF2B5EF4-FFF2-40B4-BE49-F238E27FC236}">
                <a16:creationId xmlns:a16="http://schemas.microsoft.com/office/drawing/2014/main" id="{DB8E61FD-8709-A1B6-8F48-EC1AE7F79561}"/>
              </a:ext>
            </a:extLst>
          </p:cNvPr>
          <p:cNvSpPr txBox="1"/>
          <p:nvPr/>
        </p:nvSpPr>
        <p:spPr>
          <a:xfrm>
            <a:off x="3912438" y="1623118"/>
            <a:ext cx="7454047" cy="369332"/>
          </a:xfrm>
          <a:prstGeom prst="rect">
            <a:avLst/>
          </a:prstGeom>
          <a:noFill/>
        </p:spPr>
        <p:txBody>
          <a:bodyPr wrap="square" rtlCol="0">
            <a:spAutoFit/>
          </a:bodyPr>
          <a:lstStyle/>
          <a:p>
            <a:r>
              <a:rPr lang="en-US" altLang="ko-KR">
                <a:solidFill>
                  <a:schemeClr val="tx1">
                    <a:lumMod val="85000"/>
                    <a:lumOff val="15000"/>
                  </a:schemeClr>
                </a:solidFill>
              </a:rPr>
              <a:t>Outcome of New Center Applicant File Review</a:t>
            </a:r>
            <a:endParaRPr lang="ko-KR" altLang="en-US">
              <a:solidFill>
                <a:schemeClr val="tx1">
                  <a:lumMod val="85000"/>
                  <a:lumOff val="15000"/>
                </a:schemeClr>
              </a:solidFill>
            </a:endParaRPr>
          </a:p>
        </p:txBody>
      </p:sp>
      <p:sp>
        <p:nvSpPr>
          <p:cNvPr id="30" name="TextBox 29">
            <a:extLst>
              <a:ext uri="{FF2B5EF4-FFF2-40B4-BE49-F238E27FC236}">
                <a16:creationId xmlns:a16="http://schemas.microsoft.com/office/drawing/2014/main" id="{03AC6B4E-EB33-6332-38A5-6D653A894AE4}"/>
              </a:ext>
            </a:extLst>
          </p:cNvPr>
          <p:cNvSpPr txBox="1"/>
          <p:nvPr/>
        </p:nvSpPr>
        <p:spPr>
          <a:xfrm>
            <a:off x="3912437" y="2018789"/>
            <a:ext cx="7337765" cy="1754326"/>
          </a:xfrm>
          <a:prstGeom prst="rect">
            <a:avLst/>
          </a:prstGeom>
          <a:noFill/>
        </p:spPr>
        <p:txBody>
          <a:bodyPr wrap="square" lIns="91440" tIns="45720" rIns="91440" bIns="45720" rtlCol="0" anchor="t">
            <a:spAutoFit/>
          </a:bodyPr>
          <a:lstStyle/>
          <a:p>
            <a:r>
              <a:rPr lang="en-US" altLang="ko-KR" sz="1200" dirty="0">
                <a:solidFill>
                  <a:schemeClr val="tx1">
                    <a:lumMod val="65000"/>
                    <a:lumOff val="35000"/>
                  </a:schemeClr>
                </a:solidFill>
              </a:rPr>
              <a:t>(The center QHP determines whether the applicant can now be enrolled (i.e., health care needs can be met or does not pose a direct threat to others).</a:t>
            </a:r>
          </a:p>
          <a:p>
            <a:endParaRPr lang="en-US" altLang="ko-KR" sz="1200" dirty="0">
              <a:solidFill>
                <a:schemeClr val="tx1">
                  <a:lumMod val="65000"/>
                  <a:lumOff val="35000"/>
                </a:schemeClr>
              </a:solidFill>
            </a:endParaRPr>
          </a:p>
          <a:p>
            <a:r>
              <a:rPr lang="en-US" altLang="ko-KR" sz="1200" b="1" dirty="0">
                <a:solidFill>
                  <a:schemeClr val="accent2"/>
                </a:solidFill>
              </a:rPr>
              <a:t>Recommend Enroll: </a:t>
            </a:r>
            <a:r>
              <a:rPr lang="en-US" altLang="ko-KR" sz="1200" b="1" dirty="0">
                <a:solidFill>
                  <a:schemeClr val="tx1">
                    <a:lumMod val="65000"/>
                    <a:lumOff val="35000"/>
                  </a:schemeClr>
                </a:solidFill>
                <a:highlight>
                  <a:srgbClr val="FFFF00"/>
                </a:highlight>
              </a:rPr>
              <a:t>The center informs the Regional Office </a:t>
            </a:r>
            <a:r>
              <a:rPr lang="en-US" altLang="ko-KR" sz="1200" dirty="0">
                <a:solidFill>
                  <a:schemeClr val="tx1">
                    <a:lumMod val="65000"/>
                    <a:lumOff val="35000"/>
                  </a:schemeClr>
                </a:solidFill>
              </a:rPr>
              <a:t>of their decision to enroll the applicant and the center schedules the applicant for arrival as soon as possible.</a:t>
            </a:r>
          </a:p>
          <a:p>
            <a:endParaRPr lang="en-US" altLang="ko-KR" sz="1200" dirty="0">
              <a:solidFill>
                <a:schemeClr val="tx1">
                  <a:lumMod val="65000"/>
                  <a:lumOff val="35000"/>
                </a:schemeClr>
              </a:solidFill>
            </a:endParaRPr>
          </a:p>
          <a:p>
            <a:r>
              <a:rPr lang="en-US" altLang="ko-KR" sz="1200" b="1" dirty="0">
                <a:solidFill>
                  <a:schemeClr val="accent2"/>
                </a:solidFill>
              </a:rPr>
              <a:t>Recommend Denial: </a:t>
            </a:r>
            <a:r>
              <a:rPr lang="en-US" altLang="ko-KR" sz="1200" dirty="0">
                <a:solidFill>
                  <a:schemeClr val="tx1">
                    <a:lumMod val="65000"/>
                    <a:lumOff val="35000"/>
                  </a:schemeClr>
                </a:solidFill>
              </a:rPr>
              <a:t>The center uploads a new HCNA or DTA and follows the typical process for submitting a recommendation of denial via CIS. Humanitas commences a new Regional Review process for this appeal recommendation of denial.  </a:t>
            </a:r>
            <a:endParaRPr lang="en-US" altLang="ko-KR" sz="1200" dirty="0">
              <a:solidFill>
                <a:schemeClr val="tx1">
                  <a:lumMod val="65000"/>
                  <a:lumOff val="35000"/>
                </a:schemeClr>
              </a:solidFill>
              <a:cs typeface="Noto Sans"/>
            </a:endParaRPr>
          </a:p>
        </p:txBody>
      </p:sp>
      <p:sp>
        <p:nvSpPr>
          <p:cNvPr id="6" name="사각형: 둥근 모서리 39">
            <a:extLst>
              <a:ext uri="{FF2B5EF4-FFF2-40B4-BE49-F238E27FC236}">
                <a16:creationId xmlns:a16="http://schemas.microsoft.com/office/drawing/2014/main" id="{A753BEEB-9073-99E4-B60B-818A81DB53FD}"/>
              </a:ext>
            </a:extLst>
          </p:cNvPr>
          <p:cNvSpPr/>
          <p:nvPr/>
        </p:nvSpPr>
        <p:spPr>
          <a:xfrm>
            <a:off x="3278423" y="3900141"/>
            <a:ext cx="481913" cy="481913"/>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1600" b="1">
                <a:solidFill>
                  <a:schemeClr val="bg1"/>
                </a:solidFill>
                <a:effectLst>
                  <a:outerShdw blurRad="63500" sx="102000" sy="102000" algn="ctr" rotWithShape="0">
                    <a:prstClr val="black">
                      <a:alpha val="20000"/>
                    </a:prstClr>
                  </a:outerShdw>
                </a:effectLst>
              </a:rPr>
              <a:t>05</a:t>
            </a:r>
            <a:endParaRPr lang="ko-KR" altLang="en-US" sz="1600" b="1">
              <a:solidFill>
                <a:schemeClr val="bg1"/>
              </a:solidFill>
              <a:effectLst>
                <a:outerShdw blurRad="63500" sx="102000" sy="102000" algn="ctr" rotWithShape="0">
                  <a:prstClr val="black">
                    <a:alpha val="20000"/>
                  </a:prstClr>
                </a:outerShdw>
              </a:effectLst>
            </a:endParaRPr>
          </a:p>
        </p:txBody>
      </p:sp>
      <p:sp>
        <p:nvSpPr>
          <p:cNvPr id="8" name="TextBox 7">
            <a:extLst>
              <a:ext uri="{FF2B5EF4-FFF2-40B4-BE49-F238E27FC236}">
                <a16:creationId xmlns:a16="http://schemas.microsoft.com/office/drawing/2014/main" id="{08246529-1BD7-C7EC-A2DE-6C3A0C347FFE}"/>
              </a:ext>
            </a:extLst>
          </p:cNvPr>
          <p:cNvSpPr txBox="1"/>
          <p:nvPr/>
        </p:nvSpPr>
        <p:spPr>
          <a:xfrm>
            <a:off x="3912438" y="3893707"/>
            <a:ext cx="7454047" cy="369332"/>
          </a:xfrm>
          <a:prstGeom prst="rect">
            <a:avLst/>
          </a:prstGeom>
          <a:noFill/>
        </p:spPr>
        <p:txBody>
          <a:bodyPr wrap="square" rtlCol="0">
            <a:spAutoFit/>
          </a:bodyPr>
          <a:lstStyle/>
          <a:p>
            <a:r>
              <a:rPr lang="en-US" altLang="ko-KR">
                <a:solidFill>
                  <a:schemeClr val="tx1">
                    <a:lumMod val="85000"/>
                    <a:lumOff val="15000"/>
                  </a:schemeClr>
                </a:solidFill>
              </a:rPr>
              <a:t>Regional Office Makes Final Determination</a:t>
            </a:r>
            <a:endParaRPr lang="ko-KR" altLang="en-US">
              <a:solidFill>
                <a:schemeClr val="tx1">
                  <a:lumMod val="85000"/>
                  <a:lumOff val="15000"/>
                </a:schemeClr>
              </a:solidFill>
            </a:endParaRPr>
          </a:p>
        </p:txBody>
      </p:sp>
      <p:sp>
        <p:nvSpPr>
          <p:cNvPr id="9" name="TextBox 8">
            <a:extLst>
              <a:ext uri="{FF2B5EF4-FFF2-40B4-BE49-F238E27FC236}">
                <a16:creationId xmlns:a16="http://schemas.microsoft.com/office/drawing/2014/main" id="{5E3EC972-88F3-7032-DAD3-173E4791185D}"/>
              </a:ext>
            </a:extLst>
          </p:cNvPr>
          <p:cNvSpPr txBox="1"/>
          <p:nvPr/>
        </p:nvSpPr>
        <p:spPr>
          <a:xfrm>
            <a:off x="3912437" y="4289378"/>
            <a:ext cx="7337765" cy="1754326"/>
          </a:xfrm>
          <a:prstGeom prst="rect">
            <a:avLst/>
          </a:prstGeom>
          <a:noFill/>
        </p:spPr>
        <p:txBody>
          <a:bodyPr wrap="square" rtlCol="0">
            <a:spAutoFit/>
          </a:bodyPr>
          <a:lstStyle/>
          <a:p>
            <a:r>
              <a:rPr lang="en-US" altLang="ko-KR" sz="1200">
                <a:solidFill>
                  <a:schemeClr val="tx1">
                    <a:lumMod val="65000"/>
                    <a:lumOff val="35000"/>
                  </a:schemeClr>
                </a:solidFill>
              </a:rPr>
              <a:t>The Regional Office reviews the Regional Health Specialist’s recommendation. </a:t>
            </a:r>
          </a:p>
          <a:p>
            <a:endParaRPr lang="en-US" altLang="ko-KR" sz="1200" b="1">
              <a:solidFill>
                <a:schemeClr val="accent2"/>
              </a:solidFill>
            </a:endParaRPr>
          </a:p>
          <a:p>
            <a:r>
              <a:rPr lang="en-US" altLang="ko-KR" sz="1200" b="1">
                <a:solidFill>
                  <a:schemeClr val="accent2"/>
                </a:solidFill>
              </a:rPr>
              <a:t>Upholds the center’s recommendation of denial: </a:t>
            </a:r>
            <a:r>
              <a:rPr lang="en-US" altLang="ko-KR" sz="1200">
                <a:solidFill>
                  <a:schemeClr val="tx1">
                    <a:lumMod val="65000"/>
                    <a:lumOff val="35000"/>
                  </a:schemeClr>
                </a:solidFill>
              </a:rPr>
              <a:t>The Regional Office notifies the applicant (and copies the center and Admissions Services) that their appeal has been denied.</a:t>
            </a:r>
          </a:p>
          <a:p>
            <a:endParaRPr lang="en-US" altLang="ko-KR" sz="1200">
              <a:solidFill>
                <a:schemeClr val="tx1">
                  <a:lumMod val="65000"/>
                  <a:lumOff val="35000"/>
                </a:schemeClr>
              </a:solidFill>
            </a:endParaRPr>
          </a:p>
          <a:p>
            <a:r>
              <a:rPr lang="en-US" altLang="ko-KR" sz="1200" b="1">
                <a:solidFill>
                  <a:schemeClr val="accent2"/>
                </a:solidFill>
              </a:rPr>
              <a:t>Overturns the center’s recommendation of denial: </a:t>
            </a:r>
            <a:r>
              <a:rPr lang="en-US" altLang="ko-KR" sz="1200">
                <a:solidFill>
                  <a:schemeClr val="tx1">
                    <a:lumMod val="65000"/>
                    <a:lumOff val="35000"/>
                  </a:schemeClr>
                </a:solidFill>
              </a:rPr>
              <a:t>The Regional Office notifies the applicant, the center, and Admissions Services that the applicant has been approved for enrollment and the center is directed to schedule the individual for arrival.</a:t>
            </a:r>
          </a:p>
          <a:p>
            <a:endParaRPr lang="en-US" altLang="ko-KR" sz="1200">
              <a:solidFill>
                <a:schemeClr val="tx1">
                  <a:lumMod val="65000"/>
                  <a:lumOff val="35000"/>
                </a:schemeClr>
              </a:solidFill>
            </a:endParaRPr>
          </a:p>
        </p:txBody>
      </p:sp>
      <p:pic>
        <p:nvPicPr>
          <p:cNvPr id="11" name="Graphic 10" descr="Scales of justice outline">
            <a:extLst>
              <a:ext uri="{FF2B5EF4-FFF2-40B4-BE49-F238E27FC236}">
                <a16:creationId xmlns:a16="http://schemas.microsoft.com/office/drawing/2014/main" id="{847C7F91-A3DE-C24D-3DCC-ADBEB07EBF6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75665" y="2783227"/>
            <a:ext cx="664456" cy="664456"/>
          </a:xfrm>
          <a:prstGeom prst="rect">
            <a:avLst/>
          </a:prstGeom>
        </p:spPr>
      </p:pic>
      <p:sp>
        <p:nvSpPr>
          <p:cNvPr id="12" name="슬라이드 번호 개체 틀 5">
            <a:extLst>
              <a:ext uri="{FF2B5EF4-FFF2-40B4-BE49-F238E27FC236}">
                <a16:creationId xmlns:a16="http://schemas.microsoft.com/office/drawing/2014/main" id="{4A7ED3EE-B86D-9A67-7256-C458673A32A9}"/>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ko-KR"/>
            </a:defPPr>
            <a:lvl1pPr marL="0" algn="r" defTabSz="914400" rtl="0" eaLnBrk="1" latinLnBrk="1" hangingPunct="1">
              <a:defRPr sz="1200" kern="1200">
                <a:solidFill>
                  <a:schemeClr val="tx1">
                    <a:tint val="75000"/>
                  </a:schemeClr>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fld id="{A4120EE3-BDA4-46A8-8B1B-2A025E6B8563}" type="slidenum">
              <a:rPr lang="ko-KR" altLang="en-US" smtClean="0"/>
              <a:pPr/>
              <a:t>3</a:t>
            </a:fld>
            <a:endParaRPr lang="ko-KR" altLang="en-US"/>
          </a:p>
        </p:txBody>
      </p:sp>
    </p:spTree>
    <p:extLst>
      <p:ext uri="{BB962C8B-B14F-4D97-AF65-F5344CB8AC3E}">
        <p14:creationId xmlns:p14="http://schemas.microsoft.com/office/powerpoint/2010/main" val="1745356156"/>
      </p:ext>
    </p:extLst>
  </p:cSld>
  <p:clrMapOvr>
    <a:masterClrMapping/>
  </p:clrMapOvr>
</p:sld>
</file>

<file path=ppt/theme/theme1.xml><?xml version="1.0" encoding="utf-8"?>
<a:theme xmlns:a="http://schemas.openxmlformats.org/drawingml/2006/main" name="Master Basic">
  <a:themeElements>
    <a:clrScheme name="지명원3">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FCD83E"/>
      </a:accent5>
      <a:accent6>
        <a:srgbClr val="2683C6"/>
      </a:accent6>
      <a:hlink>
        <a:srgbClr val="6B9F25"/>
      </a:hlink>
      <a:folHlink>
        <a:srgbClr val="9F6715"/>
      </a:folHlink>
    </a:clrScheme>
    <a:fontScheme name="사용자 지정 74">
      <a:majorFont>
        <a:latin typeface="Noto Sans"/>
        <a:ea typeface="맑은 고딕"/>
        <a:cs typeface=""/>
      </a:majorFont>
      <a:minorFont>
        <a:latin typeface="Noto Sans"/>
        <a:ea typeface="맑은 고딕"/>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2">
  <a:themeElements>
    <a:clrScheme name="사용자 지정 105">
      <a:dk1>
        <a:sysClr val="windowText" lastClr="000000"/>
      </a:dk1>
      <a:lt1>
        <a:sysClr val="window" lastClr="FFFFFF"/>
      </a:lt1>
      <a:dk2>
        <a:srgbClr val="50433B"/>
      </a:dk2>
      <a:lt2>
        <a:srgbClr val="846A5D"/>
      </a:lt2>
      <a:accent1>
        <a:srgbClr val="FFCA08"/>
      </a:accent1>
      <a:accent2>
        <a:srgbClr val="F8931D"/>
      </a:accent2>
      <a:accent3>
        <a:srgbClr val="CE8D3E"/>
      </a:accent3>
      <a:accent4>
        <a:srgbClr val="E85634"/>
      </a:accent4>
      <a:accent5>
        <a:srgbClr val="693109"/>
      </a:accent5>
      <a:accent6>
        <a:srgbClr val="9C6A6A"/>
      </a:accent6>
      <a:hlink>
        <a:srgbClr val="2998E3"/>
      </a:hlink>
      <a:folHlink>
        <a:srgbClr val="7F723D"/>
      </a:folHlink>
    </a:clrScheme>
    <a:fontScheme name="사용자 지정 74">
      <a:majorFont>
        <a:latin typeface="Noto Sans"/>
        <a:ea typeface="맑은 고딕"/>
        <a:cs typeface=""/>
      </a:majorFont>
      <a:minorFont>
        <a:latin typeface="Noto Sans"/>
        <a:ea typeface="맑은 고딕"/>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RoutingRuleDescription xmlns="http://schemas.microsoft.com/sharepoint/v3">Appeals Process Graphic Center</RoutingRuleDescription>
    <PublishingStartDate xmlns="http://schemas.microsoft.com/sharepoint/v3" xsi:nil="true"/>
    <_DCDateCreated xmlns="http://schemas.microsoft.com/sharepoint/v3/fields" xsi:nil="true"/>
    <_dlc_DocId xmlns="b22f8f74-215c-4154-9939-bd29e4e8980e">XRUYQT3274NZ-1295120815-314</_dlc_DocId>
    <_dlc_DocIdUrl xmlns="b22f8f74-215c-4154-9939-bd29e4e8980e">
      <Url>https://supportservices.jobcorps.gov/disability/_layouts/15/DocIdRedir.aspx?ID=XRUYQT3274NZ-1295120815-314</Url>
      <Description>XRUYQT3274NZ-1295120815-314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F0022F1A0D1C40B084E91E69C83124" ma:contentTypeVersion="14" ma:contentTypeDescription="Create a new document." ma:contentTypeScope="" ma:versionID="e1b31ea0773c203abd828f378b237c97">
  <xsd:schema xmlns:xsd="http://www.w3.org/2001/XMLSchema" xmlns:xs="http://www.w3.org/2001/XMLSchema" xmlns:p="http://schemas.microsoft.com/office/2006/metadata/properties" xmlns:ns1="http://schemas.microsoft.com/sharepoint/v3" xmlns:ns2="http://schemas.microsoft.com/sharepoint/v3/fields" xmlns:ns3="b22f8f74-215c-4154-9939-bd29e4e8980e" targetNamespace="http://schemas.microsoft.com/office/2006/metadata/properties" ma:root="true" ma:fieldsID="06b32342b0b5b4cfc196223ba1900aca" ns1:_="" ns2:_="" ns3:_="">
    <xsd:import namespace="http://schemas.microsoft.com/sharepoint/v3"/>
    <xsd:import namespace="http://schemas.microsoft.com/sharepoint/v3/fields"/>
    <xsd:import namespace="b22f8f74-215c-4154-9939-bd29e4e8980e"/>
    <xsd:element name="properties">
      <xsd:complexType>
        <xsd:sequence>
          <xsd:element name="documentManagement">
            <xsd:complexType>
              <xsd:all>
                <xsd:element ref="ns1:PublishingStartDate" minOccurs="0"/>
                <xsd:element ref="ns1:PublishingExpirationDate" minOccurs="0"/>
                <xsd:element ref="ns1:RoutingRuleDescription"/>
                <xsd:element ref="ns2:_DCDateCreated"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element name="RoutingRuleDescription" ma:index="6"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Created" ma:description="The date on which this resource was created" ma:format="DateTime" ma:internalName="_DCDateCrea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8"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C081352-95C3-4B54-A55E-1BD21411BB83}">
  <ds:schemaRefs>
    <ds:schemaRef ds:uri="http://schemas.microsoft.com/office/2006/metadata/properties"/>
    <ds:schemaRef ds:uri="http://purl.org/dc/elements/1.1/"/>
    <ds:schemaRef ds:uri="http://schemas.microsoft.com/office/2006/documentManagement/types"/>
    <ds:schemaRef ds:uri="http://purl.org/dc/terms/"/>
    <ds:schemaRef ds:uri="ae956369-1025-4f51-b8f7-af2478e41ece"/>
    <ds:schemaRef ds:uri="http://www.w3.org/XML/1998/namespace"/>
    <ds:schemaRef ds:uri="721a4254-37aa-4b5c-aa84-ee537e0c3488"/>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A95915D-91BE-4353-A863-2EB19524E09E}">
  <ds:schemaRefs>
    <ds:schemaRef ds:uri="http://schemas.microsoft.com/sharepoint/v3/contenttype/forms"/>
  </ds:schemaRefs>
</ds:datastoreItem>
</file>

<file path=customXml/itemProps3.xml><?xml version="1.0" encoding="utf-8"?>
<ds:datastoreItem xmlns:ds="http://schemas.openxmlformats.org/officeDocument/2006/customXml" ds:itemID="{395A86F0-2E30-464D-8809-479DA2347203}"/>
</file>

<file path=customXml/itemProps4.xml><?xml version="1.0" encoding="utf-8"?>
<ds:datastoreItem xmlns:ds="http://schemas.openxmlformats.org/officeDocument/2006/customXml" ds:itemID="{6D5534E3-E178-4E9D-AC6C-D7D0D352CE8D}"/>
</file>

<file path=docProps/app.xml><?xml version="1.0" encoding="utf-8"?>
<Properties xmlns="http://schemas.openxmlformats.org/officeDocument/2006/extended-properties" xmlns:vt="http://schemas.openxmlformats.org/officeDocument/2006/docPropsVTypes">
  <TotalTime>8</TotalTime>
  <Words>806</Words>
  <Application>Microsoft Office PowerPoint</Application>
  <PresentationFormat>Widescreen</PresentationFormat>
  <Paragraphs>56</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Calibri</vt:lpstr>
      <vt:lpstr>Arial</vt:lpstr>
      <vt:lpstr>Noto Sans</vt:lpstr>
      <vt:lpstr>Master Basic</vt:lpstr>
      <vt:lpstr>Master 2</vt:lpstr>
      <vt:lpstr>PowerPoint Presentation</vt:lpstr>
      <vt:lpstr>PowerPoint Presentation</vt:lpstr>
      <vt:lpstr>PowerPoint Presentation</vt:lpstr>
    </vt:vector>
  </TitlesOfParts>
  <Manager>Slide Members</Manager>
  <Company>YESFORM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Process Graphic Center</dc:title>
  <dc:subject>Powerpoint Templates, Diagram, Chart, Google slides, Keynote</dc:subject>
  <dc:creator>Slide Members by BR.YOON</dc:creator>
  <cp:keywords>SlideMembers, ppt, PPT Templates, Presentation, Diagram, Chart, Yesform, Google slides, Keynote, Free Slides</cp:keywords>
  <dc:description>The copyright of this document is at Slide Members. Unauthorized copying may result in legal sanctions.</dc:description>
  <cp:lastModifiedBy>Debbie M. Marrs</cp:lastModifiedBy>
  <cp:revision>2</cp:revision>
  <dcterms:created xsi:type="dcterms:W3CDTF">2019-07-16T01:39:19Z</dcterms:created>
  <dcterms:modified xsi:type="dcterms:W3CDTF">2024-02-07T16:25:08Z</dcterms:modified>
  <cp:category>AFR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0x01010009F0022F1A0D1C40B084E91E69C83124</vt:lpwstr>
  </property>
  <property fmtid="{D5CDD505-2E9C-101B-9397-08002B2CF9AE}" pid="3" name="_dlc_DocIdItemGuid">
    <vt:lpwstr>c011ff51-5843-4c12-9045-66a023c2df65</vt:lpwstr>
  </property>
</Properties>
</file>