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F6E9B-F66E-45DE-9AC9-E112C0E06DF9}" v="14" dt="2023-01-06T16:30:42.145"/>
    <p1510:client id="{C3A7D5E0-7CEC-4C97-8530-A05C26889693}" v="1" dt="2023-01-06T16:30:56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954" autoAdjust="0"/>
  </p:normalViewPr>
  <p:slideViewPr>
    <p:cSldViewPr snapToGrid="0">
      <p:cViewPr varScale="1">
        <p:scale>
          <a:sx n="131" d="100"/>
          <a:sy n="131" d="100"/>
        </p:scale>
        <p:origin x="2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681D6-E4D0-12FB-8510-2FD9D0569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B7A19-2D9F-F022-4074-5E8A0CAA2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9BD52-C2E4-B3B8-D839-E56AF721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198A3-089C-EDAE-17F2-2363BAFE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357A0-8C98-6A41-C62E-B3DB9D1D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2F7E-1E14-E71C-87F6-D28065B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926FA-BDDB-732C-C6EB-B3A323AA7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0498-67DA-10EE-0AA1-9CBC6FE0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B1BAA-83C9-63CD-E85D-116D1EE4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EF48D-E657-B063-30D9-193617AA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FD278-071A-4C29-415D-C6CABAD8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DFB86-0B25-8D02-075E-1243C0C16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7F30-C6F0-0CF2-A45A-7213BBBA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8FB7-CC58-BDF3-DC12-275585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BA3C-6544-D771-6864-EE08AC17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6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5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F715-A693-151E-0603-86507CFA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04BD3-6DAC-A769-7AC6-B0F8EBEDD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CAD4E-B4A8-B1A1-735E-A974A3CC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9A108-CE5A-6A07-E721-7D9A0AFF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1A2F-A08E-886B-658B-AFFDBE71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5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57B8-FE7C-AD37-7F27-4C18EAD2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06530-EA7F-98A2-3C2F-F1E2057B5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B331-3C02-8559-6737-A16DC9CF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0C3D-AF82-3F50-E4D3-663E1D36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4AF74-9E90-5BB7-EFB7-88E6AFF7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B596-7B6A-9F49-2127-422E2418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C5ED-416C-B321-A967-DBEF54137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8DE9-9CD3-2CB0-492C-8147761CB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C47EE-9202-8C28-9D01-3C8B248C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5D5F0-81D2-FDD5-68C3-E98D6E2E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49D35-B94F-5882-9E65-92FFCD3D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8201-1FD7-C206-0B83-DAAA4FB8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C54BE-F7C4-E90E-FC09-FC03C2F5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72ADB-3F3F-958E-7A8F-0C1983F5A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0A6A1-A7E7-0247-5137-D5B603271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13457-3095-8AF5-2558-A3D41C02A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3F864-68F0-5DFD-F1F9-35C6B4A4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F34DE-CD7F-7205-BB28-AD83640C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25F90-776F-D0FE-F98B-736D1AA4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2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D298-159C-3B97-EE5A-A98A4F47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415B6-AB9F-3BCA-364D-2DA12E26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72657-3DD6-92D8-8880-BED36B3A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1F63D-D09A-1BB9-929A-3F8B149E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7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1A93A-9A0E-2E92-D7F0-B5509A56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0CDCE-002E-AB2D-8FB4-60733971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AFD85-0A50-03AA-5091-DEC8A8D1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3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871E-5498-A681-D6D8-F86E7064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E81BE-38D1-C187-72AF-0BE1A0B18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C0F23-F045-1F26-CB0D-9F060BE0C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041B5-A7D0-DC8A-892A-49AE484B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B30C9-6BA7-CB1E-85E7-44EDA0A9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5EBF5-44DA-3182-3741-BD498A3F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2D0B-2D30-E460-863A-8CA930F5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47FCF-4896-5379-8DE4-F08B254CA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47637-14E4-87B6-30C4-16D859A6A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42CDC-FBC3-17FA-904E-E405F17A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83F54-7B2E-BA1A-CB53-A79D5719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21D96-58E1-9C6E-9684-946E830D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3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13B4F-66FC-BBFD-968E-B1BF6860D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7D79E-4141-5B9D-692A-6D1847FBE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921CD-85B5-73CD-65CF-F2D0E218A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B8AAF-6E37-4CCC-B236-82E502593E9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1206A-38FC-6C2F-B133-4F922D214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9B463-5A41-65E9-C7D7-43F9DF64D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0AEB-9F92-4D89-B27D-2C78FE9D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직사각형 78">
            <a:extLst>
              <a:ext uri="{FF2B5EF4-FFF2-40B4-BE49-F238E27FC236}">
                <a16:creationId xmlns:a16="http://schemas.microsoft.com/office/drawing/2014/main" id="{7CD34534-8DB1-49B4-BF52-063BEED285EE}"/>
              </a:ext>
            </a:extLst>
          </p:cNvPr>
          <p:cNvSpPr/>
          <p:nvPr/>
        </p:nvSpPr>
        <p:spPr>
          <a:xfrm>
            <a:off x="0" y="1477010"/>
            <a:ext cx="8720788" cy="24914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17">
            <a:extLst>
              <a:ext uri="{FF2B5EF4-FFF2-40B4-BE49-F238E27FC236}">
                <a16:creationId xmlns:a16="http://schemas.microsoft.com/office/drawing/2014/main" id="{1957EF0B-C455-4847-90B3-72CBF0DB6142}"/>
              </a:ext>
            </a:extLst>
          </p:cNvPr>
          <p:cNvSpPr txBox="1"/>
          <p:nvPr/>
        </p:nvSpPr>
        <p:spPr>
          <a:xfrm>
            <a:off x="3503492" y="4079156"/>
            <a:ext cx="160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2800" b="1" dirty="0">
                <a:solidFill>
                  <a:schemeClr val="accent2"/>
                </a:solidFill>
              </a:rPr>
              <a:t>Cautions!</a:t>
            </a:r>
            <a:endParaRPr lang="ko-KR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5BBD83E0-4537-4D74-AA9E-7AF9C914E4B1}"/>
              </a:ext>
            </a:extLst>
          </p:cNvPr>
          <p:cNvSpPr/>
          <p:nvPr/>
        </p:nvSpPr>
        <p:spPr>
          <a:xfrm>
            <a:off x="2894440" y="4050449"/>
            <a:ext cx="580634" cy="580634"/>
          </a:xfrm>
          <a:prstGeom prst="ellipse">
            <a:avLst/>
          </a:prstGeom>
          <a:solidFill>
            <a:srgbClr val="425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/>
              <a:t>!</a:t>
            </a:r>
            <a:endParaRPr lang="ko-KR" alt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CA59F9-6653-4165-87B7-9F35C1CE95D3}"/>
              </a:ext>
            </a:extLst>
          </p:cNvPr>
          <p:cNvSpPr txBox="1"/>
          <p:nvPr/>
        </p:nvSpPr>
        <p:spPr>
          <a:xfrm>
            <a:off x="623517" y="4632520"/>
            <a:ext cx="3023409" cy="1969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/>
              <a:t>Only discuss requested accommodations and functional limitations related to conditions and/or documentation disclosed by the incoming student.</a:t>
            </a:r>
            <a:endParaRPr lang="ko-KR" altLang="en-US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E2DD3569-3A49-40AF-BA65-51F1490FC21B}"/>
              </a:ext>
            </a:extLst>
          </p:cNvPr>
          <p:cNvCxnSpPr>
            <a:cxnSpLocks/>
          </p:cNvCxnSpPr>
          <p:nvPr/>
        </p:nvCxnSpPr>
        <p:spPr>
          <a:xfrm>
            <a:off x="3639786" y="4733365"/>
            <a:ext cx="0" cy="18682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17">
            <a:extLst>
              <a:ext uri="{FF2B5EF4-FFF2-40B4-BE49-F238E27FC236}">
                <a16:creationId xmlns:a16="http://schemas.microsoft.com/office/drawing/2014/main" id="{F53D3DDE-6FEB-47A4-B5B2-634084958E01}"/>
              </a:ext>
            </a:extLst>
          </p:cNvPr>
          <p:cNvSpPr txBox="1"/>
          <p:nvPr/>
        </p:nvSpPr>
        <p:spPr>
          <a:xfrm>
            <a:off x="9292746" y="1620480"/>
            <a:ext cx="2327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>
                <a:solidFill>
                  <a:schemeClr val="bg1"/>
                </a:solidFill>
              </a:rPr>
              <a:t>Responsibilities in </a:t>
            </a:r>
          </a:p>
          <a:p>
            <a:pPr algn="ctr"/>
            <a:r>
              <a:rPr lang="en-US" altLang="ko-KR" b="1">
                <a:solidFill>
                  <a:schemeClr val="bg1"/>
                </a:solidFill>
              </a:rPr>
              <a:t>Preparation for Arrival</a:t>
            </a:r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F97522-A584-45CC-8213-CA14EF5D2293}"/>
              </a:ext>
            </a:extLst>
          </p:cNvPr>
          <p:cNvSpPr txBox="1"/>
          <p:nvPr/>
        </p:nvSpPr>
        <p:spPr>
          <a:xfrm>
            <a:off x="521114" y="369014"/>
            <a:ext cx="9283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altLang="ko-KR" sz="4800" dirty="0">
                <a:solidFill>
                  <a:srgbClr val="425269"/>
                </a:solidFill>
                <a:latin typeface="Montserrat Medium" panose="00000600000000000000" pitchFamily="2" charset="0"/>
                <a:ea typeface="+mj-ea"/>
              </a:rPr>
              <a:t>Disability Coordinator</a:t>
            </a:r>
          </a:p>
          <a:p>
            <a:pPr eaLnBrk="0" latinLnBrk="0" hangingPunct="0"/>
            <a:r>
              <a:rPr lang="en-US" altLang="ko-KR" dirty="0">
                <a:solidFill>
                  <a:srgbClr val="425269"/>
                </a:solidFill>
                <a:latin typeface="Montserrat Medium" panose="00000600000000000000" pitchFamily="2" charset="0"/>
                <a:ea typeface="+mj-ea"/>
              </a:rPr>
              <a:t>Role After Approved for Enrollment/Pre-Arrival</a:t>
            </a:r>
            <a:endParaRPr lang="ko-KR" altLang="en-US" dirty="0">
              <a:solidFill>
                <a:srgbClr val="425269"/>
              </a:solidFill>
              <a:latin typeface="Montserrat Medium" panose="00000600000000000000" pitchFamily="2" charset="0"/>
              <a:ea typeface="+mj-ea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70B30DEF-7A52-4FAA-9B50-621011D49E12}"/>
              </a:ext>
            </a:extLst>
          </p:cNvPr>
          <p:cNvGrpSpPr/>
          <p:nvPr/>
        </p:nvGrpSpPr>
        <p:grpSpPr>
          <a:xfrm>
            <a:off x="633480" y="1564353"/>
            <a:ext cx="580634" cy="580634"/>
            <a:chOff x="633480" y="1646649"/>
            <a:chExt cx="580634" cy="580634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B03FAE50-9116-4987-8791-E99ADE1C9C67}"/>
                </a:ext>
              </a:extLst>
            </p:cNvPr>
            <p:cNvSpPr/>
            <p:nvPr/>
          </p:nvSpPr>
          <p:spPr>
            <a:xfrm>
              <a:off x="633480" y="1646649"/>
              <a:ext cx="580634" cy="5806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grpSp>
          <p:nvGrpSpPr>
            <p:cNvPr id="88" name="그룹 87">
              <a:extLst>
                <a:ext uri="{FF2B5EF4-FFF2-40B4-BE49-F238E27FC236}">
                  <a16:creationId xmlns:a16="http://schemas.microsoft.com/office/drawing/2014/main" id="{FEDFF86E-84E0-4FB6-B401-8E040B325484}"/>
                </a:ext>
              </a:extLst>
            </p:cNvPr>
            <p:cNvGrpSpPr/>
            <p:nvPr/>
          </p:nvGrpSpPr>
          <p:grpSpPr>
            <a:xfrm>
              <a:off x="754275" y="1781349"/>
              <a:ext cx="339044" cy="386391"/>
              <a:chOff x="6753225" y="3849688"/>
              <a:chExt cx="636588" cy="725487"/>
            </a:xfrm>
            <a:solidFill>
              <a:srgbClr val="425269"/>
            </a:solidFill>
          </p:grpSpPr>
          <p:grpSp>
            <p:nvGrpSpPr>
              <p:cNvPr id="89" name="그룹 88">
                <a:extLst>
                  <a:ext uri="{FF2B5EF4-FFF2-40B4-BE49-F238E27FC236}">
                    <a16:creationId xmlns:a16="http://schemas.microsoft.com/office/drawing/2014/main" id="{BD98760A-BC07-46D6-B256-AF7E9E4AB58A}"/>
                  </a:ext>
                </a:extLst>
              </p:cNvPr>
              <p:cNvGrpSpPr/>
              <p:nvPr/>
            </p:nvGrpSpPr>
            <p:grpSpPr>
              <a:xfrm>
                <a:off x="6753225" y="3849688"/>
                <a:ext cx="636588" cy="725487"/>
                <a:chOff x="6753225" y="3849688"/>
                <a:chExt cx="636588" cy="725487"/>
              </a:xfrm>
              <a:grpFill/>
            </p:grpSpPr>
            <p:sp>
              <p:nvSpPr>
                <p:cNvPr id="129" name="Freeform 28">
                  <a:extLst>
                    <a:ext uri="{FF2B5EF4-FFF2-40B4-BE49-F238E27FC236}">
                      <a16:creationId xmlns:a16="http://schemas.microsoft.com/office/drawing/2014/main" id="{F06F61B5-68B6-4EF8-AA16-D292F01EC8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753225" y="3849688"/>
                  <a:ext cx="636588" cy="725487"/>
                </a:xfrm>
                <a:custGeom>
                  <a:avLst/>
                  <a:gdLst>
                    <a:gd name="T0" fmla="*/ 107 w 193"/>
                    <a:gd name="T1" fmla="*/ 0 h 220"/>
                    <a:gd name="T2" fmla="*/ 0 w 193"/>
                    <a:gd name="T3" fmla="*/ 3 h 220"/>
                    <a:gd name="T4" fmla="*/ 3 w 193"/>
                    <a:gd name="T5" fmla="*/ 160 h 220"/>
                    <a:gd name="T6" fmla="*/ 113 w 193"/>
                    <a:gd name="T7" fmla="*/ 186 h 220"/>
                    <a:gd name="T8" fmla="*/ 165 w 193"/>
                    <a:gd name="T9" fmla="*/ 217 h 220"/>
                    <a:gd name="T10" fmla="*/ 182 w 193"/>
                    <a:gd name="T11" fmla="*/ 217 h 220"/>
                    <a:gd name="T12" fmla="*/ 149 w 193"/>
                    <a:gd name="T13" fmla="*/ 166 h 220"/>
                    <a:gd name="T14" fmla="*/ 190 w 193"/>
                    <a:gd name="T15" fmla="*/ 160 h 220"/>
                    <a:gd name="T16" fmla="*/ 193 w 193"/>
                    <a:gd name="T17" fmla="*/ 3 h 220"/>
                    <a:gd name="T18" fmla="*/ 6 w 193"/>
                    <a:gd name="T19" fmla="*/ 154 h 220"/>
                    <a:gd name="T20" fmla="*/ 104 w 193"/>
                    <a:gd name="T21" fmla="*/ 6 h 220"/>
                    <a:gd name="T22" fmla="*/ 104 w 193"/>
                    <a:gd name="T23" fmla="*/ 103 h 220"/>
                    <a:gd name="T24" fmla="*/ 100 w 193"/>
                    <a:gd name="T25" fmla="*/ 104 h 220"/>
                    <a:gd name="T26" fmla="*/ 97 w 193"/>
                    <a:gd name="T27" fmla="*/ 105 h 220"/>
                    <a:gd name="T28" fmla="*/ 93 w 193"/>
                    <a:gd name="T29" fmla="*/ 107 h 220"/>
                    <a:gd name="T30" fmla="*/ 90 w 193"/>
                    <a:gd name="T31" fmla="*/ 108 h 220"/>
                    <a:gd name="T32" fmla="*/ 87 w 193"/>
                    <a:gd name="T33" fmla="*/ 111 h 220"/>
                    <a:gd name="T34" fmla="*/ 84 w 193"/>
                    <a:gd name="T35" fmla="*/ 113 h 220"/>
                    <a:gd name="T36" fmla="*/ 82 w 193"/>
                    <a:gd name="T37" fmla="*/ 116 h 220"/>
                    <a:gd name="T38" fmla="*/ 80 w 193"/>
                    <a:gd name="T39" fmla="*/ 118 h 220"/>
                    <a:gd name="T40" fmla="*/ 77 w 193"/>
                    <a:gd name="T41" fmla="*/ 121 h 220"/>
                    <a:gd name="T42" fmla="*/ 76 w 193"/>
                    <a:gd name="T43" fmla="*/ 124 h 220"/>
                    <a:gd name="T44" fmla="*/ 74 w 193"/>
                    <a:gd name="T45" fmla="*/ 128 h 220"/>
                    <a:gd name="T46" fmla="*/ 73 w 193"/>
                    <a:gd name="T47" fmla="*/ 131 h 220"/>
                    <a:gd name="T48" fmla="*/ 72 w 193"/>
                    <a:gd name="T49" fmla="*/ 135 h 220"/>
                    <a:gd name="T50" fmla="*/ 71 w 193"/>
                    <a:gd name="T51" fmla="*/ 139 h 220"/>
                    <a:gd name="T52" fmla="*/ 71 w 193"/>
                    <a:gd name="T53" fmla="*/ 144 h 220"/>
                    <a:gd name="T54" fmla="*/ 71 w 193"/>
                    <a:gd name="T55" fmla="*/ 150 h 220"/>
                    <a:gd name="T56" fmla="*/ 72 w 193"/>
                    <a:gd name="T57" fmla="*/ 154 h 220"/>
                    <a:gd name="T58" fmla="*/ 79 w 193"/>
                    <a:gd name="T59" fmla="*/ 156 h 220"/>
                    <a:gd name="T60" fmla="*/ 77 w 193"/>
                    <a:gd name="T61" fmla="*/ 141 h 220"/>
                    <a:gd name="T62" fmla="*/ 105 w 193"/>
                    <a:gd name="T63" fmla="*/ 109 h 220"/>
                    <a:gd name="T64" fmla="*/ 108 w 193"/>
                    <a:gd name="T65" fmla="*/ 108 h 220"/>
                    <a:gd name="T66" fmla="*/ 113 w 193"/>
                    <a:gd name="T67" fmla="*/ 108 h 220"/>
                    <a:gd name="T68" fmla="*/ 149 w 193"/>
                    <a:gd name="T69" fmla="*/ 147 h 220"/>
                    <a:gd name="T70" fmla="*/ 143 w 193"/>
                    <a:gd name="T71" fmla="*/ 165 h 220"/>
                    <a:gd name="T72" fmla="*/ 130 w 193"/>
                    <a:gd name="T73" fmla="*/ 176 h 220"/>
                    <a:gd name="T74" fmla="*/ 113 w 193"/>
                    <a:gd name="T75" fmla="*/ 180 h 220"/>
                    <a:gd name="T76" fmla="*/ 178 w 193"/>
                    <a:gd name="T77" fmla="*/ 212 h 220"/>
                    <a:gd name="T78" fmla="*/ 136 w 193"/>
                    <a:gd name="T79" fmla="*/ 180 h 220"/>
                    <a:gd name="T80" fmla="*/ 141 w 193"/>
                    <a:gd name="T81" fmla="*/ 176 h 220"/>
                    <a:gd name="T82" fmla="*/ 145 w 193"/>
                    <a:gd name="T83" fmla="*/ 172 h 220"/>
                    <a:gd name="T84" fmla="*/ 178 w 193"/>
                    <a:gd name="T85" fmla="*/ 203 h 220"/>
                    <a:gd name="T86" fmla="*/ 187 w 193"/>
                    <a:gd name="T87" fmla="*/ 154 h 220"/>
                    <a:gd name="T88" fmla="*/ 154 w 193"/>
                    <a:gd name="T89" fmla="*/ 153 h 220"/>
                    <a:gd name="T90" fmla="*/ 155 w 193"/>
                    <a:gd name="T91" fmla="*/ 149 h 220"/>
                    <a:gd name="T92" fmla="*/ 113 w 193"/>
                    <a:gd name="T93" fmla="*/ 102 h 220"/>
                    <a:gd name="T94" fmla="*/ 110 w 193"/>
                    <a:gd name="T95" fmla="*/ 6 h 220"/>
                    <a:gd name="T96" fmla="*/ 187 w 193"/>
                    <a:gd name="T97" fmla="*/ 154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93" h="220">
                      <a:moveTo>
                        <a:pt x="190" y="0"/>
                      </a:moveTo>
                      <a:cubicBezTo>
                        <a:pt x="107" y="0"/>
                        <a:pt x="107" y="0"/>
                        <a:pt x="107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0" y="159"/>
                        <a:pt x="1" y="160"/>
                        <a:pt x="3" y="160"/>
                      </a:cubicBezTo>
                      <a:cubicBezTo>
                        <a:pt x="74" y="160"/>
                        <a:pt x="74" y="160"/>
                        <a:pt x="74" y="160"/>
                      </a:cubicBezTo>
                      <a:cubicBezTo>
                        <a:pt x="81" y="176"/>
                        <a:pt x="96" y="186"/>
                        <a:pt x="113" y="186"/>
                      </a:cubicBezTo>
                      <a:cubicBezTo>
                        <a:pt x="119" y="186"/>
                        <a:pt x="125" y="185"/>
                        <a:pt x="131" y="183"/>
                      </a:cubicBezTo>
                      <a:cubicBezTo>
                        <a:pt x="165" y="217"/>
                        <a:pt x="165" y="217"/>
                        <a:pt x="165" y="217"/>
                      </a:cubicBezTo>
                      <a:cubicBezTo>
                        <a:pt x="167" y="219"/>
                        <a:pt x="170" y="220"/>
                        <a:pt x="173" y="220"/>
                      </a:cubicBezTo>
                      <a:cubicBezTo>
                        <a:pt x="177" y="220"/>
                        <a:pt x="180" y="219"/>
                        <a:pt x="182" y="217"/>
                      </a:cubicBezTo>
                      <a:cubicBezTo>
                        <a:pt x="187" y="212"/>
                        <a:pt x="187" y="204"/>
                        <a:pt x="182" y="199"/>
                      </a:cubicBezTo>
                      <a:cubicBezTo>
                        <a:pt x="149" y="166"/>
                        <a:pt x="149" y="166"/>
                        <a:pt x="149" y="166"/>
                      </a:cubicBezTo>
                      <a:cubicBezTo>
                        <a:pt x="150" y="164"/>
                        <a:pt x="151" y="162"/>
                        <a:pt x="152" y="160"/>
                      </a:cubicBezTo>
                      <a:cubicBezTo>
                        <a:pt x="190" y="160"/>
                        <a:pt x="190" y="160"/>
                        <a:pt x="190" y="160"/>
                      </a:cubicBezTo>
                      <a:cubicBezTo>
                        <a:pt x="192" y="160"/>
                        <a:pt x="193" y="159"/>
                        <a:pt x="193" y="157"/>
                      </a:cubicBezTo>
                      <a:cubicBezTo>
                        <a:pt x="193" y="3"/>
                        <a:pt x="193" y="3"/>
                        <a:pt x="193" y="3"/>
                      </a:cubicBezTo>
                      <a:cubicBezTo>
                        <a:pt x="193" y="2"/>
                        <a:pt x="192" y="0"/>
                        <a:pt x="190" y="0"/>
                      </a:cubicBezTo>
                      <a:close/>
                      <a:moveTo>
                        <a:pt x="6" y="154"/>
                      </a:move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104" y="6"/>
                        <a:pt x="104" y="6"/>
                        <a:pt x="104" y="6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3" y="103"/>
                        <a:pt x="103" y="103"/>
                        <a:pt x="102" y="103"/>
                      </a:cubicBezTo>
                      <a:cubicBezTo>
                        <a:pt x="102" y="103"/>
                        <a:pt x="101" y="103"/>
                        <a:pt x="100" y="104"/>
                      </a:cubicBezTo>
                      <a:cubicBezTo>
                        <a:pt x="100" y="104"/>
                        <a:pt x="99" y="104"/>
                        <a:pt x="99" y="104"/>
                      </a:cubicBezTo>
                      <a:cubicBezTo>
                        <a:pt x="98" y="104"/>
                        <a:pt x="97" y="105"/>
                        <a:pt x="97" y="105"/>
                      </a:cubicBezTo>
                      <a:cubicBezTo>
                        <a:pt x="96" y="105"/>
                        <a:pt x="96" y="105"/>
                        <a:pt x="95" y="106"/>
                      </a:cubicBezTo>
                      <a:cubicBezTo>
                        <a:pt x="95" y="106"/>
                        <a:pt x="94" y="106"/>
                        <a:pt x="93" y="107"/>
                      </a:cubicBezTo>
                      <a:cubicBezTo>
                        <a:pt x="93" y="107"/>
                        <a:pt x="92" y="107"/>
                        <a:pt x="92" y="107"/>
                      </a:cubicBezTo>
                      <a:cubicBezTo>
                        <a:pt x="91" y="108"/>
                        <a:pt x="91" y="108"/>
                        <a:pt x="90" y="108"/>
                      </a:cubicBezTo>
                      <a:cubicBezTo>
                        <a:pt x="90" y="109"/>
                        <a:pt x="89" y="109"/>
                        <a:pt x="89" y="109"/>
                      </a:cubicBezTo>
                      <a:cubicBezTo>
                        <a:pt x="88" y="110"/>
                        <a:pt x="88" y="110"/>
                        <a:pt x="87" y="111"/>
                      </a:cubicBezTo>
                      <a:cubicBezTo>
                        <a:pt x="87" y="111"/>
                        <a:pt x="86" y="111"/>
                        <a:pt x="86" y="112"/>
                      </a:cubicBezTo>
                      <a:cubicBezTo>
                        <a:pt x="85" y="112"/>
                        <a:pt x="85" y="113"/>
                        <a:pt x="84" y="113"/>
                      </a:cubicBezTo>
                      <a:cubicBezTo>
                        <a:pt x="84" y="113"/>
                        <a:pt x="84" y="114"/>
                        <a:pt x="83" y="114"/>
                      </a:cubicBezTo>
                      <a:cubicBezTo>
                        <a:pt x="83" y="115"/>
                        <a:pt x="82" y="115"/>
                        <a:pt x="82" y="116"/>
                      </a:cubicBezTo>
                      <a:cubicBezTo>
                        <a:pt x="82" y="116"/>
                        <a:pt x="81" y="116"/>
                        <a:pt x="81" y="117"/>
                      </a:cubicBezTo>
                      <a:cubicBezTo>
                        <a:pt x="80" y="117"/>
                        <a:pt x="80" y="118"/>
                        <a:pt x="80" y="118"/>
                      </a:cubicBezTo>
                      <a:cubicBezTo>
                        <a:pt x="79" y="119"/>
                        <a:pt x="79" y="119"/>
                        <a:pt x="79" y="120"/>
                      </a:cubicBezTo>
                      <a:cubicBezTo>
                        <a:pt x="78" y="120"/>
                        <a:pt x="78" y="121"/>
                        <a:pt x="77" y="121"/>
                      </a:cubicBezTo>
                      <a:cubicBezTo>
                        <a:pt x="77" y="122"/>
                        <a:pt x="77" y="122"/>
                        <a:pt x="77" y="123"/>
                      </a:cubicBezTo>
                      <a:cubicBezTo>
                        <a:pt x="76" y="123"/>
                        <a:pt x="76" y="124"/>
                        <a:pt x="76" y="124"/>
                      </a:cubicBezTo>
                      <a:cubicBezTo>
                        <a:pt x="75" y="125"/>
                        <a:pt x="75" y="125"/>
                        <a:pt x="75" y="126"/>
                      </a:cubicBezTo>
                      <a:cubicBezTo>
                        <a:pt x="75" y="127"/>
                        <a:pt x="74" y="127"/>
                        <a:pt x="74" y="128"/>
                      </a:cubicBezTo>
                      <a:cubicBezTo>
                        <a:pt x="74" y="128"/>
                        <a:pt x="74" y="129"/>
                        <a:pt x="73" y="129"/>
                      </a:cubicBezTo>
                      <a:cubicBezTo>
                        <a:pt x="73" y="130"/>
                        <a:pt x="73" y="131"/>
                        <a:pt x="73" y="131"/>
                      </a:cubicBezTo>
                      <a:cubicBezTo>
                        <a:pt x="73" y="132"/>
                        <a:pt x="72" y="132"/>
                        <a:pt x="72" y="133"/>
                      </a:cubicBezTo>
                      <a:cubicBezTo>
                        <a:pt x="72" y="134"/>
                        <a:pt x="72" y="134"/>
                        <a:pt x="72" y="135"/>
                      </a:cubicBezTo>
                      <a:cubicBezTo>
                        <a:pt x="72" y="135"/>
                        <a:pt x="72" y="136"/>
                        <a:pt x="71" y="136"/>
                      </a:cubicBezTo>
                      <a:cubicBezTo>
                        <a:pt x="71" y="137"/>
                        <a:pt x="71" y="138"/>
                        <a:pt x="71" y="139"/>
                      </a:cubicBezTo>
                      <a:cubicBezTo>
                        <a:pt x="71" y="139"/>
                        <a:pt x="71" y="140"/>
                        <a:pt x="71" y="140"/>
                      </a:cubicBezTo>
                      <a:cubicBezTo>
                        <a:pt x="71" y="141"/>
                        <a:pt x="71" y="143"/>
                        <a:pt x="71" y="144"/>
                      </a:cubicBezTo>
                      <a:cubicBezTo>
                        <a:pt x="71" y="146"/>
                        <a:pt x="71" y="147"/>
                        <a:pt x="71" y="149"/>
                      </a:cubicBezTo>
                      <a:cubicBezTo>
                        <a:pt x="71" y="149"/>
                        <a:pt x="71" y="149"/>
                        <a:pt x="71" y="150"/>
                      </a:cubicBezTo>
                      <a:cubicBezTo>
                        <a:pt x="71" y="151"/>
                        <a:pt x="72" y="152"/>
                        <a:pt x="72" y="153"/>
                      </a:cubicBezTo>
                      <a:cubicBezTo>
                        <a:pt x="72" y="154"/>
                        <a:pt x="72" y="154"/>
                        <a:pt x="72" y="154"/>
                      </a:cubicBezTo>
                      <a:lnTo>
                        <a:pt x="6" y="154"/>
                      </a:lnTo>
                      <a:close/>
                      <a:moveTo>
                        <a:pt x="79" y="156"/>
                      </a:moveTo>
                      <a:cubicBezTo>
                        <a:pt x="77" y="152"/>
                        <a:pt x="77" y="148"/>
                        <a:pt x="77" y="144"/>
                      </a:cubicBezTo>
                      <a:cubicBezTo>
                        <a:pt x="77" y="143"/>
                        <a:pt x="77" y="142"/>
                        <a:pt x="77" y="141"/>
                      </a:cubicBezTo>
                      <a:cubicBezTo>
                        <a:pt x="78" y="126"/>
                        <a:pt x="89" y="113"/>
                        <a:pt x="103" y="109"/>
                      </a:cubicBezTo>
                      <a:cubicBezTo>
                        <a:pt x="104" y="109"/>
                        <a:pt x="104" y="109"/>
                        <a:pt x="105" y="109"/>
                      </a:cubicBezTo>
                      <a:cubicBezTo>
                        <a:pt x="105" y="109"/>
                        <a:pt x="105" y="109"/>
                        <a:pt x="105" y="109"/>
                      </a:cubicBezTo>
                      <a:cubicBezTo>
                        <a:pt x="106" y="108"/>
                        <a:pt x="107" y="108"/>
                        <a:pt x="108" y="108"/>
                      </a:cubicBezTo>
                      <a:cubicBezTo>
                        <a:pt x="108" y="108"/>
                        <a:pt x="108" y="108"/>
                        <a:pt x="108" y="108"/>
                      </a:cubicBezTo>
                      <a:cubicBezTo>
                        <a:pt x="110" y="108"/>
                        <a:pt x="112" y="108"/>
                        <a:pt x="113" y="108"/>
                      </a:cubicBezTo>
                      <a:cubicBezTo>
                        <a:pt x="133" y="108"/>
                        <a:pt x="149" y="124"/>
                        <a:pt x="149" y="144"/>
                      </a:cubicBezTo>
                      <a:cubicBezTo>
                        <a:pt x="149" y="145"/>
                        <a:pt x="149" y="146"/>
                        <a:pt x="149" y="147"/>
                      </a:cubicBezTo>
                      <a:cubicBezTo>
                        <a:pt x="149" y="150"/>
                        <a:pt x="148" y="153"/>
                        <a:pt x="147" y="156"/>
                      </a:cubicBezTo>
                      <a:cubicBezTo>
                        <a:pt x="146" y="159"/>
                        <a:pt x="145" y="162"/>
                        <a:pt x="143" y="165"/>
                      </a:cubicBezTo>
                      <a:cubicBezTo>
                        <a:pt x="142" y="166"/>
                        <a:pt x="141" y="167"/>
                        <a:pt x="140" y="168"/>
                      </a:cubicBezTo>
                      <a:cubicBezTo>
                        <a:pt x="137" y="172"/>
                        <a:pt x="134" y="174"/>
                        <a:pt x="130" y="176"/>
                      </a:cubicBezTo>
                      <a:cubicBezTo>
                        <a:pt x="130" y="176"/>
                        <a:pt x="130" y="176"/>
                        <a:pt x="130" y="176"/>
                      </a:cubicBezTo>
                      <a:cubicBezTo>
                        <a:pt x="125" y="179"/>
                        <a:pt x="119" y="180"/>
                        <a:pt x="113" y="180"/>
                      </a:cubicBezTo>
                      <a:cubicBezTo>
                        <a:pt x="98" y="180"/>
                        <a:pt x="84" y="171"/>
                        <a:pt x="79" y="156"/>
                      </a:cubicBezTo>
                      <a:close/>
                      <a:moveTo>
                        <a:pt x="178" y="212"/>
                      </a:moveTo>
                      <a:cubicBezTo>
                        <a:pt x="175" y="215"/>
                        <a:pt x="171" y="215"/>
                        <a:pt x="169" y="212"/>
                      </a:cubicBezTo>
                      <a:cubicBezTo>
                        <a:pt x="136" y="180"/>
                        <a:pt x="136" y="180"/>
                        <a:pt x="136" y="180"/>
                      </a:cubicBezTo>
                      <a:cubicBezTo>
                        <a:pt x="136" y="179"/>
                        <a:pt x="136" y="179"/>
                        <a:pt x="136" y="179"/>
                      </a:cubicBezTo>
                      <a:cubicBezTo>
                        <a:pt x="138" y="178"/>
                        <a:pt x="140" y="177"/>
                        <a:pt x="141" y="176"/>
                      </a:cubicBezTo>
                      <a:cubicBezTo>
                        <a:pt x="141" y="176"/>
                        <a:pt x="141" y="175"/>
                        <a:pt x="142" y="175"/>
                      </a:cubicBezTo>
                      <a:cubicBezTo>
                        <a:pt x="143" y="174"/>
                        <a:pt x="144" y="173"/>
                        <a:pt x="145" y="172"/>
                      </a:cubicBezTo>
                      <a:cubicBezTo>
                        <a:pt x="145" y="172"/>
                        <a:pt x="145" y="171"/>
                        <a:pt x="145" y="171"/>
                      </a:cubicBezTo>
                      <a:cubicBezTo>
                        <a:pt x="178" y="203"/>
                        <a:pt x="178" y="203"/>
                        <a:pt x="178" y="203"/>
                      </a:cubicBezTo>
                      <a:cubicBezTo>
                        <a:pt x="180" y="206"/>
                        <a:pt x="180" y="210"/>
                        <a:pt x="178" y="212"/>
                      </a:cubicBezTo>
                      <a:close/>
                      <a:moveTo>
                        <a:pt x="187" y="154"/>
                      </a:moveTo>
                      <a:cubicBezTo>
                        <a:pt x="154" y="154"/>
                        <a:pt x="154" y="154"/>
                        <a:pt x="154" y="154"/>
                      </a:cubicBezTo>
                      <a:cubicBezTo>
                        <a:pt x="154" y="154"/>
                        <a:pt x="154" y="154"/>
                        <a:pt x="154" y="153"/>
                      </a:cubicBezTo>
                      <a:cubicBezTo>
                        <a:pt x="155" y="152"/>
                        <a:pt x="155" y="151"/>
                        <a:pt x="155" y="150"/>
                      </a:cubicBezTo>
                      <a:cubicBezTo>
                        <a:pt x="155" y="149"/>
                        <a:pt x="155" y="149"/>
                        <a:pt x="155" y="149"/>
                      </a:cubicBezTo>
                      <a:cubicBezTo>
                        <a:pt x="155" y="147"/>
                        <a:pt x="155" y="146"/>
                        <a:pt x="155" y="144"/>
                      </a:cubicBezTo>
                      <a:cubicBezTo>
                        <a:pt x="155" y="121"/>
                        <a:pt x="136" y="102"/>
                        <a:pt x="113" y="102"/>
                      </a:cubicBezTo>
                      <a:cubicBezTo>
                        <a:pt x="112" y="102"/>
                        <a:pt x="111" y="102"/>
                        <a:pt x="110" y="102"/>
                      </a:cubicBezTo>
                      <a:cubicBezTo>
                        <a:pt x="110" y="6"/>
                        <a:pt x="110" y="6"/>
                        <a:pt x="110" y="6"/>
                      </a:cubicBezTo>
                      <a:cubicBezTo>
                        <a:pt x="187" y="6"/>
                        <a:pt x="187" y="6"/>
                        <a:pt x="187" y="6"/>
                      </a:cubicBezTo>
                      <a:lnTo>
                        <a:pt x="187" y="15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29">
                  <a:extLst>
                    <a:ext uri="{FF2B5EF4-FFF2-40B4-BE49-F238E27FC236}">
                      <a16:creationId xmlns:a16="http://schemas.microsoft.com/office/drawing/2014/main" id="{85184B71-5048-4DFB-BAF2-D48AF9DF13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26275" y="4225925"/>
                  <a:ext cx="198438" cy="198437"/>
                </a:xfrm>
                <a:custGeom>
                  <a:avLst/>
                  <a:gdLst>
                    <a:gd name="T0" fmla="*/ 60 w 60"/>
                    <a:gd name="T1" fmla="*/ 30 h 60"/>
                    <a:gd name="T2" fmla="*/ 30 w 60"/>
                    <a:gd name="T3" fmla="*/ 0 h 60"/>
                    <a:gd name="T4" fmla="*/ 0 w 60"/>
                    <a:gd name="T5" fmla="*/ 30 h 60"/>
                    <a:gd name="T6" fmla="*/ 30 w 60"/>
                    <a:gd name="T7" fmla="*/ 60 h 60"/>
                    <a:gd name="T8" fmla="*/ 60 w 60"/>
                    <a:gd name="T9" fmla="*/ 30 h 60"/>
                    <a:gd name="T10" fmla="*/ 6 w 60"/>
                    <a:gd name="T11" fmla="*/ 30 h 60"/>
                    <a:gd name="T12" fmla="*/ 30 w 60"/>
                    <a:gd name="T13" fmla="*/ 6 h 60"/>
                    <a:gd name="T14" fmla="*/ 54 w 60"/>
                    <a:gd name="T15" fmla="*/ 30 h 60"/>
                    <a:gd name="T16" fmla="*/ 30 w 60"/>
                    <a:gd name="T17" fmla="*/ 54 h 60"/>
                    <a:gd name="T18" fmla="*/ 6 w 60"/>
                    <a:gd name="T19" fmla="*/ 3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0" h="60">
                      <a:moveTo>
                        <a:pt x="60" y="30"/>
                      </a:moveTo>
                      <a:cubicBezTo>
                        <a:pt x="60" y="14"/>
                        <a:pt x="47" y="0"/>
                        <a:pt x="30" y="0"/>
                      </a:cubicBezTo>
                      <a:cubicBezTo>
                        <a:pt x="14" y="0"/>
                        <a:pt x="0" y="14"/>
                        <a:pt x="0" y="30"/>
                      </a:cubicBezTo>
                      <a:cubicBezTo>
                        <a:pt x="0" y="46"/>
                        <a:pt x="14" y="60"/>
                        <a:pt x="30" y="60"/>
                      </a:cubicBezTo>
                      <a:cubicBezTo>
                        <a:pt x="47" y="60"/>
                        <a:pt x="60" y="46"/>
                        <a:pt x="60" y="30"/>
                      </a:cubicBezTo>
                      <a:close/>
                      <a:moveTo>
                        <a:pt x="6" y="30"/>
                      </a:moveTo>
                      <a:cubicBezTo>
                        <a:pt x="6" y="17"/>
                        <a:pt x="17" y="6"/>
                        <a:pt x="30" y="6"/>
                      </a:cubicBezTo>
                      <a:cubicBezTo>
                        <a:pt x="43" y="6"/>
                        <a:pt x="54" y="17"/>
                        <a:pt x="54" y="30"/>
                      </a:cubicBezTo>
                      <a:cubicBezTo>
                        <a:pt x="54" y="43"/>
                        <a:pt x="43" y="54"/>
                        <a:pt x="30" y="54"/>
                      </a:cubicBezTo>
                      <a:cubicBezTo>
                        <a:pt x="17" y="54"/>
                        <a:pt x="6" y="43"/>
                        <a:pt x="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" name="Freeform 30">
                <a:extLst>
                  <a:ext uri="{FF2B5EF4-FFF2-40B4-BE49-F238E27FC236}">
                    <a16:creationId xmlns:a16="http://schemas.microsoft.com/office/drawing/2014/main" id="{F2918F14-7E5C-42B4-A756-9537824D3C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88213" y="3883025"/>
                <a:ext cx="65088" cy="65087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6 h 20"/>
                  <a:gd name="T12" fmla="*/ 14 w 20"/>
                  <a:gd name="T13" fmla="*/ 10 h 20"/>
                  <a:gd name="T14" fmla="*/ 10 w 20"/>
                  <a:gd name="T15" fmla="*/ 14 h 20"/>
                  <a:gd name="T16" fmla="*/ 6 w 20"/>
                  <a:gd name="T17" fmla="*/ 10 h 20"/>
                  <a:gd name="T18" fmla="*/ 10 w 20"/>
                  <a:gd name="T19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5"/>
                      <a:pt x="16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6"/>
                      <a:pt x="5" y="20"/>
                      <a:pt x="10" y="20"/>
                    </a:cubicBezTo>
                    <a:close/>
                    <a:moveTo>
                      <a:pt x="10" y="6"/>
                    </a:moveTo>
                    <a:cubicBezTo>
                      <a:pt x="12" y="6"/>
                      <a:pt x="14" y="8"/>
                      <a:pt x="14" y="10"/>
                    </a:cubicBezTo>
                    <a:cubicBezTo>
                      <a:pt x="14" y="12"/>
                      <a:pt x="12" y="14"/>
                      <a:pt x="10" y="14"/>
                    </a:cubicBezTo>
                    <a:cubicBezTo>
                      <a:pt x="8" y="14"/>
                      <a:pt x="6" y="12"/>
                      <a:pt x="6" y="10"/>
                    </a:cubicBezTo>
                    <a:cubicBezTo>
                      <a:pt x="6" y="8"/>
                      <a:pt x="8" y="6"/>
                      <a:pt x="1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31">
                <a:extLst>
                  <a:ext uri="{FF2B5EF4-FFF2-40B4-BE49-F238E27FC236}">
                    <a16:creationId xmlns:a16="http://schemas.microsoft.com/office/drawing/2014/main" id="{ADE2E0BC-EB6F-400A-96B9-DA24628FDB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29425" y="3919538"/>
                <a:ext cx="211138" cy="211137"/>
              </a:xfrm>
              <a:custGeom>
                <a:avLst/>
                <a:gdLst>
                  <a:gd name="T0" fmla="*/ 10 w 64"/>
                  <a:gd name="T1" fmla="*/ 55 h 64"/>
                  <a:gd name="T2" fmla="*/ 12 w 64"/>
                  <a:gd name="T3" fmla="*/ 57 h 64"/>
                  <a:gd name="T4" fmla="*/ 14 w 64"/>
                  <a:gd name="T5" fmla="*/ 58 h 64"/>
                  <a:gd name="T6" fmla="*/ 17 w 64"/>
                  <a:gd name="T7" fmla="*/ 60 h 64"/>
                  <a:gd name="T8" fmla="*/ 20 w 64"/>
                  <a:gd name="T9" fmla="*/ 61 h 64"/>
                  <a:gd name="T10" fmla="*/ 23 w 64"/>
                  <a:gd name="T11" fmla="*/ 62 h 64"/>
                  <a:gd name="T12" fmla="*/ 26 w 64"/>
                  <a:gd name="T13" fmla="*/ 63 h 64"/>
                  <a:gd name="T14" fmla="*/ 29 w 64"/>
                  <a:gd name="T15" fmla="*/ 64 h 64"/>
                  <a:gd name="T16" fmla="*/ 35 w 64"/>
                  <a:gd name="T17" fmla="*/ 64 h 64"/>
                  <a:gd name="T18" fmla="*/ 38 w 64"/>
                  <a:gd name="T19" fmla="*/ 63 h 64"/>
                  <a:gd name="T20" fmla="*/ 41 w 64"/>
                  <a:gd name="T21" fmla="*/ 62 h 64"/>
                  <a:gd name="T22" fmla="*/ 44 w 64"/>
                  <a:gd name="T23" fmla="*/ 61 h 64"/>
                  <a:gd name="T24" fmla="*/ 47 w 64"/>
                  <a:gd name="T25" fmla="*/ 60 h 64"/>
                  <a:gd name="T26" fmla="*/ 50 w 64"/>
                  <a:gd name="T27" fmla="*/ 58 h 64"/>
                  <a:gd name="T28" fmla="*/ 52 w 64"/>
                  <a:gd name="T29" fmla="*/ 57 h 64"/>
                  <a:gd name="T30" fmla="*/ 54 w 64"/>
                  <a:gd name="T31" fmla="*/ 55 h 64"/>
                  <a:gd name="T32" fmla="*/ 64 w 64"/>
                  <a:gd name="T33" fmla="*/ 32 h 64"/>
                  <a:gd name="T34" fmla="*/ 32 w 64"/>
                  <a:gd name="T35" fmla="*/ 0 h 64"/>
                  <a:gd name="T36" fmla="*/ 9 w 64"/>
                  <a:gd name="T37" fmla="*/ 55 h 64"/>
                  <a:gd name="T38" fmla="*/ 35 w 64"/>
                  <a:gd name="T39" fmla="*/ 39 h 64"/>
                  <a:gd name="T40" fmla="*/ 29 w 64"/>
                  <a:gd name="T41" fmla="*/ 40 h 64"/>
                  <a:gd name="T42" fmla="*/ 27 w 64"/>
                  <a:gd name="T43" fmla="*/ 39 h 64"/>
                  <a:gd name="T44" fmla="*/ 32 w 64"/>
                  <a:gd name="T45" fmla="*/ 19 h 64"/>
                  <a:gd name="T46" fmla="*/ 37 w 64"/>
                  <a:gd name="T47" fmla="*/ 39 h 64"/>
                  <a:gd name="T48" fmla="*/ 25 w 64"/>
                  <a:gd name="T49" fmla="*/ 44 h 64"/>
                  <a:gd name="T50" fmla="*/ 28 w 64"/>
                  <a:gd name="T51" fmla="*/ 45 h 64"/>
                  <a:gd name="T52" fmla="*/ 36 w 64"/>
                  <a:gd name="T53" fmla="*/ 45 h 64"/>
                  <a:gd name="T54" fmla="*/ 39 w 64"/>
                  <a:gd name="T55" fmla="*/ 44 h 64"/>
                  <a:gd name="T56" fmla="*/ 49 w 64"/>
                  <a:gd name="T57" fmla="*/ 52 h 64"/>
                  <a:gd name="T58" fmla="*/ 45 w 64"/>
                  <a:gd name="T59" fmla="*/ 54 h 64"/>
                  <a:gd name="T60" fmla="*/ 41 w 64"/>
                  <a:gd name="T61" fmla="*/ 56 h 64"/>
                  <a:gd name="T62" fmla="*/ 37 w 64"/>
                  <a:gd name="T63" fmla="*/ 57 h 64"/>
                  <a:gd name="T64" fmla="*/ 32 w 64"/>
                  <a:gd name="T65" fmla="*/ 58 h 64"/>
                  <a:gd name="T66" fmla="*/ 27 w 64"/>
                  <a:gd name="T67" fmla="*/ 57 h 64"/>
                  <a:gd name="T68" fmla="*/ 23 w 64"/>
                  <a:gd name="T69" fmla="*/ 56 h 64"/>
                  <a:gd name="T70" fmla="*/ 19 w 64"/>
                  <a:gd name="T71" fmla="*/ 54 h 64"/>
                  <a:gd name="T72" fmla="*/ 15 w 64"/>
                  <a:gd name="T73" fmla="*/ 52 h 64"/>
                  <a:gd name="T74" fmla="*/ 32 w 64"/>
                  <a:gd name="T75" fmla="*/ 6 h 64"/>
                  <a:gd name="T76" fmla="*/ 58 w 64"/>
                  <a:gd name="T77" fmla="*/ 32 h 64"/>
                  <a:gd name="T78" fmla="*/ 44 w 64"/>
                  <a:gd name="T79" fmla="*/ 40 h 64"/>
                  <a:gd name="T80" fmla="*/ 32 w 64"/>
                  <a:gd name="T81" fmla="*/ 13 h 64"/>
                  <a:gd name="T82" fmla="*/ 20 w 64"/>
                  <a:gd name="T83" fmla="*/ 40 h 64"/>
                  <a:gd name="T84" fmla="*/ 6 w 64"/>
                  <a:gd name="T85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4" h="64">
                    <a:moveTo>
                      <a:pt x="9" y="55"/>
                    </a:moveTo>
                    <a:cubicBezTo>
                      <a:pt x="10" y="55"/>
                      <a:pt x="10" y="55"/>
                      <a:pt x="10" y="55"/>
                    </a:cubicBezTo>
                    <a:cubicBezTo>
                      <a:pt x="10" y="55"/>
                      <a:pt x="10" y="56"/>
                      <a:pt x="11" y="56"/>
                    </a:cubicBezTo>
                    <a:cubicBezTo>
                      <a:pt x="11" y="56"/>
                      <a:pt x="11" y="56"/>
                      <a:pt x="12" y="57"/>
                    </a:cubicBezTo>
                    <a:cubicBezTo>
                      <a:pt x="12" y="57"/>
                      <a:pt x="13" y="58"/>
                      <a:pt x="13" y="58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5" y="59"/>
                      <a:pt x="15" y="59"/>
                      <a:pt x="16" y="60"/>
                    </a:cubicBezTo>
                    <a:cubicBezTo>
                      <a:pt x="16" y="60"/>
                      <a:pt x="17" y="60"/>
                      <a:pt x="17" y="60"/>
                    </a:cubicBezTo>
                    <a:cubicBezTo>
                      <a:pt x="17" y="60"/>
                      <a:pt x="18" y="61"/>
                      <a:pt x="19" y="61"/>
                    </a:cubicBezTo>
                    <a:cubicBezTo>
                      <a:pt x="19" y="61"/>
                      <a:pt x="19" y="61"/>
                      <a:pt x="20" y="61"/>
                    </a:cubicBezTo>
                    <a:cubicBezTo>
                      <a:pt x="20" y="62"/>
                      <a:pt x="21" y="62"/>
                      <a:pt x="22" y="62"/>
                    </a:cubicBezTo>
                    <a:cubicBezTo>
                      <a:pt x="22" y="62"/>
                      <a:pt x="22" y="62"/>
                      <a:pt x="23" y="62"/>
                    </a:cubicBezTo>
                    <a:cubicBezTo>
                      <a:pt x="23" y="63"/>
                      <a:pt x="24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26" y="63"/>
                      <a:pt x="27" y="63"/>
                      <a:pt x="28" y="64"/>
                    </a:cubicBezTo>
                    <a:cubicBezTo>
                      <a:pt x="28" y="64"/>
                      <a:pt x="28" y="64"/>
                      <a:pt x="29" y="64"/>
                    </a:cubicBezTo>
                    <a:cubicBezTo>
                      <a:pt x="30" y="64"/>
                      <a:pt x="31" y="64"/>
                      <a:pt x="32" y="64"/>
                    </a:cubicBezTo>
                    <a:cubicBezTo>
                      <a:pt x="33" y="64"/>
                      <a:pt x="34" y="64"/>
                      <a:pt x="35" y="64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7" y="63"/>
                      <a:pt x="38" y="63"/>
                      <a:pt x="38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3"/>
                      <a:pt x="41" y="63"/>
                      <a:pt x="41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3" y="62"/>
                      <a:pt x="44" y="62"/>
                      <a:pt x="44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6" y="61"/>
                      <a:pt x="47" y="60"/>
                      <a:pt x="47" y="60"/>
                    </a:cubicBezTo>
                    <a:cubicBezTo>
                      <a:pt x="47" y="60"/>
                      <a:pt x="48" y="60"/>
                      <a:pt x="48" y="60"/>
                    </a:cubicBezTo>
                    <a:cubicBezTo>
                      <a:pt x="49" y="59"/>
                      <a:pt x="49" y="59"/>
                      <a:pt x="50" y="58"/>
                    </a:cubicBezTo>
                    <a:cubicBezTo>
                      <a:pt x="50" y="58"/>
                      <a:pt x="50" y="58"/>
                      <a:pt x="51" y="58"/>
                    </a:cubicBezTo>
                    <a:cubicBezTo>
                      <a:pt x="51" y="58"/>
                      <a:pt x="52" y="57"/>
                      <a:pt x="52" y="57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4" y="56"/>
                      <a:pt x="54" y="55"/>
                      <a:pt x="54" y="55"/>
                    </a:cubicBezTo>
                    <a:cubicBezTo>
                      <a:pt x="54" y="55"/>
                      <a:pt x="54" y="55"/>
                      <a:pt x="55" y="55"/>
                    </a:cubicBezTo>
                    <a:cubicBezTo>
                      <a:pt x="61" y="49"/>
                      <a:pt x="64" y="41"/>
                      <a:pt x="64" y="32"/>
                    </a:cubicBezTo>
                    <a:cubicBezTo>
                      <a:pt x="64" y="23"/>
                      <a:pt x="61" y="15"/>
                      <a:pt x="55" y="9"/>
                    </a:cubicBezTo>
                    <a:cubicBezTo>
                      <a:pt x="49" y="3"/>
                      <a:pt x="41" y="0"/>
                      <a:pt x="32" y="0"/>
                    </a:cubicBezTo>
                    <a:cubicBezTo>
                      <a:pt x="14" y="0"/>
                      <a:pt x="0" y="14"/>
                      <a:pt x="0" y="32"/>
                    </a:cubicBezTo>
                    <a:cubicBezTo>
                      <a:pt x="0" y="41"/>
                      <a:pt x="3" y="49"/>
                      <a:pt x="9" y="55"/>
                    </a:cubicBezTo>
                    <a:close/>
                    <a:moveTo>
                      <a:pt x="37" y="39"/>
                    </a:moveTo>
                    <a:cubicBezTo>
                      <a:pt x="36" y="39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40"/>
                    </a:cubicBezTo>
                    <a:cubicBezTo>
                      <a:pt x="33" y="40"/>
                      <a:pt x="31" y="40"/>
                      <a:pt x="29" y="40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8" y="39"/>
                      <a:pt x="28" y="39"/>
                      <a:pt x="27" y="39"/>
                    </a:cubicBezTo>
                    <a:cubicBezTo>
                      <a:pt x="24" y="37"/>
                      <a:pt x="22" y="34"/>
                      <a:pt x="22" y="30"/>
                    </a:cubicBezTo>
                    <a:cubicBezTo>
                      <a:pt x="22" y="24"/>
                      <a:pt x="26" y="19"/>
                      <a:pt x="32" y="19"/>
                    </a:cubicBezTo>
                    <a:cubicBezTo>
                      <a:pt x="38" y="19"/>
                      <a:pt x="42" y="24"/>
                      <a:pt x="42" y="30"/>
                    </a:cubicBezTo>
                    <a:cubicBezTo>
                      <a:pt x="42" y="34"/>
                      <a:pt x="40" y="37"/>
                      <a:pt x="37" y="39"/>
                    </a:cubicBezTo>
                    <a:close/>
                    <a:moveTo>
                      <a:pt x="25" y="44"/>
                    </a:moveTo>
                    <a:cubicBezTo>
                      <a:pt x="25" y="44"/>
                      <a:pt x="25" y="44"/>
                      <a:pt x="25" y="44"/>
                    </a:cubicBezTo>
                    <a:cubicBezTo>
                      <a:pt x="26" y="45"/>
                      <a:pt x="27" y="45"/>
                      <a:pt x="28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30" y="46"/>
                      <a:pt x="31" y="46"/>
                      <a:pt x="32" y="46"/>
                    </a:cubicBezTo>
                    <a:cubicBezTo>
                      <a:pt x="33" y="46"/>
                      <a:pt x="34" y="46"/>
                      <a:pt x="36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7" y="45"/>
                      <a:pt x="38" y="45"/>
                      <a:pt x="39" y="44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3" y="46"/>
                      <a:pt x="46" y="49"/>
                      <a:pt x="49" y="52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7" y="53"/>
                      <a:pt x="46" y="54"/>
                      <a:pt x="45" y="54"/>
                    </a:cubicBezTo>
                    <a:cubicBezTo>
                      <a:pt x="45" y="54"/>
                      <a:pt x="45" y="55"/>
                      <a:pt x="45" y="55"/>
                    </a:cubicBezTo>
                    <a:cubicBezTo>
                      <a:pt x="44" y="55"/>
                      <a:pt x="42" y="56"/>
                      <a:pt x="41" y="56"/>
                    </a:cubicBezTo>
                    <a:cubicBezTo>
                      <a:pt x="41" y="56"/>
                      <a:pt x="41" y="56"/>
                      <a:pt x="40" y="56"/>
                    </a:cubicBezTo>
                    <a:cubicBezTo>
                      <a:pt x="39" y="57"/>
                      <a:pt x="38" y="57"/>
                      <a:pt x="37" y="57"/>
                    </a:cubicBezTo>
                    <a:cubicBezTo>
                      <a:pt x="37" y="57"/>
                      <a:pt x="36" y="58"/>
                      <a:pt x="36" y="58"/>
                    </a:cubicBezTo>
                    <a:cubicBezTo>
                      <a:pt x="35" y="58"/>
                      <a:pt x="33" y="58"/>
                      <a:pt x="32" y="58"/>
                    </a:cubicBezTo>
                    <a:cubicBezTo>
                      <a:pt x="31" y="58"/>
                      <a:pt x="29" y="58"/>
                      <a:pt x="28" y="58"/>
                    </a:cubicBezTo>
                    <a:cubicBezTo>
                      <a:pt x="28" y="58"/>
                      <a:pt x="27" y="57"/>
                      <a:pt x="27" y="57"/>
                    </a:cubicBezTo>
                    <a:cubicBezTo>
                      <a:pt x="26" y="57"/>
                      <a:pt x="25" y="57"/>
                      <a:pt x="24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22" y="56"/>
                      <a:pt x="20" y="55"/>
                      <a:pt x="19" y="55"/>
                    </a:cubicBezTo>
                    <a:cubicBezTo>
                      <a:pt x="19" y="55"/>
                      <a:pt x="19" y="54"/>
                      <a:pt x="19" y="54"/>
                    </a:cubicBezTo>
                    <a:cubicBezTo>
                      <a:pt x="18" y="54"/>
                      <a:pt x="17" y="53"/>
                      <a:pt x="16" y="52"/>
                    </a:cubicBezTo>
                    <a:cubicBezTo>
                      <a:pt x="16" y="52"/>
                      <a:pt x="16" y="52"/>
                      <a:pt x="15" y="52"/>
                    </a:cubicBezTo>
                    <a:cubicBezTo>
                      <a:pt x="18" y="49"/>
                      <a:pt x="21" y="46"/>
                      <a:pt x="25" y="44"/>
                    </a:cubicBezTo>
                    <a:close/>
                    <a:moveTo>
                      <a:pt x="32" y="6"/>
                    </a:moveTo>
                    <a:cubicBezTo>
                      <a:pt x="39" y="6"/>
                      <a:pt x="46" y="9"/>
                      <a:pt x="51" y="13"/>
                    </a:cubicBezTo>
                    <a:cubicBezTo>
                      <a:pt x="56" y="18"/>
                      <a:pt x="58" y="25"/>
                      <a:pt x="58" y="32"/>
                    </a:cubicBezTo>
                    <a:cubicBezTo>
                      <a:pt x="58" y="38"/>
                      <a:pt x="56" y="43"/>
                      <a:pt x="53" y="48"/>
                    </a:cubicBezTo>
                    <a:cubicBezTo>
                      <a:pt x="51" y="45"/>
                      <a:pt x="48" y="42"/>
                      <a:pt x="44" y="40"/>
                    </a:cubicBezTo>
                    <a:cubicBezTo>
                      <a:pt x="47" y="37"/>
                      <a:pt x="48" y="34"/>
                      <a:pt x="48" y="30"/>
                    </a:cubicBezTo>
                    <a:cubicBezTo>
                      <a:pt x="48" y="21"/>
                      <a:pt x="41" y="13"/>
                      <a:pt x="32" y="13"/>
                    </a:cubicBezTo>
                    <a:cubicBezTo>
                      <a:pt x="23" y="13"/>
                      <a:pt x="16" y="21"/>
                      <a:pt x="16" y="30"/>
                    </a:cubicBezTo>
                    <a:cubicBezTo>
                      <a:pt x="16" y="34"/>
                      <a:pt x="17" y="37"/>
                      <a:pt x="20" y="40"/>
                    </a:cubicBezTo>
                    <a:cubicBezTo>
                      <a:pt x="16" y="42"/>
                      <a:pt x="13" y="45"/>
                      <a:pt x="11" y="48"/>
                    </a:cubicBezTo>
                    <a:cubicBezTo>
                      <a:pt x="8" y="43"/>
                      <a:pt x="6" y="38"/>
                      <a:pt x="6" y="32"/>
                    </a:cubicBezTo>
                    <a:cubicBezTo>
                      <a:pt x="6" y="17"/>
                      <a:pt x="18" y="6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32">
                <a:extLst>
                  <a:ext uri="{FF2B5EF4-FFF2-40B4-BE49-F238E27FC236}">
                    <a16:creationId xmlns:a16="http://schemas.microsoft.com/office/drawing/2014/main" id="{8F79AD63-520A-4B4B-97AE-51415C1F5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192588"/>
                <a:ext cx="138113" cy="20637"/>
              </a:xfrm>
              <a:custGeom>
                <a:avLst/>
                <a:gdLst>
                  <a:gd name="T0" fmla="*/ 39 w 42"/>
                  <a:gd name="T1" fmla="*/ 0 h 6"/>
                  <a:gd name="T2" fmla="*/ 3 w 42"/>
                  <a:gd name="T3" fmla="*/ 0 h 6"/>
                  <a:gd name="T4" fmla="*/ 0 w 42"/>
                  <a:gd name="T5" fmla="*/ 3 h 6"/>
                  <a:gd name="T6" fmla="*/ 3 w 42"/>
                  <a:gd name="T7" fmla="*/ 6 h 6"/>
                  <a:gd name="T8" fmla="*/ 39 w 42"/>
                  <a:gd name="T9" fmla="*/ 6 h 6"/>
                  <a:gd name="T10" fmla="*/ 42 w 42"/>
                  <a:gd name="T11" fmla="*/ 3 h 6"/>
                  <a:gd name="T12" fmla="*/ 39 w 4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0" y="6"/>
                      <a:pt x="42" y="4"/>
                      <a:pt x="42" y="3"/>
                    </a:cubicBezTo>
                    <a:cubicBezTo>
                      <a:pt x="42" y="1"/>
                      <a:pt x="40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33">
                <a:extLst>
                  <a:ext uri="{FF2B5EF4-FFF2-40B4-BE49-F238E27FC236}">
                    <a16:creationId xmlns:a16="http://schemas.microsoft.com/office/drawing/2014/main" id="{5D0FA2AF-D5F1-46EE-99A9-1A2A51825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244975"/>
                <a:ext cx="114300" cy="20637"/>
              </a:xfrm>
              <a:custGeom>
                <a:avLst/>
                <a:gdLst>
                  <a:gd name="T0" fmla="*/ 32 w 35"/>
                  <a:gd name="T1" fmla="*/ 0 h 6"/>
                  <a:gd name="T2" fmla="*/ 3 w 35"/>
                  <a:gd name="T3" fmla="*/ 0 h 6"/>
                  <a:gd name="T4" fmla="*/ 0 w 35"/>
                  <a:gd name="T5" fmla="*/ 3 h 6"/>
                  <a:gd name="T6" fmla="*/ 3 w 35"/>
                  <a:gd name="T7" fmla="*/ 6 h 6"/>
                  <a:gd name="T8" fmla="*/ 32 w 35"/>
                  <a:gd name="T9" fmla="*/ 6 h 6"/>
                  <a:gd name="T10" fmla="*/ 35 w 35"/>
                  <a:gd name="T11" fmla="*/ 3 h 6"/>
                  <a:gd name="T12" fmla="*/ 32 w 3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6">
                    <a:moveTo>
                      <a:pt x="3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4" y="6"/>
                      <a:pt x="35" y="5"/>
                      <a:pt x="35" y="3"/>
                    </a:cubicBezTo>
                    <a:cubicBezTo>
                      <a:pt x="35" y="2"/>
                      <a:pt x="34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34">
                <a:extLst>
                  <a:ext uri="{FF2B5EF4-FFF2-40B4-BE49-F238E27FC236}">
                    <a16:creationId xmlns:a16="http://schemas.microsoft.com/office/drawing/2014/main" id="{B4CD9ECC-3D56-4DD3-897B-1A9CE76D2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302125"/>
                <a:ext cx="85725" cy="19050"/>
              </a:xfrm>
              <a:custGeom>
                <a:avLst/>
                <a:gdLst>
                  <a:gd name="T0" fmla="*/ 23 w 26"/>
                  <a:gd name="T1" fmla="*/ 0 h 6"/>
                  <a:gd name="T2" fmla="*/ 3 w 26"/>
                  <a:gd name="T3" fmla="*/ 0 h 6"/>
                  <a:gd name="T4" fmla="*/ 0 w 26"/>
                  <a:gd name="T5" fmla="*/ 3 h 6"/>
                  <a:gd name="T6" fmla="*/ 3 w 26"/>
                  <a:gd name="T7" fmla="*/ 6 h 6"/>
                  <a:gd name="T8" fmla="*/ 23 w 26"/>
                  <a:gd name="T9" fmla="*/ 6 h 6"/>
                  <a:gd name="T10" fmla="*/ 26 w 26"/>
                  <a:gd name="T11" fmla="*/ 3 h 6"/>
                  <a:gd name="T12" fmla="*/ 23 w 2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4" y="6"/>
                      <a:pt x="26" y="4"/>
                      <a:pt x="26" y="3"/>
                    </a:cubicBezTo>
                    <a:cubicBezTo>
                      <a:pt x="26" y="1"/>
                      <a:pt x="24" y="0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35">
                <a:extLst>
                  <a:ext uri="{FF2B5EF4-FFF2-40B4-BE49-F238E27FC236}">
                    <a16:creationId xmlns:a16="http://schemas.microsoft.com/office/drawing/2014/main" id="{900070D7-E6B8-4713-BE84-E6912DF35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3981450"/>
                <a:ext cx="171450" cy="20637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36">
                <a:extLst>
                  <a:ext uri="{FF2B5EF4-FFF2-40B4-BE49-F238E27FC236}">
                    <a16:creationId xmlns:a16="http://schemas.microsoft.com/office/drawing/2014/main" id="{09F4DB42-2B3A-4CE5-B129-FE156C492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4044950"/>
                <a:ext cx="171450" cy="19050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37">
                <a:extLst>
                  <a:ext uri="{FF2B5EF4-FFF2-40B4-BE49-F238E27FC236}">
                    <a16:creationId xmlns:a16="http://schemas.microsoft.com/office/drawing/2014/main" id="{B16FE776-D8A3-4167-AF06-2331B2E9D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4106863"/>
                <a:ext cx="171450" cy="20637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38">
                <a:extLst>
                  <a:ext uri="{FF2B5EF4-FFF2-40B4-BE49-F238E27FC236}">
                    <a16:creationId xmlns:a16="http://schemas.microsoft.com/office/drawing/2014/main" id="{54CB70B0-F2AD-44EF-882D-377B8CEF3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905250"/>
                <a:ext cx="79375" cy="20637"/>
              </a:xfrm>
              <a:custGeom>
                <a:avLst/>
                <a:gdLst>
                  <a:gd name="T0" fmla="*/ 3 w 24"/>
                  <a:gd name="T1" fmla="*/ 6 h 6"/>
                  <a:gd name="T2" fmla="*/ 21 w 24"/>
                  <a:gd name="T3" fmla="*/ 6 h 6"/>
                  <a:gd name="T4" fmla="*/ 24 w 24"/>
                  <a:gd name="T5" fmla="*/ 3 h 6"/>
                  <a:gd name="T6" fmla="*/ 21 w 24"/>
                  <a:gd name="T7" fmla="*/ 0 h 6"/>
                  <a:gd name="T8" fmla="*/ 3 w 24"/>
                  <a:gd name="T9" fmla="*/ 0 h 6"/>
                  <a:gd name="T10" fmla="*/ 0 w 24"/>
                  <a:gd name="T11" fmla="*/ 3 h 6"/>
                  <a:gd name="T12" fmla="*/ 3 w 24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3" y="6"/>
                    </a:moveTo>
                    <a:cubicBezTo>
                      <a:pt x="21" y="6"/>
                      <a:pt x="21" y="6"/>
                      <a:pt x="21" y="6"/>
                    </a:cubicBezTo>
                    <a:cubicBezTo>
                      <a:pt x="23" y="6"/>
                      <a:pt x="24" y="5"/>
                      <a:pt x="24" y="3"/>
                    </a:cubicBezTo>
                    <a:cubicBezTo>
                      <a:pt x="24" y="2"/>
                      <a:pt x="23" y="0"/>
                      <a:pt x="2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7" name="TextBox 17">
            <a:extLst>
              <a:ext uri="{FF2B5EF4-FFF2-40B4-BE49-F238E27FC236}">
                <a16:creationId xmlns:a16="http://schemas.microsoft.com/office/drawing/2014/main" id="{75355F2A-2E1D-44A5-10E4-15811BD6D406}"/>
              </a:ext>
            </a:extLst>
          </p:cNvPr>
          <p:cNvSpPr txBox="1"/>
          <p:nvPr/>
        </p:nvSpPr>
        <p:spPr>
          <a:xfrm>
            <a:off x="1326480" y="1570672"/>
            <a:ext cx="6794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b="1" dirty="0">
                <a:solidFill>
                  <a:schemeClr val="accent2"/>
                </a:solidFill>
              </a:rPr>
              <a:t>What is the Role of a Disability Coordinator (DC) After </a:t>
            </a:r>
            <a:r>
              <a:rPr lang="en-US" altLang="ko-KR" b="1" u="sng" dirty="0">
                <a:solidFill>
                  <a:schemeClr val="accent2"/>
                </a:solidFill>
              </a:rPr>
              <a:t>Approved for </a:t>
            </a:r>
          </a:p>
          <a:p>
            <a:pPr eaLnBrk="0" latinLnBrk="0" hangingPunct="0"/>
            <a:r>
              <a:rPr lang="en-US" altLang="ko-KR" b="1" u="sng" dirty="0">
                <a:solidFill>
                  <a:schemeClr val="accent2"/>
                </a:solidFill>
              </a:rPr>
              <a:t>Enrollment and Pre-Arrival</a:t>
            </a:r>
            <a:r>
              <a:rPr lang="en-US" altLang="ko-KR" b="1" dirty="0">
                <a:solidFill>
                  <a:schemeClr val="accent2"/>
                </a:solidFill>
              </a:rPr>
              <a:t> of a Student with a Disability?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sp>
        <p:nvSpPr>
          <p:cNvPr id="91" name="TextBox 38">
            <a:extLst>
              <a:ext uri="{FF2B5EF4-FFF2-40B4-BE49-F238E27FC236}">
                <a16:creationId xmlns:a16="http://schemas.microsoft.com/office/drawing/2014/main" id="{570535BC-1B0B-314F-0892-3AA5E995C710}"/>
              </a:ext>
            </a:extLst>
          </p:cNvPr>
          <p:cNvSpPr txBox="1"/>
          <p:nvPr/>
        </p:nvSpPr>
        <p:spPr>
          <a:xfrm>
            <a:off x="632632" y="2232889"/>
            <a:ext cx="7507522" cy="16532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 dirty="0">
                <a:ea typeface="맑은 고딕"/>
              </a:rPr>
              <a:t>Once </a:t>
            </a:r>
            <a:r>
              <a:rPr lang="en-US" altLang="ko-KR" b="1" u="sng" dirty="0">
                <a:ea typeface="맑은 고딕"/>
              </a:rPr>
              <a:t>approval for enrollment has been confirmed by Wellness</a:t>
            </a:r>
            <a:r>
              <a:rPr lang="en-US" altLang="ko-KR" dirty="0">
                <a:ea typeface="맑은 고딕"/>
              </a:rPr>
              <a:t>, if an applicant discloses documentation of disability, requests an accommodation, or indicates that they wish to speak with a DC, the designated DC contacts the applicant to discuss and determine the need for disability accommodations and initiate the interactive disability accommodation process, as appropriate.</a:t>
            </a:r>
          </a:p>
        </p:txBody>
      </p:sp>
      <p:sp>
        <p:nvSpPr>
          <p:cNvPr id="92" name="직사각형 75">
            <a:extLst>
              <a:ext uri="{FF2B5EF4-FFF2-40B4-BE49-F238E27FC236}">
                <a16:creationId xmlns:a16="http://schemas.microsoft.com/office/drawing/2014/main" id="{7EDBA74C-5FB4-3BC0-B565-A273E8E0CA35}"/>
              </a:ext>
            </a:extLst>
          </p:cNvPr>
          <p:cNvSpPr/>
          <p:nvPr/>
        </p:nvSpPr>
        <p:spPr>
          <a:xfrm>
            <a:off x="8376064" y="1477011"/>
            <a:ext cx="3815936" cy="5380989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17">
            <a:extLst>
              <a:ext uri="{FF2B5EF4-FFF2-40B4-BE49-F238E27FC236}">
                <a16:creationId xmlns:a16="http://schemas.microsoft.com/office/drawing/2014/main" id="{23623F72-E9FE-9244-B088-D79D1260C93D}"/>
              </a:ext>
            </a:extLst>
          </p:cNvPr>
          <p:cNvSpPr txBox="1"/>
          <p:nvPr/>
        </p:nvSpPr>
        <p:spPr>
          <a:xfrm>
            <a:off x="9117177" y="2462577"/>
            <a:ext cx="283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chemeClr val="bg1"/>
                </a:solidFill>
              </a:rPr>
              <a:t>Discuss requested accommodations (from applicant, Chronic Care Management Plans, or others on behalf of the applicant)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94" name="직사각형 74">
            <a:extLst>
              <a:ext uri="{FF2B5EF4-FFF2-40B4-BE49-F238E27FC236}">
                <a16:creationId xmlns:a16="http://schemas.microsoft.com/office/drawing/2014/main" id="{5E564388-940C-2CD8-8897-91A2007275EC}"/>
              </a:ext>
            </a:extLst>
          </p:cNvPr>
          <p:cNvSpPr/>
          <p:nvPr/>
        </p:nvSpPr>
        <p:spPr>
          <a:xfrm>
            <a:off x="8376064" y="2305940"/>
            <a:ext cx="3815936" cy="131058"/>
          </a:xfrm>
          <a:prstGeom prst="rect">
            <a:avLst/>
          </a:prstGeom>
          <a:solidFill>
            <a:srgbClr val="687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17">
            <a:extLst>
              <a:ext uri="{FF2B5EF4-FFF2-40B4-BE49-F238E27FC236}">
                <a16:creationId xmlns:a16="http://schemas.microsoft.com/office/drawing/2014/main" id="{0FDCB381-9DE4-7102-FF92-5FAD883CB68F}"/>
              </a:ext>
            </a:extLst>
          </p:cNvPr>
          <p:cNvSpPr txBox="1"/>
          <p:nvPr/>
        </p:nvSpPr>
        <p:spPr>
          <a:xfrm>
            <a:off x="8467922" y="1531130"/>
            <a:ext cx="3686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latinLnBrk="0" hangingPunct="0"/>
            <a:r>
              <a:rPr lang="en-US" altLang="ko-KR" b="1">
                <a:solidFill>
                  <a:schemeClr val="bg1"/>
                </a:solidFill>
              </a:rPr>
              <a:t>Actions in Preparing for</a:t>
            </a:r>
          </a:p>
          <a:p>
            <a:pPr algn="ctr" eaLnBrk="0" latinLnBrk="0" hangingPunct="0"/>
            <a:r>
              <a:rPr lang="en-US" altLang="ko-KR" b="1">
                <a:solidFill>
                  <a:schemeClr val="bg1"/>
                </a:solidFill>
              </a:rPr>
              <a:t>Arrival of a Student with a Disability </a:t>
            </a:r>
          </a:p>
          <a:p>
            <a:pPr algn="ctr" eaLnBrk="0" latinLnBrk="0" hangingPunct="0"/>
            <a:endParaRPr lang="ko-KR" altLang="en-US" b="1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A61070B-8197-970B-20EB-87C607E27AD4}"/>
              </a:ext>
            </a:extLst>
          </p:cNvPr>
          <p:cNvGrpSpPr/>
          <p:nvPr/>
        </p:nvGrpSpPr>
        <p:grpSpPr>
          <a:xfrm>
            <a:off x="8491718" y="3558573"/>
            <a:ext cx="580634" cy="580634"/>
            <a:chOff x="9604609" y="448242"/>
            <a:chExt cx="580634" cy="580634"/>
          </a:xfrm>
        </p:grpSpPr>
        <p:sp>
          <p:nvSpPr>
            <p:cNvPr id="98" name="타원 37">
              <a:extLst>
                <a:ext uri="{FF2B5EF4-FFF2-40B4-BE49-F238E27FC236}">
                  <a16:creationId xmlns:a16="http://schemas.microsoft.com/office/drawing/2014/main" id="{B2AE7F07-83C9-0DD9-423C-E6FA348B09B6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26">
              <a:extLst>
                <a:ext uri="{FF2B5EF4-FFF2-40B4-BE49-F238E27FC236}">
                  <a16:creationId xmlns:a16="http://schemas.microsoft.com/office/drawing/2014/main" id="{FA3D4052-27D8-D91C-39F5-315C0D3847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TextBox 17">
            <a:extLst>
              <a:ext uri="{FF2B5EF4-FFF2-40B4-BE49-F238E27FC236}">
                <a16:creationId xmlns:a16="http://schemas.microsoft.com/office/drawing/2014/main" id="{DE3CCF3A-B243-756C-B169-EDA0C876895A}"/>
              </a:ext>
            </a:extLst>
          </p:cNvPr>
          <p:cNvSpPr txBox="1"/>
          <p:nvPr/>
        </p:nvSpPr>
        <p:spPr>
          <a:xfrm>
            <a:off x="9117177" y="3484558"/>
            <a:ext cx="26536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Discuss other accommodation needs based upon identified functional limitations</a:t>
            </a:r>
            <a:endParaRPr lang="ko-KR" altLang="en-US" sz="1400">
              <a:solidFill>
                <a:schemeClr val="bg1"/>
              </a:solidFill>
            </a:endParaRPr>
          </a:p>
        </p:txBody>
      </p:sp>
      <p:sp>
        <p:nvSpPr>
          <p:cNvPr id="101" name="TextBox 17">
            <a:extLst>
              <a:ext uri="{FF2B5EF4-FFF2-40B4-BE49-F238E27FC236}">
                <a16:creationId xmlns:a16="http://schemas.microsoft.com/office/drawing/2014/main" id="{71728E6C-5A34-E227-F438-EAB0177C7D3A}"/>
              </a:ext>
            </a:extLst>
          </p:cNvPr>
          <p:cNvSpPr txBox="1"/>
          <p:nvPr/>
        </p:nvSpPr>
        <p:spPr>
          <a:xfrm>
            <a:off x="9117177" y="4379506"/>
            <a:ext cx="283105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chemeClr val="bg1"/>
                </a:solidFill>
                <a:ea typeface="맑은 고딕"/>
              </a:rPr>
              <a:t>Ensure RA/RM/AAS Request and  DCC Form is completed.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D07199C-3D8D-46F7-1F3A-0600DE37F66B}"/>
              </a:ext>
            </a:extLst>
          </p:cNvPr>
          <p:cNvGrpSpPr/>
          <p:nvPr/>
        </p:nvGrpSpPr>
        <p:grpSpPr>
          <a:xfrm>
            <a:off x="8491718" y="4355157"/>
            <a:ext cx="580634" cy="580634"/>
            <a:chOff x="9604609" y="448242"/>
            <a:chExt cx="580634" cy="580634"/>
          </a:xfrm>
        </p:grpSpPr>
        <p:sp>
          <p:nvSpPr>
            <p:cNvPr id="103" name="타원 37">
              <a:extLst>
                <a:ext uri="{FF2B5EF4-FFF2-40B4-BE49-F238E27FC236}">
                  <a16:creationId xmlns:a16="http://schemas.microsoft.com/office/drawing/2014/main" id="{6E2C5E2A-B234-67E3-A69A-DDDD1D240939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Freeform 26">
              <a:extLst>
                <a:ext uri="{FF2B5EF4-FFF2-40B4-BE49-F238E27FC236}">
                  <a16:creationId xmlns:a16="http://schemas.microsoft.com/office/drawing/2014/main" id="{BE86D08C-265F-269B-93DC-8AB4143D1F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B528E51-B6DA-86C4-54B1-5E5B6D409C9B}"/>
              </a:ext>
            </a:extLst>
          </p:cNvPr>
          <p:cNvGrpSpPr/>
          <p:nvPr/>
        </p:nvGrpSpPr>
        <p:grpSpPr>
          <a:xfrm>
            <a:off x="8491718" y="5219497"/>
            <a:ext cx="580634" cy="580634"/>
            <a:chOff x="9604609" y="448242"/>
            <a:chExt cx="580634" cy="580634"/>
          </a:xfrm>
        </p:grpSpPr>
        <p:sp>
          <p:nvSpPr>
            <p:cNvPr id="106" name="타원 37">
              <a:extLst>
                <a:ext uri="{FF2B5EF4-FFF2-40B4-BE49-F238E27FC236}">
                  <a16:creationId xmlns:a16="http://schemas.microsoft.com/office/drawing/2014/main" id="{E07400DC-759A-5645-37D5-3838E7463BDE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Freeform 26">
              <a:extLst>
                <a:ext uri="{FF2B5EF4-FFF2-40B4-BE49-F238E27FC236}">
                  <a16:creationId xmlns:a16="http://schemas.microsoft.com/office/drawing/2014/main" id="{BC0201BE-5812-4562-A231-AFB7ED9AF8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1DF75BA-B230-E8EA-389F-769957959C4F}"/>
              </a:ext>
            </a:extLst>
          </p:cNvPr>
          <p:cNvGrpSpPr/>
          <p:nvPr/>
        </p:nvGrpSpPr>
        <p:grpSpPr>
          <a:xfrm>
            <a:off x="8491718" y="2620931"/>
            <a:ext cx="580634" cy="580634"/>
            <a:chOff x="9604609" y="448242"/>
            <a:chExt cx="580634" cy="580634"/>
          </a:xfrm>
        </p:grpSpPr>
        <p:sp>
          <p:nvSpPr>
            <p:cNvPr id="135" name="타원 37">
              <a:extLst>
                <a:ext uri="{FF2B5EF4-FFF2-40B4-BE49-F238E27FC236}">
                  <a16:creationId xmlns:a16="http://schemas.microsoft.com/office/drawing/2014/main" id="{68DD3250-862A-886F-2830-0286B8ED9BF6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Freeform 26">
              <a:extLst>
                <a:ext uri="{FF2B5EF4-FFF2-40B4-BE49-F238E27FC236}">
                  <a16:creationId xmlns:a16="http://schemas.microsoft.com/office/drawing/2014/main" id="{62115D49-8427-CA92-7971-9D198ED7F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" name="TextBox 17">
            <a:extLst>
              <a:ext uri="{FF2B5EF4-FFF2-40B4-BE49-F238E27FC236}">
                <a16:creationId xmlns:a16="http://schemas.microsoft.com/office/drawing/2014/main" id="{356F384A-464C-105F-A766-C42EC6D039C9}"/>
              </a:ext>
            </a:extLst>
          </p:cNvPr>
          <p:cNvSpPr txBox="1"/>
          <p:nvPr/>
        </p:nvSpPr>
        <p:spPr>
          <a:xfrm>
            <a:off x="9117177" y="4992485"/>
            <a:ext cx="25100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Draft accommodation plan, if agreed upon, and enter Disability Accommodation Committee (DAC) notes into CIS Accommodation Plan notes.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DFD504A-56BA-24F3-422B-605CB0CA79CB}"/>
              </a:ext>
            </a:extLst>
          </p:cNvPr>
          <p:cNvSpPr txBox="1"/>
          <p:nvPr/>
        </p:nvSpPr>
        <p:spPr>
          <a:xfrm>
            <a:off x="3785692" y="4632520"/>
            <a:ext cx="4346602" cy="1969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 b="1" u="sng"/>
              <a:t>Do not</a:t>
            </a:r>
            <a:r>
              <a:rPr lang="en-US" altLang="ko-KR" b="1"/>
              <a:t> </a:t>
            </a:r>
            <a:r>
              <a:rPr lang="en-US" altLang="ko-KR"/>
              <a:t>contact applicants to discuss accommodation needs </a:t>
            </a:r>
            <a:r>
              <a:rPr lang="en-US" altLang="ko-KR" b="1" u="sng"/>
              <a:t>BEFORE</a:t>
            </a:r>
            <a:r>
              <a:rPr lang="en-US" altLang="ko-KR"/>
              <a:t> they have been approved for enrollment unless the accommodation considerations is a part of a Health Care Needs Assessment (HCNA) or a Direct Threat Assessment (DTA).</a:t>
            </a:r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2E055-AD15-28FC-3A05-702931C32FA5}"/>
              </a:ext>
            </a:extLst>
          </p:cNvPr>
          <p:cNvSpPr txBox="1"/>
          <p:nvPr/>
        </p:nvSpPr>
        <p:spPr>
          <a:xfrm>
            <a:off x="8452708" y="6238107"/>
            <a:ext cx="36479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</a:rPr>
              <a:t>RA/RM/AAS Request and DCC Form</a:t>
            </a:r>
            <a:r>
              <a:rPr lang="en-US" sz="900" dirty="0">
                <a:solidFill>
                  <a:schemeClr val="bg1"/>
                </a:solidFill>
              </a:rPr>
              <a:t>: Reasonable Accommodation/ Reasonable Modification in Policies, Practices or Procedures, and Auxiliary Aids and Services Request and Disability Coordinator Contact Form </a:t>
            </a:r>
          </a:p>
        </p:txBody>
      </p:sp>
    </p:spTree>
    <p:extLst>
      <p:ext uri="{BB962C8B-B14F-4D97-AF65-F5344CB8AC3E}">
        <p14:creationId xmlns:p14="http://schemas.microsoft.com/office/powerpoint/2010/main" val="2191744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F0022F1A0D1C40B084E91E69C83124" ma:contentTypeVersion="14" ma:contentTypeDescription="Create a new document." ma:contentTypeScope="" ma:versionID="e1b31ea0773c203abd828f378b237c9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b22f8f74-215c-4154-9939-bd29e4e8980e" targetNamespace="http://schemas.microsoft.com/office/2006/metadata/properties" ma:root="true" ma:fieldsID="06b32342b0b5b4cfc196223ba1900aca" ns1:_="" ns2:_="" ns3:_="">
    <xsd:import namespace="http://schemas.microsoft.com/sharepoint/v3"/>
    <xsd:import namespace="http://schemas.microsoft.com/sharepoint/v3/fields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RoutingRuleDescription"/>
                <xsd:element ref="ns2:_DCDateCreated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  <xsd:element name="RoutingRuleDescription" ma:index="6" ma:displayName="Description" ma:description="" ma:internalName="RoutingRule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8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outingRuleDescription xmlns="http://schemas.microsoft.com/sharepoint/v3">DC Role in Preparing for Arrival (DAC)</RoutingRuleDescription>
    <PublishingStartDate xmlns="http://schemas.microsoft.com/sharepoint/v3" xsi:nil="true"/>
    <_DCDateCreated xmlns="http://schemas.microsoft.com/sharepoint/v3/fields" xsi:nil="true"/>
    <_dlc_DocId xmlns="b22f8f74-215c-4154-9939-bd29e4e8980e">XRUYQT3274NZ-1295120815-274</_dlc_DocId>
    <_dlc_DocIdUrl xmlns="b22f8f74-215c-4154-9939-bd29e4e8980e">
      <Url>https://supportservices.jobcorps.gov/disability/_layouts/15/DocIdRedir.aspx?ID=XRUYQT3274NZ-1295120815-274</Url>
      <Description>XRUYQT3274NZ-1295120815-274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CB82F39-035C-49E1-9EE4-08E63D4E387E}"/>
</file>

<file path=customXml/itemProps2.xml><?xml version="1.0" encoding="utf-8"?>
<ds:datastoreItem xmlns:ds="http://schemas.openxmlformats.org/officeDocument/2006/customXml" ds:itemID="{F15808AE-2254-4F9F-A1D3-9B745955841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2CA71F16-02D9-43F8-95C5-B37BDC192A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F76F127-B2B0-482F-8E0E-F1904C9E7220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Role in Preparing for Arrival (DAC)</dc:title>
  <dc:creator>Debbie Marrs</dc:creator>
  <cp:lastModifiedBy>Debbie M. Marrs</cp:lastModifiedBy>
  <cp:revision>8</cp:revision>
  <dcterms:created xsi:type="dcterms:W3CDTF">2022-07-26T14:02:18Z</dcterms:created>
  <dcterms:modified xsi:type="dcterms:W3CDTF">2024-01-24T15:28:19Z</dcterms:modified>
  <cp:category>AFR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0x01010009F0022F1A0D1C40B084E91E69C83124</vt:lpwstr>
  </property>
  <property fmtid="{D5CDD505-2E9C-101B-9397-08002B2CF9AE}" pid="3" name="_dlc_DocIdItemGuid">
    <vt:lpwstr>bdafd1ce-2711-42a6-b838-d383d11af7c4</vt:lpwstr>
  </property>
</Properties>
</file>