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67.xml" ContentType="application/vnd.openxmlformats-officedocument.presentationml.slide+xml"/>
  <Override PartName="/ppt/presentation.xml" ContentType="application/vnd.openxmlformats-officedocument.presentationml.presentation.main+xml"/>
  <Override PartName="/ppt/slides/slide2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2.xml" ContentType="application/vnd.openxmlformats-officedocument.presentationml.slide+xml"/>
  <Override PartName="/ppt/slides/slide55.xml" ContentType="application/vnd.openxmlformats-officedocument.presentationml.slide+xml"/>
  <Override PartName="/ppt/slides/slide44.xml" ContentType="application/vnd.openxmlformats-officedocument.presentationml.slide+xml"/>
  <Override PartName="/ppt/slides/slide47.xml" ContentType="application/vnd.openxmlformats-officedocument.presentationml.slide+xml"/>
  <Override PartName="/ppt/slides/slide42.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1.xml" ContentType="application/vnd.openxmlformats-officedocument.presentationml.slide+xml"/>
  <Override PartName="/ppt/slides/slide48.xml" ContentType="application/vnd.openxmlformats-officedocument.presentationml.slide+xml"/>
  <Override PartName="/ppt/slides/slide41.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3.xml" ContentType="application/vnd.openxmlformats-officedocument.presentationml.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0" r:id="rId2"/>
    <p:sldMasterId id="2147483652" r:id="rId3"/>
    <p:sldMasterId id="2147483654" r:id="rId4"/>
  </p:sldMasterIdLst>
  <p:notesMasterIdLst>
    <p:notesMasterId r:id="rId72"/>
  </p:notesMasterIdLst>
  <p:handoutMasterIdLst>
    <p:handoutMasterId r:id="rId73"/>
  </p:handoutMasterIdLst>
  <p:sldIdLst>
    <p:sldId id="282" r:id="rId5"/>
    <p:sldId id="700" r:id="rId6"/>
    <p:sldId id="699" r:id="rId7"/>
    <p:sldId id="631" r:id="rId8"/>
    <p:sldId id="366" r:id="rId9"/>
    <p:sldId id="365" r:id="rId10"/>
    <p:sldId id="646" r:id="rId11"/>
    <p:sldId id="557" r:id="rId12"/>
    <p:sldId id="567" r:id="rId13"/>
    <p:sldId id="527" r:id="rId14"/>
    <p:sldId id="636" r:id="rId15"/>
    <p:sldId id="635" r:id="rId16"/>
    <p:sldId id="642" r:id="rId17"/>
    <p:sldId id="530" r:id="rId18"/>
    <p:sldId id="532" r:id="rId19"/>
    <p:sldId id="565" r:id="rId20"/>
    <p:sldId id="533" r:id="rId21"/>
    <p:sldId id="637" r:id="rId22"/>
    <p:sldId id="554" r:id="rId23"/>
    <p:sldId id="537" r:id="rId24"/>
    <p:sldId id="638" r:id="rId25"/>
    <p:sldId id="538" r:id="rId26"/>
    <p:sldId id="546" r:id="rId27"/>
    <p:sldId id="547" r:id="rId28"/>
    <p:sldId id="548" r:id="rId29"/>
    <p:sldId id="549" r:id="rId30"/>
    <p:sldId id="570" r:id="rId31"/>
    <p:sldId id="558" r:id="rId32"/>
    <p:sldId id="559" r:id="rId33"/>
    <p:sldId id="571" r:id="rId34"/>
    <p:sldId id="633" r:id="rId35"/>
    <p:sldId id="634" r:id="rId36"/>
    <p:sldId id="640" r:id="rId37"/>
    <p:sldId id="641" r:id="rId38"/>
    <p:sldId id="563" r:id="rId39"/>
    <p:sldId id="564" r:id="rId40"/>
    <p:sldId id="560" r:id="rId41"/>
    <p:sldId id="573" r:id="rId42"/>
    <p:sldId id="574" r:id="rId43"/>
    <p:sldId id="575" r:id="rId44"/>
    <p:sldId id="579" r:id="rId45"/>
    <p:sldId id="648" r:id="rId46"/>
    <p:sldId id="652" r:id="rId47"/>
    <p:sldId id="659" r:id="rId48"/>
    <p:sldId id="660" r:id="rId49"/>
    <p:sldId id="661" r:id="rId50"/>
    <p:sldId id="663" r:id="rId51"/>
    <p:sldId id="672" r:id="rId52"/>
    <p:sldId id="676" r:id="rId53"/>
    <p:sldId id="679" r:id="rId54"/>
    <p:sldId id="680" r:id="rId55"/>
    <p:sldId id="681" r:id="rId56"/>
    <p:sldId id="682" r:id="rId57"/>
    <p:sldId id="683" r:id="rId58"/>
    <p:sldId id="686" r:id="rId59"/>
    <p:sldId id="687" r:id="rId60"/>
    <p:sldId id="688" r:id="rId61"/>
    <p:sldId id="691" r:id="rId62"/>
    <p:sldId id="692" r:id="rId63"/>
    <p:sldId id="693" r:id="rId64"/>
    <p:sldId id="694" r:id="rId65"/>
    <p:sldId id="695" r:id="rId66"/>
    <p:sldId id="697" r:id="rId67"/>
    <p:sldId id="696" r:id="rId68"/>
    <p:sldId id="698" r:id="rId69"/>
    <p:sldId id="569" r:id="rId70"/>
    <p:sldId id="647" r:id="rId7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36" autoAdjust="0"/>
    <p:restoredTop sz="94660"/>
  </p:normalViewPr>
  <p:slideViewPr>
    <p:cSldViewPr snapToObjects="1">
      <p:cViewPr varScale="1">
        <p:scale>
          <a:sx n="111" d="100"/>
          <a:sy n="111" d="100"/>
        </p:scale>
        <p:origin x="1224" y="10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22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presProps" Target="presProps.xml"/><Relationship Id="rId79" Type="http://schemas.openxmlformats.org/officeDocument/2006/relationships/customXml" Target="../customXml/item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80"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customXml" Target="../customXml/item1.xml"/><Relationship Id="rId81" Type="http://schemas.openxmlformats.org/officeDocument/2006/relationships/customXml" Target="../customXml/item4.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593FC9E-F287-4012-A49D-2F432AF7085C}" type="datetimeFigureOut">
              <a:rPr lang="en-US"/>
              <a:pPr>
                <a:defRPr/>
              </a:pPr>
              <a:t>12/5/2013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17B1A22-B5D0-4E3E-8CA0-9FE690E3EB3E}" type="slidenum">
              <a:rPr lang="en-US"/>
              <a:pPr>
                <a:defRPr/>
              </a:pPr>
              <a:t>‹#›</a:t>
            </a:fld>
            <a:endParaRPr lang="en-US"/>
          </a:p>
        </p:txBody>
      </p:sp>
    </p:spTree>
    <p:extLst>
      <p:ext uri="{BB962C8B-B14F-4D97-AF65-F5344CB8AC3E}">
        <p14:creationId xmlns:p14="http://schemas.microsoft.com/office/powerpoint/2010/main" val="2003317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6BED8EE-15C8-487C-90F6-B4247CC29B47}" type="datetimeFigureOut">
              <a:rPr lang="en-US"/>
              <a:pPr>
                <a:defRPr/>
              </a:pPr>
              <a:t>12/5/2013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066089C-3C15-4730-93EC-2B7443BF49CD}" type="slidenum">
              <a:rPr lang="en-US"/>
              <a:pPr>
                <a:defRPr/>
              </a:pPr>
              <a:t>‹#›</a:t>
            </a:fld>
            <a:endParaRPr lang="en-US"/>
          </a:p>
        </p:txBody>
      </p:sp>
    </p:spTree>
    <p:extLst>
      <p:ext uri="{BB962C8B-B14F-4D97-AF65-F5344CB8AC3E}">
        <p14:creationId xmlns:p14="http://schemas.microsoft.com/office/powerpoint/2010/main" val="235561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6089C-3C15-4730-93EC-2B7443BF49CD}" type="slidenum">
              <a:rPr lang="en-US" smtClean="0"/>
              <a:pPr>
                <a:defRPr/>
              </a:pPr>
              <a:t>1</a:t>
            </a:fld>
            <a:endParaRPr lang="en-US"/>
          </a:p>
        </p:txBody>
      </p:sp>
    </p:spTree>
    <p:extLst>
      <p:ext uri="{BB962C8B-B14F-4D97-AF65-F5344CB8AC3E}">
        <p14:creationId xmlns:p14="http://schemas.microsoft.com/office/powerpoint/2010/main" val="25973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CP and MR</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A00225E-B5D3-452D-9DF8-F53978EF50C0}" type="slidenum">
              <a:rPr lang="en-US" smtClean="0"/>
              <a:pPr eaLnBrk="1" hangingPunct="1"/>
              <a:t>35</a:t>
            </a:fld>
            <a:endParaRPr lang="en-US" smtClean="0"/>
          </a:p>
        </p:txBody>
      </p:sp>
    </p:spTree>
    <p:extLst>
      <p:ext uri="{BB962C8B-B14F-4D97-AF65-F5344CB8AC3E}">
        <p14:creationId xmlns:p14="http://schemas.microsoft.com/office/powerpoint/2010/main" val="1515939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MR</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334CFC1-83C4-4416-8D0D-E2F1D1A9C03E}" type="slidenum">
              <a:rPr lang="en-US" smtClean="0"/>
              <a:pPr eaLnBrk="1" hangingPunct="1"/>
              <a:t>36</a:t>
            </a:fld>
            <a:endParaRPr lang="en-US" smtClean="0"/>
          </a:p>
        </p:txBody>
      </p:sp>
    </p:spTree>
    <p:extLst>
      <p:ext uri="{BB962C8B-B14F-4D97-AF65-F5344CB8AC3E}">
        <p14:creationId xmlns:p14="http://schemas.microsoft.com/office/powerpoint/2010/main" val="3219202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MR</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B3AAB92-C8E5-4AFB-8D13-1EA9CE84253E}" type="slidenum">
              <a:rPr lang="en-US" smtClean="0"/>
              <a:pPr eaLnBrk="1" hangingPunct="1"/>
              <a:t>37</a:t>
            </a:fld>
            <a:endParaRPr lang="en-US" smtClean="0"/>
          </a:p>
        </p:txBody>
      </p:sp>
    </p:spTree>
    <p:extLst>
      <p:ext uri="{BB962C8B-B14F-4D97-AF65-F5344CB8AC3E}">
        <p14:creationId xmlns:p14="http://schemas.microsoft.com/office/powerpoint/2010/main" val="4159630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CL</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A2C97DD-9184-41BF-8B6F-084BEBA9EA78}" type="slidenum">
              <a:rPr lang="en-US" smtClean="0"/>
              <a:pPr eaLnBrk="1" hangingPunct="1"/>
              <a:t>45</a:t>
            </a:fld>
            <a:endParaRPr lang="en-US" smtClean="0"/>
          </a:p>
        </p:txBody>
      </p:sp>
    </p:spTree>
    <p:extLst>
      <p:ext uri="{BB962C8B-B14F-4D97-AF65-F5344CB8AC3E}">
        <p14:creationId xmlns:p14="http://schemas.microsoft.com/office/powerpoint/2010/main" val="61329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CP</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58DF631-BDF3-49B7-A2D6-7A36F47A82C4}" type="slidenum">
              <a:rPr lang="en-US" smtClean="0"/>
              <a:pPr eaLnBrk="1" hangingPunct="1"/>
              <a:t>46</a:t>
            </a:fld>
            <a:endParaRPr lang="en-US" smtClean="0"/>
          </a:p>
        </p:txBody>
      </p:sp>
    </p:spTree>
    <p:extLst>
      <p:ext uri="{BB962C8B-B14F-4D97-AF65-F5344CB8AC3E}">
        <p14:creationId xmlns:p14="http://schemas.microsoft.com/office/powerpoint/2010/main" val="1500750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CP</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1D55DFAB-BCC7-4E33-AF00-4A17537EA9C3}" type="slidenum">
              <a:rPr lang="en-US" smtClean="0"/>
              <a:pPr eaLnBrk="1" hangingPunct="1"/>
              <a:t>47</a:t>
            </a:fld>
            <a:endParaRPr lang="en-US" smtClean="0"/>
          </a:p>
        </p:txBody>
      </p:sp>
    </p:spTree>
    <p:extLst>
      <p:ext uri="{BB962C8B-B14F-4D97-AF65-F5344CB8AC3E}">
        <p14:creationId xmlns:p14="http://schemas.microsoft.com/office/powerpoint/2010/main" val="1639822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MR</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BF13B71-6890-4150-A037-4DDC0BE9F742}" type="slidenum">
              <a:rPr lang="en-US" smtClean="0"/>
              <a:pPr eaLnBrk="1" hangingPunct="1"/>
              <a:t>55</a:t>
            </a:fld>
            <a:endParaRPr lang="en-US" smtClean="0"/>
          </a:p>
        </p:txBody>
      </p:sp>
    </p:spTree>
    <p:extLst>
      <p:ext uri="{BB962C8B-B14F-4D97-AF65-F5344CB8AC3E}">
        <p14:creationId xmlns:p14="http://schemas.microsoft.com/office/powerpoint/2010/main" val="3874130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CL</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B1B5D3A-436E-4CA5-8A8F-2FFB24B63020}" type="slidenum">
              <a:rPr lang="en-US" smtClean="0"/>
              <a:pPr eaLnBrk="1" hangingPunct="1"/>
              <a:t>57</a:t>
            </a:fld>
            <a:endParaRPr lang="en-US" smtClean="0"/>
          </a:p>
        </p:txBody>
      </p:sp>
    </p:spTree>
    <p:extLst>
      <p:ext uri="{BB962C8B-B14F-4D97-AF65-F5344CB8AC3E}">
        <p14:creationId xmlns:p14="http://schemas.microsoft.com/office/powerpoint/2010/main" val="2176037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MR</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0B12939-B4B4-4645-A72F-49286BAB3FF4}" type="slidenum">
              <a:rPr lang="en-US" smtClean="0"/>
              <a:pPr eaLnBrk="1" hangingPunct="1"/>
              <a:t>59</a:t>
            </a:fld>
            <a:endParaRPr lang="en-US" smtClean="0"/>
          </a:p>
        </p:txBody>
      </p:sp>
    </p:spTree>
    <p:extLst>
      <p:ext uri="{BB962C8B-B14F-4D97-AF65-F5344CB8AC3E}">
        <p14:creationId xmlns:p14="http://schemas.microsoft.com/office/powerpoint/2010/main" val="1405167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CP</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4A8120F-09D0-4849-A014-5111FF37CAFB}" type="slidenum">
              <a:rPr lang="en-US" smtClean="0"/>
              <a:pPr eaLnBrk="1" hangingPunct="1"/>
              <a:t>60</a:t>
            </a:fld>
            <a:endParaRPr lang="en-US" smtClean="0"/>
          </a:p>
        </p:txBody>
      </p:sp>
    </p:spTree>
    <p:extLst>
      <p:ext uri="{BB962C8B-B14F-4D97-AF65-F5344CB8AC3E}">
        <p14:creationId xmlns:p14="http://schemas.microsoft.com/office/powerpoint/2010/main" val="246492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a:solidFill>
                  <a:schemeClr val="tx1"/>
                </a:solidFill>
                <a:latin typeface="Calibri" pitchFamily="34" charset="0"/>
                <a:ea typeface="MS PGothic" pitchFamily="34" charset="-128"/>
              </a:defRPr>
            </a:lvl1pPr>
            <a:lvl2pPr marL="742950" indent="-285750" defTabSz="911225" eaLnBrk="0" hangingPunct="0">
              <a:defRPr>
                <a:solidFill>
                  <a:schemeClr val="tx1"/>
                </a:solidFill>
                <a:latin typeface="Calibri" pitchFamily="34" charset="0"/>
                <a:ea typeface="MS PGothic" pitchFamily="34" charset="-128"/>
              </a:defRPr>
            </a:lvl2pPr>
            <a:lvl3pPr marL="1143000" indent="-228600" defTabSz="911225" eaLnBrk="0" hangingPunct="0">
              <a:defRPr>
                <a:solidFill>
                  <a:schemeClr val="tx1"/>
                </a:solidFill>
                <a:latin typeface="Calibri" pitchFamily="34" charset="0"/>
                <a:ea typeface="MS PGothic" pitchFamily="34" charset="-128"/>
              </a:defRPr>
            </a:lvl3pPr>
            <a:lvl4pPr marL="1600200" indent="-228600" defTabSz="911225" eaLnBrk="0" hangingPunct="0">
              <a:defRPr>
                <a:solidFill>
                  <a:schemeClr val="tx1"/>
                </a:solidFill>
                <a:latin typeface="Calibri" pitchFamily="34" charset="0"/>
                <a:ea typeface="MS PGothic" pitchFamily="34" charset="-128"/>
              </a:defRPr>
            </a:lvl4pPr>
            <a:lvl5pPr marL="2057400" indent="-228600" defTabSz="911225" eaLnBrk="0" hangingPunct="0">
              <a:defRPr>
                <a:solidFill>
                  <a:schemeClr val="tx1"/>
                </a:solidFill>
                <a:latin typeface="Calibri" pitchFamily="34" charset="0"/>
                <a:ea typeface="MS PGothic" pitchFamily="34" charset="-128"/>
              </a:defRPr>
            </a:lvl5pPr>
            <a:lvl6pPr marL="2514600" indent="-228600" defTabSz="911225"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1225"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1225"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122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B978FB8-0AEA-411E-998E-2D9A3DC230A3}" type="slidenum">
              <a:rPr lang="en-US" smtClean="0">
                <a:latin typeface="Verdana" pitchFamily="34" charset="0"/>
              </a:rPr>
              <a:pPr eaLnBrk="1" hangingPunct="1"/>
              <a:t>5</a:t>
            </a:fld>
            <a:endParaRPr lang="en-US" smtClean="0">
              <a:latin typeface="Verdana" pitchFamily="34" charset="0"/>
            </a:endParaRPr>
          </a:p>
        </p:txBody>
      </p:sp>
      <p:sp>
        <p:nvSpPr>
          <p:cNvPr id="61443" name="Rectangle 2"/>
          <p:cNvSpPr>
            <a:spLocks noGrp="1" noRot="1" noChangeAspect="1" noChangeArrowheads="1" noTextEdit="1"/>
          </p:cNvSpPr>
          <p:nvPr>
            <p:ph type="sldImg"/>
          </p:nvPr>
        </p:nvSpPr>
        <p:spPr bwMode="auto">
          <a:xfrm>
            <a:off x="1146175" y="68738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377026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7"/>
          <p:cNvSpPr>
            <a:spLocks noGrp="1" noChangeArrowheads="1"/>
          </p:cNvSpPr>
          <p:nvPr>
            <p:ph type="sldNum" sz="quarter" idx="4294967295"/>
          </p:nvPr>
        </p:nvSpPr>
        <p:spPr bwMode="auto">
          <a:xfrm>
            <a:off x="3884027" y="8684926"/>
            <a:ext cx="297242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74D316AA-2BDC-4879-988E-A40C6E0F7634}" type="slidenum">
              <a:rPr lang="en-US"/>
              <a:pPr/>
              <a:t>66</a:t>
            </a:fld>
            <a:endParaRPr lang="en-US"/>
          </a:p>
        </p:txBody>
      </p:sp>
      <p:sp>
        <p:nvSpPr>
          <p:cNvPr id="186371"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2" name="Notes Placeholder 2"/>
          <p:cNvSpPr>
            <a:spLocks noGrp="1"/>
          </p:cNvSpPr>
          <p:nvPr>
            <p:ph type="body" idx="1"/>
          </p:nvPr>
        </p:nvSpPr>
        <p:spPr bwMode="auto">
          <a:xfrm>
            <a:off x="916264" y="4345587"/>
            <a:ext cx="5025473" cy="41129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1" tIns="45530" rIns="91061" bIns="45530"/>
          <a:lstStyle/>
          <a:p>
            <a:pPr>
              <a:spcBef>
                <a:spcPct val="0"/>
              </a:spcBef>
            </a:pPr>
            <a:endParaRPr lang="en-US" smtClean="0"/>
          </a:p>
        </p:txBody>
      </p:sp>
      <p:sp>
        <p:nvSpPr>
          <p:cNvPr id="186373" name="Slide Number Placeholder 3"/>
          <p:cNvSpPr txBox="1">
            <a:spLocks noGrp="1"/>
          </p:cNvSpPr>
          <p:nvPr/>
        </p:nvSpPr>
        <p:spPr bwMode="auto">
          <a:xfrm>
            <a:off x="3884026" y="8686489"/>
            <a:ext cx="2973974"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1" tIns="45530" rIns="91061" bIns="45530" anchor="b"/>
          <a:lstStyle>
            <a:lvl1pPr defTabSz="911225">
              <a:defRPr>
                <a:solidFill>
                  <a:schemeClr val="tx1"/>
                </a:solidFill>
                <a:latin typeface="Arial" pitchFamily="34" charset="0"/>
              </a:defRPr>
            </a:lvl1pPr>
            <a:lvl2pPr marL="742950" indent="-285750" defTabSz="911225">
              <a:defRPr>
                <a:solidFill>
                  <a:schemeClr val="tx1"/>
                </a:solidFill>
                <a:latin typeface="Arial" pitchFamily="34" charset="0"/>
              </a:defRPr>
            </a:lvl2pPr>
            <a:lvl3pPr marL="1143000" indent="-228600" defTabSz="911225">
              <a:defRPr>
                <a:solidFill>
                  <a:schemeClr val="tx1"/>
                </a:solidFill>
                <a:latin typeface="Arial" pitchFamily="34" charset="0"/>
              </a:defRPr>
            </a:lvl3pPr>
            <a:lvl4pPr marL="1600200" indent="-228600" defTabSz="911225">
              <a:defRPr>
                <a:solidFill>
                  <a:schemeClr val="tx1"/>
                </a:solidFill>
                <a:latin typeface="Arial" pitchFamily="34" charset="0"/>
              </a:defRPr>
            </a:lvl4pPr>
            <a:lvl5pPr marL="2057400" indent="-228600" defTabSz="911225">
              <a:defRPr>
                <a:solidFill>
                  <a:schemeClr val="tx1"/>
                </a:solidFill>
                <a:latin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defRPr>
            </a:lvl9pPr>
          </a:lstStyle>
          <a:p>
            <a:pPr algn="r"/>
            <a:fld id="{7EBC8514-F5D3-48C9-8F13-534F042A6555}" type="slidenum">
              <a:rPr lang="en-US" sz="1200">
                <a:latin typeface="Times" pitchFamily="18" charset="0"/>
              </a:rPr>
              <a:pPr algn="r"/>
              <a:t>66</a:t>
            </a:fld>
            <a:endParaRPr lang="en-US" sz="1200">
              <a:latin typeface="Times" pitchFamily="18" charset="0"/>
            </a:endParaRPr>
          </a:p>
        </p:txBody>
      </p:sp>
    </p:spTree>
    <p:extLst>
      <p:ext uri="{BB962C8B-B14F-4D97-AF65-F5344CB8AC3E}">
        <p14:creationId xmlns:p14="http://schemas.microsoft.com/office/powerpoint/2010/main" val="320905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4BF0E5B-AB16-4ABB-A3DD-1DB70936995E}" type="slidenum">
              <a:rPr lang="en-US" smtClean="0">
                <a:latin typeface="Arial" pitchFamily="34" charset="0"/>
              </a:rPr>
              <a:pPr eaLnBrk="1" hangingPunct="1"/>
              <a:t>6</a:t>
            </a:fld>
            <a:endParaRPr lang="en-US" smtClean="0">
              <a:latin typeface="Arial" pitchFamily="34" charset="0"/>
            </a:endParaRPr>
          </a:p>
        </p:txBody>
      </p:sp>
      <p:sp>
        <p:nvSpPr>
          <p:cNvPr id="60419"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5516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MR</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1BE6994-B909-4A52-846D-CE5E1804C7E5}" type="slidenum">
              <a:rPr lang="en-US" smtClean="0"/>
              <a:pPr eaLnBrk="1" hangingPunct="1"/>
              <a:t>9</a:t>
            </a:fld>
            <a:endParaRPr lang="en-US" smtClean="0"/>
          </a:p>
        </p:txBody>
      </p:sp>
    </p:spTree>
    <p:extLst>
      <p:ext uri="{BB962C8B-B14F-4D97-AF65-F5344CB8AC3E}">
        <p14:creationId xmlns:p14="http://schemas.microsoft.com/office/powerpoint/2010/main" val="13664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MR and CP</a:t>
            </a:r>
          </a:p>
        </p:txBody>
      </p:sp>
    </p:spTree>
    <p:extLst>
      <p:ext uri="{BB962C8B-B14F-4D97-AF65-F5344CB8AC3E}">
        <p14:creationId xmlns:p14="http://schemas.microsoft.com/office/powerpoint/2010/main" val="2166126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78981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CP and MR</a:t>
            </a:r>
          </a:p>
        </p:txBody>
      </p:sp>
      <p:sp>
        <p:nvSpPr>
          <p:cNvPr id="788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defTabSz="914400" eaLnBrk="1" hangingPunct="1"/>
            <a:fld id="{7A0A4D7A-3E61-478A-9C16-69A1254A2B84}" type="slidenum">
              <a:rPr lang="en-US" sz="1200"/>
              <a:pPr algn="r" defTabSz="914400" eaLnBrk="1" hangingPunct="1"/>
              <a:t>15</a:t>
            </a:fld>
            <a:endParaRPr lang="en-US" sz="1200"/>
          </a:p>
        </p:txBody>
      </p:sp>
    </p:spTree>
    <p:extLst>
      <p:ext uri="{BB962C8B-B14F-4D97-AF65-F5344CB8AC3E}">
        <p14:creationId xmlns:p14="http://schemas.microsoft.com/office/powerpoint/2010/main" val="178319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MR</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1BE6994-B909-4A52-846D-CE5E1804C7E5}" type="slidenum">
              <a:rPr lang="en-US" smtClean="0"/>
              <a:pPr eaLnBrk="1" hangingPunct="1"/>
              <a:t>17</a:t>
            </a:fld>
            <a:endParaRPr lang="en-US" smtClean="0"/>
          </a:p>
        </p:txBody>
      </p:sp>
    </p:spTree>
    <p:extLst>
      <p:ext uri="{BB962C8B-B14F-4D97-AF65-F5344CB8AC3E}">
        <p14:creationId xmlns:p14="http://schemas.microsoft.com/office/powerpoint/2010/main" val="4089280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Whispersync</a:t>
            </a:r>
            <a:r>
              <a:rPr lang="en-US" dirty="0" smtClean="0"/>
              <a:t>-</a:t>
            </a:r>
            <a:r>
              <a:rPr lang="en-US" baseline="0" dirty="0" smtClean="0"/>
              <a:t> ability to download wireless</a:t>
            </a:r>
          </a:p>
          <a:p>
            <a:r>
              <a:rPr lang="en-US" baseline="0" dirty="0" err="1" smtClean="0"/>
              <a:t>Whispersync</a:t>
            </a:r>
            <a:r>
              <a:rPr lang="en-US" baseline="0" dirty="0" smtClean="0"/>
              <a:t> for voice- downloading the kindle </a:t>
            </a:r>
            <a:r>
              <a:rPr lang="en-US" baseline="0" dirty="0" err="1" smtClean="0"/>
              <a:t>autobook</a:t>
            </a:r>
            <a:endParaRPr lang="en-US" baseline="0" dirty="0" smtClean="0"/>
          </a:p>
          <a:p>
            <a:r>
              <a:rPr lang="en-US" baseline="0" dirty="0" smtClean="0"/>
              <a:t>Immersion Reading with </a:t>
            </a:r>
            <a:r>
              <a:rPr lang="en-US" baseline="0" dirty="0" err="1" smtClean="0"/>
              <a:t>whispersynce</a:t>
            </a:r>
            <a:r>
              <a:rPr lang="en-US" baseline="0" dirty="0" smtClean="0"/>
              <a:t>- highlighting and following </a:t>
            </a:r>
            <a:r>
              <a:rPr lang="en-US" baseline="0" smtClean="0"/>
              <a:t>the text </a:t>
            </a:r>
            <a:endParaRPr lang="en-US"/>
          </a:p>
        </p:txBody>
      </p:sp>
      <p:sp>
        <p:nvSpPr>
          <p:cNvPr id="4" name="Slide Number Placeholder 3"/>
          <p:cNvSpPr>
            <a:spLocks noGrp="1"/>
          </p:cNvSpPr>
          <p:nvPr>
            <p:ph type="sldNum" sz="quarter" idx="10"/>
          </p:nvPr>
        </p:nvSpPr>
        <p:spPr/>
        <p:txBody>
          <a:bodyPr/>
          <a:lstStyle/>
          <a:p>
            <a:pPr>
              <a:defRPr/>
            </a:pPr>
            <a:fld id="{3066089C-3C15-4730-93EC-2B7443BF49CD}" type="slidenum">
              <a:rPr lang="en-US" smtClean="0"/>
              <a:pPr>
                <a:defRPr/>
              </a:pPr>
              <a:t>33</a:t>
            </a:fld>
            <a:endParaRPr lang="en-US"/>
          </a:p>
        </p:txBody>
      </p:sp>
    </p:spTree>
    <p:extLst>
      <p:ext uri="{BB962C8B-B14F-4D97-AF65-F5344CB8AC3E}">
        <p14:creationId xmlns:p14="http://schemas.microsoft.com/office/powerpoint/2010/main" val="388104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18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89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2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200378F-92EA-4F67-A76B-D7E86F37DFB0}" type="datetime1">
              <a:rPr lang="en-US" smtClean="0"/>
              <a:t>12/5/2013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81C988A-C6C9-443A-BAF7-9185FB13DC9A}" type="slidenum">
              <a:rPr lang="en-US"/>
              <a:pPr>
                <a:defRPr/>
              </a:pPr>
              <a:t>‹#›</a:t>
            </a:fld>
            <a:endParaRPr lang="en-US"/>
          </a:p>
        </p:txBody>
      </p:sp>
    </p:spTree>
    <p:extLst>
      <p:ext uri="{BB962C8B-B14F-4D97-AF65-F5344CB8AC3E}">
        <p14:creationId xmlns:p14="http://schemas.microsoft.com/office/powerpoint/2010/main" val="54539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4105876-C6A7-4C97-8246-51BCD0B3C669}" type="datetime1">
              <a:rPr lang="en-US" smtClean="0"/>
              <a:t>12/5/2013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E9062FE-89C1-45BD-85B7-308856030050}" type="slidenum">
              <a:rPr lang="en-US"/>
              <a:pPr>
                <a:defRPr/>
              </a:pPr>
              <a:t>‹#›</a:t>
            </a:fld>
            <a:endParaRPr lang="en-US"/>
          </a:p>
        </p:txBody>
      </p:sp>
    </p:spTree>
    <p:extLst>
      <p:ext uri="{BB962C8B-B14F-4D97-AF65-F5344CB8AC3E}">
        <p14:creationId xmlns:p14="http://schemas.microsoft.com/office/powerpoint/2010/main" val="127897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25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6858104-1408-46F1-9E26-C74D37DCA67E}" type="datetime1">
              <a:rPr lang="en-US" smtClean="0"/>
              <a:t>12/5/2013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FB76098-DB93-4CC8-BD41-0CA964C39043}" type="slidenum">
              <a:rPr lang="en-US"/>
              <a:pPr>
                <a:defRPr/>
              </a:pPr>
              <a:t>‹#›</a:t>
            </a:fld>
            <a:endParaRPr lang="en-US"/>
          </a:p>
        </p:txBody>
      </p:sp>
    </p:spTree>
    <p:extLst>
      <p:ext uri="{BB962C8B-B14F-4D97-AF65-F5344CB8AC3E}">
        <p14:creationId xmlns:p14="http://schemas.microsoft.com/office/powerpoint/2010/main" val="90395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E75CD78-5280-4CC2-B8AE-98927840DD06}" type="datetime1">
              <a:rPr lang="en-US" smtClean="0"/>
              <a:t>12/5/2013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D4B83C3-EEE1-4988-B263-80404BA52CC1}" type="slidenum">
              <a:rPr lang="en-US"/>
              <a:pPr>
                <a:defRPr/>
              </a:pPr>
              <a:t>‹#›</a:t>
            </a:fld>
            <a:endParaRPr lang="en-US"/>
          </a:p>
        </p:txBody>
      </p:sp>
    </p:spTree>
    <p:extLst>
      <p:ext uri="{BB962C8B-B14F-4D97-AF65-F5344CB8AC3E}">
        <p14:creationId xmlns:p14="http://schemas.microsoft.com/office/powerpoint/2010/main" val="212814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F796C28-466A-4A8C-821B-BE0F3C2739F5}" type="datetime1">
              <a:rPr lang="en-US" smtClean="0"/>
              <a:t>12/5/2013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4215AB8-4919-4121-9474-5270E0CFC408}" type="slidenum">
              <a:rPr lang="en-US"/>
              <a:pPr>
                <a:defRPr/>
              </a:pPr>
              <a:t>‹#›</a:t>
            </a:fld>
            <a:endParaRPr lang="en-US"/>
          </a:p>
        </p:txBody>
      </p:sp>
    </p:spTree>
    <p:extLst>
      <p:ext uri="{BB962C8B-B14F-4D97-AF65-F5344CB8AC3E}">
        <p14:creationId xmlns:p14="http://schemas.microsoft.com/office/powerpoint/2010/main" val="213265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A9529E2-F17D-4473-9459-A11F44416559}" type="datetime1">
              <a:rPr lang="en-US" smtClean="0"/>
              <a:t>12/5/2013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4313FDD-1C03-420A-A6D2-5E859A8A863F}" type="slidenum">
              <a:rPr lang="en-US"/>
              <a:pPr>
                <a:defRPr/>
              </a:pPr>
              <a:t>‹#›</a:t>
            </a:fld>
            <a:endParaRPr lang="en-US"/>
          </a:p>
        </p:txBody>
      </p:sp>
    </p:spTree>
    <p:extLst>
      <p:ext uri="{BB962C8B-B14F-4D97-AF65-F5344CB8AC3E}">
        <p14:creationId xmlns:p14="http://schemas.microsoft.com/office/powerpoint/2010/main" val="2168708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A033ECE-6512-4352-B59F-6106E28ED7C1}" type="datetime1">
              <a:rPr lang="en-US" smtClean="0"/>
              <a:t>12/5/2013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ea typeface="MS PGothic" pitchFamily="34" charset="-128"/>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37FBC79-2B3F-47A3-8687-CCCCA593F982}" type="slidenum">
              <a:rPr lang="en-US"/>
              <a:pPr>
                <a:defRPr/>
              </a:pPr>
              <a:t>‹#›</a:t>
            </a:fld>
            <a:endParaRPr lang="en-US"/>
          </a:p>
        </p:txBody>
      </p:sp>
    </p:spTree>
    <p:extLst>
      <p:ext uri="{BB962C8B-B14F-4D97-AF65-F5344CB8AC3E}">
        <p14:creationId xmlns:p14="http://schemas.microsoft.com/office/powerpoint/2010/main" val="20157533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AMAC PPT Cover Final.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7" r:id="rId1"/>
    <p:sldLayoutId id="2147483871" r:id="rId2"/>
    <p:sldLayoutId id="2147483872"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AMAC. T4L Interior AMAC only.jp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0" y="0"/>
            <a:ext cx="9144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6781800"/>
            <a:ext cx="9144000" cy="136525"/>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68" r:id="rId1"/>
    <p:sldLayoutId id="2147483873" r:id="rId2"/>
    <p:sldLayoutId id="2147483876" r:id="rId3"/>
    <p:sldLayoutId id="2147483880" r:id="rId4"/>
    <p:sldLayoutId id="2147483881" r:id="rId5"/>
    <p:sldLayoutId id="2147483882" r:id="rId6"/>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AMAC.PPT.Interior w-AAW.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6781800"/>
            <a:ext cx="9144000" cy="136525"/>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69"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781800"/>
            <a:ext cx="9144000" cy="136525"/>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099" name="Picture 7" descr="AMAC.PPT.Interior w-ATN.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630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0"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atfl.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hyperlink" Target="http://www.bluebugle.org/"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2.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3.jpe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39.jpe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hyperlink" Target="http://www.androidaccess.net/"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8.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loc.gov/nls/find.html" TargetMode="Externa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62.png"/><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65.png"/></Relationships>
</file>

<file path=ppt/slides/_rels/slide4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hyperlink" Target="http://www.youtube.com/watch?v=i0blnQ2uGrI" TargetMode="External"/><Relationship Id="rId9" Type="http://schemas.openxmlformats.org/officeDocument/2006/relationships/image" Target="../media/image8.jpeg"/></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72.png"/><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4.pn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8.jpeg"/></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4.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27.jpeg"/><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4.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27.jpeg"/><Relationship Id="rId4" Type="http://schemas.openxmlformats.org/officeDocument/2006/relationships/image" Target="../media/image83.jpeg"/></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84.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85.jpeg"/></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86.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2.png"/><Relationship Id="rId4" Type="http://schemas.openxmlformats.org/officeDocument/2006/relationships/image" Target="../media/image89.jpeg"/></Relationships>
</file>

<file path=ppt/slides/_rels/slide5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youtube.com/watch?v=NLIAY-1OHyk" TargetMode="External"/><Relationship Id="rId7"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png"/></Relationships>
</file>

<file path=ppt/slides/_rels/slide56.xml.rels><?xml version="1.0" encoding="UTF-8" standalone="yes"?>
<Relationships xmlns="http://schemas.openxmlformats.org/package/2006/relationships"><Relationship Id="rId3" Type="http://schemas.openxmlformats.org/officeDocument/2006/relationships/image" Target="../media/image94.jpeg"/><Relationship Id="rId7" Type="http://schemas.openxmlformats.org/officeDocument/2006/relationships/image" Target="../media/image8.jpeg"/><Relationship Id="rId2" Type="http://schemas.openxmlformats.org/officeDocument/2006/relationships/image" Target="../media/image93.png"/><Relationship Id="rId1" Type="http://schemas.openxmlformats.org/officeDocument/2006/relationships/slideLayout" Target="../slideLayouts/slideLayout8.xml"/><Relationship Id="rId6" Type="http://schemas.openxmlformats.org/officeDocument/2006/relationships/hyperlink" Target="http://www.mymedschedule.com/" TargetMode="External"/><Relationship Id="rId5" Type="http://schemas.openxmlformats.org/officeDocument/2006/relationships/image" Target="../media/image72.png"/><Relationship Id="rId4" Type="http://schemas.openxmlformats.org/officeDocument/2006/relationships/image" Target="../media/image27.jpeg"/></Relationships>
</file>

<file path=ppt/slides/_rels/slide5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95.jpeg"/><Relationship Id="rId7" Type="http://schemas.openxmlformats.org/officeDocument/2006/relationships/image" Target="../media/image9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www.youtube.com/watch?v=niJguU7r-bs&amp;feature=related" TargetMode="External"/><Relationship Id="rId5" Type="http://schemas.openxmlformats.org/officeDocument/2006/relationships/image" Target="../media/image96.jpeg"/><Relationship Id="rId4" Type="http://schemas.openxmlformats.org/officeDocument/2006/relationships/hyperlink" Target="http://www.youtube.com/watch?v=mHVJYz7Z0Po" TargetMode="External"/><Relationship Id="rId9" Type="http://schemas.openxmlformats.org/officeDocument/2006/relationships/image" Target="../media/image8.jpeg"/></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8.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99.jpeg"/><Relationship Id="rId7"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2.jpeg"/><Relationship Id="rId4" Type="http://schemas.openxmlformats.org/officeDocument/2006/relationships/image" Target="../media/image100.png"/></Relationships>
</file>

<file path=ppt/slides/_rels/slide6.xml.rels><?xml version="1.0" encoding="UTF-8" standalone="yes"?>
<Relationships xmlns="http://schemas.openxmlformats.org/package/2006/relationships"><Relationship Id="rId3" Type="http://schemas.openxmlformats.org/officeDocument/2006/relationships/hyperlink" Target="http://www.gatfl.or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01.png"/><Relationship Id="rId7"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04.jpeg"/><Relationship Id="rId5" Type="http://schemas.openxmlformats.org/officeDocument/2006/relationships/image" Target="../media/image103.png"/><Relationship Id="rId4" Type="http://schemas.openxmlformats.org/officeDocument/2006/relationships/image" Target="../media/image102.png"/></Relationships>
</file>

<file path=ppt/slides/_rels/slide6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27.jpeg"/><Relationship Id="rId4" Type="http://schemas.openxmlformats.org/officeDocument/2006/relationships/image" Target="../media/image22.jpeg"/></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7.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8.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110.jpeg"/><Relationship Id="rId4" Type="http://schemas.openxmlformats.org/officeDocument/2006/relationships/image" Target="../media/image109.png"/></Relationships>
</file>

<file path=ppt/slides/_rels/slide6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11.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27.jpeg"/><Relationship Id="rId4" Type="http://schemas.openxmlformats.org/officeDocument/2006/relationships/image" Target="../media/image112.jpeg"/></Relationships>
</file>

<file path=ppt/slides/_rels/slide6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13.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27.jpeg"/><Relationship Id="rId4" Type="http://schemas.openxmlformats.org/officeDocument/2006/relationships/image" Target="../media/image114.jpeg"/></Relationships>
</file>

<file path=ppt/slides/_rels/slide6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7.xml.rels><?xml version="1.0" encoding="UTF-8" standalone="yes"?>
<Relationships xmlns="http://schemas.openxmlformats.org/package/2006/relationships"><Relationship Id="rId3" Type="http://schemas.openxmlformats.org/officeDocument/2006/relationships/hyperlink" Target="mailto:Liz.Persaud@gatfl.gatech.edu" TargetMode="External"/><Relationship Id="rId2" Type="http://schemas.openxmlformats.org/officeDocument/2006/relationships/hyperlink" Target="mailto:Carolyn.Phillips@gatfl.gatech.edu" TargetMode="External"/><Relationship Id="rId1" Type="http://schemas.openxmlformats.org/officeDocument/2006/relationships/slideLayout" Target="../slideLayouts/slideLayout5.xml"/><Relationship Id="rId5" Type="http://schemas.openxmlformats.org/officeDocument/2006/relationships/image" Target="../media/image116.jpeg"/><Relationship Id="rId4" Type="http://schemas.openxmlformats.org/officeDocument/2006/relationships/hyperlink" Target="mailto:Martha.Rust@gatfl.gatech.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resnaprojects.org/allcontacts/statewidecontacts.html" TargetMode="External"/><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bwMode="auto">
          <a:xfrm>
            <a:off x="381000" y="2743200"/>
            <a:ext cx="8381999"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b="1" dirty="0">
                <a:solidFill>
                  <a:srgbClr val="002060"/>
                </a:solidFill>
              </a:rPr>
              <a:t>Using Accessible Technology to Remove Barriers: </a:t>
            </a:r>
            <a:r>
              <a:rPr lang="en-US" sz="3200" b="1" dirty="0" smtClean="0">
                <a:solidFill>
                  <a:srgbClr val="002060"/>
                </a:solidFill>
              </a:rPr>
              <a:t>A Closer Look at Tablets, Apps and Accessibility</a:t>
            </a:r>
          </a:p>
        </p:txBody>
      </p:sp>
      <p:sp>
        <p:nvSpPr>
          <p:cNvPr id="11267" name="Subtitle 2"/>
          <p:cNvSpPr>
            <a:spLocks noGrp="1"/>
          </p:cNvSpPr>
          <p:nvPr>
            <p:ph type="subTitle" idx="1"/>
          </p:nvPr>
        </p:nvSpPr>
        <p:spPr bwMode="auto">
          <a:xfrm>
            <a:off x="2264522" y="5280026"/>
            <a:ext cx="5486400" cy="1345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spcBef>
                <a:spcPct val="0"/>
              </a:spcBef>
            </a:pPr>
            <a:r>
              <a:rPr lang="en-US" sz="2000" dirty="0" smtClean="0">
                <a:solidFill>
                  <a:schemeClr val="tx1"/>
                </a:solidFill>
              </a:rPr>
              <a:t>Carolyn Phillips and Liz Persaud, Tools for Life</a:t>
            </a:r>
          </a:p>
          <a:p>
            <a:pPr algn="r" eaLnBrk="1" hangingPunct="1">
              <a:spcBef>
                <a:spcPct val="0"/>
              </a:spcBef>
            </a:pPr>
            <a:r>
              <a:rPr lang="en-US" sz="1800" i="1" dirty="0">
                <a:solidFill>
                  <a:schemeClr val="tx1"/>
                </a:solidFill>
              </a:rPr>
              <a:t>With contributions from Martha Rust</a:t>
            </a:r>
            <a:endParaRPr lang="en-US" sz="1800" i="1" dirty="0" smtClean="0">
              <a:solidFill>
                <a:schemeClr val="tx1"/>
              </a:solidFill>
            </a:endParaRPr>
          </a:p>
          <a:p>
            <a:pPr algn="r" eaLnBrk="1" hangingPunct="1">
              <a:spcBef>
                <a:spcPct val="0"/>
              </a:spcBef>
            </a:pPr>
            <a:r>
              <a:rPr lang="en-US" sz="2000" dirty="0" smtClean="0">
                <a:solidFill>
                  <a:schemeClr val="tx1"/>
                </a:solidFill>
                <a:hlinkClick r:id="rId3"/>
              </a:rPr>
              <a:t>www.gatfl.org</a:t>
            </a:r>
            <a:r>
              <a:rPr lang="en-US" sz="2000" dirty="0" smtClean="0">
                <a:solidFill>
                  <a:schemeClr val="tx1"/>
                </a:solidFill>
              </a:rPr>
              <a:t> </a:t>
            </a:r>
          </a:p>
        </p:txBody>
      </p:sp>
      <p:sp>
        <p:nvSpPr>
          <p:cNvPr id="11268" name="TextBox 7"/>
          <p:cNvSpPr txBox="1">
            <a:spLocks noChangeArrowheads="1"/>
          </p:cNvSpPr>
          <p:nvPr/>
        </p:nvSpPr>
        <p:spPr bwMode="auto">
          <a:xfrm>
            <a:off x="5986463" y="6440488"/>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p>
        </p:txBody>
      </p:sp>
      <p:sp>
        <p:nvSpPr>
          <p:cNvPr id="11269" name="TextBox 8"/>
          <p:cNvSpPr txBox="1">
            <a:spLocks noChangeArrowheads="1"/>
          </p:cNvSpPr>
          <p:nvPr/>
        </p:nvSpPr>
        <p:spPr bwMode="auto">
          <a:xfrm>
            <a:off x="6748463" y="6403975"/>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p>
        </p:txBody>
      </p:sp>
      <p:sp>
        <p:nvSpPr>
          <p:cNvPr id="11270" name="TextBox 9"/>
          <p:cNvSpPr txBox="1">
            <a:spLocks noChangeArrowheads="1"/>
          </p:cNvSpPr>
          <p:nvPr/>
        </p:nvSpPr>
        <p:spPr bwMode="auto">
          <a:xfrm>
            <a:off x="6403975" y="638651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p>
        </p:txBody>
      </p:sp>
      <p:pic>
        <p:nvPicPr>
          <p:cNvPr id="11271"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8309" y="762000"/>
            <a:ext cx="1747091"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1"/>
          <p:cNvSpPr txBox="1">
            <a:spLocks noChangeArrowheads="1"/>
          </p:cNvSpPr>
          <p:nvPr/>
        </p:nvSpPr>
        <p:spPr bwMode="auto">
          <a:xfrm>
            <a:off x="262049" y="6127254"/>
            <a:ext cx="1871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1200" dirty="0" smtClean="0">
                <a:latin typeface="+mn-lt"/>
              </a:rPr>
              <a:t>National Job Corps</a:t>
            </a:r>
          </a:p>
          <a:p>
            <a:pPr eaLnBrk="1" hangingPunct="1"/>
            <a:r>
              <a:rPr lang="en-US" sz="1200" dirty="0" smtClean="0">
                <a:latin typeface="+mn-lt"/>
              </a:rPr>
              <a:t>December 3 &amp; 5,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bwMode="auto">
          <a:xfrm>
            <a:off x="533400" y="136525"/>
            <a:ext cx="82296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en-US" sz="4000" dirty="0" smtClean="0"/>
              <a:t>Microsoft Surface</a:t>
            </a:r>
          </a:p>
        </p:txBody>
      </p:sp>
      <p:sp>
        <p:nvSpPr>
          <p:cNvPr id="26628" name="Text Placeholder 7"/>
          <p:cNvSpPr>
            <a:spLocks noGrp="1"/>
          </p:cNvSpPr>
          <p:nvPr>
            <p:ph sz="half" idx="1"/>
          </p:nvPr>
        </p:nvSpPr>
        <p:spPr/>
        <p:txBody>
          <a:bodyPr>
            <a:normAutofit/>
          </a:bodyPr>
          <a:lstStyle/>
          <a:p>
            <a:pPr marL="0" indent="0" defTabSz="914400" eaLnBrk="1" fontAlgn="auto" hangingPunct="1">
              <a:spcAft>
                <a:spcPts val="0"/>
              </a:spcAft>
              <a:buFont typeface="Arial"/>
              <a:buNone/>
              <a:defRPr/>
            </a:pPr>
            <a:endParaRPr lang="en-US" sz="2400" b="1" dirty="0">
              <a:solidFill>
                <a:srgbClr val="FF0000"/>
              </a:solidFill>
              <a:latin typeface="Century Gothic" pitchFamily="34" charset="0"/>
              <a:ea typeface="ＭＳ Ｐゴシック" pitchFamily="34" charset="-128"/>
              <a:cs typeface="+mn-cs"/>
            </a:endParaRPr>
          </a:p>
          <a:p>
            <a:pPr marL="273050" indent="-273050" defTabSz="914400" eaLnBrk="1" fontAlgn="auto" hangingPunct="1">
              <a:spcAft>
                <a:spcPts val="0"/>
              </a:spcAft>
              <a:buFont typeface="Courier New" pitchFamily="49" charset="0"/>
              <a:buChar char="o"/>
              <a:defRPr/>
            </a:pPr>
            <a:endParaRPr lang="en-US" sz="2400" dirty="0" smtClean="0">
              <a:latin typeface="Arial" pitchFamily="34" charset="0"/>
              <a:ea typeface="ＭＳ Ｐゴシック" pitchFamily="34" charset="-128"/>
              <a:cs typeface="+mn-cs"/>
            </a:endParaRPr>
          </a:p>
          <a:p>
            <a:pPr marL="273050" indent="-273050" defTabSz="914400" eaLnBrk="1" fontAlgn="auto" hangingPunct="1">
              <a:spcAft>
                <a:spcPts val="0"/>
              </a:spcAft>
              <a:buFont typeface="Arial" pitchFamily="34" charset="0"/>
              <a:buNone/>
              <a:defRPr/>
            </a:pPr>
            <a:endParaRPr lang="en-US" sz="2400" dirty="0" smtClean="0">
              <a:latin typeface="Arial" pitchFamily="34" charset="0"/>
              <a:ea typeface="ＭＳ Ｐゴシック" pitchFamily="34" charset="-128"/>
              <a:cs typeface="+mn-cs"/>
            </a:endParaRPr>
          </a:p>
        </p:txBody>
      </p:sp>
      <p:sp>
        <p:nvSpPr>
          <p:cNvPr id="2" name="Content Placeholder 1"/>
          <p:cNvSpPr>
            <a:spLocks noGrp="1"/>
          </p:cNvSpPr>
          <p:nvPr>
            <p:ph sz="half" idx="2"/>
          </p:nvPr>
        </p:nvSpPr>
        <p:spPr>
          <a:xfrm>
            <a:off x="628650" y="1752600"/>
            <a:ext cx="4552950" cy="4205288"/>
          </a:xfrm>
        </p:spPr>
        <p:txBody>
          <a:bodyPr/>
          <a:lstStyle/>
          <a:p>
            <a:pPr eaLnBrk="1" fontAlgn="auto" hangingPunct="1">
              <a:spcAft>
                <a:spcPts val="0"/>
              </a:spcAft>
              <a:buFont typeface="Arial"/>
              <a:buChar char="•"/>
              <a:defRPr/>
            </a:pPr>
            <a:r>
              <a:rPr lang="en-US" dirty="0" smtClean="0">
                <a:ea typeface="+mn-ea"/>
                <a:cs typeface="+mn-cs"/>
              </a:rPr>
              <a:t>Windows 8</a:t>
            </a:r>
          </a:p>
          <a:p>
            <a:pPr eaLnBrk="1" fontAlgn="auto" hangingPunct="1">
              <a:spcAft>
                <a:spcPts val="0"/>
              </a:spcAft>
              <a:buFont typeface="Arial"/>
              <a:buChar char="•"/>
              <a:defRPr/>
            </a:pPr>
            <a:r>
              <a:rPr lang="en-US" dirty="0">
                <a:ea typeface="+mn-ea"/>
                <a:cs typeface="+mn-cs"/>
              </a:rPr>
              <a:t>Slim and has a USB port</a:t>
            </a:r>
          </a:p>
          <a:p>
            <a:pPr eaLnBrk="1" fontAlgn="auto" hangingPunct="1">
              <a:spcAft>
                <a:spcPts val="0"/>
              </a:spcAft>
              <a:buFont typeface="Arial"/>
              <a:buChar char="•"/>
              <a:defRPr/>
            </a:pPr>
            <a:r>
              <a:rPr lang="en-US" dirty="0" smtClean="0">
                <a:ea typeface="+mn-ea"/>
                <a:cs typeface="+mn-cs"/>
              </a:rPr>
              <a:t>Moveable Tiles</a:t>
            </a:r>
          </a:p>
          <a:p>
            <a:pPr eaLnBrk="1" fontAlgn="auto" hangingPunct="1">
              <a:spcAft>
                <a:spcPts val="0"/>
              </a:spcAft>
              <a:buFont typeface="Arial"/>
              <a:buChar char="•"/>
              <a:defRPr/>
            </a:pPr>
            <a:r>
              <a:rPr lang="en-US" dirty="0" smtClean="0">
                <a:ea typeface="+mn-ea"/>
                <a:cs typeface="+mn-cs"/>
              </a:rPr>
              <a:t>Built-in Accessibility</a:t>
            </a:r>
            <a:endParaRPr lang="en-US" dirty="0">
              <a:ea typeface="+mn-ea"/>
              <a:cs typeface="+mn-cs"/>
            </a:endParaRPr>
          </a:p>
          <a:p>
            <a:pPr lvl="1" eaLnBrk="1" fontAlgn="auto" hangingPunct="1">
              <a:spcAft>
                <a:spcPts val="0"/>
              </a:spcAft>
              <a:buFont typeface="Arial"/>
              <a:buChar char="–"/>
              <a:defRPr/>
            </a:pPr>
            <a:r>
              <a:rPr lang="en-US" dirty="0" smtClean="0">
                <a:ea typeface="+mn-ea"/>
                <a:cs typeface="+mn-cs"/>
              </a:rPr>
              <a:t>Speech-to-text</a:t>
            </a:r>
          </a:p>
          <a:p>
            <a:pPr lvl="1" eaLnBrk="1" fontAlgn="auto" hangingPunct="1">
              <a:spcAft>
                <a:spcPts val="0"/>
              </a:spcAft>
              <a:buFont typeface="Arial"/>
              <a:buChar char="–"/>
              <a:defRPr/>
            </a:pPr>
            <a:r>
              <a:rPr lang="en-US" dirty="0" smtClean="0">
                <a:ea typeface="+mn-ea"/>
                <a:cs typeface="+mn-cs"/>
              </a:rPr>
              <a:t>Narrator</a:t>
            </a:r>
          </a:p>
          <a:p>
            <a:pPr eaLnBrk="1" fontAlgn="auto" hangingPunct="1">
              <a:spcAft>
                <a:spcPts val="0"/>
              </a:spcAft>
              <a:buFont typeface="Arial"/>
              <a:buChar char="•"/>
              <a:defRPr/>
            </a:pPr>
            <a:r>
              <a:rPr lang="en-US" dirty="0" smtClean="0">
                <a:ea typeface="+mn-ea"/>
                <a:cs typeface="+mn-cs"/>
              </a:rPr>
              <a:t>Thin </a:t>
            </a:r>
            <a:r>
              <a:rPr lang="en-US" dirty="0">
                <a:ea typeface="+mn-ea"/>
                <a:cs typeface="+mn-cs"/>
              </a:rPr>
              <a:t>pressure sensitive cover that doubles as a </a:t>
            </a:r>
            <a:r>
              <a:rPr lang="en-US" dirty="0" smtClean="0">
                <a:ea typeface="+mn-ea"/>
                <a:cs typeface="+mn-cs"/>
              </a:rPr>
              <a:t>keyboard</a:t>
            </a:r>
          </a:p>
          <a:p>
            <a:pPr eaLnBrk="1" fontAlgn="auto" hangingPunct="1">
              <a:spcAft>
                <a:spcPts val="0"/>
              </a:spcAft>
              <a:buFont typeface="Arial"/>
              <a:buChar char="•"/>
              <a:defRPr/>
            </a:pPr>
            <a:r>
              <a:rPr lang="en-US" dirty="0" smtClean="0">
                <a:ea typeface="+mn-ea"/>
                <a:cs typeface="+mn-cs"/>
              </a:rPr>
              <a:t>Starts at $349</a:t>
            </a:r>
          </a:p>
          <a:p>
            <a:pPr marL="457200" lvl="1" indent="0" eaLnBrk="1" fontAlgn="auto" hangingPunct="1">
              <a:spcAft>
                <a:spcPts val="0"/>
              </a:spcAft>
              <a:buFont typeface="Arial"/>
              <a:buNone/>
              <a:defRPr/>
            </a:pPr>
            <a:endParaRPr lang="en-US" dirty="0">
              <a:ea typeface="+mn-ea"/>
              <a:cs typeface="+mn-cs"/>
            </a:endParaRPr>
          </a:p>
          <a:p>
            <a:pPr eaLnBrk="1" fontAlgn="auto" hangingPunct="1">
              <a:spcAft>
                <a:spcPts val="0"/>
              </a:spcAft>
              <a:buFont typeface="Arial"/>
              <a:buChar char="•"/>
              <a:defRPr/>
            </a:pPr>
            <a:endParaRPr lang="en-US" dirty="0">
              <a:ea typeface="+mn-ea"/>
              <a:cs typeface="+mn-cs"/>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1636" y="2209800"/>
            <a:ext cx="3505200" cy="2564519"/>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D4B83C3-EEE1-4988-B263-80404BA52CC1}" type="slidenum">
              <a:rPr lang="en-US" smtClean="0"/>
              <a:pPr>
                <a:defRPr/>
              </a:pPr>
              <a:t>10</a:t>
            </a:fld>
            <a:endParaRPr lang="en-US"/>
          </a:p>
        </p:txBody>
      </p:sp>
    </p:spTree>
    <p:extLst>
      <p:ext uri="{BB962C8B-B14F-4D97-AF65-F5344CB8AC3E}">
        <p14:creationId xmlns:p14="http://schemas.microsoft.com/office/powerpoint/2010/main" val="65583676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r>
              <a:rPr lang="en-US" sz="4000" dirty="0" smtClean="0"/>
              <a:t>Samsung Galaxy Tab 3</a:t>
            </a:r>
            <a:endParaRPr lang="en-US" sz="4000" dirty="0"/>
          </a:p>
        </p:txBody>
      </p:sp>
      <p:sp>
        <p:nvSpPr>
          <p:cNvPr id="4" name="Content Placeholder 3"/>
          <p:cNvSpPr>
            <a:spLocks noGrp="1"/>
          </p:cNvSpPr>
          <p:nvPr>
            <p:ph sz="half" idx="2"/>
          </p:nvPr>
        </p:nvSpPr>
        <p:spPr>
          <a:xfrm>
            <a:off x="4099185" y="1676400"/>
            <a:ext cx="4663815" cy="4754563"/>
          </a:xfrm>
        </p:spPr>
        <p:txBody>
          <a:bodyPr/>
          <a:lstStyle/>
          <a:p>
            <a:r>
              <a:rPr lang="en-US" sz="2400" dirty="0" smtClean="0"/>
              <a:t>Android System</a:t>
            </a:r>
          </a:p>
          <a:p>
            <a:r>
              <a:rPr lang="en-US" sz="2400" dirty="0" smtClean="0"/>
              <a:t>7, 8, or 10 in screen</a:t>
            </a:r>
          </a:p>
          <a:p>
            <a:r>
              <a:rPr lang="en-US" sz="2400" dirty="0" smtClean="0"/>
              <a:t>Camera</a:t>
            </a:r>
          </a:p>
          <a:p>
            <a:r>
              <a:rPr lang="en-US" sz="2400" dirty="0" smtClean="0"/>
              <a:t>Micro card</a:t>
            </a:r>
          </a:p>
          <a:p>
            <a:r>
              <a:rPr lang="en-US" sz="2400" dirty="0" smtClean="0"/>
              <a:t>Wi-Fi</a:t>
            </a:r>
          </a:p>
          <a:p>
            <a:r>
              <a:rPr lang="en-US" sz="2400" dirty="0" smtClean="0"/>
              <a:t>USB for computer</a:t>
            </a:r>
          </a:p>
          <a:p>
            <a:r>
              <a:rPr lang="en-US" sz="2400" dirty="0" smtClean="0"/>
              <a:t>Some built-in accessibility app</a:t>
            </a:r>
          </a:p>
          <a:p>
            <a:pPr lvl="1"/>
            <a:r>
              <a:rPr lang="en-US" sz="2000" dirty="0" smtClean="0"/>
              <a:t>Download others</a:t>
            </a:r>
          </a:p>
          <a:p>
            <a:r>
              <a:rPr lang="en-US" sz="2400" dirty="0" smtClean="0"/>
              <a:t>Starts at $199.99</a:t>
            </a:r>
          </a:p>
          <a:p>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2590800"/>
            <a:ext cx="3102964"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1026" y="338137"/>
            <a:ext cx="63341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D4B83C3-EEE1-4988-B263-80404BA52CC1}" type="slidenum">
              <a:rPr lang="en-US" smtClean="0"/>
              <a:pPr>
                <a:defRPr/>
              </a:pPr>
              <a:t>11</a:t>
            </a:fld>
            <a:endParaRPr lang="en-US"/>
          </a:p>
        </p:txBody>
      </p:sp>
    </p:spTree>
    <p:extLst>
      <p:ext uri="{BB962C8B-B14F-4D97-AF65-F5344CB8AC3E}">
        <p14:creationId xmlns:p14="http://schemas.microsoft.com/office/powerpoint/2010/main" val="3975429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Nook HD</a:t>
            </a:r>
            <a:endParaRPr lang="en-US" dirty="0"/>
          </a:p>
        </p:txBody>
      </p:sp>
      <p:sp>
        <p:nvSpPr>
          <p:cNvPr id="3" name="Content Placeholder 2"/>
          <p:cNvSpPr>
            <a:spLocks noGrp="1"/>
          </p:cNvSpPr>
          <p:nvPr>
            <p:ph sz="half" idx="1"/>
          </p:nvPr>
        </p:nvSpPr>
        <p:spPr/>
        <p:txBody>
          <a:bodyPr/>
          <a:lstStyle/>
          <a:p>
            <a:r>
              <a:rPr lang="en-US" dirty="0" smtClean="0"/>
              <a:t>eBook Reader and mobile tablet</a:t>
            </a:r>
          </a:p>
          <a:p>
            <a:r>
              <a:rPr lang="en-US" dirty="0" smtClean="0"/>
              <a:t>No Camera</a:t>
            </a:r>
          </a:p>
          <a:p>
            <a:r>
              <a:rPr lang="en-US" dirty="0" smtClean="0"/>
              <a:t>Access to shop both Google Play Store and Barnes and Noble</a:t>
            </a:r>
          </a:p>
          <a:p>
            <a:r>
              <a:rPr lang="en-US" dirty="0" smtClean="0"/>
              <a:t>Purchase apps</a:t>
            </a:r>
          </a:p>
          <a:p>
            <a:r>
              <a:rPr lang="en-US" dirty="0" smtClean="0"/>
              <a:t>Starts at $129</a:t>
            </a:r>
            <a:endParaRPr 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88527" y="2590800"/>
            <a:ext cx="32766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72475" y="328612"/>
            <a:ext cx="6286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10714" y="261937"/>
            <a:ext cx="762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D4B83C3-EEE1-4988-B263-80404BA52CC1}" type="slidenum">
              <a:rPr lang="en-US" smtClean="0"/>
              <a:pPr>
                <a:defRPr/>
              </a:pPr>
              <a:t>12</a:t>
            </a:fld>
            <a:endParaRPr lang="en-US"/>
          </a:p>
        </p:txBody>
      </p:sp>
    </p:spTree>
    <p:extLst>
      <p:ext uri="{BB962C8B-B14F-4D97-AF65-F5344CB8AC3E}">
        <p14:creationId xmlns:p14="http://schemas.microsoft.com/office/powerpoint/2010/main" val="966450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Kindle Fire HD</a:t>
            </a:r>
            <a:endParaRPr lang="en-US" dirty="0"/>
          </a:p>
        </p:txBody>
      </p:sp>
      <p:sp>
        <p:nvSpPr>
          <p:cNvPr id="3" name="Content Placeholder 2"/>
          <p:cNvSpPr>
            <a:spLocks noGrp="1"/>
          </p:cNvSpPr>
          <p:nvPr>
            <p:ph sz="half" idx="1"/>
          </p:nvPr>
        </p:nvSpPr>
        <p:spPr>
          <a:xfrm>
            <a:off x="576714" y="1981200"/>
            <a:ext cx="4038600" cy="4038600"/>
          </a:xfrm>
        </p:spPr>
        <p:txBody>
          <a:bodyPr/>
          <a:lstStyle/>
          <a:p>
            <a:r>
              <a:rPr lang="en-US" sz="2400" dirty="0" smtClean="0"/>
              <a:t>eBook Reader and mobile tablet</a:t>
            </a:r>
          </a:p>
          <a:p>
            <a:r>
              <a:rPr lang="en-US" sz="2400" dirty="0" smtClean="0"/>
              <a:t>Front facing camera</a:t>
            </a:r>
          </a:p>
          <a:p>
            <a:r>
              <a:rPr lang="en-US" sz="2400" dirty="0" smtClean="0"/>
              <a:t>Access to Amazon apps</a:t>
            </a:r>
          </a:p>
          <a:p>
            <a:r>
              <a:rPr lang="en-US" sz="2400" dirty="0" smtClean="0"/>
              <a:t>Free cloud storage for Amazon purchases</a:t>
            </a:r>
          </a:p>
          <a:p>
            <a:r>
              <a:rPr lang="en-US" sz="2400" dirty="0" smtClean="0"/>
              <a:t>Purchase Apps</a:t>
            </a:r>
          </a:p>
          <a:p>
            <a:r>
              <a:rPr lang="en-US" sz="2400" dirty="0" smtClean="0"/>
              <a:t>7 inch or 8.9 inch screen</a:t>
            </a:r>
          </a:p>
          <a:p>
            <a:r>
              <a:rPr lang="en-US" sz="2400" dirty="0" smtClean="0"/>
              <a:t>Starts at $199.99</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667000"/>
            <a:ext cx="3654669"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D4B83C3-EEE1-4988-B263-80404BA52CC1}" type="slidenum">
              <a:rPr lang="en-US" smtClean="0"/>
              <a:pPr>
                <a:defRPr/>
              </a:pPr>
              <a:t>13</a:t>
            </a:fld>
            <a:endParaRPr lang="en-US"/>
          </a:p>
        </p:txBody>
      </p:sp>
    </p:spTree>
    <p:extLst>
      <p:ext uri="{BB962C8B-B14F-4D97-AF65-F5344CB8AC3E}">
        <p14:creationId xmlns:p14="http://schemas.microsoft.com/office/powerpoint/2010/main" val="26595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6"/>
          <p:cNvSpPr>
            <a:spLocks noGrp="1"/>
          </p:cNvSpPr>
          <p:nvPr>
            <p:ph type="title" idx="4294967295"/>
          </p:nvPr>
        </p:nvSpPr>
        <p:spPr bwMode="auto">
          <a:xfrm>
            <a:off x="861291" y="708891"/>
            <a:ext cx="7772400" cy="8151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sz="4000" dirty="0" smtClean="0"/>
              <a:t>Apple </a:t>
            </a:r>
            <a:r>
              <a:rPr lang="en-US" sz="4000" dirty="0" err="1" smtClean="0"/>
              <a:t>iPad</a:t>
            </a:r>
            <a:r>
              <a:rPr lang="en-US" sz="4000" dirty="0" smtClean="0"/>
              <a:t>/ mini </a:t>
            </a:r>
            <a:r>
              <a:rPr lang="en-US" sz="4000" dirty="0" err="1" smtClean="0"/>
              <a:t>iPad</a:t>
            </a:r>
            <a:endParaRPr lang="en-US" sz="4000" dirty="0" smtClean="0"/>
          </a:p>
        </p:txBody>
      </p:sp>
      <p:sp>
        <p:nvSpPr>
          <p:cNvPr id="26628" name="Text Placeholder 7"/>
          <p:cNvSpPr>
            <a:spLocks noGrp="1"/>
          </p:cNvSpPr>
          <p:nvPr>
            <p:ph type="body" sz="half" idx="4294967295"/>
          </p:nvPr>
        </p:nvSpPr>
        <p:spPr>
          <a:xfrm>
            <a:off x="762000" y="1623291"/>
            <a:ext cx="5334000" cy="4800600"/>
          </a:xfrm>
          <a:prstGeom prst="rect">
            <a:avLst/>
          </a:prstGeom>
        </p:spPr>
        <p:txBody>
          <a:bodyPr>
            <a:noAutofit/>
          </a:bodyPr>
          <a:lstStyle/>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Multi- touch screen</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New iOS 6</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Millions of apps</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Surf web</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iTunes</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Videos</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Organization</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Accessibility </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Books</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Photos</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Speakers</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New iPad had 5.0 megapixel camera</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Starts at $499/$399 and mini $329</a:t>
            </a:r>
          </a:p>
          <a:p>
            <a:pPr defTabSz="914400" eaLnBrk="1" fontAlgn="auto" hangingPunct="1">
              <a:spcAft>
                <a:spcPts val="0"/>
              </a:spcAft>
              <a:buFont typeface="Wingdings" pitchFamily="2" charset="2"/>
              <a:buChar char="§"/>
              <a:defRPr/>
            </a:pPr>
            <a:endParaRPr lang="en-US" sz="2000" dirty="0" smtClean="0">
              <a:ea typeface="ＭＳ Ｐゴシック" pitchFamily="34" charset="-128"/>
              <a:cs typeface="+mn-cs"/>
            </a:endParaRPr>
          </a:p>
          <a:p>
            <a:pPr defTabSz="914400" eaLnBrk="1" fontAlgn="auto" hangingPunct="1">
              <a:spcAft>
                <a:spcPts val="0"/>
              </a:spcAft>
              <a:buFont typeface="Wingdings" pitchFamily="2" charset="2"/>
              <a:buChar char="§"/>
              <a:defRPr/>
            </a:pPr>
            <a:endParaRPr lang="en-US" sz="2000" b="1" dirty="0">
              <a:solidFill>
                <a:srgbClr val="FF0000"/>
              </a:solidFill>
              <a:ea typeface="ＭＳ Ｐゴシック" pitchFamily="34" charset="-128"/>
              <a:cs typeface="+mn-cs"/>
            </a:endParaRPr>
          </a:p>
          <a:p>
            <a:pPr defTabSz="914400" eaLnBrk="1" fontAlgn="auto" hangingPunct="1">
              <a:spcAft>
                <a:spcPts val="0"/>
              </a:spcAft>
              <a:buFont typeface="Wingdings" pitchFamily="2" charset="2"/>
              <a:buChar char="§"/>
              <a:defRPr/>
            </a:pPr>
            <a:endParaRPr lang="en-US" sz="2000" dirty="0" smtClean="0">
              <a:ea typeface="ＭＳ Ｐゴシック" pitchFamily="34" charset="-128"/>
              <a:cs typeface="+mn-cs"/>
            </a:endParaRPr>
          </a:p>
          <a:p>
            <a:pPr defTabSz="914400" eaLnBrk="1" fontAlgn="auto" hangingPunct="1">
              <a:spcAft>
                <a:spcPts val="0"/>
              </a:spcAft>
              <a:buFont typeface="Wingdings" pitchFamily="2" charset="2"/>
              <a:buChar char="§"/>
              <a:defRPr/>
            </a:pPr>
            <a:endParaRPr lang="en-US" sz="2000" dirty="0" smtClean="0">
              <a:ea typeface="ＭＳ Ｐゴシック" pitchFamily="34" charset="-128"/>
              <a:cs typeface="+mn-cs"/>
            </a:endParaRPr>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5080" y="2162691"/>
            <a:ext cx="4657725"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4215AB8-4919-4121-9474-5270E0CFC408}" type="slidenum">
              <a:rPr lang="en-US" smtClean="0"/>
              <a:pPr>
                <a:defRPr/>
              </a:pPr>
              <a:t>14</a:t>
            </a:fld>
            <a:endParaRPr lang="en-US"/>
          </a:p>
        </p:txBody>
      </p:sp>
    </p:spTree>
    <p:extLst>
      <p:ext uri="{BB962C8B-B14F-4D97-AF65-F5344CB8AC3E}">
        <p14:creationId xmlns:p14="http://schemas.microsoft.com/office/powerpoint/2010/main" val="42245606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idx="4294967295"/>
          </p:nvPr>
        </p:nvSpPr>
        <p:spPr bwMode="auto">
          <a:xfrm>
            <a:off x="454025" y="457200"/>
            <a:ext cx="8229600" cy="960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sz="4000" dirty="0" smtClean="0"/>
              <a:t>Apple iPod Touch</a:t>
            </a:r>
          </a:p>
        </p:txBody>
      </p:sp>
      <p:sp>
        <p:nvSpPr>
          <p:cNvPr id="24579" name="Content Placeholder 4"/>
          <p:cNvSpPr>
            <a:spLocks noGrp="1"/>
          </p:cNvSpPr>
          <p:nvPr>
            <p:ph sz="half" idx="4294967295"/>
          </p:nvPr>
        </p:nvSpPr>
        <p:spPr bwMode="auto">
          <a:xfrm>
            <a:off x="762000" y="1676400"/>
            <a:ext cx="4343400"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defTabSz="914400" eaLnBrk="1" hangingPunct="1"/>
            <a:r>
              <a:rPr lang="en-US" sz="2400" dirty="0" smtClean="0"/>
              <a:t>5 </a:t>
            </a:r>
            <a:r>
              <a:rPr lang="en-US" sz="2400" dirty="0" err="1" smtClean="0"/>
              <a:t>Megapixal</a:t>
            </a:r>
            <a:r>
              <a:rPr lang="en-US" sz="2400" dirty="0" smtClean="0"/>
              <a:t> Camera</a:t>
            </a:r>
          </a:p>
          <a:p>
            <a:pPr marL="273050" indent="-273050" defTabSz="914400" eaLnBrk="1" hangingPunct="1"/>
            <a:r>
              <a:rPr lang="en-US" sz="2400" dirty="0" smtClean="0"/>
              <a:t>Millions of apps</a:t>
            </a:r>
          </a:p>
          <a:p>
            <a:pPr marL="273050" indent="-273050" defTabSz="914400" eaLnBrk="1" hangingPunct="1"/>
            <a:r>
              <a:rPr lang="en-US" sz="2400" dirty="0" smtClean="0"/>
              <a:t>Videos</a:t>
            </a:r>
          </a:p>
          <a:p>
            <a:pPr marL="273050" indent="-273050" defTabSz="914400" eaLnBrk="1" hangingPunct="1"/>
            <a:r>
              <a:rPr lang="en-US" sz="2400" dirty="0" smtClean="0"/>
              <a:t>Surf Web</a:t>
            </a:r>
          </a:p>
          <a:p>
            <a:pPr marL="273050" indent="-273050" defTabSz="914400" eaLnBrk="1" hangingPunct="1"/>
            <a:r>
              <a:rPr lang="en-US" sz="2400" dirty="0" smtClean="0"/>
              <a:t>Voice Over</a:t>
            </a:r>
          </a:p>
          <a:p>
            <a:pPr marL="273050" indent="-273050" defTabSz="914400" eaLnBrk="1" hangingPunct="1"/>
            <a:r>
              <a:rPr lang="en-US" sz="2400" dirty="0" smtClean="0"/>
              <a:t>Organization</a:t>
            </a:r>
          </a:p>
          <a:p>
            <a:pPr marL="273050" indent="-273050" defTabSz="914400" eaLnBrk="1" hangingPunct="1"/>
            <a:r>
              <a:rPr lang="en-US" sz="2400" dirty="0" smtClean="0"/>
              <a:t>Speakers</a:t>
            </a:r>
          </a:p>
          <a:p>
            <a:pPr marL="273050" indent="-273050" defTabSz="914400" eaLnBrk="1" hangingPunct="1"/>
            <a:r>
              <a:rPr lang="en-US" sz="2400" dirty="0" smtClean="0"/>
              <a:t>Bluetooth</a:t>
            </a:r>
          </a:p>
          <a:p>
            <a:pPr marL="273050" indent="-273050" defTabSz="914400" eaLnBrk="1" hangingPunct="1"/>
            <a:r>
              <a:rPr lang="en-US" sz="2400" dirty="0" smtClean="0"/>
              <a:t>New </a:t>
            </a:r>
            <a:r>
              <a:rPr lang="en-US" sz="2400" dirty="0" err="1" smtClean="0"/>
              <a:t>iOS</a:t>
            </a:r>
            <a:r>
              <a:rPr lang="en-US" sz="2400" dirty="0" smtClean="0"/>
              <a:t> 6</a:t>
            </a:r>
          </a:p>
          <a:p>
            <a:pPr marL="273050" indent="-273050" defTabSz="914400" eaLnBrk="1" hangingPunct="1"/>
            <a:r>
              <a:rPr lang="en-US" sz="2400" dirty="0" smtClean="0"/>
              <a:t>Starts at $299 / $199 4</a:t>
            </a:r>
            <a:r>
              <a:rPr lang="en-US" sz="2400" baseline="30000" dirty="0" smtClean="0"/>
              <a:t>th</a:t>
            </a:r>
            <a:r>
              <a:rPr lang="en-US" sz="2400" dirty="0" smtClean="0"/>
              <a:t> gen</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0200" y="1981200"/>
            <a:ext cx="1895475" cy="3230317"/>
          </a:xfrm>
          <a:prstGeom prst="rect">
            <a:avLst/>
          </a:prstGeom>
          <a:ln>
            <a:noFill/>
          </a:ln>
          <a:effectLst>
            <a:outerShdw blurRad="292100" dist="139700" dir="2700000" algn="tl" rotWithShape="0">
              <a:srgbClr val="333333">
                <a:alpha val="65000"/>
              </a:srgbClr>
            </a:outerShdw>
          </a:effec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pic>
        <p:nvPicPr>
          <p:cNvPr id="7"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E4215AB8-4919-4121-9474-5270E0CFC408}" type="slidenum">
              <a:rPr lang="en-US" smtClean="0"/>
              <a:pPr>
                <a:defRPr/>
              </a:pPr>
              <a:t>15</a:t>
            </a:fld>
            <a:endParaRPr lang="en-US"/>
          </a:p>
        </p:txBody>
      </p:sp>
    </p:spTree>
    <p:extLst>
      <p:ext uri="{BB962C8B-B14F-4D97-AF65-F5344CB8AC3E}">
        <p14:creationId xmlns:p14="http://schemas.microsoft.com/office/powerpoint/2010/main" val="139769142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5613" y="762000"/>
            <a:ext cx="82296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smtClean="0"/>
              <a:t>Refurbished Tablets</a:t>
            </a:r>
            <a:br>
              <a:rPr lang="en-US" sz="3600" dirty="0" smtClean="0"/>
            </a:br>
            <a:endParaRPr lang="en-US" sz="3600" dirty="0" smtClean="0"/>
          </a:p>
        </p:txBody>
      </p:sp>
      <p:sp>
        <p:nvSpPr>
          <p:cNvPr id="5" name="Content Placeholder 4"/>
          <p:cNvSpPr>
            <a:spLocks noGrp="1"/>
          </p:cNvSpPr>
          <p:nvPr>
            <p:ph idx="1"/>
          </p:nvPr>
        </p:nvSpPr>
        <p:spPr>
          <a:xfrm>
            <a:off x="402674" y="1627472"/>
            <a:ext cx="5769526" cy="4697128"/>
          </a:xfrm>
        </p:spPr>
        <p:txBody>
          <a:bodyPr/>
          <a:lstStyle/>
          <a:p>
            <a:pPr>
              <a:defRPr/>
            </a:pPr>
            <a:r>
              <a:rPr lang="en-US" sz="2800" dirty="0" smtClean="0"/>
              <a:t>If you do not need the latest and greatest consider an older models for a discount</a:t>
            </a:r>
          </a:p>
          <a:p>
            <a:pPr>
              <a:defRPr/>
            </a:pPr>
            <a:r>
              <a:rPr lang="en-US" sz="2800" dirty="0" smtClean="0"/>
              <a:t>Want to make sure that refurbish tablets have been certified</a:t>
            </a:r>
          </a:p>
          <a:p>
            <a:pPr>
              <a:defRPr/>
            </a:pPr>
            <a:r>
              <a:rPr lang="en-US" sz="2800" dirty="0" smtClean="0"/>
              <a:t>Look for at least 1 year warranty</a:t>
            </a:r>
          </a:p>
          <a:p>
            <a:pPr>
              <a:defRPr/>
            </a:pPr>
            <a:r>
              <a:rPr lang="en-US" sz="2800" dirty="0" smtClean="0"/>
              <a:t>Many places now sell</a:t>
            </a:r>
          </a:p>
          <a:p>
            <a:pPr lvl="1">
              <a:defRPr/>
            </a:pPr>
            <a:r>
              <a:rPr lang="en-US" sz="2400" dirty="0" smtClean="0"/>
              <a:t>Apple</a:t>
            </a:r>
          </a:p>
          <a:p>
            <a:pPr lvl="1">
              <a:defRPr/>
            </a:pPr>
            <a:r>
              <a:rPr lang="en-US" sz="2400" dirty="0" smtClean="0"/>
              <a:t>BestBuy</a:t>
            </a:r>
          </a:p>
          <a:p>
            <a:pPr lvl="1">
              <a:defRPr/>
            </a:pPr>
            <a:r>
              <a:rPr lang="en-US" sz="2400" dirty="0" smtClean="0"/>
              <a:t>Amazon </a:t>
            </a:r>
          </a:p>
          <a:p>
            <a:pPr marL="0" indent="0">
              <a:buFont typeface="Arial" pitchFamily="34" charset="0"/>
              <a:buNone/>
              <a:defRPr/>
            </a:pPr>
            <a:endParaRPr lang="en-US" sz="2800" dirty="0" smtClean="0"/>
          </a:p>
          <a:p>
            <a:pPr marL="0" indent="0">
              <a:buFont typeface="Arial" pitchFamily="34" charset="0"/>
              <a:buNone/>
              <a:defRPr/>
            </a:pPr>
            <a:endParaRPr lang="en-US" sz="2800" dirty="0" smtClean="0"/>
          </a:p>
          <a:p>
            <a:pPr marL="457200" lvl="1" indent="0">
              <a:buFont typeface="Arial" pitchFamily="34" charset="0"/>
              <a:buNone/>
              <a:defRPr/>
            </a:pPr>
            <a:endParaRPr lang="en-US" sz="2400" dirty="0" smtClean="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1440" y="1905000"/>
            <a:ext cx="2308954" cy="3159211"/>
          </a:xfrm>
          <a:prstGeom prst="rect">
            <a:avLst/>
          </a:prstGeom>
          <a:ln>
            <a:no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9"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FB76098-DB93-4CC8-BD41-0CA964C39043}" type="slidenum">
              <a:rPr lang="en-US" smtClean="0"/>
              <a:pPr>
                <a:defRPr/>
              </a:pPr>
              <a:t>16</a:t>
            </a:fld>
            <a:endParaRPr lang="en-US"/>
          </a:p>
        </p:txBody>
      </p:sp>
    </p:spTree>
    <p:extLst>
      <p:ext uri="{BB962C8B-B14F-4D97-AF65-F5344CB8AC3E}">
        <p14:creationId xmlns:p14="http://schemas.microsoft.com/office/powerpoint/2010/main" val="2898931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228600" y="2667000"/>
            <a:ext cx="87757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7030A0"/>
                </a:solidFill>
              </a:rPr>
              <a:t>CONSIDERING ACCESSIBILITY</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0800" y="3781426"/>
            <a:ext cx="1256350" cy="140017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9200" y="3810000"/>
            <a:ext cx="1209674" cy="1320273"/>
          </a:xfrm>
          <a:prstGeom prst="rect">
            <a:avLst/>
          </a:prstGeom>
        </p:spPr>
      </p:pic>
      <p:pic>
        <p:nvPicPr>
          <p:cNvPr id="6"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4313FDD-1C03-420A-A6D2-5E859A8A863F}" type="slidenum">
              <a:rPr lang="en-US" smtClean="0"/>
              <a:pPr>
                <a:defRPr/>
              </a:pPr>
              <a:t>17</a:t>
            </a:fld>
            <a:endParaRPr lang="en-US"/>
          </a:p>
        </p:txBody>
      </p:sp>
    </p:spTree>
    <p:extLst>
      <p:ext uri="{BB962C8B-B14F-4D97-AF65-F5344CB8AC3E}">
        <p14:creationId xmlns:p14="http://schemas.microsoft.com/office/powerpoint/2010/main" val="3433328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4000" dirty="0"/>
              <a:t>Comparing </a:t>
            </a:r>
            <a:r>
              <a:rPr lang="en-US" sz="4000" dirty="0" smtClean="0"/>
              <a:t>Tablets</a:t>
            </a:r>
            <a:r>
              <a:rPr lang="en-US" sz="2000" dirty="0" smtClean="0"/>
              <a:t/>
            </a:r>
            <a:br>
              <a:rPr lang="en-US" sz="2000" dirty="0" smtClean="0"/>
            </a:b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1369802949"/>
              </p:ext>
            </p:extLst>
          </p:nvPr>
        </p:nvGraphicFramePr>
        <p:xfrm>
          <a:off x="437606" y="1905001"/>
          <a:ext cx="8229600" cy="4305029"/>
        </p:xfrm>
        <a:graphic>
          <a:graphicData uri="http://schemas.openxmlformats.org/drawingml/2006/table">
            <a:tbl>
              <a:tblPr firstRow="1" firstCol="1" bandRow="1">
                <a:tableStyleId>{5C22544A-7EE6-4342-B048-85BDC9FD1C3A}</a:tableStyleId>
              </a:tblPr>
              <a:tblGrid>
                <a:gridCol w="1371600"/>
                <a:gridCol w="1371600"/>
                <a:gridCol w="1371600"/>
                <a:gridCol w="1371600"/>
                <a:gridCol w="1371600"/>
                <a:gridCol w="1371600"/>
              </a:tblGrid>
              <a:tr h="898364">
                <a:tc>
                  <a:txBody>
                    <a:bodyPr/>
                    <a:lstStyle/>
                    <a:p>
                      <a:pPr marL="0" marR="0" algn="ctr">
                        <a:lnSpc>
                          <a:spcPct val="115000"/>
                        </a:lnSpc>
                        <a:spcBef>
                          <a:spcPts val="0"/>
                        </a:spcBef>
                        <a:spcAft>
                          <a:spcPts val="0"/>
                        </a:spcAft>
                      </a:pPr>
                      <a:r>
                        <a:rPr lang="en-US" sz="1100" dirty="0">
                          <a:effectLst/>
                        </a:rPr>
                        <a:t>Property</a:t>
                      </a:r>
                      <a:endParaRPr lang="en-US" sz="1100" dirty="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Android</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dirty="0">
                          <a:effectLst/>
                        </a:rPr>
                        <a:t>iOS</a:t>
                      </a:r>
                      <a:endParaRPr lang="en-US" sz="1100" dirty="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dirty="0">
                          <a:effectLst/>
                        </a:rPr>
                        <a:t>MS Windows</a:t>
                      </a:r>
                      <a:endParaRPr lang="en-US" sz="1100" dirty="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Amazon Kindle</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Barnes and Noble Nook</a:t>
                      </a:r>
                      <a:endParaRPr lang="en-US" sz="1100">
                        <a:effectLst/>
                        <a:latin typeface="Calibri"/>
                        <a:ea typeface="Calibri"/>
                        <a:cs typeface="Times New Roman"/>
                      </a:endParaRPr>
                    </a:p>
                  </a:txBody>
                  <a:tcPr marL="67456" marR="67456" marT="0" marB="0"/>
                </a:tc>
              </a:tr>
              <a:tr h="379251">
                <a:tc>
                  <a:txBody>
                    <a:bodyPr/>
                    <a:lstStyle/>
                    <a:p>
                      <a:pPr marL="0" marR="0" algn="ctr">
                        <a:lnSpc>
                          <a:spcPct val="115000"/>
                        </a:lnSpc>
                        <a:spcBef>
                          <a:spcPts val="0"/>
                        </a:spcBef>
                        <a:spcAft>
                          <a:spcPts val="0"/>
                        </a:spcAft>
                      </a:pPr>
                      <a:r>
                        <a:rPr lang="en-US" sz="1100">
                          <a:effectLst/>
                        </a:rPr>
                        <a:t>Number and variety of Tablets</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Over 11,000</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iPad and iPad mini</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Several</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Kindle Fire and Fire HD</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Nook HD</a:t>
                      </a:r>
                      <a:endParaRPr lang="en-US" sz="1100">
                        <a:effectLst/>
                        <a:latin typeface="Calibri"/>
                        <a:ea typeface="Calibri"/>
                        <a:cs typeface="Times New Roman"/>
                      </a:endParaRPr>
                    </a:p>
                  </a:txBody>
                  <a:tcPr marL="67456" marR="67456" marT="0" marB="0"/>
                </a:tc>
              </a:tr>
              <a:tr h="568877">
                <a:tc>
                  <a:txBody>
                    <a:bodyPr/>
                    <a:lstStyle/>
                    <a:p>
                      <a:pPr marL="0" marR="0" algn="ctr">
                        <a:lnSpc>
                          <a:spcPct val="115000"/>
                        </a:lnSpc>
                        <a:spcBef>
                          <a:spcPts val="0"/>
                        </a:spcBef>
                        <a:spcAft>
                          <a:spcPts val="0"/>
                        </a:spcAft>
                      </a:pPr>
                      <a:r>
                        <a:rPr lang="en-US" sz="1100">
                          <a:effectLst/>
                        </a:rPr>
                        <a:t>Operating System</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Android (Jelly bean)</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ios7 (Sept 18, 2013)</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Microsoft Windows 8</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Modified version of Android ICS</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Modified version of Android- Microsoft bought 2013</a:t>
                      </a:r>
                      <a:endParaRPr lang="en-US" sz="1100">
                        <a:effectLst/>
                        <a:latin typeface="Calibri"/>
                        <a:ea typeface="Calibri"/>
                        <a:cs typeface="Times New Roman"/>
                      </a:endParaRPr>
                    </a:p>
                  </a:txBody>
                  <a:tcPr marL="67456" marR="67456" marT="0" marB="0"/>
                </a:tc>
              </a:tr>
              <a:tr h="1327379">
                <a:tc>
                  <a:txBody>
                    <a:bodyPr/>
                    <a:lstStyle/>
                    <a:p>
                      <a:pPr marL="0" marR="0" algn="ctr">
                        <a:lnSpc>
                          <a:spcPct val="115000"/>
                        </a:lnSpc>
                        <a:spcBef>
                          <a:spcPts val="0"/>
                        </a:spcBef>
                        <a:spcAft>
                          <a:spcPts val="0"/>
                        </a:spcAft>
                      </a:pPr>
                      <a:r>
                        <a:rPr lang="en-US" sz="1100">
                          <a:effectLst/>
                        </a:rPr>
                        <a:t>Apps</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860,815</a:t>
                      </a:r>
                    </a:p>
                    <a:p>
                      <a:pPr marL="0" marR="0" algn="ctr">
                        <a:lnSpc>
                          <a:spcPct val="115000"/>
                        </a:lnSpc>
                        <a:spcBef>
                          <a:spcPts val="0"/>
                        </a:spcBef>
                        <a:spcAft>
                          <a:spcPts val="0"/>
                        </a:spcAft>
                      </a:pPr>
                      <a:r>
                        <a:rPr lang="en-US" sz="1100">
                          <a:effectLst/>
                        </a:rPr>
                        <a:t>(AppBrain.com updated 9/13/13)</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dirty="0">
                          <a:effectLst/>
                        </a:rPr>
                        <a:t>900,000 with 375,00 optimized for </a:t>
                      </a:r>
                      <a:r>
                        <a:rPr lang="en-US" sz="1100" dirty="0" err="1">
                          <a:effectLst/>
                        </a:rPr>
                        <a:t>iPad</a:t>
                      </a:r>
                      <a:r>
                        <a:rPr lang="en-US" sz="1100" dirty="0">
                          <a:effectLst/>
                        </a:rPr>
                        <a:t>/mini</a:t>
                      </a:r>
                    </a:p>
                    <a:p>
                      <a:pPr marL="0" marR="0" algn="ctr">
                        <a:lnSpc>
                          <a:spcPct val="115000"/>
                        </a:lnSpc>
                        <a:spcBef>
                          <a:spcPts val="0"/>
                        </a:spcBef>
                        <a:spcAft>
                          <a:spcPts val="0"/>
                        </a:spcAft>
                      </a:pPr>
                      <a:r>
                        <a:rPr lang="en-US" sz="1100" dirty="0">
                          <a:effectLst/>
                        </a:rPr>
                        <a:t>(mobileburn.com </a:t>
                      </a:r>
                      <a:r>
                        <a:rPr lang="en-US" sz="1100" dirty="0" smtClean="0">
                          <a:effectLst/>
                        </a:rPr>
                        <a:t>updated </a:t>
                      </a:r>
                      <a:r>
                        <a:rPr lang="en-US" sz="1100" dirty="0">
                          <a:effectLst/>
                        </a:rPr>
                        <a:t>June 2013)</a:t>
                      </a:r>
                      <a:endParaRPr lang="en-US" sz="1100" dirty="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104,917</a:t>
                      </a:r>
                    </a:p>
                    <a:p>
                      <a:pPr marL="0" marR="0" algn="ctr">
                        <a:lnSpc>
                          <a:spcPct val="115000"/>
                        </a:lnSpc>
                        <a:spcBef>
                          <a:spcPts val="0"/>
                        </a:spcBef>
                        <a:spcAft>
                          <a:spcPts val="0"/>
                        </a:spcAft>
                      </a:pPr>
                      <a:r>
                        <a:rPr lang="en-US" sz="1100">
                          <a:effectLst/>
                        </a:rPr>
                        <a:t>(winbeta.org updated July 4, 2013)</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50,000 in Amazon App store also shop in Google Play Store</a:t>
                      </a:r>
                    </a:p>
                    <a:p>
                      <a:pPr marL="0" marR="0" algn="ctr">
                        <a:lnSpc>
                          <a:spcPct val="115000"/>
                        </a:lnSpc>
                        <a:spcBef>
                          <a:spcPts val="0"/>
                        </a:spcBef>
                        <a:spcAft>
                          <a:spcPts val="0"/>
                        </a:spcAft>
                      </a:pPr>
                      <a:r>
                        <a:rPr lang="en-US" sz="1100">
                          <a:effectLst/>
                        </a:rPr>
                        <a:t>(theverge.com updated August 2013)</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10,000 in Barnes and Noble and have access to Google Play store (barnesandnoble.com updated August 2013)</a:t>
                      </a:r>
                      <a:endParaRPr lang="en-US" sz="1100">
                        <a:effectLst/>
                        <a:latin typeface="Calibri"/>
                        <a:ea typeface="Calibri"/>
                        <a:cs typeface="Times New Roman"/>
                      </a:endParaRPr>
                    </a:p>
                  </a:txBody>
                  <a:tcPr marL="67456" marR="67456" marT="0" marB="0"/>
                </a:tc>
              </a:tr>
              <a:tr h="379251">
                <a:tc>
                  <a:txBody>
                    <a:bodyPr/>
                    <a:lstStyle/>
                    <a:p>
                      <a:pPr marL="0" marR="0" algn="ctr">
                        <a:lnSpc>
                          <a:spcPct val="115000"/>
                        </a:lnSpc>
                        <a:spcBef>
                          <a:spcPts val="0"/>
                        </a:spcBef>
                        <a:spcAft>
                          <a:spcPts val="0"/>
                        </a:spcAft>
                      </a:pPr>
                      <a:r>
                        <a:rPr lang="en-US" sz="1100">
                          <a:effectLst/>
                        </a:rPr>
                        <a:t>Software Updates</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As it becomes available on Google</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Apple releases updates</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MS releases updates</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Amazon releases updates</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Barnes and Noble releases updates</a:t>
                      </a:r>
                      <a:endParaRPr lang="en-US" sz="1100">
                        <a:effectLst/>
                        <a:latin typeface="Calibri"/>
                        <a:ea typeface="Calibri"/>
                        <a:cs typeface="Times New Roman"/>
                      </a:endParaRPr>
                    </a:p>
                  </a:txBody>
                  <a:tcPr marL="67456" marR="67456" marT="0" marB="0"/>
                </a:tc>
              </a:tr>
              <a:tr h="707661">
                <a:tc>
                  <a:txBody>
                    <a:bodyPr/>
                    <a:lstStyle/>
                    <a:p>
                      <a:pPr marL="0" marR="0" algn="ctr">
                        <a:lnSpc>
                          <a:spcPct val="115000"/>
                        </a:lnSpc>
                        <a:spcBef>
                          <a:spcPts val="0"/>
                        </a:spcBef>
                        <a:spcAft>
                          <a:spcPts val="0"/>
                        </a:spcAft>
                      </a:pPr>
                      <a:r>
                        <a:rPr lang="en-US" sz="1100">
                          <a:effectLst/>
                        </a:rPr>
                        <a:t>Interface</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As designed by manufacturer</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Icons and widgets designed by Apple</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dirty="0">
                          <a:effectLst/>
                        </a:rPr>
                        <a:t>Metro style designed by Microsoft</a:t>
                      </a:r>
                      <a:endParaRPr lang="en-US" sz="1100" dirty="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a:effectLst/>
                        </a:rPr>
                        <a:t>Modified version of regular Android</a:t>
                      </a:r>
                      <a:endParaRPr lang="en-US" sz="1100">
                        <a:effectLst/>
                        <a:latin typeface="Calibri"/>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100" dirty="0">
                          <a:effectLst/>
                        </a:rPr>
                        <a:t>Modified version of regular Android</a:t>
                      </a:r>
                      <a:endParaRPr lang="en-US" sz="1100" dirty="0">
                        <a:effectLst/>
                        <a:latin typeface="Calibri"/>
                        <a:ea typeface="Calibri"/>
                        <a:cs typeface="Times New Roman"/>
                      </a:endParaRPr>
                    </a:p>
                  </a:txBody>
                  <a:tcPr marL="67456" marR="67456" marT="0" marB="0"/>
                </a:tc>
              </a:tr>
            </a:tbl>
          </a:graphicData>
        </a:graphic>
      </p:graphicFrame>
      <p:sp>
        <p:nvSpPr>
          <p:cNvPr id="4" name="Rectangle 3"/>
          <p:cNvSpPr>
            <a:spLocks noChangeArrowheads="1"/>
          </p:cNvSpPr>
          <p:nvPr/>
        </p:nvSpPr>
        <p:spPr bwMode="auto">
          <a:xfrm>
            <a:off x="457200" y="1966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5181600" y="6324600"/>
            <a:ext cx="3657600" cy="338554"/>
          </a:xfrm>
          <a:prstGeom prst="rect">
            <a:avLst/>
          </a:prstGeom>
          <a:noFill/>
        </p:spPr>
        <p:txBody>
          <a:bodyPr wrap="square" rtlCol="0">
            <a:spAutoFit/>
          </a:bodyPr>
          <a:lstStyle/>
          <a:p>
            <a:r>
              <a:rPr lang="en-US" sz="1600" i="1" dirty="0" smtClean="0">
                <a:hlinkClick r:id="rId2"/>
              </a:rPr>
              <a:t>www.bluebugle.org</a:t>
            </a:r>
            <a:r>
              <a:rPr lang="en-US" sz="1600" i="1" dirty="0" smtClean="0"/>
              <a:t> updated by TFL 2013</a:t>
            </a:r>
            <a:endParaRPr lang="en-US" sz="1600" i="1" dirty="0"/>
          </a:p>
        </p:txBody>
      </p:sp>
      <p:sp>
        <p:nvSpPr>
          <p:cNvPr id="5" name="Slide Number Placeholder 4"/>
          <p:cNvSpPr>
            <a:spLocks noGrp="1"/>
          </p:cNvSpPr>
          <p:nvPr>
            <p:ph type="sldNum" sz="quarter" idx="12"/>
          </p:nvPr>
        </p:nvSpPr>
        <p:spPr/>
        <p:txBody>
          <a:bodyPr/>
          <a:lstStyle/>
          <a:p>
            <a:pPr>
              <a:defRPr/>
            </a:pPr>
            <a:fld id="{74313FDD-1C03-420A-A6D2-5E859A8A863F}" type="slidenum">
              <a:rPr lang="en-US" smtClean="0"/>
              <a:pPr>
                <a:defRPr/>
              </a:pPr>
              <a:t>18</a:t>
            </a:fld>
            <a:endParaRPr lang="en-US"/>
          </a:p>
        </p:txBody>
      </p:sp>
    </p:spTree>
    <p:extLst>
      <p:ext uri="{BB962C8B-B14F-4D97-AF65-F5344CB8AC3E}">
        <p14:creationId xmlns:p14="http://schemas.microsoft.com/office/powerpoint/2010/main" val="3011162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685800"/>
            <a:ext cx="8229600" cy="1143000"/>
          </a:xfrm>
        </p:spPr>
        <p:txBody>
          <a:bodyPr/>
          <a:lstStyle/>
          <a:p>
            <a:r>
              <a:rPr lang="en-US" dirty="0" smtClean="0"/>
              <a:t>Layout of the </a:t>
            </a:r>
            <a:r>
              <a:rPr lang="en-US" dirty="0" err="1" smtClean="0"/>
              <a:t>iPad</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2506579"/>
            <a:ext cx="783515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FB76098-DB93-4CC8-BD41-0CA964C39043}" type="slidenum">
              <a:rPr lang="en-US" smtClean="0"/>
              <a:pPr>
                <a:defRPr/>
              </a:pPr>
              <a:t>19</a:t>
            </a:fld>
            <a:endParaRPr lang="en-US"/>
          </a:p>
        </p:txBody>
      </p:sp>
    </p:spTree>
    <p:extLst>
      <p:ext uri="{BB962C8B-B14F-4D97-AF65-F5344CB8AC3E}">
        <p14:creationId xmlns:p14="http://schemas.microsoft.com/office/powerpoint/2010/main" val="2114179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655638"/>
          </a:xfrm>
        </p:spPr>
        <p:txBody>
          <a:bodyPr/>
          <a:lstStyle/>
          <a:p>
            <a:r>
              <a:rPr lang="en-US" sz="3600" dirty="0" smtClean="0"/>
              <a:t>Who we are</a:t>
            </a:r>
            <a:endParaRPr lang="en-US" sz="3600" dirty="0"/>
          </a:p>
        </p:txBody>
      </p:sp>
      <p:sp>
        <p:nvSpPr>
          <p:cNvPr id="5" name="Text Placeholder 4"/>
          <p:cNvSpPr>
            <a:spLocks noGrp="1"/>
          </p:cNvSpPr>
          <p:nvPr>
            <p:ph type="body" idx="1"/>
          </p:nvPr>
        </p:nvSpPr>
        <p:spPr>
          <a:xfrm>
            <a:off x="609600" y="1981200"/>
            <a:ext cx="3276600" cy="639762"/>
          </a:xfrm>
        </p:spPr>
        <p:txBody>
          <a:bodyPr/>
          <a:lstStyle/>
          <a:p>
            <a:r>
              <a:rPr lang="en-US" sz="2000" dirty="0"/>
              <a:t>Carolyn Phillips, </a:t>
            </a:r>
            <a:endParaRPr lang="en-US" sz="2000" dirty="0" smtClean="0"/>
          </a:p>
          <a:p>
            <a:r>
              <a:rPr lang="en-US" sz="2000" dirty="0" smtClean="0"/>
              <a:t>Director </a:t>
            </a:r>
            <a:r>
              <a:rPr lang="en-US" sz="2000" dirty="0"/>
              <a:t>of Tools for Life</a:t>
            </a:r>
          </a:p>
        </p:txBody>
      </p:sp>
      <p:pic>
        <p:nvPicPr>
          <p:cNvPr id="9" name="Content Placeholder 8"/>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914400" y="3048000"/>
            <a:ext cx="2497516" cy="2625725"/>
          </a:xfrm>
        </p:spPr>
      </p:pic>
      <p:sp>
        <p:nvSpPr>
          <p:cNvPr id="7" name="Text Placeholder 6"/>
          <p:cNvSpPr>
            <a:spLocks noGrp="1"/>
          </p:cNvSpPr>
          <p:nvPr>
            <p:ph type="body" sz="quarter" idx="3"/>
          </p:nvPr>
        </p:nvSpPr>
        <p:spPr>
          <a:xfrm>
            <a:off x="4657859" y="1854994"/>
            <a:ext cx="4257541" cy="964406"/>
          </a:xfrm>
        </p:spPr>
        <p:txBody>
          <a:bodyPr/>
          <a:lstStyle/>
          <a:p>
            <a:r>
              <a:rPr lang="en-US" sz="2000" dirty="0"/>
              <a:t>Liz Persaud, </a:t>
            </a:r>
            <a:endParaRPr lang="en-US" sz="2000" dirty="0" smtClean="0"/>
          </a:p>
          <a:p>
            <a:r>
              <a:rPr lang="en-US" sz="2000" dirty="0" smtClean="0"/>
              <a:t>Training</a:t>
            </a:r>
            <a:r>
              <a:rPr lang="en-US" sz="2000" dirty="0"/>
              <a:t>, Outreach and Development Coordinator</a:t>
            </a:r>
          </a:p>
        </p:txBody>
      </p:sp>
      <p:pic>
        <p:nvPicPr>
          <p:cNvPr id="12" name="Content Placeholder 11"/>
          <p:cNvPicPr>
            <a:picLocks noGrp="1" noChangeAspect="1"/>
          </p:cNvPicPr>
          <p:nvPr>
            <p:ph sz="quarter" idx="4"/>
          </p:nvPr>
        </p:nvPicPr>
        <p:blipFill>
          <a:blip r:embed="rId3">
            <a:extLst>
              <a:ext uri="{28A0092B-C50C-407E-A947-70E740481C1C}">
                <a14:useLocalDpi xmlns:a14="http://schemas.microsoft.com/office/drawing/2010/main"/>
              </a:ext>
            </a:extLst>
          </a:blip>
          <a:stretch>
            <a:fillRect/>
          </a:stretch>
        </p:blipFill>
        <p:spPr>
          <a:xfrm>
            <a:off x="5302717" y="3057158"/>
            <a:ext cx="2568409" cy="2616567"/>
          </a:xfrm>
        </p:spPr>
      </p:pic>
      <p:pic>
        <p:nvPicPr>
          <p:cNvPr id="10"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837FBC79-2B3F-47A3-8687-CCCCA593F982}" type="slidenum">
              <a:rPr lang="en-US" smtClean="0"/>
              <a:pPr>
                <a:defRPr/>
              </a:pPr>
              <a:t>2</a:t>
            </a:fld>
            <a:endParaRPr lang="en-US"/>
          </a:p>
        </p:txBody>
      </p:sp>
    </p:spTree>
    <p:extLst>
      <p:ext uri="{BB962C8B-B14F-4D97-AF65-F5344CB8AC3E}">
        <p14:creationId xmlns:p14="http://schemas.microsoft.com/office/powerpoint/2010/main" val="3411509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24288" y="766021"/>
            <a:ext cx="8229600" cy="1143000"/>
          </a:xfrm>
        </p:spPr>
        <p:txBody>
          <a:bodyPr/>
          <a:lstStyle/>
          <a:p>
            <a:r>
              <a:rPr lang="en-US" sz="3200" dirty="0" smtClean="0"/>
              <a:t>Built-in Accessibility Features</a:t>
            </a:r>
          </a:p>
        </p:txBody>
      </p:sp>
      <p:sp>
        <p:nvSpPr>
          <p:cNvPr id="3" name="Content Placeholder 2"/>
          <p:cNvSpPr>
            <a:spLocks noGrp="1"/>
          </p:cNvSpPr>
          <p:nvPr>
            <p:ph idx="1"/>
          </p:nvPr>
        </p:nvSpPr>
        <p:spPr>
          <a:xfrm>
            <a:off x="300210" y="1615896"/>
            <a:ext cx="8382000" cy="5029200"/>
          </a:xfrm>
        </p:spPr>
        <p:txBody>
          <a:bodyPr rtlCol="0">
            <a:normAutofit fontScale="77500" lnSpcReduction="20000"/>
          </a:bodyPr>
          <a:lstStyle/>
          <a:p>
            <a:pPr fontAlgn="auto">
              <a:spcAft>
                <a:spcPts val="0"/>
              </a:spcAft>
              <a:defRPr/>
            </a:pPr>
            <a:r>
              <a:rPr lang="en-US" dirty="0" smtClean="0"/>
              <a:t>VoiceOver</a:t>
            </a:r>
          </a:p>
          <a:p>
            <a:pPr fontAlgn="auto">
              <a:spcAft>
                <a:spcPts val="0"/>
              </a:spcAft>
              <a:defRPr/>
            </a:pPr>
            <a:r>
              <a:rPr lang="en-US" dirty="0" smtClean="0"/>
              <a:t>Zoom</a:t>
            </a:r>
          </a:p>
          <a:p>
            <a:pPr fontAlgn="auto">
              <a:spcAft>
                <a:spcPts val="0"/>
              </a:spcAft>
              <a:defRPr/>
            </a:pPr>
            <a:r>
              <a:rPr lang="en-US" dirty="0" smtClean="0"/>
              <a:t>Large Text</a:t>
            </a:r>
          </a:p>
          <a:p>
            <a:pPr fontAlgn="auto">
              <a:spcAft>
                <a:spcPts val="0"/>
              </a:spcAft>
              <a:defRPr/>
            </a:pPr>
            <a:r>
              <a:rPr lang="en-US" dirty="0" smtClean="0"/>
              <a:t>Invert Colors</a:t>
            </a:r>
          </a:p>
          <a:p>
            <a:pPr lvl="1">
              <a:defRPr/>
            </a:pPr>
            <a:r>
              <a:rPr lang="en-US" dirty="0" smtClean="0"/>
              <a:t>(white on black)</a:t>
            </a:r>
          </a:p>
          <a:p>
            <a:pPr fontAlgn="auto">
              <a:spcAft>
                <a:spcPts val="0"/>
              </a:spcAft>
              <a:defRPr/>
            </a:pPr>
            <a:r>
              <a:rPr lang="en-US" dirty="0" smtClean="0"/>
              <a:t>Speak Selection</a:t>
            </a:r>
          </a:p>
          <a:p>
            <a:pPr fontAlgn="auto">
              <a:spcAft>
                <a:spcPts val="0"/>
              </a:spcAft>
              <a:defRPr/>
            </a:pPr>
            <a:r>
              <a:rPr lang="en-US" dirty="0" smtClean="0"/>
              <a:t>Speak Auto Text</a:t>
            </a:r>
          </a:p>
          <a:p>
            <a:pPr fontAlgn="auto">
              <a:spcAft>
                <a:spcPts val="0"/>
              </a:spcAft>
              <a:defRPr/>
            </a:pPr>
            <a:r>
              <a:rPr lang="en-US" dirty="0" smtClean="0"/>
              <a:t>Mono Audio</a:t>
            </a:r>
          </a:p>
          <a:p>
            <a:pPr fontAlgn="auto">
              <a:spcAft>
                <a:spcPts val="0"/>
              </a:spcAft>
              <a:defRPr/>
            </a:pPr>
            <a:r>
              <a:rPr lang="en-US" dirty="0" smtClean="0"/>
              <a:t>Assistive Touch</a:t>
            </a:r>
          </a:p>
          <a:p>
            <a:pPr fontAlgn="auto">
              <a:spcAft>
                <a:spcPts val="0"/>
              </a:spcAft>
              <a:defRPr/>
            </a:pPr>
            <a:r>
              <a:rPr lang="en-US" dirty="0" smtClean="0"/>
              <a:t>Guided Access</a:t>
            </a:r>
          </a:p>
          <a:p>
            <a:pPr fontAlgn="auto">
              <a:spcAft>
                <a:spcPts val="0"/>
              </a:spcAft>
              <a:defRPr/>
            </a:pPr>
            <a:r>
              <a:rPr lang="en-US" dirty="0" smtClean="0"/>
              <a:t>Home-Click Speed</a:t>
            </a:r>
          </a:p>
          <a:p>
            <a:pPr fontAlgn="auto">
              <a:spcAft>
                <a:spcPts val="0"/>
              </a:spcAft>
              <a:defRPr/>
            </a:pPr>
            <a:r>
              <a:rPr lang="en-US" dirty="0" smtClean="0"/>
              <a:t>Incoming Calls</a:t>
            </a:r>
          </a:p>
          <a:p>
            <a:pPr fontAlgn="auto">
              <a:spcAft>
                <a:spcPts val="0"/>
              </a:spcAft>
              <a:defRPr/>
            </a:pPr>
            <a:r>
              <a:rPr lang="en-US" dirty="0" smtClean="0"/>
              <a:t>Braille Displays</a:t>
            </a:r>
          </a:p>
        </p:txBody>
      </p:sp>
      <p:pic>
        <p:nvPicPr>
          <p:cNvPr id="4" name="Content Placeholder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277396" y="1752600"/>
            <a:ext cx="3106290" cy="4657725"/>
          </a:xfrm>
          <a:prstGeom prst="rect">
            <a:avLst/>
          </a:prstGeom>
          <a:ln>
            <a:noFill/>
          </a:ln>
          <a:effectLst>
            <a:outerShdw blurRad="292100" dist="139700" dir="2700000" algn="tl" rotWithShape="0">
              <a:srgbClr val="333333">
                <a:alpha val="65000"/>
              </a:srgbClr>
            </a:outerShdw>
          </a:effec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pic>
        <p:nvPicPr>
          <p:cNvPr id="6"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13386"/>
            <a:ext cx="9845819" cy="702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FB76098-DB93-4CC8-BD41-0CA964C39043}" type="slidenum">
              <a:rPr lang="en-US" smtClean="0"/>
              <a:pPr>
                <a:defRPr/>
              </a:pPr>
              <a:t>20</a:t>
            </a:fld>
            <a:endParaRPr lang="en-US"/>
          </a:p>
        </p:txBody>
      </p:sp>
    </p:spTree>
    <p:extLst>
      <p:ext uri="{BB962C8B-B14F-4D97-AF65-F5344CB8AC3E}">
        <p14:creationId xmlns:p14="http://schemas.microsoft.com/office/powerpoint/2010/main" val="155542285"/>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79269"/>
            <a:ext cx="8229600" cy="1143000"/>
          </a:xfrm>
        </p:spPr>
        <p:txBody>
          <a:bodyPr/>
          <a:lstStyle/>
          <a:p>
            <a:r>
              <a:rPr lang="en-US" dirty="0" smtClean="0"/>
              <a:t>New iOS 7 Features</a:t>
            </a:r>
            <a:endParaRPr lang="en-US" dirty="0"/>
          </a:p>
        </p:txBody>
      </p:sp>
      <p:sp>
        <p:nvSpPr>
          <p:cNvPr id="3" name="Content Placeholder 2"/>
          <p:cNvSpPr>
            <a:spLocks noGrp="1"/>
          </p:cNvSpPr>
          <p:nvPr>
            <p:ph sz="half" idx="1"/>
          </p:nvPr>
        </p:nvSpPr>
        <p:spPr/>
        <p:txBody>
          <a:bodyPr/>
          <a:lstStyle/>
          <a:p>
            <a:r>
              <a:rPr lang="en-US" dirty="0" smtClean="0"/>
              <a:t>September 2013</a:t>
            </a:r>
          </a:p>
          <a:p>
            <a:r>
              <a:rPr lang="en-US" dirty="0" smtClean="0"/>
              <a:t>Automatically turn on captioning and subtitles</a:t>
            </a:r>
          </a:p>
          <a:p>
            <a:r>
              <a:rPr lang="en-US" dirty="0" smtClean="0"/>
              <a:t>Switch Source under Accessibility</a:t>
            </a:r>
          </a:p>
          <a:p>
            <a:pPr lvl="1"/>
            <a:r>
              <a:rPr lang="en-US" dirty="0" smtClean="0"/>
              <a:t>Allows user to control devices by head movement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0" y="1562768"/>
            <a:ext cx="2638425"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D4B83C3-EEE1-4988-B263-80404BA52CC1}" type="slidenum">
              <a:rPr lang="en-US" smtClean="0"/>
              <a:pPr>
                <a:defRPr/>
              </a:pPr>
              <a:t>21</a:t>
            </a:fld>
            <a:endParaRPr lang="en-US"/>
          </a:p>
        </p:txBody>
      </p:sp>
    </p:spTree>
    <p:extLst>
      <p:ext uri="{BB962C8B-B14F-4D97-AF65-F5344CB8AC3E}">
        <p14:creationId xmlns:p14="http://schemas.microsoft.com/office/powerpoint/2010/main" val="1836808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25379" y="685800"/>
            <a:ext cx="8229600" cy="740750"/>
          </a:xfrm>
        </p:spPr>
        <p:txBody>
          <a:bodyPr/>
          <a:lstStyle/>
          <a:p>
            <a:r>
              <a:rPr lang="en-US" sz="4000" dirty="0" smtClean="0"/>
              <a:t>VoiceOver</a:t>
            </a:r>
          </a:p>
        </p:txBody>
      </p:sp>
      <p:sp>
        <p:nvSpPr>
          <p:cNvPr id="3" name="Content Placeholder 2"/>
          <p:cNvSpPr>
            <a:spLocks noGrp="1"/>
          </p:cNvSpPr>
          <p:nvPr>
            <p:ph sz="half" idx="1"/>
          </p:nvPr>
        </p:nvSpPr>
        <p:spPr>
          <a:xfrm>
            <a:off x="304800" y="1600200"/>
            <a:ext cx="4038600" cy="4525963"/>
          </a:xfrm>
        </p:spPr>
        <p:txBody>
          <a:bodyPr rtlCol="0">
            <a:normAutofit lnSpcReduction="10000"/>
          </a:bodyPr>
          <a:lstStyle/>
          <a:p>
            <a:pPr lvl="1" fontAlgn="auto">
              <a:spcAft>
                <a:spcPts val="0"/>
              </a:spcAft>
              <a:buFont typeface="Wingdings" pitchFamily="2" charset="2"/>
              <a:buChar char="§"/>
              <a:defRPr/>
            </a:pPr>
            <a:r>
              <a:rPr lang="en-US" dirty="0" smtClean="0"/>
              <a:t>Standard feature on iPhones, iPads, and iTouches</a:t>
            </a:r>
          </a:p>
          <a:p>
            <a:pPr lvl="1" fontAlgn="auto">
              <a:spcAft>
                <a:spcPts val="0"/>
              </a:spcAft>
              <a:buFont typeface="Wingdings" pitchFamily="2" charset="2"/>
              <a:buChar char="§"/>
              <a:defRPr/>
            </a:pPr>
            <a:r>
              <a:rPr lang="en-US" dirty="0" smtClean="0"/>
              <a:t>World’s first gesture-based screen reader</a:t>
            </a:r>
          </a:p>
          <a:p>
            <a:pPr lvl="1" fontAlgn="auto">
              <a:spcAft>
                <a:spcPts val="0"/>
              </a:spcAft>
              <a:buFont typeface="Wingdings" pitchFamily="2" charset="2"/>
              <a:buChar char="§"/>
              <a:defRPr/>
            </a:pPr>
            <a:r>
              <a:rPr lang="en-US" dirty="0" smtClean="0"/>
              <a:t>DOES NOT WORK WITH ALL APPS</a:t>
            </a:r>
          </a:p>
          <a:p>
            <a:pPr lvl="2">
              <a:buFont typeface="Wingdings" pitchFamily="2" charset="2"/>
              <a:buChar char="§"/>
              <a:defRPr/>
            </a:pPr>
            <a:r>
              <a:rPr lang="en-US" dirty="0" smtClean="0"/>
              <a:t>Does not work with many eBooks or textbooks</a:t>
            </a:r>
          </a:p>
          <a:p>
            <a:pPr lvl="2">
              <a:buFont typeface="Wingdings" pitchFamily="2" charset="2"/>
              <a:buChar char="§"/>
              <a:defRPr/>
            </a:pPr>
            <a:r>
              <a:rPr lang="en-US" dirty="0" smtClean="0"/>
              <a:t>Works with built-in apps</a:t>
            </a:r>
          </a:p>
          <a:p>
            <a:pPr lvl="1" fontAlgn="auto">
              <a:spcAft>
                <a:spcPts val="0"/>
              </a:spcAft>
              <a:buFont typeface="Wingdings" pitchFamily="2" charset="2"/>
              <a:buChar char="§"/>
              <a:defRPr/>
            </a:pPr>
            <a:r>
              <a:rPr lang="en-US" dirty="0" smtClean="0"/>
              <a:t>Built-in voices that speak 36 languages</a:t>
            </a:r>
          </a:p>
          <a:p>
            <a:pPr lvl="1" fontAlgn="auto">
              <a:spcAft>
                <a:spcPts val="0"/>
              </a:spcAft>
              <a:buFont typeface="Wingdings" pitchFamily="2" charset="2"/>
              <a:buChar char="§"/>
              <a:defRPr/>
            </a:pPr>
            <a:endParaRPr lang="en-US" dirty="0" smtClean="0"/>
          </a:p>
        </p:txBody>
      </p:sp>
      <p:sp>
        <p:nvSpPr>
          <p:cNvPr id="4" name="Content Placeholder 3"/>
          <p:cNvSpPr>
            <a:spLocks noGrp="1"/>
          </p:cNvSpPr>
          <p:nvPr>
            <p:ph sz="half" idx="2"/>
          </p:nvPr>
        </p:nvSpPr>
        <p:spPr/>
        <p:txBody>
          <a:bodyPr>
            <a:normAutofit lnSpcReduction="10000"/>
          </a:bodyPr>
          <a:lstStyle/>
          <a:p>
            <a:pPr lvl="1" fontAlgn="auto">
              <a:spcAft>
                <a:spcPts val="0"/>
              </a:spcAft>
              <a:buFont typeface="Wingdings" pitchFamily="2" charset="2"/>
              <a:buChar char="§"/>
              <a:defRPr/>
            </a:pPr>
            <a:r>
              <a:rPr lang="en-US" dirty="0" smtClean="0"/>
              <a:t>Adjustable speaking rate</a:t>
            </a:r>
          </a:p>
          <a:p>
            <a:pPr lvl="1" fontAlgn="auto">
              <a:spcAft>
                <a:spcPts val="0"/>
              </a:spcAft>
              <a:buFont typeface="Wingdings" pitchFamily="2" charset="2"/>
              <a:buChar char="§"/>
              <a:defRPr/>
            </a:pPr>
            <a:r>
              <a:rPr lang="en-US" dirty="0" smtClean="0"/>
              <a:t>Echoes each character as you touch it when typing or can speak completed word instead.</a:t>
            </a:r>
          </a:p>
          <a:p>
            <a:pPr lvl="1" fontAlgn="auto">
              <a:spcAft>
                <a:spcPts val="0"/>
              </a:spcAft>
              <a:buFont typeface="Wingdings" pitchFamily="2" charset="2"/>
              <a:buChar char="§"/>
              <a:defRPr/>
            </a:pPr>
            <a:r>
              <a:rPr lang="en-US" dirty="0" smtClean="0"/>
              <a:t>Speak Auto-text</a:t>
            </a:r>
          </a:p>
          <a:p>
            <a:pPr lvl="1" fontAlgn="auto">
              <a:spcAft>
                <a:spcPts val="0"/>
              </a:spcAft>
              <a:buFont typeface="Wingdings" pitchFamily="2" charset="2"/>
              <a:buChar char="§"/>
              <a:defRPr/>
            </a:pPr>
            <a:r>
              <a:rPr lang="en-US" dirty="0" smtClean="0"/>
              <a:t>Has the rotor</a:t>
            </a:r>
          </a:p>
          <a:p>
            <a:pPr lvl="1" fontAlgn="auto">
              <a:spcAft>
                <a:spcPts val="0"/>
              </a:spcAft>
              <a:buFont typeface="Wingdings" pitchFamily="2" charset="2"/>
              <a:buChar char="§"/>
              <a:defRPr/>
            </a:pPr>
            <a:r>
              <a:rPr lang="en-US" dirty="0" smtClean="0"/>
              <a:t>Works with all built-in applications</a:t>
            </a:r>
          </a:p>
          <a:p>
            <a:pPr>
              <a:buFont typeface="Wingdings" pitchFamily="2" charset="2"/>
              <a:buChar char="§"/>
            </a:pPr>
            <a:endParaRPr lang="en-US" dirty="0"/>
          </a:p>
        </p:txBody>
      </p:sp>
      <p:pic>
        <p:nvPicPr>
          <p:cNvPr id="6"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cxnSp>
        <p:nvCxnSpPr>
          <p:cNvPr id="5" name="Straight Connector 4"/>
          <p:cNvCxnSpPr/>
          <p:nvPr/>
        </p:nvCxnSpPr>
        <p:spPr>
          <a:xfrm>
            <a:off x="4632158" y="1557892"/>
            <a:ext cx="8021" cy="4974250"/>
          </a:xfrm>
          <a:prstGeom prst="line">
            <a:avLst/>
          </a:prstGeom>
          <a:ln w="3175"/>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7D4B83C3-EEE1-4988-B263-80404BA52CC1}" type="slidenum">
              <a:rPr lang="en-US" smtClean="0"/>
              <a:pPr>
                <a:defRPr/>
              </a:pPr>
              <a:t>22</a:t>
            </a:fld>
            <a:endParaRPr lang="en-US"/>
          </a:p>
        </p:txBody>
      </p:sp>
    </p:spTree>
    <p:extLst>
      <p:ext uri="{BB962C8B-B14F-4D97-AF65-F5344CB8AC3E}">
        <p14:creationId xmlns:p14="http://schemas.microsoft.com/office/powerpoint/2010/main" val="1340231892"/>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49855" y="744354"/>
            <a:ext cx="8229600" cy="1143000"/>
          </a:xfrm>
        </p:spPr>
        <p:txBody>
          <a:bodyPr/>
          <a:lstStyle/>
          <a:p>
            <a:r>
              <a:rPr lang="en-US" sz="4000" dirty="0" smtClean="0"/>
              <a:t>Assistive Touch</a:t>
            </a:r>
          </a:p>
        </p:txBody>
      </p:sp>
      <p:sp>
        <p:nvSpPr>
          <p:cNvPr id="13315" name="Content Placeholder 2"/>
          <p:cNvSpPr>
            <a:spLocks noGrp="1"/>
          </p:cNvSpPr>
          <p:nvPr>
            <p:ph idx="1"/>
          </p:nvPr>
        </p:nvSpPr>
        <p:spPr>
          <a:xfrm>
            <a:off x="303999" y="2057400"/>
            <a:ext cx="5562600" cy="4038600"/>
          </a:xfrm>
        </p:spPr>
        <p:txBody>
          <a:bodyPr>
            <a:normAutofit/>
          </a:bodyPr>
          <a:lstStyle/>
          <a:p>
            <a:pPr>
              <a:buFont typeface="Wingdings" pitchFamily="2" charset="2"/>
              <a:buChar char="§"/>
            </a:pPr>
            <a:r>
              <a:rPr lang="en-US" sz="2800" dirty="0" smtClean="0"/>
              <a:t>Lets you enter Multi-Touch </a:t>
            </a:r>
            <a:br>
              <a:rPr lang="en-US" sz="2800" dirty="0" smtClean="0"/>
            </a:br>
            <a:r>
              <a:rPr lang="en-US" sz="2800" dirty="0" smtClean="0"/>
              <a:t>gestures using one finger or stylus</a:t>
            </a:r>
          </a:p>
          <a:p>
            <a:pPr lvl="1">
              <a:buFont typeface="Wingdings" pitchFamily="2" charset="2"/>
              <a:buChar char="§"/>
            </a:pPr>
            <a:r>
              <a:rPr lang="en-US" sz="2400" dirty="0" smtClean="0"/>
              <a:t>Create custom gestures</a:t>
            </a:r>
          </a:p>
          <a:p>
            <a:pPr>
              <a:buFont typeface="Wingdings" pitchFamily="2" charset="2"/>
              <a:buChar char="§"/>
            </a:pPr>
            <a:r>
              <a:rPr lang="en-US" sz="2800" dirty="0" smtClean="0"/>
              <a:t>Supports the use of adaptive input devices</a:t>
            </a:r>
          </a:p>
          <a:p>
            <a:pPr lvl="1">
              <a:buFont typeface="Wingdings" pitchFamily="2" charset="2"/>
              <a:buChar char="§"/>
            </a:pPr>
            <a:r>
              <a:rPr lang="en-US" sz="2400" dirty="0" smtClean="0"/>
              <a:t>Headsets and switches</a:t>
            </a:r>
          </a:p>
          <a:p>
            <a:pPr>
              <a:buFont typeface="Wingdings" pitchFamily="2" charset="2"/>
              <a:buChar char="§"/>
            </a:pPr>
            <a:r>
              <a:rPr lang="en-US" sz="2800" dirty="0" smtClean="0"/>
              <a:t>Change Tracking Speed</a:t>
            </a:r>
          </a:p>
          <a:p>
            <a:pPr lvl="1">
              <a:buFont typeface="Wingdings" pitchFamily="2" charset="2"/>
              <a:buChar char="§"/>
            </a:pPr>
            <a:endParaRPr lang="en-US" dirty="0" smtClean="0"/>
          </a:p>
        </p:txBody>
      </p:sp>
      <p:pic>
        <p:nvPicPr>
          <p:cNvPr id="13316" name="Picture 2" descr="http://4.mshcdn.com/wp-content/gallery/ios-5/phot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41469" y="1752600"/>
            <a:ext cx="2486271" cy="3733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pic>
        <p:nvPicPr>
          <p:cNvPr id="7"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FB76098-DB93-4CC8-BD41-0CA964C39043}" type="slidenum">
              <a:rPr lang="en-US" smtClean="0"/>
              <a:pPr>
                <a:defRPr/>
              </a:pPr>
              <a:t>23</a:t>
            </a:fld>
            <a:endParaRPr lang="en-US"/>
          </a:p>
        </p:txBody>
      </p:sp>
    </p:spTree>
    <p:extLst>
      <p:ext uri="{BB962C8B-B14F-4D97-AF65-F5344CB8AC3E}">
        <p14:creationId xmlns:p14="http://schemas.microsoft.com/office/powerpoint/2010/main" val="3429848497"/>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010" y="914400"/>
            <a:ext cx="8229600" cy="762000"/>
          </a:xfrm>
        </p:spPr>
        <p:txBody>
          <a:bodyPr/>
          <a:lstStyle/>
          <a:p>
            <a:r>
              <a:rPr lang="en-US" sz="3200" dirty="0" smtClean="0"/>
              <a:t>Creating Keyboard Shortcuts</a:t>
            </a:r>
            <a:endParaRPr lang="en-US" sz="3200" dirty="0"/>
          </a:p>
        </p:txBody>
      </p:sp>
      <p:sp>
        <p:nvSpPr>
          <p:cNvPr id="3" name="Content Placeholder 2"/>
          <p:cNvSpPr>
            <a:spLocks noGrp="1"/>
          </p:cNvSpPr>
          <p:nvPr>
            <p:ph idx="1"/>
          </p:nvPr>
        </p:nvSpPr>
        <p:spPr>
          <a:xfrm>
            <a:off x="457200" y="1869353"/>
            <a:ext cx="8229600" cy="4800600"/>
          </a:xfrm>
        </p:spPr>
        <p:txBody>
          <a:bodyPr>
            <a:normAutofit fontScale="92500" lnSpcReduction="20000"/>
          </a:bodyPr>
          <a:lstStyle/>
          <a:p>
            <a:r>
              <a:rPr lang="en-US" dirty="0" smtClean="0"/>
              <a:t>Go to General =&gt; Keyboard and make sure Shortcut is turned on</a:t>
            </a:r>
          </a:p>
          <a:p>
            <a:r>
              <a:rPr lang="en-US" dirty="0" smtClean="0"/>
              <a:t>Go to Add New Shortcut</a:t>
            </a:r>
          </a:p>
          <a:p>
            <a:r>
              <a:rPr lang="en-US" dirty="0" smtClean="0"/>
              <a:t>Put in your Phrase</a:t>
            </a:r>
          </a:p>
          <a:p>
            <a:r>
              <a:rPr lang="en-US" dirty="0" smtClean="0"/>
              <a:t>Create Short Cut</a:t>
            </a:r>
          </a:p>
          <a:p>
            <a:r>
              <a:rPr lang="en-US" dirty="0" smtClean="0"/>
              <a:t>Example:</a:t>
            </a:r>
          </a:p>
          <a:p>
            <a:pPr lvl="1"/>
            <a:r>
              <a:rPr lang="en-US" dirty="0" smtClean="0"/>
              <a:t>Phrase : Martha E. Rust, MS CRC ATP</a:t>
            </a:r>
          </a:p>
          <a:p>
            <a:pPr lvl="1"/>
            <a:r>
              <a:rPr lang="en-US" dirty="0" smtClean="0"/>
              <a:t>Shortcut is: MER</a:t>
            </a:r>
          </a:p>
          <a:p>
            <a:pPr lvl="1"/>
            <a:r>
              <a:rPr lang="en-US" dirty="0" smtClean="0"/>
              <a:t>So when MER is typed it will put in the above Phrase</a:t>
            </a:r>
          </a:p>
          <a:p>
            <a:pPr lvl="1"/>
            <a:r>
              <a:rPr lang="en-US" dirty="0" smtClean="0"/>
              <a:t>OMW =&gt; On My Way! </a:t>
            </a:r>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4FB76098-DB93-4CC8-BD41-0CA964C39043}" type="slidenum">
              <a:rPr lang="en-US" smtClean="0"/>
              <a:pPr>
                <a:defRPr/>
              </a:pPr>
              <a:t>24</a:t>
            </a:fld>
            <a:endParaRPr lang="en-US"/>
          </a:p>
        </p:txBody>
      </p:sp>
    </p:spTree>
    <p:extLst>
      <p:ext uri="{BB962C8B-B14F-4D97-AF65-F5344CB8AC3E}">
        <p14:creationId xmlns:p14="http://schemas.microsoft.com/office/powerpoint/2010/main" val="2823382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020" y="933651"/>
            <a:ext cx="8227194" cy="971349"/>
          </a:xfrm>
        </p:spPr>
        <p:txBody>
          <a:bodyPr/>
          <a:lstStyle/>
          <a:p>
            <a:r>
              <a:rPr lang="en-US" sz="3200" dirty="0" smtClean="0"/>
              <a:t>Reader for Websites</a:t>
            </a:r>
            <a:endParaRPr lang="en-US" sz="3200" dirty="0"/>
          </a:p>
        </p:txBody>
      </p:sp>
      <p:sp>
        <p:nvSpPr>
          <p:cNvPr id="3" name="Content Placeholder 2"/>
          <p:cNvSpPr>
            <a:spLocks noGrp="1"/>
          </p:cNvSpPr>
          <p:nvPr>
            <p:ph idx="1"/>
          </p:nvPr>
        </p:nvSpPr>
        <p:spPr>
          <a:xfrm>
            <a:off x="5334000" y="2013284"/>
            <a:ext cx="3505200" cy="4267200"/>
          </a:xfrm>
        </p:spPr>
        <p:txBody>
          <a:bodyPr/>
          <a:lstStyle/>
          <a:p>
            <a:r>
              <a:rPr lang="en-US" sz="2800" dirty="0"/>
              <a:t>Read </a:t>
            </a:r>
            <a:r>
              <a:rPr lang="en-US" sz="2800" dirty="0" smtClean="0"/>
              <a:t>articles and web pages without distractions </a:t>
            </a:r>
          </a:p>
          <a:p>
            <a:r>
              <a:rPr lang="en-US" sz="2800" dirty="0" smtClean="0"/>
              <a:t>Clutter disappears</a:t>
            </a:r>
          </a:p>
          <a:p>
            <a:r>
              <a:rPr lang="en-US" sz="2800" dirty="0" smtClean="0"/>
              <a:t>Add link into Reading List and finish later</a:t>
            </a:r>
            <a:endParaRPr lang="en-US" sz="2800" dirty="0"/>
          </a:p>
          <a:p>
            <a:endParaRPr lang="en-US" sz="2800" dirty="0"/>
          </a:p>
          <a:p>
            <a:pPr marL="0" indent="0">
              <a:buNone/>
            </a:pPr>
            <a:endParaRPr lang="en-US" sz="2800" dirty="0"/>
          </a:p>
        </p:txBody>
      </p:sp>
      <p:pic>
        <p:nvPicPr>
          <p:cNvPr id="6"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09580" y="5715000"/>
            <a:ext cx="1097634" cy="113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1957388"/>
            <a:ext cx="4987981" cy="3757612"/>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a:defRPr/>
            </a:pPr>
            <a:fld id="{4FB76098-DB93-4CC8-BD41-0CA964C39043}" type="slidenum">
              <a:rPr lang="en-US" smtClean="0"/>
              <a:pPr>
                <a:defRPr/>
              </a:pPr>
              <a:t>25</a:t>
            </a:fld>
            <a:endParaRPr lang="en-US"/>
          </a:p>
        </p:txBody>
      </p:sp>
    </p:spTree>
    <p:extLst>
      <p:ext uri="{BB962C8B-B14F-4D97-AF65-F5344CB8AC3E}">
        <p14:creationId xmlns:p14="http://schemas.microsoft.com/office/powerpoint/2010/main" val="2853996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40745" y="838200"/>
            <a:ext cx="8229600" cy="1143000"/>
          </a:xfrm>
        </p:spPr>
        <p:txBody>
          <a:bodyPr/>
          <a:lstStyle/>
          <a:p>
            <a:r>
              <a:rPr lang="en-US" sz="3200" dirty="0" smtClean="0"/>
              <a:t>iOS 6 NEW: Guided Access</a:t>
            </a:r>
            <a:endParaRPr lang="en-US" sz="3200" dirty="0"/>
          </a:p>
        </p:txBody>
      </p:sp>
      <p:sp>
        <p:nvSpPr>
          <p:cNvPr id="10" name="Content Placeholder 9"/>
          <p:cNvSpPr>
            <a:spLocks noGrp="1"/>
          </p:cNvSpPr>
          <p:nvPr>
            <p:ph sz="half" idx="1"/>
          </p:nvPr>
        </p:nvSpPr>
        <p:spPr>
          <a:xfrm>
            <a:off x="616945" y="1600200"/>
            <a:ext cx="8153400" cy="1981200"/>
          </a:xfrm>
        </p:spPr>
        <p:txBody>
          <a:bodyPr/>
          <a:lstStyle/>
          <a:p>
            <a:r>
              <a:rPr lang="en-US" sz="2400" dirty="0" smtClean="0"/>
              <a:t>Helps remain on task and focus</a:t>
            </a:r>
          </a:p>
          <a:p>
            <a:r>
              <a:rPr lang="en-US" sz="2400" dirty="0" smtClean="0"/>
              <a:t>Limit to one app / turn off home button</a:t>
            </a:r>
          </a:p>
          <a:p>
            <a:r>
              <a:rPr lang="en-US" sz="2400" dirty="0" smtClean="0"/>
              <a:t>Restrict touch input on certain areas of the screen</a:t>
            </a:r>
          </a:p>
          <a:p>
            <a:endParaRPr lang="en-US" sz="24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3048000"/>
            <a:ext cx="257823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4800" y="5730682"/>
            <a:ext cx="1082414" cy="111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pic>
        <p:nvPicPr>
          <p:cNvPr id="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05400" y="3088907"/>
            <a:ext cx="2545080" cy="325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7D4B83C3-EEE1-4988-B263-80404BA52CC1}" type="slidenum">
              <a:rPr lang="en-US" smtClean="0"/>
              <a:pPr>
                <a:defRPr/>
              </a:pPr>
              <a:t>26</a:t>
            </a:fld>
            <a:endParaRPr lang="en-US"/>
          </a:p>
        </p:txBody>
      </p:sp>
    </p:spTree>
    <p:extLst>
      <p:ext uri="{BB962C8B-B14F-4D97-AF65-F5344CB8AC3E}">
        <p14:creationId xmlns:p14="http://schemas.microsoft.com/office/powerpoint/2010/main" val="372420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Surface</a:t>
            </a:r>
            <a:endParaRPr lang="en-US" dirty="0"/>
          </a:p>
        </p:txBody>
      </p:sp>
      <p:sp>
        <p:nvSpPr>
          <p:cNvPr id="3" name="Content Placeholder 2"/>
          <p:cNvSpPr>
            <a:spLocks noGrp="1"/>
          </p:cNvSpPr>
          <p:nvPr>
            <p:ph sz="half" idx="1"/>
          </p:nvPr>
        </p:nvSpPr>
        <p:spPr/>
        <p:txBody>
          <a:bodyPr/>
          <a:lstStyle/>
          <a:p>
            <a:r>
              <a:rPr lang="en-US" dirty="0" smtClean="0"/>
              <a:t>2 types</a:t>
            </a:r>
          </a:p>
          <a:p>
            <a:pPr lvl="1"/>
            <a:r>
              <a:rPr lang="en-US" dirty="0" smtClean="0"/>
              <a:t>RT</a:t>
            </a:r>
          </a:p>
          <a:p>
            <a:pPr lvl="1"/>
            <a:r>
              <a:rPr lang="en-US" dirty="0" smtClean="0"/>
              <a:t>PRO</a:t>
            </a:r>
          </a:p>
          <a:p>
            <a:r>
              <a:rPr lang="en-US" dirty="0" smtClean="0"/>
              <a:t>RT</a:t>
            </a:r>
          </a:p>
          <a:p>
            <a:pPr lvl="1"/>
            <a:r>
              <a:rPr lang="en-US" dirty="0" smtClean="0"/>
              <a:t>Cannot download software</a:t>
            </a:r>
          </a:p>
          <a:p>
            <a:pPr lvl="1"/>
            <a:r>
              <a:rPr lang="en-US" dirty="0" smtClean="0"/>
              <a:t>Does not support digital pen</a:t>
            </a:r>
          </a:p>
          <a:p>
            <a:pPr lvl="1"/>
            <a:r>
              <a:rPr lang="en-US" dirty="0" smtClean="0"/>
              <a:t>Built in MS Office</a:t>
            </a:r>
          </a:p>
          <a:p>
            <a:pPr lvl="2"/>
            <a:r>
              <a:rPr lang="en-US" dirty="0" smtClean="0"/>
              <a:t>Word, </a:t>
            </a:r>
            <a:r>
              <a:rPr lang="en-US" dirty="0" smtClean="0"/>
              <a:t>PowerPoint, </a:t>
            </a:r>
            <a:r>
              <a:rPr lang="en-US" dirty="0" smtClean="0"/>
              <a:t>Excel</a:t>
            </a:r>
          </a:p>
          <a:p>
            <a:pPr marL="0" indent="0">
              <a:buNone/>
            </a:pPr>
            <a:endParaRPr lang="en-US" dirty="0" smtClean="0"/>
          </a:p>
        </p:txBody>
      </p:sp>
      <p:sp>
        <p:nvSpPr>
          <p:cNvPr id="4" name="Content Placeholder 3"/>
          <p:cNvSpPr>
            <a:spLocks noGrp="1"/>
          </p:cNvSpPr>
          <p:nvPr>
            <p:ph sz="half" idx="2"/>
          </p:nvPr>
        </p:nvSpPr>
        <p:spPr/>
        <p:txBody>
          <a:bodyPr/>
          <a:lstStyle/>
          <a:p>
            <a:r>
              <a:rPr lang="en-US" dirty="0" smtClean="0"/>
              <a:t>Pro</a:t>
            </a:r>
          </a:p>
          <a:p>
            <a:pPr lvl="1"/>
            <a:r>
              <a:rPr lang="en-US" dirty="0" smtClean="0"/>
              <a:t>30 day trial of MS Office</a:t>
            </a:r>
          </a:p>
          <a:p>
            <a:pPr lvl="1"/>
            <a:r>
              <a:rPr lang="en-US" dirty="0" smtClean="0"/>
              <a:t>Ability to download software</a:t>
            </a:r>
          </a:p>
          <a:p>
            <a:r>
              <a:rPr lang="en-US" dirty="0" smtClean="0"/>
              <a:t>Open </a:t>
            </a:r>
            <a:r>
              <a:rPr lang="en-US" dirty="0"/>
              <a:t> </a:t>
            </a:r>
            <a:r>
              <a:rPr lang="en-US" dirty="0" smtClean="0"/>
              <a:t>3 Windows</a:t>
            </a:r>
          </a:p>
          <a:p>
            <a:r>
              <a:rPr lang="en-US" dirty="0" smtClean="0"/>
              <a:t>Tiles</a:t>
            </a:r>
          </a:p>
          <a:p>
            <a:pPr lvl="1"/>
            <a:r>
              <a:rPr lang="en-US" dirty="0" smtClean="0"/>
              <a:t>Start screen</a:t>
            </a:r>
          </a:p>
          <a:p>
            <a:r>
              <a:rPr lang="en-US" dirty="0" smtClean="0"/>
              <a:t>Charms</a:t>
            </a:r>
          </a:p>
          <a:p>
            <a:pPr lvl="1"/>
            <a:r>
              <a:rPr lang="en-US" dirty="0" smtClean="0"/>
              <a:t>Right hand side</a:t>
            </a:r>
          </a:p>
          <a:p>
            <a:endParaRPr lang="en-US" dirty="0" smtClean="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809248"/>
            <a:ext cx="1494892" cy="85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645" y="286920"/>
            <a:ext cx="950159" cy="950159"/>
          </a:xfrm>
          <a:prstGeom prst="rect">
            <a:avLst/>
          </a:prstGeom>
        </p:spPr>
      </p:pic>
      <p:pic>
        <p:nvPicPr>
          <p:cNvPr id="8"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7D4B83C3-EEE1-4988-B263-80404BA52CC1}" type="slidenum">
              <a:rPr lang="en-US" smtClean="0"/>
              <a:pPr>
                <a:defRPr/>
              </a:pPr>
              <a:t>27</a:t>
            </a:fld>
            <a:endParaRPr lang="en-US"/>
          </a:p>
        </p:txBody>
      </p:sp>
    </p:spTree>
    <p:extLst>
      <p:ext uri="{BB962C8B-B14F-4D97-AF65-F5344CB8AC3E}">
        <p14:creationId xmlns:p14="http://schemas.microsoft.com/office/powerpoint/2010/main" val="3831988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25802"/>
          </a:xfrm>
        </p:spPr>
        <p:txBody>
          <a:bodyPr/>
          <a:lstStyle/>
          <a:p>
            <a:r>
              <a:rPr lang="en-US" sz="3600" dirty="0" smtClean="0"/>
              <a:t>Layout of Surface</a:t>
            </a:r>
            <a:endParaRPr lang="en-US" sz="3600" dirty="0"/>
          </a:p>
        </p:txBody>
      </p:sp>
      <p:sp>
        <p:nvSpPr>
          <p:cNvPr id="3" name="Content Placeholder 2"/>
          <p:cNvSpPr>
            <a:spLocks noGrp="1"/>
          </p:cNvSpPr>
          <p:nvPr>
            <p:ph idx="1"/>
          </p:nvPr>
        </p:nvSpPr>
        <p:spPr>
          <a:xfrm>
            <a:off x="304800" y="1662546"/>
            <a:ext cx="8229600" cy="4525963"/>
          </a:xfrm>
        </p:spPr>
        <p:txBody>
          <a:bodyPr/>
          <a:lstStyle/>
          <a:p>
            <a:r>
              <a:rPr lang="en-US" sz="2400" dirty="0" smtClean="0"/>
              <a:t>Power Button</a:t>
            </a:r>
          </a:p>
          <a:p>
            <a:r>
              <a:rPr lang="en-US" sz="2400" dirty="0" smtClean="0"/>
              <a:t>Camera</a:t>
            </a:r>
          </a:p>
          <a:p>
            <a:r>
              <a:rPr lang="en-US" sz="2400" dirty="0" smtClean="0"/>
              <a:t>Speaker</a:t>
            </a:r>
          </a:p>
          <a:p>
            <a:r>
              <a:rPr lang="en-US" sz="2400" dirty="0" smtClean="0"/>
              <a:t>Micro USB</a:t>
            </a:r>
          </a:p>
          <a:p>
            <a:r>
              <a:rPr lang="en-US" sz="2400" dirty="0" smtClean="0"/>
              <a:t>USB</a:t>
            </a:r>
          </a:p>
          <a:p>
            <a:r>
              <a:rPr lang="en-US" sz="2400" dirty="0" smtClean="0"/>
              <a:t>Charger </a:t>
            </a:r>
          </a:p>
          <a:p>
            <a:r>
              <a:rPr lang="en-US" sz="2400" dirty="0" smtClean="0"/>
              <a:t>On Left Side</a:t>
            </a:r>
          </a:p>
          <a:p>
            <a:pPr lvl="1"/>
            <a:r>
              <a:rPr lang="en-US" sz="2400" dirty="0" smtClean="0"/>
              <a:t>Speaker</a:t>
            </a:r>
          </a:p>
          <a:p>
            <a:pPr lvl="1"/>
            <a:r>
              <a:rPr lang="en-US" sz="2400" dirty="0" smtClean="0"/>
              <a:t>Headphone Jack</a:t>
            </a:r>
          </a:p>
          <a:p>
            <a:pPr lvl="1"/>
            <a:r>
              <a:rPr lang="en-US" sz="2400" dirty="0" smtClean="0"/>
              <a:t>Volume control</a:t>
            </a:r>
          </a:p>
          <a:p>
            <a:pPr lvl="1"/>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61064" y="2664401"/>
            <a:ext cx="5284552"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Elbow Connector 27"/>
          <p:cNvCxnSpPr/>
          <p:nvPr/>
        </p:nvCxnSpPr>
        <p:spPr>
          <a:xfrm>
            <a:off x="3394364" y="1662546"/>
            <a:ext cx="3048000" cy="1066800"/>
          </a:xfrm>
          <a:prstGeom prst="bentConnector3">
            <a:avLst>
              <a:gd name="adj1" fmla="val 9545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21" name="Elbow Connector 5120"/>
          <p:cNvCxnSpPr/>
          <p:nvPr/>
        </p:nvCxnSpPr>
        <p:spPr>
          <a:xfrm>
            <a:off x="2590800" y="2362200"/>
            <a:ext cx="4953000" cy="609600"/>
          </a:xfrm>
          <a:prstGeom prst="bentConnector3">
            <a:avLst>
              <a:gd name="adj1" fmla="val 695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25" name="Elbow Connector 5124"/>
          <p:cNvCxnSpPr/>
          <p:nvPr/>
        </p:nvCxnSpPr>
        <p:spPr>
          <a:xfrm>
            <a:off x="2590800" y="2971800"/>
            <a:ext cx="3429000" cy="152400"/>
          </a:xfrm>
          <a:prstGeom prst="bentConnector3">
            <a:avLst>
              <a:gd name="adj1" fmla="val 7747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28" name="Elbow Connector 5127"/>
          <p:cNvCxnSpPr/>
          <p:nvPr/>
        </p:nvCxnSpPr>
        <p:spPr>
          <a:xfrm flipV="1">
            <a:off x="2857500" y="3276600"/>
            <a:ext cx="2895600" cy="228600"/>
          </a:xfrm>
          <a:prstGeom prst="bentConnector3">
            <a:avLst>
              <a:gd name="adj1" fmla="val 5909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31" name="Elbow Connector 5130"/>
          <p:cNvCxnSpPr/>
          <p:nvPr/>
        </p:nvCxnSpPr>
        <p:spPr>
          <a:xfrm flipV="1">
            <a:off x="2286000" y="3604346"/>
            <a:ext cx="3467100" cy="436417"/>
          </a:xfrm>
          <a:prstGeom prst="bentConnector3">
            <a:avLst>
              <a:gd name="adj1" fmla="val 4944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34" name="Elbow Connector 5133"/>
          <p:cNvCxnSpPr/>
          <p:nvPr/>
        </p:nvCxnSpPr>
        <p:spPr>
          <a:xfrm>
            <a:off x="2667000" y="4495800"/>
            <a:ext cx="2819400" cy="127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645" y="286920"/>
            <a:ext cx="950159" cy="950159"/>
          </a:xfrm>
          <a:prstGeom prst="rect">
            <a:avLst/>
          </a:prstGeom>
        </p:spPr>
      </p:pic>
      <p:pic>
        <p:nvPicPr>
          <p:cNvPr id="12"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FB76098-DB93-4CC8-BD41-0CA964C39043}" type="slidenum">
              <a:rPr lang="en-US" smtClean="0"/>
              <a:pPr>
                <a:defRPr/>
              </a:pPr>
              <a:t>28</a:t>
            </a:fld>
            <a:endParaRPr lang="en-US"/>
          </a:p>
        </p:txBody>
      </p:sp>
    </p:spTree>
    <p:extLst>
      <p:ext uri="{BB962C8B-B14F-4D97-AF65-F5344CB8AC3E}">
        <p14:creationId xmlns:p14="http://schemas.microsoft.com/office/powerpoint/2010/main" val="1728778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6400800" cy="762000"/>
          </a:xfrm>
        </p:spPr>
        <p:txBody>
          <a:bodyPr/>
          <a:lstStyle/>
          <a:p>
            <a:r>
              <a:rPr lang="en-US" sz="3200" dirty="0" smtClean="0"/>
              <a:t>Accessibility of Surface</a:t>
            </a:r>
            <a:br>
              <a:rPr lang="en-US" sz="3200" dirty="0" smtClean="0"/>
            </a:br>
            <a:endParaRPr lang="en-US" sz="3200" dirty="0"/>
          </a:p>
        </p:txBody>
      </p:sp>
      <p:sp>
        <p:nvSpPr>
          <p:cNvPr id="3" name="Content Placeholder 2"/>
          <p:cNvSpPr>
            <a:spLocks noGrp="1"/>
          </p:cNvSpPr>
          <p:nvPr>
            <p:ph sz="half" idx="1"/>
          </p:nvPr>
        </p:nvSpPr>
        <p:spPr>
          <a:xfrm>
            <a:off x="457200" y="1828801"/>
            <a:ext cx="3581400" cy="3733800"/>
          </a:xfrm>
        </p:spPr>
        <p:txBody>
          <a:bodyPr/>
          <a:lstStyle/>
          <a:p>
            <a:r>
              <a:rPr lang="en-US" dirty="0" smtClean="0"/>
              <a:t>Uses Windows 8</a:t>
            </a:r>
          </a:p>
          <a:p>
            <a:pPr lvl="1"/>
            <a:r>
              <a:rPr lang="en-US" dirty="0" smtClean="0"/>
              <a:t>Ease of Access</a:t>
            </a:r>
          </a:p>
          <a:p>
            <a:r>
              <a:rPr lang="en-US" dirty="0" smtClean="0"/>
              <a:t>Narrator</a:t>
            </a:r>
          </a:p>
          <a:p>
            <a:r>
              <a:rPr lang="en-US" dirty="0" smtClean="0"/>
              <a:t>Magnifier</a:t>
            </a:r>
          </a:p>
          <a:p>
            <a:r>
              <a:rPr lang="en-US" dirty="0" smtClean="0"/>
              <a:t>On-Screen Keyboard</a:t>
            </a:r>
          </a:p>
          <a:p>
            <a:r>
              <a:rPr lang="en-US" dirty="0" smtClean="0"/>
              <a:t>Windows Speech Recognition</a:t>
            </a:r>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3400" y="2209800"/>
            <a:ext cx="442539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645" y="286920"/>
            <a:ext cx="950159" cy="950159"/>
          </a:xfrm>
          <a:prstGeom prst="rect">
            <a:avLst/>
          </a:prstGeom>
        </p:spPr>
      </p:pic>
      <p:pic>
        <p:nvPicPr>
          <p:cNvPr id="6"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D4B83C3-EEE1-4988-B263-80404BA52CC1}" type="slidenum">
              <a:rPr lang="en-US" smtClean="0"/>
              <a:pPr>
                <a:defRPr/>
              </a:pPr>
              <a:t>29</a:t>
            </a:fld>
            <a:endParaRPr lang="en-US"/>
          </a:p>
        </p:txBody>
      </p:sp>
    </p:spTree>
    <p:extLst>
      <p:ext uri="{BB962C8B-B14F-4D97-AF65-F5344CB8AC3E}">
        <p14:creationId xmlns:p14="http://schemas.microsoft.com/office/powerpoint/2010/main" val="319497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975" y="762000"/>
            <a:ext cx="8229600" cy="838200"/>
          </a:xfrm>
        </p:spPr>
        <p:txBody>
          <a:bodyPr/>
          <a:lstStyle/>
          <a:p>
            <a:r>
              <a:rPr lang="en-US" sz="3600" dirty="0" smtClean="0"/>
              <a:t>Technology Evolution</a:t>
            </a:r>
            <a:endParaRPr lang="en-US" sz="3600" dirty="0"/>
          </a:p>
        </p:txBody>
      </p:sp>
      <p:sp>
        <p:nvSpPr>
          <p:cNvPr id="5" name="Content Placeholder 4"/>
          <p:cNvSpPr>
            <a:spLocks noGrp="1"/>
          </p:cNvSpPr>
          <p:nvPr>
            <p:ph idx="1"/>
          </p:nvPr>
        </p:nvSpPr>
        <p:spPr/>
        <p:txBody>
          <a:bodyPr/>
          <a:lstStyle/>
          <a:p>
            <a:r>
              <a:rPr lang="en-US" sz="2000" dirty="0"/>
              <a:t>With the introduction of Apps, we are experiencing a drastic technology evolution that is revolutionizing the field of Assistive Technology and producing positive life changing results for individuals with disabilities. Apps are assisting those with disabilities by promoting more independence, increasing opportunities for inclusion, promoting depth of learning, providing equal access in educational settings and supporting smoother transitions. </a:t>
            </a:r>
            <a:endParaRPr lang="en-US" sz="2000" dirty="0" smtClean="0"/>
          </a:p>
          <a:p>
            <a:endParaRPr lang="en-US" sz="2000" dirty="0" smtClean="0"/>
          </a:p>
          <a:p>
            <a:r>
              <a:rPr lang="en-US" sz="2000" dirty="0" smtClean="0"/>
              <a:t>This </a:t>
            </a:r>
            <a:r>
              <a:rPr lang="en-US" sz="2000" dirty="0"/>
              <a:t>webinar will provide participants with opportunities to explore specific App solutions that promote success and can ultimately assist with successful transitions into the workplace and community.</a:t>
            </a:r>
          </a:p>
        </p:txBody>
      </p:sp>
      <p:pic>
        <p:nvPicPr>
          <p:cNvPr id="4"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FB76098-DB93-4CC8-BD41-0CA964C39043}" type="slidenum">
              <a:rPr lang="en-US" smtClean="0"/>
              <a:pPr>
                <a:defRPr/>
              </a:pPr>
              <a:t>3</a:t>
            </a:fld>
            <a:endParaRPr lang="en-US"/>
          </a:p>
        </p:txBody>
      </p:sp>
    </p:spTree>
    <p:extLst>
      <p:ext uri="{BB962C8B-B14F-4D97-AF65-F5344CB8AC3E}">
        <p14:creationId xmlns:p14="http://schemas.microsoft.com/office/powerpoint/2010/main" val="1138601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r>
              <a:rPr lang="en-US" sz="3600" dirty="0" smtClean="0"/>
              <a:t>Some Surface Apps</a:t>
            </a:r>
            <a:endParaRPr lang="en-US" sz="3600" dirty="0"/>
          </a:p>
        </p:txBody>
      </p:sp>
      <p:sp>
        <p:nvSpPr>
          <p:cNvPr id="3" name="Content Placeholder 2"/>
          <p:cNvSpPr>
            <a:spLocks noGrp="1"/>
          </p:cNvSpPr>
          <p:nvPr>
            <p:ph sz="half" idx="1"/>
          </p:nvPr>
        </p:nvSpPr>
        <p:spPr>
          <a:xfrm>
            <a:off x="357739" y="1834049"/>
            <a:ext cx="2895600" cy="4525963"/>
          </a:xfrm>
        </p:spPr>
        <p:txBody>
          <a:bodyPr/>
          <a:lstStyle/>
          <a:p>
            <a:r>
              <a:rPr lang="en-US" dirty="0" err="1" smtClean="0"/>
              <a:t>Maluuba</a:t>
            </a:r>
            <a:endParaRPr lang="en-US" dirty="0" smtClean="0"/>
          </a:p>
          <a:p>
            <a:pPr lvl="1"/>
            <a:r>
              <a:rPr lang="en-US" dirty="0" smtClean="0"/>
              <a:t>Personal assistant app </a:t>
            </a:r>
          </a:p>
          <a:p>
            <a:pPr lvl="1"/>
            <a:endParaRPr lang="en-US" dirty="0" smtClean="0"/>
          </a:p>
          <a:p>
            <a:r>
              <a:rPr lang="en-US" dirty="0" smtClean="0"/>
              <a:t>Apollo</a:t>
            </a:r>
          </a:p>
          <a:p>
            <a:pPr lvl="1"/>
            <a:r>
              <a:rPr lang="en-US" dirty="0" smtClean="0"/>
              <a:t>Can be a calendar</a:t>
            </a:r>
          </a:p>
          <a:p>
            <a:pPr lvl="1"/>
            <a:r>
              <a:rPr lang="en-US" dirty="0" smtClean="0"/>
              <a:t>See when the sun sets and rises</a:t>
            </a:r>
          </a:p>
          <a:p>
            <a:endParaRPr lang="en-US" dirty="0"/>
          </a:p>
          <a:p>
            <a:pPr marL="0" indent="0">
              <a:buNone/>
            </a:pPr>
            <a:endParaRPr lang="en-US" dirty="0" smtClean="0"/>
          </a:p>
          <a:p>
            <a:endParaRPr lang="en-US" dirty="0" smtClean="0"/>
          </a:p>
          <a:p>
            <a:endParaRPr lang="en-US" dirty="0"/>
          </a:p>
        </p:txBody>
      </p:sp>
      <p:sp>
        <p:nvSpPr>
          <p:cNvPr id="4" name="Content Placeholder 3"/>
          <p:cNvSpPr>
            <a:spLocks noGrp="1"/>
          </p:cNvSpPr>
          <p:nvPr>
            <p:ph sz="half" idx="2"/>
          </p:nvPr>
        </p:nvSpPr>
        <p:spPr>
          <a:xfrm>
            <a:off x="4648200" y="1706078"/>
            <a:ext cx="4038600" cy="4420085"/>
          </a:xfrm>
        </p:spPr>
        <p:txBody>
          <a:bodyPr/>
          <a:lstStyle/>
          <a:p>
            <a:r>
              <a:rPr lang="en-US" dirty="0" smtClean="0"/>
              <a:t>Barcode Generator</a:t>
            </a:r>
          </a:p>
          <a:p>
            <a:pPr lvl="1"/>
            <a:r>
              <a:rPr lang="en-US" dirty="0" smtClean="0"/>
              <a:t>Free way to create your own barcodes</a:t>
            </a:r>
            <a:endParaRPr lang="en-US"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21255" y="1706078"/>
            <a:ext cx="106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4075" y="3810000"/>
            <a:ext cx="1013980" cy="1013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3429000"/>
            <a:ext cx="106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92645" y="286920"/>
            <a:ext cx="950159" cy="950159"/>
          </a:xfrm>
          <a:prstGeom prst="rect">
            <a:avLst/>
          </a:prstGeom>
        </p:spPr>
      </p:pic>
      <p:pic>
        <p:nvPicPr>
          <p:cNvPr id="10"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7D4B83C3-EEE1-4988-B263-80404BA52CC1}" type="slidenum">
              <a:rPr lang="en-US" smtClean="0"/>
              <a:pPr>
                <a:defRPr/>
              </a:pPr>
              <a:t>30</a:t>
            </a:fld>
            <a:endParaRPr lang="en-US"/>
          </a:p>
        </p:txBody>
      </p:sp>
    </p:spTree>
    <p:extLst>
      <p:ext uri="{BB962C8B-B14F-4D97-AF65-F5344CB8AC3E}">
        <p14:creationId xmlns:p14="http://schemas.microsoft.com/office/powerpoint/2010/main" val="2775743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6047" y="805543"/>
            <a:ext cx="8229600" cy="1143000"/>
          </a:xfrm>
        </p:spPr>
        <p:txBody>
          <a:bodyPr/>
          <a:lstStyle/>
          <a:p>
            <a:r>
              <a:rPr lang="en-US" sz="3600" dirty="0" smtClean="0"/>
              <a:t>Layout of the Nook HD</a:t>
            </a:r>
            <a:endParaRPr lang="en-US" sz="3600" dirty="0"/>
          </a:p>
        </p:txBody>
      </p:sp>
      <p:sp>
        <p:nvSpPr>
          <p:cNvPr id="5" name="Content Placeholder 4"/>
          <p:cNvSpPr>
            <a:spLocks noGrp="1"/>
          </p:cNvSpPr>
          <p:nvPr>
            <p:ph sz="half" idx="1"/>
          </p:nvPr>
        </p:nvSpPr>
        <p:spPr/>
        <p:txBody>
          <a:bodyPr/>
          <a:lstStyle/>
          <a:p>
            <a:r>
              <a:rPr lang="en-US" dirty="0" smtClean="0"/>
              <a:t>Volume </a:t>
            </a:r>
          </a:p>
          <a:p>
            <a:r>
              <a:rPr lang="en-US" dirty="0" smtClean="0"/>
              <a:t>Head phones </a:t>
            </a:r>
          </a:p>
          <a:p>
            <a:r>
              <a:rPr lang="en-US" dirty="0" smtClean="0"/>
              <a:t>Power</a:t>
            </a:r>
          </a:p>
          <a:p>
            <a:r>
              <a:rPr lang="en-US" dirty="0" smtClean="0"/>
              <a:t>Home Key</a:t>
            </a:r>
          </a:p>
          <a:p>
            <a:r>
              <a:rPr lang="en-US" dirty="0" smtClean="0"/>
              <a:t>Charger</a:t>
            </a:r>
          </a:p>
        </p:txBody>
      </p:sp>
      <p:pic>
        <p:nvPicPr>
          <p:cNvPr id="1027" name="Picture 3"/>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953000" y="2197089"/>
            <a:ext cx="2932430" cy="327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2133600" y="1959018"/>
            <a:ext cx="46482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Down Arrow 9"/>
          <p:cNvSpPr/>
          <p:nvPr/>
        </p:nvSpPr>
        <p:spPr>
          <a:xfrm>
            <a:off x="6539484" y="1714417"/>
            <a:ext cx="484632" cy="4892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Elbow Connector 11"/>
          <p:cNvCxnSpPr/>
          <p:nvPr/>
        </p:nvCxnSpPr>
        <p:spPr>
          <a:xfrm flipV="1">
            <a:off x="2971800" y="1959018"/>
            <a:ext cx="1295400" cy="479382"/>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133600" y="2895600"/>
            <a:ext cx="54102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Right Arrow 14"/>
          <p:cNvSpPr/>
          <p:nvPr/>
        </p:nvSpPr>
        <p:spPr>
          <a:xfrm>
            <a:off x="7293429" y="2653284"/>
            <a:ext cx="326571"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Elbow Connector 16"/>
          <p:cNvCxnSpPr/>
          <p:nvPr/>
        </p:nvCxnSpPr>
        <p:spPr>
          <a:xfrm>
            <a:off x="2514600" y="3429000"/>
            <a:ext cx="3352800" cy="1752600"/>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18" name="Right Arrow 17"/>
          <p:cNvSpPr/>
          <p:nvPr/>
        </p:nvSpPr>
        <p:spPr>
          <a:xfrm>
            <a:off x="5684520" y="4929235"/>
            <a:ext cx="56388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Elbow Connector 21"/>
          <p:cNvCxnSpPr>
            <a:endCxn id="23" idx="2"/>
          </p:cNvCxnSpPr>
          <p:nvPr/>
        </p:nvCxnSpPr>
        <p:spPr>
          <a:xfrm>
            <a:off x="2286000" y="3962400"/>
            <a:ext cx="4147457" cy="2163763"/>
          </a:xfrm>
          <a:prstGeom prst="bentConnector4">
            <a:avLst>
              <a:gd name="adj1" fmla="val 47079"/>
              <a:gd name="adj2" fmla="val 110565"/>
            </a:avLst>
          </a:prstGeom>
        </p:spPr>
        <p:style>
          <a:lnRef idx="2">
            <a:schemeClr val="accent1"/>
          </a:lnRef>
          <a:fillRef idx="0">
            <a:schemeClr val="accent1"/>
          </a:fillRef>
          <a:effectRef idx="1">
            <a:schemeClr val="accent1"/>
          </a:effectRef>
          <a:fontRef idx="minor">
            <a:schemeClr val="tx1"/>
          </a:fontRef>
        </p:style>
      </p:cxnSp>
      <p:sp>
        <p:nvSpPr>
          <p:cNvPr id="23" name="Up Arrow 22"/>
          <p:cNvSpPr/>
          <p:nvPr/>
        </p:nvSpPr>
        <p:spPr>
          <a:xfrm>
            <a:off x="6191141" y="5477021"/>
            <a:ext cx="484632" cy="64914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6250" y="232005"/>
            <a:ext cx="839397" cy="839397"/>
          </a:xfrm>
          <a:prstGeom prst="rect">
            <a:avLst/>
          </a:prstGeom>
        </p:spPr>
      </p:pic>
      <p:pic>
        <p:nvPicPr>
          <p:cNvPr id="16"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D4B83C3-EEE1-4988-B263-80404BA52CC1}" type="slidenum">
              <a:rPr lang="en-US" smtClean="0"/>
              <a:pPr>
                <a:defRPr/>
              </a:pPr>
              <a:t>31</a:t>
            </a:fld>
            <a:endParaRPr lang="en-US"/>
          </a:p>
        </p:txBody>
      </p:sp>
    </p:spTree>
    <p:extLst>
      <p:ext uri="{BB962C8B-B14F-4D97-AF65-F5344CB8AC3E}">
        <p14:creationId xmlns:p14="http://schemas.microsoft.com/office/powerpoint/2010/main" val="3539532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4000" dirty="0" smtClean="0"/>
              <a:t>Nook HD</a:t>
            </a:r>
            <a:endParaRPr lang="en-US" sz="4000" dirty="0"/>
          </a:p>
        </p:txBody>
      </p:sp>
      <p:sp>
        <p:nvSpPr>
          <p:cNvPr id="3" name="Content Placeholder 2"/>
          <p:cNvSpPr>
            <a:spLocks noGrp="1"/>
          </p:cNvSpPr>
          <p:nvPr>
            <p:ph sz="half" idx="1"/>
          </p:nvPr>
        </p:nvSpPr>
        <p:spPr/>
        <p:txBody>
          <a:bodyPr/>
          <a:lstStyle/>
          <a:p>
            <a:r>
              <a:rPr lang="en-US" dirty="0" smtClean="0"/>
              <a:t>Download Books and Movies</a:t>
            </a:r>
          </a:p>
          <a:p>
            <a:r>
              <a:rPr lang="en-US" dirty="0" smtClean="0"/>
              <a:t>Access to Barnes and Noble Store</a:t>
            </a:r>
          </a:p>
          <a:p>
            <a:r>
              <a:rPr lang="en-US" dirty="0" smtClean="0"/>
              <a:t>Access to Google Play Store</a:t>
            </a:r>
          </a:p>
          <a:p>
            <a:r>
              <a:rPr lang="en-US" dirty="0" smtClean="0"/>
              <a:t>No Camera</a:t>
            </a:r>
          </a:p>
          <a:p>
            <a:r>
              <a:rPr lang="en-US" dirty="0" smtClean="0"/>
              <a:t>Does not read books out loud</a:t>
            </a:r>
            <a:endParaRPr lang="en-US" dirty="0"/>
          </a:p>
        </p:txBody>
      </p:sp>
      <p:sp>
        <p:nvSpPr>
          <p:cNvPr id="4" name="Content Placeholder 3"/>
          <p:cNvSpPr>
            <a:spLocks noGrp="1"/>
          </p:cNvSpPr>
          <p:nvPr>
            <p:ph sz="half" idx="2"/>
          </p:nvPr>
        </p:nvSpPr>
        <p:spPr/>
        <p:txBody>
          <a:bodyPr/>
          <a:lstStyle/>
          <a:p>
            <a:r>
              <a:rPr lang="en-US" dirty="0" smtClean="0"/>
              <a:t>Note taking features</a:t>
            </a:r>
          </a:p>
          <a:p>
            <a:r>
              <a:rPr lang="en-US" dirty="0" smtClean="0"/>
              <a:t>Can Change:</a:t>
            </a:r>
          </a:p>
          <a:p>
            <a:pPr lvl="1"/>
            <a:r>
              <a:rPr lang="en-US" dirty="0" smtClean="0"/>
              <a:t>Font</a:t>
            </a:r>
          </a:p>
          <a:p>
            <a:pPr lvl="1"/>
            <a:r>
              <a:rPr lang="en-US" dirty="0" smtClean="0"/>
              <a:t>Line Spacing</a:t>
            </a:r>
          </a:p>
          <a:p>
            <a:pPr lvl="1"/>
            <a:r>
              <a:rPr lang="en-US" dirty="0" smtClean="0"/>
              <a:t>Text Size</a:t>
            </a:r>
          </a:p>
          <a:p>
            <a:pPr lvl="1"/>
            <a:r>
              <a:rPr lang="en-US" dirty="0"/>
              <a:t> </a:t>
            </a:r>
            <a:r>
              <a:rPr lang="en-US" dirty="0" smtClean="0"/>
              <a:t>Background color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15753" y="4615656"/>
            <a:ext cx="31146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6250" y="232005"/>
            <a:ext cx="839397" cy="839397"/>
          </a:xfrm>
          <a:prstGeom prst="rect">
            <a:avLst/>
          </a:prstGeom>
        </p:spPr>
      </p:pic>
      <p:pic>
        <p:nvPicPr>
          <p:cNvPr id="8"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7D4B83C3-EEE1-4988-B263-80404BA52CC1}" type="slidenum">
              <a:rPr lang="en-US" smtClean="0"/>
              <a:pPr>
                <a:defRPr/>
              </a:pPr>
              <a:t>32</a:t>
            </a:fld>
            <a:endParaRPr lang="en-US"/>
          </a:p>
        </p:txBody>
      </p:sp>
    </p:spTree>
    <p:extLst>
      <p:ext uri="{BB962C8B-B14F-4D97-AF65-F5344CB8AC3E}">
        <p14:creationId xmlns:p14="http://schemas.microsoft.com/office/powerpoint/2010/main" val="596906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r>
              <a:rPr lang="en-US" sz="3600" dirty="0" smtClean="0"/>
              <a:t>Kindle Fire HD</a:t>
            </a:r>
            <a:endParaRPr lang="en-US" sz="3600" dirty="0"/>
          </a:p>
        </p:txBody>
      </p:sp>
      <p:sp>
        <p:nvSpPr>
          <p:cNvPr id="3" name="Content Placeholder 2"/>
          <p:cNvSpPr>
            <a:spLocks noGrp="1"/>
          </p:cNvSpPr>
          <p:nvPr>
            <p:ph sz="half" idx="1"/>
          </p:nvPr>
        </p:nvSpPr>
        <p:spPr>
          <a:xfrm>
            <a:off x="471638" y="1752600"/>
            <a:ext cx="4405162" cy="4525963"/>
          </a:xfrm>
        </p:spPr>
        <p:txBody>
          <a:bodyPr/>
          <a:lstStyle/>
          <a:p>
            <a:r>
              <a:rPr lang="en-US" sz="1800" dirty="0" smtClean="0"/>
              <a:t>Download Books and Movies</a:t>
            </a:r>
          </a:p>
          <a:p>
            <a:r>
              <a:rPr lang="en-US" sz="1800" dirty="0" smtClean="0"/>
              <a:t>Access to Amazon</a:t>
            </a:r>
          </a:p>
          <a:p>
            <a:r>
              <a:rPr lang="en-US" sz="1800" dirty="0" smtClean="0"/>
              <a:t>Front Facing Camera</a:t>
            </a:r>
          </a:p>
          <a:p>
            <a:pPr lvl="1"/>
            <a:r>
              <a:rPr lang="en-US" sz="1800" dirty="0" smtClean="0"/>
              <a:t>Skype</a:t>
            </a:r>
          </a:p>
          <a:p>
            <a:r>
              <a:rPr lang="en-US" sz="1800" dirty="0" smtClean="0"/>
              <a:t>Read Books Out Loud</a:t>
            </a:r>
          </a:p>
          <a:p>
            <a:pPr lvl="1"/>
            <a:r>
              <a:rPr lang="en-US" sz="1800" dirty="0" smtClean="0"/>
              <a:t>If book has this feature enabled</a:t>
            </a:r>
          </a:p>
          <a:p>
            <a:pPr lvl="1"/>
            <a:r>
              <a:rPr lang="en-US" sz="1800" dirty="0" smtClean="0"/>
              <a:t>Check on product details page</a:t>
            </a:r>
          </a:p>
          <a:p>
            <a:pPr lvl="1"/>
            <a:r>
              <a:rPr lang="en-US" sz="1800" dirty="0" err="1" smtClean="0"/>
              <a:t>Whispersync</a:t>
            </a:r>
            <a:r>
              <a:rPr lang="en-US" sz="1800" dirty="0" smtClean="0"/>
              <a:t> for Voice</a:t>
            </a:r>
          </a:p>
          <a:p>
            <a:pPr lvl="1"/>
            <a:r>
              <a:rPr lang="en-US" sz="1800" dirty="0" smtClean="0"/>
              <a:t>Immersion Reading</a:t>
            </a:r>
          </a:p>
          <a:p>
            <a:r>
              <a:rPr lang="en-US" sz="1800" dirty="0"/>
              <a:t>Can Change:</a:t>
            </a:r>
          </a:p>
          <a:p>
            <a:pPr lvl="1"/>
            <a:r>
              <a:rPr lang="en-US" sz="1800" dirty="0"/>
              <a:t>Font</a:t>
            </a:r>
          </a:p>
          <a:p>
            <a:pPr lvl="1"/>
            <a:r>
              <a:rPr lang="en-US" sz="1800" dirty="0"/>
              <a:t>Line Spacing</a:t>
            </a:r>
          </a:p>
          <a:p>
            <a:pPr lvl="1"/>
            <a:r>
              <a:rPr lang="en-US" sz="1800" dirty="0"/>
              <a:t>Text Size</a:t>
            </a:r>
          </a:p>
          <a:p>
            <a:pPr lvl="1"/>
            <a:r>
              <a:rPr lang="en-US" sz="1800" dirty="0" smtClean="0"/>
              <a:t>Background </a:t>
            </a:r>
            <a:r>
              <a:rPr lang="en-US" sz="1800" dirty="0"/>
              <a:t>color</a:t>
            </a:r>
          </a:p>
          <a:p>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32659" y="2057400"/>
            <a:ext cx="29051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2073" y="127203"/>
            <a:ext cx="1117194" cy="1117194"/>
          </a:xfrm>
          <a:prstGeom prst="rect">
            <a:avLst/>
          </a:prstGeom>
        </p:spPr>
      </p:pic>
      <p:pic>
        <p:nvPicPr>
          <p:cNvPr id="7"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D4B83C3-EEE1-4988-B263-80404BA52CC1}" type="slidenum">
              <a:rPr lang="en-US" smtClean="0"/>
              <a:pPr>
                <a:defRPr/>
              </a:pPr>
              <a:t>33</a:t>
            </a:fld>
            <a:endParaRPr lang="en-US"/>
          </a:p>
        </p:txBody>
      </p:sp>
    </p:spTree>
    <p:extLst>
      <p:ext uri="{BB962C8B-B14F-4D97-AF65-F5344CB8AC3E}">
        <p14:creationId xmlns:p14="http://schemas.microsoft.com/office/powerpoint/2010/main" val="631060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030" y="732494"/>
            <a:ext cx="7155295" cy="1143000"/>
          </a:xfrm>
        </p:spPr>
        <p:txBody>
          <a:bodyPr/>
          <a:lstStyle/>
          <a:p>
            <a:r>
              <a:rPr lang="en-US" sz="3200" dirty="0" smtClean="0"/>
              <a:t>Layout of the Kindle Fire HD</a:t>
            </a:r>
            <a:endParaRPr lang="en-US" sz="3200" dirty="0"/>
          </a:p>
        </p:txBody>
      </p:sp>
      <p:sp>
        <p:nvSpPr>
          <p:cNvPr id="3" name="Content Placeholder 2"/>
          <p:cNvSpPr>
            <a:spLocks noGrp="1"/>
          </p:cNvSpPr>
          <p:nvPr>
            <p:ph sz="half" idx="1"/>
          </p:nvPr>
        </p:nvSpPr>
        <p:spPr/>
        <p:txBody>
          <a:bodyPr/>
          <a:lstStyle/>
          <a:p>
            <a:r>
              <a:rPr lang="en-US" dirty="0" smtClean="0"/>
              <a:t>External Speakers</a:t>
            </a:r>
          </a:p>
          <a:p>
            <a:endParaRPr lang="en-US" dirty="0"/>
          </a:p>
          <a:p>
            <a:r>
              <a:rPr lang="en-US" dirty="0" smtClean="0"/>
              <a:t>Power Button</a:t>
            </a:r>
          </a:p>
          <a:p>
            <a:endParaRPr lang="en-US" dirty="0"/>
          </a:p>
          <a:p>
            <a:r>
              <a:rPr lang="en-US" dirty="0" smtClean="0"/>
              <a:t>Charger</a:t>
            </a:r>
          </a:p>
          <a:p>
            <a:endParaRPr lang="en-US" dirty="0"/>
          </a:p>
          <a:p>
            <a:r>
              <a:rPr lang="en-US" dirty="0" smtClean="0"/>
              <a:t>Headphone Jack</a:t>
            </a:r>
          </a:p>
        </p:txBody>
      </p:sp>
      <p:pic>
        <p:nvPicPr>
          <p:cNvPr id="3074"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953000" y="2209800"/>
            <a:ext cx="3016089" cy="3153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Elbow Connector 11"/>
          <p:cNvCxnSpPr/>
          <p:nvPr/>
        </p:nvCxnSpPr>
        <p:spPr>
          <a:xfrm flipV="1">
            <a:off x="3886200" y="1600200"/>
            <a:ext cx="2590800" cy="228600"/>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13" name="Down Arrow 12"/>
          <p:cNvSpPr/>
          <p:nvPr/>
        </p:nvSpPr>
        <p:spPr>
          <a:xfrm>
            <a:off x="6234684" y="1588770"/>
            <a:ext cx="484632" cy="5301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Up Arrow 14"/>
          <p:cNvSpPr/>
          <p:nvPr/>
        </p:nvSpPr>
        <p:spPr>
          <a:xfrm>
            <a:off x="6263640" y="5363208"/>
            <a:ext cx="484632" cy="65659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Elbow Connector 18"/>
          <p:cNvCxnSpPr>
            <a:endCxn id="15" idx="2"/>
          </p:cNvCxnSpPr>
          <p:nvPr/>
        </p:nvCxnSpPr>
        <p:spPr>
          <a:xfrm>
            <a:off x="2819400" y="3810000"/>
            <a:ext cx="3686556" cy="2209800"/>
          </a:xfrm>
          <a:prstGeom prst="bentConnector4">
            <a:avLst>
              <a:gd name="adj1" fmla="val 46714"/>
              <a:gd name="adj2" fmla="val 110345"/>
            </a:avLst>
          </a:prstGeom>
        </p:spPr>
        <p:style>
          <a:lnRef idx="2">
            <a:schemeClr val="accent1"/>
          </a:lnRef>
          <a:fillRef idx="0">
            <a:schemeClr val="accent1"/>
          </a:fillRef>
          <a:effectRef idx="1">
            <a:schemeClr val="accent1"/>
          </a:effectRef>
          <a:fontRef idx="minor">
            <a:schemeClr val="tx1"/>
          </a:fontRef>
        </p:style>
      </p:cxnSp>
      <p:cxnSp>
        <p:nvCxnSpPr>
          <p:cNvPr id="21" name="Elbow Connector 20"/>
          <p:cNvCxnSpPr/>
          <p:nvPr/>
        </p:nvCxnSpPr>
        <p:spPr>
          <a:xfrm>
            <a:off x="3581400" y="4914900"/>
            <a:ext cx="914400" cy="114300"/>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a:xfrm>
            <a:off x="3124200" y="2819400"/>
            <a:ext cx="1219200" cy="990600"/>
          </a:xfrm>
          <a:prstGeom prst="bentConnector3">
            <a:avLst/>
          </a:prstGeom>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4720" y="306460"/>
            <a:ext cx="852067" cy="852067"/>
          </a:xfrm>
          <a:prstGeom prst="rect">
            <a:avLst/>
          </a:prstGeom>
        </p:spPr>
      </p:pic>
      <p:pic>
        <p:nvPicPr>
          <p:cNvPr id="14"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D4B83C3-EEE1-4988-B263-80404BA52CC1}" type="slidenum">
              <a:rPr lang="en-US" smtClean="0"/>
              <a:pPr>
                <a:defRPr/>
              </a:pPr>
              <a:t>34</a:t>
            </a:fld>
            <a:endParaRPr lang="en-US"/>
          </a:p>
        </p:txBody>
      </p:sp>
    </p:spTree>
    <p:extLst>
      <p:ext uri="{BB962C8B-B14F-4D97-AF65-F5344CB8AC3E}">
        <p14:creationId xmlns:p14="http://schemas.microsoft.com/office/powerpoint/2010/main" val="2324275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533400" y="76200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smtClean="0"/>
              <a:t>Android Tablets</a:t>
            </a:r>
          </a:p>
        </p:txBody>
      </p:sp>
      <p:sp>
        <p:nvSpPr>
          <p:cNvPr id="3" name="Content Placeholder 2"/>
          <p:cNvSpPr>
            <a:spLocks noGrp="1"/>
          </p:cNvSpPr>
          <p:nvPr>
            <p:ph idx="1"/>
          </p:nvPr>
        </p:nvSpPr>
        <p:spPr>
          <a:xfrm>
            <a:off x="304801" y="1676400"/>
            <a:ext cx="5334000" cy="4800600"/>
          </a:xfrm>
        </p:spPr>
        <p:txBody>
          <a:bodyPr>
            <a:noAutofit/>
          </a:bodyPr>
          <a:lstStyle/>
          <a:p>
            <a:pPr eaLnBrk="1" fontAlgn="auto" hangingPunct="1">
              <a:spcAft>
                <a:spcPts val="0"/>
              </a:spcAft>
              <a:buFont typeface="Wingdings" pitchFamily="2" charset="2"/>
              <a:buChar char="§"/>
              <a:defRPr/>
            </a:pPr>
            <a:r>
              <a:rPr lang="en-US" sz="2000" dirty="0" smtClean="0">
                <a:ea typeface="+mn-ea"/>
                <a:cs typeface="+mn-cs"/>
              </a:rPr>
              <a:t>Accessibility features are not built in</a:t>
            </a:r>
          </a:p>
          <a:p>
            <a:pPr lvl="1" eaLnBrk="1" fontAlgn="auto" hangingPunct="1">
              <a:spcAft>
                <a:spcPts val="0"/>
              </a:spcAft>
              <a:buFont typeface="Wingdings" pitchFamily="2" charset="2"/>
              <a:buChar char="§"/>
              <a:defRPr/>
            </a:pPr>
            <a:r>
              <a:rPr lang="en-US" sz="1800" dirty="0" smtClean="0">
                <a:ea typeface="+mn-ea"/>
              </a:rPr>
              <a:t>Talkback, Kickback, and </a:t>
            </a:r>
            <a:r>
              <a:rPr lang="en-US" sz="1800" dirty="0" err="1" smtClean="0">
                <a:ea typeface="+mn-ea"/>
              </a:rPr>
              <a:t>Soundback</a:t>
            </a:r>
            <a:endParaRPr lang="en-US" sz="1800" dirty="0" smtClean="0">
              <a:ea typeface="+mn-ea"/>
            </a:endParaRPr>
          </a:p>
          <a:p>
            <a:pPr lvl="1" eaLnBrk="1" fontAlgn="auto" hangingPunct="1">
              <a:spcAft>
                <a:spcPts val="0"/>
              </a:spcAft>
              <a:buFont typeface="Wingdings" pitchFamily="2" charset="2"/>
              <a:buChar char="§"/>
              <a:defRPr/>
            </a:pPr>
            <a:r>
              <a:rPr lang="en-US" sz="1800" dirty="0" smtClean="0">
                <a:ea typeface="+mn-ea"/>
              </a:rPr>
              <a:t>Gesture Feature in Jellybean</a:t>
            </a:r>
          </a:p>
          <a:p>
            <a:pPr lvl="1" eaLnBrk="1" fontAlgn="auto" hangingPunct="1">
              <a:spcAft>
                <a:spcPts val="0"/>
              </a:spcAft>
              <a:buFont typeface="Wingdings" pitchFamily="2" charset="2"/>
              <a:buChar char="§"/>
              <a:defRPr/>
            </a:pPr>
            <a:r>
              <a:rPr lang="en-US" sz="1800" dirty="0" smtClean="0">
                <a:ea typeface="+mn-ea"/>
              </a:rPr>
              <a:t>No zoom or contrast right now</a:t>
            </a:r>
          </a:p>
          <a:p>
            <a:pPr eaLnBrk="1" fontAlgn="auto" hangingPunct="1">
              <a:spcAft>
                <a:spcPts val="0"/>
              </a:spcAft>
              <a:buFont typeface="Wingdings" pitchFamily="2" charset="2"/>
              <a:buChar char="§"/>
              <a:defRPr/>
            </a:pPr>
            <a:r>
              <a:rPr lang="en-US" sz="2000" dirty="0" smtClean="0">
                <a:ea typeface="+mn-ea"/>
                <a:cs typeface="+mn-cs"/>
              </a:rPr>
              <a:t>What operation system is tablet running</a:t>
            </a:r>
          </a:p>
          <a:p>
            <a:pPr lvl="1" eaLnBrk="1" fontAlgn="auto" hangingPunct="1">
              <a:spcAft>
                <a:spcPts val="0"/>
              </a:spcAft>
              <a:buFont typeface="Wingdings" pitchFamily="2" charset="2"/>
              <a:buChar char="§"/>
              <a:defRPr/>
            </a:pPr>
            <a:r>
              <a:rPr lang="en-US" sz="1800" dirty="0" smtClean="0">
                <a:ea typeface="+mn-ea"/>
              </a:rPr>
              <a:t>Jellybean, Ice cream sandwich, Honeycomb, Gingerbread</a:t>
            </a:r>
          </a:p>
          <a:p>
            <a:pPr eaLnBrk="1" fontAlgn="auto" hangingPunct="1">
              <a:spcAft>
                <a:spcPts val="0"/>
              </a:spcAft>
              <a:buFont typeface="Wingdings" pitchFamily="2" charset="2"/>
              <a:buChar char="§"/>
              <a:defRPr/>
            </a:pPr>
            <a:r>
              <a:rPr lang="en-US" sz="2000" dirty="0" smtClean="0">
                <a:ea typeface="+mn-ea"/>
                <a:cs typeface="+mn-cs"/>
              </a:rPr>
              <a:t>Google Play Store to buy apps</a:t>
            </a:r>
          </a:p>
          <a:p>
            <a:pPr lvl="1" eaLnBrk="1" fontAlgn="auto" hangingPunct="1">
              <a:spcAft>
                <a:spcPts val="0"/>
              </a:spcAft>
              <a:buFont typeface="Wingdings" pitchFamily="2" charset="2"/>
              <a:buChar char="§"/>
              <a:defRPr/>
            </a:pPr>
            <a:r>
              <a:rPr lang="en-US" sz="1800" dirty="0" smtClean="0">
                <a:ea typeface="+mn-ea"/>
              </a:rPr>
              <a:t>Must have Gmail address</a:t>
            </a:r>
          </a:p>
          <a:p>
            <a:pPr lvl="1" eaLnBrk="1" fontAlgn="auto" hangingPunct="1">
              <a:spcAft>
                <a:spcPts val="0"/>
              </a:spcAft>
              <a:buFont typeface="Wingdings" pitchFamily="2" charset="2"/>
              <a:buChar char="§"/>
              <a:defRPr/>
            </a:pPr>
            <a:r>
              <a:rPr lang="en-US" sz="1800" dirty="0" smtClean="0">
                <a:ea typeface="+mn-ea"/>
              </a:rPr>
              <a:t>Can use Amazon gift cards</a:t>
            </a:r>
          </a:p>
          <a:p>
            <a:pPr eaLnBrk="1" fontAlgn="auto" hangingPunct="1">
              <a:spcAft>
                <a:spcPts val="0"/>
              </a:spcAft>
              <a:buFont typeface="Wingdings" pitchFamily="2" charset="2"/>
              <a:buChar char="§"/>
              <a:defRPr/>
            </a:pPr>
            <a:r>
              <a:rPr lang="en-US" sz="2000" dirty="0" smtClean="0">
                <a:ea typeface="+mn-ea"/>
                <a:cs typeface="+mn-cs"/>
              </a:rPr>
              <a:t>Not the best to use with someone who has low vision and/or blind or cognitive disabilities</a:t>
            </a:r>
          </a:p>
          <a:p>
            <a:pPr eaLnBrk="1" fontAlgn="auto" hangingPunct="1">
              <a:spcAft>
                <a:spcPts val="0"/>
              </a:spcAft>
              <a:buFont typeface="Wingdings" pitchFamily="2" charset="2"/>
              <a:buChar char="§"/>
              <a:defRPr/>
            </a:pPr>
            <a:endParaRPr lang="en-US" sz="2000" dirty="0">
              <a:ea typeface="+mn-ea"/>
              <a:cs typeface="+mn-cs"/>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2362200"/>
            <a:ext cx="3335822" cy="208634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0808" y="228600"/>
            <a:ext cx="777614" cy="866633"/>
          </a:xfrm>
          <a:prstGeom prst="rect">
            <a:avLst/>
          </a:prstGeom>
        </p:spPr>
      </p:pic>
      <p:pic>
        <p:nvPicPr>
          <p:cNvPr id="7"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FB76098-DB93-4CC8-BD41-0CA964C39043}" type="slidenum">
              <a:rPr lang="en-US" smtClean="0"/>
              <a:pPr>
                <a:defRPr/>
              </a:pPr>
              <a:t>35</a:t>
            </a:fld>
            <a:endParaRPr lang="en-US"/>
          </a:p>
        </p:txBody>
      </p:sp>
    </p:spTree>
    <p:extLst>
      <p:ext uri="{BB962C8B-B14F-4D97-AF65-F5344CB8AC3E}">
        <p14:creationId xmlns:p14="http://schemas.microsoft.com/office/powerpoint/2010/main" val="1750997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609600" y="762000"/>
            <a:ext cx="8229600" cy="731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dirty="0" smtClean="0"/>
              <a:t>Accessible Android Apps</a:t>
            </a:r>
          </a:p>
        </p:txBody>
      </p:sp>
      <p:sp>
        <p:nvSpPr>
          <p:cNvPr id="3" name="Content Placeholder 2"/>
          <p:cNvSpPr>
            <a:spLocks noGrp="1"/>
          </p:cNvSpPr>
          <p:nvPr>
            <p:ph idx="1"/>
          </p:nvPr>
        </p:nvSpPr>
        <p:spPr>
          <a:xfrm>
            <a:off x="228600" y="1770429"/>
            <a:ext cx="6248400" cy="4525963"/>
          </a:xfrm>
        </p:spPr>
        <p:txBody>
          <a:bodyPr>
            <a:noAutofit/>
          </a:bodyPr>
          <a:lstStyle/>
          <a:p>
            <a:pPr eaLnBrk="1" fontAlgn="auto" hangingPunct="1">
              <a:spcAft>
                <a:spcPts val="0"/>
              </a:spcAft>
              <a:buFont typeface="Wingdings" pitchFamily="2" charset="2"/>
              <a:buChar char="§"/>
              <a:defRPr/>
            </a:pPr>
            <a:r>
              <a:rPr lang="en-US" sz="2400" dirty="0" smtClean="0">
                <a:ea typeface="+mn-ea"/>
                <a:cs typeface="+mn-cs"/>
              </a:rPr>
              <a:t>Big Launcher- icons look darker and text is larger</a:t>
            </a:r>
          </a:p>
          <a:p>
            <a:pPr eaLnBrk="1" fontAlgn="auto" hangingPunct="1">
              <a:spcAft>
                <a:spcPts val="0"/>
              </a:spcAft>
              <a:buFont typeface="Wingdings" pitchFamily="2" charset="2"/>
              <a:buChar char="§"/>
              <a:defRPr/>
            </a:pPr>
            <a:r>
              <a:rPr lang="en-US" sz="2400" dirty="0" err="1">
                <a:ea typeface="+mn-ea"/>
                <a:cs typeface="+mn-cs"/>
              </a:rPr>
              <a:t>Vlingo</a:t>
            </a:r>
            <a:r>
              <a:rPr lang="en-US" sz="2400" dirty="0">
                <a:ea typeface="+mn-ea"/>
                <a:cs typeface="+mn-cs"/>
              </a:rPr>
              <a:t> Virtual Assistant and iris. (alpha</a:t>
            </a:r>
            <a:r>
              <a:rPr lang="en-US" sz="2400" dirty="0" smtClean="0">
                <a:ea typeface="+mn-ea"/>
                <a:cs typeface="+mn-cs"/>
              </a:rPr>
              <a:t>)- voice command apps</a:t>
            </a:r>
          </a:p>
          <a:p>
            <a:pPr eaLnBrk="1" fontAlgn="auto" hangingPunct="1">
              <a:spcAft>
                <a:spcPts val="0"/>
              </a:spcAft>
              <a:buFont typeface="Wingdings" pitchFamily="2" charset="2"/>
              <a:buChar char="§"/>
              <a:defRPr/>
            </a:pPr>
            <a:r>
              <a:rPr lang="en-US" sz="2400" dirty="0" smtClean="0">
                <a:ea typeface="+mn-ea"/>
                <a:cs typeface="+mn-cs"/>
              </a:rPr>
              <a:t>Text to Speech Toy- Text-to- Speech</a:t>
            </a:r>
          </a:p>
          <a:p>
            <a:pPr eaLnBrk="1" fontAlgn="auto" hangingPunct="1">
              <a:spcAft>
                <a:spcPts val="0"/>
              </a:spcAft>
              <a:buFont typeface="Wingdings" pitchFamily="2" charset="2"/>
              <a:buChar char="§"/>
              <a:defRPr/>
            </a:pPr>
            <a:r>
              <a:rPr lang="en-US" sz="2400" dirty="0" smtClean="0">
                <a:ea typeface="+mn-ea"/>
                <a:cs typeface="+mn-cs"/>
              </a:rPr>
              <a:t>Eyes-free keyboard</a:t>
            </a:r>
          </a:p>
          <a:p>
            <a:pPr eaLnBrk="1" fontAlgn="auto" hangingPunct="1">
              <a:spcAft>
                <a:spcPts val="0"/>
              </a:spcAft>
              <a:buFont typeface="Wingdings" pitchFamily="2" charset="2"/>
              <a:buChar char="§"/>
              <a:defRPr/>
            </a:pPr>
            <a:r>
              <a:rPr lang="en-US" sz="2400" dirty="0" smtClean="0">
                <a:ea typeface="+mn-ea"/>
                <a:cs typeface="+mn-cs"/>
              </a:rPr>
              <a:t>IDEAL web reader</a:t>
            </a:r>
          </a:p>
          <a:p>
            <a:pPr eaLnBrk="1" fontAlgn="auto" hangingPunct="1">
              <a:spcAft>
                <a:spcPts val="0"/>
              </a:spcAft>
              <a:buFont typeface="Wingdings" pitchFamily="2" charset="2"/>
              <a:buChar char="§"/>
              <a:defRPr/>
            </a:pPr>
            <a:r>
              <a:rPr lang="en-US" sz="2400" dirty="0"/>
              <a:t>Code Factory - </a:t>
            </a:r>
            <a:r>
              <a:rPr lang="en-US" sz="2400" dirty="0" smtClean="0">
                <a:ea typeface="+mn-ea"/>
                <a:cs typeface="+mn-cs"/>
              </a:rPr>
              <a:t>Mobile Accessibility Suite for AT&amp;T users</a:t>
            </a:r>
          </a:p>
          <a:p>
            <a:pPr lvl="1" eaLnBrk="1" fontAlgn="auto" hangingPunct="1">
              <a:spcAft>
                <a:spcPts val="0"/>
              </a:spcAft>
              <a:buFont typeface="Wingdings" pitchFamily="2" charset="2"/>
              <a:buChar char="§"/>
              <a:defRPr/>
            </a:pPr>
            <a:r>
              <a:rPr lang="en-US" sz="2400" dirty="0" smtClean="0">
                <a:ea typeface="+mn-ea"/>
              </a:rPr>
              <a:t>12 </a:t>
            </a:r>
            <a:r>
              <a:rPr lang="en-US" sz="2400" dirty="0">
                <a:ea typeface="+mn-ea"/>
              </a:rPr>
              <a:t>different apps / 30 day free </a:t>
            </a:r>
            <a:r>
              <a:rPr lang="en-US" sz="2400" dirty="0" smtClean="0">
                <a:ea typeface="+mn-ea"/>
              </a:rPr>
              <a:t>trial -$99 </a:t>
            </a:r>
            <a:endParaRPr lang="en-US" sz="2400" dirty="0" smtClean="0">
              <a:solidFill>
                <a:srgbClr val="FF0000"/>
              </a:solidFill>
              <a:ea typeface="+mn-ea"/>
            </a:endParaRPr>
          </a:p>
          <a:p>
            <a:pPr eaLnBrk="1" fontAlgn="auto" hangingPunct="1">
              <a:spcAft>
                <a:spcPts val="0"/>
              </a:spcAft>
              <a:buFont typeface="Wingdings" pitchFamily="2" charset="2"/>
              <a:buChar char="§"/>
              <a:defRPr/>
            </a:pPr>
            <a:r>
              <a:rPr lang="en-US" sz="2400" dirty="0" smtClean="0">
                <a:ea typeface="+mn-ea"/>
                <a:cs typeface="+mn-cs"/>
                <a:hlinkClick r:id="rId3"/>
              </a:rPr>
              <a:t>www.androidaccess.net</a:t>
            </a:r>
            <a:r>
              <a:rPr lang="en-US" sz="2400" dirty="0" smtClean="0">
                <a:ea typeface="+mn-ea"/>
                <a:cs typeface="+mn-cs"/>
              </a:rPr>
              <a:t> </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0" y="78047"/>
            <a:ext cx="625214" cy="696787"/>
          </a:xfrm>
          <a:prstGeom prst="rect">
            <a:avLst/>
          </a:prstGeom>
        </p:spPr>
      </p:pic>
      <p:pic>
        <p:nvPicPr>
          <p:cNvPr id="7"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705600" y="1828800"/>
            <a:ext cx="1895687" cy="3362161"/>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4FB76098-DB93-4CC8-BD41-0CA964C39043}" type="slidenum">
              <a:rPr lang="en-US" smtClean="0"/>
              <a:pPr>
                <a:defRPr/>
              </a:pPr>
              <a:t>36</a:t>
            </a:fld>
            <a:endParaRPr lang="en-US"/>
          </a:p>
        </p:txBody>
      </p:sp>
    </p:spTree>
    <p:extLst>
      <p:ext uri="{BB962C8B-B14F-4D97-AF65-F5344CB8AC3E}">
        <p14:creationId xmlns:p14="http://schemas.microsoft.com/office/powerpoint/2010/main" val="2546644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457200" y="762000"/>
            <a:ext cx="82296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b="1" dirty="0" smtClean="0"/>
              <a:t>TFL AppFinder</a:t>
            </a:r>
          </a:p>
        </p:txBody>
      </p:sp>
      <p:sp>
        <p:nvSpPr>
          <p:cNvPr id="22532" name="Content Placeholder 4"/>
          <p:cNvSpPr>
            <a:spLocks noGrp="1"/>
          </p:cNvSpPr>
          <p:nvPr>
            <p:ph sz="half" idx="2"/>
          </p:nvPr>
        </p:nvSpPr>
        <p:spPr bwMode="auto">
          <a:xfrm>
            <a:off x="4876800" y="1426748"/>
            <a:ext cx="41275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itchFamily="34" charset="0"/>
              <a:buNone/>
            </a:pPr>
            <a:r>
              <a:rPr lang="en-US" sz="2400" b="1" dirty="0" smtClean="0"/>
              <a:t>Search by:</a:t>
            </a:r>
          </a:p>
          <a:p>
            <a:pPr eaLnBrk="1" hangingPunct="1">
              <a:buFont typeface="Wingdings" pitchFamily="2" charset="2"/>
              <a:buChar char="ü"/>
            </a:pPr>
            <a:r>
              <a:rPr lang="en-US" sz="2400" b="1" dirty="0" smtClean="0"/>
              <a:t>App Name</a:t>
            </a:r>
          </a:p>
          <a:p>
            <a:pPr eaLnBrk="1" hangingPunct="1">
              <a:buFont typeface="Wingdings" pitchFamily="2" charset="2"/>
              <a:buChar char="ü"/>
            </a:pPr>
            <a:r>
              <a:rPr lang="en-US" sz="2400" b="1" dirty="0" smtClean="0"/>
              <a:t>Categories </a:t>
            </a:r>
          </a:p>
          <a:p>
            <a:pPr lvl="1" eaLnBrk="1" hangingPunct="1"/>
            <a:r>
              <a:rPr lang="en-US" sz="1800" dirty="0" smtClean="0"/>
              <a:t>Book </a:t>
            </a:r>
          </a:p>
          <a:p>
            <a:pPr lvl="1" eaLnBrk="1" hangingPunct="1"/>
            <a:r>
              <a:rPr lang="en-US" sz="1800" dirty="0" smtClean="0"/>
              <a:t>Education</a:t>
            </a:r>
          </a:p>
          <a:p>
            <a:pPr lvl="1" eaLnBrk="1" hangingPunct="1"/>
            <a:r>
              <a:rPr lang="en-US" sz="1800" dirty="0" smtClean="0"/>
              <a:t>Environmental Adaptations</a:t>
            </a:r>
          </a:p>
          <a:p>
            <a:pPr lvl="1" eaLnBrk="1" hangingPunct="1"/>
            <a:r>
              <a:rPr lang="en-US" sz="1800" dirty="0" smtClean="0"/>
              <a:t>Hearing</a:t>
            </a:r>
          </a:p>
          <a:p>
            <a:pPr lvl="1" eaLnBrk="1" hangingPunct="1"/>
            <a:r>
              <a:rPr lang="en-US" sz="1800" dirty="0" smtClean="0"/>
              <a:t>Cognition, Learning, Developmental</a:t>
            </a:r>
          </a:p>
          <a:p>
            <a:pPr lvl="1" eaLnBrk="1" hangingPunct="1"/>
            <a:r>
              <a:rPr lang="en-US" sz="1800" dirty="0" smtClean="0"/>
              <a:t>Navigation</a:t>
            </a:r>
          </a:p>
          <a:p>
            <a:pPr lvl="1" eaLnBrk="1" hangingPunct="1"/>
            <a:r>
              <a:rPr lang="en-US" sz="1800" dirty="0" smtClean="0"/>
              <a:t>Personal Care and Safety</a:t>
            </a:r>
          </a:p>
          <a:p>
            <a:pPr lvl="1" eaLnBrk="1" hangingPunct="1"/>
            <a:r>
              <a:rPr lang="en-US" sz="1800" dirty="0" smtClean="0"/>
              <a:t>Productivity  </a:t>
            </a:r>
          </a:p>
          <a:p>
            <a:pPr lvl="1" eaLnBrk="1" hangingPunct="1"/>
            <a:r>
              <a:rPr lang="en-US" sz="1800" dirty="0" smtClean="0"/>
              <a:t>Communication</a:t>
            </a:r>
          </a:p>
          <a:p>
            <a:pPr lvl="1" eaLnBrk="1" hangingPunct="1"/>
            <a:r>
              <a:rPr lang="en-US" sz="1800" dirty="0" smtClean="0"/>
              <a:t>Therapeutic Aids</a:t>
            </a:r>
          </a:p>
          <a:p>
            <a:pPr lvl="1" eaLnBrk="1" hangingPunct="1"/>
            <a:r>
              <a:rPr lang="en-US" sz="1800" dirty="0" smtClean="0"/>
              <a:t>Vision</a:t>
            </a:r>
          </a:p>
        </p:txBody>
      </p:sp>
      <p:pic>
        <p:nvPicPr>
          <p:cNvPr id="4" name="Content Placeholder 3"/>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7199" y="1835184"/>
            <a:ext cx="4166671" cy="4184615"/>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D4B83C3-EEE1-4988-B263-80404BA52CC1}" type="slidenum">
              <a:rPr lang="en-US" smtClean="0"/>
              <a:pPr>
                <a:defRPr/>
              </a:pPr>
              <a:t>37</a:t>
            </a:fld>
            <a:endParaRPr lang="en-US"/>
          </a:p>
        </p:txBody>
      </p:sp>
    </p:spTree>
    <p:extLst>
      <p:ext uri="{BB962C8B-B14F-4D97-AF65-F5344CB8AC3E}">
        <p14:creationId xmlns:p14="http://schemas.microsoft.com/office/powerpoint/2010/main" val="980815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28" y="76200"/>
            <a:ext cx="9144000" cy="6858000"/>
          </a:xfrm>
          <a:prstGeom prst="rect">
            <a:avLst/>
          </a:prstGeom>
        </p:spPr>
      </p:pic>
      <p:sp>
        <p:nvSpPr>
          <p:cNvPr id="6" name="Oval 5"/>
          <p:cNvSpPr/>
          <p:nvPr/>
        </p:nvSpPr>
        <p:spPr>
          <a:xfrm>
            <a:off x="5410200" y="4724400"/>
            <a:ext cx="2514600" cy="1066800"/>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365200">
            <a:off x="3222203" y="4543566"/>
            <a:ext cx="2215249" cy="304800"/>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E4215AB8-4919-4121-9474-5270E0CFC408}" type="slidenum">
              <a:rPr lang="en-US" smtClean="0"/>
              <a:pPr>
                <a:defRPr/>
              </a:pPr>
              <a:t>38</a:t>
            </a:fld>
            <a:endParaRPr lang="en-US"/>
          </a:p>
        </p:txBody>
      </p:sp>
    </p:spTree>
    <p:extLst>
      <p:ext uri="{BB962C8B-B14F-4D97-AF65-F5344CB8AC3E}">
        <p14:creationId xmlns:p14="http://schemas.microsoft.com/office/powerpoint/2010/main" val="39975868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
            <a:ext cx="9143999" cy="6858000"/>
          </a:xfrm>
          <a:prstGeom prst="rect">
            <a:avLst/>
          </a:prstGeom>
        </p:spPr>
      </p:pic>
      <p:sp>
        <p:nvSpPr>
          <p:cNvPr id="3" name="Right Arrow 2"/>
          <p:cNvSpPr/>
          <p:nvPr/>
        </p:nvSpPr>
        <p:spPr>
          <a:xfrm flipH="1">
            <a:off x="5189276" y="3056866"/>
            <a:ext cx="2139290" cy="326507"/>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Arrow 3"/>
          <p:cNvSpPr/>
          <p:nvPr/>
        </p:nvSpPr>
        <p:spPr>
          <a:xfrm flipH="1">
            <a:off x="4675049" y="3535773"/>
            <a:ext cx="2139290" cy="326507"/>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rot="10800000" flipH="1">
            <a:off x="381000" y="3918857"/>
            <a:ext cx="1834490" cy="326507"/>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rot="10800000" flipH="1">
            <a:off x="914400" y="4446717"/>
            <a:ext cx="1301090" cy="326507"/>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9718313" flipH="1">
            <a:off x="4576524" y="1599629"/>
            <a:ext cx="2139290" cy="326507"/>
          </a:xfrm>
          <a:prstGeom prs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8997547" flipH="1">
            <a:off x="1966839" y="5810583"/>
            <a:ext cx="1379033" cy="312667"/>
          </a:xfrm>
          <a:prstGeom prs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pPr>
              <a:defRPr/>
            </a:pPr>
            <a:fld id="{E4215AB8-4919-4121-9474-5270E0CFC408}" type="slidenum">
              <a:rPr lang="en-US" smtClean="0"/>
              <a:pPr>
                <a:defRPr/>
              </a:pPr>
              <a:t>39</a:t>
            </a:fld>
            <a:endParaRPr lang="en-US"/>
          </a:p>
        </p:txBody>
      </p:sp>
    </p:spTree>
    <p:extLst>
      <p:ext uri="{BB962C8B-B14F-4D97-AF65-F5344CB8AC3E}">
        <p14:creationId xmlns:p14="http://schemas.microsoft.com/office/powerpoint/2010/main" val="4052055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345" y="914400"/>
            <a:ext cx="8229600" cy="762000"/>
          </a:xfrm>
        </p:spPr>
        <p:txBody>
          <a:bodyPr/>
          <a:lstStyle/>
          <a:p>
            <a:r>
              <a:rPr lang="en-US" sz="3600" dirty="0" smtClean="0"/>
              <a:t>Agenda</a:t>
            </a:r>
            <a:endParaRPr lang="en-US" sz="3600" dirty="0"/>
          </a:p>
        </p:txBody>
      </p:sp>
      <p:sp>
        <p:nvSpPr>
          <p:cNvPr id="3" name="Content Placeholder 2"/>
          <p:cNvSpPr>
            <a:spLocks noGrp="1"/>
          </p:cNvSpPr>
          <p:nvPr>
            <p:ph idx="1"/>
          </p:nvPr>
        </p:nvSpPr>
        <p:spPr>
          <a:xfrm>
            <a:off x="457200" y="1752600"/>
            <a:ext cx="8229600" cy="4144963"/>
          </a:xfrm>
        </p:spPr>
        <p:txBody>
          <a:bodyPr/>
          <a:lstStyle/>
          <a:p>
            <a:r>
              <a:rPr lang="en-US" sz="2400" dirty="0" smtClean="0"/>
              <a:t>Accessing </a:t>
            </a:r>
            <a:r>
              <a:rPr lang="en-US" sz="2400" dirty="0"/>
              <a:t>Your AT Act </a:t>
            </a:r>
            <a:r>
              <a:rPr lang="en-US" sz="2400" dirty="0" smtClean="0"/>
              <a:t>Program</a:t>
            </a:r>
          </a:p>
          <a:p>
            <a:r>
              <a:rPr lang="en-US" sz="2400" dirty="0" smtClean="0"/>
              <a:t>Understanding </a:t>
            </a:r>
            <a:r>
              <a:rPr lang="en-US" sz="2400" dirty="0"/>
              <a:t>the Difference </a:t>
            </a:r>
            <a:r>
              <a:rPr lang="en-US" sz="2400" dirty="0" smtClean="0"/>
              <a:t>amongst Android, Apple &amp; Microsoft </a:t>
            </a:r>
            <a:endParaRPr lang="en-US" sz="2400" dirty="0"/>
          </a:p>
          <a:p>
            <a:r>
              <a:rPr lang="en-US" sz="2400" dirty="0" smtClean="0"/>
              <a:t>Take a Closer </a:t>
            </a:r>
            <a:r>
              <a:rPr lang="en-US" sz="2400" dirty="0"/>
              <a:t>Look at </a:t>
            </a:r>
            <a:r>
              <a:rPr lang="en-US" sz="2400" dirty="0" smtClean="0"/>
              <a:t>Tablet Features </a:t>
            </a:r>
            <a:endParaRPr lang="en-US" sz="2400" dirty="0"/>
          </a:p>
          <a:p>
            <a:r>
              <a:rPr lang="en-US" sz="2400" dirty="0"/>
              <a:t>Considering Accessibility</a:t>
            </a:r>
          </a:p>
          <a:p>
            <a:r>
              <a:rPr lang="en-US" sz="2400" dirty="0"/>
              <a:t>Access the Tools For Life </a:t>
            </a:r>
            <a:r>
              <a:rPr lang="en-US" sz="2400" dirty="0" err="1"/>
              <a:t>AppFinder</a:t>
            </a:r>
            <a:endParaRPr lang="en-US" sz="2400" dirty="0"/>
          </a:p>
          <a:p>
            <a:r>
              <a:rPr lang="en-US" sz="2400" dirty="0"/>
              <a:t>Exploring </a:t>
            </a:r>
            <a:r>
              <a:rPr lang="en-US" sz="2400" dirty="0" smtClean="0"/>
              <a:t>Some of Tools </a:t>
            </a:r>
            <a:r>
              <a:rPr lang="en-US" sz="2400" dirty="0"/>
              <a:t>for </a:t>
            </a:r>
            <a:r>
              <a:rPr lang="en-US" sz="2400" dirty="0" smtClean="0"/>
              <a:t>Life’s </a:t>
            </a:r>
            <a:r>
              <a:rPr lang="en-US" sz="2400" dirty="0"/>
              <a:t>Favorite Apps</a:t>
            </a:r>
          </a:p>
        </p:txBody>
      </p:sp>
      <p:pic>
        <p:nvPicPr>
          <p:cNvPr id="4"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4FB76098-DB93-4CC8-BD41-0CA964C39043}" type="slidenum">
              <a:rPr lang="en-US" smtClean="0"/>
              <a:pPr>
                <a:defRPr/>
              </a:pPr>
              <a:t>4</a:t>
            </a:fld>
            <a:endParaRPr lang="en-US"/>
          </a:p>
        </p:txBody>
      </p:sp>
    </p:spTree>
    <p:extLst>
      <p:ext uri="{BB962C8B-B14F-4D97-AF65-F5344CB8AC3E}">
        <p14:creationId xmlns:p14="http://schemas.microsoft.com/office/powerpoint/2010/main" val="73740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
            <a:ext cx="9144000" cy="6858000"/>
          </a:xfrm>
          <a:prstGeom prst="rect">
            <a:avLst/>
          </a:prstGeom>
        </p:spPr>
      </p:pic>
      <p:sp>
        <p:nvSpPr>
          <p:cNvPr id="3" name="Slide Number Placeholder 2"/>
          <p:cNvSpPr>
            <a:spLocks noGrp="1"/>
          </p:cNvSpPr>
          <p:nvPr>
            <p:ph type="sldNum" sz="quarter" idx="12"/>
          </p:nvPr>
        </p:nvSpPr>
        <p:spPr/>
        <p:txBody>
          <a:bodyPr/>
          <a:lstStyle/>
          <a:p>
            <a:pPr>
              <a:defRPr/>
            </a:pPr>
            <a:fld id="{E4215AB8-4919-4121-9474-5270E0CFC408}" type="slidenum">
              <a:rPr lang="en-US" smtClean="0"/>
              <a:pPr>
                <a:defRPr/>
              </a:pPr>
              <a:t>40</a:t>
            </a:fld>
            <a:endParaRPr lang="en-US"/>
          </a:p>
        </p:txBody>
      </p:sp>
    </p:spTree>
    <p:extLst>
      <p:ext uri="{BB962C8B-B14F-4D97-AF65-F5344CB8AC3E}">
        <p14:creationId xmlns:p14="http://schemas.microsoft.com/office/powerpoint/2010/main" val="689664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idx="4294967295"/>
          </p:nvPr>
        </p:nvSpPr>
        <p:spPr bwMode="auto">
          <a:xfrm>
            <a:off x="990600" y="838200"/>
            <a:ext cx="7772400" cy="6525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800" b="1" dirty="0" smtClean="0">
                <a:solidFill>
                  <a:srgbClr val="7030A0"/>
                </a:solidFill>
              </a:rPr>
              <a:t>SOME OF OUR FAVORITE APPS!</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01073" y="1828799"/>
            <a:ext cx="5364149" cy="3579887"/>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01073" y="5791200"/>
            <a:ext cx="5222520" cy="584775"/>
          </a:xfrm>
          <a:prstGeom prst="rect">
            <a:avLst/>
          </a:prstGeom>
        </p:spPr>
        <p:txBody>
          <a:bodyPr wrap="none">
            <a:spAutoFit/>
          </a:bodyPr>
          <a:lstStyle/>
          <a:p>
            <a:r>
              <a:rPr lang="en-US" sz="3200" b="1" dirty="0">
                <a:solidFill>
                  <a:srgbClr val="7030A0"/>
                </a:solidFill>
              </a:rPr>
              <a:t>What are Your Favorite Apps?</a:t>
            </a:r>
            <a:endParaRPr lang="en-US" sz="3200" dirty="0"/>
          </a:p>
        </p:txBody>
      </p:sp>
    </p:spTree>
    <p:extLst>
      <p:ext uri="{BB962C8B-B14F-4D97-AF65-F5344CB8AC3E}">
        <p14:creationId xmlns:p14="http://schemas.microsoft.com/office/powerpoint/2010/main" val="1761133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457200" y="16383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b="1" dirty="0" smtClean="0"/>
              <a:t>Apps for Writing and Reading</a:t>
            </a:r>
            <a:br>
              <a:rPr lang="en-US" b="1" dirty="0" smtClean="0"/>
            </a:br>
            <a:endParaRPr lang="en-US" b="1" dirty="0" smtClean="0"/>
          </a:p>
        </p:txBody>
      </p:sp>
      <p:pic>
        <p:nvPicPr>
          <p:cNvPr id="7170" name="Picture 2" descr="E:\iPad_H.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41171" y="3657600"/>
            <a:ext cx="33147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4313FDD-1C03-420A-A6D2-5E859A8A863F}" type="slidenum">
              <a:rPr lang="en-US" smtClean="0"/>
              <a:pPr>
                <a:defRPr/>
              </a:pPr>
              <a:t>42</a:t>
            </a:fld>
            <a:endParaRPr lang="en-US"/>
          </a:p>
        </p:txBody>
      </p:sp>
    </p:spTree>
    <p:extLst>
      <p:ext uri="{BB962C8B-B14F-4D97-AF65-F5344CB8AC3E}">
        <p14:creationId xmlns:p14="http://schemas.microsoft.com/office/powerpoint/2010/main" val="29889779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dirty="0" smtClean="0"/>
              <a:t>BARD Mobile</a:t>
            </a:r>
            <a:endParaRPr lang="en-US" dirty="0"/>
          </a:p>
        </p:txBody>
      </p:sp>
      <p:sp>
        <p:nvSpPr>
          <p:cNvPr id="4" name="Content Placeholder 3"/>
          <p:cNvSpPr>
            <a:spLocks noGrp="1"/>
          </p:cNvSpPr>
          <p:nvPr>
            <p:ph sz="half" idx="2"/>
          </p:nvPr>
        </p:nvSpPr>
        <p:spPr>
          <a:xfrm>
            <a:off x="4800600" y="2209800"/>
            <a:ext cx="4038600" cy="3916363"/>
          </a:xfrm>
        </p:spPr>
        <p:txBody>
          <a:bodyPr/>
          <a:lstStyle/>
          <a:p>
            <a:r>
              <a:rPr lang="en-US" sz="2000" dirty="0" smtClean="0"/>
              <a:t>Access directly to the National </a:t>
            </a:r>
            <a:r>
              <a:rPr lang="en-US" sz="2000" dirty="0"/>
              <a:t>Library Service for the Blind and Physically Handicapped (NLS</a:t>
            </a:r>
            <a:r>
              <a:rPr lang="en-US" sz="2000" dirty="0" smtClean="0"/>
              <a:t>)</a:t>
            </a:r>
          </a:p>
          <a:p>
            <a:r>
              <a:rPr lang="en-US" sz="2000" dirty="0"/>
              <a:t> </a:t>
            </a:r>
            <a:r>
              <a:rPr lang="en-US" sz="2000" dirty="0" smtClean="0"/>
              <a:t>Must </a:t>
            </a:r>
            <a:r>
              <a:rPr lang="en-US" sz="2000" dirty="0"/>
              <a:t>be registered </a:t>
            </a:r>
            <a:endParaRPr lang="en-US" sz="2000" dirty="0" smtClean="0"/>
          </a:p>
          <a:p>
            <a:r>
              <a:rPr lang="en-US" sz="2000" dirty="0" smtClean="0"/>
              <a:t>Settings </a:t>
            </a:r>
          </a:p>
          <a:p>
            <a:r>
              <a:rPr lang="en-US" sz="2000" dirty="0" smtClean="0"/>
              <a:t>Can use with braille display</a:t>
            </a:r>
          </a:p>
          <a:p>
            <a:r>
              <a:rPr lang="en-US" sz="2000" dirty="0">
                <a:hlinkClick r:id="rId2"/>
              </a:rPr>
              <a:t>http://</a:t>
            </a:r>
            <a:r>
              <a:rPr lang="en-US" sz="2000" dirty="0" smtClean="0">
                <a:hlinkClick r:id="rId2"/>
              </a:rPr>
              <a:t>www.loc.gov/nls/find.html</a:t>
            </a:r>
            <a:endParaRPr lang="en-US" sz="2000" dirty="0" smtClean="0"/>
          </a:p>
          <a:p>
            <a:r>
              <a:rPr lang="en-US" sz="2000" dirty="0" smtClean="0"/>
              <a:t>Free</a:t>
            </a:r>
          </a:p>
          <a:p>
            <a:endParaRPr lang="en-US" sz="2400"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457200"/>
            <a:ext cx="833437" cy="83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1600200"/>
            <a:ext cx="2195762" cy="3760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37494" y="3048000"/>
            <a:ext cx="1979955" cy="3390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D4B83C3-EEE1-4988-B263-80404BA52CC1}" type="slidenum">
              <a:rPr lang="en-US" smtClean="0"/>
              <a:pPr>
                <a:defRPr/>
              </a:pPr>
              <a:t>43</a:t>
            </a:fld>
            <a:endParaRPr lang="en-US"/>
          </a:p>
        </p:txBody>
      </p:sp>
    </p:spTree>
    <p:extLst>
      <p:ext uri="{BB962C8B-B14F-4D97-AF65-F5344CB8AC3E}">
        <p14:creationId xmlns:p14="http://schemas.microsoft.com/office/powerpoint/2010/main" val="42801876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685800"/>
            <a:ext cx="8229600" cy="1143000"/>
          </a:xfrm>
        </p:spPr>
        <p:txBody>
          <a:bodyPr/>
          <a:lstStyle/>
          <a:p>
            <a:r>
              <a:rPr lang="en-US" dirty="0" smtClean="0"/>
              <a:t>Ginger App</a:t>
            </a:r>
            <a:endParaRPr lang="en-US" dirty="0"/>
          </a:p>
        </p:txBody>
      </p:sp>
      <p:sp>
        <p:nvSpPr>
          <p:cNvPr id="3" name="Content Placeholder 2"/>
          <p:cNvSpPr>
            <a:spLocks noGrp="1"/>
          </p:cNvSpPr>
          <p:nvPr>
            <p:ph sz="half" idx="1"/>
          </p:nvPr>
        </p:nvSpPr>
        <p:spPr>
          <a:xfrm>
            <a:off x="477982" y="1828800"/>
            <a:ext cx="4343400" cy="4525963"/>
          </a:xfrm>
        </p:spPr>
        <p:txBody>
          <a:bodyPr/>
          <a:lstStyle/>
          <a:p>
            <a:r>
              <a:rPr lang="en-US" sz="2400" dirty="0" smtClean="0"/>
              <a:t>Free</a:t>
            </a:r>
          </a:p>
          <a:p>
            <a:r>
              <a:rPr lang="en-US" sz="2400" dirty="0" smtClean="0"/>
              <a:t>Grammar and Spell checker</a:t>
            </a:r>
          </a:p>
          <a:p>
            <a:r>
              <a:rPr lang="en-US" sz="2400" dirty="0" smtClean="0"/>
              <a:t>Personal Assistant</a:t>
            </a:r>
          </a:p>
          <a:p>
            <a:r>
              <a:rPr lang="en-US" sz="2400" dirty="0"/>
              <a:t>Use it to </a:t>
            </a:r>
            <a:r>
              <a:rPr lang="en-US" sz="2400" dirty="0" smtClean="0"/>
              <a:t>correct </a:t>
            </a:r>
            <a:r>
              <a:rPr lang="en-US" sz="2400" dirty="0"/>
              <a:t>text messages, </a:t>
            </a:r>
            <a:r>
              <a:rPr lang="en-US" sz="2400" dirty="0" err="1"/>
              <a:t>Whatsapp</a:t>
            </a:r>
            <a:r>
              <a:rPr lang="en-US" sz="2400" dirty="0"/>
              <a:t> messages, Gmail and Outlook emails, and even social media apps such as </a:t>
            </a:r>
            <a:r>
              <a:rPr lang="en-US" sz="2400" dirty="0" smtClean="0"/>
              <a:t>Facebook</a:t>
            </a:r>
            <a:endParaRPr lang="en-US" sz="2400"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0200" y="2223168"/>
            <a:ext cx="214312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787768"/>
            <a:ext cx="833005" cy="83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43718" y="752475"/>
            <a:ext cx="6223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D4B83C3-EEE1-4988-B263-80404BA52CC1}" type="slidenum">
              <a:rPr lang="en-US" smtClean="0"/>
              <a:pPr>
                <a:defRPr/>
              </a:pPr>
              <a:t>44</a:t>
            </a:fld>
            <a:endParaRPr lang="en-US"/>
          </a:p>
        </p:txBody>
      </p:sp>
    </p:spTree>
    <p:extLst>
      <p:ext uri="{BB962C8B-B14F-4D97-AF65-F5344CB8AC3E}">
        <p14:creationId xmlns:p14="http://schemas.microsoft.com/office/powerpoint/2010/main" val="2490991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357188" y="838200"/>
            <a:ext cx="82296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smtClean="0"/>
              <a:t>Dragon Dictation</a:t>
            </a:r>
          </a:p>
        </p:txBody>
      </p:sp>
      <p:sp>
        <p:nvSpPr>
          <p:cNvPr id="41987" name="Content Placeholder 3"/>
          <p:cNvSpPr>
            <a:spLocks noGrp="1"/>
          </p:cNvSpPr>
          <p:nvPr>
            <p:ph sz="half" idx="2"/>
          </p:nvPr>
        </p:nvSpPr>
        <p:spPr bwMode="auto">
          <a:xfrm>
            <a:off x="4800600" y="1812925"/>
            <a:ext cx="4206614"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2" charset="2"/>
              <a:buChar char="§"/>
            </a:pPr>
            <a:r>
              <a:rPr lang="en-US" sz="2400" dirty="0" smtClean="0"/>
              <a:t>Voice Recognition </a:t>
            </a:r>
          </a:p>
          <a:p>
            <a:pPr eaLnBrk="1" hangingPunct="1">
              <a:buFont typeface="Wingdings" pitchFamily="2" charset="2"/>
              <a:buChar char="§"/>
            </a:pPr>
            <a:r>
              <a:rPr lang="en-US" sz="2400" dirty="0" smtClean="0"/>
              <a:t>Free</a:t>
            </a:r>
          </a:p>
          <a:p>
            <a:pPr eaLnBrk="1" hangingPunct="1">
              <a:buFont typeface="Wingdings" pitchFamily="2" charset="2"/>
              <a:buChar char="§"/>
            </a:pPr>
            <a:r>
              <a:rPr lang="en-US" sz="2400" dirty="0" smtClean="0"/>
              <a:t>Dictate notes, emails, Twitter, and Facebook</a:t>
            </a:r>
          </a:p>
          <a:p>
            <a:pPr eaLnBrk="1" hangingPunct="1">
              <a:buFont typeface="Wingdings" pitchFamily="2" charset="2"/>
              <a:buChar char="§"/>
            </a:pPr>
            <a:r>
              <a:rPr lang="en-US" sz="2400" dirty="0" smtClean="0"/>
              <a:t>Supports many languages</a:t>
            </a:r>
          </a:p>
          <a:p>
            <a:pPr eaLnBrk="1" hangingPunct="1">
              <a:buFont typeface="Wingdings" pitchFamily="2" charset="2"/>
              <a:buChar char="§"/>
            </a:pPr>
            <a:r>
              <a:rPr lang="en-US" sz="2400" dirty="0" smtClean="0"/>
              <a:t>Cut, Copy, Paste</a:t>
            </a:r>
          </a:p>
          <a:p>
            <a:pPr eaLnBrk="1" hangingPunct="1">
              <a:buFont typeface="Wingdings" pitchFamily="2" charset="2"/>
              <a:buChar char="§"/>
            </a:pPr>
            <a:r>
              <a:rPr lang="en-US" sz="2400" dirty="0" smtClean="0"/>
              <a:t>Android</a:t>
            </a:r>
          </a:p>
          <a:p>
            <a:pPr lvl="1" eaLnBrk="1" hangingPunct="1">
              <a:buFont typeface="Wingdings" pitchFamily="2" charset="2"/>
              <a:buChar char="§"/>
            </a:pPr>
            <a:r>
              <a:rPr lang="en-US" sz="2000" dirty="0" smtClean="0"/>
              <a:t>Dragon Go!</a:t>
            </a:r>
          </a:p>
          <a:p>
            <a:pPr lvl="1" eaLnBrk="1" hangingPunct="1">
              <a:buFont typeface="Wingdings" pitchFamily="2" charset="2"/>
              <a:buChar char="§"/>
            </a:pPr>
            <a:r>
              <a:rPr lang="en-US" sz="2000" dirty="0" smtClean="0"/>
              <a:t>Dragon Hands Free Assistant</a:t>
            </a:r>
          </a:p>
        </p:txBody>
      </p:sp>
      <p:pic>
        <p:nvPicPr>
          <p:cNvPr id="41988" name="Picture 2" descr="C:\Users\mrust8\Pictures\apps\drago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23113" y="685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3" descr="C:\Users\mrust8\Pictures\apps\dragon1.jpg">
            <a:hlinkClick r:id="rId4"/>
          </p:cNvPr>
          <p:cNvPicPr>
            <a:picLocks noGrp="1" noChangeAspect="1" noChangeArrowheads="1"/>
          </p:cNvPicPr>
          <p:nvPr>
            <p:ph sz="half" idx="1"/>
          </p:nvPr>
        </p:nvPicPr>
        <p:blipFill>
          <a:blip r:embed="rId5" cstate="email">
            <a:extLst>
              <a:ext uri="{28A0092B-C50C-407E-A947-70E740481C1C}">
                <a14:useLocalDpi xmlns:a14="http://schemas.microsoft.com/office/drawing/2010/main"/>
              </a:ext>
            </a:extLst>
          </a:blip>
          <a:srcRect/>
          <a:stretch>
            <a:fillRect/>
          </a:stretch>
        </p:blipFill>
        <p:spPr bwMode="auto">
          <a:xfrm>
            <a:off x="357188" y="1738313"/>
            <a:ext cx="2092325" cy="3138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4" descr="C:\Users\mrust8\Pictures\apps\dragon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0800" y="3048000"/>
            <a:ext cx="1905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83038" y="71855"/>
            <a:ext cx="536575" cy="70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13" name="Picture 2"/>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D4B83C3-EEE1-4988-B263-80404BA52CC1}" type="slidenum">
              <a:rPr lang="en-US" smtClean="0"/>
              <a:pPr>
                <a:defRPr/>
              </a:pPr>
              <a:t>45</a:t>
            </a:fld>
            <a:endParaRPr lang="en-US"/>
          </a:p>
        </p:txBody>
      </p:sp>
    </p:spTree>
    <p:extLst>
      <p:ext uri="{BB962C8B-B14F-4D97-AF65-F5344CB8AC3E}">
        <p14:creationId xmlns:p14="http://schemas.microsoft.com/office/powerpoint/2010/main" val="3788584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455613" y="762000"/>
            <a:ext cx="82296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err="1" smtClean="0"/>
              <a:t>AudioNote</a:t>
            </a:r>
            <a:endParaRPr lang="en-US" sz="4000" dirty="0" smtClean="0"/>
          </a:p>
        </p:txBody>
      </p:sp>
      <p:sp>
        <p:nvSpPr>
          <p:cNvPr id="44036" name="Content Placeholder 3"/>
          <p:cNvSpPr>
            <a:spLocks noGrp="1"/>
          </p:cNvSpPr>
          <p:nvPr>
            <p:ph sz="half" idx="2"/>
          </p:nvPr>
        </p:nvSpPr>
        <p:spPr bwMode="auto">
          <a:xfrm>
            <a:off x="4646613" y="1828800"/>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sz="2000" dirty="0" smtClean="0"/>
              <a:t>Records your notes, meetings or lectures</a:t>
            </a:r>
          </a:p>
          <a:p>
            <a:pPr eaLnBrk="1" hangingPunct="1">
              <a:spcBef>
                <a:spcPts val="0"/>
              </a:spcBef>
            </a:pPr>
            <a:endParaRPr lang="en-US" sz="2000" dirty="0" smtClean="0"/>
          </a:p>
          <a:p>
            <a:pPr eaLnBrk="1" hangingPunct="1">
              <a:spcBef>
                <a:spcPts val="0"/>
              </a:spcBef>
            </a:pPr>
            <a:r>
              <a:rPr lang="en-US" sz="2000" dirty="0" smtClean="0"/>
              <a:t>Can take notes by typing, stylus, or drawing</a:t>
            </a:r>
          </a:p>
          <a:p>
            <a:pPr eaLnBrk="1" hangingPunct="1">
              <a:spcBef>
                <a:spcPts val="0"/>
              </a:spcBef>
            </a:pPr>
            <a:endParaRPr lang="en-US" sz="2000" dirty="0" smtClean="0"/>
          </a:p>
          <a:p>
            <a:pPr eaLnBrk="1" hangingPunct="1">
              <a:spcBef>
                <a:spcPts val="0"/>
              </a:spcBef>
            </a:pPr>
            <a:r>
              <a:rPr lang="en-US" sz="2000" dirty="0" smtClean="0"/>
              <a:t>Time stamps so you can go directly to where you want to hear</a:t>
            </a:r>
          </a:p>
          <a:p>
            <a:pPr eaLnBrk="1" hangingPunct="1">
              <a:spcBef>
                <a:spcPts val="0"/>
              </a:spcBef>
            </a:pPr>
            <a:endParaRPr lang="en-US" sz="2000" dirty="0" smtClean="0"/>
          </a:p>
          <a:p>
            <a:pPr eaLnBrk="1" hangingPunct="1">
              <a:spcBef>
                <a:spcPts val="0"/>
              </a:spcBef>
            </a:pPr>
            <a:r>
              <a:rPr lang="en-US" sz="2000" dirty="0" smtClean="0"/>
              <a:t>Highlights notes when read back</a:t>
            </a:r>
          </a:p>
          <a:p>
            <a:pPr eaLnBrk="1" hangingPunct="1">
              <a:spcBef>
                <a:spcPts val="0"/>
              </a:spcBef>
            </a:pPr>
            <a:endParaRPr lang="en-US" sz="2000" dirty="0" smtClean="0"/>
          </a:p>
          <a:p>
            <a:pPr eaLnBrk="1" hangingPunct="1">
              <a:spcBef>
                <a:spcPts val="0"/>
              </a:spcBef>
            </a:pPr>
            <a:r>
              <a:rPr lang="en-US" sz="2000" dirty="0" smtClean="0"/>
              <a:t>$4.99</a:t>
            </a:r>
            <a:endParaRPr lang="en-US" sz="1800" dirty="0" smtClean="0"/>
          </a:p>
        </p:txBody>
      </p:sp>
      <p:pic>
        <p:nvPicPr>
          <p:cNvPr id="43013" name="Picture 3"/>
          <p:cNvPicPr>
            <a:picLocks noChangeAspect="1" noChangeArrowheads="1"/>
          </p:cNvPicPr>
          <p:nvPr/>
        </p:nvPicPr>
        <p:blipFill>
          <a:blip r:embed="rId3"/>
          <a:srcRect/>
          <a:stretch>
            <a:fillRect/>
          </a:stretch>
        </p:blipFill>
        <p:spPr bwMode="auto">
          <a:xfrm>
            <a:off x="838200" y="1676400"/>
            <a:ext cx="3429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4038" name="Picture 5" descr="C:\Users\mrust8\Pictures\apps\Audionot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00800" y="7715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18512" y="112854"/>
            <a:ext cx="5365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12" name="Picture 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D4B83C3-EEE1-4988-B263-80404BA52CC1}" type="slidenum">
              <a:rPr lang="en-US" smtClean="0"/>
              <a:pPr>
                <a:defRPr/>
              </a:pPr>
              <a:t>46</a:t>
            </a:fld>
            <a:endParaRPr lang="en-US"/>
          </a:p>
        </p:txBody>
      </p:sp>
    </p:spTree>
    <p:extLst>
      <p:ext uri="{BB962C8B-B14F-4D97-AF65-F5344CB8AC3E}">
        <p14:creationId xmlns:p14="http://schemas.microsoft.com/office/powerpoint/2010/main" val="11459645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xfrm>
            <a:off x="457200" y="685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Perfect OCR</a:t>
            </a:r>
          </a:p>
        </p:txBody>
      </p:sp>
      <p:sp>
        <p:nvSpPr>
          <p:cNvPr id="27652" name="Content Placeholder 5"/>
          <p:cNvSpPr>
            <a:spLocks noGrp="1"/>
          </p:cNvSpPr>
          <p:nvPr>
            <p:ph sz="half" idx="2"/>
          </p:nvPr>
        </p:nvSpPr>
        <p:spPr>
          <a:xfrm>
            <a:off x="476250" y="2463800"/>
            <a:ext cx="4040188" cy="3951288"/>
          </a:xfrm>
        </p:spPr>
        <p:txBody>
          <a:bodyPr/>
          <a:lstStyle/>
          <a:p>
            <a:pPr marL="0" indent="0">
              <a:buFont typeface="Arial" pitchFamily="34" charset="0"/>
              <a:buNone/>
              <a:defRPr/>
            </a:pPr>
            <a:endParaRPr lang="en-US" dirty="0" smtClean="0">
              <a:cs typeface="ＭＳ Ｐゴシック" charset="0"/>
            </a:endParaRPr>
          </a:p>
          <a:p>
            <a:pPr>
              <a:defRPr/>
            </a:pPr>
            <a:endParaRPr lang="en-US" dirty="0" smtClean="0">
              <a:cs typeface="ＭＳ Ｐゴシック" charset="0"/>
            </a:endParaRPr>
          </a:p>
        </p:txBody>
      </p:sp>
      <p:sp>
        <p:nvSpPr>
          <p:cNvPr id="55301" name="Text Placeholder 6"/>
          <p:cNvSpPr>
            <a:spLocks noGrp="1"/>
          </p:cNvSpPr>
          <p:nvPr>
            <p:ph type="body" sz="quarter" idx="3"/>
          </p:nvPr>
        </p:nvSpPr>
        <p:spPr bwMode="auto">
          <a:xfrm>
            <a:off x="4645025" y="1787525"/>
            <a:ext cx="4041775"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mtClean="0"/>
              <a:t> </a:t>
            </a:r>
          </a:p>
        </p:txBody>
      </p:sp>
      <p:sp>
        <p:nvSpPr>
          <p:cNvPr id="55302" name="Content Placeholder 7"/>
          <p:cNvSpPr>
            <a:spLocks noGrp="1"/>
          </p:cNvSpPr>
          <p:nvPr>
            <p:ph sz="quarter" idx="4"/>
          </p:nvPr>
        </p:nvSpPr>
        <p:spPr bwMode="auto">
          <a:xfrm>
            <a:off x="4608513" y="2138363"/>
            <a:ext cx="4041775" cy="3951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$3.99</a:t>
            </a:r>
          </a:p>
          <a:p>
            <a:r>
              <a:rPr lang="en-US" smtClean="0"/>
              <a:t>Uses the built in camera to scan documents</a:t>
            </a:r>
          </a:p>
          <a:p>
            <a:r>
              <a:rPr lang="en-US" smtClean="0"/>
              <a:t>Edit, copy, store, email documents</a:t>
            </a:r>
          </a:p>
          <a:p>
            <a:r>
              <a:rPr lang="en-US" smtClean="0"/>
              <a:t>Upload to online storage is as Evernote</a:t>
            </a:r>
          </a:p>
          <a:p>
            <a:r>
              <a:rPr lang="en-US" smtClean="0"/>
              <a:t>Does take practice for picture</a:t>
            </a:r>
          </a:p>
        </p:txBody>
      </p:sp>
      <p:pic>
        <p:nvPicPr>
          <p:cNvPr id="55303" name="Picture 2" descr="http://images.appshopper.com/icons/363/09538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67600" y="1828800"/>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0" y="152400"/>
            <a:ext cx="5365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428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013" y="1766888"/>
            <a:ext cx="2109787"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4282"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59063" y="3074988"/>
            <a:ext cx="21336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837FBC79-2B3F-47A3-8687-CCCCA593F982}" type="slidenum">
              <a:rPr lang="en-US" smtClean="0"/>
              <a:pPr>
                <a:defRPr/>
              </a:pPr>
              <a:t>47</a:t>
            </a:fld>
            <a:endParaRPr lang="en-US"/>
          </a:p>
        </p:txBody>
      </p:sp>
    </p:spTree>
    <p:extLst>
      <p:ext uri="{BB962C8B-B14F-4D97-AF65-F5344CB8AC3E}">
        <p14:creationId xmlns:p14="http://schemas.microsoft.com/office/powerpoint/2010/main" val="3207700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457200" y="609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Brevity</a:t>
            </a:r>
          </a:p>
        </p:txBody>
      </p:sp>
      <p:sp>
        <p:nvSpPr>
          <p:cNvPr id="3" name="Content Placeholder 2"/>
          <p:cNvSpPr>
            <a:spLocks noGrp="1"/>
          </p:cNvSpPr>
          <p:nvPr>
            <p:ph sz="half" idx="1"/>
          </p:nvPr>
        </p:nvSpPr>
        <p:spPr/>
        <p:txBody>
          <a:bodyPr/>
          <a:lstStyle/>
          <a:p>
            <a:pPr>
              <a:defRPr/>
            </a:pPr>
            <a:r>
              <a:rPr lang="en-US" sz="2000" dirty="0" smtClean="0"/>
              <a:t>Word Completion App</a:t>
            </a:r>
          </a:p>
          <a:p>
            <a:pPr>
              <a:defRPr/>
            </a:pPr>
            <a:r>
              <a:rPr lang="en-US" sz="2000" dirty="0" smtClean="0"/>
              <a:t>Automatically add words if not in list</a:t>
            </a:r>
            <a:endParaRPr lang="en-US" sz="2000" dirty="0"/>
          </a:p>
          <a:p>
            <a:pPr>
              <a:defRPr/>
            </a:pPr>
            <a:r>
              <a:rPr lang="en-US" sz="2000" dirty="0"/>
              <a:t>R</a:t>
            </a:r>
            <a:r>
              <a:rPr lang="en-US" sz="2000" dirty="0" smtClean="0"/>
              <a:t>emembers </a:t>
            </a:r>
            <a:r>
              <a:rPr lang="en-US" sz="2000" dirty="0"/>
              <a:t>how often you use words and offers the most frequently chosen options to you first</a:t>
            </a:r>
          </a:p>
          <a:p>
            <a:pPr>
              <a:defRPr/>
            </a:pPr>
            <a:r>
              <a:rPr lang="en-US" sz="2000" dirty="0" smtClean="0"/>
              <a:t>E-mail </a:t>
            </a:r>
            <a:r>
              <a:rPr lang="en-US" sz="2000" dirty="0"/>
              <a:t>Support - Send e-mails from directly within the application</a:t>
            </a:r>
          </a:p>
          <a:p>
            <a:pPr>
              <a:defRPr/>
            </a:pPr>
            <a:r>
              <a:rPr lang="en-US" sz="2000" dirty="0" smtClean="0"/>
              <a:t>Text </a:t>
            </a:r>
            <a:r>
              <a:rPr lang="en-US" sz="2000" dirty="0"/>
              <a:t>Message Support </a:t>
            </a:r>
          </a:p>
          <a:p>
            <a:pPr>
              <a:defRPr/>
            </a:pPr>
            <a:r>
              <a:rPr lang="en-US" sz="2000" dirty="0" smtClean="0"/>
              <a:t>Remove </a:t>
            </a:r>
            <a:r>
              <a:rPr lang="en-US" sz="2000" dirty="0"/>
              <a:t>misspelled or unwanted words</a:t>
            </a:r>
          </a:p>
          <a:p>
            <a:pPr>
              <a:defRPr/>
            </a:pPr>
            <a:r>
              <a:rPr lang="en-US" sz="2000" dirty="0" smtClean="0"/>
              <a:t>Set </a:t>
            </a:r>
            <a:r>
              <a:rPr lang="en-US" sz="2000" dirty="0"/>
              <a:t>prediction font size and window transparency</a:t>
            </a:r>
          </a:p>
          <a:p>
            <a:pPr marL="0" indent="0">
              <a:buFont typeface="Arial" pitchFamily="34" charset="0"/>
              <a:buNone/>
              <a:defRPr/>
            </a:pPr>
            <a:r>
              <a:rPr lang="en-US" sz="1800" dirty="0" smtClean="0"/>
              <a:t> </a:t>
            </a:r>
            <a:endParaRPr lang="en-US" sz="1800" dirty="0"/>
          </a:p>
        </p:txBody>
      </p:sp>
      <p:pic>
        <p:nvPicPr>
          <p:cNvPr id="3891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18513" y="152400"/>
            <a:ext cx="536575"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3" descr="C:\Users\mrust8\Pictures\apps\Brevity.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685800"/>
            <a:ext cx="74453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descr="C:\Users\mrust8\Pictures\apps\brevity1.jpg"/>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5157788" y="1981200"/>
            <a:ext cx="2603500" cy="37412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D4B83C3-EEE1-4988-B263-80404BA52CC1}" type="slidenum">
              <a:rPr lang="en-US" smtClean="0"/>
              <a:pPr>
                <a:defRPr/>
              </a:pPr>
              <a:t>48</a:t>
            </a:fld>
            <a:endParaRPr lang="en-US"/>
          </a:p>
        </p:txBody>
      </p:sp>
    </p:spTree>
    <p:extLst>
      <p:ext uri="{BB962C8B-B14F-4D97-AF65-F5344CB8AC3E}">
        <p14:creationId xmlns:p14="http://schemas.microsoft.com/office/powerpoint/2010/main" val="29028131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2013" y="2133600"/>
            <a:ext cx="8229600" cy="1143000"/>
          </a:xfrm>
        </p:spPr>
        <p:txBody>
          <a:bodyPr/>
          <a:lstStyle/>
          <a:p>
            <a:r>
              <a:rPr lang="en-US" dirty="0" smtClean="0"/>
              <a:t>Apps for Math</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62288" y="2971800"/>
            <a:ext cx="3829050" cy="3257550"/>
          </a:xfrm>
          <a:prstGeom prst="rect">
            <a:avLst/>
          </a:prstGeom>
        </p:spPr>
      </p:pic>
      <p:pic>
        <p:nvPicPr>
          <p:cNvPr id="4"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313FDD-1C03-420A-A6D2-5E859A8A863F}" type="slidenum">
              <a:rPr lang="en-US" smtClean="0"/>
              <a:pPr>
                <a:defRPr/>
              </a:pPr>
              <a:t>49</a:t>
            </a:fld>
            <a:endParaRPr lang="en-US"/>
          </a:p>
        </p:txBody>
      </p:sp>
    </p:spTree>
    <p:extLst>
      <p:ext uri="{BB962C8B-B14F-4D97-AF65-F5344CB8AC3E}">
        <p14:creationId xmlns:p14="http://schemas.microsoft.com/office/powerpoint/2010/main" val="1948892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417507" y="838200"/>
            <a:ext cx="7010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dirty="0" smtClean="0"/>
              <a:t>Tools for Life Mission</a:t>
            </a:r>
          </a:p>
        </p:txBody>
      </p:sp>
      <p:sp>
        <p:nvSpPr>
          <p:cNvPr id="18435" name="Rectangle 3"/>
          <p:cNvSpPr>
            <a:spLocks noGrp="1" noChangeArrowheads="1"/>
          </p:cNvSpPr>
          <p:nvPr>
            <p:ph type="body" idx="1"/>
          </p:nvPr>
        </p:nvSpPr>
        <p:spPr bwMode="auto">
          <a:xfrm>
            <a:off x="267102" y="2209800"/>
            <a:ext cx="4685898" cy="4070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ts val="0"/>
              </a:spcBef>
              <a:buFont typeface="Wingdings" pitchFamily="2" charset="2"/>
              <a:buNone/>
            </a:pPr>
            <a:r>
              <a:rPr lang="en-US" sz="2400" dirty="0" smtClean="0"/>
              <a:t>We’re </a:t>
            </a:r>
            <a:r>
              <a:rPr lang="en-US" sz="2400" dirty="0"/>
              <a:t>here to </a:t>
            </a:r>
            <a:r>
              <a:rPr lang="en-US" sz="2400" dirty="0" smtClean="0"/>
              <a:t>help </a:t>
            </a:r>
            <a:r>
              <a:rPr lang="en-US" sz="2400" dirty="0"/>
              <a:t>Georgians with disabilities </a:t>
            </a:r>
            <a:r>
              <a:rPr lang="en-US" sz="2400" dirty="0" smtClean="0"/>
              <a:t>gain access to and acquisition of assistive technology devices and assistive technology services so they can live, learn, work, and play independently in the communities of their choice.</a:t>
            </a:r>
          </a:p>
        </p:txBody>
      </p:sp>
      <p:pic>
        <p:nvPicPr>
          <p:cNvPr id="6"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3000" y="2438400"/>
            <a:ext cx="3771536" cy="2513214"/>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a:defRPr/>
            </a:pPr>
            <a:fld id="{4FB76098-DB93-4CC8-BD41-0CA964C39043}" type="slidenum">
              <a:rPr lang="en-US" smtClean="0"/>
              <a:pPr>
                <a:defRPr/>
              </a:pPr>
              <a:t>5</a:t>
            </a:fld>
            <a:endParaRPr lang="en-US"/>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517525" y="685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Talking Calculators</a:t>
            </a:r>
          </a:p>
        </p:txBody>
      </p:sp>
      <p:sp>
        <p:nvSpPr>
          <p:cNvPr id="3" name="Content Placeholder 2"/>
          <p:cNvSpPr>
            <a:spLocks noGrp="1"/>
          </p:cNvSpPr>
          <p:nvPr>
            <p:ph sz="half" idx="1"/>
          </p:nvPr>
        </p:nvSpPr>
        <p:spPr>
          <a:xfrm>
            <a:off x="457200" y="1828800"/>
            <a:ext cx="4038600" cy="4525963"/>
          </a:xfrm>
        </p:spPr>
        <p:txBody>
          <a:bodyPr/>
          <a:lstStyle/>
          <a:p>
            <a:pPr marL="0" indent="0">
              <a:buFont typeface="Arial" pitchFamily="34" charset="0"/>
              <a:buNone/>
              <a:defRPr/>
            </a:pPr>
            <a:r>
              <a:rPr lang="en-US" dirty="0" smtClean="0"/>
              <a:t>Simple Talking Calculator</a:t>
            </a:r>
          </a:p>
          <a:p>
            <a:pPr>
              <a:defRPr/>
            </a:pPr>
            <a:r>
              <a:rPr lang="en-US" dirty="0" smtClean="0"/>
              <a:t>Percentages</a:t>
            </a:r>
          </a:p>
          <a:p>
            <a:pPr>
              <a:defRPr/>
            </a:pPr>
            <a:r>
              <a:rPr lang="en-US" dirty="0" smtClean="0"/>
              <a:t>Square-root</a:t>
            </a:r>
          </a:p>
          <a:p>
            <a:pPr>
              <a:defRPr/>
            </a:pPr>
            <a:r>
              <a:rPr lang="en-US" dirty="0" smtClean="0"/>
              <a:t>Square </a:t>
            </a:r>
            <a:r>
              <a:rPr lang="en-US" dirty="0"/>
              <a:t>and </a:t>
            </a:r>
            <a:r>
              <a:rPr lang="en-US" dirty="0" smtClean="0"/>
              <a:t>Cube </a:t>
            </a:r>
          </a:p>
          <a:p>
            <a:pPr>
              <a:defRPr/>
            </a:pPr>
            <a:r>
              <a:rPr lang="en-US" dirty="0"/>
              <a:t>B</a:t>
            </a:r>
            <a:r>
              <a:rPr lang="en-US" dirty="0" smtClean="0"/>
              <a:t>ig </a:t>
            </a:r>
            <a:r>
              <a:rPr lang="en-US" dirty="0"/>
              <a:t>buttons </a:t>
            </a:r>
          </a:p>
        </p:txBody>
      </p:sp>
      <p:sp>
        <p:nvSpPr>
          <p:cNvPr id="4" name="Content Placeholder 3"/>
          <p:cNvSpPr>
            <a:spLocks noGrp="1"/>
          </p:cNvSpPr>
          <p:nvPr>
            <p:ph sz="half" idx="2"/>
          </p:nvPr>
        </p:nvSpPr>
        <p:spPr>
          <a:xfrm>
            <a:off x="4648200" y="1828800"/>
            <a:ext cx="4038600" cy="4297363"/>
          </a:xfrm>
        </p:spPr>
        <p:txBody>
          <a:bodyPr/>
          <a:lstStyle/>
          <a:p>
            <a:pPr marL="0" indent="0">
              <a:buFont typeface="Arial" pitchFamily="34" charset="0"/>
              <a:buNone/>
              <a:defRPr/>
            </a:pPr>
            <a:r>
              <a:rPr lang="en-US" dirty="0" smtClean="0"/>
              <a:t>Talking Calculator HD</a:t>
            </a:r>
          </a:p>
          <a:p>
            <a:pPr>
              <a:defRPr/>
            </a:pPr>
            <a:r>
              <a:rPr lang="en-US" dirty="0" smtClean="0"/>
              <a:t>Hear numbers on the screen</a:t>
            </a:r>
          </a:p>
          <a:p>
            <a:pPr>
              <a:defRPr/>
            </a:pPr>
            <a:r>
              <a:rPr lang="en-US" dirty="0" smtClean="0"/>
              <a:t>Works for someone who may have a vision loss</a:t>
            </a:r>
            <a:endParaRPr lang="en-US" dirty="0"/>
          </a:p>
        </p:txBody>
      </p:sp>
      <p:pic>
        <p:nvPicPr>
          <p:cNvPr id="45062"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18512" y="1752600"/>
            <a:ext cx="53657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3" name="Picture 4" descr="C:\Users\mrust8\Pictures\apps\simple talking calculato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22600" y="4716463"/>
            <a:ext cx="933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5" descr="C:\Users\mrust8\Pictures\apps\talking Cal.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4800600"/>
            <a:ext cx="7762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76718" y="1840343"/>
            <a:ext cx="625214" cy="696787"/>
          </a:xfrm>
          <a:prstGeom prst="rect">
            <a:avLst/>
          </a:prstGeom>
        </p:spPr>
      </p:pic>
      <p:pic>
        <p:nvPicPr>
          <p:cNvPr id="11"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D4B83C3-EEE1-4988-B263-80404BA52CC1}" type="slidenum">
              <a:rPr lang="en-US" smtClean="0"/>
              <a:pPr>
                <a:defRPr/>
              </a:pPr>
              <a:t>50</a:t>
            </a:fld>
            <a:endParaRPr lang="en-US"/>
          </a:p>
        </p:txBody>
      </p:sp>
    </p:spTree>
    <p:extLst>
      <p:ext uri="{BB962C8B-B14F-4D97-AF65-F5344CB8AC3E}">
        <p14:creationId xmlns:p14="http://schemas.microsoft.com/office/powerpoint/2010/main" val="20495984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bwMode="auto">
          <a:xfrm>
            <a:off x="515365" y="761214"/>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err="1" smtClean="0"/>
              <a:t>MyScript</a:t>
            </a:r>
            <a:r>
              <a:rPr lang="en-US" sz="3600" dirty="0" smtClean="0"/>
              <a:t> Calculator</a:t>
            </a:r>
          </a:p>
        </p:txBody>
      </p:sp>
      <p:sp>
        <p:nvSpPr>
          <p:cNvPr id="44035" name="Content Placeholder 4"/>
          <p:cNvSpPr>
            <a:spLocks noGrp="1"/>
          </p:cNvSpPr>
          <p:nvPr>
            <p:ph sz="half" idx="2"/>
          </p:nvPr>
        </p:nvSpPr>
        <p:spPr bwMode="auto">
          <a:xfrm>
            <a:off x="4682012" y="1905000"/>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dirty="0" smtClean="0"/>
              <a:t>Use your handwriting to write any arithmetic formula</a:t>
            </a:r>
          </a:p>
          <a:p>
            <a:r>
              <a:rPr lang="en-US" sz="2000" dirty="0" smtClean="0"/>
              <a:t>Write and calculate mathematical expressions in  with no keyboard</a:t>
            </a:r>
          </a:p>
          <a:p>
            <a:r>
              <a:rPr lang="en-US" sz="2000" dirty="0" smtClean="0"/>
              <a:t>Scratch-out gestures to easily delete symbols and numbers</a:t>
            </a:r>
          </a:p>
          <a:p>
            <a:r>
              <a:rPr lang="en-US" sz="2000" dirty="0" smtClean="0"/>
              <a:t>Portrait and landscape operation</a:t>
            </a:r>
          </a:p>
          <a:p>
            <a:r>
              <a:rPr lang="en-US" sz="2000" dirty="0" smtClean="0"/>
              <a:t>Redo and undo functions</a:t>
            </a:r>
          </a:p>
          <a:p>
            <a:endParaRPr lang="en-US" sz="2000" dirty="0" smtClean="0"/>
          </a:p>
        </p:txBody>
      </p:sp>
      <p:pic>
        <p:nvPicPr>
          <p:cNvPr id="4403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58200" y="69981"/>
            <a:ext cx="5365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4" descr="C:\Users\mrust8\Pictures\apps\myscrip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15200" y="838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5" descr="C:\Users\mrust8\Pictures\apps\myscript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575" y="2133600"/>
            <a:ext cx="39878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10"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D4B83C3-EEE1-4988-B263-80404BA52CC1}" type="slidenum">
              <a:rPr lang="en-US" smtClean="0"/>
              <a:pPr>
                <a:defRPr/>
              </a:pPr>
              <a:t>51</a:t>
            </a:fld>
            <a:endParaRPr lang="en-US"/>
          </a:p>
        </p:txBody>
      </p:sp>
    </p:spTree>
    <p:extLst>
      <p:ext uri="{BB962C8B-B14F-4D97-AF65-F5344CB8AC3E}">
        <p14:creationId xmlns:p14="http://schemas.microsoft.com/office/powerpoint/2010/main" val="14783211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34" y="642969"/>
            <a:ext cx="8229600" cy="1143000"/>
          </a:xfrm>
        </p:spPr>
        <p:txBody>
          <a:bodyPr/>
          <a:lstStyle/>
          <a:p>
            <a:r>
              <a:rPr lang="en-US" sz="3600" b="1" dirty="0"/>
              <a:t>Money Counter Calculator</a:t>
            </a:r>
            <a:endParaRPr lang="en-US" sz="3600" dirty="0"/>
          </a:p>
        </p:txBody>
      </p:sp>
      <p:sp>
        <p:nvSpPr>
          <p:cNvPr id="10" name="Content Placeholder 9"/>
          <p:cNvSpPr>
            <a:spLocks noGrp="1"/>
          </p:cNvSpPr>
          <p:nvPr>
            <p:ph sz="half" idx="1"/>
          </p:nvPr>
        </p:nvSpPr>
        <p:spPr>
          <a:xfrm>
            <a:off x="457200" y="2082397"/>
            <a:ext cx="4038600" cy="4525963"/>
          </a:xfrm>
        </p:spPr>
        <p:txBody>
          <a:bodyPr/>
          <a:lstStyle/>
          <a:p>
            <a:r>
              <a:rPr lang="en-US" dirty="0" err="1" smtClean="0"/>
              <a:t>iPad</a:t>
            </a:r>
            <a:r>
              <a:rPr lang="en-US" dirty="0" smtClean="0"/>
              <a:t> only</a:t>
            </a:r>
          </a:p>
          <a:p>
            <a:r>
              <a:rPr lang="en-US" dirty="0" smtClean="0"/>
              <a:t>Enter amount of coins and dollars and total is provided</a:t>
            </a:r>
          </a:p>
          <a:p>
            <a:r>
              <a:rPr lang="en-US" dirty="0"/>
              <a:t>Free</a:t>
            </a:r>
          </a:p>
          <a:p>
            <a:endParaRPr lang="en-US" dirty="0"/>
          </a:p>
        </p:txBody>
      </p:sp>
      <p:pic>
        <p:nvPicPr>
          <p:cNvPr id="2050" name="Picture 2" descr="iPad Screenshot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2299475"/>
            <a:ext cx="2870016" cy="38266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18511" y="139700"/>
            <a:ext cx="53657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descr="data:image/jpeg;base64,/9j/4AAQSkZJRgABAQAAAQABAAD/2wCEAAkGBhQSEBUUEhQUFBQWFhQYGBgXGBcYFxcUFhgXFxUUFxUXHCYeFxokIBUZHy8gIycqLCwsFR4xNTAqNSYrLCkBCQoKDgwOGA8PGiwcHCQsLCwsKSwsLCw0KSwpKSwpLCkpKSwpKSwpKSksLDUpKSkpLCwsLCwsKTIpKSwpKSkpLP/AABEIAIwAjAMBIgACEQEDEQH/xAAbAAACAwEBAQAAAAAAAAAAAAAEBQIDBgcBAP/EAD8QAAIBAgIFBwkHBAIDAAAAAAECAwARBCEFEjFBUQYTYXGh0fAiI1JTcoGRkrEHFTJCssHxJDNz4RQWQ2KC/8QAGgEAAgMBAQAAAAAAAAAAAAAAAQIAAwQFBv/EACMRAAICAgICAgMBAAAAAAAAAAABAhEDIRIxBEEiUWFxkSP/2gAMAwEAAhEDEQA/AOzk1Q+I4V5iJd1KcbpAowAAOV871jcm3SNCj7YyMx419zh40l++W4L299fffLcF7e+hxkPod84a9Eh40kXTDcB299WLpY8B299DhIlDjnOmvQ9JxpY8F7e+vDphuC9vfU4SJQ6D17r0kGmm4L299S++WtsXt76HCYKHWtUg1I/vtvRXt769++29Fe3vqcJEoea1ehqQff7eivb3179/t6K9vfU4SBRoA1TD1m/+xP6K9vfUv+xP6K9vfTqMkK4mlBr29URPcA8QD8auvVsZWVNCaV7k0h01J5wez+5pyzVnNPyecHsj6msWGVzNjWijnq+56gzNXnOZ1tFoYrPVyTUtWTOiFkoWMkGl6hI2VDmWotiKFhouEtSM1BPLXyy0bBQcJanztBK9SMtCw0WvLXgloNp6Mw2jJXF1Q24nL60VYjpdnwevjNUpdEzJmUPuIPZQDTbRs/ii9EVPo6Lhm8hfZX6CiFahMIfIX2V+gq8GskZ7KWhK5rK8ppbSj2R9W7q1Dmsbysl88B/6L9WrL40rmbWtAYlqQm7PBpeJqks+W25rpWLQxjkvaiDNS+B/HQKt5zx10rY6iGc7VbTZdNDGe1UvN09NSyUGLNn1VPnLUvWWrWkqWCg1Zq9eaghNUWl21LDRquT+jVKmdxcC+qP3rR5/mFuH8bqVaNjvhiFsDqAC+y/TbO2VqvkxDPus+d1vcAjptn/utaVI5spcnZdIQouSWTfxXiRbaOI3W+K3TuhtdCyfiAJBH5ha9j191CStOSSE3kHyjkDlcLnkOOVOIcSOaCXIZVS44gCwOW4jP30XsCdbQdo6cNEhHor9BRYas7yexHlypuV2t8b0/BrjS+MnE09qxM5rE8sP74/xj6tWjhx+rk2Y7RWT5Z4gGcapB82uW/a1ZPDneQ3NaErT2OVWxy7Os0De52+6r45Lm/1+ArsNiJDeI5cat16ogIt3cKiT48ddJZbxJTSWpnguSuIxEPOxhSCbAa1iwGRIvYADrqrk5gRPi443/CSSRxABJX32t8a2eG5SNJpDEYArzSLFaJlya+rcsOAs1xb1dW44p7ZmzZHF0jE6V0JNhtUzKF1ibEMCCQLnMb6C525t8B3caqxekMS2tBiJnk5uQ3D2JDoStwbXF8/caYaE5UnBpIUiSR21dVm/La9xcZkbMrjZQaV0NFy43VsY6L5JYmXPm9RbZGTL36ttbsqPKHR2Hw0eqMSsmI1hdFtbVORyF7HfmaCM+ktI/mkKH8sY1I+onK/vJphByAhwyh8biI4RnkpFz7229QBp+K9bKnOSfydfgdcldJrLAFYjyRqMDl1Gw4jO9E4iGZNYRKurcWdmFlUncm1iL9FcxwemmglLwtexI2HVdQTa422O3iL1rsJ9osDLqzBorqQctYXO8EbB3VZGV9mfJjadro10MIiQWubfFmO/pJNLcVLFAxfW1SqszqL2CcduVyMh+Y7KT4r7QMKl2EhkYDyFVWIGW0lrZnsGXGsbpjlHLi7rbm4r6xF83b05G3no2DIDZTuSQkYOTpHQuRhLh5W/8jFvib/vWo5wbzSPRs6RQoq5+QuzjqjfUueLZmvNzzcptmzhSoVyJnXOftAQ/wDJUKDcxpa205vYDp766bIlB6G0aj6TZ2ALR4dCl7ZFncFusDL/AOqTwFeav2ackuMWzKYP7M8bzaOssd3S7K+sClwCFN1JJzN8ha1LdJ4WXBzCLEBdbVDAoSQykkZXHEGtPhdIYnSWAx8E4aLFRuzxqutGyqpuiZZnNCt9+sDWBhd5AplkkfVB1Q7FiAcyBrZ2yHReu/kUUjPhlOUqY+w+k1sciN3v6r/zT3T+DhiwuGxETOUk8ly25iLgZCwzVl+FKeTnJ04ksOcSNUAZi18lJtcDZuO0jbW10EuCaGTBxSLjeb86UNipa9wAQNT8QHG2tnSY4cuy3PlUGq79oxOF0iyWmjJBRls4FwGJyBIFui2+5rTw/a0vktLhQzr+dGXZvKhxrLvyuax2nOX2IxkfMpFHh4Da6gaz+S1x5RsFsR+VRR/JzkaMZASswSVWsystwQbFSCCGHbmKZXF1HYkuOSPKao6Lp7T2CjlhSeFWTEi6zaqFbkqPKP4hkym/A9FYrlJhY9H4+MAK8XkyqjWN1uVaM36RkTfaOFac8m4lwcS4xhIMGed1lBFlQMQGXNiLbRv1RXMOUunTj8aZlUrEqiOMNkSoJJY8CSSbdVWZOrZRhvlxXRodM/aXi5SViZMNHs83Ytb2zs9wFZSSdXJeSRpHO1mJZj7znVU8eWWWdvd4AoSZPfs/1VDm2bFhhEKk0gg2XPUDVEulRsCk791Csu3buqtUzvQsjQYMa1jkBw3147synyr7bZ+BVUY6c/HxojU2Z2sD47aAySR2HR481H7CfpFHxbKEwI82nsJ+kUZHsrziexJFTrWG5VaRkw2OSWFtVxEBxBBZrqy7x3Vv2WsFy1j/AKpf8a/Vq1eFrL/R2k1TGOgvtXllxEUc0Eao7hDIrt5N8gdUg5XtvrQ4vTkcuPbR+Jw9wy60chIZXBW+y10bJhcE5rWZ0bySwc0KSDFLBIw8tGaO4cZNbWKsBlcddazTWksNh4hjyBiHiTmVeMhrljYi4OqvlXuc7axG+x9JFtrZzpqMX8Tl+mdHCPET4c3YRva+WaGzLcbzYj4VdyVx64OdJgp1QGDgbShGYF8ibgH3UGsskskk8v45mLm265sAOgbPdXuIyXIfDZmd1ZW6lo6EVyh8voFxWLV5p5BGY0dywQm5UMbsLjLbf41GXDqy5jj/AD2VTPtz3/tReC3e+/X4+tB/Y0UkuIw0FpJ8EJTCqNzqahD3KnV2NYEXPlMOomlmGw2ooB3D+KYTLsvuHjL4VW8eXwHXv7qDk2qYVCMXaBpkyAtu8fSg5kphOlr5d1htoKUWXr8fvUSC2ASjx+9RiGdWyoezsryJcsuNPRTey5F+lS1L/wC6vWDf0VONDvA2GlLDrWCXzaewn6RRkYobBf209hP0iikrzfsVkmWsHy4T+oH+Nf1NXQWWsJy1X+oXZ/bX6tWzxF/qSLM1LArAawBI+tEjSEiYR8LGVEUjazDVB4XCk/h/CDlnVQB7vr3VCTKuym10GUYy7RE5WHAAd9VSyZdNfPnUSlAlg06eOujcHGLbv4qho7tamEeFstuvh4/ioyRIs18+rv8AHVXxN7VMQjpr4x+P5oD2Byk2v46zQc69nCmEi9lA4lbE0yK5MEkXbxOQqyKLMdH71IJnbLKpwDOmEQXqi2XR4/evlUnIb/dUrePrVhNvgd/XSFtnU8Gvm09hP0iiVFUYMebT2E/SKJUV52tisvZaw/LTLED/ABp9Wrfzx2Nc+5dG2IH+Jfq1bvGjWWv2JBmalf3d1D61/dVjZ7/4qvVrq0M2RXM9VWFbn319CtXotzUIiEWG8qiHb3WqUaW8eOioMMjuNAddFZYDfUFY3vUtXMCpiIC9QBQI70JPH5XQDemSpeh5o87W6fdRQsgELc7N9WxYc2Bq1IQavIyHjfRbFSKUTMGiHT6VXq2NW69AdHUMIPNp7KfpFFIKGwY82nsp+kU0w0Xk51woY3OTSEnKkFTRXHTSzEYBGN3RGOy7KCbcLkU5cZ1XJGDtroZsNu1pmaE6ETaKh9VF8i91VtouL1UXyL3UzdKpZa575L2akxY2jIvVx/IvdVLYCP1afKvdTRlqh0opv7HTFpwMfoJ8q91QOCT0E+Ve6j2Sq2SmtjWB/wDCj9BPlHdUhgk9BPlXuonm6+1KOyA4wUfoJ8q91SGBj9Wnyr3URqVILQ2AoGj4/Vx/IvdUho+L1cfyL3USEqQWlt/YAcaNi9VH8i91TGjYvVR/IvdRIWi8LhwczRjGUnSYspJbI4XD36APFqYV8BREMIIzro4cPHS7Mk53t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6" descr="data:image/jpeg;base64,/9j/4AAQSkZJRgABAQAAAQABAAD/2wCEAAkGBhQSEBUUEhQUFBQWFhQYGBgXGBcYFxcUFhgXFxUUFxUXHCYeFxokIBUZHy8gIycqLCwsFR4xNTAqNSYrLCkBCQoKDgwOGA8PGiwcHCQsLCwsKSwsLCw0KSwpKSwpLCkpKSwpKSwpKSksLDUpKSkpLCwsLCwsKTIpKSwpKSkpLP/AABEIAIwAjAMBIgACEQEDEQH/xAAbAAACAwEBAQAAAAAAAAAAAAAEBQIDBgcBAP/EAD8QAAIBAgIFBwkHBAIDAAAAAAECAwARBCEFEjFBUQYTYXGh0fAiI1JTcoGRkrEHFTJCssHxJDNz4RQWQ2KC/8QAGgEAAgMBAQAAAAAAAAAAAAAAAQIAAwQFBv/EACMRAAICAgICAgMBAAAAAAAAAAABAhEDIRIxBEEiUWFxkSP/2gAMAwEAAhEDEQA/AOzk1Q+I4V5iJd1KcbpAowAAOV871jcm3SNCj7YyMx419zh40l++W4L299fffLcF7e+hxkPod84a9Eh40kXTDcB299WLpY8B299DhIlDjnOmvQ9JxpY8F7e+vDphuC9vfU4SJQ6D17r0kGmm4L299S++WtsXt76HCYKHWtUg1I/vtvRXt769++29Fe3vqcJEoea1ehqQff7eivb3179/t6K9vfU4SBRoA1TD1m/+xP6K9vfUv+xP6K9vfTqMkK4mlBr29URPcA8QD8auvVsZWVNCaV7k0h01J5wez+5pyzVnNPyecHsj6msWGVzNjWijnq+56gzNXnOZ1tFoYrPVyTUtWTOiFkoWMkGl6hI2VDmWotiKFhouEtSM1BPLXyy0bBQcJanztBK9SMtCw0WvLXgloNp6Mw2jJXF1Q24nL60VYjpdnwevjNUpdEzJmUPuIPZQDTbRs/ii9EVPo6Lhm8hfZX6CiFahMIfIX2V+gq8GskZ7KWhK5rK8ppbSj2R9W7q1Dmsbysl88B/6L9WrL40rmbWtAYlqQm7PBpeJqks+W25rpWLQxjkvaiDNS+B/HQKt5zx10rY6iGc7VbTZdNDGe1UvN09NSyUGLNn1VPnLUvWWrWkqWCg1Zq9eaghNUWl21LDRquT+jVKmdxcC+qP3rR5/mFuH8bqVaNjvhiFsDqAC+y/TbO2VqvkxDPus+d1vcAjptn/utaVI5spcnZdIQouSWTfxXiRbaOI3W+K3TuhtdCyfiAJBH5ha9j191CStOSSE3kHyjkDlcLnkOOVOIcSOaCXIZVS44gCwOW4jP30XsCdbQdo6cNEhHor9BRYas7yexHlypuV2t8b0/BrjS+MnE09qxM5rE8sP74/xj6tWjhx+rk2Y7RWT5Z4gGcapB82uW/a1ZPDneQ3NaErT2OVWxy7Os0De52+6r45Lm/1+ArsNiJDeI5cat16ogIt3cKiT48ddJZbxJTSWpnguSuIxEPOxhSCbAa1iwGRIvYADrqrk5gRPi443/CSSRxABJX32t8a2eG5SNJpDEYArzSLFaJlya+rcsOAs1xb1dW44p7ZmzZHF0jE6V0JNhtUzKF1ibEMCCQLnMb6C525t8B3caqxekMS2tBiJnk5uQ3D2JDoStwbXF8/caYaE5UnBpIUiSR21dVm/La9xcZkbMrjZQaV0NFy43VsY6L5JYmXPm9RbZGTL36ttbsqPKHR2Hw0eqMSsmI1hdFtbVORyF7HfmaCM+ktI/mkKH8sY1I+onK/vJphByAhwyh8biI4RnkpFz7229QBp+K9bKnOSfydfgdcldJrLAFYjyRqMDl1Gw4jO9E4iGZNYRKurcWdmFlUncm1iL9FcxwemmglLwtexI2HVdQTa422O3iL1rsJ9osDLqzBorqQctYXO8EbB3VZGV9mfJjadro10MIiQWubfFmO/pJNLcVLFAxfW1SqszqL2CcduVyMh+Y7KT4r7QMKl2EhkYDyFVWIGW0lrZnsGXGsbpjlHLi7rbm4r6xF83b05G3no2DIDZTuSQkYOTpHQuRhLh5W/8jFvib/vWo5wbzSPRs6RQoq5+QuzjqjfUueLZmvNzzcptmzhSoVyJnXOftAQ/wDJUKDcxpa205vYDp766bIlB6G0aj6TZ2ALR4dCl7ZFncFusDL/AOqTwFeav2ackuMWzKYP7M8bzaOssd3S7K+sClwCFN1JJzN8ha1LdJ4WXBzCLEBdbVDAoSQykkZXHEGtPhdIYnSWAx8E4aLFRuzxqutGyqpuiZZnNCt9+sDWBhd5AplkkfVB1Q7FiAcyBrZ2yHReu/kUUjPhlOUqY+w+k1sciN3v6r/zT3T+DhiwuGxETOUk8ly25iLgZCwzVl+FKeTnJ04ksOcSNUAZi18lJtcDZuO0jbW10EuCaGTBxSLjeb86UNipa9wAQNT8QHG2tnSY4cuy3PlUGq79oxOF0iyWmjJBRls4FwGJyBIFui2+5rTw/a0vktLhQzr+dGXZvKhxrLvyuax2nOX2IxkfMpFHh4Da6gaz+S1x5RsFsR+VRR/JzkaMZASswSVWsystwQbFSCCGHbmKZXF1HYkuOSPKao6Lp7T2CjlhSeFWTEi6zaqFbkqPKP4hkym/A9FYrlJhY9H4+MAK8XkyqjWN1uVaM36RkTfaOFac8m4lwcS4xhIMGed1lBFlQMQGXNiLbRv1RXMOUunTj8aZlUrEqiOMNkSoJJY8CSSbdVWZOrZRhvlxXRodM/aXi5SViZMNHs83Ytb2zs9wFZSSdXJeSRpHO1mJZj7znVU8eWWWdvd4AoSZPfs/1VDm2bFhhEKk0gg2XPUDVEulRsCk791Csu3buqtUzvQsjQYMa1jkBw3147synyr7bZ+BVUY6c/HxojU2Z2sD47aAySR2HR481H7CfpFHxbKEwI82nsJ+kUZHsrziexJFTrWG5VaRkw2OSWFtVxEBxBBZrqy7x3Vv2WsFy1j/AKpf8a/Vq1eFrL/R2k1TGOgvtXllxEUc0Eao7hDIrt5N8gdUg5XtvrQ4vTkcuPbR+Jw9wy60chIZXBW+y10bJhcE5rWZ0bySwc0KSDFLBIw8tGaO4cZNbWKsBlcddazTWksNh4hjyBiHiTmVeMhrljYi4OqvlXuc7axG+x9JFtrZzpqMX8Tl+mdHCPET4c3YRva+WaGzLcbzYj4VdyVx64OdJgp1QGDgbShGYF8ibgH3UGsskskk8v45mLm265sAOgbPdXuIyXIfDZmd1ZW6lo6EVyh8voFxWLV5p5BGY0dywQm5UMbsLjLbf41GXDqy5jj/AD2VTPtz3/tReC3e+/X4+tB/Y0UkuIw0FpJ8EJTCqNzqahD3KnV2NYEXPlMOomlmGw2ooB3D+KYTLsvuHjL4VW8eXwHXv7qDk2qYVCMXaBpkyAtu8fSg5kphOlr5d1htoKUWXr8fvUSC2ASjx+9RiGdWyoezsryJcsuNPRTey5F+lS1L/wC6vWDf0VONDvA2GlLDrWCXzaewn6RRkYobBf209hP0iikrzfsVkmWsHy4T+oH+Nf1NXQWWsJy1X+oXZ/bX6tWzxF/qSLM1LArAawBI+tEjSEiYR8LGVEUjazDVB4XCk/h/CDlnVQB7vr3VCTKuym10GUYy7RE5WHAAd9VSyZdNfPnUSlAlg06eOujcHGLbv4qho7tamEeFstuvh4/ioyRIs18+rv8AHVXxN7VMQjpr4x+P5oD2Byk2v46zQc69nCmEi9lA4lbE0yK5MEkXbxOQqyKLMdH71IJnbLKpwDOmEQXqi2XR4/evlUnIb/dUrePrVhNvgd/XSFtnU8Gvm09hP0iiVFUYMebT2E/SKJUV52tisvZaw/LTLED/ABp9Wrfzx2Nc+5dG2IH+Jfq1bvGjWWv2JBmalf3d1D61/dVjZ7/4qvVrq0M2RXM9VWFbn319CtXotzUIiEWG8qiHb3WqUaW8eOioMMjuNAddFZYDfUFY3vUtXMCpiIC9QBQI70JPH5XQDemSpeh5o87W6fdRQsgELc7N9WxYc2Bq1IQavIyHjfRbFSKUTMGiHT6VXq2NW69AdHUMIPNp7KfpFFIKGwY82nsp+kU0w0Xk51woY3OTSEnKkFTRXHTSzEYBGN3RGOy7KCbcLkU5cZ1XJGDtroZsNu1pmaE6ETaKh9VF8i91VtouL1UXyL3UzdKpZa575L2akxY2jIvVx/IvdVLYCP1afKvdTRlqh0opv7HTFpwMfoJ8q91QOCT0E+Ve6j2Sq2SmtjWB/wDCj9BPlHdUhgk9BPlXuonm6+1KOyA4wUfoJ8q91SGBj9Wnyr3URqVILQ2AoGj4/Vx/IvdUho+L1cfyL3USEqQWlt/YAcaNi9VH8i91TGjYvVR/IvdRIWi8LhwczRjGUnSYspJbI4XD36APFqYV8BREMIIzro4cPHS7Mk53t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a5.mzstatic.com/us/r1000/113/Purple/43/8c/16/mzl.hfrrkatq.175x175-7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42432" y="1351202"/>
            <a:ext cx="869535" cy="8695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D4B83C3-EEE1-4988-B263-80404BA52CC1}" type="slidenum">
              <a:rPr lang="en-US" smtClean="0"/>
              <a:pPr>
                <a:defRPr/>
              </a:pPr>
              <a:t>52</a:t>
            </a:fld>
            <a:endParaRPr lang="en-US"/>
          </a:p>
        </p:txBody>
      </p:sp>
    </p:spTree>
    <p:extLst>
      <p:ext uri="{BB962C8B-B14F-4D97-AF65-F5344CB8AC3E}">
        <p14:creationId xmlns:p14="http://schemas.microsoft.com/office/powerpoint/2010/main" val="28695384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676400"/>
            <a:ext cx="8229600" cy="1143000"/>
          </a:xfrm>
        </p:spPr>
        <p:txBody>
          <a:bodyPr/>
          <a:lstStyle/>
          <a:p>
            <a:r>
              <a:rPr lang="en-US" dirty="0" smtClean="0"/>
              <a:t>Apps for Organization</a:t>
            </a: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400" y="2784107"/>
            <a:ext cx="2509054" cy="3758882"/>
          </a:xfrm>
          <a:prstGeom prst="rect">
            <a:avLst/>
          </a:prstGeom>
        </p:spPr>
      </p:pic>
      <p:pic>
        <p:nvPicPr>
          <p:cNvPr id="4"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313FDD-1C03-420A-A6D2-5E859A8A863F}" type="slidenum">
              <a:rPr lang="en-US" smtClean="0"/>
              <a:pPr>
                <a:defRPr/>
              </a:pPr>
              <a:t>53</a:t>
            </a:fld>
            <a:endParaRPr lang="en-US"/>
          </a:p>
        </p:txBody>
      </p:sp>
    </p:spTree>
    <p:extLst>
      <p:ext uri="{BB962C8B-B14F-4D97-AF65-F5344CB8AC3E}">
        <p14:creationId xmlns:p14="http://schemas.microsoft.com/office/powerpoint/2010/main" val="2979916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23" y="841657"/>
            <a:ext cx="8229600" cy="1143000"/>
          </a:xfrm>
        </p:spPr>
        <p:txBody>
          <a:bodyPr/>
          <a:lstStyle/>
          <a:p>
            <a:r>
              <a:rPr lang="en-US" sz="3600" dirty="0" smtClean="0"/>
              <a:t>Idea Sketch</a:t>
            </a:r>
            <a:endParaRPr lang="en-US" sz="3600" dirty="0"/>
          </a:p>
        </p:txBody>
      </p:sp>
      <p:sp>
        <p:nvSpPr>
          <p:cNvPr id="4" name="Content Placeholder 3"/>
          <p:cNvSpPr>
            <a:spLocks noGrp="1"/>
          </p:cNvSpPr>
          <p:nvPr>
            <p:ph sz="half" idx="1"/>
          </p:nvPr>
        </p:nvSpPr>
        <p:spPr>
          <a:xfrm>
            <a:off x="457200" y="1998010"/>
            <a:ext cx="4038600" cy="4525963"/>
          </a:xfrm>
        </p:spPr>
        <p:txBody>
          <a:bodyPr/>
          <a:lstStyle/>
          <a:p>
            <a:r>
              <a:rPr lang="en-US" dirty="0" smtClean="0"/>
              <a:t>Mind and concept mapping  </a:t>
            </a:r>
          </a:p>
          <a:p>
            <a:r>
              <a:rPr lang="en-US" dirty="0" smtClean="0"/>
              <a:t>Create flow charts</a:t>
            </a:r>
          </a:p>
          <a:p>
            <a:r>
              <a:rPr lang="en-US" dirty="0" smtClean="0"/>
              <a:t>Brainstorm ideas </a:t>
            </a:r>
          </a:p>
          <a:p>
            <a:r>
              <a:rPr lang="en-US" dirty="0"/>
              <a:t>C</a:t>
            </a:r>
            <a:r>
              <a:rPr lang="en-US" dirty="0" smtClean="0"/>
              <a:t>onvert flowchart to </a:t>
            </a:r>
            <a:r>
              <a:rPr lang="en-US" dirty="0"/>
              <a:t>text </a:t>
            </a:r>
            <a:r>
              <a:rPr lang="en-US" dirty="0" smtClean="0"/>
              <a:t>outline and </a:t>
            </a:r>
            <a:r>
              <a:rPr lang="en-US" dirty="0"/>
              <a:t>vice </a:t>
            </a:r>
            <a:r>
              <a:rPr lang="en-US" dirty="0" smtClean="0"/>
              <a:t>versa </a:t>
            </a:r>
          </a:p>
          <a:p>
            <a:r>
              <a:rPr lang="en-US" dirty="0" smtClean="0"/>
              <a:t>Free</a:t>
            </a:r>
            <a:endParaRPr lang="en-US" dirty="0"/>
          </a:p>
        </p:txBody>
      </p:sp>
      <p:pic>
        <p:nvPicPr>
          <p:cNvPr id="1026" name="Picture 2" descr="iPhone Screenshot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0887" y="1815447"/>
            <a:ext cx="1988642" cy="35353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Phone Screenshot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8690" y="1842665"/>
            <a:ext cx="1973332" cy="350814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data:image/jpeg;base64,/9j/4AAQSkZJRgABAQAAAQABAAD/2wCEAAkGBhAQDxQPDw8QDw8PDxAPEBAPDw8PEA8PFBAVFBQQFRQXHCYeFxkkGRQUHy8gJCcpLCwsFR4xNTAqNSYrLCkBCQoKDgwOGg8PGSkkHSU1Li8rLCwpLCwpKSktLCwsLCksKSwsLSosKSwsKSwsLCwsLCksLCwsLikpLCwsLCwpKf/AABEIALQAswMBIgACEQEDEQH/xAAbAAABBQEBAAAAAAAAAAAAAAAAAQIDBgcEBf/EAEAQAAIBAQMGBhAHAQEBAAAAAAABAgMEERIFBgchMUFRU2Fxc7ITFyIjMjM0UoGRkqOxwdHSFEJDYnKCoRbxVP/EABoBAAIDAQEAAAAAAAAAAAAAAAAFAwQGAgH/xAAvEQACAQMCBAQFBAMAAAAAAAAAAQIDBBEFEhQhM1EiMUGBEyMyNPAkYXGRQqGx/9oADAMBAAIRAxEAPwDcQA8nL+X4WWF77qpLwIcPK+BHUYub2x8zyUlFZZ6NotMKccU5RhFb5NJHi2jPaywdyc6n8I6vW7ih5QyrVryx1ZuT3LZGPIluOXENqenrHjZQndv/ABRfe2BQ4qt7v7g7YFDiq3u/uKFiDET8BS/f+yPiqhfe2BQ4qt7v7g7YFDiq3u/uKFiDEHAUvxhxVQvnbAocVW939wvbAocVW939xQcQuIOApfjDiqhfO2BQ4qt7v7he2BQ4qt7v7ig4wx8q9aPOAo/jDiahfe2BQ4qt7v7he2BQ4qt7v7ig4gxHvAUvxhxNQv3bAocVW939wdsChxVb3f3FCxBiDgKX4w4qoX3tgUOKre7+4TtgUOKre7+4oeIMQcBS/f8AsOKqGh0c+rLLwuyQ/lFP4NntWS30qyxUpxmv2u+7nW4yLES2a2TpSU6c3CS3p3f+kVTToteBncbuS+pGwAV7NnOhWldjqXRrJbtSqLhXLyFhFFSnKnLbIvxkpLKAAA4OiK02iNOEqkndGEXJ8yRkmVMpytFaVWe2T1LzY7oovmftswWTCttScYeja/gZniHWnUltcxddz5qJNiDEQ4gxDbBRyTYgxEOIMQYDJNiJ7HZKlaWClCU5ftWzne49TNzNWdp75UvhR9UqnNwLlNAsVgp0YqFKChFcG/ne8W3F7Gn4Y82W6Vu583yRUbBmFN3OvVwfsp91L2tx7lmzQskP0sb4aknI9q4W4VTuqs/Nl6NGEfQ4oZIoR2UKS/pEWpkmg9tGk/6RO24LiDfLuSbV2PEtGatkn+iovhg3F/4eLbsxN9Cr/Wp9yLo4jGiaFzVh5SOJUYS80ZRb8nVaDw1YOPA9sXzM5cRrdos0akXGcVKL2pq9FHzizRdK+rQvlDa6e2Uebh5hrb30ZvbPk/8ARRq2zjzjzK5iDEQ4gxDLBTyTYgxEOIMR7gMnTQtMoSU4NxlFpxfA0azkXKatFCFVbZK6S4JrVJesx3EXvRvbG41aW6LjNem9P4IW6hSTp7/VFy1niW3uXUAAQjMp2kqV1Gl0suoZ1iNC0nPvFLpZdQzjGaTTl8le4ou38wmxBiIcYYxhgqZJcRYc0s3/AMTUxzXeYPX++XBzL5lds9N1JxhHwpyUVztmw5FydGhRjTitSS9PKLr+4+FDbHzZbtaW+WX5I7KdNRSSVySuS4CRIRDjODcLhQSFABLguHAADbhJIfcIAELQyUSWSGSADPs8s3uxN2iku4fjIr8r85cnCVTEbHbLOqkJQkr001dyb0ZDlSxuhWnSf5X3L4YPXF+o0Gn3HxI7Jea/4Krulte5epHiDEQ4wxjTBSyS4i56NJd+q9EusUfGXXRhLv8AV6Jdcp3y+RIsWz+YjRgADLjopOlJ94o9K+oZriNI0q+T0emfUZmWI0+mdBe4lvOqS4gxEV4XjLBULLmPZeyWxPdTg5elvCvmawkZno18fU4cNP1YmaajL6lLNdrsOrNYpijkIKhcWxRREKgAUAAAEYjHDWADZkbJJ7CJgAyRnOkSyqNWnUX5lKD9GtfFmjSKLpK8Cnw9lfUZesJYrxK10s0mUbEGIivC81eBGS4i76LX3+r0S65Q7y86Kn3+t0UeuUr9fp5Fi16qNMAAMmPSjaV/J6PTPqMzE07Sv5PR6Z9RmYmp0zoL3Et71QC8AGRTLNo+taha8L/Up6ueMsXwbNZRg+T7Y6NWFWO2nJSu4VvXpV5t2TLZGrSjOLvjKKafI1qZm9VpONRT9GN7GeYbex2IVDbxyYoL44BLxbwAUW8beF4AKxAvEvABtRkTY6pIjkwAbJmd6SbVfOlTW7HN/wCRXwZoFarhTfAY5nDlL8RaZ1F4N+CH8I6l69b9I00uk5Vt3oilez208dzzgADTiYC9aKPH1uij1yil60UePrdDHrlHUPt5Fm16qNNAAMkPSjaV/J6PTPqMzE07Sv5PR6Z9RmYmp0voL3Et71QAAGZTELpo/wA5exy/C1H3Mm+xN7m9bp/NekpgJ3a1qad6a3PcV7ijGvBwkSUqjpy3I36Mr9Y5Mq+ZWcX4mjhm++07oy5eCXp+JZkzH1KbpycJeaNBCanFSQ8W8ZeLeRnQ+8Lxt4XgAt4kpXCNkE6l4AK5EcpCOR5OcOWo2Wi6j1vZCPnSexfU6hFzkox82eSkorLPBz9ziwR/DU33dRd21+Wm/nL4c5nxLarRKpOVSbxTnLFJ8LZEa+1t1QpqPr6iCvVdWWQAALZCBetFHj63Qx65RS9aKPH1uhj1yjqH28iza9VGmgAGRHpRtK/k9Hpn1GZiadpX8no9M+ozMTU6X0F7iW96oBcCHJDLJTESHKIqiPUTnJ6d+buUnZrRCon3LahNcMG/ltNjp1L0nwow/Aa7m5auyWWlN7XBX8913yEOq014Zr+BnYy84nr3heRqQt4kGRJeF4y8RzuV4ANrVN3rIXMjdQY5gA+dVJXvYtZlmcuWXaqzlf3uF8aa5N8vSXfOu2unZJ3O5zupp/ydza9F5m7iPNLornUf8IW3tR8oIgcRriTuIxxHuRZgiuAe0NaPcnghetFHj63Qx65RS9aKPH1uij1ynqH28iza9VGmgAGRHpRtK/k9Hpn1GZjcadpW8no9M+ozM0jUaZ9uvcS3nVBIeoipD1EYNlTAiiPUR0Yj1E4bOsCKJpOZlVOxwW+N8XzpmdKJ7GQsuSsrepypy1yS2p3eEhffUnVpcvTmW7aahPmaUpCqRyU602k8KaaTTTu1NXoeqsvMl/jM0ODpxEdol3LI+yvzJ+yDk2rsE9erwQA5XMa6gfg6r2QfpOXKdT8NBTrXxjJ4Y3LE27r7ruY9SbeEeN45nkZ5yvoQXDVX+QZTHE9rLeVfxDSScacL8Ke1t7ZM8twNNZ03SpKMvMTXElOeUc7gMcTocRjiXkytg53EY0TyiRuJ2meYIWi86KPH1uij1ykyiXfRSu/1uij1ynf/AG8ie16qNMAAMmPSj6VfJ6PTPqMzWMTS9Ka7xR6Z9QzeKNPpvQXuJrzqixRJGIRiSRiXmyqkEYkigLGJLGJG2dpDVAkUPTycPCh0YksY61ru1x17LnerpX8hDUl4WSQXNGhWSU+xwwQujgjdCo3GpBXaoy3NnRGvPiZ/1lBkFmhPDG+0KcrliaUHFve0tp0KnV86D56cvkZQeD42qXE1fVH6j1a5cTW9UPqNjCtw0vYn9R8aVbzqa5qUn8WAC/iaj2UJf3nTiiqZ9qs+wueBQvndGLbljw729qu3otThJeHXw8yhD46yqZ5xpX0nDHKbxpzbk4uHO9Td/AT2/ViRVfoZUnAY4nU4jJRNMmJ2jkcSOUTqlAjlE7TOWjmlEilE6ZRI5RJEzho5nEuuitd/rdFHrlOlEuei1d/rdFHrla+f6eRNbdVGkgAGUHhT9JlncrLCXmVU36VcZnFG25cycrRZ50XtlF3cklsMYqUHCThJXSi3Frga3D3TKq2umxZe03lSEiiWMRsUTQiNWykkOjEljESMSaMSJs7SCMSRQ5L9a1cKv1r1CxiSxiQy5rB3Hky45PrU6tGE4UF2Nq6KWB4btWHbfejpjTp8VUXNGXyZUcnW2dnnip3OMvDpt3Rn+5ebLl9ZZLPnRZ34bnSfBODa9pajP1aEoMawqRkjuUafmVvVWHKnT4mrLnjN/FkUM4bL/wDRTXPevkEs5bIv1lLkhGcn/iIdr7EmUdUKaXg2a7ll2OPzbK7npj7ypyglim1TjfivUfCbe2N3IiXKGdsmsNmg43/q1Uld/GG985XZxbk5Scpze2c25Se/a/hsLlvQm5KT5Ir1ascNHK4EconVKJHKI6TFzRyyiQyidUokU4kqZy0cs4kUonTOJDNEqZG0c8kXbRdZ3jrVN2GEPTe2UySNXzLyS7PZYqSunU75Lkv2L1C/UaqjT2erLVpTzPd2PfAAM8NgKVntmi6rdps8b6iXfKa1dkXnL9xdQO4TlB7o+ZzKKksMw2m9q2NamnqcXwNbjogjTMuZmWa1PHKLp1d1Wn3MvTwlVtGju2Qfeq1KrHd2SLi/S1tG9PUotYmihK0a+lnhxiTQidqzLyp5ll9uf1HrM/KnmWX26n1JHe0u5yraZyxiSxidCzTypxdl9up9RyzXyrxdk9up9SN3lPudcPMijEkjEes2sq8XZPbqfUcs3cq8VZPbq/U44un3OvgTGYBcI/8A57KvFWT26v1D/nsq8VZPbq/U84qme/BkROAyUCf/AJ7KvFWT26v1EebmVeKsnt1fqe8VT7nnwJHLKJFKJ2vNnKvF2T26n1GvNXKnF2T26n1Old0+546EzzpxIZo9R5o5U4uy+3U+ox5m5U8yy+3U+pIr2l3OHbzPImjnqySV7aS5Sy0cwLfPxlShSW9wUpv/AEseRcwbPQkqlRytFVbJVNkXyR2I5nqMUvAsnsbST+o8DMzNKVWStNog40o3SpwkrnN7pNblyGipAkKKKlSVSW6QwhBQWEAABGdAAAAAAAAAAAAAAAAAAAAAAAAAAAA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hAQDxQPDw8QDw8PDxAPEBAPDw8PEA8PFBAVFBQQFRQXHCYeFxkkGRQUHy8gJCcpLCwsFR4xNTAqNSYrLCkBCQoKDgwOGg8PGSkkHSU1Li8rLCwpLCwpKSktLCwsLCksKSwsLSosKSwsKSwsLCwsLCksLCwsLikpLCwsLCwpKf/AABEIALQAswMBIgACEQEDEQH/xAAbAAABBQEBAAAAAAAAAAAAAAAAAQIDBgcEBf/EAEAQAAIBAQMGBhAHAQEBAAAAAAABAgMEERIFBgchMUFRU2Fxc7ITFyIjMjM0UoGRkqOxwdHSFEJDYnKCoRbxVP/EABoBAAIDAQEAAAAAAAAAAAAAAAAFAwQGAgH/xAAvEQACAQMCBAQFBAMAAAAAAAAAAQIDBBEFEhQhM1EiMUGBEyMyNPAkYXGRQqGx/9oADAMBAAIRAxEAPwDcQA8nL+X4WWF77qpLwIcPK+BHUYub2x8zyUlFZZ6NotMKccU5RhFb5NJHi2jPaywdyc6n8I6vW7ih5QyrVryx1ZuT3LZGPIluOXENqenrHjZQndv/ABRfe2BQ4qt7v7g7YFDiq3u/uKFiDET8BS/f+yPiqhfe2BQ4qt7v7g7YFDiq3u/uKFiDEHAUvxhxVQvnbAocVW939wvbAocVW939xQcQuIOApfjDiqhfO2BQ4qt7v7he2BQ4qt7v7ig4wx8q9aPOAo/jDiahfe2BQ4qt7v7he2BQ4qt7v7ig4gxHvAUvxhxNQv3bAocVW939wdsChxVb3f3FCxBiDgKX4w4qoX3tgUOKre7+4TtgUOKre7+4oeIMQcBS/f8AsOKqGh0c+rLLwuyQ/lFP4NntWS30qyxUpxmv2u+7nW4yLES2a2TpSU6c3CS3p3f+kVTToteBncbuS+pGwAV7NnOhWldjqXRrJbtSqLhXLyFhFFSnKnLbIvxkpLKAAA4OiK02iNOEqkndGEXJ8yRkmVMpytFaVWe2T1LzY7oovmftswWTCttScYeja/gZniHWnUltcxddz5qJNiDEQ4gxDbBRyTYgxEOIMQYDJNiJ7HZKlaWClCU5ftWzne49TNzNWdp75UvhR9UqnNwLlNAsVgp0YqFKChFcG/ne8W3F7Gn4Y82W6Vu583yRUbBmFN3OvVwfsp91L2tx7lmzQskP0sb4aknI9q4W4VTuqs/Nl6NGEfQ4oZIoR2UKS/pEWpkmg9tGk/6RO24LiDfLuSbV2PEtGatkn+iovhg3F/4eLbsxN9Cr/Wp9yLo4jGiaFzVh5SOJUYS80ZRb8nVaDw1YOPA9sXzM5cRrdos0akXGcVKL2pq9FHzizRdK+rQvlDa6e2Uebh5hrb30ZvbPk/8ARRq2zjzjzK5iDEQ4gxDLBTyTYgxEOIMR7gMnTQtMoSU4NxlFpxfA0azkXKatFCFVbZK6S4JrVJesx3EXvRvbG41aW6LjNem9P4IW6hSTp7/VFy1niW3uXUAAQjMp2kqV1Gl0suoZ1iNC0nPvFLpZdQzjGaTTl8le4ou38wmxBiIcYYxhgqZJcRYc0s3/AMTUxzXeYPX++XBzL5lds9N1JxhHwpyUVztmw5FydGhRjTitSS9PKLr+4+FDbHzZbtaW+WX5I7KdNRSSVySuS4CRIRDjODcLhQSFABLguHAADbhJIfcIAELQyUSWSGSADPs8s3uxN2iku4fjIr8r85cnCVTEbHbLOqkJQkr001dyb0ZDlSxuhWnSf5X3L4YPXF+o0Gn3HxI7Jea/4Krulte5epHiDEQ4wxjTBSyS4i56NJd+q9EusUfGXXRhLv8AV6Jdcp3y+RIsWz+YjRgADLjopOlJ94o9K+oZriNI0q+T0emfUZmWI0+mdBe4lvOqS4gxEV4XjLBULLmPZeyWxPdTg5elvCvmawkZno18fU4cNP1YmaajL6lLNdrsOrNYpijkIKhcWxRREKgAUAAAEYjHDWADZkbJJ7CJgAyRnOkSyqNWnUX5lKD9GtfFmjSKLpK8Cnw9lfUZesJYrxK10s0mUbEGIivC81eBGS4i76LX3+r0S65Q7y86Kn3+t0UeuUr9fp5Fi16qNMAAMmPSjaV/J6PTPqMzE07Sv5PR6Z9RmYmp0zoL3Et71QC8AGRTLNo+taha8L/Up6ueMsXwbNZRg+T7Y6NWFWO2nJSu4VvXpV5t2TLZGrSjOLvjKKafI1qZm9VpONRT9GN7GeYbex2IVDbxyYoL44BLxbwAUW8beF4AKxAvEvABtRkTY6pIjkwAbJmd6SbVfOlTW7HN/wCRXwZoFarhTfAY5nDlL8RaZ1F4N+CH8I6l69b9I00uk5Vt3oilez208dzzgADTiYC9aKPH1uij1yil60UePrdDHrlHUPt5Fm16qNNAAMkPSjaV/J6PTPqMzE07Sv5PR6Z9RmYmp0voL3Et71QAAGZTELpo/wA5exy/C1H3Mm+xN7m9bp/NekpgJ3a1qad6a3PcV7ijGvBwkSUqjpy3I36Mr9Y5Mq+ZWcX4mjhm++07oy5eCXp+JZkzH1KbpycJeaNBCanFSQ8W8ZeLeRnQ+8Lxt4XgAt4kpXCNkE6l4AK5EcpCOR5OcOWo2Wi6j1vZCPnSexfU6hFzkox82eSkorLPBz9ziwR/DU33dRd21+Wm/nL4c5nxLarRKpOVSbxTnLFJ8LZEa+1t1QpqPr6iCvVdWWQAALZCBetFHj63Qx65RS9aKPH1uhj1yjqH28iza9VGmgAGRHpRtK/k9Hpn1GZiadpX8no9M+ozMTU6X0F7iW96oBcCHJDLJTESHKIqiPUTnJ6d+buUnZrRCon3LahNcMG/ltNjp1L0nwow/Aa7m5auyWWlN7XBX8913yEOq014Zr+BnYy84nr3heRqQt4kGRJeF4y8RzuV4ANrVN3rIXMjdQY5gA+dVJXvYtZlmcuWXaqzlf3uF8aa5N8vSXfOu2unZJ3O5zupp/ydza9F5m7iPNLornUf8IW3tR8oIgcRriTuIxxHuRZgiuAe0NaPcnghetFHj63Qx65RS9aKPH1uij1ynqH28iza9VGmgAGRHpRtK/k9Hpn1GZjcadpW8no9M+ozM0jUaZ9uvcS3nVBIeoipD1EYNlTAiiPUR0Yj1E4bOsCKJpOZlVOxwW+N8XzpmdKJ7GQsuSsrepypy1yS2p3eEhffUnVpcvTmW7aahPmaUpCqRyU602k8KaaTTTu1NXoeqsvMl/jM0ODpxEdol3LI+yvzJ+yDk2rsE9erwQA5XMa6gfg6r2QfpOXKdT8NBTrXxjJ4Y3LE27r7ruY9SbeEeN45nkZ5yvoQXDVX+QZTHE9rLeVfxDSScacL8Ke1t7ZM8twNNZ03SpKMvMTXElOeUc7gMcTocRjiXkytg53EY0TyiRuJ2meYIWi86KPH1uij1ykyiXfRSu/1uij1ynf/AG8ie16qNMAAMmPSj6VfJ6PTPqMzWMTS9Ka7xR6Z9QzeKNPpvQXuJrzqixRJGIRiSRiXmyqkEYkigLGJLGJG2dpDVAkUPTycPCh0YksY61ru1x17LnerpX8hDUl4WSQXNGhWSU+xwwQujgjdCo3GpBXaoy3NnRGvPiZ/1lBkFmhPDG+0KcrliaUHFve0tp0KnV86D56cvkZQeD42qXE1fVH6j1a5cTW9UPqNjCtw0vYn9R8aVbzqa5qUn8WAC/iaj2UJf3nTiiqZ9qs+wueBQvndGLbljw729qu3otThJeHXw8yhD46yqZ5xpX0nDHKbxpzbk4uHO9Td/AT2/ViRVfoZUnAY4nU4jJRNMmJ2jkcSOUTqlAjlE7TOWjmlEilE6ZRI5RJEzho5nEuuitd/rdFHrlOlEuei1d/rdFHrla+f6eRNbdVGkgAGUHhT9JlncrLCXmVU36VcZnFG25cycrRZ50XtlF3cklsMYqUHCThJXSi3Frga3D3TKq2umxZe03lSEiiWMRsUTQiNWykkOjEljESMSaMSJs7SCMSRQ5L9a1cKv1r1CxiSxiQy5rB3Hky45PrU6tGE4UF2Nq6KWB4btWHbfejpjTp8VUXNGXyZUcnW2dnnip3OMvDpt3Rn+5ebLl9ZZLPnRZ34bnSfBODa9pajP1aEoMawqRkjuUafmVvVWHKnT4mrLnjN/FkUM4bL/wDRTXPevkEs5bIv1lLkhGcn/iIdr7EmUdUKaXg2a7ll2OPzbK7npj7ypyglim1TjfivUfCbe2N3IiXKGdsmsNmg43/q1Uld/GG985XZxbk5Scpze2c25Se/a/hsLlvQm5KT5Ir1ascNHK4EconVKJHKI6TFzRyyiQyidUokU4kqZy0cs4kUonTOJDNEqZG0c8kXbRdZ3jrVN2GEPTe2UySNXzLyS7PZYqSunU75Lkv2L1C/UaqjT2erLVpTzPd2PfAAM8NgKVntmi6rdps8b6iXfKa1dkXnL9xdQO4TlB7o+ZzKKksMw2m9q2NamnqcXwNbjogjTMuZmWa1PHKLp1d1Wn3MvTwlVtGju2Qfeq1KrHd2SLi/S1tG9PUotYmihK0a+lnhxiTQidqzLyp5ll9uf1HrM/KnmWX26n1JHe0u5yraZyxiSxidCzTypxdl9up9RyzXyrxdk9up9SN3lPudcPMijEkjEes2sq8XZPbqfUcs3cq8VZPbq/U44un3OvgTGYBcI/8A57KvFWT26v1D/nsq8VZPbq/U84qme/BkROAyUCf/AJ7KvFWT26v1EebmVeKsnt1fqe8VT7nnwJHLKJFKJ2vNnKvF2T26n1GvNXKnF2T26n1Old0+546EzzpxIZo9R5o5U4uy+3U+ox5m5U8yy+3U+pIr2l3OHbzPImjnqySV7aS5Sy0cwLfPxlShSW9wUpv/AEseRcwbPQkqlRytFVbJVNkXyR2I5nqMUvAsnsbST+o8DMzNKVWStNog40o3SpwkrnN7pNblyGipAkKKKlSVSW6QwhBQWEAABGdAAAAAAAAAAAAAAAAAAAAAAAAAAAAAAAAAAAAAAAAAAAAAAAA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paulhami.edublogs.org/files/2011/12/Idea-Sketch-ovqisq.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699665"/>
            <a:ext cx="769046" cy="7759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18511" y="98577"/>
            <a:ext cx="5365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D4B83C3-EEE1-4988-B263-80404BA52CC1}" type="slidenum">
              <a:rPr lang="en-US" smtClean="0"/>
              <a:pPr>
                <a:defRPr/>
              </a:pPr>
              <a:t>54</a:t>
            </a:fld>
            <a:endParaRPr lang="en-US"/>
          </a:p>
        </p:txBody>
      </p:sp>
    </p:spTree>
    <p:extLst>
      <p:ext uri="{BB962C8B-B14F-4D97-AF65-F5344CB8AC3E}">
        <p14:creationId xmlns:p14="http://schemas.microsoft.com/office/powerpoint/2010/main" val="7393307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a:xfrm>
            <a:off x="449263" y="609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hlinkClick r:id="rId3"/>
              </a:rPr>
              <a:t>Pageonce</a:t>
            </a:r>
            <a:endParaRPr lang="en-US" smtClean="0"/>
          </a:p>
        </p:txBody>
      </p:sp>
      <p:sp>
        <p:nvSpPr>
          <p:cNvPr id="57347" name="Content Placeholder 2"/>
          <p:cNvSpPr>
            <a:spLocks noGrp="1"/>
          </p:cNvSpPr>
          <p:nvPr>
            <p:ph sz="half" idx="1"/>
          </p:nvPr>
        </p:nvSpPr>
        <p:spPr bwMode="auto">
          <a:xfrm>
            <a:off x="449263" y="1752600"/>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Free</a:t>
            </a:r>
          </a:p>
          <a:p>
            <a:pPr eaLnBrk="1" hangingPunct="1"/>
            <a:r>
              <a:rPr lang="en-US" sz="2400" dirty="0" smtClean="0"/>
              <a:t>Keep track of your cash and credit cards</a:t>
            </a:r>
          </a:p>
          <a:p>
            <a:pPr eaLnBrk="1" hangingPunct="1"/>
            <a:r>
              <a:rPr lang="en-US" sz="2400" dirty="0" smtClean="0"/>
              <a:t>Pay your bills</a:t>
            </a:r>
          </a:p>
          <a:p>
            <a:pPr eaLnBrk="1" hangingPunct="1"/>
            <a:r>
              <a:rPr lang="en-US" sz="2400" dirty="0" smtClean="0"/>
              <a:t>Real-time alerts and reminders about upcoming bills, overage charges, and suspicious transactions</a:t>
            </a:r>
          </a:p>
          <a:p>
            <a:pPr eaLnBrk="1" hangingPunct="1"/>
            <a:r>
              <a:rPr lang="en-US" sz="2400" dirty="0" smtClean="0"/>
              <a:t>Understand your debt</a:t>
            </a:r>
          </a:p>
          <a:p>
            <a:pPr eaLnBrk="1" hangingPunct="1"/>
            <a:endParaRPr lang="en-US" sz="2400" dirty="0" smtClean="0"/>
          </a:p>
        </p:txBody>
      </p:sp>
      <p:pic>
        <p:nvPicPr>
          <p:cNvPr id="57348" name="Picture 2" descr="C:\Users\mrust8\Pictures\apps\pageonc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850" y="744755"/>
            <a:ext cx="8001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3" descr="C:\Users\mrust8\Pictures\apps\pageonce1.jpg"/>
          <p:cNvPicPr>
            <a:picLocks noGrp="1" noChangeAspect="1" noChangeArrowheads="1"/>
          </p:cNvPicPr>
          <p:nvPr>
            <p:ph sz="half" idx="2"/>
          </p:nvPr>
        </p:nvPicPr>
        <p:blipFill>
          <a:blip r:embed="rId5" cstate="email">
            <a:extLst>
              <a:ext uri="{28A0092B-C50C-407E-A947-70E740481C1C}">
                <a14:useLocalDpi xmlns:a14="http://schemas.microsoft.com/office/drawing/2010/main"/>
              </a:ext>
            </a:extLst>
          </a:blip>
          <a:srcRect/>
          <a:stretch>
            <a:fillRect/>
          </a:stretch>
        </p:blipFill>
        <p:spPr bwMode="auto">
          <a:xfrm>
            <a:off x="5095875" y="3230563"/>
            <a:ext cx="1628775"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4" descr="C:\Users\mrust8\Pictures\apps\pageonce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92950" y="1663700"/>
            <a:ext cx="15859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11" name="Picture 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D4B83C3-EEE1-4988-B263-80404BA52CC1}" type="slidenum">
              <a:rPr lang="en-US" smtClean="0"/>
              <a:pPr>
                <a:defRPr/>
              </a:pPr>
              <a:t>55</a:t>
            </a:fld>
            <a:endParaRPr lang="en-US"/>
          </a:p>
        </p:txBody>
      </p:sp>
    </p:spTree>
    <p:extLst>
      <p:ext uri="{BB962C8B-B14F-4D97-AF65-F5344CB8AC3E}">
        <p14:creationId xmlns:p14="http://schemas.microsoft.com/office/powerpoint/2010/main" val="2566083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7220"/>
            <a:ext cx="8229600" cy="689454"/>
          </a:xfrm>
        </p:spPr>
        <p:txBody>
          <a:bodyPr/>
          <a:lstStyle/>
          <a:p>
            <a:r>
              <a:rPr lang="en-US" sz="3600" dirty="0" err="1" smtClean="0"/>
              <a:t>MyMedSchedule</a:t>
            </a:r>
            <a:endParaRPr lang="en-US" sz="3600" dirty="0"/>
          </a:p>
        </p:txBody>
      </p:sp>
      <p:pic>
        <p:nvPicPr>
          <p:cNvPr id="1026" name="Picture 2" descr="https://lh4.ggpht.com/3iejlbCSn64C9vImriN6cWL7r7clv_zfOyiRtYe267F0pWR-N2wKLfT8jssswLu1Gbs=w70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14800" y="2362201"/>
            <a:ext cx="4762500" cy="23238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bp.blogspot.com/-sA5v5EZKyek/UQa5ipWIlSI/AAAAAAAAAG4/Oen83piiIRw/s1600/MMSmobile.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914400"/>
            <a:ext cx="911267" cy="9112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18512" y="112854"/>
            <a:ext cx="5365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TextBox 3"/>
          <p:cNvSpPr txBox="1"/>
          <p:nvPr/>
        </p:nvSpPr>
        <p:spPr>
          <a:xfrm>
            <a:off x="304800" y="2159887"/>
            <a:ext cx="3657600" cy="3170099"/>
          </a:xfrm>
          <a:prstGeom prst="rect">
            <a:avLst/>
          </a:prstGeom>
          <a:noFill/>
        </p:spPr>
        <p:txBody>
          <a:bodyPr wrap="square" rtlCol="0">
            <a:spAutoFit/>
          </a:bodyPr>
          <a:lstStyle/>
          <a:p>
            <a:pPr marL="342900" indent="-342900">
              <a:buFont typeface="Arial" pitchFamily="34" charset="0"/>
              <a:buChar char="•"/>
            </a:pPr>
            <a:r>
              <a:rPr lang="en-US" sz="2000" dirty="0">
                <a:latin typeface="+mn-lt"/>
              </a:rPr>
              <a:t>Keep track of medication</a:t>
            </a:r>
          </a:p>
          <a:p>
            <a:pPr marL="342900" indent="-342900">
              <a:buFont typeface="Arial" pitchFamily="34" charset="0"/>
              <a:buChar char="•"/>
            </a:pPr>
            <a:r>
              <a:rPr lang="en-US" sz="2000" dirty="0">
                <a:latin typeface="+mn-lt"/>
              </a:rPr>
              <a:t>Reminders</a:t>
            </a:r>
          </a:p>
          <a:p>
            <a:pPr marL="342900" indent="-342900">
              <a:buFont typeface="Arial" pitchFamily="34" charset="0"/>
              <a:buChar char="•"/>
            </a:pPr>
            <a:r>
              <a:rPr lang="en-US" sz="2000" dirty="0">
                <a:latin typeface="+mn-lt"/>
              </a:rPr>
              <a:t>Refill Reminders</a:t>
            </a:r>
          </a:p>
          <a:p>
            <a:pPr marL="342900" indent="-342900">
              <a:buFont typeface="Arial" pitchFamily="34" charset="0"/>
              <a:buChar char="•"/>
            </a:pPr>
            <a:r>
              <a:rPr lang="en-US" sz="2000" dirty="0">
                <a:latin typeface="+mn-lt"/>
              </a:rPr>
              <a:t>Healthcare Provider Profiles</a:t>
            </a:r>
          </a:p>
          <a:p>
            <a:pPr marL="342900" indent="-342900">
              <a:buFont typeface="Arial" pitchFamily="34" charset="0"/>
              <a:buChar char="•"/>
            </a:pPr>
            <a:r>
              <a:rPr lang="en-US" sz="2000" dirty="0">
                <a:latin typeface="+mn-lt"/>
              </a:rPr>
              <a:t>Insurance Information</a:t>
            </a:r>
          </a:p>
          <a:p>
            <a:pPr marL="342900" indent="-342900">
              <a:buFont typeface="Arial" pitchFamily="34" charset="0"/>
              <a:buChar char="•"/>
            </a:pPr>
            <a:r>
              <a:rPr lang="en-US" sz="2000" dirty="0">
                <a:latin typeface="+mn-lt"/>
              </a:rPr>
              <a:t>Allergies</a:t>
            </a:r>
          </a:p>
          <a:p>
            <a:pPr marL="342900" indent="-342900">
              <a:buFont typeface="Arial" pitchFamily="34" charset="0"/>
              <a:buChar char="•"/>
            </a:pPr>
            <a:r>
              <a:rPr lang="en-US" sz="2000" dirty="0">
                <a:latin typeface="+mn-lt"/>
              </a:rPr>
              <a:t>Works across </a:t>
            </a:r>
            <a:r>
              <a:rPr lang="en-US" sz="2000" dirty="0" smtClean="0">
                <a:latin typeface="+mn-lt"/>
              </a:rPr>
              <a:t>Platforms</a:t>
            </a:r>
          </a:p>
          <a:p>
            <a:pPr marL="342900" indent="-342900">
              <a:buFont typeface="Arial" pitchFamily="34" charset="0"/>
              <a:buChar char="•"/>
            </a:pPr>
            <a:r>
              <a:rPr lang="en-US" sz="2000" dirty="0" smtClean="0">
                <a:latin typeface="+mn-lt"/>
              </a:rPr>
              <a:t>Free</a:t>
            </a:r>
          </a:p>
          <a:p>
            <a:pPr marL="342900" indent="-342900">
              <a:buFont typeface="Arial" pitchFamily="34" charset="0"/>
              <a:buChar char="•"/>
            </a:pPr>
            <a:r>
              <a:rPr lang="en-US" sz="2000" dirty="0" smtClean="0">
                <a:latin typeface="+mn-lt"/>
                <a:hlinkClick r:id="rId6"/>
              </a:rPr>
              <a:t>www.mymedschedule.com</a:t>
            </a:r>
            <a:r>
              <a:rPr lang="en-US" sz="2000" dirty="0" smtClean="0">
                <a:latin typeface="+mn-lt"/>
              </a:rPr>
              <a:t> </a:t>
            </a:r>
            <a:endParaRPr lang="en-US" sz="2000" dirty="0">
              <a:latin typeface="+mn-lt"/>
            </a:endParaRPr>
          </a:p>
        </p:txBody>
      </p:sp>
      <p:pic>
        <p:nvPicPr>
          <p:cNvPr id="9" name="Picture 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313FDD-1C03-420A-A6D2-5E859A8A863F}" type="slidenum">
              <a:rPr lang="en-US" smtClean="0"/>
              <a:pPr>
                <a:defRPr/>
              </a:pPr>
              <a:t>56</a:t>
            </a:fld>
            <a:endParaRPr lang="en-US"/>
          </a:p>
        </p:txBody>
      </p:sp>
    </p:spTree>
    <p:extLst>
      <p:ext uri="{BB962C8B-B14F-4D97-AF65-F5344CB8AC3E}">
        <p14:creationId xmlns:p14="http://schemas.microsoft.com/office/powerpoint/2010/main" val="24678172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xfrm>
            <a:off x="457200" y="8382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Bump</a:t>
            </a:r>
          </a:p>
        </p:txBody>
      </p:sp>
      <p:pic>
        <p:nvPicPr>
          <p:cNvPr id="61443"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5815012" y="885825"/>
            <a:ext cx="738188" cy="74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Content Placeholder 3"/>
          <p:cNvSpPr>
            <a:spLocks noGrp="1"/>
          </p:cNvSpPr>
          <p:nvPr>
            <p:ph sz="half" idx="2"/>
          </p:nvPr>
        </p:nvSpPr>
        <p:spPr bwMode="auto">
          <a:xfrm>
            <a:off x="4356100" y="1911350"/>
            <a:ext cx="4468813"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Use Bump™ to share contact information and photos by simply bumping two phones together. </a:t>
            </a:r>
          </a:p>
          <a:p>
            <a:pPr eaLnBrk="1" hangingPunct="1"/>
            <a:r>
              <a:rPr lang="en-US" smtClean="0"/>
              <a:t>Just open Bump, hold your phones, and gently bump your hands together </a:t>
            </a:r>
          </a:p>
          <a:p>
            <a:pPr eaLnBrk="1" hangingPunct="1"/>
            <a:r>
              <a:rPr lang="en-US" b="1" smtClean="0"/>
              <a:t>Free!</a:t>
            </a:r>
          </a:p>
        </p:txBody>
      </p:sp>
      <p:pic>
        <p:nvPicPr>
          <p:cNvPr id="61445" name="Picture 6">
            <a:hlinkClick r:id="rId4"/>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5213" y="2057400"/>
            <a:ext cx="2646362"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Box 9"/>
          <p:cNvSpPr txBox="1">
            <a:spLocks noChangeArrowheads="1"/>
          </p:cNvSpPr>
          <p:nvPr/>
        </p:nvSpPr>
        <p:spPr bwMode="auto">
          <a:xfrm>
            <a:off x="152400" y="5961063"/>
            <a:ext cx="3359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atin typeface="Arial" pitchFamily="34" charset="0"/>
                <a:cs typeface="Arial" pitchFamily="34" charset="0"/>
                <a:hlinkClick r:id="rId6"/>
              </a:rPr>
              <a:t>Demo</a:t>
            </a:r>
            <a:endParaRPr lang="en-US">
              <a:latin typeface="Arial" pitchFamily="34" charset="0"/>
              <a:cs typeface="Arial" pitchFamily="34" charset="0"/>
            </a:endParaRPr>
          </a:p>
        </p:txBody>
      </p:sp>
      <p:pic>
        <p:nvPicPr>
          <p:cNvPr id="62472"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48675" y="78786"/>
            <a:ext cx="542925"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12" name="Picture 2"/>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D4B83C3-EEE1-4988-B263-80404BA52CC1}" type="slidenum">
              <a:rPr lang="en-US" smtClean="0"/>
              <a:pPr>
                <a:defRPr/>
              </a:pPr>
              <a:t>57</a:t>
            </a:fld>
            <a:endParaRPr lang="en-US"/>
          </a:p>
        </p:txBody>
      </p:sp>
    </p:spTree>
    <p:extLst>
      <p:ext uri="{BB962C8B-B14F-4D97-AF65-F5344CB8AC3E}">
        <p14:creationId xmlns:p14="http://schemas.microsoft.com/office/powerpoint/2010/main" val="34056724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6076" y="1676400"/>
            <a:ext cx="8229600" cy="1143000"/>
          </a:xfrm>
        </p:spPr>
        <p:txBody>
          <a:bodyPr/>
          <a:lstStyle/>
          <a:p>
            <a:r>
              <a:rPr lang="en-US" dirty="0" smtClean="0"/>
              <a:t>Apps for Navigation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05000" y="2819400"/>
            <a:ext cx="5091464" cy="3791516"/>
          </a:xfrm>
          <a:prstGeom prst="rect">
            <a:avLst/>
          </a:prstGeom>
        </p:spPr>
      </p:pic>
      <p:pic>
        <p:nvPicPr>
          <p:cNvPr id="4"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313FDD-1C03-420A-A6D2-5E859A8A863F}" type="slidenum">
              <a:rPr lang="en-US" smtClean="0"/>
              <a:pPr>
                <a:defRPr/>
              </a:pPr>
              <a:t>58</a:t>
            </a:fld>
            <a:endParaRPr lang="en-US"/>
          </a:p>
        </p:txBody>
      </p:sp>
    </p:spTree>
    <p:extLst>
      <p:ext uri="{BB962C8B-B14F-4D97-AF65-F5344CB8AC3E}">
        <p14:creationId xmlns:p14="http://schemas.microsoft.com/office/powerpoint/2010/main" val="37390762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500063" y="8382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HopStop</a:t>
            </a:r>
          </a:p>
        </p:txBody>
      </p:sp>
      <p:sp>
        <p:nvSpPr>
          <p:cNvPr id="39939" name="Content Placeholder 3"/>
          <p:cNvSpPr>
            <a:spLocks noGrp="1"/>
          </p:cNvSpPr>
          <p:nvPr>
            <p:ph sz="half" idx="2"/>
          </p:nvPr>
        </p:nvSpPr>
        <p:spPr bwMode="auto">
          <a:xfrm>
            <a:off x="4389306" y="1981200"/>
            <a:ext cx="4449893"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000" dirty="0" smtClean="0"/>
              <a:t>Get detailed subway, bus, taxi, walking &amp; biking directions along with official transit maps, a nearby station finder, and schedules in 100's of cities throughout the US, Canada &amp; Europe</a:t>
            </a:r>
          </a:p>
          <a:p>
            <a:pPr eaLnBrk="1" hangingPunct="1"/>
            <a:r>
              <a:rPr lang="en-US" sz="2000" dirty="0" smtClean="0"/>
              <a:t>Biking routes available</a:t>
            </a:r>
          </a:p>
          <a:p>
            <a:pPr eaLnBrk="1" hangingPunct="1"/>
            <a:r>
              <a:rPr lang="en-US" sz="2000" dirty="0" smtClean="0"/>
              <a:t>See how many calories you have burned</a:t>
            </a:r>
          </a:p>
          <a:p>
            <a:pPr eaLnBrk="1" hangingPunct="1"/>
            <a:r>
              <a:rPr lang="en-US" sz="2000" dirty="0" smtClean="0"/>
              <a:t>Wheelchair and stroller accessible routes</a:t>
            </a:r>
          </a:p>
          <a:p>
            <a:pPr eaLnBrk="1" hangingPunct="1"/>
            <a:r>
              <a:rPr lang="en-US" sz="2000" dirty="0" smtClean="0"/>
              <a:t>Works with Voiceover</a:t>
            </a:r>
          </a:p>
        </p:txBody>
      </p:sp>
      <p:pic>
        <p:nvPicPr>
          <p:cNvPr id="39940" name="Picture 3" descr="C:\Users\mrust8\Pictures\hopstop.jpg"/>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990600" y="1981200"/>
            <a:ext cx="2635250" cy="3954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C:\Users\mrust8\Pictures\apps\hopstop.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990599"/>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Slide Number Placeholder 1"/>
          <p:cNvSpPr>
            <a:spLocks noGrp="1"/>
          </p:cNvSpPr>
          <p:nvPr>
            <p:ph type="sldNum" sz="quarter" idx="12"/>
          </p:nvPr>
        </p:nvSpPr>
        <p:spPr bwMode="auto">
          <a:xfrm>
            <a:off x="0" y="63801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074160D7-70FF-4F3E-909B-14A270A2AE24}" type="slidenum">
              <a:rPr lang="en-US" smtClean="0"/>
              <a:pPr eaLnBrk="1" hangingPunct="1"/>
              <a:t>59</a:t>
            </a:fld>
            <a:endParaRPr lang="en-US" smtClean="0"/>
          </a:p>
        </p:txBody>
      </p:sp>
      <p:pic>
        <p:nvPicPr>
          <p:cNvPr id="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12" name="Picture 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2766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bwMode="auto">
          <a:xfrm>
            <a:off x="533400" y="2286668"/>
            <a:ext cx="8213725"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SzPct val="120000"/>
            </a:pPr>
            <a:r>
              <a:rPr lang="en-US" sz="2000" dirty="0" smtClean="0"/>
              <a:t>TFL developed Georgia’s Plan for AT </a:t>
            </a:r>
          </a:p>
          <a:p>
            <a:pPr eaLnBrk="1" hangingPunct="1">
              <a:lnSpc>
                <a:spcPct val="90000"/>
              </a:lnSpc>
              <a:buSzPct val="120000"/>
            </a:pPr>
            <a:r>
              <a:rPr lang="en-US" sz="2000" dirty="0" smtClean="0"/>
              <a:t>We serve individuals of all ages &amp; all disabilities in Georgia</a:t>
            </a:r>
          </a:p>
          <a:p>
            <a:pPr lvl="1" eaLnBrk="1" hangingPunct="1">
              <a:lnSpc>
                <a:spcPct val="90000"/>
              </a:lnSpc>
              <a:buSzPct val="120000"/>
              <a:buFont typeface="Arial" pitchFamily="34" charset="0"/>
              <a:buChar char="•"/>
            </a:pPr>
            <a:r>
              <a:rPr lang="en-US" sz="2000" dirty="0" smtClean="0"/>
              <a:t>Over 50,000+ thru various activities throughout the year</a:t>
            </a:r>
          </a:p>
          <a:p>
            <a:pPr eaLnBrk="1" hangingPunct="1">
              <a:lnSpc>
                <a:spcPct val="90000"/>
              </a:lnSpc>
              <a:buSzPct val="120000"/>
            </a:pPr>
            <a:r>
              <a:rPr lang="en-US" sz="2000" dirty="0" smtClean="0"/>
              <a:t>TFL Network</a:t>
            </a:r>
          </a:p>
          <a:p>
            <a:pPr lvl="1" eaLnBrk="1" hangingPunct="1">
              <a:lnSpc>
                <a:spcPct val="90000"/>
              </a:lnSpc>
              <a:buSzPct val="120000"/>
              <a:buFont typeface="Arial" pitchFamily="34" charset="0"/>
              <a:buChar char="•"/>
            </a:pPr>
            <a:r>
              <a:rPr lang="en-US" sz="1800" dirty="0" smtClean="0"/>
              <a:t>Assistive Technology Resource Centers</a:t>
            </a:r>
          </a:p>
          <a:p>
            <a:pPr lvl="1" eaLnBrk="1" hangingPunct="1">
              <a:lnSpc>
                <a:spcPct val="90000"/>
              </a:lnSpc>
              <a:buSzPct val="120000"/>
              <a:buFont typeface="Arial" pitchFamily="34" charset="0"/>
              <a:buChar char="•"/>
            </a:pPr>
            <a:r>
              <a:rPr lang="en-US" sz="1800" dirty="0" smtClean="0"/>
              <a:t>Lending Libraries</a:t>
            </a:r>
          </a:p>
          <a:p>
            <a:pPr lvl="1" eaLnBrk="1" hangingPunct="1">
              <a:lnSpc>
                <a:spcPct val="90000"/>
              </a:lnSpc>
              <a:buSzPct val="120000"/>
              <a:buFont typeface="Arial" pitchFamily="34" charset="0"/>
              <a:buChar char="•"/>
            </a:pPr>
            <a:r>
              <a:rPr lang="en-US" sz="1800" dirty="0" smtClean="0"/>
              <a:t>Training and Demonstrations</a:t>
            </a:r>
          </a:p>
          <a:p>
            <a:pPr lvl="1" eaLnBrk="1" hangingPunct="1">
              <a:lnSpc>
                <a:spcPct val="90000"/>
              </a:lnSpc>
              <a:buSzPct val="120000"/>
              <a:buFont typeface="Arial" pitchFamily="34" charset="0"/>
              <a:buChar char="•"/>
            </a:pPr>
            <a:r>
              <a:rPr lang="en-US" sz="1800" dirty="0" smtClean="0"/>
              <a:t>AT Reuse</a:t>
            </a:r>
          </a:p>
          <a:p>
            <a:pPr lvl="1" eaLnBrk="1" hangingPunct="1">
              <a:lnSpc>
                <a:spcPct val="90000"/>
              </a:lnSpc>
              <a:buSzPct val="120000"/>
              <a:buFont typeface="Arial" pitchFamily="34" charset="0"/>
              <a:buChar char="•"/>
            </a:pPr>
            <a:r>
              <a:rPr lang="en-US" sz="1800" dirty="0" smtClean="0"/>
              <a:t>AT Funding Education/Assistance and Resources</a:t>
            </a:r>
          </a:p>
          <a:p>
            <a:pPr eaLnBrk="1" hangingPunct="1">
              <a:lnSpc>
                <a:spcPct val="90000"/>
              </a:lnSpc>
              <a:buSzPct val="120000"/>
            </a:pPr>
            <a:r>
              <a:rPr lang="en-US" sz="2000" dirty="0" smtClean="0"/>
              <a:t>Online Resources</a:t>
            </a:r>
            <a:endParaRPr lang="en-US" sz="2000" dirty="0" smtClean="0">
              <a:hlinkClick r:id="rId3"/>
            </a:endParaRPr>
          </a:p>
          <a:p>
            <a:pPr lvl="1" eaLnBrk="1" hangingPunct="1">
              <a:lnSpc>
                <a:spcPct val="90000"/>
              </a:lnSpc>
              <a:buSzPct val="120000"/>
              <a:buFont typeface="Arial" pitchFamily="34" charset="0"/>
              <a:buChar char="•"/>
            </a:pPr>
            <a:r>
              <a:rPr lang="en-US" sz="2000" dirty="0" smtClean="0">
                <a:hlinkClick r:id="rId3"/>
              </a:rPr>
              <a:t>www.gatfl.org</a:t>
            </a:r>
            <a:r>
              <a:rPr lang="en-US" sz="2000" dirty="0" smtClean="0"/>
              <a:t> - 12,000 unique visitors a month</a:t>
            </a:r>
          </a:p>
        </p:txBody>
      </p:sp>
      <p:pic>
        <p:nvPicPr>
          <p:cNvPr id="5"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bwMode="auto">
          <a:xfrm>
            <a:off x="381000" y="838200"/>
            <a:ext cx="8534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b="1" dirty="0"/>
              <a:t>Tools for Life at Georgia Tech</a:t>
            </a:r>
            <a:r>
              <a:rPr lang="en-US" sz="3200" b="1" dirty="0" smtClean="0"/>
              <a:t/>
            </a:r>
            <a:br>
              <a:rPr lang="en-US" sz="3200" b="1" dirty="0" smtClean="0"/>
            </a:br>
            <a:r>
              <a:rPr lang="en-US" sz="2400" b="1" dirty="0" smtClean="0"/>
              <a:t>Georgia’s Federal AT Act Program</a:t>
            </a:r>
          </a:p>
        </p:txBody>
      </p:sp>
      <p:sp>
        <p:nvSpPr>
          <p:cNvPr id="2" name="Slide Number Placeholder 1"/>
          <p:cNvSpPr>
            <a:spLocks noGrp="1"/>
          </p:cNvSpPr>
          <p:nvPr>
            <p:ph type="sldNum" sz="quarter" idx="12"/>
          </p:nvPr>
        </p:nvSpPr>
        <p:spPr/>
        <p:txBody>
          <a:bodyPr/>
          <a:lstStyle/>
          <a:p>
            <a:pPr>
              <a:defRPr/>
            </a:pPr>
            <a:fld id="{4FB76098-DB93-4CC8-BD41-0CA964C39043}" type="slidenum">
              <a:rPr lang="en-US" smtClean="0"/>
              <a:pPr>
                <a:defRPr/>
              </a:pPr>
              <a:t>6</a:t>
            </a:fld>
            <a:endParaRPr lang="en-US"/>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900260" y="762000"/>
            <a:ext cx="82296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Favorite Navigation Apps</a:t>
            </a:r>
          </a:p>
        </p:txBody>
      </p:sp>
      <p:sp>
        <p:nvSpPr>
          <p:cNvPr id="51203" name="Content Placeholder 2"/>
          <p:cNvSpPr>
            <a:spLocks noGrp="1"/>
          </p:cNvSpPr>
          <p:nvPr>
            <p:ph sz="half" idx="1"/>
          </p:nvPr>
        </p:nvSpPr>
        <p:spPr bwMode="auto">
          <a:xfrm>
            <a:off x="228600" y="1833562"/>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2" charset="2"/>
              <a:buChar char="§"/>
            </a:pPr>
            <a:r>
              <a:rPr lang="en-US" dirty="0" smtClean="0"/>
              <a:t>Around Me</a:t>
            </a:r>
          </a:p>
          <a:p>
            <a:pPr lvl="1" eaLnBrk="1" hangingPunct="1">
              <a:buFont typeface="Wingdings" pitchFamily="2" charset="2"/>
              <a:buChar char="§"/>
            </a:pPr>
            <a:r>
              <a:rPr lang="en-US" dirty="0" smtClean="0"/>
              <a:t>Identifies where you are</a:t>
            </a:r>
          </a:p>
          <a:p>
            <a:pPr lvl="1" eaLnBrk="1" hangingPunct="1">
              <a:buFont typeface="Wingdings" pitchFamily="2" charset="2"/>
              <a:buChar char="§"/>
            </a:pPr>
            <a:r>
              <a:rPr lang="en-US" dirty="0" smtClean="0"/>
              <a:t>Lists what is around you</a:t>
            </a:r>
          </a:p>
          <a:p>
            <a:pPr lvl="1" eaLnBrk="1" hangingPunct="1">
              <a:buFont typeface="Wingdings" pitchFamily="2" charset="2"/>
              <a:buChar char="§"/>
            </a:pPr>
            <a:r>
              <a:rPr lang="en-US" dirty="0" smtClean="0"/>
              <a:t>View route to place from where you are</a:t>
            </a:r>
          </a:p>
          <a:p>
            <a:pPr lvl="1" eaLnBrk="1" hangingPunct="1">
              <a:buFont typeface="Wingdings" pitchFamily="2" charset="2"/>
              <a:buChar char="§"/>
            </a:pPr>
            <a:r>
              <a:rPr lang="en-US" dirty="0" smtClean="0"/>
              <a:t>Add information to contact list</a:t>
            </a:r>
          </a:p>
          <a:p>
            <a:pPr eaLnBrk="1" hangingPunct="1">
              <a:buFont typeface="Wingdings" pitchFamily="2" charset="2"/>
              <a:buChar char="§"/>
            </a:pPr>
            <a:endParaRPr lang="en-US" dirty="0" smtClean="0"/>
          </a:p>
        </p:txBody>
      </p:sp>
      <p:sp>
        <p:nvSpPr>
          <p:cNvPr id="51204" name="Content Placeholder 3"/>
          <p:cNvSpPr>
            <a:spLocks noGrp="1"/>
          </p:cNvSpPr>
          <p:nvPr>
            <p:ph sz="half" idx="2"/>
          </p:nvPr>
        </p:nvSpPr>
        <p:spPr bwMode="auto">
          <a:xfrm>
            <a:off x="4319881" y="1787951"/>
            <a:ext cx="460980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2" charset="2"/>
              <a:buChar char="§"/>
            </a:pPr>
            <a:r>
              <a:rPr lang="en-US" dirty="0" smtClean="0"/>
              <a:t>Talk and Drive </a:t>
            </a:r>
            <a:r>
              <a:rPr lang="en-US" dirty="0" err="1" smtClean="0"/>
              <a:t>Waze</a:t>
            </a:r>
            <a:endParaRPr lang="en-US" dirty="0" smtClean="0"/>
          </a:p>
          <a:p>
            <a:pPr lvl="1" eaLnBrk="1" hangingPunct="1">
              <a:buFont typeface="Wingdings" pitchFamily="2" charset="2"/>
              <a:buChar char="§"/>
            </a:pPr>
            <a:r>
              <a:rPr lang="en-US" dirty="0" smtClean="0"/>
              <a:t>Operate your map applications simply by talking</a:t>
            </a:r>
          </a:p>
          <a:p>
            <a:pPr lvl="1" eaLnBrk="1" hangingPunct="1">
              <a:buFont typeface="Wingdings" pitchFamily="2" charset="2"/>
              <a:buChar char="§"/>
            </a:pPr>
            <a:r>
              <a:rPr lang="en-US" dirty="0" smtClean="0"/>
              <a:t> Launch the application, say your destination </a:t>
            </a:r>
          </a:p>
          <a:p>
            <a:pPr lvl="1" eaLnBrk="1" hangingPunct="1">
              <a:buFont typeface="Wingdings" pitchFamily="2" charset="2"/>
              <a:buChar char="§"/>
            </a:pPr>
            <a:endParaRPr lang="en-US" dirty="0" smtClean="0"/>
          </a:p>
        </p:txBody>
      </p:sp>
      <p:pic>
        <p:nvPicPr>
          <p:cNvPr id="51206"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9624" y="117116"/>
            <a:ext cx="500063"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7" name="Picture 10" descr="C:\Users\mrust8\Pictures\apps\aroundm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21891" y="1752600"/>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2" descr="C:\Users\mrust8\Pictures\apps\talk and drive waze.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29600" y="1752600"/>
            <a:ext cx="70008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3" descr="C:\Users\mrust8\Pictures\apps\TALKAND DRIVE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86400" y="4401064"/>
            <a:ext cx="1447800" cy="217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12" name="Picture 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D4B83C3-EEE1-4988-B263-80404BA52CC1}" type="slidenum">
              <a:rPr lang="en-US" smtClean="0"/>
              <a:pPr>
                <a:defRPr/>
              </a:pPr>
              <a:t>60</a:t>
            </a:fld>
            <a:endParaRPr lang="en-US"/>
          </a:p>
        </p:txBody>
      </p:sp>
    </p:spTree>
    <p:extLst>
      <p:ext uri="{BB962C8B-B14F-4D97-AF65-F5344CB8AC3E}">
        <p14:creationId xmlns:p14="http://schemas.microsoft.com/office/powerpoint/2010/main" val="32217313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609600" y="914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err="1" smtClean="0"/>
              <a:t>Navigon</a:t>
            </a:r>
            <a:r>
              <a:rPr lang="en-US" sz="3600" dirty="0" smtClean="0"/>
              <a:t> North America</a:t>
            </a:r>
            <a:br>
              <a:rPr lang="en-US" sz="3600" dirty="0" smtClean="0"/>
            </a:br>
            <a:endParaRPr lang="en-US" sz="3600" dirty="0" smtClean="0"/>
          </a:p>
        </p:txBody>
      </p:sp>
      <p:sp>
        <p:nvSpPr>
          <p:cNvPr id="38915" name="Content Placeholder 2"/>
          <p:cNvSpPr>
            <a:spLocks noGrp="1"/>
          </p:cNvSpPr>
          <p:nvPr>
            <p:ph sz="half" idx="1"/>
          </p:nvPr>
        </p:nvSpPr>
        <p:spPr bwMode="auto">
          <a:xfrm>
            <a:off x="457200" y="1749425"/>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t>Voice guided directions for driving and walking</a:t>
            </a:r>
          </a:p>
          <a:p>
            <a:r>
              <a:rPr lang="en-US" sz="2400" dirty="0" smtClean="0"/>
              <a:t>GPS runs in background to save battery life</a:t>
            </a:r>
          </a:p>
          <a:p>
            <a:r>
              <a:rPr lang="en-US" sz="2400" dirty="0" smtClean="0"/>
              <a:t>Day and night modes</a:t>
            </a:r>
          </a:p>
          <a:p>
            <a:r>
              <a:rPr lang="en-US" sz="2400" dirty="0" smtClean="0"/>
              <a:t>Text-to-Speech</a:t>
            </a:r>
          </a:p>
          <a:p>
            <a:r>
              <a:rPr lang="en-US" sz="2400" dirty="0" smtClean="0"/>
              <a:t>Route Planning function</a:t>
            </a:r>
          </a:p>
          <a:p>
            <a:r>
              <a:rPr lang="en-US" sz="2400" dirty="0" smtClean="0"/>
              <a:t>$39.00 Apple</a:t>
            </a:r>
          </a:p>
          <a:p>
            <a:r>
              <a:rPr lang="en-US" sz="2400" dirty="0" smtClean="0"/>
              <a:t>$59.99 Android</a:t>
            </a:r>
          </a:p>
        </p:txBody>
      </p:sp>
      <p:pic>
        <p:nvPicPr>
          <p:cNvPr id="38916" name="Picture 2" descr="C:\Users\mrust8\Pictures\apps\navigo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71862" y="990600"/>
            <a:ext cx="79487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 descr="C:\Users\mrust8\Pictures\apps\NAVIGON2.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441387" y="2182091"/>
            <a:ext cx="2530475" cy="33092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11"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D4B83C3-EEE1-4988-B263-80404BA52CC1}" type="slidenum">
              <a:rPr lang="en-US" smtClean="0"/>
              <a:pPr>
                <a:defRPr/>
              </a:pPr>
              <a:t>61</a:t>
            </a:fld>
            <a:endParaRPr lang="en-US"/>
          </a:p>
        </p:txBody>
      </p:sp>
    </p:spTree>
    <p:extLst>
      <p:ext uri="{BB962C8B-B14F-4D97-AF65-F5344CB8AC3E}">
        <p14:creationId xmlns:p14="http://schemas.microsoft.com/office/powerpoint/2010/main" val="36543813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7982" y="2057400"/>
            <a:ext cx="8229600" cy="1143000"/>
          </a:xfrm>
        </p:spPr>
        <p:txBody>
          <a:bodyPr/>
          <a:lstStyle/>
          <a:p>
            <a:r>
              <a:rPr lang="en-US" dirty="0" smtClean="0"/>
              <a:t>Apps for Relaxation</a:t>
            </a: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9400" y="2895600"/>
            <a:ext cx="3671898" cy="3587750"/>
          </a:xfrm>
          <a:prstGeom prst="rect">
            <a:avLst/>
          </a:prstGeom>
        </p:spPr>
      </p:pic>
      <p:pic>
        <p:nvPicPr>
          <p:cNvPr id="4"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313FDD-1C03-420A-A6D2-5E859A8A863F}" type="slidenum">
              <a:rPr lang="en-US" smtClean="0"/>
              <a:pPr>
                <a:defRPr/>
              </a:pPr>
              <a:t>62</a:t>
            </a:fld>
            <a:endParaRPr lang="en-US"/>
          </a:p>
        </p:txBody>
      </p:sp>
    </p:spTree>
    <p:extLst>
      <p:ext uri="{BB962C8B-B14F-4D97-AF65-F5344CB8AC3E}">
        <p14:creationId xmlns:p14="http://schemas.microsoft.com/office/powerpoint/2010/main" val="15812842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35" y="905005"/>
            <a:ext cx="8229600" cy="1143000"/>
          </a:xfrm>
        </p:spPr>
        <p:txBody>
          <a:bodyPr/>
          <a:lstStyle/>
          <a:p>
            <a:r>
              <a:rPr lang="en-US" sz="3600" dirty="0" smtClean="0"/>
              <a:t>Pandora</a:t>
            </a:r>
            <a:endParaRPr lang="en-US" sz="3600" dirty="0"/>
          </a:p>
        </p:txBody>
      </p:sp>
      <p:sp>
        <p:nvSpPr>
          <p:cNvPr id="3" name="Content Placeholder 2"/>
          <p:cNvSpPr>
            <a:spLocks noGrp="1"/>
          </p:cNvSpPr>
          <p:nvPr>
            <p:ph sz="half" idx="1"/>
          </p:nvPr>
        </p:nvSpPr>
        <p:spPr>
          <a:xfrm>
            <a:off x="490603" y="2286000"/>
            <a:ext cx="4038600" cy="3992563"/>
          </a:xfrm>
        </p:spPr>
        <p:txBody>
          <a:bodyPr/>
          <a:lstStyle/>
          <a:p>
            <a:r>
              <a:rPr lang="en-US" sz="3200" dirty="0" smtClean="0"/>
              <a:t>Free internet radio</a:t>
            </a:r>
          </a:p>
          <a:p>
            <a:r>
              <a:rPr lang="en-US" sz="3200" dirty="0" smtClean="0"/>
              <a:t>Create custom stations based on genre, song, artist</a:t>
            </a:r>
          </a:p>
          <a:p>
            <a:endParaRPr lang="en-US" sz="3200" dirty="0"/>
          </a:p>
        </p:txBody>
      </p:sp>
      <p:pic>
        <p:nvPicPr>
          <p:cNvPr id="3074" name="Picture 2" descr="http://phandroid.s3.amazonaws.com/wp-content/uploads/2011/04/Pandora-RadioLarge-300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26868" y="905005"/>
            <a:ext cx="742950" cy="742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21687" y="63500"/>
            <a:ext cx="530225" cy="6223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www.mintgadgets.com/wp-content/uploads/2011/07/Pandora-App-on-iPhone.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05400" y="1914625"/>
            <a:ext cx="2435008" cy="45302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D4B83C3-EEE1-4988-B263-80404BA52CC1}" type="slidenum">
              <a:rPr lang="en-US" smtClean="0"/>
              <a:pPr>
                <a:defRPr/>
              </a:pPr>
              <a:t>63</a:t>
            </a:fld>
            <a:endParaRPr lang="en-US"/>
          </a:p>
        </p:txBody>
      </p:sp>
    </p:spTree>
    <p:extLst>
      <p:ext uri="{BB962C8B-B14F-4D97-AF65-F5344CB8AC3E}">
        <p14:creationId xmlns:p14="http://schemas.microsoft.com/office/powerpoint/2010/main" val="34825287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457200" y="685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Breathe2Relax</a:t>
            </a:r>
          </a:p>
        </p:txBody>
      </p:sp>
      <p:sp>
        <p:nvSpPr>
          <p:cNvPr id="54275" name="Content Placeholder 2"/>
          <p:cNvSpPr>
            <a:spLocks noGrp="1"/>
          </p:cNvSpPr>
          <p:nvPr>
            <p:ph sz="half" idx="1"/>
          </p:nvPr>
        </p:nvSpPr>
        <p:spPr bwMode="auto">
          <a:xfrm>
            <a:off x="458788" y="1600200"/>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Portable stress management tool </a:t>
            </a:r>
          </a:p>
          <a:p>
            <a:r>
              <a:rPr lang="en-US" smtClean="0"/>
              <a:t>Detailed information on the effects of stress on the body  </a:t>
            </a:r>
          </a:p>
          <a:p>
            <a:r>
              <a:rPr lang="en-US" smtClean="0"/>
              <a:t>Instructions and practice exercises to learn the stress management skill called diaphragmatic breathing</a:t>
            </a:r>
          </a:p>
        </p:txBody>
      </p:sp>
      <p:pic>
        <p:nvPicPr>
          <p:cNvPr id="54276" name="Picture 2" descr="C:\Users\mrust8\Pictures\apps\Breathe2Relax.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86600" y="761100"/>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8421687" y="63500"/>
            <a:ext cx="530225" cy="622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9" name="Picture 5" descr="C:\Users\mrust8\Pictures\apps\Breathe2relax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78400" y="2057400"/>
            <a:ext cx="3556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10"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D4B83C3-EEE1-4988-B263-80404BA52CC1}" type="slidenum">
              <a:rPr lang="en-US" smtClean="0"/>
              <a:pPr>
                <a:defRPr/>
              </a:pPr>
              <a:t>64</a:t>
            </a:fld>
            <a:endParaRPr lang="en-US"/>
          </a:p>
        </p:txBody>
      </p:sp>
    </p:spTree>
    <p:extLst>
      <p:ext uri="{BB962C8B-B14F-4D97-AF65-F5344CB8AC3E}">
        <p14:creationId xmlns:p14="http://schemas.microsoft.com/office/powerpoint/2010/main" val="10047947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298304" y="77557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err="1" smtClean="0"/>
              <a:t>iZen</a:t>
            </a:r>
            <a:r>
              <a:rPr lang="en-US" sz="4000" dirty="0" smtClean="0"/>
              <a:t> Garden</a:t>
            </a:r>
          </a:p>
        </p:txBody>
      </p:sp>
      <p:sp>
        <p:nvSpPr>
          <p:cNvPr id="53251" name="Content Placeholder 3"/>
          <p:cNvSpPr>
            <a:spLocks noGrp="1"/>
          </p:cNvSpPr>
          <p:nvPr>
            <p:ph sz="half" idx="2"/>
          </p:nvPr>
        </p:nvSpPr>
        <p:spPr bwMode="auto">
          <a:xfrm>
            <a:off x="4651374" y="1725511"/>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t>Choose from 100s of objects, plants and creatures to place in your garden</a:t>
            </a:r>
          </a:p>
          <a:p>
            <a:r>
              <a:rPr lang="en-US" sz="2400" dirty="0" smtClean="0"/>
              <a:t>Rake the sand and share your creations </a:t>
            </a:r>
          </a:p>
          <a:p>
            <a:r>
              <a:rPr lang="en-US" sz="2400" dirty="0" smtClean="0"/>
              <a:t>Helps you to center your mind, relax your psyche and relieve your stress</a:t>
            </a:r>
          </a:p>
          <a:p>
            <a:endParaRPr lang="en-US" sz="2400" dirty="0" smtClean="0"/>
          </a:p>
        </p:txBody>
      </p:sp>
      <p:pic>
        <p:nvPicPr>
          <p:cNvPr id="53252" name="Picture 3" descr="C:\Users\mrust8\Pictures\apps\iZe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53200" y="701086"/>
            <a:ext cx="7715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4862" y="78786"/>
            <a:ext cx="5302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5" name="Picture 6" descr="C:\Users\mrust8\Pictures\apps\izen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1652588"/>
            <a:ext cx="3086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10"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D4B83C3-EEE1-4988-B263-80404BA52CC1}" type="slidenum">
              <a:rPr lang="en-US" smtClean="0"/>
              <a:pPr>
                <a:defRPr/>
              </a:pPr>
              <a:t>65</a:t>
            </a:fld>
            <a:endParaRPr lang="en-US"/>
          </a:p>
        </p:txBody>
      </p:sp>
    </p:spTree>
    <p:extLst>
      <p:ext uri="{BB962C8B-B14F-4D97-AF65-F5344CB8AC3E}">
        <p14:creationId xmlns:p14="http://schemas.microsoft.com/office/powerpoint/2010/main" val="11118365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idx="4294967295"/>
          </p:nvPr>
        </p:nvSpPr>
        <p:spPr>
          <a:xfrm>
            <a:off x="176784" y="5410200"/>
            <a:ext cx="8991600" cy="1143000"/>
          </a:xfrm>
          <a:prstGeom prst="rect">
            <a:avLst/>
          </a:prstGeom>
        </p:spPr>
        <p:txBody>
          <a:bodyPr/>
          <a:lstStyle/>
          <a:p>
            <a:r>
              <a:rPr lang="en-US" sz="2800" b="1" dirty="0" smtClean="0">
                <a:latin typeface="Arial" pitchFamily="34" charset="0"/>
                <a:cs typeface="Arial" pitchFamily="34" charset="0"/>
              </a:rPr>
              <a:t>Our Question to You: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What have You Learned today?</a:t>
            </a:r>
          </a:p>
        </p:txBody>
      </p:sp>
      <p:pic>
        <p:nvPicPr>
          <p:cNvPr id="126979" name="Picture 2" descr="C:\Users\Carol\AppData\Local\Microsoft\Windows\Temporary Internet Files\Content.IE5\BGDLH5ZO\MCj04414280000[1].png"/>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2438400" y="818367"/>
            <a:ext cx="4572000" cy="4572000"/>
          </a:xfrm>
          <a:prstGeom prst="rect">
            <a:avLst/>
          </a:prstGeom>
        </p:spPr>
      </p:pic>
      <p:pic>
        <p:nvPicPr>
          <p:cNvPr id="6"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4215AB8-4919-4121-9474-5270E0CFC408}" type="slidenum">
              <a:rPr lang="en-US" smtClean="0"/>
              <a:pPr>
                <a:defRPr/>
              </a:pPr>
              <a:t>66</a:t>
            </a:fld>
            <a:endParaRPr lang="en-US"/>
          </a:p>
        </p:txBody>
      </p:sp>
    </p:spTree>
    <p:extLst>
      <p:ext uri="{BB962C8B-B14F-4D97-AF65-F5344CB8AC3E}">
        <p14:creationId xmlns:p14="http://schemas.microsoft.com/office/powerpoint/2010/main" val="31325546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bwMode="auto">
          <a:xfrm>
            <a:off x="381000" y="9144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b="1" smtClean="0"/>
              <a:t>Contact  </a:t>
            </a:r>
          </a:p>
        </p:txBody>
      </p:sp>
      <p:sp>
        <p:nvSpPr>
          <p:cNvPr id="60419" name="Content Placeholder 2"/>
          <p:cNvSpPr>
            <a:spLocks noGrp="1"/>
          </p:cNvSpPr>
          <p:nvPr>
            <p:ph idx="1"/>
          </p:nvPr>
        </p:nvSpPr>
        <p:spPr>
          <a:xfrm>
            <a:off x="381000" y="1828800"/>
            <a:ext cx="7797800" cy="4427160"/>
          </a:xfrm>
        </p:spPr>
        <p:txBody>
          <a:bodyPr>
            <a:noAutofit/>
          </a:bodyPr>
          <a:lstStyle/>
          <a:p>
            <a:pPr eaLnBrk="1" fontAlgn="auto" hangingPunct="1">
              <a:spcAft>
                <a:spcPts val="0"/>
              </a:spcAft>
              <a:buFont typeface="Arial" charset="0"/>
              <a:buNone/>
              <a:defRPr/>
            </a:pPr>
            <a:r>
              <a:rPr lang="en-US" sz="2000" b="1" dirty="0" smtClean="0">
                <a:solidFill>
                  <a:srgbClr val="0070C0"/>
                </a:solidFill>
                <a:ea typeface="+mn-ea"/>
                <a:cs typeface="+mn-cs"/>
              </a:rPr>
              <a:t>Carolyn Phillips</a:t>
            </a:r>
          </a:p>
          <a:p>
            <a:pPr eaLnBrk="1" fontAlgn="auto" hangingPunct="1">
              <a:spcAft>
                <a:spcPts val="0"/>
              </a:spcAft>
              <a:buFont typeface="Arial" charset="0"/>
              <a:buNone/>
              <a:defRPr/>
            </a:pPr>
            <a:r>
              <a:rPr lang="en-US" sz="2000" dirty="0" smtClean="0">
                <a:ea typeface="+mn-ea"/>
                <a:cs typeface="+mn-cs"/>
              </a:rPr>
              <a:t>Director of Tools for Life</a:t>
            </a:r>
          </a:p>
          <a:p>
            <a:pPr eaLnBrk="1" fontAlgn="auto" hangingPunct="1">
              <a:spcAft>
                <a:spcPts val="0"/>
              </a:spcAft>
              <a:buFont typeface="Arial" charset="0"/>
              <a:buNone/>
              <a:defRPr/>
            </a:pPr>
            <a:r>
              <a:rPr lang="en-US" sz="2000" dirty="0" smtClean="0">
                <a:solidFill>
                  <a:schemeClr val="accent3"/>
                </a:solidFill>
                <a:ea typeface="+mn-ea"/>
                <a:cs typeface="+mn-cs"/>
                <a:hlinkClick r:id="rId2"/>
              </a:rPr>
              <a:t>Carolyn.Phillips@gatfl.gatech.edu</a:t>
            </a:r>
            <a:r>
              <a:rPr lang="en-US" sz="2000" dirty="0" smtClean="0">
                <a:solidFill>
                  <a:schemeClr val="accent3"/>
                </a:solidFill>
                <a:ea typeface="+mn-ea"/>
                <a:cs typeface="+mn-cs"/>
              </a:rPr>
              <a:t> </a:t>
            </a:r>
          </a:p>
          <a:p>
            <a:pPr eaLnBrk="1" fontAlgn="auto" hangingPunct="1">
              <a:spcAft>
                <a:spcPts val="0"/>
              </a:spcAft>
              <a:buFont typeface="Arial" charset="0"/>
              <a:buNone/>
              <a:defRPr/>
            </a:pPr>
            <a:endParaRPr lang="en-US" sz="2000" b="1" dirty="0">
              <a:solidFill>
                <a:schemeClr val="accent3"/>
              </a:solidFill>
              <a:ea typeface="+mn-ea"/>
              <a:cs typeface="+mn-cs"/>
            </a:endParaRPr>
          </a:p>
          <a:p>
            <a:pPr eaLnBrk="1" fontAlgn="auto" hangingPunct="1">
              <a:spcAft>
                <a:spcPts val="0"/>
              </a:spcAft>
              <a:buFont typeface="Arial" charset="0"/>
              <a:buNone/>
              <a:defRPr/>
            </a:pPr>
            <a:r>
              <a:rPr lang="en-US" sz="2000" b="1" dirty="0" smtClean="0">
                <a:solidFill>
                  <a:srgbClr val="0070C0"/>
                </a:solidFill>
                <a:ea typeface="+mn-ea"/>
                <a:cs typeface="+mn-cs"/>
              </a:rPr>
              <a:t>Liz Persaud</a:t>
            </a:r>
          </a:p>
          <a:p>
            <a:pPr eaLnBrk="1" fontAlgn="auto" hangingPunct="1">
              <a:spcAft>
                <a:spcPts val="0"/>
              </a:spcAft>
              <a:buFont typeface="Arial" charset="0"/>
              <a:buNone/>
              <a:defRPr/>
            </a:pPr>
            <a:r>
              <a:rPr lang="en-US" sz="2000" dirty="0"/>
              <a:t>Training, Development and Outreach Coordinator</a:t>
            </a:r>
          </a:p>
          <a:p>
            <a:pPr eaLnBrk="1" fontAlgn="auto" hangingPunct="1">
              <a:spcAft>
                <a:spcPts val="0"/>
              </a:spcAft>
              <a:buFont typeface="Arial" charset="0"/>
              <a:buNone/>
              <a:defRPr/>
            </a:pPr>
            <a:r>
              <a:rPr lang="en-US" sz="2000" u="sng" dirty="0" smtClean="0">
                <a:ea typeface="+mn-ea"/>
                <a:cs typeface="+mn-cs"/>
                <a:hlinkClick r:id="rId3"/>
              </a:rPr>
              <a:t>Liz.Persaud@gatfl.gatech.edu</a:t>
            </a:r>
            <a:r>
              <a:rPr lang="en-US" sz="2000" u="sng" dirty="0" smtClean="0">
                <a:ea typeface="+mn-ea"/>
                <a:cs typeface="+mn-cs"/>
              </a:rPr>
              <a:t> </a:t>
            </a:r>
          </a:p>
          <a:p>
            <a:pPr eaLnBrk="1" fontAlgn="auto" hangingPunct="1">
              <a:spcAft>
                <a:spcPts val="0"/>
              </a:spcAft>
              <a:buFont typeface="Arial" charset="0"/>
              <a:buNone/>
              <a:defRPr/>
            </a:pPr>
            <a:endParaRPr lang="en-US" sz="2000" b="1" dirty="0" smtClean="0">
              <a:ea typeface="+mn-ea"/>
              <a:cs typeface="+mn-cs"/>
            </a:endParaRPr>
          </a:p>
          <a:p>
            <a:pPr eaLnBrk="1" fontAlgn="auto" hangingPunct="1">
              <a:spcAft>
                <a:spcPts val="0"/>
              </a:spcAft>
              <a:buFont typeface="Arial" charset="0"/>
              <a:buNone/>
              <a:defRPr/>
            </a:pPr>
            <a:r>
              <a:rPr lang="en-US" sz="2000" b="1" dirty="0" smtClean="0">
                <a:solidFill>
                  <a:srgbClr val="0070C0"/>
                </a:solidFill>
                <a:ea typeface="+mn-ea"/>
                <a:cs typeface="+mn-cs"/>
              </a:rPr>
              <a:t>Martha Rust</a:t>
            </a:r>
          </a:p>
          <a:p>
            <a:pPr eaLnBrk="1" fontAlgn="auto" hangingPunct="1">
              <a:spcAft>
                <a:spcPts val="0"/>
              </a:spcAft>
              <a:buFont typeface="Arial" charset="0"/>
              <a:buNone/>
              <a:defRPr/>
            </a:pPr>
            <a:r>
              <a:rPr lang="en-US" sz="2000" dirty="0"/>
              <a:t>AT Specialist </a:t>
            </a:r>
          </a:p>
          <a:p>
            <a:pPr eaLnBrk="1" fontAlgn="auto" hangingPunct="1">
              <a:spcAft>
                <a:spcPts val="0"/>
              </a:spcAft>
              <a:buFont typeface="Arial" charset="0"/>
              <a:buNone/>
              <a:defRPr/>
            </a:pPr>
            <a:r>
              <a:rPr lang="en-US" sz="2000" u="sng" dirty="0" smtClean="0">
                <a:ea typeface="+mn-ea"/>
                <a:cs typeface="+mn-cs"/>
                <a:hlinkClick r:id="rId4"/>
              </a:rPr>
              <a:t>Martha.Rust@gatfl.gatech.edu</a:t>
            </a:r>
            <a:r>
              <a:rPr lang="en-US" sz="2000" u="sng" dirty="0" smtClean="0">
                <a:ea typeface="+mn-ea"/>
                <a:cs typeface="+mn-cs"/>
              </a:rPr>
              <a:t> </a:t>
            </a:r>
          </a:p>
          <a:p>
            <a:pPr eaLnBrk="1" fontAlgn="auto" hangingPunct="1">
              <a:spcAft>
                <a:spcPts val="0"/>
              </a:spcAft>
              <a:buFont typeface="Arial" charset="0"/>
              <a:buNone/>
              <a:defRPr/>
            </a:pPr>
            <a:endParaRPr lang="en-US" sz="2800" b="1" dirty="0" smtClean="0">
              <a:ea typeface="+mn-ea"/>
              <a:cs typeface="+mn-cs"/>
            </a:endParaRPr>
          </a:p>
        </p:txBody>
      </p:sp>
      <p:sp>
        <p:nvSpPr>
          <p:cNvPr id="57348" name="Rectangle 5"/>
          <p:cNvSpPr>
            <a:spLocks noChangeArrowheads="1"/>
          </p:cNvSpPr>
          <p:nvPr/>
        </p:nvSpPr>
        <p:spPr bwMode="auto">
          <a:xfrm>
            <a:off x="5334000" y="4609356"/>
            <a:ext cx="361220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1000" i="1" dirty="0">
                <a:latin typeface="Arial" pitchFamily="34" charset="0"/>
              </a:rPr>
              <a:t>Disclaimer</a:t>
            </a:r>
          </a:p>
          <a:p>
            <a:pPr eaLnBrk="0" hangingPunct="0"/>
            <a:r>
              <a:rPr lang="en-US" sz="1000" i="1" dirty="0">
                <a:latin typeface="Arial" pitchFamily="34" charset="0"/>
              </a:rPr>
              <a:t>This presentation is produced by Tools for Life which is a result of the Assistive Technology Act of 1998, as amended in 2004. It is a program of the Georgia Institute of Technology, </a:t>
            </a:r>
            <a:r>
              <a:rPr lang="en-US" sz="1000" i="1" dirty="0" smtClean="0">
                <a:latin typeface="Arial" pitchFamily="34" charset="0"/>
              </a:rPr>
              <a:t>AMAC Accessibility Solutions </a:t>
            </a:r>
            <a:r>
              <a:rPr lang="en-US" sz="1000" i="1" dirty="0">
                <a:latin typeface="Arial" pitchFamily="34" charset="0"/>
              </a:rPr>
              <a:t>and is funded by grant #H224C030009 of the Rehabilitation Services Administration (RSA), Department of Education. The contents of this presentation were developed under a grant from the Department of Education. However, those contents do not necessarily represent the policy of the Department of Education, Georgia </a:t>
            </a:r>
            <a:r>
              <a:rPr lang="en-US" sz="1000" i="1" dirty="0" smtClean="0">
                <a:latin typeface="Arial" pitchFamily="34" charset="0"/>
              </a:rPr>
              <a:t>Tech or </a:t>
            </a:r>
            <a:r>
              <a:rPr lang="en-US" sz="1000" i="1" dirty="0">
                <a:latin typeface="Arial" pitchFamily="34" charset="0"/>
              </a:rPr>
              <a:t>AMAC and you should not assume endorsement by the Federal government.</a:t>
            </a:r>
          </a:p>
        </p:txBody>
      </p:sp>
      <p:pic>
        <p:nvPicPr>
          <p:cNvPr id="6"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72400" y="228600"/>
            <a:ext cx="1143000" cy="117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FB76098-DB93-4CC8-BD41-0CA964C39043}" type="slidenum">
              <a:rPr lang="en-US" smtClean="0"/>
              <a:pPr>
                <a:defRPr/>
              </a:pPr>
              <a:t>67</a:t>
            </a:fld>
            <a:endParaRPr lang="en-US"/>
          </a:p>
        </p:txBody>
      </p:sp>
    </p:spTree>
    <p:extLst>
      <p:ext uri="{BB962C8B-B14F-4D97-AF65-F5344CB8AC3E}">
        <p14:creationId xmlns:p14="http://schemas.microsoft.com/office/powerpoint/2010/main" val="259511940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6063"/>
            <a:ext cx="8229600" cy="655638"/>
          </a:xfrm>
        </p:spPr>
        <p:txBody>
          <a:bodyPr/>
          <a:lstStyle/>
          <a:p>
            <a:r>
              <a:rPr lang="en-US" sz="3200" dirty="0" smtClean="0"/>
              <a:t>Locate Your AT Act Program</a:t>
            </a:r>
            <a:endParaRPr lang="en-US" sz="320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12796" y="1815846"/>
            <a:ext cx="7281084" cy="4965954"/>
          </a:xfrm>
        </p:spPr>
      </p:pic>
      <p:sp>
        <p:nvSpPr>
          <p:cNvPr id="5" name="TextBox 4"/>
          <p:cNvSpPr txBox="1"/>
          <p:nvPr/>
        </p:nvSpPr>
        <p:spPr>
          <a:xfrm>
            <a:off x="1219200" y="1371600"/>
            <a:ext cx="6781800" cy="369332"/>
          </a:xfrm>
          <a:prstGeom prst="rect">
            <a:avLst/>
          </a:prstGeom>
          <a:noFill/>
        </p:spPr>
        <p:txBody>
          <a:bodyPr wrap="square" rtlCol="0">
            <a:spAutoFit/>
          </a:bodyPr>
          <a:lstStyle/>
          <a:p>
            <a:r>
              <a:rPr lang="en-US" dirty="0">
                <a:latin typeface="+mn-lt"/>
                <a:hlinkClick r:id="rId3"/>
              </a:rPr>
              <a:t>http://</a:t>
            </a:r>
            <a:r>
              <a:rPr lang="en-US" dirty="0" smtClean="0">
                <a:latin typeface="+mn-lt"/>
                <a:hlinkClick r:id="rId3"/>
              </a:rPr>
              <a:t>www.resnaprojects.org/allcontacts/statewidecontacts.html</a:t>
            </a:r>
            <a:r>
              <a:rPr lang="en-US" dirty="0" smtClean="0">
                <a:latin typeface="+mn-lt"/>
              </a:rPr>
              <a:t> </a:t>
            </a:r>
            <a:endParaRPr lang="en-US" dirty="0">
              <a:latin typeface="+mn-lt"/>
            </a:endParaRPr>
          </a:p>
        </p:txBody>
      </p:sp>
      <p:pic>
        <p:nvPicPr>
          <p:cNvPr id="6"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FB76098-DB93-4CC8-BD41-0CA964C39043}" type="slidenum">
              <a:rPr lang="en-US" smtClean="0"/>
              <a:pPr>
                <a:defRPr/>
              </a:pPr>
              <a:t>7</a:t>
            </a:fld>
            <a:endParaRPr lang="en-US"/>
          </a:p>
        </p:txBody>
      </p:sp>
    </p:spTree>
    <p:extLst>
      <p:ext uri="{BB962C8B-B14F-4D97-AF65-F5344CB8AC3E}">
        <p14:creationId xmlns:p14="http://schemas.microsoft.com/office/powerpoint/2010/main" val="232094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27" y="714374"/>
            <a:ext cx="8229600" cy="1143000"/>
          </a:xfrm>
        </p:spPr>
        <p:txBody>
          <a:bodyPr/>
          <a:lstStyle/>
          <a:p>
            <a:r>
              <a:rPr lang="en-US" dirty="0" smtClean="0"/>
              <a:t>Which One???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08364" y="1857374"/>
            <a:ext cx="6816436" cy="3781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313FDD-1C03-420A-A6D2-5E859A8A863F}" type="slidenum">
              <a:rPr lang="en-US" smtClean="0"/>
              <a:pPr>
                <a:defRPr/>
              </a:pPr>
              <a:t>8</a:t>
            </a:fld>
            <a:endParaRPr lang="en-US"/>
          </a:p>
        </p:txBody>
      </p:sp>
    </p:spTree>
    <p:extLst>
      <p:ext uri="{BB962C8B-B14F-4D97-AF65-F5344CB8AC3E}">
        <p14:creationId xmlns:p14="http://schemas.microsoft.com/office/powerpoint/2010/main" val="117517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609600" y="2362200"/>
            <a:ext cx="81661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7030A0"/>
                </a:solidFill>
              </a:rPr>
              <a:t>LET’S TAKE A LOOK AT SOME OPTIONS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3724656"/>
            <a:ext cx="1256350" cy="140017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800" y="3719022"/>
            <a:ext cx="1209674" cy="1320273"/>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1734" y="3855094"/>
            <a:ext cx="1286065" cy="1286065"/>
          </a:xfrm>
          <a:prstGeom prst="rect">
            <a:avLst/>
          </a:prstGeom>
        </p:spPr>
      </p:pic>
      <p:pic>
        <p:nvPicPr>
          <p:cNvPr id="7"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74313FDD-1C03-420A-A6D2-5E859A8A863F}" type="slidenum">
              <a:rPr lang="en-US" smtClean="0"/>
              <a:pPr>
                <a:defRPr/>
              </a:pPr>
              <a:t>9</a:t>
            </a:fld>
            <a:endParaRPr lang="en-US"/>
          </a:p>
        </p:txBody>
      </p:sp>
    </p:spTree>
    <p:extLst>
      <p:ext uri="{BB962C8B-B14F-4D97-AF65-F5344CB8AC3E}">
        <p14:creationId xmlns:p14="http://schemas.microsoft.com/office/powerpoint/2010/main" val="1875055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F0022F1A0D1C40B084E91E69C83124" ma:contentTypeVersion="14" ma:contentTypeDescription="Create a new document." ma:contentTypeScope="" ma:versionID="e1b31ea0773c203abd828f378b237c97">
  <xsd:schema xmlns:xsd="http://www.w3.org/2001/XMLSchema" xmlns:xs="http://www.w3.org/2001/XMLSchema" xmlns:p="http://schemas.microsoft.com/office/2006/metadata/properties" xmlns:ns1="http://schemas.microsoft.com/sharepoint/v3" xmlns:ns2="http://schemas.microsoft.com/sharepoint/v3/fields" xmlns:ns3="b22f8f74-215c-4154-9939-bd29e4e8980e" targetNamespace="http://schemas.microsoft.com/office/2006/metadata/properties" ma:root="true" ma:fieldsID="06b32342b0b5b4cfc196223ba1900aca" ns1:_="" ns2:_="" ns3:_="">
    <xsd:import namespace="http://schemas.microsoft.com/sharepoint/v3"/>
    <xsd:import namespace="http://schemas.microsoft.com/sharepoint/v3/fields"/>
    <xsd:import namespace="b22f8f74-215c-4154-9939-bd29e4e8980e"/>
    <xsd:element name="properties">
      <xsd:complexType>
        <xsd:sequence>
          <xsd:element name="documentManagement">
            <xsd:complexType>
              <xsd:all>
                <xsd:element ref="ns1:PublishingStartDate" minOccurs="0"/>
                <xsd:element ref="ns1:PublishingExpirationDate" minOccurs="0"/>
                <xsd:element ref="ns1:RoutingRuleDescription"/>
                <xsd:element ref="ns2:_DCDateCreated"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element name="RoutingRuleDescription" ma:index="6" ma:displayName="Description" ma:description="" ma:internalName="RoutingRule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Created" ma:description="The date on which this resource was created" ma:format="DateTime" ma:internalName="_DCDateCreate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RoutingRuleDescription xmlns="http://schemas.microsoft.com/sharepoint/v3">AT Webinar</RoutingRuleDescription>
    <PublishingStartDate xmlns="http://schemas.microsoft.com/sharepoint/v3" xsi:nil="true"/>
    <_DCDateCreated xmlns="http://schemas.microsoft.com/sharepoint/v3/fields" xsi:nil="true"/>
    <_dlc_DocId xmlns="b22f8f74-215c-4154-9939-bd29e4e8980e">XRUYQT3274NZ-1295120815-164</_dlc_DocId>
    <_dlc_DocIdUrl xmlns="b22f8f74-215c-4154-9939-bd29e4e8980e">
      <Url>https://supportservices.jobcorps.gov/disability/_layouts/15/DocIdRedir.aspx?ID=XRUYQT3274NZ-1295120815-164</Url>
      <Description>XRUYQT3274NZ-1295120815-164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90ED528-9910-4BD1-8E2D-0603357B3ADF}"/>
</file>

<file path=customXml/itemProps2.xml><?xml version="1.0" encoding="utf-8"?>
<ds:datastoreItem xmlns:ds="http://schemas.openxmlformats.org/officeDocument/2006/customXml" ds:itemID="{5F4CCACE-9AB5-4631-855C-E7123D64E9FC}"/>
</file>

<file path=customXml/itemProps3.xml><?xml version="1.0" encoding="utf-8"?>
<ds:datastoreItem xmlns:ds="http://schemas.openxmlformats.org/officeDocument/2006/customXml" ds:itemID="{E7DB81C2-D267-4403-8FBE-11D8D09484FC}"/>
</file>

<file path=customXml/itemProps4.xml><?xml version="1.0" encoding="utf-8"?>
<ds:datastoreItem xmlns:ds="http://schemas.openxmlformats.org/officeDocument/2006/customXml" ds:itemID="{8BD74D68-7C01-4FA2-A277-23F9002B5CAF}"/>
</file>

<file path=docProps/app.xml><?xml version="1.0" encoding="utf-8"?>
<Properties xmlns="http://schemas.openxmlformats.org/officeDocument/2006/extended-properties" xmlns:vt="http://schemas.openxmlformats.org/officeDocument/2006/docPropsVTypes">
  <Template/>
  <TotalTime>4778</TotalTime>
  <Words>2233</Words>
  <Application>Microsoft Office PowerPoint</Application>
  <PresentationFormat>On-screen Show (4:3)</PresentationFormat>
  <Paragraphs>581</Paragraphs>
  <Slides>67</Slides>
  <Notes>20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67</vt:i4>
      </vt:variant>
    </vt:vector>
  </HeadingPairs>
  <TitlesOfParts>
    <vt:vector size="82" baseType="lpstr">
      <vt:lpstr>MS PGothic</vt:lpstr>
      <vt:lpstr>MS PGothic</vt:lpstr>
      <vt:lpstr>Arial</vt:lpstr>
      <vt:lpstr>Arial Black</vt:lpstr>
      <vt:lpstr>Calibri</vt:lpstr>
      <vt:lpstr>Century Gothic</vt:lpstr>
      <vt:lpstr>Courier New</vt:lpstr>
      <vt:lpstr>Times</vt:lpstr>
      <vt:lpstr>Times New Roman</vt:lpstr>
      <vt:lpstr>Verdana</vt:lpstr>
      <vt:lpstr>Wingdings</vt:lpstr>
      <vt:lpstr>1_Office Theme</vt:lpstr>
      <vt:lpstr>Office Theme</vt:lpstr>
      <vt:lpstr>2_Office Theme</vt:lpstr>
      <vt:lpstr>3_Office Theme</vt:lpstr>
      <vt:lpstr>Using Accessible Technology to Remove Barriers: A Closer Look at Tablets, Apps and Accessibility</vt:lpstr>
      <vt:lpstr>Who we are</vt:lpstr>
      <vt:lpstr>Technology Evolution</vt:lpstr>
      <vt:lpstr>Agenda</vt:lpstr>
      <vt:lpstr>Tools for Life Mission</vt:lpstr>
      <vt:lpstr>Tools for Life at Georgia Tech Georgia’s Federal AT Act Program</vt:lpstr>
      <vt:lpstr>Locate Your AT Act Program</vt:lpstr>
      <vt:lpstr>Which One???</vt:lpstr>
      <vt:lpstr>LET’S TAKE A LOOK AT SOME OPTIONS</vt:lpstr>
      <vt:lpstr>Microsoft Surface</vt:lpstr>
      <vt:lpstr>Samsung Galaxy Tab 3</vt:lpstr>
      <vt:lpstr>Nook HD</vt:lpstr>
      <vt:lpstr>Kindle Fire HD</vt:lpstr>
      <vt:lpstr>Apple iPad/ mini iPad</vt:lpstr>
      <vt:lpstr>Apple iPod Touch</vt:lpstr>
      <vt:lpstr>Refurbished Tablets </vt:lpstr>
      <vt:lpstr>CONSIDERING ACCESSIBILITY</vt:lpstr>
      <vt:lpstr>Comparing Tablets </vt:lpstr>
      <vt:lpstr>Layout of the iPad</vt:lpstr>
      <vt:lpstr>Built-in Accessibility Features</vt:lpstr>
      <vt:lpstr>New iOS 7 Features</vt:lpstr>
      <vt:lpstr>VoiceOver</vt:lpstr>
      <vt:lpstr>Assistive Touch</vt:lpstr>
      <vt:lpstr>Creating Keyboard Shortcuts</vt:lpstr>
      <vt:lpstr>Reader for Websites</vt:lpstr>
      <vt:lpstr>iOS 6 NEW: Guided Access</vt:lpstr>
      <vt:lpstr>Surface</vt:lpstr>
      <vt:lpstr>Layout of Surface</vt:lpstr>
      <vt:lpstr>Accessibility of Surface </vt:lpstr>
      <vt:lpstr>Some Surface Apps</vt:lpstr>
      <vt:lpstr>Layout of the Nook HD</vt:lpstr>
      <vt:lpstr>Nook HD</vt:lpstr>
      <vt:lpstr>Kindle Fire HD</vt:lpstr>
      <vt:lpstr>Layout of the Kindle Fire HD</vt:lpstr>
      <vt:lpstr>Android Tablets</vt:lpstr>
      <vt:lpstr>Accessible Android Apps</vt:lpstr>
      <vt:lpstr>TFL AppFinder</vt:lpstr>
      <vt:lpstr>PowerPoint Presentation</vt:lpstr>
      <vt:lpstr>PowerPoint Presentation</vt:lpstr>
      <vt:lpstr>PowerPoint Presentation</vt:lpstr>
      <vt:lpstr>SOME OF OUR FAVORITE APPS!</vt:lpstr>
      <vt:lpstr>Apps for Writing and Reading </vt:lpstr>
      <vt:lpstr>BARD Mobile</vt:lpstr>
      <vt:lpstr>Ginger App</vt:lpstr>
      <vt:lpstr>Dragon Dictation</vt:lpstr>
      <vt:lpstr>AudioNote</vt:lpstr>
      <vt:lpstr>Perfect OCR</vt:lpstr>
      <vt:lpstr>Brevity</vt:lpstr>
      <vt:lpstr>Apps for Math</vt:lpstr>
      <vt:lpstr>Talking Calculators</vt:lpstr>
      <vt:lpstr>MyScript Calculator</vt:lpstr>
      <vt:lpstr>Money Counter Calculator</vt:lpstr>
      <vt:lpstr>Apps for Organization</vt:lpstr>
      <vt:lpstr>Idea Sketch</vt:lpstr>
      <vt:lpstr>Pageonce</vt:lpstr>
      <vt:lpstr>MyMedSchedule</vt:lpstr>
      <vt:lpstr>Bump</vt:lpstr>
      <vt:lpstr>Apps for Navigation</vt:lpstr>
      <vt:lpstr>HopStop</vt:lpstr>
      <vt:lpstr>Favorite Navigation Apps</vt:lpstr>
      <vt:lpstr>Navigon North America </vt:lpstr>
      <vt:lpstr>Apps for Relaxation</vt:lpstr>
      <vt:lpstr>Pandora</vt:lpstr>
      <vt:lpstr>Breathe2Relax</vt:lpstr>
      <vt:lpstr>iZen Garden</vt:lpstr>
      <vt:lpstr>Our Question to You:  What have You Learned today?</vt:lpstr>
      <vt:lpstr>Contact  </vt:lpstr>
    </vt:vector>
  </TitlesOfParts>
  <Company>klee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Accessible Technology to Remove Barriers</dc:title>
  <dc:creator>Klee</dc:creator>
  <cp:lastModifiedBy>Kim Jones</cp:lastModifiedBy>
  <cp:revision>229</cp:revision>
  <cp:lastPrinted>2013-05-21T18:50:39Z</cp:lastPrinted>
  <dcterms:created xsi:type="dcterms:W3CDTF">2012-09-10T19:09:35Z</dcterms:created>
  <dcterms:modified xsi:type="dcterms:W3CDTF">2013-12-05T16:29:52Z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0x01010009F0022F1A0D1C40B084E91E69C83124</vt:lpwstr>
  </property>
  <property fmtid="{D5CDD505-2E9C-101B-9397-08002B2CF9AE}" pid="3" name="_dlc_DocIdItemGuid">
    <vt:lpwstr>72adbd98-d0af-47b1-bd17-b509bfc98785</vt:lpwstr>
  </property>
</Properties>
</file>