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3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Slides/notesSlide3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56" r:id="rId2"/>
    <p:sldId id="277" r:id="rId3"/>
    <p:sldId id="281" r:id="rId4"/>
    <p:sldId id="257" r:id="rId5"/>
    <p:sldId id="258" r:id="rId6"/>
    <p:sldId id="275" r:id="rId7"/>
    <p:sldId id="274" r:id="rId8"/>
    <p:sldId id="260" r:id="rId9"/>
    <p:sldId id="265" r:id="rId10"/>
    <p:sldId id="266" r:id="rId11"/>
    <p:sldId id="267" r:id="rId12"/>
    <p:sldId id="261" r:id="rId13"/>
    <p:sldId id="268" r:id="rId14"/>
    <p:sldId id="269" r:id="rId15"/>
    <p:sldId id="270" r:id="rId16"/>
    <p:sldId id="262" r:id="rId17"/>
    <p:sldId id="271" r:id="rId18"/>
    <p:sldId id="272" r:id="rId19"/>
    <p:sldId id="273" r:id="rId20"/>
    <p:sldId id="259" r:id="rId21"/>
    <p:sldId id="282" r:id="rId22"/>
    <p:sldId id="283" r:id="rId23"/>
    <p:sldId id="284" r:id="rId24"/>
    <p:sldId id="285" r:id="rId25"/>
    <p:sldId id="286" r:id="rId26"/>
    <p:sldId id="287" r:id="rId27"/>
    <p:sldId id="279" r:id="rId28"/>
    <p:sldId id="278" r:id="rId29"/>
    <p:sldId id="280" r:id="rId30"/>
    <p:sldId id="297" r:id="rId31"/>
    <p:sldId id="289" r:id="rId32"/>
    <p:sldId id="296" r:id="rId33"/>
    <p:sldId id="298" r:id="rId34"/>
    <p:sldId id="290" r:id="rId35"/>
    <p:sldId id="291" r:id="rId36"/>
    <p:sldId id="293" r:id="rId37"/>
    <p:sldId id="294" r:id="rId38"/>
    <p:sldId id="295" r:id="rId39"/>
  </p:sldIdLst>
  <p:sldSz cx="9144000" cy="6858000" type="screen4x3"/>
  <p:notesSz cx="6883400" cy="92408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47" autoAdjust="0"/>
  </p:normalViewPr>
  <p:slideViewPr>
    <p:cSldViewPr>
      <p:cViewPr varScale="1">
        <p:scale>
          <a:sx n="77" d="100"/>
          <a:sy n="77" d="100"/>
        </p:scale>
        <p:origin x="-954" y="-90"/>
      </p:cViewPr>
      <p:guideLst>
        <p:guide orient="horz" pos="2160"/>
        <p:guide pos="2880"/>
      </p:guideLst>
    </p:cSldViewPr>
  </p:slideViewPr>
  <p:notesTextViewPr>
    <p:cViewPr>
      <p:scale>
        <a:sx n="100" d="100"/>
        <a:sy n="100" d="100"/>
      </p:scale>
      <p:origin x="0" y="0"/>
    </p:cViewPr>
  </p:notesTextViewPr>
  <p:notesViewPr>
    <p:cSldViewPr>
      <p:cViewPr>
        <p:scale>
          <a:sx n="50" d="100"/>
          <a:sy n="50" d="100"/>
        </p:scale>
        <p:origin x="-874" y="149"/>
      </p:cViewPr>
      <p:guideLst>
        <p:guide orient="horz" pos="2911"/>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2807" cy="462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9699" name="Rectangle 3"/>
          <p:cNvSpPr>
            <a:spLocks noGrp="1" noChangeArrowheads="1"/>
          </p:cNvSpPr>
          <p:nvPr>
            <p:ph type="dt" sz="quarter" idx="1"/>
          </p:nvPr>
        </p:nvSpPr>
        <p:spPr bwMode="auto">
          <a:xfrm>
            <a:off x="3899000" y="0"/>
            <a:ext cx="2982807" cy="462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9700" name="Rectangle 4"/>
          <p:cNvSpPr>
            <a:spLocks noGrp="1" noChangeArrowheads="1"/>
          </p:cNvSpPr>
          <p:nvPr>
            <p:ph type="ftr" sz="quarter" idx="2"/>
          </p:nvPr>
        </p:nvSpPr>
        <p:spPr bwMode="auto">
          <a:xfrm>
            <a:off x="0" y="8776902"/>
            <a:ext cx="2982807" cy="46235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9701" name="Rectangle 5"/>
          <p:cNvSpPr>
            <a:spLocks noGrp="1" noChangeArrowheads="1"/>
          </p:cNvSpPr>
          <p:nvPr>
            <p:ph type="sldNum" sz="quarter" idx="3"/>
          </p:nvPr>
        </p:nvSpPr>
        <p:spPr bwMode="auto">
          <a:xfrm>
            <a:off x="3899000" y="8776902"/>
            <a:ext cx="2982807" cy="46235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CF8EB69-4796-4333-8A21-B59E851F699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82807" cy="46235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26627" name="Rectangle 3"/>
          <p:cNvSpPr>
            <a:spLocks noGrp="1" noChangeArrowheads="1"/>
          </p:cNvSpPr>
          <p:nvPr>
            <p:ph type="dt" idx="1"/>
          </p:nvPr>
        </p:nvSpPr>
        <p:spPr bwMode="auto">
          <a:xfrm>
            <a:off x="3899000" y="0"/>
            <a:ext cx="2982807" cy="46235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p>
        </p:txBody>
      </p:sp>
      <p:sp>
        <p:nvSpPr>
          <p:cNvPr id="26628" name="Rectangle 4"/>
          <p:cNvSpPr>
            <a:spLocks noGrp="1" noRot="1" noChangeAspect="1" noChangeArrowheads="1" noTextEdit="1"/>
          </p:cNvSpPr>
          <p:nvPr>
            <p:ph type="sldImg" idx="2"/>
          </p:nvPr>
        </p:nvSpPr>
        <p:spPr bwMode="auto">
          <a:xfrm>
            <a:off x="1131888" y="692150"/>
            <a:ext cx="4619625" cy="3465513"/>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8340" y="4390030"/>
            <a:ext cx="5506720" cy="415806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776902"/>
            <a:ext cx="2982807" cy="46235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26631" name="Rectangle 7"/>
          <p:cNvSpPr>
            <a:spLocks noGrp="1" noChangeArrowheads="1"/>
          </p:cNvSpPr>
          <p:nvPr>
            <p:ph type="sldNum" sz="quarter" idx="5"/>
          </p:nvPr>
        </p:nvSpPr>
        <p:spPr bwMode="auto">
          <a:xfrm>
            <a:off x="3899000" y="8776902"/>
            <a:ext cx="2982807" cy="46235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F31565BC-D807-477E-86D3-0DE510B9A81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B75E7-928F-4216-8180-25798C02B400}" type="slidenum">
              <a:rPr lang="en-US"/>
              <a:pPr/>
              <a:t>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This slide will stay up as people enter the room</a:t>
            </a:r>
          </a:p>
          <a:p>
            <a:r>
              <a:rPr lang="en-US"/>
              <a:t>Introductions</a:t>
            </a:r>
          </a:p>
          <a:p>
            <a:endParaRPr lang="en-US"/>
          </a:p>
          <a:p>
            <a:r>
              <a:rPr lang="en-US"/>
              <a:t>Ask questions to get a sense of the audience</a:t>
            </a:r>
          </a:p>
          <a:p>
            <a:r>
              <a:rPr lang="en-US"/>
              <a:t>How many work directly with young people?</a:t>
            </a:r>
          </a:p>
          <a:p>
            <a:r>
              <a:rPr lang="en-US"/>
              <a:t>How many are at the administrative level?</a:t>
            </a:r>
          </a:p>
          <a:p>
            <a:r>
              <a:rPr lang="en-US"/>
              <a:t>Is Disclosure a new topic?</a:t>
            </a:r>
          </a:p>
          <a:p>
            <a:r>
              <a:rPr lang="en-US"/>
              <a:t>What do you want to get out of this session?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5AD8B-7A96-43F5-B2E8-C45183CF230B}"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It is important to stay firm and not back down from knowing what accommodations are your best fit.  However, you must work cooperatively with Professors and Disability Support Services.  Getting angry or defensive will not help your case.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646C8-1D2F-4074-A10B-A539901B4A6B}" type="slidenum">
              <a:rPr lang="en-US"/>
              <a:pPr/>
              <a:t>12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dirty="0"/>
              <a:t>Rachel will present on the “Work” slides</a:t>
            </a:r>
          </a:p>
          <a:p>
            <a:endParaRPr lang="en-US" dirty="0"/>
          </a:p>
          <a:p>
            <a:r>
              <a:rPr lang="en-US" dirty="0"/>
              <a:t>- </a:t>
            </a:r>
            <a:r>
              <a:rPr lang="en-US" dirty="0" err="1"/>
              <a:t>Adee’s</a:t>
            </a:r>
            <a:r>
              <a:rPr lang="en-US" dirty="0"/>
              <a:t> anecdote:  I used to work as a waitress in a small breakfast café where the communication was face to face.  Every now and then I would have a customer who would order while looking all over the place so I could not read his lips.  At that point I would ask the customer to repeat.  Most of the time they were willing to do so, however on the occasion that I had a grouchy customer (probably because they hadn’t had their coffee yet</a:t>
            </a:r>
            <a:r>
              <a:rPr lang="en-US" dirty="0">
                <a:sym typeface="Wingdings" pitchFamily="2" charset="2"/>
              </a:rPr>
              <a:t>) I would explain that I was deaf and used a cochlear implant and while it was very helpful I did not always get 100% of the information.  After this, I never had a problem with those particular customers as they understood that even hearing waitresses sometimes have a hard time hearing in a noisy environment.  It was also helpful to have my boss and coworkers know that I was deaf so that I was not expected to answer the phone for to-go orders or that sometimes I needed to be tapped if I did not hear the cook call out my order.</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D9004-24A6-4808-8834-2B823900DB04}" type="slidenum">
              <a:rPr lang="en-US"/>
              <a:pPr/>
              <a:t>13</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Discuss the importance of having mentors with and without disabilities.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CF1C1-0756-431F-B357-93DDBEF8C7F4}"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FDD3D-01C5-4965-B44B-059C3FD39D6E}" type="slidenum">
              <a:rPr lang="en-US"/>
              <a:pPr/>
              <a:t>15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3D45D-73E8-48A8-8034-15CD58FF9BAA}" type="slidenum">
              <a:rPr lang="en-US"/>
              <a:pPr/>
              <a:t>16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a:p>
            <a:r>
              <a:rPr lang="en-US" dirty="0"/>
              <a:t>If a deaf person doesn’t disclose deafness or hard of hearing status – someone may wonder why you don’t answer their phone calls.  Or things may be misunderstood over the phone that may lead to further confusion.  My friends will often text message me or email me in order to have clear lines of communication.</a:t>
            </a:r>
          </a:p>
          <a:p>
            <a:endParaRPr lang="en-US" dirty="0"/>
          </a:p>
          <a:p>
            <a:r>
              <a:rPr lang="en-US" dirty="0"/>
              <a:t>Rachel: work in dating and disclosure story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15CDE-F07C-48AC-95F9-97B965680B01}" type="slidenum">
              <a:rPr lang="en-US"/>
              <a:pPr/>
              <a:t>17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A93B3-A7BB-4728-AE6D-E05CEF13F1AC}" type="slidenum">
              <a:rPr lang="en-US"/>
              <a:pPr/>
              <a:t>18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F9039-6432-4389-BE4E-5445832105A1}" type="slidenum">
              <a:rPr lang="en-US"/>
              <a:pPr/>
              <a:t>19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8C061-D82C-45C4-B32A-BE11A3045114}" type="slidenum">
              <a:rPr lang="en-US"/>
              <a:pPr/>
              <a:t>20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smtClean="0"/>
              <a:t>Importance </a:t>
            </a:r>
            <a:r>
              <a:rPr lang="en-US" dirty="0"/>
              <a:t>around Disability History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C3407-DB21-4538-B604-3EDA58BBD3C8}" type="slidenum">
              <a:rPr lang="en-US"/>
              <a:pPr/>
              <a:t>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597BB-E52C-4BA5-8A0F-46C6F0A8F7B0}" type="slidenum">
              <a:rPr lang="en-US"/>
              <a:pPr/>
              <a:t>29</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sz="1400">
                <a:latin typeface="Arial" charset="0"/>
              </a:rPr>
              <a:t>Briefly touch on this slide in conclusion – for participant reference. Many additional resources on workforce development, youth development and working with youth with disabilities are available on NCWD/Youth, NYEC, and ODEP websites.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I do with this information?</a:t>
            </a:r>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resources</a:t>
            </a:r>
            <a:r>
              <a:rPr lang="en-US" baseline="0" dirty="0" smtClean="0"/>
              <a:t> available to assist you would include this </a:t>
            </a:r>
            <a:r>
              <a:rPr lang="en-US" baseline="0" dirty="0" err="1" smtClean="0"/>
              <a:t>Powerpoint</a:t>
            </a:r>
            <a:r>
              <a:rPr lang="en-US" baseline="0" dirty="0" smtClean="0"/>
              <a:t> presentation and the Resources section of the Job Corps Community Disability Website has a wealth of information in the Career Transition Counselor section. </a:t>
            </a:r>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developing an accommodation plans, keep the following in mind of what you should not do.</a:t>
            </a:r>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In addition</a:t>
            </a:r>
            <a:r>
              <a:rPr lang="en-US" baseline="0" dirty="0" smtClean="0"/>
              <a:t> to disclosure resources mentioned during the presentation, there is a section on disclosure resources</a:t>
            </a:r>
            <a:r>
              <a:rPr lang="en-US" sz="1200" kern="1200" dirty="0" smtClean="0">
                <a:solidFill>
                  <a:schemeClr val="tx1"/>
                </a:solidFill>
                <a:latin typeface="Arial" charset="0"/>
                <a:ea typeface="+mn-ea"/>
                <a:cs typeface="+mn-cs"/>
              </a:rPr>
              <a:t> in the tools for career transition counselors section of disability website</a:t>
            </a:r>
          </a:p>
          <a:p>
            <a:endParaRPr lang="en-US" dirty="0" smtClean="0"/>
          </a:p>
          <a:p>
            <a:r>
              <a:rPr lang="en-US" dirty="0" smtClean="0"/>
              <a:t>If you know</a:t>
            </a:r>
            <a:r>
              <a:rPr lang="en-US" baseline="0" dirty="0" smtClean="0"/>
              <a:t> a student will be disclosing, the student should feel confident and comfortable in disability their disability and possible accommodations with an employer.</a:t>
            </a:r>
          </a:p>
          <a:p>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Employers may need preparation, orientation, and support to recruit and integrate students with disabilities into the workplace. </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#1 - Involve them in the center's programs and activities to expose them to students in their training environments where diversity is evident and students are already being accommodated.</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#2 -This exposure introduces employers to resources that could assist in providing accommodations in the workplace as well as serves to dispel common myths about hiring individuals with disabilities.</a:t>
            </a:r>
            <a:endParaRPr lang="en-US" dirty="0" smtClean="0"/>
          </a:p>
          <a:p>
            <a:endParaRPr lang="en-US"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Information on disability website about how to educate employers on issues such as disclosure and other disability-related workplace issues is available in tools for career transition counselors section of disability website.</a:t>
            </a:r>
          </a:p>
          <a:p>
            <a:endParaRPr lang="en-US" dirty="0" smtClean="0"/>
          </a:p>
        </p:txBody>
      </p:sp>
      <p:sp>
        <p:nvSpPr>
          <p:cNvPr id="4" name="Slide Number Placeholder 3"/>
          <p:cNvSpPr>
            <a:spLocks noGrp="1"/>
          </p:cNvSpPr>
          <p:nvPr>
            <p:ph type="sldNum" sz="quarter" idx="10"/>
          </p:nvPr>
        </p:nvSpPr>
        <p:spPr/>
        <p:txBody>
          <a:bodyPr/>
          <a:lstStyle/>
          <a:p>
            <a:fld id="{F31565BC-D807-477E-86D3-0DE510B9A814}"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FFFE5-D7EA-4895-AD5A-428437EECAA1}" type="slidenum">
              <a:rPr lang="en-US"/>
              <a:pPr/>
              <a:t>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1565BC-D807-477E-86D3-0DE510B9A814}"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C1C24-8DFC-4F17-9BA0-4072E315E966}" type="slidenum">
              <a:rPr lang="en-US"/>
              <a:pPr/>
              <a:t>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Adrienne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6BC8F-A090-4FD0-8E7F-E8A95D32D038}" type="slidenum">
              <a:rPr lang="en-US"/>
              <a:pPr/>
              <a:t>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064B2-4F13-48AB-A0D3-BBCD2268E7A0}" type="slidenum">
              <a:rPr lang="en-US"/>
              <a:pPr/>
              <a:t>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64E5A-03DC-455A-859C-55FC315E9C2F}" type="slidenum">
              <a:rPr lang="en-US"/>
              <a:pPr/>
              <a:t>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smtClean="0"/>
              <a:t>-</a:t>
            </a:r>
            <a:r>
              <a:rPr lang="en-US" dirty="0"/>
              <a:t>YWD will no longer have their IEP or Support Teams that they’ve had through </a:t>
            </a:r>
          </a:p>
          <a:p>
            <a:r>
              <a:rPr lang="en-US" dirty="0"/>
              <a:t>  High School and now is when they really need to learn how to be their own</a:t>
            </a:r>
          </a:p>
          <a:p>
            <a:r>
              <a:rPr lang="en-US" dirty="0"/>
              <a:t>   best Self-Advocate.</a:t>
            </a:r>
          </a:p>
          <a:p>
            <a:endParaRPr lang="en-US" dirty="0"/>
          </a:p>
          <a:p>
            <a:pPr>
              <a:buFontTx/>
              <a:buChar char="-"/>
            </a:pPr>
            <a:r>
              <a:rPr lang="en-US" dirty="0"/>
              <a:t>The Post-Secondary Education environment is one in which all students must  </a:t>
            </a:r>
          </a:p>
          <a:p>
            <a:r>
              <a:rPr lang="en-US" dirty="0"/>
              <a:t>  learn how to function independently regardless of whether or not they have a </a:t>
            </a:r>
          </a:p>
          <a:p>
            <a:r>
              <a:rPr lang="en-US" dirty="0"/>
              <a:t>  disability.</a:t>
            </a:r>
          </a:p>
          <a:p>
            <a:endParaRPr lang="en-US" dirty="0"/>
          </a:p>
          <a:p>
            <a:pPr>
              <a:buFontTx/>
              <a:buChar char="-"/>
            </a:pPr>
            <a:r>
              <a:rPr lang="en-US" dirty="0"/>
              <a:t>The Post-Secondary environment is a much larger one than of high school </a:t>
            </a:r>
          </a:p>
          <a:p>
            <a:r>
              <a:rPr lang="en-US" dirty="0"/>
              <a:t> and it isn’t always a case of everyone knowing everyone – YWD will have to  </a:t>
            </a:r>
          </a:p>
          <a:p>
            <a:r>
              <a:rPr lang="en-US" dirty="0"/>
              <a:t> become educators as well as students.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76A0E-AB05-4E97-B0A7-EF95ADA24DA6}" type="slidenum">
              <a:rPr lang="en-US"/>
              <a:pPr/>
              <a:t>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It is extremely important that these people know what your situation is.  Often times if a YWD does not disclose, assumptions may be made that may affect the student unfairly.  If a professor/counselor/DSS are aware of what your disability is, they can become more well-versed in how to best accommodate your needs – making it a better experience for all involved.</a:t>
            </a:r>
          </a:p>
          <a:p>
            <a:endParaRPr lang="en-US" dirty="0"/>
          </a:p>
          <a:p>
            <a:r>
              <a:rPr lang="en-US" dirty="0" smtClean="0"/>
              <a:t>Rachel’s </a:t>
            </a:r>
            <a:r>
              <a:rPr lang="en-US" dirty="0"/>
              <a:t>story: I never waited for Disability Support services to send a letter to my professors.  I think my professor’s respected that I came to them directly and explained what my needs were in their class.  I think it also gave me a leg up on professors learning who I was.  In a class of 100 it’s always helpful when a professor remembers you.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2C717-96EA-4275-A4B2-0A10CB6F7B07}" type="slidenum">
              <a:rPr lang="en-US"/>
              <a:pPr/>
              <a:t>10</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dirty="0"/>
              <a:t>Anecdotes:</a:t>
            </a:r>
          </a:p>
          <a:p>
            <a:pPr>
              <a:buFontTx/>
              <a:buChar char="-"/>
            </a:pPr>
            <a:r>
              <a:rPr lang="en-US" dirty="0"/>
              <a:t>I was once told that a video did not have closed captioning and that I should </a:t>
            </a:r>
          </a:p>
          <a:p>
            <a:r>
              <a:rPr lang="en-US" dirty="0"/>
              <a:t> try to lip-read the narrator.  I had to explain to the professor that this was not</a:t>
            </a:r>
          </a:p>
          <a:p>
            <a:r>
              <a:rPr lang="en-US" dirty="0"/>
              <a:t> acceptable and that I would have to be provided with a transcript especially if </a:t>
            </a:r>
          </a:p>
          <a:p>
            <a:r>
              <a:rPr lang="en-US" dirty="0"/>
              <a:t> we were to be expected to remember information introduced in the video on</a:t>
            </a:r>
          </a:p>
          <a:p>
            <a:r>
              <a:rPr lang="en-US" dirty="0"/>
              <a:t> an exam.</a:t>
            </a:r>
          </a:p>
          <a:p>
            <a:endParaRPr lang="en-US" dirty="0"/>
          </a:p>
          <a:p>
            <a:pPr>
              <a:buFontTx/>
              <a:buChar char="-"/>
            </a:pPr>
            <a:r>
              <a:rPr lang="en-US" dirty="0"/>
              <a:t>ASL interpreter versus CART.  When I was a college freshman, I did not </a:t>
            </a:r>
          </a:p>
          <a:p>
            <a:r>
              <a:rPr lang="en-US" dirty="0"/>
              <a:t> know sign language – which was the accommodation that Disability Support </a:t>
            </a:r>
          </a:p>
          <a:p>
            <a:r>
              <a:rPr lang="en-US" dirty="0"/>
              <a:t> Services wanted to provide me with.  I had to explain that I would not benefit </a:t>
            </a:r>
          </a:p>
          <a:p>
            <a:r>
              <a:rPr lang="en-US" dirty="0"/>
              <a:t>  from this accommodation and that I would need CART for my lecture classes.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5127"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5130" name="Rectangle 10"/>
          <p:cNvSpPr>
            <a:spLocks noGrp="1" noChangeArrowheads="1"/>
          </p:cNvSpPr>
          <p:nvPr>
            <p:ph type="ftr" sz="quarter" idx="3"/>
          </p:nvPr>
        </p:nvSpPr>
        <p:spPr/>
        <p:txBody>
          <a:bodyPr/>
          <a:lstStyle>
            <a:lvl1pPr algn="r">
              <a:defRPr/>
            </a:lvl1pPr>
          </a:lstStyle>
          <a:p>
            <a:endParaRPr lang="en-US"/>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78E2B662-2039-46DC-AF11-FCA4DC5A75CF}" type="slidenum">
              <a:rPr lang="en-US"/>
              <a:pPr/>
              <a:t>‹#›</a:t>
            </a:fld>
            <a:endParaRPr lang="en-US"/>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6BC72C-3AB3-4604-8044-439C1FE82F0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807D5E-F41D-4841-AD11-17DA710EEF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BD6A03-AB25-40BF-B9AB-DDF2673585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F86058-7368-4E6C-AA6F-6585914978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E52C95-C0C6-41C7-B551-EE54C45EA18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C493BB-CD9B-413C-8673-9451CE05397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74B7C1-349B-4758-BD4A-CDF77E270B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87D4A8-15D0-4ABB-892D-36710B7282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A62BEC-BD05-44B4-8B2B-CCDA75808C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18F1CB-C822-456A-98C2-6A8E3DE5DC5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6B790E2F-C438-4CAA-9540-98C41950624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ol.gov/odep" TargetMode="External"/><Relationship Id="rId2" Type="http://schemas.openxmlformats.org/officeDocument/2006/relationships/hyperlink" Target="http://www.ncwd-youth.info/"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askjan.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isa.kosh@humanita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kim.jones@humanitas.com" TargetMode="External"/><Relationship Id="rId5" Type="http://schemas.openxmlformats.org/officeDocument/2006/relationships/hyperlink" Target="mailto:laura.kuhn@humanitas.com" TargetMode="External"/><Relationship Id="rId4" Type="http://schemas.openxmlformats.org/officeDocument/2006/relationships/hyperlink" Target="mailto:nikki.jackson@humantia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en-US" dirty="0"/>
              <a:t>The 411 on Disability Disclosure: </a:t>
            </a:r>
            <a:r>
              <a:rPr lang="en-US" dirty="0" smtClean="0"/>
              <a:t>Addressing Self Disclosure During the Transition Process</a:t>
            </a:r>
            <a:endParaRPr lang="en-US" dirty="0"/>
          </a:p>
        </p:txBody>
      </p:sp>
      <p:sp>
        <p:nvSpPr>
          <p:cNvPr id="2051" name="Rectangle 3"/>
          <p:cNvSpPr>
            <a:spLocks noGrp="1" noChangeArrowheads="1"/>
          </p:cNvSpPr>
          <p:nvPr>
            <p:ph type="subTitle" idx="1"/>
          </p:nvPr>
        </p:nvSpPr>
        <p:spPr>
          <a:xfrm>
            <a:off x="4495800" y="2927350"/>
            <a:ext cx="4648200" cy="3549650"/>
          </a:xfrm>
        </p:spPr>
        <p:txBody>
          <a:bodyPr/>
          <a:lstStyle/>
          <a:p>
            <a:pPr>
              <a:lnSpc>
                <a:spcPct val="90000"/>
              </a:lnSpc>
            </a:pPr>
            <a:r>
              <a:rPr lang="en-US" sz="3200" dirty="0" smtClean="0"/>
              <a:t>Job Corps Webinar</a:t>
            </a:r>
          </a:p>
          <a:p>
            <a:pPr>
              <a:lnSpc>
                <a:spcPct val="90000"/>
              </a:lnSpc>
            </a:pPr>
            <a:r>
              <a:rPr lang="en-US" sz="3200" smtClean="0"/>
              <a:t>April </a:t>
            </a:r>
            <a:r>
              <a:rPr lang="en-US" sz="3200" smtClean="0"/>
              <a:t>18, </a:t>
            </a:r>
            <a:r>
              <a:rPr lang="en-US" sz="3200" dirty="0" smtClean="0"/>
              <a:t>2012</a:t>
            </a:r>
          </a:p>
          <a:p>
            <a:pPr>
              <a:lnSpc>
                <a:spcPct val="90000"/>
              </a:lnSpc>
            </a:pPr>
            <a:endParaRPr lang="en-US" sz="3200" dirty="0" smtClean="0"/>
          </a:p>
          <a:p>
            <a:pPr>
              <a:lnSpc>
                <a:spcPct val="90000"/>
              </a:lnSpc>
            </a:pPr>
            <a:r>
              <a:rPr lang="en-US" sz="3200" dirty="0" smtClean="0"/>
              <a:t>Curtis Richards</a:t>
            </a:r>
            <a:endParaRPr lang="en-US" sz="3200" dirty="0"/>
          </a:p>
          <a:p>
            <a:pPr>
              <a:lnSpc>
                <a:spcPct val="90000"/>
              </a:lnSpc>
            </a:pPr>
            <a:r>
              <a:rPr lang="en-US" sz="3200" dirty="0" smtClean="0"/>
              <a:t>Patricia D. Gill</a:t>
            </a:r>
          </a:p>
        </p:txBody>
      </p:sp>
      <p:pic>
        <p:nvPicPr>
          <p:cNvPr id="6" name="Picture 5" descr="ncwd logo print FINAL.jpg"/>
          <p:cNvPicPr>
            <a:picLocks noChangeAspect="1"/>
          </p:cNvPicPr>
          <p:nvPr/>
        </p:nvPicPr>
        <p:blipFill>
          <a:blip r:embed="rId3" cstate="print"/>
          <a:stretch>
            <a:fillRect/>
          </a:stretch>
        </p:blipFill>
        <p:spPr>
          <a:xfrm>
            <a:off x="-1" y="4876800"/>
            <a:ext cx="4581977" cy="1932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762000" y="685800"/>
            <a:ext cx="6934200" cy="1143000"/>
          </a:xfrm>
        </p:spPr>
        <p:txBody>
          <a:bodyPr/>
          <a:lstStyle/>
          <a:p>
            <a:pPr algn="ctr"/>
            <a:r>
              <a:rPr lang="en-US" sz="4400" dirty="0"/>
              <a:t>Rights</a:t>
            </a:r>
          </a:p>
        </p:txBody>
      </p:sp>
      <p:sp>
        <p:nvSpPr>
          <p:cNvPr id="16387" name="Rectangle 3"/>
          <p:cNvSpPr>
            <a:spLocks noGrp="1" noChangeArrowheads="1"/>
          </p:cNvSpPr>
          <p:nvPr>
            <p:ph type="body" idx="1"/>
          </p:nvPr>
        </p:nvSpPr>
        <p:spPr/>
        <p:txBody>
          <a:bodyPr/>
          <a:lstStyle/>
          <a:p>
            <a:pPr>
              <a:lnSpc>
                <a:spcPct val="90000"/>
              </a:lnSpc>
            </a:pPr>
            <a:r>
              <a:rPr lang="en-US" sz="2400"/>
              <a:t>Be treated fairly and in a non-discriminatory fashion</a:t>
            </a:r>
          </a:p>
          <a:p>
            <a:pPr>
              <a:lnSpc>
                <a:spcPct val="90000"/>
              </a:lnSpc>
            </a:pPr>
            <a:r>
              <a:rPr lang="en-US" sz="2400"/>
              <a:t>Discuss academic needs, supports, and accommodations in a non-judgmental setting</a:t>
            </a:r>
          </a:p>
          <a:p>
            <a:pPr>
              <a:lnSpc>
                <a:spcPct val="90000"/>
              </a:lnSpc>
            </a:pPr>
            <a:r>
              <a:rPr lang="en-US" sz="2400"/>
              <a:t>Have information about your disability treated confidentially and respectfully</a:t>
            </a:r>
          </a:p>
          <a:p>
            <a:pPr>
              <a:lnSpc>
                <a:spcPct val="90000"/>
              </a:lnSpc>
            </a:pPr>
            <a:r>
              <a:rPr lang="en-US" sz="2400"/>
              <a:t>Know what happens to personal information you choose to share with counselors, faculty, or staff</a:t>
            </a:r>
          </a:p>
          <a:p>
            <a:pPr>
              <a:lnSpc>
                <a:spcPct val="90000"/>
              </a:lnSpc>
            </a:pPr>
            <a:r>
              <a:rPr lang="en-US" sz="2400"/>
              <a:t>Obtain information about DSS as well as physical/progrommatic accessibility at the institution of your choosing</a:t>
            </a:r>
          </a:p>
          <a:p>
            <a:pPr>
              <a:lnSpc>
                <a:spcPct val="90000"/>
              </a:lnSpc>
            </a:pPr>
            <a:endParaRPr lang="en-US" sz="2400"/>
          </a:p>
        </p:txBody>
      </p:sp>
      <p:pic>
        <p:nvPicPr>
          <p:cNvPr id="16389" name="Picture 5" descr="C:\Documents and Settings\jpd.IEL\Local Settings\Temporary Internet Files\Content.IE5\XMSEGURQ\MC900217198[1].wmf"/>
          <p:cNvPicPr>
            <a:picLocks noChangeAspect="1" noChangeArrowheads="1"/>
          </p:cNvPicPr>
          <p:nvPr/>
        </p:nvPicPr>
        <p:blipFill>
          <a:blip r:embed="rId3" cstate="print"/>
          <a:srcRect/>
          <a:stretch>
            <a:fillRect/>
          </a:stretch>
        </p:blipFill>
        <p:spPr bwMode="auto">
          <a:xfrm>
            <a:off x="6641889" y="152400"/>
            <a:ext cx="2425911" cy="2362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609600" y="609600"/>
            <a:ext cx="6477000" cy="1143000"/>
          </a:xfrm>
        </p:spPr>
        <p:txBody>
          <a:bodyPr/>
          <a:lstStyle/>
          <a:p>
            <a:pPr algn="ctr"/>
            <a:r>
              <a:rPr lang="en-US" sz="4000" dirty="0"/>
              <a:t>Responsibilities</a:t>
            </a:r>
            <a:r>
              <a:rPr lang="en-US" dirty="0"/>
              <a:t>	</a:t>
            </a:r>
          </a:p>
        </p:txBody>
      </p:sp>
      <p:sp>
        <p:nvSpPr>
          <p:cNvPr id="17411" name="Rectangle 3"/>
          <p:cNvSpPr>
            <a:spLocks noGrp="1" noChangeArrowheads="1"/>
          </p:cNvSpPr>
          <p:nvPr>
            <p:ph type="body" idx="1"/>
          </p:nvPr>
        </p:nvSpPr>
        <p:spPr/>
        <p:txBody>
          <a:bodyPr/>
          <a:lstStyle/>
          <a:p>
            <a:pPr>
              <a:lnSpc>
                <a:spcPct val="90000"/>
              </a:lnSpc>
            </a:pPr>
            <a:r>
              <a:rPr lang="en-US" sz="2200" dirty="0"/>
              <a:t>Investigate and fully understand the academic and practical requirements of your chosen course of study, including determining that this option matches your skills and abilities</a:t>
            </a:r>
          </a:p>
          <a:p>
            <a:pPr>
              <a:lnSpc>
                <a:spcPct val="90000"/>
              </a:lnSpc>
            </a:pPr>
            <a:r>
              <a:rPr lang="en-US" sz="2200" dirty="0"/>
              <a:t>Recognizing that disclosing on an application form or prior to enrollment does not eliminate your responsibility to contact DSS for accommodations</a:t>
            </a:r>
          </a:p>
          <a:p>
            <a:pPr>
              <a:lnSpc>
                <a:spcPct val="90000"/>
              </a:lnSpc>
            </a:pPr>
            <a:r>
              <a:rPr lang="en-US" sz="2200" dirty="0"/>
              <a:t>Find out about options for accessing institution of your choice</a:t>
            </a:r>
          </a:p>
          <a:p>
            <a:pPr>
              <a:lnSpc>
                <a:spcPct val="90000"/>
              </a:lnSpc>
            </a:pPr>
            <a:r>
              <a:rPr lang="en-US" sz="2200" dirty="0"/>
              <a:t>Advise faculty and staff of your disability related needs</a:t>
            </a:r>
          </a:p>
          <a:p>
            <a:pPr>
              <a:lnSpc>
                <a:spcPct val="90000"/>
              </a:lnSpc>
            </a:pPr>
            <a:r>
              <a:rPr lang="en-US" sz="2200" dirty="0"/>
              <a:t>Understand that DSS may not be able to address needs if not disclosed in a timely manner</a:t>
            </a:r>
          </a:p>
          <a:p>
            <a:pPr>
              <a:lnSpc>
                <a:spcPct val="90000"/>
              </a:lnSpc>
            </a:pPr>
            <a:r>
              <a:rPr lang="en-US" sz="2200" dirty="0"/>
              <a:t>Be self-determined and practical</a:t>
            </a:r>
          </a:p>
          <a:p>
            <a:pPr>
              <a:lnSpc>
                <a:spcPct val="90000"/>
              </a:lnSpc>
            </a:pPr>
            <a:endParaRPr lang="en-US" sz="2000" dirty="0"/>
          </a:p>
          <a:p>
            <a:pPr>
              <a:lnSpc>
                <a:spcPct val="90000"/>
              </a:lnSpc>
            </a:pPr>
            <a:endParaRPr lang="en-US" sz="2000" dirty="0"/>
          </a:p>
        </p:txBody>
      </p:sp>
      <p:pic>
        <p:nvPicPr>
          <p:cNvPr id="17412" name="Picture 4" descr="C:\Documents and Settings\jpd.IEL\Local Settings\Temporary Internet Files\Content.IE5\ZD9M3F56\MC900432663[1].png"/>
          <p:cNvPicPr>
            <a:picLocks noChangeAspect="1" noChangeArrowheads="1"/>
          </p:cNvPicPr>
          <p:nvPr/>
        </p:nvPicPr>
        <p:blipFill>
          <a:blip r:embed="rId3" cstate="print"/>
          <a:srcRect/>
          <a:stretch>
            <a:fillRect/>
          </a:stretch>
        </p:blipFill>
        <p:spPr bwMode="auto">
          <a:xfrm>
            <a:off x="6057900" y="-533400"/>
            <a:ext cx="2933700" cy="29337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762000" y="685800"/>
            <a:ext cx="7924800" cy="1143000"/>
          </a:xfrm>
        </p:spPr>
        <p:txBody>
          <a:bodyPr/>
          <a:lstStyle/>
          <a:p>
            <a:r>
              <a:rPr lang="en-US" dirty="0"/>
              <a:t>Why Disclose in Work?</a:t>
            </a:r>
          </a:p>
        </p:txBody>
      </p:sp>
      <p:sp>
        <p:nvSpPr>
          <p:cNvPr id="11267" name="Rectangle 3"/>
          <p:cNvSpPr>
            <a:spLocks noGrp="1" noChangeArrowheads="1"/>
          </p:cNvSpPr>
          <p:nvPr>
            <p:ph type="body" idx="1"/>
          </p:nvPr>
        </p:nvSpPr>
        <p:spPr>
          <a:xfrm>
            <a:off x="838200" y="2295525"/>
            <a:ext cx="7693025" cy="3876675"/>
          </a:xfrm>
        </p:spPr>
        <p:txBody>
          <a:bodyPr/>
          <a:lstStyle/>
          <a:p>
            <a:pPr>
              <a:lnSpc>
                <a:spcPct val="80000"/>
              </a:lnSpc>
            </a:pPr>
            <a:r>
              <a:rPr lang="en-US" sz="2200" dirty="0"/>
              <a:t>Employers and co-workers not required to provide accommodations unless the YWD discloses</a:t>
            </a:r>
          </a:p>
          <a:p>
            <a:pPr>
              <a:lnSpc>
                <a:spcPct val="80000"/>
              </a:lnSpc>
            </a:pPr>
            <a:r>
              <a:rPr lang="en-US" sz="2200" dirty="0"/>
              <a:t>Obtain information to assist you in developing a career plan that addresses possible barriers and accommodations</a:t>
            </a:r>
          </a:p>
          <a:p>
            <a:pPr>
              <a:lnSpc>
                <a:spcPct val="80000"/>
              </a:lnSpc>
            </a:pPr>
            <a:r>
              <a:rPr lang="en-US" sz="2200" dirty="0"/>
              <a:t>Identify disability-specific employment services &amp; support networks</a:t>
            </a:r>
          </a:p>
          <a:p>
            <a:pPr>
              <a:lnSpc>
                <a:spcPct val="80000"/>
              </a:lnSpc>
            </a:pPr>
            <a:r>
              <a:rPr lang="en-US" sz="2200" dirty="0"/>
              <a:t>Discuss employment requirements with recruiters or other professionals</a:t>
            </a:r>
          </a:p>
          <a:p>
            <a:pPr>
              <a:lnSpc>
                <a:spcPct val="80000"/>
              </a:lnSpc>
            </a:pPr>
            <a:r>
              <a:rPr lang="en-US" sz="2200" dirty="0"/>
              <a:t>Discuss disability issues with prospective employers to determine whether requirements of the position can be met, with/without reasonable accommodations.</a:t>
            </a:r>
          </a:p>
          <a:p>
            <a:pPr>
              <a:lnSpc>
                <a:spcPct val="80000"/>
              </a:lnSpc>
            </a:pPr>
            <a:r>
              <a:rPr lang="en-US" sz="2200" dirty="0"/>
              <a:t>Investigate available workplace supports</a:t>
            </a:r>
          </a:p>
          <a:p>
            <a:pPr>
              <a:lnSpc>
                <a:spcPct val="80000"/>
              </a:lnSpc>
            </a:pPr>
            <a:r>
              <a:rPr lang="en-US" sz="2200" dirty="0"/>
              <a:t>Develop mentoring and peer support structures with employers and employees with and without disabilities</a:t>
            </a:r>
          </a:p>
        </p:txBody>
      </p:sp>
      <p:pic>
        <p:nvPicPr>
          <p:cNvPr id="11268" name="Picture 4" descr="C:\Program Files\Microsoft Office\MEDIA\CAGCAT10\j0195384.wmf"/>
          <p:cNvPicPr>
            <a:picLocks noChangeAspect="1" noChangeArrowheads="1"/>
          </p:cNvPicPr>
          <p:nvPr/>
        </p:nvPicPr>
        <p:blipFill>
          <a:blip r:embed="rId3" cstate="print"/>
          <a:srcRect/>
          <a:stretch>
            <a:fillRect/>
          </a:stretch>
        </p:blipFill>
        <p:spPr bwMode="auto">
          <a:xfrm>
            <a:off x="6781800" y="-1"/>
            <a:ext cx="2286000" cy="233372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762000" y="685800"/>
            <a:ext cx="6553200" cy="1143000"/>
          </a:xfrm>
        </p:spPr>
        <p:txBody>
          <a:bodyPr/>
          <a:lstStyle/>
          <a:p>
            <a:pPr algn="ctr"/>
            <a:r>
              <a:rPr lang="en-US" sz="4400" dirty="0"/>
              <a:t>To </a:t>
            </a:r>
            <a:r>
              <a:rPr lang="en-US" sz="4400" dirty="0" smtClean="0"/>
              <a:t>Whom</a:t>
            </a:r>
            <a:r>
              <a:rPr lang="en-US" dirty="0" smtClean="0"/>
              <a:t>?</a:t>
            </a:r>
            <a:endParaRPr lang="en-US" dirty="0"/>
          </a:p>
        </p:txBody>
      </p:sp>
      <p:sp>
        <p:nvSpPr>
          <p:cNvPr id="18435" name="Rectangle 3"/>
          <p:cNvSpPr>
            <a:spLocks noGrp="1" noChangeArrowheads="1"/>
          </p:cNvSpPr>
          <p:nvPr>
            <p:ph type="body" idx="1"/>
          </p:nvPr>
        </p:nvSpPr>
        <p:spPr/>
        <p:txBody>
          <a:bodyPr/>
          <a:lstStyle/>
          <a:p>
            <a:r>
              <a:rPr lang="en-US" sz="3200" dirty="0"/>
              <a:t>Career Counselors</a:t>
            </a:r>
          </a:p>
          <a:p>
            <a:r>
              <a:rPr lang="en-US" sz="3200" dirty="0"/>
              <a:t>Disability-specific adult employment services personnel</a:t>
            </a:r>
          </a:p>
          <a:p>
            <a:r>
              <a:rPr lang="en-US" sz="3200" dirty="0"/>
              <a:t>One-Stop Career Center personnel</a:t>
            </a:r>
          </a:p>
          <a:p>
            <a:r>
              <a:rPr lang="en-US" sz="3200" dirty="0"/>
              <a:t>Prospective employers or human resources personnel</a:t>
            </a:r>
          </a:p>
          <a:p>
            <a:r>
              <a:rPr lang="en-US" sz="3200" dirty="0"/>
              <a:t>Workplace mentors</a:t>
            </a:r>
          </a:p>
        </p:txBody>
      </p:sp>
      <p:pic>
        <p:nvPicPr>
          <p:cNvPr id="18436" name="Picture 4" descr="C:\Documents and Settings\jpd.IEL\Local Settings\Temporary Internet Files\Content.IE5\U3XLAA85\MC900060137[1].wmf"/>
          <p:cNvPicPr>
            <a:picLocks noChangeAspect="1" noChangeArrowheads="1"/>
          </p:cNvPicPr>
          <p:nvPr/>
        </p:nvPicPr>
        <p:blipFill>
          <a:blip r:embed="rId3" cstate="print"/>
          <a:srcRect/>
          <a:stretch>
            <a:fillRect/>
          </a:stretch>
        </p:blipFill>
        <p:spPr bwMode="auto">
          <a:xfrm>
            <a:off x="6629400" y="48920"/>
            <a:ext cx="2438400" cy="29228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685800"/>
            <a:ext cx="7010400" cy="1143000"/>
          </a:xfrm>
        </p:spPr>
        <p:txBody>
          <a:bodyPr/>
          <a:lstStyle/>
          <a:p>
            <a:pPr algn="ctr"/>
            <a:r>
              <a:rPr lang="en-US" sz="4400" dirty="0"/>
              <a:t>Rights</a:t>
            </a:r>
          </a:p>
        </p:txBody>
      </p:sp>
      <p:sp>
        <p:nvSpPr>
          <p:cNvPr id="19459" name="Rectangle 3"/>
          <p:cNvSpPr>
            <a:spLocks noGrp="1" noChangeArrowheads="1"/>
          </p:cNvSpPr>
          <p:nvPr>
            <p:ph type="body" idx="1"/>
          </p:nvPr>
        </p:nvSpPr>
        <p:spPr/>
        <p:txBody>
          <a:bodyPr/>
          <a:lstStyle/>
          <a:p>
            <a:pPr>
              <a:lnSpc>
                <a:spcPct val="90000"/>
              </a:lnSpc>
            </a:pPr>
            <a:r>
              <a:rPr lang="en-US" sz="2200" dirty="0" smtClean="0"/>
              <a:t>Have information about your disability treated confidentially and respectfully</a:t>
            </a:r>
          </a:p>
          <a:p>
            <a:pPr>
              <a:lnSpc>
                <a:spcPct val="90000"/>
              </a:lnSpc>
            </a:pPr>
            <a:r>
              <a:rPr lang="en-US" sz="2200" dirty="0" smtClean="0"/>
              <a:t>Seek information about hiring practices from any organization</a:t>
            </a:r>
          </a:p>
          <a:p>
            <a:pPr>
              <a:lnSpc>
                <a:spcPct val="90000"/>
              </a:lnSpc>
            </a:pPr>
            <a:r>
              <a:rPr lang="en-US" sz="2200" dirty="0" smtClean="0"/>
              <a:t>Choose to disclose at any time during the employment process</a:t>
            </a:r>
          </a:p>
          <a:p>
            <a:pPr>
              <a:lnSpc>
                <a:spcPct val="90000"/>
              </a:lnSpc>
            </a:pPr>
            <a:r>
              <a:rPr lang="en-US" sz="2200" dirty="0" smtClean="0"/>
              <a:t>Review appropriate accommodations in an interview so you may demonstrate your skills and abilities</a:t>
            </a:r>
          </a:p>
          <a:p>
            <a:pPr>
              <a:lnSpc>
                <a:spcPct val="90000"/>
              </a:lnSpc>
            </a:pPr>
            <a:r>
              <a:rPr lang="en-US" sz="2200" dirty="0" smtClean="0"/>
              <a:t>Be considered for a position based on your skills and merit</a:t>
            </a:r>
          </a:p>
          <a:p>
            <a:pPr>
              <a:lnSpc>
                <a:spcPct val="90000"/>
              </a:lnSpc>
            </a:pPr>
            <a:r>
              <a:rPr lang="en-US" sz="2200" dirty="0" smtClean="0"/>
              <a:t>Have respectful questioning about your disability for the purpose of reasonable accommodation</a:t>
            </a:r>
          </a:p>
          <a:p>
            <a:pPr>
              <a:lnSpc>
                <a:spcPct val="90000"/>
              </a:lnSpc>
            </a:pPr>
            <a:r>
              <a:rPr lang="en-US" sz="2200" dirty="0" smtClean="0"/>
              <a:t>Be self-determined and proactive</a:t>
            </a:r>
            <a:endParaRPr lang="en-US" sz="2200" dirty="0"/>
          </a:p>
        </p:txBody>
      </p:sp>
      <p:pic>
        <p:nvPicPr>
          <p:cNvPr id="6" name="Picture 5" descr="C:\Documents and Settings\jpd.IEL\Local Settings\Temporary Internet Files\Content.IE5\XMSEGURQ\MC900217198[1].wmf"/>
          <p:cNvPicPr>
            <a:picLocks noChangeAspect="1" noChangeArrowheads="1"/>
          </p:cNvPicPr>
          <p:nvPr/>
        </p:nvPicPr>
        <p:blipFill>
          <a:blip r:embed="rId3" cstate="print"/>
          <a:srcRect/>
          <a:stretch>
            <a:fillRect/>
          </a:stretch>
        </p:blipFill>
        <p:spPr bwMode="auto">
          <a:xfrm>
            <a:off x="6553200" y="228600"/>
            <a:ext cx="2425911" cy="236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533400" y="609600"/>
            <a:ext cx="6553200" cy="1143000"/>
          </a:xfrm>
        </p:spPr>
        <p:txBody>
          <a:bodyPr/>
          <a:lstStyle/>
          <a:p>
            <a:pPr algn="ctr"/>
            <a:r>
              <a:rPr lang="en-US" sz="4000" dirty="0"/>
              <a:t>Responsibilities</a:t>
            </a:r>
          </a:p>
        </p:txBody>
      </p:sp>
      <p:sp>
        <p:nvSpPr>
          <p:cNvPr id="20483" name="Rectangle 3"/>
          <p:cNvSpPr>
            <a:spLocks noGrp="1" noChangeArrowheads="1"/>
          </p:cNvSpPr>
          <p:nvPr>
            <p:ph type="body" idx="1"/>
          </p:nvPr>
        </p:nvSpPr>
        <p:spPr/>
        <p:txBody>
          <a:bodyPr/>
          <a:lstStyle/>
          <a:p>
            <a:pPr>
              <a:lnSpc>
                <a:spcPct val="80000"/>
              </a:lnSpc>
            </a:pPr>
            <a:r>
              <a:rPr lang="en-US" sz="2600" dirty="0"/>
              <a:t>Disclose your need for accommodation if you desire any work-related adjustments</a:t>
            </a:r>
          </a:p>
          <a:p>
            <a:pPr>
              <a:lnSpc>
                <a:spcPct val="80000"/>
              </a:lnSpc>
            </a:pPr>
            <a:r>
              <a:rPr lang="en-US" sz="2600" dirty="0"/>
              <a:t>Search for jobs that address your skills and abilities</a:t>
            </a:r>
          </a:p>
          <a:p>
            <a:pPr>
              <a:lnSpc>
                <a:spcPct val="80000"/>
              </a:lnSpc>
            </a:pPr>
            <a:r>
              <a:rPr lang="en-US" sz="2600" dirty="0"/>
              <a:t>Inform the manager or interview panel about your need for appropriate interview accommodations in a timely manner</a:t>
            </a:r>
          </a:p>
          <a:p>
            <a:pPr>
              <a:lnSpc>
                <a:spcPct val="80000"/>
              </a:lnSpc>
            </a:pPr>
            <a:r>
              <a:rPr lang="en-US" sz="2600" dirty="0"/>
              <a:t>Identify appropriate and reasonable accommodations for an interview</a:t>
            </a:r>
          </a:p>
          <a:p>
            <a:pPr>
              <a:lnSpc>
                <a:spcPct val="80000"/>
              </a:lnSpc>
            </a:pPr>
            <a:r>
              <a:rPr lang="en-US" sz="2600" dirty="0"/>
              <a:t>Negotiate reasonable accommodations w/an employer at the point of job offer and beyond</a:t>
            </a:r>
          </a:p>
          <a:p>
            <a:pPr>
              <a:lnSpc>
                <a:spcPct val="80000"/>
              </a:lnSpc>
            </a:pPr>
            <a:r>
              <a:rPr lang="en-US" sz="2600" dirty="0"/>
              <a:t>Bring skills and merits to the table.</a:t>
            </a:r>
          </a:p>
        </p:txBody>
      </p:sp>
      <p:pic>
        <p:nvPicPr>
          <p:cNvPr id="6" name="Picture 4" descr="C:\Documents and Settings\jpd.IEL\Local Settings\Temporary Internet Files\Content.IE5\ZD9M3F56\MC900432663[1].png"/>
          <p:cNvPicPr>
            <a:picLocks noChangeAspect="1" noChangeArrowheads="1"/>
          </p:cNvPicPr>
          <p:nvPr/>
        </p:nvPicPr>
        <p:blipFill>
          <a:blip r:embed="rId3" cstate="print"/>
          <a:srcRect/>
          <a:stretch>
            <a:fillRect/>
          </a:stretch>
        </p:blipFill>
        <p:spPr bwMode="auto">
          <a:xfrm>
            <a:off x="6057900" y="-533400"/>
            <a:ext cx="2933700" cy="29337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a:t>Why Disclose in Social Settings?</a:t>
            </a:r>
          </a:p>
        </p:txBody>
      </p:sp>
      <p:sp>
        <p:nvSpPr>
          <p:cNvPr id="12291" name="Rectangle 3"/>
          <p:cNvSpPr>
            <a:spLocks noGrp="1" noChangeArrowheads="1"/>
          </p:cNvSpPr>
          <p:nvPr>
            <p:ph type="body" idx="1"/>
          </p:nvPr>
        </p:nvSpPr>
        <p:spPr/>
        <p:txBody>
          <a:bodyPr/>
          <a:lstStyle/>
          <a:p>
            <a:r>
              <a:rPr lang="en-US" dirty="0"/>
              <a:t>Start relationships/friendships with honesty</a:t>
            </a:r>
          </a:p>
          <a:p>
            <a:r>
              <a:rPr lang="en-US" dirty="0"/>
              <a:t>Discuss specific needs in order to identify accommodations in the community</a:t>
            </a:r>
          </a:p>
          <a:p>
            <a:r>
              <a:rPr lang="en-US" dirty="0"/>
              <a:t>Receive any necessary </a:t>
            </a:r>
            <a:endParaRPr lang="en-US" dirty="0" smtClean="0"/>
          </a:p>
          <a:p>
            <a:pPr>
              <a:buNone/>
            </a:pPr>
            <a:r>
              <a:rPr lang="en-US" dirty="0"/>
              <a:t>	</a:t>
            </a:r>
            <a:r>
              <a:rPr lang="en-US" dirty="0" smtClean="0"/>
              <a:t>assistance </a:t>
            </a:r>
            <a:r>
              <a:rPr lang="en-US" dirty="0"/>
              <a:t>that may be needed </a:t>
            </a:r>
            <a:endParaRPr lang="en-US" dirty="0" smtClean="0"/>
          </a:p>
          <a:p>
            <a:pPr>
              <a:buNone/>
            </a:pPr>
            <a:r>
              <a:rPr lang="en-US" dirty="0"/>
              <a:t>	</a:t>
            </a:r>
            <a:r>
              <a:rPr lang="en-US" dirty="0" smtClean="0"/>
              <a:t>while </a:t>
            </a:r>
            <a:r>
              <a:rPr lang="en-US" dirty="0"/>
              <a:t>participating in community </a:t>
            </a:r>
            <a:endParaRPr lang="en-US" dirty="0" smtClean="0"/>
          </a:p>
          <a:p>
            <a:pPr>
              <a:buNone/>
            </a:pPr>
            <a:r>
              <a:rPr lang="en-US" dirty="0"/>
              <a:t>	</a:t>
            </a:r>
            <a:r>
              <a:rPr lang="en-US" dirty="0" smtClean="0"/>
              <a:t>or </a:t>
            </a:r>
            <a:r>
              <a:rPr lang="en-US" dirty="0"/>
              <a:t>social activities.</a:t>
            </a:r>
          </a:p>
          <a:p>
            <a:endParaRPr lang="en-US" dirty="0"/>
          </a:p>
        </p:txBody>
      </p:sp>
      <p:pic>
        <p:nvPicPr>
          <p:cNvPr id="12295" name="Picture 7" descr="C:\Documents and Settings\jpd.IEL\Local Settings\Temporary Internet Files\Content.IE5\A2IK7LSR\MC900432393[1].wmf"/>
          <p:cNvPicPr>
            <a:picLocks noChangeAspect="1" noChangeArrowheads="1"/>
          </p:cNvPicPr>
          <p:nvPr/>
        </p:nvPicPr>
        <p:blipFill>
          <a:blip r:embed="rId3" cstate="print"/>
          <a:srcRect/>
          <a:stretch>
            <a:fillRect/>
          </a:stretch>
        </p:blipFill>
        <p:spPr bwMode="auto">
          <a:xfrm>
            <a:off x="6252604" y="3657600"/>
            <a:ext cx="2891395" cy="3200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228600" y="685800"/>
            <a:ext cx="6019800" cy="1143000"/>
          </a:xfrm>
        </p:spPr>
        <p:txBody>
          <a:bodyPr/>
          <a:lstStyle/>
          <a:p>
            <a:pPr algn="ctr"/>
            <a:r>
              <a:rPr lang="en-US" sz="4400" dirty="0"/>
              <a:t>To</a:t>
            </a:r>
            <a:r>
              <a:rPr lang="en-US" dirty="0"/>
              <a:t> </a:t>
            </a:r>
            <a:r>
              <a:rPr lang="en-US" sz="4400" dirty="0" smtClean="0"/>
              <a:t>Whom</a:t>
            </a:r>
            <a:r>
              <a:rPr lang="en-US" dirty="0" smtClean="0"/>
              <a:t>?</a:t>
            </a:r>
            <a:endParaRPr lang="en-US" dirty="0"/>
          </a:p>
        </p:txBody>
      </p:sp>
      <p:sp>
        <p:nvSpPr>
          <p:cNvPr id="21507" name="Rectangle 3"/>
          <p:cNvSpPr>
            <a:spLocks noGrp="1" noChangeArrowheads="1"/>
          </p:cNvSpPr>
          <p:nvPr>
            <p:ph type="body" idx="1"/>
          </p:nvPr>
        </p:nvSpPr>
        <p:spPr/>
        <p:txBody>
          <a:bodyPr/>
          <a:lstStyle/>
          <a:p>
            <a:pPr>
              <a:lnSpc>
                <a:spcPct val="90000"/>
              </a:lnSpc>
            </a:pPr>
            <a:r>
              <a:rPr lang="en-US" sz="3200" dirty="0"/>
              <a:t>Friends</a:t>
            </a:r>
          </a:p>
          <a:p>
            <a:pPr>
              <a:lnSpc>
                <a:spcPct val="90000"/>
              </a:lnSpc>
            </a:pPr>
            <a:r>
              <a:rPr lang="en-US" sz="3200" dirty="0"/>
              <a:t>Relatives</a:t>
            </a:r>
          </a:p>
          <a:p>
            <a:pPr>
              <a:lnSpc>
                <a:spcPct val="90000"/>
              </a:lnSpc>
            </a:pPr>
            <a:r>
              <a:rPr lang="en-US" sz="3200" dirty="0"/>
              <a:t>Owners or staff members of various businesses</a:t>
            </a:r>
          </a:p>
          <a:p>
            <a:pPr>
              <a:lnSpc>
                <a:spcPct val="90000"/>
              </a:lnSpc>
            </a:pPr>
            <a:r>
              <a:rPr lang="en-US" sz="3200" dirty="0"/>
              <a:t>Public transportation staff</a:t>
            </a:r>
          </a:p>
          <a:p>
            <a:pPr>
              <a:lnSpc>
                <a:spcPct val="90000"/>
              </a:lnSpc>
            </a:pPr>
            <a:r>
              <a:rPr lang="en-US" sz="3200" dirty="0"/>
              <a:t>Parks and recreation staff</a:t>
            </a:r>
          </a:p>
          <a:p>
            <a:pPr>
              <a:lnSpc>
                <a:spcPct val="90000"/>
              </a:lnSpc>
            </a:pPr>
            <a:r>
              <a:rPr lang="en-US" sz="3200" dirty="0"/>
              <a:t>Events coordinators</a:t>
            </a:r>
          </a:p>
          <a:p>
            <a:pPr>
              <a:lnSpc>
                <a:spcPct val="90000"/>
              </a:lnSpc>
            </a:pPr>
            <a:r>
              <a:rPr lang="en-US" sz="3200" dirty="0"/>
              <a:t>Mentors/Role Models</a:t>
            </a:r>
          </a:p>
        </p:txBody>
      </p:sp>
      <p:pic>
        <p:nvPicPr>
          <p:cNvPr id="21508" name="Picture 4" descr="C:\Documents and Settings\jpd.IEL\Local Settings\Temporary Internet Files\Content.IE5\WXZYE1DN\MC900048760[1].wmf"/>
          <p:cNvPicPr>
            <a:picLocks noChangeAspect="1" noChangeArrowheads="1"/>
          </p:cNvPicPr>
          <p:nvPr/>
        </p:nvPicPr>
        <p:blipFill>
          <a:blip r:embed="rId3" cstate="print"/>
          <a:srcRect/>
          <a:stretch>
            <a:fillRect/>
          </a:stretch>
        </p:blipFill>
        <p:spPr bwMode="auto">
          <a:xfrm>
            <a:off x="5562600" y="533400"/>
            <a:ext cx="3196742" cy="25112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762000" y="762000"/>
            <a:ext cx="6858000" cy="1143000"/>
          </a:xfrm>
        </p:spPr>
        <p:txBody>
          <a:bodyPr/>
          <a:lstStyle/>
          <a:p>
            <a:pPr algn="ctr"/>
            <a:r>
              <a:rPr lang="en-US" sz="4400" dirty="0"/>
              <a:t>Rights</a:t>
            </a:r>
          </a:p>
        </p:txBody>
      </p:sp>
      <p:sp>
        <p:nvSpPr>
          <p:cNvPr id="22531" name="Rectangle 3"/>
          <p:cNvSpPr>
            <a:spLocks noGrp="1" noChangeArrowheads="1"/>
          </p:cNvSpPr>
          <p:nvPr>
            <p:ph type="body" idx="1"/>
          </p:nvPr>
        </p:nvSpPr>
        <p:spPr/>
        <p:txBody>
          <a:bodyPr/>
          <a:lstStyle/>
          <a:p>
            <a:r>
              <a:rPr lang="en-US" sz="2600" dirty="0"/>
              <a:t>Be treated fairly and in an non-discriminatory fashion</a:t>
            </a:r>
          </a:p>
          <a:p>
            <a:r>
              <a:rPr lang="en-US" sz="2600" dirty="0"/>
              <a:t>Have info about your disability treated confidentially and respectfully</a:t>
            </a:r>
          </a:p>
          <a:p>
            <a:r>
              <a:rPr lang="en-US" sz="2600" dirty="0"/>
              <a:t>Work collaboratively with others to identify necessary supports for your success</a:t>
            </a:r>
          </a:p>
          <a:p>
            <a:r>
              <a:rPr lang="en-US" sz="2600" dirty="0"/>
              <a:t>Obtaining about disability support services as well as physical/programmatic access in community settings</a:t>
            </a:r>
          </a:p>
          <a:p>
            <a:r>
              <a:rPr lang="en-US" sz="2600" dirty="0"/>
              <a:t>Be self-determined and proactive</a:t>
            </a:r>
          </a:p>
        </p:txBody>
      </p:sp>
      <p:pic>
        <p:nvPicPr>
          <p:cNvPr id="6" name="Picture 5" descr="C:\Documents and Settings\jpd.IEL\Local Settings\Temporary Internet Files\Content.IE5\XMSEGURQ\MC900217198[1].wmf"/>
          <p:cNvPicPr>
            <a:picLocks noChangeAspect="1" noChangeArrowheads="1"/>
          </p:cNvPicPr>
          <p:nvPr/>
        </p:nvPicPr>
        <p:blipFill>
          <a:blip r:embed="rId3" cstate="print"/>
          <a:srcRect/>
          <a:stretch>
            <a:fillRect/>
          </a:stretch>
        </p:blipFill>
        <p:spPr bwMode="auto">
          <a:xfrm>
            <a:off x="6553200" y="152400"/>
            <a:ext cx="2425911" cy="2362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609600" y="762000"/>
            <a:ext cx="6324600" cy="1143000"/>
          </a:xfrm>
        </p:spPr>
        <p:txBody>
          <a:bodyPr/>
          <a:lstStyle/>
          <a:p>
            <a:pPr algn="ctr"/>
            <a:r>
              <a:rPr lang="en-US" sz="4400" dirty="0"/>
              <a:t>Responsibilities</a:t>
            </a:r>
          </a:p>
        </p:txBody>
      </p:sp>
      <p:sp>
        <p:nvSpPr>
          <p:cNvPr id="23555" name="Rectangle 3"/>
          <p:cNvSpPr>
            <a:spLocks noGrp="1" noChangeArrowheads="1"/>
          </p:cNvSpPr>
          <p:nvPr>
            <p:ph type="body" idx="1"/>
          </p:nvPr>
        </p:nvSpPr>
        <p:spPr/>
        <p:txBody>
          <a:bodyPr/>
          <a:lstStyle/>
          <a:p>
            <a:pPr>
              <a:lnSpc>
                <a:spcPct val="90000"/>
              </a:lnSpc>
            </a:pPr>
            <a:r>
              <a:rPr lang="en-US" dirty="0"/>
              <a:t>Investigate and fully understand your disability and disability-related needs as they pertain to community living</a:t>
            </a:r>
          </a:p>
          <a:p>
            <a:pPr>
              <a:lnSpc>
                <a:spcPct val="90000"/>
              </a:lnSpc>
            </a:pPr>
            <a:r>
              <a:rPr lang="en-US" dirty="0"/>
              <a:t>Find out about options for accessing the community settings of your choice</a:t>
            </a:r>
          </a:p>
          <a:p>
            <a:pPr>
              <a:lnSpc>
                <a:spcPct val="90000"/>
              </a:lnSpc>
            </a:pPr>
            <a:r>
              <a:rPr lang="en-US" dirty="0"/>
              <a:t>Advise community members and friends of your accommodation and support needs</a:t>
            </a:r>
          </a:p>
          <a:p>
            <a:pPr>
              <a:lnSpc>
                <a:spcPct val="90000"/>
              </a:lnSpc>
            </a:pPr>
            <a:r>
              <a:rPr lang="en-US" dirty="0"/>
              <a:t>Understand that community members and friends may not be able to address your needs if not presented in a timely manner.</a:t>
            </a:r>
          </a:p>
        </p:txBody>
      </p:sp>
      <p:pic>
        <p:nvPicPr>
          <p:cNvPr id="6" name="Picture 4" descr="C:\Documents and Settings\jpd.IEL\Local Settings\Temporary Internet Files\Content.IE5\ZD9M3F56\MC900432663[1].png"/>
          <p:cNvPicPr>
            <a:picLocks noChangeAspect="1" noChangeArrowheads="1"/>
          </p:cNvPicPr>
          <p:nvPr/>
        </p:nvPicPr>
        <p:blipFill>
          <a:blip r:embed="rId3" cstate="print"/>
          <a:srcRect/>
          <a:stretch>
            <a:fillRect/>
          </a:stretch>
        </p:blipFill>
        <p:spPr bwMode="auto">
          <a:xfrm>
            <a:off x="6057900" y="-533400"/>
            <a:ext cx="2933700" cy="29337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r>
              <a:rPr lang="en-US" sz="4800" dirty="0" smtClean="0"/>
              <a:t>Agenda</a:t>
            </a:r>
            <a:endParaRPr lang="en-US" sz="4800" dirty="0"/>
          </a:p>
        </p:txBody>
      </p:sp>
      <p:sp>
        <p:nvSpPr>
          <p:cNvPr id="53251" name="Rectangle 3"/>
          <p:cNvSpPr>
            <a:spLocks noGrp="1" noChangeArrowheads="1"/>
          </p:cNvSpPr>
          <p:nvPr>
            <p:ph type="body" idx="1"/>
          </p:nvPr>
        </p:nvSpPr>
        <p:spPr>
          <a:xfrm>
            <a:off x="685800" y="2286000"/>
            <a:ext cx="7845425" cy="4572000"/>
          </a:xfrm>
        </p:spPr>
        <p:txBody>
          <a:bodyPr/>
          <a:lstStyle/>
          <a:p>
            <a:r>
              <a:rPr lang="en-US" dirty="0"/>
              <a:t>About the Office of Disability </a:t>
            </a:r>
            <a:endParaRPr lang="en-US" dirty="0" smtClean="0"/>
          </a:p>
          <a:p>
            <a:pPr>
              <a:buNone/>
            </a:pPr>
            <a:r>
              <a:rPr lang="en-US" dirty="0"/>
              <a:t>	</a:t>
            </a:r>
            <a:r>
              <a:rPr lang="en-US" dirty="0" smtClean="0"/>
              <a:t>Employment </a:t>
            </a:r>
            <a:r>
              <a:rPr lang="en-US" dirty="0"/>
              <a:t>Policy and the National Collaborative on Workforce and Disability for </a:t>
            </a:r>
            <a:r>
              <a:rPr lang="en-US" dirty="0" smtClean="0"/>
              <a:t>Youth</a:t>
            </a:r>
          </a:p>
          <a:p>
            <a:r>
              <a:rPr lang="en-US" dirty="0" smtClean="0"/>
              <a:t>Disclosure</a:t>
            </a:r>
          </a:p>
          <a:p>
            <a:pPr lvl="1"/>
            <a:r>
              <a:rPr lang="en-US" sz="2800" dirty="0" smtClean="0"/>
              <a:t>Post-Secondary School</a:t>
            </a:r>
          </a:p>
          <a:p>
            <a:pPr lvl="1"/>
            <a:r>
              <a:rPr lang="en-US" sz="2800" dirty="0" smtClean="0"/>
              <a:t>Employment</a:t>
            </a:r>
          </a:p>
          <a:p>
            <a:pPr lvl="1"/>
            <a:r>
              <a:rPr lang="en-US" sz="2800" dirty="0" smtClean="0"/>
              <a:t>Community</a:t>
            </a:r>
            <a:endParaRPr lang="en-US" sz="3200" dirty="0" smtClean="0"/>
          </a:p>
          <a:p>
            <a:r>
              <a:rPr lang="en-US" dirty="0" smtClean="0"/>
              <a:t>Disability Inquiries</a:t>
            </a:r>
            <a:endParaRPr lang="en-US" dirty="0"/>
          </a:p>
          <a:p>
            <a:pPr lvl="1"/>
            <a:endParaRPr lang="en-US" sz="2800" dirty="0"/>
          </a:p>
          <a:p>
            <a:pPr lvl="1"/>
            <a:endParaRPr lang="en-US" sz="2800" dirty="0" smtClean="0"/>
          </a:p>
        </p:txBody>
      </p:sp>
      <p:pic>
        <p:nvPicPr>
          <p:cNvPr id="6" name="Picture 2" descr="C:\Documents and Settings\jpd.IEL\Local Settings\Temporary Internet Files\Content.IE5\A2IK7LSR\MC900198862[1].wmf"/>
          <p:cNvPicPr>
            <a:picLocks noChangeAspect="1" noChangeArrowheads="1"/>
          </p:cNvPicPr>
          <p:nvPr/>
        </p:nvPicPr>
        <p:blipFill>
          <a:blip r:embed="rId3" cstate="print"/>
          <a:srcRect/>
          <a:stretch>
            <a:fillRect/>
          </a:stretch>
        </p:blipFill>
        <p:spPr bwMode="auto">
          <a:xfrm>
            <a:off x="6313003" y="-76200"/>
            <a:ext cx="2907197" cy="2971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0" y="609600"/>
            <a:ext cx="8382000" cy="1143000"/>
          </a:xfrm>
        </p:spPr>
        <p:txBody>
          <a:bodyPr/>
          <a:lstStyle/>
          <a:p>
            <a:r>
              <a:rPr lang="en-US" sz="3800" dirty="0"/>
              <a:t>Disclosure </a:t>
            </a:r>
            <a:r>
              <a:rPr lang="en-US" sz="3800" dirty="0" smtClean="0"/>
              <a:t>Beyond Just Services</a:t>
            </a:r>
            <a:endParaRPr lang="en-US" sz="3800" dirty="0"/>
          </a:p>
        </p:txBody>
      </p:sp>
      <p:sp>
        <p:nvSpPr>
          <p:cNvPr id="9219" name="Rectangle 3"/>
          <p:cNvSpPr>
            <a:spLocks noGrp="1" noChangeArrowheads="1"/>
          </p:cNvSpPr>
          <p:nvPr>
            <p:ph type="body" idx="1"/>
          </p:nvPr>
        </p:nvSpPr>
        <p:spPr/>
        <p:txBody>
          <a:bodyPr/>
          <a:lstStyle/>
          <a:p>
            <a:r>
              <a:rPr lang="en-US" dirty="0"/>
              <a:t>Enables </a:t>
            </a:r>
            <a:r>
              <a:rPr lang="en-US" dirty="0" smtClean="0"/>
              <a:t>youth with</a:t>
            </a:r>
          </a:p>
          <a:p>
            <a:pPr>
              <a:buNone/>
            </a:pPr>
            <a:r>
              <a:rPr lang="en-US" dirty="0" smtClean="0"/>
              <a:t>	disabilities to:</a:t>
            </a:r>
            <a:endParaRPr lang="en-US" dirty="0"/>
          </a:p>
          <a:p>
            <a:pPr lvl="1"/>
            <a:r>
              <a:rPr lang="en-US" sz="2800" dirty="0"/>
              <a:t>Know their history</a:t>
            </a:r>
          </a:p>
          <a:p>
            <a:pPr lvl="1"/>
            <a:r>
              <a:rPr lang="en-US" sz="2800" dirty="0"/>
              <a:t>Own their Culture</a:t>
            </a:r>
          </a:p>
          <a:p>
            <a:pPr lvl="1"/>
            <a:r>
              <a:rPr lang="en-US" sz="2800" dirty="0"/>
              <a:t>Connect to their </a:t>
            </a:r>
            <a:endParaRPr lang="en-US" sz="2800" dirty="0" smtClean="0"/>
          </a:p>
          <a:p>
            <a:pPr lvl="1">
              <a:buNone/>
            </a:pPr>
            <a:r>
              <a:rPr lang="en-US" sz="2800" dirty="0"/>
              <a:t>	</a:t>
            </a:r>
            <a:r>
              <a:rPr lang="en-US" sz="2800" dirty="0" smtClean="0"/>
              <a:t>Community</a:t>
            </a:r>
            <a:endParaRPr lang="en-US" sz="2800" dirty="0"/>
          </a:p>
        </p:txBody>
      </p:sp>
      <p:pic>
        <p:nvPicPr>
          <p:cNvPr id="9221" name="Picture 5"/>
          <p:cNvPicPr>
            <a:picLocks noChangeAspect="1" noChangeArrowheads="1"/>
          </p:cNvPicPr>
          <p:nvPr/>
        </p:nvPicPr>
        <p:blipFill>
          <a:blip r:embed="rId3" cstate="print"/>
          <a:srcRect/>
          <a:stretch>
            <a:fillRect/>
          </a:stretch>
        </p:blipFill>
        <p:spPr bwMode="auto">
          <a:xfrm>
            <a:off x="5181600" y="1828800"/>
            <a:ext cx="3733800" cy="4884066"/>
          </a:xfrm>
          <a:prstGeom prst="rect">
            <a:avLst/>
          </a:prstGeom>
          <a:noFill/>
          <a:ln w="50800">
            <a:solidFill>
              <a:schemeClr val="tx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62000" y="609600"/>
            <a:ext cx="7924800" cy="1143000"/>
          </a:xfrm>
        </p:spPr>
        <p:txBody>
          <a:bodyPr/>
          <a:lstStyle/>
          <a:p>
            <a:pPr eaLnBrk="1" hangingPunct="1"/>
            <a:r>
              <a:rPr lang="en-US" sz="4000" dirty="0" smtClean="0"/>
              <a:t>Disability Inquiries</a:t>
            </a:r>
          </a:p>
        </p:txBody>
      </p:sp>
      <p:sp>
        <p:nvSpPr>
          <p:cNvPr id="14340" name="Rectangle 3"/>
          <p:cNvSpPr>
            <a:spLocks noGrp="1" noChangeArrowheads="1"/>
          </p:cNvSpPr>
          <p:nvPr>
            <p:ph type="body" idx="1"/>
          </p:nvPr>
        </p:nvSpPr>
        <p:spPr>
          <a:xfrm>
            <a:off x="838200" y="2286000"/>
            <a:ext cx="7693025" cy="3724275"/>
          </a:xfrm>
        </p:spPr>
        <p:txBody>
          <a:bodyPr/>
          <a:lstStyle/>
          <a:p>
            <a:pPr eaLnBrk="1" hangingPunct="1"/>
            <a:r>
              <a:rPr lang="en-US" sz="2400" dirty="0" smtClean="0"/>
              <a:t>The question of whether it is legal to ask disability-related questions turns on whether your agency is </a:t>
            </a:r>
          </a:p>
          <a:p>
            <a:pPr lvl="1" eaLnBrk="1" hangingPunct="1"/>
            <a:r>
              <a:rPr lang="en-US" dirty="0" smtClean="0"/>
              <a:t>providing general services, </a:t>
            </a:r>
          </a:p>
          <a:p>
            <a:pPr lvl="1" eaLnBrk="1" hangingPunct="1"/>
            <a:r>
              <a:rPr lang="en-US" dirty="0" smtClean="0"/>
              <a:t>providing employment-related training, or </a:t>
            </a:r>
          </a:p>
          <a:p>
            <a:pPr lvl="1" eaLnBrk="1" hangingPunct="1"/>
            <a:r>
              <a:rPr lang="en-US" dirty="0" smtClean="0"/>
              <a:t>acting as an “employment agency.” </a:t>
            </a:r>
          </a:p>
          <a:p>
            <a:pPr lvl="1" eaLnBrk="1" hangingPunct="1">
              <a:buNone/>
            </a:pPr>
            <a:endParaRPr lang="en-US" sz="1800" dirty="0" smtClean="0"/>
          </a:p>
          <a:p>
            <a:pPr lvl="1" eaLnBrk="1" hangingPunct="1">
              <a:buNone/>
            </a:pPr>
            <a:r>
              <a:rPr lang="en-US" dirty="0" smtClean="0"/>
              <a:t>Most important differences are: </a:t>
            </a:r>
          </a:p>
          <a:p>
            <a:pPr lvl="2" eaLnBrk="1" hangingPunct="1"/>
            <a:r>
              <a:rPr lang="en-US" sz="2400" dirty="0" smtClean="0"/>
              <a:t>what disability-related questions you can ask a customer and</a:t>
            </a:r>
          </a:p>
          <a:p>
            <a:pPr lvl="2" eaLnBrk="1" hangingPunct="1"/>
            <a:r>
              <a:rPr lang="en-US" sz="2400" dirty="0" smtClean="0"/>
              <a:t> what you do with the information you obtain in response to these inquiries </a:t>
            </a:r>
          </a:p>
        </p:txBody>
      </p:sp>
      <p:pic>
        <p:nvPicPr>
          <p:cNvPr id="2054" name="Picture 6" descr="C:\Documents and Settings\jpd.IEL\Local Settings\Temporary Internet Files\Content.IE5\47TH0T1N\MC900056128[1].wmf"/>
          <p:cNvPicPr>
            <a:picLocks noChangeAspect="1" noChangeArrowheads="1"/>
          </p:cNvPicPr>
          <p:nvPr/>
        </p:nvPicPr>
        <p:blipFill>
          <a:blip r:embed="rId2" cstate="print"/>
          <a:srcRect/>
          <a:stretch>
            <a:fillRect/>
          </a:stretch>
        </p:blipFill>
        <p:spPr bwMode="auto">
          <a:xfrm>
            <a:off x="6692798" y="76200"/>
            <a:ext cx="2222602" cy="22226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dirty="0" smtClean="0"/>
              <a:t>General Service Provision </a:t>
            </a:r>
          </a:p>
        </p:txBody>
      </p:sp>
      <p:sp>
        <p:nvSpPr>
          <p:cNvPr id="15364" name="Rectangle 3"/>
          <p:cNvSpPr>
            <a:spLocks noGrp="1" noChangeArrowheads="1"/>
          </p:cNvSpPr>
          <p:nvPr>
            <p:ph type="body" idx="1"/>
          </p:nvPr>
        </p:nvSpPr>
        <p:spPr>
          <a:xfrm>
            <a:off x="838200" y="2286000"/>
            <a:ext cx="7693025" cy="4495800"/>
          </a:xfrm>
        </p:spPr>
        <p:txBody>
          <a:bodyPr/>
          <a:lstStyle/>
          <a:p>
            <a:pPr eaLnBrk="1" hangingPunct="1">
              <a:lnSpc>
                <a:spcPct val="90000"/>
              </a:lnSpc>
            </a:pPr>
            <a:r>
              <a:rPr lang="en-US" sz="2600" dirty="0" smtClean="0"/>
              <a:t>When providing general services (such as assessing a customer’s skills, prior work experience, or employability; creating a service strategy for a customer; or providing supportive services such as child care or transportation), need to understand whether a customer has a disability that prevents him or her from achieving full employment success. </a:t>
            </a:r>
          </a:p>
          <a:p>
            <a:pPr eaLnBrk="1" hangingPunct="1">
              <a:lnSpc>
                <a:spcPct val="90000"/>
              </a:lnSpc>
            </a:pPr>
            <a:endParaRPr lang="en-US" sz="1800" dirty="0" smtClean="0"/>
          </a:p>
          <a:p>
            <a:pPr eaLnBrk="1" hangingPunct="1">
              <a:lnSpc>
                <a:spcPct val="90000"/>
              </a:lnSpc>
            </a:pPr>
            <a:r>
              <a:rPr lang="en-US" sz="2600" dirty="0" smtClean="0"/>
              <a:t>In the context of providing these types of services, disability-related inquiries are not only legal—they are recommended.</a:t>
            </a:r>
          </a:p>
        </p:txBody>
      </p:sp>
      <p:pic>
        <p:nvPicPr>
          <p:cNvPr id="3074" name="Picture 2" descr="C:\Documents and Settings\jpd.IEL\Local Settings\Temporary Internet Files\Content.IE5\U3XLAA85\MC900297541[1].wmf"/>
          <p:cNvPicPr>
            <a:picLocks noChangeAspect="1" noChangeArrowheads="1"/>
          </p:cNvPicPr>
          <p:nvPr/>
        </p:nvPicPr>
        <p:blipFill>
          <a:blip r:embed="rId2" cstate="print"/>
          <a:srcRect/>
          <a:stretch>
            <a:fillRect/>
          </a:stretch>
        </p:blipFill>
        <p:spPr bwMode="auto">
          <a:xfrm>
            <a:off x="7040575" y="76200"/>
            <a:ext cx="1951025" cy="226009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General Services</a:t>
            </a:r>
          </a:p>
        </p:txBody>
      </p:sp>
      <p:sp>
        <p:nvSpPr>
          <p:cNvPr id="16388" name="Rectangle 3"/>
          <p:cNvSpPr>
            <a:spLocks noGrp="1" noChangeArrowheads="1"/>
          </p:cNvSpPr>
          <p:nvPr>
            <p:ph type="body" idx="1"/>
          </p:nvPr>
        </p:nvSpPr>
        <p:spPr/>
        <p:txBody>
          <a:bodyPr/>
          <a:lstStyle/>
          <a:p>
            <a:pPr eaLnBrk="1" hangingPunct="1">
              <a:lnSpc>
                <a:spcPct val="80000"/>
              </a:lnSpc>
            </a:pPr>
            <a:r>
              <a:rPr lang="en-US" sz="2700" dirty="0" smtClean="0"/>
              <a:t>When providing these types of services, it is appropriate to ask whether someone has a disability, and to help the person determine whether a particular disability-related accommodation, auxiliary aid or service, assistive technology, or program modification would be helpful to the person. </a:t>
            </a:r>
          </a:p>
          <a:p>
            <a:pPr eaLnBrk="1" hangingPunct="1">
              <a:lnSpc>
                <a:spcPct val="80000"/>
              </a:lnSpc>
            </a:pPr>
            <a:r>
              <a:rPr lang="en-US" sz="2700" dirty="0" smtClean="0"/>
              <a:t>It may also become necessary to look for symptoms of hidden, previously undiscovered disabilities that are barriers to employment success, and to refer a customer who has such symptoms for a disability-related assessment or evaluation. </a:t>
            </a:r>
          </a:p>
          <a:p>
            <a:pPr eaLnBrk="1" hangingPunct="1">
              <a:lnSpc>
                <a:spcPct val="80000"/>
              </a:lnSpc>
            </a:pPr>
            <a:endParaRPr lang="en-US" sz="2400" dirty="0" smtClean="0"/>
          </a:p>
        </p:txBody>
      </p:sp>
      <p:pic>
        <p:nvPicPr>
          <p:cNvPr id="5" name="Picture 2" descr="C:\Documents and Settings\jpd.IEL\Local Settings\Temporary Internet Files\Content.IE5\U3XLAA85\MC900297541[1].wmf"/>
          <p:cNvPicPr>
            <a:picLocks noChangeAspect="1" noChangeArrowheads="1"/>
          </p:cNvPicPr>
          <p:nvPr/>
        </p:nvPicPr>
        <p:blipFill>
          <a:blip r:embed="rId2" cstate="print"/>
          <a:srcRect/>
          <a:stretch>
            <a:fillRect/>
          </a:stretch>
        </p:blipFill>
        <p:spPr bwMode="auto">
          <a:xfrm>
            <a:off x="7040575" y="76200"/>
            <a:ext cx="1951025" cy="226009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t>Employment Related </a:t>
            </a:r>
            <a:br>
              <a:rPr lang="en-US" dirty="0" smtClean="0"/>
            </a:br>
            <a:r>
              <a:rPr lang="en-US" dirty="0" smtClean="0"/>
              <a:t>Services and Training</a:t>
            </a:r>
          </a:p>
        </p:txBody>
      </p:sp>
      <p:sp>
        <p:nvSpPr>
          <p:cNvPr id="19460" name="Rectangle 3"/>
          <p:cNvSpPr>
            <a:spLocks noGrp="1" noChangeArrowheads="1"/>
          </p:cNvSpPr>
          <p:nvPr>
            <p:ph type="body" idx="1"/>
          </p:nvPr>
        </p:nvSpPr>
        <p:spPr/>
        <p:txBody>
          <a:bodyPr/>
          <a:lstStyle/>
          <a:p>
            <a:pPr eaLnBrk="1" hangingPunct="1">
              <a:lnSpc>
                <a:spcPct val="90000"/>
              </a:lnSpc>
            </a:pPr>
            <a:r>
              <a:rPr lang="en-US" dirty="0" smtClean="0"/>
              <a:t>When serving as an agent for an employer, it is illegal to ask disability-related questions before a customer is selected to receive services or to be referred for a job. </a:t>
            </a:r>
          </a:p>
          <a:p>
            <a:pPr eaLnBrk="1" hangingPunct="1">
              <a:lnSpc>
                <a:spcPct val="90000"/>
              </a:lnSpc>
            </a:pPr>
            <a:r>
              <a:rPr lang="en-US" dirty="0" smtClean="0"/>
              <a:t>Clear firewalls should be instituted between the staff who work with employers, and the staff who provide services to job seekers, to ensure that the staff who work with employers do not inappropriately receive information about a particular jobseeker customer’s disability status. </a:t>
            </a:r>
          </a:p>
        </p:txBody>
      </p:sp>
      <p:pic>
        <p:nvPicPr>
          <p:cNvPr id="4098" name="Picture 2" descr="C:\Documents and Settings\jpd.IEL\Local Settings\Temporary Internet Files\Content.IE5\A2IK7LSR\MC900231446[1].wmf"/>
          <p:cNvPicPr>
            <a:picLocks noChangeAspect="1" noChangeArrowheads="1"/>
          </p:cNvPicPr>
          <p:nvPr/>
        </p:nvPicPr>
        <p:blipFill>
          <a:blip r:embed="rId2" cstate="print"/>
          <a:srcRect/>
          <a:stretch>
            <a:fillRect/>
          </a:stretch>
        </p:blipFill>
        <p:spPr bwMode="auto">
          <a:xfrm>
            <a:off x="6248400" y="-51602"/>
            <a:ext cx="2671527" cy="249905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Employment Related </a:t>
            </a:r>
            <a:br>
              <a:rPr lang="en-US" dirty="0" smtClean="0"/>
            </a:br>
            <a:r>
              <a:rPr lang="en-US" dirty="0" smtClean="0"/>
              <a:t>Services and Training</a:t>
            </a:r>
          </a:p>
        </p:txBody>
      </p:sp>
      <p:sp>
        <p:nvSpPr>
          <p:cNvPr id="20484" name="Rectangle 3"/>
          <p:cNvSpPr>
            <a:spLocks noGrp="1" noChangeArrowheads="1"/>
          </p:cNvSpPr>
          <p:nvPr>
            <p:ph type="body" idx="1"/>
          </p:nvPr>
        </p:nvSpPr>
        <p:spPr/>
        <p:txBody>
          <a:bodyPr/>
          <a:lstStyle/>
          <a:p>
            <a:pPr eaLnBrk="1" hangingPunct="1"/>
            <a:r>
              <a:rPr lang="en-US" sz="2400" dirty="0" smtClean="0"/>
              <a:t>A Job Corps Center may disclose disability-related or other medical information about a particular job-seeker to an employer only where ALL of the following circumstances are satisfied: </a:t>
            </a:r>
          </a:p>
          <a:p>
            <a:pPr lvl="1" eaLnBrk="1" hangingPunct="1"/>
            <a:r>
              <a:rPr lang="en-US" sz="2000" dirty="0" smtClean="0"/>
              <a:t>(1) the job-seeker has made an independent decision to disclose such information to the employer; </a:t>
            </a:r>
          </a:p>
          <a:p>
            <a:pPr lvl="1" eaLnBrk="1" hangingPunct="1"/>
            <a:r>
              <a:rPr lang="en-US" sz="2000" dirty="0" smtClean="0"/>
              <a:t>(2) the job-seeker has specifically asked the Job Corps  Center or its staff to make the disclosure on his or her behalf; and </a:t>
            </a:r>
          </a:p>
          <a:p>
            <a:pPr lvl="1" eaLnBrk="1" hangingPunct="1"/>
            <a:r>
              <a:rPr lang="en-US" sz="2000" dirty="0" smtClean="0"/>
              <a:t>(3) the latter request has been initiated by the job-seeker, not by the Job Corps Center. </a:t>
            </a:r>
          </a:p>
        </p:txBody>
      </p:sp>
      <p:pic>
        <p:nvPicPr>
          <p:cNvPr id="5" name="Picture 2" descr="C:\Documents and Settings\jpd.IEL\Local Settings\Temporary Internet Files\Content.IE5\A2IK7LSR\MC900231446[1].wmf"/>
          <p:cNvPicPr>
            <a:picLocks noChangeAspect="1" noChangeArrowheads="1"/>
          </p:cNvPicPr>
          <p:nvPr/>
        </p:nvPicPr>
        <p:blipFill>
          <a:blip r:embed="rId2" cstate="print"/>
          <a:srcRect/>
          <a:stretch>
            <a:fillRect/>
          </a:stretch>
        </p:blipFill>
        <p:spPr bwMode="auto">
          <a:xfrm>
            <a:off x="6248400" y="-51602"/>
            <a:ext cx="2671527" cy="249905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Other </a:t>
            </a:r>
            <a:br>
              <a:rPr lang="en-US" dirty="0" smtClean="0"/>
            </a:br>
            <a:r>
              <a:rPr lang="en-US" dirty="0" smtClean="0"/>
              <a:t>Considerations</a:t>
            </a:r>
          </a:p>
        </p:txBody>
      </p:sp>
      <p:sp>
        <p:nvSpPr>
          <p:cNvPr id="27652" name="Rectangle 3"/>
          <p:cNvSpPr>
            <a:spLocks noGrp="1" noChangeArrowheads="1"/>
          </p:cNvSpPr>
          <p:nvPr>
            <p:ph type="body" idx="1"/>
          </p:nvPr>
        </p:nvSpPr>
        <p:spPr>
          <a:xfrm>
            <a:off x="685800" y="2286000"/>
            <a:ext cx="8534400" cy="4572000"/>
          </a:xfrm>
        </p:spPr>
        <p:txBody>
          <a:bodyPr/>
          <a:lstStyle/>
          <a:p>
            <a:pPr eaLnBrk="1" hangingPunct="1">
              <a:lnSpc>
                <a:spcPct val="80000"/>
              </a:lnSpc>
            </a:pPr>
            <a:r>
              <a:rPr lang="en-US" sz="2400" dirty="0" smtClean="0"/>
              <a:t>If part of your Job Corps center service is job referral or to act as an intermediary for an employer, you must also be very careful what you do with the knowledge you have of someone’s disability. </a:t>
            </a:r>
          </a:p>
          <a:p>
            <a:pPr lvl="1" eaLnBrk="1" hangingPunct="1">
              <a:lnSpc>
                <a:spcPct val="80000"/>
              </a:lnSpc>
            </a:pPr>
            <a:r>
              <a:rPr lang="en-US" dirty="0" smtClean="0"/>
              <a:t>You cannot use that information to steer someone to a particular job, employer, or career path. </a:t>
            </a:r>
          </a:p>
          <a:p>
            <a:pPr lvl="1" eaLnBrk="1" hangingPunct="1">
              <a:lnSpc>
                <a:spcPct val="80000"/>
              </a:lnSpc>
            </a:pPr>
            <a:r>
              <a:rPr lang="en-US" dirty="0" smtClean="0"/>
              <a:t>You also cannot tell an employer or a job-training provider that a particular customer has a disability, except in the very limited circumstances detailed above. </a:t>
            </a:r>
          </a:p>
          <a:p>
            <a:pPr eaLnBrk="1" hangingPunct="1">
              <a:lnSpc>
                <a:spcPct val="80000"/>
              </a:lnSpc>
            </a:pPr>
            <a:r>
              <a:rPr lang="en-US" sz="2400" dirty="0" smtClean="0"/>
              <a:t>Although any medical information obtained during the hiring process (pre and post-offer) must generally be kept confidential, it is not illegal to share such information with first aid and safety personnel if the disability is such that it may require emergency treatment. </a:t>
            </a:r>
          </a:p>
        </p:txBody>
      </p:sp>
      <p:pic>
        <p:nvPicPr>
          <p:cNvPr id="5122" name="Picture 2" descr="C:\Documents and Settings\jpd.IEL\Local Settings\Temporary Internet Files\Content.IE5\GCQM3T0Q\MC900312596[1].wmf"/>
          <p:cNvPicPr>
            <a:picLocks noChangeAspect="1" noChangeArrowheads="1"/>
          </p:cNvPicPr>
          <p:nvPr/>
        </p:nvPicPr>
        <p:blipFill>
          <a:blip r:embed="rId3" cstate="print"/>
          <a:srcRect/>
          <a:stretch>
            <a:fillRect/>
          </a:stretch>
        </p:blipFill>
        <p:spPr bwMode="auto">
          <a:xfrm>
            <a:off x="4267200" y="188227"/>
            <a:ext cx="2057400" cy="1728051"/>
          </a:xfrm>
          <a:prstGeom prst="rect">
            <a:avLst/>
          </a:prstGeom>
          <a:noFill/>
        </p:spPr>
      </p:pic>
      <p:pic>
        <p:nvPicPr>
          <p:cNvPr id="5124" name="Picture 4" descr="C:\Documents and Settings\jpd.IEL\Local Settings\Temporary Internet Files\Content.IE5\GCQM3T0Q\MC900092749[1].wmf"/>
          <p:cNvPicPr>
            <a:picLocks noChangeAspect="1" noChangeArrowheads="1"/>
          </p:cNvPicPr>
          <p:nvPr/>
        </p:nvPicPr>
        <p:blipFill>
          <a:blip r:embed="rId4" cstate="print"/>
          <a:srcRect/>
          <a:stretch>
            <a:fillRect/>
          </a:stretch>
        </p:blipFill>
        <p:spPr bwMode="auto">
          <a:xfrm>
            <a:off x="6477000" y="228600"/>
            <a:ext cx="2964222" cy="1600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295400"/>
          </a:xfrm>
        </p:spPr>
        <p:txBody>
          <a:bodyPr/>
          <a:lstStyle/>
          <a:p>
            <a:r>
              <a:rPr lang="en-US" dirty="0" smtClean="0"/>
              <a:t>NCWD/Youth  </a:t>
            </a:r>
            <a:br>
              <a:rPr lang="en-US" dirty="0" smtClean="0"/>
            </a:br>
            <a:r>
              <a:rPr lang="en-US" dirty="0" smtClean="0"/>
              <a:t>Disclosure Resources</a:t>
            </a:r>
            <a:endParaRPr lang="en-US" dirty="0"/>
          </a:p>
        </p:txBody>
      </p:sp>
      <p:sp>
        <p:nvSpPr>
          <p:cNvPr id="3" name="Content Placeholder 2"/>
          <p:cNvSpPr>
            <a:spLocks noGrp="1"/>
          </p:cNvSpPr>
          <p:nvPr>
            <p:ph idx="1"/>
          </p:nvPr>
        </p:nvSpPr>
        <p:spPr>
          <a:xfrm>
            <a:off x="685800" y="2286000"/>
            <a:ext cx="8458200" cy="4572000"/>
          </a:xfrm>
        </p:spPr>
        <p:txBody>
          <a:bodyPr/>
          <a:lstStyle/>
          <a:p>
            <a:pPr lvl="0"/>
            <a:r>
              <a:rPr lang="en-US" sz="2400" dirty="0">
                <a:solidFill>
                  <a:schemeClr val="tx1"/>
                </a:solidFill>
                <a:latin typeface="+mn-lt"/>
                <a:ea typeface="+mn-ea"/>
                <a:cs typeface="+mn-cs"/>
              </a:rPr>
              <a:t>411 on Disability Disclosure: A Workbook for Youth with </a:t>
            </a:r>
            <a:r>
              <a:rPr lang="en-US" sz="2400" dirty="0" smtClean="0">
                <a:solidFill>
                  <a:schemeClr val="tx1"/>
                </a:solidFill>
                <a:latin typeface="+mn-lt"/>
                <a:ea typeface="+mn-ea"/>
                <a:cs typeface="+mn-cs"/>
              </a:rPr>
              <a:t>Disabilities </a:t>
            </a:r>
          </a:p>
          <a:p>
            <a:pPr lvl="0">
              <a:buNone/>
            </a:pPr>
            <a:r>
              <a:rPr lang="en-US" sz="2400" dirty="0"/>
              <a:t>	</a:t>
            </a:r>
            <a:r>
              <a:rPr lang="en-US" sz="2400" dirty="0" smtClean="0">
                <a:solidFill>
                  <a:schemeClr val="accent6"/>
                </a:solidFill>
              </a:rPr>
              <a:t>www.ncwd-youth.info/411-on-disability-disclosure</a:t>
            </a:r>
            <a:endParaRPr lang="en-US" sz="2400" dirty="0">
              <a:solidFill>
                <a:schemeClr val="accent6"/>
              </a:solidFill>
              <a:latin typeface="+mn-lt"/>
              <a:ea typeface="+mn-ea"/>
              <a:cs typeface="+mn-cs"/>
            </a:endParaRPr>
          </a:p>
          <a:p>
            <a:pPr lvl="0"/>
            <a:r>
              <a:rPr lang="en-US" sz="2400" dirty="0">
                <a:solidFill>
                  <a:schemeClr val="tx1"/>
                </a:solidFill>
                <a:latin typeface="+mn-lt"/>
                <a:ea typeface="+mn-ea"/>
                <a:cs typeface="+mn-cs"/>
              </a:rPr>
              <a:t>The 411 on Disability Disclosure: A Workbook for Families, Educators, Youth Service Professionals, and Adult Allies Who Care About Youth with </a:t>
            </a:r>
            <a:r>
              <a:rPr lang="en-US" sz="2400" dirty="0" smtClean="0">
                <a:solidFill>
                  <a:schemeClr val="tx1"/>
                </a:solidFill>
                <a:latin typeface="+mn-lt"/>
                <a:ea typeface="+mn-ea"/>
                <a:cs typeface="+mn-cs"/>
              </a:rPr>
              <a:t>Disabilities </a:t>
            </a:r>
            <a:r>
              <a:rPr lang="en-US" sz="2000" dirty="0" smtClean="0">
                <a:solidFill>
                  <a:schemeClr val="accent6"/>
                </a:solidFill>
              </a:rPr>
              <a:t>www.ncwd-youth.info/411-on-disability-disclosure-for-adults</a:t>
            </a:r>
            <a:r>
              <a:rPr lang="en-US" sz="2400" dirty="0" smtClean="0"/>
              <a:t> </a:t>
            </a:r>
            <a:endParaRPr lang="en-US" sz="2400" dirty="0">
              <a:solidFill>
                <a:schemeClr val="tx1"/>
              </a:solidFill>
              <a:latin typeface="+mn-lt"/>
              <a:ea typeface="+mn-ea"/>
              <a:cs typeface="+mn-cs"/>
            </a:endParaRPr>
          </a:p>
          <a:p>
            <a:pPr lvl="0"/>
            <a:r>
              <a:rPr lang="en-US" sz="2400" dirty="0">
                <a:solidFill>
                  <a:schemeClr val="tx1"/>
                </a:solidFill>
                <a:latin typeface="+mn-lt"/>
                <a:ea typeface="+mn-ea"/>
                <a:cs typeface="+mn-cs"/>
              </a:rPr>
              <a:t>Cyber Disclosure for Youth with </a:t>
            </a:r>
            <a:r>
              <a:rPr lang="en-US" sz="2400" dirty="0" smtClean="0">
                <a:solidFill>
                  <a:schemeClr val="tx1"/>
                </a:solidFill>
                <a:latin typeface="+mn-lt"/>
                <a:ea typeface="+mn-ea"/>
                <a:cs typeface="+mn-cs"/>
              </a:rPr>
              <a:t>Disabilities</a:t>
            </a:r>
          </a:p>
          <a:p>
            <a:pPr lvl="0">
              <a:buNone/>
            </a:pPr>
            <a:r>
              <a:rPr lang="en-US" sz="2400" dirty="0" smtClean="0">
                <a:solidFill>
                  <a:schemeClr val="accent6"/>
                </a:solidFill>
              </a:rPr>
              <a:t>	http://www.ncwd-youth.info/cyber-disclosure</a:t>
            </a:r>
          </a:p>
          <a:p>
            <a:r>
              <a:rPr lang="en-US" sz="2400" dirty="0" smtClean="0"/>
              <a:t>Disability Inquiries In The Workforce Development System </a:t>
            </a:r>
            <a:r>
              <a:rPr lang="en-US" sz="2400" dirty="0" smtClean="0">
                <a:solidFill>
                  <a:schemeClr val="accent6"/>
                </a:solidFill>
              </a:rPr>
              <a:t>www.ncwd-youth.info/information-brief-09</a:t>
            </a:r>
          </a:p>
          <a:p>
            <a:pPr lvl="0"/>
            <a:endParaRPr lang="en-US" sz="2400" dirty="0">
              <a:solidFill>
                <a:schemeClr val="accent6"/>
              </a:solidFill>
              <a:latin typeface="+mn-lt"/>
              <a:ea typeface="+mn-ea"/>
              <a:cs typeface="+mn-cs"/>
            </a:endParaRPr>
          </a:p>
          <a:p>
            <a:endParaRPr lang="en-US" dirty="0"/>
          </a:p>
        </p:txBody>
      </p:sp>
      <p:pic>
        <p:nvPicPr>
          <p:cNvPr id="4" name="Picture 2" descr="C:\Documents and Settings\jpd.IEL\Local Settings\Temporary Internet Files\Content.IE5\0YQWBP5O\MC900441717[1].png"/>
          <p:cNvPicPr>
            <a:picLocks noChangeAspect="1" noChangeArrowheads="1"/>
          </p:cNvPicPr>
          <p:nvPr/>
        </p:nvPicPr>
        <p:blipFill>
          <a:blip r:embed="rId2" cstate="print"/>
          <a:srcRect/>
          <a:stretch>
            <a:fillRect/>
          </a:stretch>
        </p:blipFill>
        <p:spPr bwMode="auto">
          <a:xfrm>
            <a:off x="6477000" y="76200"/>
            <a:ext cx="2514600" cy="237090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a:xfrm>
            <a:off x="838200" y="2362200"/>
            <a:ext cx="7772400" cy="3724275"/>
          </a:xfrm>
        </p:spPr>
        <p:txBody>
          <a:bodyPr/>
          <a:lstStyle/>
          <a:p>
            <a:r>
              <a:rPr lang="en-US" dirty="0" smtClean="0"/>
              <a:t>National Collaborative on Workforce and Disability for Youth </a:t>
            </a:r>
            <a:r>
              <a:rPr lang="en-US" dirty="0" smtClean="0">
                <a:hlinkClick r:id="rId2"/>
              </a:rPr>
              <a:t>www.ncwd-youth.info</a:t>
            </a:r>
            <a:r>
              <a:rPr lang="en-US" dirty="0" smtClean="0"/>
              <a:t> </a:t>
            </a:r>
          </a:p>
          <a:p>
            <a:pPr>
              <a:buNone/>
            </a:pPr>
            <a:endParaRPr lang="en-US" sz="1400" dirty="0" smtClean="0"/>
          </a:p>
          <a:p>
            <a:r>
              <a:rPr lang="en-US" dirty="0" smtClean="0"/>
              <a:t>DOL’s Office of Disability Employment Policy </a:t>
            </a:r>
            <a:r>
              <a:rPr lang="en-US" dirty="0" smtClean="0">
                <a:hlinkClick r:id="rId3"/>
              </a:rPr>
              <a:t>www.dol.gov/odep</a:t>
            </a:r>
            <a:endParaRPr lang="en-US" dirty="0" smtClean="0"/>
          </a:p>
          <a:p>
            <a:pPr>
              <a:buNone/>
            </a:pPr>
            <a:endParaRPr lang="en-US" sz="1400" dirty="0" smtClean="0"/>
          </a:p>
          <a:p>
            <a:r>
              <a:rPr lang="en-US" dirty="0" smtClean="0"/>
              <a:t>Job Accommodation Network </a:t>
            </a:r>
            <a:r>
              <a:rPr lang="en-US" dirty="0" smtClean="0">
                <a:hlinkClick r:id="rId4"/>
              </a:rPr>
              <a:t>www.askjan.org</a:t>
            </a:r>
            <a:endParaRPr lang="en-US" dirty="0" smtClean="0"/>
          </a:p>
          <a:p>
            <a:pPr>
              <a:buNone/>
            </a:pPr>
            <a:r>
              <a:rPr lang="en-US" dirty="0" smtClean="0"/>
              <a:t> </a:t>
            </a:r>
          </a:p>
          <a:p>
            <a:r>
              <a:rPr lang="en-US" dirty="0" smtClean="0"/>
              <a:t>Disability.gov (search “disclosure”)</a:t>
            </a:r>
            <a:endParaRPr lang="en-US" dirty="0"/>
          </a:p>
        </p:txBody>
      </p:sp>
      <p:pic>
        <p:nvPicPr>
          <p:cNvPr id="4" name="Picture 2" descr="C:\Documents and Settings\jpd.IEL\Local Settings\Temporary Internet Files\Content.IE5\0YQWBP5O\MC900441717[1].png"/>
          <p:cNvPicPr>
            <a:picLocks noChangeAspect="1" noChangeArrowheads="1"/>
          </p:cNvPicPr>
          <p:nvPr/>
        </p:nvPicPr>
        <p:blipFill>
          <a:blip r:embed="rId5" cstate="print"/>
          <a:srcRect/>
          <a:stretch>
            <a:fillRect/>
          </a:stretch>
        </p:blipFill>
        <p:spPr bwMode="auto">
          <a:xfrm>
            <a:off x="6324600" y="76200"/>
            <a:ext cx="2667000" cy="2514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914400" y="457200"/>
            <a:ext cx="8382000" cy="1295400"/>
          </a:xfrm>
        </p:spPr>
        <p:txBody>
          <a:bodyPr/>
          <a:lstStyle/>
          <a:p>
            <a:pPr algn="ctr"/>
            <a:r>
              <a:rPr lang="en-US" sz="4000" dirty="0" smtClean="0"/>
              <a:t>Contact Information</a:t>
            </a:r>
            <a:endParaRPr lang="en-US" sz="4000" dirty="0"/>
          </a:p>
        </p:txBody>
      </p:sp>
      <p:sp>
        <p:nvSpPr>
          <p:cNvPr id="163843" name="Rectangle 3"/>
          <p:cNvSpPr>
            <a:spLocks noGrp="1" noChangeArrowheads="1"/>
          </p:cNvSpPr>
          <p:nvPr>
            <p:ph type="body" idx="1"/>
          </p:nvPr>
        </p:nvSpPr>
        <p:spPr>
          <a:xfrm>
            <a:off x="1447800" y="2362200"/>
            <a:ext cx="7467600" cy="4495800"/>
          </a:xfrm>
        </p:spPr>
        <p:txBody>
          <a:bodyPr/>
          <a:lstStyle/>
          <a:p>
            <a:pPr lvl="2">
              <a:lnSpc>
                <a:spcPct val="80000"/>
              </a:lnSpc>
              <a:buNone/>
            </a:pPr>
            <a:r>
              <a:rPr lang="en-US" sz="2800" dirty="0" smtClean="0"/>
              <a:t>Curtis L. Richards</a:t>
            </a:r>
          </a:p>
          <a:p>
            <a:pPr>
              <a:lnSpc>
                <a:spcPct val="80000"/>
              </a:lnSpc>
              <a:buNone/>
            </a:pPr>
            <a:r>
              <a:rPr lang="en-US" dirty="0" smtClean="0"/>
              <a:t>		Director, Center for Workforce Dev.</a:t>
            </a:r>
          </a:p>
          <a:p>
            <a:pPr>
              <a:lnSpc>
                <a:spcPct val="80000"/>
              </a:lnSpc>
              <a:buNone/>
            </a:pPr>
            <a:r>
              <a:rPr lang="en-US" dirty="0" smtClean="0"/>
              <a:t>		richardsc@iel.org</a:t>
            </a:r>
          </a:p>
          <a:p>
            <a:pPr>
              <a:lnSpc>
                <a:spcPct val="80000"/>
              </a:lnSpc>
              <a:buNone/>
            </a:pPr>
            <a:r>
              <a:rPr lang="en-US" dirty="0" smtClean="0"/>
              <a:t> 		202.822.8405 x163</a:t>
            </a:r>
          </a:p>
          <a:p>
            <a:pPr>
              <a:lnSpc>
                <a:spcPct val="80000"/>
              </a:lnSpc>
            </a:pPr>
            <a:endParaRPr lang="en-US" dirty="0"/>
          </a:p>
          <a:p>
            <a:pPr>
              <a:lnSpc>
                <a:spcPct val="80000"/>
              </a:lnSpc>
              <a:buNone/>
            </a:pPr>
            <a:r>
              <a:rPr lang="en-US" dirty="0" smtClean="0"/>
              <a:t>Patricia D. Gill</a:t>
            </a:r>
          </a:p>
          <a:p>
            <a:pPr>
              <a:lnSpc>
                <a:spcPct val="80000"/>
              </a:lnSpc>
              <a:buNone/>
            </a:pPr>
            <a:r>
              <a:rPr lang="en-US" dirty="0" smtClean="0"/>
              <a:t>Senior Program Associate</a:t>
            </a:r>
            <a:endParaRPr lang="en-US" dirty="0"/>
          </a:p>
          <a:p>
            <a:pPr>
              <a:lnSpc>
                <a:spcPct val="80000"/>
              </a:lnSpc>
              <a:buNone/>
            </a:pPr>
            <a:r>
              <a:rPr lang="en-US" dirty="0" smtClean="0"/>
              <a:t>gillp@iel.org</a:t>
            </a:r>
          </a:p>
          <a:p>
            <a:pPr>
              <a:lnSpc>
                <a:spcPct val="80000"/>
              </a:lnSpc>
              <a:buNone/>
            </a:pPr>
            <a:r>
              <a:rPr lang="en-US" dirty="0" smtClean="0"/>
              <a:t>202.822.8405 x154</a:t>
            </a:r>
          </a:p>
          <a:p>
            <a:pPr>
              <a:lnSpc>
                <a:spcPct val="80000"/>
              </a:lnSpc>
              <a:buNone/>
            </a:pPr>
            <a:endParaRPr lang="en-US" dirty="0"/>
          </a:p>
          <a:p>
            <a:pPr>
              <a:lnSpc>
                <a:spcPct val="80000"/>
              </a:lnSpc>
              <a:buNone/>
            </a:pPr>
            <a:endParaRPr lang="en-US" dirty="0"/>
          </a:p>
          <a:p>
            <a:pPr>
              <a:lnSpc>
                <a:spcPct val="80000"/>
              </a:lnSpc>
            </a:pPr>
            <a:endParaRPr lang="en-US" dirty="0"/>
          </a:p>
          <a:p>
            <a:pPr>
              <a:lnSpc>
                <a:spcPct val="80000"/>
              </a:lnSpc>
              <a:buNone/>
            </a:pPr>
            <a:endParaRPr lang="en-US" dirty="0"/>
          </a:p>
          <a:p>
            <a:pPr>
              <a:lnSpc>
                <a:spcPct val="80000"/>
              </a:lnSpc>
              <a:buFont typeface="Wingdings" pitchFamily="2" charset="2"/>
              <a:buNone/>
            </a:pPr>
            <a:endParaRPr lang="en-US" dirty="0"/>
          </a:p>
        </p:txBody>
      </p:sp>
      <p:pic>
        <p:nvPicPr>
          <p:cNvPr id="8" name="Picture 7" descr="Patricia Headshots Cropped 001.jpg"/>
          <p:cNvPicPr>
            <a:picLocks noChangeAspect="1"/>
          </p:cNvPicPr>
          <p:nvPr/>
        </p:nvPicPr>
        <p:blipFill>
          <a:blip r:embed="rId3" cstate="print"/>
          <a:srcRect t="17391"/>
          <a:stretch>
            <a:fillRect/>
          </a:stretch>
        </p:blipFill>
        <p:spPr>
          <a:xfrm>
            <a:off x="6629400" y="3907367"/>
            <a:ext cx="2507342" cy="2925233"/>
          </a:xfrm>
          <a:prstGeom prst="rect">
            <a:avLst/>
          </a:prstGeom>
        </p:spPr>
      </p:pic>
      <p:pic>
        <p:nvPicPr>
          <p:cNvPr id="7" name="Picture 6" descr="\\Sbs2003\company\IEL PERSONNEL &amp; HR ISSUES\STAFF BIOS, PICTURES, RESUMES\Curtis Richards\CurtisRichards2.JPG"/>
          <p:cNvPicPr/>
          <p:nvPr/>
        </p:nvPicPr>
        <p:blipFill>
          <a:blip r:embed="rId4" cstate="print"/>
          <a:srcRect l="18587" t="16923" r="27432"/>
          <a:stretch>
            <a:fillRect/>
          </a:stretch>
        </p:blipFill>
        <p:spPr bwMode="auto">
          <a:xfrm>
            <a:off x="381000" y="2286000"/>
            <a:ext cx="1600200" cy="21336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We’ll Use</a:t>
            </a:r>
            <a:endParaRPr lang="en-US" dirty="0"/>
          </a:p>
        </p:txBody>
      </p:sp>
      <p:sp>
        <p:nvSpPr>
          <p:cNvPr id="3" name="Content Placeholder 2"/>
          <p:cNvSpPr>
            <a:spLocks noGrp="1"/>
          </p:cNvSpPr>
          <p:nvPr>
            <p:ph idx="1"/>
          </p:nvPr>
        </p:nvSpPr>
        <p:spPr>
          <a:xfrm>
            <a:off x="838200" y="2209800"/>
            <a:ext cx="7693025" cy="4648200"/>
          </a:xfrm>
        </p:spPr>
        <p:txBody>
          <a:bodyPr/>
          <a:lstStyle/>
          <a:p>
            <a:pPr eaLnBrk="1" hangingPunct="1"/>
            <a:r>
              <a:rPr lang="en-US" sz="2900" i="1" dirty="0" smtClean="0">
                <a:solidFill>
                  <a:schemeClr val="tx2"/>
                </a:solidFill>
              </a:rPr>
              <a:t>Disability-related information (telling)</a:t>
            </a:r>
            <a:endParaRPr lang="en-US" sz="2900" dirty="0" smtClean="0">
              <a:solidFill>
                <a:schemeClr val="tx2"/>
              </a:solidFill>
            </a:endParaRPr>
          </a:p>
          <a:p>
            <a:pPr lvl="1" eaLnBrk="1" hangingPunct="1"/>
            <a:r>
              <a:rPr lang="en-US" sz="2500" i="1" dirty="0" smtClean="0">
                <a:solidFill>
                  <a:schemeClr val="tx2"/>
                </a:solidFill>
              </a:rPr>
              <a:t>Any</a:t>
            </a:r>
            <a:r>
              <a:rPr lang="en-US" sz="2500" dirty="0" smtClean="0">
                <a:solidFill>
                  <a:schemeClr val="tx2"/>
                </a:solidFill>
              </a:rPr>
              <a:t> information that discloses that the customer has a disability (</a:t>
            </a:r>
            <a:r>
              <a:rPr lang="en-US" sz="2500" i="1" dirty="0" smtClean="0">
                <a:solidFill>
                  <a:schemeClr val="tx2"/>
                </a:solidFill>
              </a:rPr>
              <a:t>e.g.</a:t>
            </a:r>
            <a:r>
              <a:rPr lang="en-US" sz="2500" dirty="0" smtClean="0">
                <a:solidFill>
                  <a:schemeClr val="tx2"/>
                </a:solidFill>
              </a:rPr>
              <a:t>, information about special education, notes that a customer has been referred to Voc Rehab, etc.)</a:t>
            </a:r>
            <a:endParaRPr lang="en-US" sz="2500" i="1" dirty="0" smtClean="0">
              <a:solidFill>
                <a:schemeClr val="tx2"/>
              </a:solidFill>
            </a:endParaRPr>
          </a:p>
          <a:p>
            <a:pPr eaLnBrk="1" hangingPunct="1"/>
            <a:r>
              <a:rPr lang="en-US" sz="2900" i="1" dirty="0" smtClean="0">
                <a:solidFill>
                  <a:schemeClr val="tx2"/>
                </a:solidFill>
              </a:rPr>
              <a:t>Disability-related inquiries  (asking)</a:t>
            </a:r>
          </a:p>
          <a:p>
            <a:pPr lvl="1" eaLnBrk="1" hangingPunct="1"/>
            <a:r>
              <a:rPr lang="en-US" sz="2500" dirty="0" smtClean="0"/>
              <a:t>Asking customers questions that are likely to elicit information about disabilities</a:t>
            </a:r>
          </a:p>
          <a:p>
            <a:pPr lvl="1" eaLnBrk="1" hangingPunct="1"/>
            <a:r>
              <a:rPr lang="en-US" sz="2500" dirty="0" smtClean="0"/>
              <a:t>Asking customers to undergo assessments to determine if they have </a:t>
            </a:r>
            <a:r>
              <a:rPr lang="en-US" sz="2500" i="1" dirty="0" smtClean="0">
                <a:solidFill>
                  <a:schemeClr val="tx2"/>
                </a:solidFill>
              </a:rPr>
              <a:t>hidden disabilities</a:t>
            </a:r>
            <a:r>
              <a:rPr lang="en-US" sz="2500" dirty="0" smtClean="0">
                <a:solidFill>
                  <a:schemeClr val="tx2"/>
                </a:solidFill>
              </a:rPr>
              <a:t> </a:t>
            </a:r>
            <a:r>
              <a:rPr lang="en-US" sz="2500" dirty="0" smtClean="0"/>
              <a:t>(such as learning disabilities)</a:t>
            </a:r>
          </a:p>
          <a:p>
            <a:endParaRPr lang="en-US" dirty="0"/>
          </a:p>
        </p:txBody>
      </p:sp>
      <p:pic>
        <p:nvPicPr>
          <p:cNvPr id="1028" name="Picture 4" descr="C:\Documents and Settings\jpd.IEL\Local Settings\Temporary Internet Files\Content.IE5\6QHFE36V\MC900311860[1].wmf"/>
          <p:cNvPicPr>
            <a:picLocks noChangeAspect="1" noChangeArrowheads="1"/>
          </p:cNvPicPr>
          <p:nvPr/>
        </p:nvPicPr>
        <p:blipFill>
          <a:blip r:embed="rId2" cstate="print"/>
          <a:srcRect/>
          <a:stretch>
            <a:fillRect/>
          </a:stretch>
        </p:blipFill>
        <p:spPr bwMode="auto">
          <a:xfrm>
            <a:off x="6673625" y="76200"/>
            <a:ext cx="2394175" cy="221548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Steps</a:t>
            </a:r>
            <a:endParaRPr lang="en-US" dirty="0"/>
          </a:p>
        </p:txBody>
      </p:sp>
      <p:pic>
        <p:nvPicPr>
          <p:cNvPr id="2050" name="Picture 2" descr="http://www.nuwave-tech.com/Portals/76464/images/next%20steps.jpg"/>
          <p:cNvPicPr>
            <a:picLocks noChangeAspect="1" noChangeArrowheads="1"/>
          </p:cNvPicPr>
          <p:nvPr/>
        </p:nvPicPr>
        <p:blipFill>
          <a:blip r:embed="rId3" cstate="print"/>
          <a:srcRect/>
          <a:stretch>
            <a:fillRect/>
          </a:stretch>
        </p:blipFill>
        <p:spPr bwMode="auto">
          <a:xfrm>
            <a:off x="3352800" y="3581400"/>
            <a:ext cx="5562600" cy="300445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Educating Center Staff</a:t>
            </a:r>
            <a:endParaRPr lang="en-US" dirty="0"/>
          </a:p>
        </p:txBody>
      </p:sp>
      <p:sp>
        <p:nvSpPr>
          <p:cNvPr id="3" name="Content Placeholder 2"/>
          <p:cNvSpPr>
            <a:spLocks noGrp="1"/>
          </p:cNvSpPr>
          <p:nvPr>
            <p:ph idx="1"/>
          </p:nvPr>
        </p:nvSpPr>
        <p:spPr/>
        <p:txBody>
          <a:bodyPr/>
          <a:lstStyle/>
          <a:p>
            <a:r>
              <a:rPr lang="en-US" dirty="0" smtClean="0"/>
              <a:t>Center staff should be aware of disclosure issues.</a:t>
            </a:r>
          </a:p>
          <a:p>
            <a:pPr lvl="1"/>
            <a:r>
              <a:rPr lang="en-US" dirty="0" smtClean="0"/>
              <a:t> appropriate sharing of information</a:t>
            </a:r>
          </a:p>
          <a:p>
            <a:pPr lvl="1"/>
            <a:endParaRPr lang="en-US" dirty="0" smtClean="0"/>
          </a:p>
          <a:p>
            <a:endParaRPr lang="en-US" dirty="0" smtClean="0"/>
          </a:p>
          <a:p>
            <a:pPr lvl="1"/>
            <a:endParaRPr lang="en-US" dirty="0" smtClean="0"/>
          </a:p>
          <a:p>
            <a:pPr lvl="1">
              <a:buNone/>
            </a:pPr>
            <a:endParaRPr lang="en-US" dirty="0" smtClean="0"/>
          </a:p>
          <a:p>
            <a:pPr lvl="2"/>
            <a:endParaRPr lang="en-US" dirty="0" smtClean="0"/>
          </a:p>
          <a:p>
            <a:endParaRPr lang="en-US" dirty="0" smtClean="0"/>
          </a:p>
          <a:p>
            <a:pPr>
              <a:buNone/>
            </a:pPr>
            <a:endParaRPr lang="en-US" dirty="0"/>
          </a:p>
        </p:txBody>
      </p:sp>
      <p:pic>
        <p:nvPicPr>
          <p:cNvPr id="5" name="il_fi" descr="http://farm7.static.flickr.com/6045/6357759479_1cfff1918a.jpg"/>
          <p:cNvPicPr/>
          <p:nvPr/>
        </p:nvPicPr>
        <p:blipFill>
          <a:blip r:embed="rId3" cstate="print"/>
          <a:srcRect/>
          <a:stretch>
            <a:fillRect/>
          </a:stretch>
        </p:blipFill>
        <p:spPr bwMode="auto">
          <a:xfrm>
            <a:off x="5715000" y="4572000"/>
            <a:ext cx="3124200" cy="1981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Staff</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What </a:t>
            </a:r>
            <a:r>
              <a:rPr lang="en-US" b="1" dirty="0" smtClean="0">
                <a:latin typeface="Arial" pitchFamily="34" charset="0"/>
                <a:cs typeface="Arial" pitchFamily="34" charset="0"/>
              </a:rPr>
              <a:t>NOT </a:t>
            </a:r>
            <a:r>
              <a:rPr lang="en-US" dirty="0" smtClean="0">
                <a:latin typeface="Arial" pitchFamily="34" charset="0"/>
                <a:cs typeface="Arial" pitchFamily="34" charset="0"/>
              </a:rPr>
              <a:t>to do:</a:t>
            </a:r>
          </a:p>
          <a:p>
            <a:pPr lvl="1"/>
            <a:r>
              <a:rPr lang="en-US" dirty="0" smtClean="0">
                <a:latin typeface="Arial" pitchFamily="34" charset="0"/>
                <a:cs typeface="Arial" pitchFamily="34" charset="0"/>
              </a:rPr>
              <a:t>Make assumptions on what is best for an applicant/student.</a:t>
            </a:r>
          </a:p>
          <a:p>
            <a:pPr lvl="1"/>
            <a:r>
              <a:rPr lang="en-US" dirty="0" smtClean="0">
                <a:latin typeface="Arial" pitchFamily="34" charset="0"/>
                <a:cs typeface="Arial" pitchFamily="34" charset="0"/>
              </a:rPr>
              <a:t>Create accommodations without first discussing them with the applicant/ student.</a:t>
            </a:r>
          </a:p>
          <a:p>
            <a:pPr lvl="1"/>
            <a:r>
              <a:rPr lang="en-US" dirty="0" smtClean="0">
                <a:latin typeface="Arial" pitchFamily="34" charset="0"/>
                <a:cs typeface="Arial" pitchFamily="34" charset="0"/>
              </a:rPr>
              <a:t>Discuss accommodations without the applicant/ student present.</a:t>
            </a:r>
          </a:p>
          <a:p>
            <a:pPr lvl="1"/>
            <a:r>
              <a:rPr lang="en-US" dirty="0" smtClean="0">
                <a:latin typeface="Arial" pitchFamily="34" charset="0"/>
                <a:cs typeface="Arial" pitchFamily="34" charset="0"/>
              </a:rPr>
              <a:t>Change/modify accommodations without the applicant/student’s input.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Staff</a:t>
            </a:r>
            <a:endParaRPr lang="en-US" dirty="0"/>
          </a:p>
        </p:txBody>
      </p:sp>
      <p:sp>
        <p:nvSpPr>
          <p:cNvPr id="3" name="Content Placeholder 2"/>
          <p:cNvSpPr>
            <a:spLocks noGrp="1"/>
          </p:cNvSpPr>
          <p:nvPr>
            <p:ph idx="1"/>
          </p:nvPr>
        </p:nvSpPr>
        <p:spPr/>
        <p:txBody>
          <a:bodyPr/>
          <a:lstStyle/>
          <a:p>
            <a:r>
              <a:rPr lang="en-US" dirty="0" smtClean="0"/>
              <a:t>What </a:t>
            </a:r>
            <a:r>
              <a:rPr lang="en-US" b="1" dirty="0" smtClean="0"/>
              <a:t>NOT </a:t>
            </a:r>
            <a:r>
              <a:rPr lang="en-US" dirty="0" smtClean="0"/>
              <a:t>to do (continued):</a:t>
            </a:r>
          </a:p>
          <a:p>
            <a:pPr lvl="1"/>
            <a:r>
              <a:rPr lang="en-US" dirty="0" smtClean="0"/>
              <a:t>share health/disability information with work based learning sites or potential employers unless:</a:t>
            </a:r>
          </a:p>
          <a:p>
            <a:pPr marL="1314450" lvl="2" indent="-457200">
              <a:buFont typeface="+mj-lt"/>
              <a:buAutoNum type="arabicPeriod"/>
            </a:pPr>
            <a:r>
              <a:rPr lang="en-US" sz="2400" dirty="0" smtClean="0"/>
              <a:t>The student has made the decision to disclose and/or</a:t>
            </a:r>
          </a:p>
          <a:p>
            <a:pPr marL="1314450" lvl="2" indent="-457200">
              <a:buFont typeface="+mj-lt"/>
              <a:buAutoNum type="arabicPeriod"/>
            </a:pPr>
            <a:r>
              <a:rPr lang="en-US" sz="2400" dirty="0" smtClean="0"/>
              <a:t>The student had specifically asked you to do so</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Educating the Student</a:t>
            </a:r>
            <a:endParaRPr lang="en-US" dirty="0"/>
          </a:p>
        </p:txBody>
      </p:sp>
      <p:sp>
        <p:nvSpPr>
          <p:cNvPr id="3" name="Content Placeholder 2"/>
          <p:cNvSpPr>
            <a:spLocks noGrp="1"/>
          </p:cNvSpPr>
          <p:nvPr>
            <p:ph idx="1"/>
          </p:nvPr>
        </p:nvSpPr>
        <p:spPr/>
        <p:txBody>
          <a:bodyPr/>
          <a:lstStyle/>
          <a:p>
            <a:r>
              <a:rPr lang="en-US" dirty="0" smtClean="0"/>
              <a:t>All students should be educated about workplace rights:</a:t>
            </a:r>
          </a:p>
          <a:p>
            <a:pPr lvl="1"/>
            <a:r>
              <a:rPr lang="en-US" dirty="0" smtClean="0"/>
              <a:t>Self advocacy</a:t>
            </a:r>
          </a:p>
          <a:p>
            <a:pPr lvl="1"/>
            <a:r>
              <a:rPr lang="en-US" dirty="0" smtClean="0"/>
              <a:t>Workplace rights</a:t>
            </a:r>
          </a:p>
          <a:p>
            <a:pPr lvl="1"/>
            <a:r>
              <a:rPr lang="en-US" dirty="0" smtClean="0"/>
              <a:t>Disclosure</a:t>
            </a:r>
          </a:p>
          <a:p>
            <a:pPr lvl="1"/>
            <a:endParaRPr lang="en-US" dirty="0" smtClean="0"/>
          </a:p>
          <a:p>
            <a:pPr algn="ctr">
              <a:spcBef>
                <a:spcPts val="0"/>
              </a:spcBef>
              <a:buNone/>
            </a:pPr>
            <a:r>
              <a:rPr lang="en-US" sz="2400" i="1" dirty="0" smtClean="0"/>
              <a:t>Centers are encouraged to use the </a:t>
            </a:r>
          </a:p>
          <a:p>
            <a:pPr algn="ctr">
              <a:spcBef>
                <a:spcPts val="0"/>
              </a:spcBef>
              <a:buNone/>
            </a:pPr>
            <a:r>
              <a:rPr lang="en-US" sz="2400" i="1" dirty="0" smtClean="0"/>
              <a:t>Disclosure Workbook as part of the CTS curriculum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Educating the Employer</a:t>
            </a:r>
            <a:endParaRPr lang="en-US" dirty="0"/>
          </a:p>
        </p:txBody>
      </p:sp>
      <p:sp>
        <p:nvSpPr>
          <p:cNvPr id="3" name="Content Placeholder 2"/>
          <p:cNvSpPr>
            <a:spLocks noGrp="1"/>
          </p:cNvSpPr>
          <p:nvPr>
            <p:ph idx="1"/>
          </p:nvPr>
        </p:nvSpPr>
        <p:spPr/>
        <p:txBody>
          <a:bodyPr/>
          <a:lstStyle/>
          <a:p>
            <a:r>
              <a:rPr lang="en-US" dirty="0" smtClean="0"/>
              <a:t>Get them involved!</a:t>
            </a:r>
          </a:p>
          <a:p>
            <a:pPr lvl="1"/>
            <a:r>
              <a:rPr lang="en-US" dirty="0" smtClean="0"/>
              <a:t>Center’s programs and activities</a:t>
            </a:r>
          </a:p>
          <a:p>
            <a:pPr lvl="1"/>
            <a:r>
              <a:rPr lang="en-US" dirty="0" smtClean="0"/>
              <a:t>Include disability organization representatives on the community relations and business industry councils</a:t>
            </a:r>
          </a:p>
          <a:p>
            <a:pPr lvl="1"/>
            <a:r>
              <a:rPr lang="en-US" dirty="0" smtClean="0"/>
              <a:t>Provide employers with information on hiring individuals with disabilities through discussion and literature.</a:t>
            </a:r>
          </a:p>
          <a:p>
            <a:pPr lvl="1"/>
            <a:endParaRPr lang="en-US" dirty="0" smtClean="0"/>
          </a:p>
          <a:p>
            <a:pPr lvl="1"/>
            <a:endParaRPr lang="en-US" dirty="0" smtClean="0"/>
          </a:p>
          <a:p>
            <a:pPr lvl="1"/>
            <a:endParaRPr lang="en-US" dirty="0" smtClean="0"/>
          </a:p>
          <a:p>
            <a:pPr lvl="1"/>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Regional Disability Coordinators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600" dirty="0" smtClean="0">
                <a:latin typeface="Arial" pitchFamily="34" charset="0"/>
                <a:cs typeface="Arial" pitchFamily="34" charset="0"/>
              </a:rPr>
              <a:t>Boston Region–Lisa Kosh</a:t>
            </a:r>
          </a:p>
          <a:p>
            <a:pPr>
              <a:buNone/>
            </a:pPr>
            <a:r>
              <a:rPr lang="en-US" sz="2600" dirty="0" smtClean="0">
                <a:latin typeface="Arial" pitchFamily="34" charset="0"/>
                <a:cs typeface="Arial" pitchFamily="34" charset="0"/>
              </a:rPr>
              <a:t>	</a:t>
            </a:r>
            <a:r>
              <a:rPr lang="en-US" sz="2600" dirty="0" smtClean="0">
                <a:latin typeface="Arial" pitchFamily="34" charset="0"/>
                <a:cs typeface="Arial" pitchFamily="34" charset="0"/>
                <a:hlinkClick r:id="rId3"/>
              </a:rPr>
              <a:t>lisa.kosh@humanitas.com</a:t>
            </a:r>
            <a:r>
              <a:rPr lang="en-US" sz="2600" dirty="0" smtClean="0">
                <a:latin typeface="Arial" pitchFamily="34" charset="0"/>
                <a:cs typeface="Arial" pitchFamily="34" charset="0"/>
              </a:rPr>
              <a:t> </a:t>
            </a:r>
          </a:p>
          <a:p>
            <a:r>
              <a:rPr lang="en-US" sz="2600" dirty="0" smtClean="0">
                <a:latin typeface="Arial" pitchFamily="34" charset="0"/>
                <a:cs typeface="Arial" pitchFamily="34" charset="0"/>
              </a:rPr>
              <a:t>Philadelphia and Atlanta Regions–Nikki Jackson </a:t>
            </a:r>
          </a:p>
          <a:p>
            <a:pPr>
              <a:buFontTx/>
              <a:buNone/>
            </a:pPr>
            <a:r>
              <a:rPr lang="en-US" sz="2600" dirty="0" smtClean="0">
                <a:latin typeface="Arial" pitchFamily="34" charset="0"/>
                <a:cs typeface="Arial" pitchFamily="34" charset="0"/>
              </a:rPr>
              <a:t>   </a:t>
            </a:r>
            <a:r>
              <a:rPr lang="en-US" sz="2600" dirty="0" smtClean="0">
                <a:latin typeface="Arial" pitchFamily="34" charset="0"/>
                <a:cs typeface="Arial" pitchFamily="34" charset="0"/>
                <a:hlinkClick r:id="rId4"/>
              </a:rPr>
              <a:t>nikki.jackson@humantias.com</a:t>
            </a:r>
            <a:r>
              <a:rPr lang="en-US" sz="2600" dirty="0" smtClean="0">
                <a:latin typeface="Arial" pitchFamily="34" charset="0"/>
                <a:cs typeface="Arial" pitchFamily="34" charset="0"/>
              </a:rPr>
              <a:t> </a:t>
            </a:r>
          </a:p>
          <a:p>
            <a:r>
              <a:rPr lang="en-US" sz="2600" dirty="0" smtClean="0">
                <a:latin typeface="Arial" pitchFamily="34" charset="0"/>
                <a:cs typeface="Arial" pitchFamily="34" charset="0"/>
              </a:rPr>
              <a:t>Dallas Region–Laura Kuhn</a:t>
            </a:r>
          </a:p>
          <a:p>
            <a:pPr>
              <a:buNone/>
            </a:pPr>
            <a:r>
              <a:rPr lang="en-US" sz="2600" dirty="0" smtClean="0">
                <a:solidFill>
                  <a:srgbClr val="C00000"/>
                </a:solidFill>
                <a:latin typeface="Arial" pitchFamily="34" charset="0"/>
                <a:cs typeface="Arial" pitchFamily="34" charset="0"/>
              </a:rPr>
              <a:t>   </a:t>
            </a:r>
            <a:r>
              <a:rPr lang="en-US" sz="2600" dirty="0" smtClean="0">
                <a:solidFill>
                  <a:srgbClr val="FFFF00"/>
                </a:solidFill>
                <a:latin typeface="Arial" pitchFamily="34" charset="0"/>
                <a:cs typeface="Arial" pitchFamily="34" charset="0"/>
                <a:hlinkClick r:id="rId5"/>
              </a:rPr>
              <a:t>laura.kuhn@humanitas.com</a:t>
            </a:r>
            <a:r>
              <a:rPr lang="en-US" sz="2600" dirty="0" smtClean="0">
                <a:solidFill>
                  <a:srgbClr val="FFFF00"/>
                </a:solidFill>
                <a:latin typeface="Arial" pitchFamily="34" charset="0"/>
                <a:cs typeface="Arial" pitchFamily="34" charset="0"/>
              </a:rPr>
              <a:t> </a:t>
            </a:r>
            <a:endParaRPr lang="en-US" sz="2600" dirty="0" smtClean="0">
              <a:latin typeface="Arial" pitchFamily="34" charset="0"/>
              <a:cs typeface="Arial" pitchFamily="34" charset="0"/>
            </a:endParaRPr>
          </a:p>
          <a:p>
            <a:r>
              <a:rPr lang="en-US" dirty="0" smtClean="0">
                <a:solidFill>
                  <a:schemeClr val="tx1"/>
                </a:solidFill>
                <a:latin typeface="Arial" pitchFamily="34" charset="0"/>
                <a:cs typeface="Arial" pitchFamily="34" charset="0"/>
              </a:rPr>
              <a:t>Chicago and San Francisco Regions–Kim Jones</a:t>
            </a:r>
          </a:p>
          <a:p>
            <a:pPr marL="342900" lvl="1" indent="-342900">
              <a:buFontTx/>
              <a:buNone/>
            </a:pPr>
            <a:r>
              <a:rPr lang="en-US" dirty="0" smtClean="0">
                <a:solidFill>
                  <a:srgbClr val="C00000"/>
                </a:solidFill>
                <a:latin typeface="Arial" pitchFamily="34" charset="0"/>
                <a:cs typeface="Arial" pitchFamily="34" charset="0"/>
              </a:rPr>
              <a:t>    </a:t>
            </a:r>
            <a:r>
              <a:rPr lang="en-US" dirty="0" smtClean="0">
                <a:solidFill>
                  <a:srgbClr val="C00000"/>
                </a:solidFill>
                <a:latin typeface="Arial" pitchFamily="34" charset="0"/>
                <a:cs typeface="Arial" pitchFamily="34" charset="0"/>
                <a:hlinkClick r:id="rId6"/>
              </a:rPr>
              <a:t>kim.jones@humanitas.com</a:t>
            </a:r>
            <a:r>
              <a:rPr lang="en-US" dirty="0" smtClean="0">
                <a:solidFill>
                  <a:srgbClr val="C00000"/>
                </a:solidFill>
                <a:latin typeface="Arial" pitchFamily="34" charset="0"/>
                <a:cs typeface="Arial" pitchFamily="34" charset="0"/>
              </a:rPr>
              <a:t>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JC Community Disability Website</a:t>
            </a:r>
            <a:endParaRPr lang="en-US" dirty="0"/>
          </a:p>
        </p:txBody>
      </p:sp>
      <p:pic>
        <p:nvPicPr>
          <p:cNvPr id="4" name="Content Placeholder 3"/>
          <p:cNvPicPr>
            <a:picLocks noGrp="1"/>
          </p:cNvPicPr>
          <p:nvPr>
            <p:ph idx="1"/>
          </p:nvPr>
        </p:nvPicPr>
        <p:blipFill>
          <a:blip r:embed="rId3" cstate="print"/>
          <a:srcRect t="9296" r="51465" b="6510"/>
          <a:stretch>
            <a:fillRect/>
          </a:stretch>
        </p:blipFill>
        <p:spPr bwMode="auto">
          <a:xfrm>
            <a:off x="838200" y="2438400"/>
            <a:ext cx="8077200" cy="4267200"/>
          </a:xfrm>
          <a:prstGeom prst="rect">
            <a:avLst/>
          </a:prstGeom>
          <a:noFill/>
          <a:ln w="9525">
            <a:noFill/>
            <a:miter lim="800000"/>
            <a:headEnd/>
            <a:tailEnd/>
          </a:ln>
        </p:spPr>
      </p:pic>
      <p:sp>
        <p:nvSpPr>
          <p:cNvPr id="7" name="Left Arrow 6"/>
          <p:cNvSpPr/>
          <p:nvPr/>
        </p:nvSpPr>
        <p:spPr bwMode="auto">
          <a:xfrm>
            <a:off x="1600200" y="4343400"/>
            <a:ext cx="228600" cy="152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il_fi" descr="http://www.vietvaluetravel.com/blog/wp-content/uploads/2012/02/question-mark.jpg"/>
          <p:cNvPicPr>
            <a:picLocks noGrp="1"/>
          </p:cNvPicPr>
          <p:nvPr>
            <p:ph idx="1"/>
          </p:nvPr>
        </p:nvPicPr>
        <p:blipFill>
          <a:blip r:embed="rId3" cstate="print"/>
          <a:srcRect/>
          <a:stretch>
            <a:fillRect/>
          </a:stretch>
        </p:blipFill>
        <p:spPr bwMode="auto">
          <a:xfrm>
            <a:off x="914400" y="2667000"/>
            <a:ext cx="7543799" cy="37242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sz="4400" dirty="0"/>
              <a:t>What is </a:t>
            </a:r>
            <a:r>
              <a:rPr lang="en-US" sz="4400" dirty="0" smtClean="0"/>
              <a:t>Disclosure ?</a:t>
            </a:r>
            <a:endParaRPr lang="en-US" sz="4400" dirty="0"/>
          </a:p>
        </p:txBody>
      </p:sp>
      <p:sp>
        <p:nvSpPr>
          <p:cNvPr id="7171" name="Rectangle 3"/>
          <p:cNvSpPr>
            <a:spLocks noGrp="1" noChangeArrowheads="1"/>
          </p:cNvSpPr>
          <p:nvPr>
            <p:ph type="body" idx="1"/>
          </p:nvPr>
        </p:nvSpPr>
        <p:spPr/>
        <p:txBody>
          <a:bodyPr/>
          <a:lstStyle/>
          <a:p>
            <a:r>
              <a:rPr lang="en-US" sz="2400"/>
              <a:t>Intentionally releasing personal information about yourself for a specific purpose</a:t>
            </a:r>
          </a:p>
          <a:p>
            <a:pPr lvl="1"/>
            <a:r>
              <a:rPr lang="en-US" sz="2000"/>
              <a:t>How your disability affects your capacity to learn and perform effectively</a:t>
            </a:r>
          </a:p>
          <a:p>
            <a:pPr lvl="1"/>
            <a:r>
              <a:rPr lang="en-US" sz="2000"/>
              <a:t>The environment, supports, and services you’ll need in order to access, participate, and excel at work, school, and social.</a:t>
            </a:r>
          </a:p>
          <a:p>
            <a:r>
              <a:rPr lang="en-US" sz="2400"/>
              <a:t>Critical for both youth with visible AND hidden disabilities</a:t>
            </a:r>
          </a:p>
          <a:p>
            <a:r>
              <a:rPr lang="en-US" sz="2400"/>
              <a:t>Most of all, a PERSONAL decision</a:t>
            </a:r>
          </a:p>
        </p:txBody>
      </p:sp>
      <p:grpSp>
        <p:nvGrpSpPr>
          <p:cNvPr id="7175" name="Group 7"/>
          <p:cNvGrpSpPr>
            <a:grpSpLocks noChangeAspect="1"/>
          </p:cNvGrpSpPr>
          <p:nvPr/>
        </p:nvGrpSpPr>
        <p:grpSpPr bwMode="auto">
          <a:xfrm>
            <a:off x="7162800" y="161925"/>
            <a:ext cx="1752600" cy="1971675"/>
            <a:chOff x="4512" y="192"/>
            <a:chExt cx="1024" cy="1152"/>
          </a:xfrm>
        </p:grpSpPr>
        <p:sp>
          <p:nvSpPr>
            <p:cNvPr id="7174" name="AutoShape 6"/>
            <p:cNvSpPr>
              <a:spLocks noChangeAspect="1" noChangeArrowheads="1" noTextEdit="1"/>
            </p:cNvSpPr>
            <p:nvPr/>
          </p:nvSpPr>
          <p:spPr bwMode="auto">
            <a:xfrm>
              <a:off x="4512" y="192"/>
              <a:ext cx="1024"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6" name="Freeform 8"/>
            <p:cNvSpPr>
              <a:spLocks/>
            </p:cNvSpPr>
            <p:nvPr/>
          </p:nvSpPr>
          <p:spPr bwMode="auto">
            <a:xfrm>
              <a:off x="4728" y="318"/>
              <a:ext cx="796" cy="838"/>
            </a:xfrm>
            <a:custGeom>
              <a:avLst/>
              <a:gdLst/>
              <a:ahLst/>
              <a:cxnLst>
                <a:cxn ang="0">
                  <a:pos x="398" y="0"/>
                </a:cxn>
                <a:cxn ang="0">
                  <a:pos x="478" y="8"/>
                </a:cxn>
                <a:cxn ang="0">
                  <a:pos x="552" y="32"/>
                </a:cxn>
                <a:cxn ang="0">
                  <a:pos x="620" y="72"/>
                </a:cxn>
                <a:cxn ang="0">
                  <a:pos x="678" y="122"/>
                </a:cxn>
                <a:cxn ang="0">
                  <a:pos x="728" y="184"/>
                </a:cxn>
                <a:cxn ang="0">
                  <a:pos x="764" y="256"/>
                </a:cxn>
                <a:cxn ang="0">
                  <a:pos x="786" y="334"/>
                </a:cxn>
                <a:cxn ang="0">
                  <a:pos x="796" y="420"/>
                </a:cxn>
                <a:cxn ang="0">
                  <a:pos x="792" y="462"/>
                </a:cxn>
                <a:cxn ang="0">
                  <a:pos x="778" y="544"/>
                </a:cxn>
                <a:cxn ang="0">
                  <a:pos x="746" y="618"/>
                </a:cxn>
                <a:cxn ang="0">
                  <a:pos x="704" y="686"/>
                </a:cxn>
                <a:cxn ang="0">
                  <a:pos x="650" y="742"/>
                </a:cxn>
                <a:cxn ang="0">
                  <a:pos x="586" y="788"/>
                </a:cxn>
                <a:cxn ang="0">
                  <a:pos x="516" y="820"/>
                </a:cxn>
                <a:cxn ang="0">
                  <a:pos x="438" y="836"/>
                </a:cxn>
                <a:cxn ang="0">
                  <a:pos x="398" y="838"/>
                </a:cxn>
                <a:cxn ang="0">
                  <a:pos x="318" y="830"/>
                </a:cxn>
                <a:cxn ang="0">
                  <a:pos x="244" y="806"/>
                </a:cxn>
                <a:cxn ang="0">
                  <a:pos x="176" y="766"/>
                </a:cxn>
                <a:cxn ang="0">
                  <a:pos x="118" y="716"/>
                </a:cxn>
                <a:cxn ang="0">
                  <a:pos x="68" y="654"/>
                </a:cxn>
                <a:cxn ang="0">
                  <a:pos x="32" y="582"/>
                </a:cxn>
                <a:cxn ang="0">
                  <a:pos x="8" y="504"/>
                </a:cxn>
                <a:cxn ang="0">
                  <a:pos x="0" y="420"/>
                </a:cxn>
                <a:cxn ang="0">
                  <a:pos x="2" y="376"/>
                </a:cxn>
                <a:cxn ang="0">
                  <a:pos x="18" y="294"/>
                </a:cxn>
                <a:cxn ang="0">
                  <a:pos x="48" y="220"/>
                </a:cxn>
                <a:cxn ang="0">
                  <a:pos x="92" y="152"/>
                </a:cxn>
                <a:cxn ang="0">
                  <a:pos x="146" y="96"/>
                </a:cxn>
                <a:cxn ang="0">
                  <a:pos x="208" y="50"/>
                </a:cxn>
                <a:cxn ang="0">
                  <a:pos x="280" y="18"/>
                </a:cxn>
                <a:cxn ang="0">
                  <a:pos x="358" y="2"/>
                </a:cxn>
                <a:cxn ang="0">
                  <a:pos x="398" y="0"/>
                </a:cxn>
              </a:cxnLst>
              <a:rect l="0" t="0" r="r" b="b"/>
              <a:pathLst>
                <a:path w="796" h="838">
                  <a:moveTo>
                    <a:pt x="398" y="0"/>
                  </a:moveTo>
                  <a:lnTo>
                    <a:pt x="398" y="0"/>
                  </a:lnTo>
                  <a:lnTo>
                    <a:pt x="438" y="2"/>
                  </a:lnTo>
                  <a:lnTo>
                    <a:pt x="478" y="8"/>
                  </a:lnTo>
                  <a:lnTo>
                    <a:pt x="516" y="18"/>
                  </a:lnTo>
                  <a:lnTo>
                    <a:pt x="552" y="32"/>
                  </a:lnTo>
                  <a:lnTo>
                    <a:pt x="586" y="50"/>
                  </a:lnTo>
                  <a:lnTo>
                    <a:pt x="620" y="72"/>
                  </a:lnTo>
                  <a:lnTo>
                    <a:pt x="650" y="96"/>
                  </a:lnTo>
                  <a:lnTo>
                    <a:pt x="678" y="122"/>
                  </a:lnTo>
                  <a:lnTo>
                    <a:pt x="704" y="152"/>
                  </a:lnTo>
                  <a:lnTo>
                    <a:pt x="728" y="184"/>
                  </a:lnTo>
                  <a:lnTo>
                    <a:pt x="746" y="220"/>
                  </a:lnTo>
                  <a:lnTo>
                    <a:pt x="764" y="256"/>
                  </a:lnTo>
                  <a:lnTo>
                    <a:pt x="778" y="294"/>
                  </a:lnTo>
                  <a:lnTo>
                    <a:pt x="786" y="334"/>
                  </a:lnTo>
                  <a:lnTo>
                    <a:pt x="792" y="376"/>
                  </a:lnTo>
                  <a:lnTo>
                    <a:pt x="796" y="420"/>
                  </a:lnTo>
                  <a:lnTo>
                    <a:pt x="796" y="420"/>
                  </a:lnTo>
                  <a:lnTo>
                    <a:pt x="792" y="462"/>
                  </a:lnTo>
                  <a:lnTo>
                    <a:pt x="786" y="504"/>
                  </a:lnTo>
                  <a:lnTo>
                    <a:pt x="778" y="544"/>
                  </a:lnTo>
                  <a:lnTo>
                    <a:pt x="764" y="582"/>
                  </a:lnTo>
                  <a:lnTo>
                    <a:pt x="746" y="618"/>
                  </a:lnTo>
                  <a:lnTo>
                    <a:pt x="728" y="654"/>
                  </a:lnTo>
                  <a:lnTo>
                    <a:pt x="704" y="686"/>
                  </a:lnTo>
                  <a:lnTo>
                    <a:pt x="678" y="716"/>
                  </a:lnTo>
                  <a:lnTo>
                    <a:pt x="650" y="742"/>
                  </a:lnTo>
                  <a:lnTo>
                    <a:pt x="620" y="766"/>
                  </a:lnTo>
                  <a:lnTo>
                    <a:pt x="586" y="788"/>
                  </a:lnTo>
                  <a:lnTo>
                    <a:pt x="552" y="806"/>
                  </a:lnTo>
                  <a:lnTo>
                    <a:pt x="516" y="820"/>
                  </a:lnTo>
                  <a:lnTo>
                    <a:pt x="478" y="830"/>
                  </a:lnTo>
                  <a:lnTo>
                    <a:pt x="438" y="836"/>
                  </a:lnTo>
                  <a:lnTo>
                    <a:pt x="398" y="838"/>
                  </a:lnTo>
                  <a:lnTo>
                    <a:pt x="398" y="838"/>
                  </a:lnTo>
                  <a:lnTo>
                    <a:pt x="358" y="836"/>
                  </a:lnTo>
                  <a:lnTo>
                    <a:pt x="318" y="830"/>
                  </a:lnTo>
                  <a:lnTo>
                    <a:pt x="280" y="820"/>
                  </a:lnTo>
                  <a:lnTo>
                    <a:pt x="244" y="806"/>
                  </a:lnTo>
                  <a:lnTo>
                    <a:pt x="208" y="788"/>
                  </a:lnTo>
                  <a:lnTo>
                    <a:pt x="176" y="766"/>
                  </a:lnTo>
                  <a:lnTo>
                    <a:pt x="146" y="742"/>
                  </a:lnTo>
                  <a:lnTo>
                    <a:pt x="118" y="716"/>
                  </a:lnTo>
                  <a:lnTo>
                    <a:pt x="92" y="686"/>
                  </a:lnTo>
                  <a:lnTo>
                    <a:pt x="68" y="654"/>
                  </a:lnTo>
                  <a:lnTo>
                    <a:pt x="48" y="618"/>
                  </a:lnTo>
                  <a:lnTo>
                    <a:pt x="32" y="582"/>
                  </a:lnTo>
                  <a:lnTo>
                    <a:pt x="18" y="544"/>
                  </a:lnTo>
                  <a:lnTo>
                    <a:pt x="8" y="504"/>
                  </a:lnTo>
                  <a:lnTo>
                    <a:pt x="2" y="462"/>
                  </a:lnTo>
                  <a:lnTo>
                    <a:pt x="0" y="420"/>
                  </a:lnTo>
                  <a:lnTo>
                    <a:pt x="0" y="420"/>
                  </a:lnTo>
                  <a:lnTo>
                    <a:pt x="2" y="376"/>
                  </a:lnTo>
                  <a:lnTo>
                    <a:pt x="8" y="334"/>
                  </a:lnTo>
                  <a:lnTo>
                    <a:pt x="18" y="294"/>
                  </a:lnTo>
                  <a:lnTo>
                    <a:pt x="32" y="256"/>
                  </a:lnTo>
                  <a:lnTo>
                    <a:pt x="48" y="220"/>
                  </a:lnTo>
                  <a:lnTo>
                    <a:pt x="68" y="184"/>
                  </a:lnTo>
                  <a:lnTo>
                    <a:pt x="92" y="152"/>
                  </a:lnTo>
                  <a:lnTo>
                    <a:pt x="118" y="122"/>
                  </a:lnTo>
                  <a:lnTo>
                    <a:pt x="146" y="96"/>
                  </a:lnTo>
                  <a:lnTo>
                    <a:pt x="176" y="72"/>
                  </a:lnTo>
                  <a:lnTo>
                    <a:pt x="208" y="50"/>
                  </a:lnTo>
                  <a:lnTo>
                    <a:pt x="244" y="32"/>
                  </a:lnTo>
                  <a:lnTo>
                    <a:pt x="280" y="18"/>
                  </a:lnTo>
                  <a:lnTo>
                    <a:pt x="318" y="8"/>
                  </a:lnTo>
                  <a:lnTo>
                    <a:pt x="358" y="2"/>
                  </a:lnTo>
                  <a:lnTo>
                    <a:pt x="398" y="0"/>
                  </a:lnTo>
                  <a:lnTo>
                    <a:pt x="398"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7" name="Freeform 9"/>
            <p:cNvSpPr>
              <a:spLocks/>
            </p:cNvSpPr>
            <p:nvPr/>
          </p:nvSpPr>
          <p:spPr bwMode="auto">
            <a:xfrm>
              <a:off x="4726" y="314"/>
              <a:ext cx="798" cy="844"/>
            </a:xfrm>
            <a:custGeom>
              <a:avLst/>
              <a:gdLst/>
              <a:ahLst/>
              <a:cxnLst>
                <a:cxn ang="0">
                  <a:pos x="398" y="0"/>
                </a:cxn>
                <a:cxn ang="0">
                  <a:pos x="478" y="10"/>
                </a:cxn>
                <a:cxn ang="0">
                  <a:pos x="554" y="34"/>
                </a:cxn>
                <a:cxn ang="0">
                  <a:pos x="622" y="72"/>
                </a:cxn>
                <a:cxn ang="0">
                  <a:pos x="680" y="124"/>
                </a:cxn>
                <a:cxn ang="0">
                  <a:pos x="730" y="186"/>
                </a:cxn>
                <a:cxn ang="0">
                  <a:pos x="766" y="258"/>
                </a:cxn>
                <a:cxn ang="0">
                  <a:pos x="790" y="338"/>
                </a:cxn>
                <a:cxn ang="0">
                  <a:pos x="798" y="422"/>
                </a:cxn>
                <a:cxn ang="0">
                  <a:pos x="796" y="464"/>
                </a:cxn>
                <a:cxn ang="0">
                  <a:pos x="780" y="546"/>
                </a:cxn>
                <a:cxn ang="0">
                  <a:pos x="750" y="622"/>
                </a:cxn>
                <a:cxn ang="0">
                  <a:pos x="706" y="690"/>
                </a:cxn>
                <a:cxn ang="0">
                  <a:pos x="652" y="746"/>
                </a:cxn>
                <a:cxn ang="0">
                  <a:pos x="588" y="792"/>
                </a:cxn>
                <a:cxn ang="0">
                  <a:pos x="516" y="824"/>
                </a:cxn>
                <a:cxn ang="0">
                  <a:pos x="440" y="840"/>
                </a:cxn>
                <a:cxn ang="0">
                  <a:pos x="398" y="844"/>
                </a:cxn>
                <a:cxn ang="0">
                  <a:pos x="318" y="834"/>
                </a:cxn>
                <a:cxn ang="0">
                  <a:pos x="244" y="810"/>
                </a:cxn>
                <a:cxn ang="0">
                  <a:pos x="176" y="772"/>
                </a:cxn>
                <a:cxn ang="0">
                  <a:pos x="116" y="720"/>
                </a:cxn>
                <a:cxn ang="0">
                  <a:pos x="68" y="658"/>
                </a:cxn>
                <a:cxn ang="0">
                  <a:pos x="30" y="586"/>
                </a:cxn>
                <a:cxn ang="0">
                  <a:pos x="8" y="506"/>
                </a:cxn>
                <a:cxn ang="0">
                  <a:pos x="0" y="422"/>
                </a:cxn>
                <a:cxn ang="0">
                  <a:pos x="2" y="378"/>
                </a:cxn>
                <a:cxn ang="0">
                  <a:pos x="18" y="296"/>
                </a:cxn>
                <a:cxn ang="0">
                  <a:pos x="48" y="222"/>
                </a:cxn>
                <a:cxn ang="0">
                  <a:pos x="90" y="154"/>
                </a:cxn>
                <a:cxn ang="0">
                  <a:pos x="144" y="98"/>
                </a:cxn>
                <a:cxn ang="0">
                  <a:pos x="208" y="52"/>
                </a:cxn>
                <a:cxn ang="0">
                  <a:pos x="280" y="20"/>
                </a:cxn>
                <a:cxn ang="0">
                  <a:pos x="358" y="2"/>
                </a:cxn>
                <a:cxn ang="0">
                  <a:pos x="398" y="0"/>
                </a:cxn>
              </a:cxnLst>
              <a:rect l="0" t="0" r="r" b="b"/>
              <a:pathLst>
                <a:path w="798" h="844">
                  <a:moveTo>
                    <a:pt x="398" y="0"/>
                  </a:moveTo>
                  <a:lnTo>
                    <a:pt x="398" y="0"/>
                  </a:lnTo>
                  <a:lnTo>
                    <a:pt x="440" y="2"/>
                  </a:lnTo>
                  <a:lnTo>
                    <a:pt x="478" y="10"/>
                  </a:lnTo>
                  <a:lnTo>
                    <a:pt x="516" y="20"/>
                  </a:lnTo>
                  <a:lnTo>
                    <a:pt x="554" y="34"/>
                  </a:lnTo>
                  <a:lnTo>
                    <a:pt x="588" y="52"/>
                  </a:lnTo>
                  <a:lnTo>
                    <a:pt x="622" y="72"/>
                  </a:lnTo>
                  <a:lnTo>
                    <a:pt x="652" y="98"/>
                  </a:lnTo>
                  <a:lnTo>
                    <a:pt x="680" y="124"/>
                  </a:lnTo>
                  <a:lnTo>
                    <a:pt x="706" y="154"/>
                  </a:lnTo>
                  <a:lnTo>
                    <a:pt x="730" y="186"/>
                  </a:lnTo>
                  <a:lnTo>
                    <a:pt x="750" y="222"/>
                  </a:lnTo>
                  <a:lnTo>
                    <a:pt x="766" y="258"/>
                  </a:lnTo>
                  <a:lnTo>
                    <a:pt x="780" y="296"/>
                  </a:lnTo>
                  <a:lnTo>
                    <a:pt x="790" y="338"/>
                  </a:lnTo>
                  <a:lnTo>
                    <a:pt x="796" y="378"/>
                  </a:lnTo>
                  <a:lnTo>
                    <a:pt x="798" y="422"/>
                  </a:lnTo>
                  <a:lnTo>
                    <a:pt x="798" y="422"/>
                  </a:lnTo>
                  <a:lnTo>
                    <a:pt x="796" y="464"/>
                  </a:lnTo>
                  <a:lnTo>
                    <a:pt x="790" y="506"/>
                  </a:lnTo>
                  <a:lnTo>
                    <a:pt x="780" y="546"/>
                  </a:lnTo>
                  <a:lnTo>
                    <a:pt x="766" y="586"/>
                  </a:lnTo>
                  <a:lnTo>
                    <a:pt x="750" y="622"/>
                  </a:lnTo>
                  <a:lnTo>
                    <a:pt x="730" y="658"/>
                  </a:lnTo>
                  <a:lnTo>
                    <a:pt x="706" y="690"/>
                  </a:lnTo>
                  <a:lnTo>
                    <a:pt x="680" y="720"/>
                  </a:lnTo>
                  <a:lnTo>
                    <a:pt x="652" y="746"/>
                  </a:lnTo>
                  <a:lnTo>
                    <a:pt x="622" y="772"/>
                  </a:lnTo>
                  <a:lnTo>
                    <a:pt x="588" y="792"/>
                  </a:lnTo>
                  <a:lnTo>
                    <a:pt x="554" y="810"/>
                  </a:lnTo>
                  <a:lnTo>
                    <a:pt x="516" y="824"/>
                  </a:lnTo>
                  <a:lnTo>
                    <a:pt x="478" y="834"/>
                  </a:lnTo>
                  <a:lnTo>
                    <a:pt x="440" y="840"/>
                  </a:lnTo>
                  <a:lnTo>
                    <a:pt x="398" y="844"/>
                  </a:lnTo>
                  <a:lnTo>
                    <a:pt x="398" y="844"/>
                  </a:lnTo>
                  <a:lnTo>
                    <a:pt x="358" y="840"/>
                  </a:lnTo>
                  <a:lnTo>
                    <a:pt x="318" y="834"/>
                  </a:lnTo>
                  <a:lnTo>
                    <a:pt x="280" y="824"/>
                  </a:lnTo>
                  <a:lnTo>
                    <a:pt x="244" y="810"/>
                  </a:lnTo>
                  <a:lnTo>
                    <a:pt x="208" y="792"/>
                  </a:lnTo>
                  <a:lnTo>
                    <a:pt x="176" y="772"/>
                  </a:lnTo>
                  <a:lnTo>
                    <a:pt x="144" y="746"/>
                  </a:lnTo>
                  <a:lnTo>
                    <a:pt x="116" y="720"/>
                  </a:lnTo>
                  <a:lnTo>
                    <a:pt x="90" y="690"/>
                  </a:lnTo>
                  <a:lnTo>
                    <a:pt x="68" y="658"/>
                  </a:lnTo>
                  <a:lnTo>
                    <a:pt x="48" y="622"/>
                  </a:lnTo>
                  <a:lnTo>
                    <a:pt x="30" y="586"/>
                  </a:lnTo>
                  <a:lnTo>
                    <a:pt x="18" y="546"/>
                  </a:lnTo>
                  <a:lnTo>
                    <a:pt x="8" y="506"/>
                  </a:lnTo>
                  <a:lnTo>
                    <a:pt x="2" y="464"/>
                  </a:lnTo>
                  <a:lnTo>
                    <a:pt x="0" y="422"/>
                  </a:lnTo>
                  <a:lnTo>
                    <a:pt x="0" y="422"/>
                  </a:lnTo>
                  <a:lnTo>
                    <a:pt x="2" y="378"/>
                  </a:lnTo>
                  <a:lnTo>
                    <a:pt x="8" y="338"/>
                  </a:lnTo>
                  <a:lnTo>
                    <a:pt x="18" y="296"/>
                  </a:lnTo>
                  <a:lnTo>
                    <a:pt x="30" y="258"/>
                  </a:lnTo>
                  <a:lnTo>
                    <a:pt x="48" y="222"/>
                  </a:lnTo>
                  <a:lnTo>
                    <a:pt x="68" y="186"/>
                  </a:lnTo>
                  <a:lnTo>
                    <a:pt x="90" y="154"/>
                  </a:lnTo>
                  <a:lnTo>
                    <a:pt x="116" y="124"/>
                  </a:lnTo>
                  <a:lnTo>
                    <a:pt x="144" y="98"/>
                  </a:lnTo>
                  <a:lnTo>
                    <a:pt x="176" y="72"/>
                  </a:lnTo>
                  <a:lnTo>
                    <a:pt x="208" y="52"/>
                  </a:lnTo>
                  <a:lnTo>
                    <a:pt x="244" y="34"/>
                  </a:lnTo>
                  <a:lnTo>
                    <a:pt x="280" y="20"/>
                  </a:lnTo>
                  <a:lnTo>
                    <a:pt x="318" y="10"/>
                  </a:lnTo>
                  <a:lnTo>
                    <a:pt x="358" y="2"/>
                  </a:lnTo>
                  <a:lnTo>
                    <a:pt x="398" y="0"/>
                  </a:lnTo>
                  <a:lnTo>
                    <a:pt x="398" y="0"/>
                  </a:lnTo>
                  <a:close/>
                </a:path>
              </a:pathLst>
            </a:custGeom>
            <a:solidFill>
              <a:srgbClr val="FF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8" name="Freeform 10"/>
            <p:cNvSpPr>
              <a:spLocks/>
            </p:cNvSpPr>
            <p:nvPr/>
          </p:nvSpPr>
          <p:spPr bwMode="auto">
            <a:xfrm>
              <a:off x="4722" y="312"/>
              <a:ext cx="802" cy="846"/>
            </a:xfrm>
            <a:custGeom>
              <a:avLst/>
              <a:gdLst/>
              <a:ahLst/>
              <a:cxnLst>
                <a:cxn ang="0">
                  <a:pos x="402" y="0"/>
                </a:cxn>
                <a:cxn ang="0">
                  <a:pos x="482" y="8"/>
                </a:cxn>
                <a:cxn ang="0">
                  <a:pos x="556" y="32"/>
                </a:cxn>
                <a:cxn ang="0">
                  <a:pos x="626" y="72"/>
                </a:cxn>
                <a:cxn ang="0">
                  <a:pos x="684" y="124"/>
                </a:cxn>
                <a:cxn ang="0">
                  <a:pos x="734" y="186"/>
                </a:cxn>
                <a:cxn ang="0">
                  <a:pos x="770" y="258"/>
                </a:cxn>
                <a:cxn ang="0">
                  <a:pos x="794" y="338"/>
                </a:cxn>
                <a:cxn ang="0">
                  <a:pos x="802" y="422"/>
                </a:cxn>
                <a:cxn ang="0">
                  <a:pos x="800" y="466"/>
                </a:cxn>
                <a:cxn ang="0">
                  <a:pos x="784" y="548"/>
                </a:cxn>
                <a:cxn ang="0">
                  <a:pos x="754" y="624"/>
                </a:cxn>
                <a:cxn ang="0">
                  <a:pos x="710" y="692"/>
                </a:cxn>
                <a:cxn ang="0">
                  <a:pos x="656" y="750"/>
                </a:cxn>
                <a:cxn ang="0">
                  <a:pos x="592" y="794"/>
                </a:cxn>
                <a:cxn ang="0">
                  <a:pos x="520" y="826"/>
                </a:cxn>
                <a:cxn ang="0">
                  <a:pos x="442" y="844"/>
                </a:cxn>
                <a:cxn ang="0">
                  <a:pos x="402" y="846"/>
                </a:cxn>
                <a:cxn ang="0">
                  <a:pos x="320" y="838"/>
                </a:cxn>
                <a:cxn ang="0">
                  <a:pos x="246" y="812"/>
                </a:cxn>
                <a:cxn ang="0">
                  <a:pos x="178" y="774"/>
                </a:cxn>
                <a:cxn ang="0">
                  <a:pos x="118" y="722"/>
                </a:cxn>
                <a:cxn ang="0">
                  <a:pos x="68" y="660"/>
                </a:cxn>
                <a:cxn ang="0">
                  <a:pos x="32" y="588"/>
                </a:cxn>
                <a:cxn ang="0">
                  <a:pos x="8" y="508"/>
                </a:cxn>
                <a:cxn ang="0">
                  <a:pos x="0" y="422"/>
                </a:cxn>
                <a:cxn ang="0">
                  <a:pos x="2" y="380"/>
                </a:cxn>
                <a:cxn ang="0">
                  <a:pos x="18" y="298"/>
                </a:cxn>
                <a:cxn ang="0">
                  <a:pos x="48" y="222"/>
                </a:cxn>
                <a:cxn ang="0">
                  <a:pos x="92" y="154"/>
                </a:cxn>
                <a:cxn ang="0">
                  <a:pos x="146" y="96"/>
                </a:cxn>
                <a:cxn ang="0">
                  <a:pos x="210" y="50"/>
                </a:cxn>
                <a:cxn ang="0">
                  <a:pos x="282" y="18"/>
                </a:cxn>
                <a:cxn ang="0">
                  <a:pos x="360" y="2"/>
                </a:cxn>
                <a:cxn ang="0">
                  <a:pos x="402" y="0"/>
                </a:cxn>
              </a:cxnLst>
              <a:rect l="0" t="0" r="r" b="b"/>
              <a:pathLst>
                <a:path w="802" h="846">
                  <a:moveTo>
                    <a:pt x="402" y="0"/>
                  </a:moveTo>
                  <a:lnTo>
                    <a:pt x="402" y="0"/>
                  </a:lnTo>
                  <a:lnTo>
                    <a:pt x="442" y="2"/>
                  </a:lnTo>
                  <a:lnTo>
                    <a:pt x="482" y="8"/>
                  </a:lnTo>
                  <a:lnTo>
                    <a:pt x="520" y="18"/>
                  </a:lnTo>
                  <a:lnTo>
                    <a:pt x="556" y="32"/>
                  </a:lnTo>
                  <a:lnTo>
                    <a:pt x="592" y="50"/>
                  </a:lnTo>
                  <a:lnTo>
                    <a:pt x="626" y="72"/>
                  </a:lnTo>
                  <a:lnTo>
                    <a:pt x="656" y="96"/>
                  </a:lnTo>
                  <a:lnTo>
                    <a:pt x="684" y="124"/>
                  </a:lnTo>
                  <a:lnTo>
                    <a:pt x="710" y="154"/>
                  </a:lnTo>
                  <a:lnTo>
                    <a:pt x="734" y="186"/>
                  </a:lnTo>
                  <a:lnTo>
                    <a:pt x="754" y="222"/>
                  </a:lnTo>
                  <a:lnTo>
                    <a:pt x="770" y="258"/>
                  </a:lnTo>
                  <a:lnTo>
                    <a:pt x="784" y="298"/>
                  </a:lnTo>
                  <a:lnTo>
                    <a:pt x="794" y="338"/>
                  </a:lnTo>
                  <a:lnTo>
                    <a:pt x="800" y="380"/>
                  </a:lnTo>
                  <a:lnTo>
                    <a:pt x="802" y="422"/>
                  </a:lnTo>
                  <a:lnTo>
                    <a:pt x="802" y="422"/>
                  </a:lnTo>
                  <a:lnTo>
                    <a:pt x="800" y="466"/>
                  </a:lnTo>
                  <a:lnTo>
                    <a:pt x="794" y="508"/>
                  </a:lnTo>
                  <a:lnTo>
                    <a:pt x="784" y="548"/>
                  </a:lnTo>
                  <a:lnTo>
                    <a:pt x="770" y="588"/>
                  </a:lnTo>
                  <a:lnTo>
                    <a:pt x="754" y="624"/>
                  </a:lnTo>
                  <a:lnTo>
                    <a:pt x="734" y="660"/>
                  </a:lnTo>
                  <a:lnTo>
                    <a:pt x="710" y="692"/>
                  </a:lnTo>
                  <a:lnTo>
                    <a:pt x="684" y="722"/>
                  </a:lnTo>
                  <a:lnTo>
                    <a:pt x="656" y="750"/>
                  </a:lnTo>
                  <a:lnTo>
                    <a:pt x="626" y="774"/>
                  </a:lnTo>
                  <a:lnTo>
                    <a:pt x="592" y="794"/>
                  </a:lnTo>
                  <a:lnTo>
                    <a:pt x="556" y="812"/>
                  </a:lnTo>
                  <a:lnTo>
                    <a:pt x="520" y="826"/>
                  </a:lnTo>
                  <a:lnTo>
                    <a:pt x="482" y="838"/>
                  </a:lnTo>
                  <a:lnTo>
                    <a:pt x="442" y="844"/>
                  </a:lnTo>
                  <a:lnTo>
                    <a:pt x="402" y="846"/>
                  </a:lnTo>
                  <a:lnTo>
                    <a:pt x="402" y="846"/>
                  </a:lnTo>
                  <a:lnTo>
                    <a:pt x="360" y="844"/>
                  </a:lnTo>
                  <a:lnTo>
                    <a:pt x="320" y="838"/>
                  </a:lnTo>
                  <a:lnTo>
                    <a:pt x="282" y="826"/>
                  </a:lnTo>
                  <a:lnTo>
                    <a:pt x="246" y="812"/>
                  </a:lnTo>
                  <a:lnTo>
                    <a:pt x="210" y="794"/>
                  </a:lnTo>
                  <a:lnTo>
                    <a:pt x="178" y="774"/>
                  </a:lnTo>
                  <a:lnTo>
                    <a:pt x="146" y="750"/>
                  </a:lnTo>
                  <a:lnTo>
                    <a:pt x="118" y="722"/>
                  </a:lnTo>
                  <a:lnTo>
                    <a:pt x="92" y="692"/>
                  </a:lnTo>
                  <a:lnTo>
                    <a:pt x="68" y="660"/>
                  </a:lnTo>
                  <a:lnTo>
                    <a:pt x="48" y="624"/>
                  </a:lnTo>
                  <a:lnTo>
                    <a:pt x="32" y="588"/>
                  </a:lnTo>
                  <a:lnTo>
                    <a:pt x="18" y="548"/>
                  </a:lnTo>
                  <a:lnTo>
                    <a:pt x="8" y="508"/>
                  </a:lnTo>
                  <a:lnTo>
                    <a:pt x="2" y="466"/>
                  </a:lnTo>
                  <a:lnTo>
                    <a:pt x="0" y="422"/>
                  </a:lnTo>
                  <a:lnTo>
                    <a:pt x="0" y="422"/>
                  </a:lnTo>
                  <a:lnTo>
                    <a:pt x="2" y="380"/>
                  </a:lnTo>
                  <a:lnTo>
                    <a:pt x="8" y="338"/>
                  </a:lnTo>
                  <a:lnTo>
                    <a:pt x="18" y="298"/>
                  </a:lnTo>
                  <a:lnTo>
                    <a:pt x="32" y="258"/>
                  </a:lnTo>
                  <a:lnTo>
                    <a:pt x="48" y="222"/>
                  </a:lnTo>
                  <a:lnTo>
                    <a:pt x="68" y="186"/>
                  </a:lnTo>
                  <a:lnTo>
                    <a:pt x="92" y="154"/>
                  </a:lnTo>
                  <a:lnTo>
                    <a:pt x="118" y="124"/>
                  </a:lnTo>
                  <a:lnTo>
                    <a:pt x="146" y="96"/>
                  </a:lnTo>
                  <a:lnTo>
                    <a:pt x="178" y="72"/>
                  </a:lnTo>
                  <a:lnTo>
                    <a:pt x="210" y="50"/>
                  </a:lnTo>
                  <a:lnTo>
                    <a:pt x="246" y="32"/>
                  </a:lnTo>
                  <a:lnTo>
                    <a:pt x="282" y="18"/>
                  </a:lnTo>
                  <a:lnTo>
                    <a:pt x="320" y="8"/>
                  </a:lnTo>
                  <a:lnTo>
                    <a:pt x="360" y="2"/>
                  </a:lnTo>
                  <a:lnTo>
                    <a:pt x="402" y="0"/>
                  </a:lnTo>
                  <a:lnTo>
                    <a:pt x="402"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9" name="Freeform 11"/>
            <p:cNvSpPr>
              <a:spLocks/>
            </p:cNvSpPr>
            <p:nvPr/>
          </p:nvSpPr>
          <p:spPr bwMode="auto">
            <a:xfrm>
              <a:off x="4718" y="308"/>
              <a:ext cx="806" cy="850"/>
            </a:xfrm>
            <a:custGeom>
              <a:avLst/>
              <a:gdLst/>
              <a:ahLst/>
              <a:cxnLst>
                <a:cxn ang="0">
                  <a:pos x="404" y="0"/>
                </a:cxn>
                <a:cxn ang="0">
                  <a:pos x="484" y="8"/>
                </a:cxn>
                <a:cxn ang="0">
                  <a:pos x="560" y="34"/>
                </a:cxn>
                <a:cxn ang="0">
                  <a:pos x="628" y="74"/>
                </a:cxn>
                <a:cxn ang="0">
                  <a:pos x="688" y="126"/>
                </a:cxn>
                <a:cxn ang="0">
                  <a:pos x="738" y="188"/>
                </a:cxn>
                <a:cxn ang="0">
                  <a:pos x="774" y="260"/>
                </a:cxn>
                <a:cxn ang="0">
                  <a:pos x="798" y="340"/>
                </a:cxn>
                <a:cxn ang="0">
                  <a:pos x="806" y="426"/>
                </a:cxn>
                <a:cxn ang="0">
                  <a:pos x="804" y="468"/>
                </a:cxn>
                <a:cxn ang="0">
                  <a:pos x="788" y="552"/>
                </a:cxn>
                <a:cxn ang="0">
                  <a:pos x="758" y="628"/>
                </a:cxn>
                <a:cxn ang="0">
                  <a:pos x="714" y="696"/>
                </a:cxn>
                <a:cxn ang="0">
                  <a:pos x="660" y="754"/>
                </a:cxn>
                <a:cxn ang="0">
                  <a:pos x="596" y="800"/>
                </a:cxn>
                <a:cxn ang="0">
                  <a:pos x="524" y="832"/>
                </a:cxn>
                <a:cxn ang="0">
                  <a:pos x="444" y="848"/>
                </a:cxn>
                <a:cxn ang="0">
                  <a:pos x="404" y="850"/>
                </a:cxn>
                <a:cxn ang="0">
                  <a:pos x="322" y="842"/>
                </a:cxn>
                <a:cxn ang="0">
                  <a:pos x="248" y="818"/>
                </a:cxn>
                <a:cxn ang="0">
                  <a:pos x="178" y="778"/>
                </a:cxn>
                <a:cxn ang="0">
                  <a:pos x="120" y="726"/>
                </a:cxn>
                <a:cxn ang="0">
                  <a:pos x="70" y="664"/>
                </a:cxn>
                <a:cxn ang="0">
                  <a:pos x="32" y="590"/>
                </a:cxn>
                <a:cxn ang="0">
                  <a:pos x="10" y="512"/>
                </a:cxn>
                <a:cxn ang="0">
                  <a:pos x="0" y="426"/>
                </a:cxn>
                <a:cxn ang="0">
                  <a:pos x="2" y="382"/>
                </a:cxn>
                <a:cxn ang="0">
                  <a:pos x="20" y="300"/>
                </a:cxn>
                <a:cxn ang="0">
                  <a:pos x="50" y="224"/>
                </a:cxn>
                <a:cxn ang="0">
                  <a:pos x="94" y="156"/>
                </a:cxn>
                <a:cxn ang="0">
                  <a:pos x="148" y="98"/>
                </a:cxn>
                <a:cxn ang="0">
                  <a:pos x="212" y="52"/>
                </a:cxn>
                <a:cxn ang="0">
                  <a:pos x="284" y="20"/>
                </a:cxn>
                <a:cxn ang="0">
                  <a:pos x="362" y="2"/>
                </a:cxn>
                <a:cxn ang="0">
                  <a:pos x="404" y="0"/>
                </a:cxn>
              </a:cxnLst>
              <a:rect l="0" t="0" r="r" b="b"/>
              <a:pathLst>
                <a:path w="806" h="850">
                  <a:moveTo>
                    <a:pt x="404" y="0"/>
                  </a:moveTo>
                  <a:lnTo>
                    <a:pt x="404" y="0"/>
                  </a:lnTo>
                  <a:lnTo>
                    <a:pt x="444" y="2"/>
                  </a:lnTo>
                  <a:lnTo>
                    <a:pt x="484" y="8"/>
                  </a:lnTo>
                  <a:lnTo>
                    <a:pt x="524" y="20"/>
                  </a:lnTo>
                  <a:lnTo>
                    <a:pt x="560" y="34"/>
                  </a:lnTo>
                  <a:lnTo>
                    <a:pt x="596" y="52"/>
                  </a:lnTo>
                  <a:lnTo>
                    <a:pt x="628" y="74"/>
                  </a:lnTo>
                  <a:lnTo>
                    <a:pt x="660" y="98"/>
                  </a:lnTo>
                  <a:lnTo>
                    <a:pt x="688" y="126"/>
                  </a:lnTo>
                  <a:lnTo>
                    <a:pt x="714" y="156"/>
                  </a:lnTo>
                  <a:lnTo>
                    <a:pt x="738" y="188"/>
                  </a:lnTo>
                  <a:lnTo>
                    <a:pt x="758" y="224"/>
                  </a:lnTo>
                  <a:lnTo>
                    <a:pt x="774" y="260"/>
                  </a:lnTo>
                  <a:lnTo>
                    <a:pt x="788" y="300"/>
                  </a:lnTo>
                  <a:lnTo>
                    <a:pt x="798" y="340"/>
                  </a:lnTo>
                  <a:lnTo>
                    <a:pt x="804" y="382"/>
                  </a:lnTo>
                  <a:lnTo>
                    <a:pt x="806" y="426"/>
                  </a:lnTo>
                  <a:lnTo>
                    <a:pt x="806" y="426"/>
                  </a:lnTo>
                  <a:lnTo>
                    <a:pt x="804" y="468"/>
                  </a:lnTo>
                  <a:lnTo>
                    <a:pt x="798" y="512"/>
                  </a:lnTo>
                  <a:lnTo>
                    <a:pt x="788" y="552"/>
                  </a:lnTo>
                  <a:lnTo>
                    <a:pt x="774" y="590"/>
                  </a:lnTo>
                  <a:lnTo>
                    <a:pt x="758" y="628"/>
                  </a:lnTo>
                  <a:lnTo>
                    <a:pt x="738" y="664"/>
                  </a:lnTo>
                  <a:lnTo>
                    <a:pt x="714" y="696"/>
                  </a:lnTo>
                  <a:lnTo>
                    <a:pt x="688" y="726"/>
                  </a:lnTo>
                  <a:lnTo>
                    <a:pt x="660" y="754"/>
                  </a:lnTo>
                  <a:lnTo>
                    <a:pt x="628" y="778"/>
                  </a:lnTo>
                  <a:lnTo>
                    <a:pt x="596" y="800"/>
                  </a:lnTo>
                  <a:lnTo>
                    <a:pt x="560" y="818"/>
                  </a:lnTo>
                  <a:lnTo>
                    <a:pt x="524" y="832"/>
                  </a:lnTo>
                  <a:lnTo>
                    <a:pt x="484" y="842"/>
                  </a:lnTo>
                  <a:lnTo>
                    <a:pt x="444" y="848"/>
                  </a:lnTo>
                  <a:lnTo>
                    <a:pt x="404" y="850"/>
                  </a:lnTo>
                  <a:lnTo>
                    <a:pt x="404" y="850"/>
                  </a:lnTo>
                  <a:lnTo>
                    <a:pt x="362" y="848"/>
                  </a:lnTo>
                  <a:lnTo>
                    <a:pt x="322" y="842"/>
                  </a:lnTo>
                  <a:lnTo>
                    <a:pt x="284" y="832"/>
                  </a:lnTo>
                  <a:lnTo>
                    <a:pt x="248" y="818"/>
                  </a:lnTo>
                  <a:lnTo>
                    <a:pt x="212" y="800"/>
                  </a:lnTo>
                  <a:lnTo>
                    <a:pt x="178" y="778"/>
                  </a:lnTo>
                  <a:lnTo>
                    <a:pt x="148" y="754"/>
                  </a:lnTo>
                  <a:lnTo>
                    <a:pt x="120" y="726"/>
                  </a:lnTo>
                  <a:lnTo>
                    <a:pt x="94" y="696"/>
                  </a:lnTo>
                  <a:lnTo>
                    <a:pt x="70" y="664"/>
                  </a:lnTo>
                  <a:lnTo>
                    <a:pt x="50" y="628"/>
                  </a:lnTo>
                  <a:lnTo>
                    <a:pt x="32" y="590"/>
                  </a:lnTo>
                  <a:lnTo>
                    <a:pt x="20" y="552"/>
                  </a:lnTo>
                  <a:lnTo>
                    <a:pt x="10" y="512"/>
                  </a:lnTo>
                  <a:lnTo>
                    <a:pt x="2" y="468"/>
                  </a:lnTo>
                  <a:lnTo>
                    <a:pt x="0" y="426"/>
                  </a:lnTo>
                  <a:lnTo>
                    <a:pt x="0" y="426"/>
                  </a:lnTo>
                  <a:lnTo>
                    <a:pt x="2" y="382"/>
                  </a:lnTo>
                  <a:lnTo>
                    <a:pt x="10" y="340"/>
                  </a:lnTo>
                  <a:lnTo>
                    <a:pt x="20" y="300"/>
                  </a:lnTo>
                  <a:lnTo>
                    <a:pt x="32" y="260"/>
                  </a:lnTo>
                  <a:lnTo>
                    <a:pt x="50" y="224"/>
                  </a:lnTo>
                  <a:lnTo>
                    <a:pt x="70" y="188"/>
                  </a:lnTo>
                  <a:lnTo>
                    <a:pt x="94" y="156"/>
                  </a:lnTo>
                  <a:lnTo>
                    <a:pt x="120" y="126"/>
                  </a:lnTo>
                  <a:lnTo>
                    <a:pt x="148" y="98"/>
                  </a:lnTo>
                  <a:lnTo>
                    <a:pt x="178" y="74"/>
                  </a:lnTo>
                  <a:lnTo>
                    <a:pt x="212" y="52"/>
                  </a:lnTo>
                  <a:lnTo>
                    <a:pt x="248" y="34"/>
                  </a:lnTo>
                  <a:lnTo>
                    <a:pt x="284" y="20"/>
                  </a:lnTo>
                  <a:lnTo>
                    <a:pt x="322" y="8"/>
                  </a:lnTo>
                  <a:lnTo>
                    <a:pt x="362" y="2"/>
                  </a:lnTo>
                  <a:lnTo>
                    <a:pt x="404" y="0"/>
                  </a:lnTo>
                  <a:lnTo>
                    <a:pt x="404" y="0"/>
                  </a:lnTo>
                  <a:close/>
                </a:path>
              </a:pathLst>
            </a:custGeom>
            <a:solidFill>
              <a:srgbClr val="FFE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0" name="Freeform 12"/>
            <p:cNvSpPr>
              <a:spLocks/>
            </p:cNvSpPr>
            <p:nvPr/>
          </p:nvSpPr>
          <p:spPr bwMode="auto">
            <a:xfrm>
              <a:off x="4716" y="306"/>
              <a:ext cx="810" cy="854"/>
            </a:xfrm>
            <a:custGeom>
              <a:avLst/>
              <a:gdLst/>
              <a:ahLst/>
              <a:cxnLst>
                <a:cxn ang="0">
                  <a:pos x="404" y="0"/>
                </a:cxn>
                <a:cxn ang="0">
                  <a:pos x="486" y="8"/>
                </a:cxn>
                <a:cxn ang="0">
                  <a:pos x="562" y="32"/>
                </a:cxn>
                <a:cxn ang="0">
                  <a:pos x="630" y="72"/>
                </a:cxn>
                <a:cxn ang="0">
                  <a:pos x="690" y="124"/>
                </a:cxn>
                <a:cxn ang="0">
                  <a:pos x="740" y="188"/>
                </a:cxn>
                <a:cxn ang="0">
                  <a:pos x="778" y="260"/>
                </a:cxn>
                <a:cxn ang="0">
                  <a:pos x="800" y="340"/>
                </a:cxn>
                <a:cxn ang="0">
                  <a:pos x="810" y="426"/>
                </a:cxn>
                <a:cxn ang="0">
                  <a:pos x="808" y="470"/>
                </a:cxn>
                <a:cxn ang="0">
                  <a:pos x="790" y="554"/>
                </a:cxn>
                <a:cxn ang="0">
                  <a:pos x="760" y="630"/>
                </a:cxn>
                <a:cxn ang="0">
                  <a:pos x="716" y="698"/>
                </a:cxn>
                <a:cxn ang="0">
                  <a:pos x="662" y="756"/>
                </a:cxn>
                <a:cxn ang="0">
                  <a:pos x="598" y="802"/>
                </a:cxn>
                <a:cxn ang="0">
                  <a:pos x="524" y="834"/>
                </a:cxn>
                <a:cxn ang="0">
                  <a:pos x="446" y="852"/>
                </a:cxn>
                <a:cxn ang="0">
                  <a:pos x="404" y="854"/>
                </a:cxn>
                <a:cxn ang="0">
                  <a:pos x="322" y="844"/>
                </a:cxn>
                <a:cxn ang="0">
                  <a:pos x="248" y="820"/>
                </a:cxn>
                <a:cxn ang="0">
                  <a:pos x="178" y="780"/>
                </a:cxn>
                <a:cxn ang="0">
                  <a:pos x="118" y="728"/>
                </a:cxn>
                <a:cxn ang="0">
                  <a:pos x="68" y="666"/>
                </a:cxn>
                <a:cxn ang="0">
                  <a:pos x="32" y="592"/>
                </a:cxn>
                <a:cxn ang="0">
                  <a:pos x="8" y="512"/>
                </a:cxn>
                <a:cxn ang="0">
                  <a:pos x="0" y="426"/>
                </a:cxn>
                <a:cxn ang="0">
                  <a:pos x="2" y="382"/>
                </a:cxn>
                <a:cxn ang="0">
                  <a:pos x="18" y="300"/>
                </a:cxn>
                <a:cxn ang="0">
                  <a:pos x="48" y="222"/>
                </a:cxn>
                <a:cxn ang="0">
                  <a:pos x="92" y="154"/>
                </a:cxn>
                <a:cxn ang="0">
                  <a:pos x="148" y="96"/>
                </a:cxn>
                <a:cxn ang="0">
                  <a:pos x="212" y="50"/>
                </a:cxn>
                <a:cxn ang="0">
                  <a:pos x="284" y="18"/>
                </a:cxn>
                <a:cxn ang="0">
                  <a:pos x="364" y="2"/>
                </a:cxn>
                <a:cxn ang="0">
                  <a:pos x="404" y="0"/>
                </a:cxn>
              </a:cxnLst>
              <a:rect l="0" t="0" r="r" b="b"/>
              <a:pathLst>
                <a:path w="810" h="854">
                  <a:moveTo>
                    <a:pt x="404" y="0"/>
                  </a:moveTo>
                  <a:lnTo>
                    <a:pt x="404" y="0"/>
                  </a:lnTo>
                  <a:lnTo>
                    <a:pt x="446" y="2"/>
                  </a:lnTo>
                  <a:lnTo>
                    <a:pt x="486" y="8"/>
                  </a:lnTo>
                  <a:lnTo>
                    <a:pt x="524" y="18"/>
                  </a:lnTo>
                  <a:lnTo>
                    <a:pt x="562" y="32"/>
                  </a:lnTo>
                  <a:lnTo>
                    <a:pt x="598" y="50"/>
                  </a:lnTo>
                  <a:lnTo>
                    <a:pt x="630" y="72"/>
                  </a:lnTo>
                  <a:lnTo>
                    <a:pt x="662" y="96"/>
                  </a:lnTo>
                  <a:lnTo>
                    <a:pt x="690" y="124"/>
                  </a:lnTo>
                  <a:lnTo>
                    <a:pt x="716" y="154"/>
                  </a:lnTo>
                  <a:lnTo>
                    <a:pt x="740" y="188"/>
                  </a:lnTo>
                  <a:lnTo>
                    <a:pt x="760" y="222"/>
                  </a:lnTo>
                  <a:lnTo>
                    <a:pt x="778" y="260"/>
                  </a:lnTo>
                  <a:lnTo>
                    <a:pt x="790" y="300"/>
                  </a:lnTo>
                  <a:lnTo>
                    <a:pt x="800" y="340"/>
                  </a:lnTo>
                  <a:lnTo>
                    <a:pt x="808" y="382"/>
                  </a:lnTo>
                  <a:lnTo>
                    <a:pt x="810" y="426"/>
                  </a:lnTo>
                  <a:lnTo>
                    <a:pt x="810" y="426"/>
                  </a:lnTo>
                  <a:lnTo>
                    <a:pt x="808" y="470"/>
                  </a:lnTo>
                  <a:lnTo>
                    <a:pt x="800" y="512"/>
                  </a:lnTo>
                  <a:lnTo>
                    <a:pt x="790" y="554"/>
                  </a:lnTo>
                  <a:lnTo>
                    <a:pt x="778" y="592"/>
                  </a:lnTo>
                  <a:lnTo>
                    <a:pt x="760" y="630"/>
                  </a:lnTo>
                  <a:lnTo>
                    <a:pt x="740" y="666"/>
                  </a:lnTo>
                  <a:lnTo>
                    <a:pt x="716" y="698"/>
                  </a:lnTo>
                  <a:lnTo>
                    <a:pt x="690" y="728"/>
                  </a:lnTo>
                  <a:lnTo>
                    <a:pt x="662" y="756"/>
                  </a:lnTo>
                  <a:lnTo>
                    <a:pt x="630" y="780"/>
                  </a:lnTo>
                  <a:lnTo>
                    <a:pt x="598" y="802"/>
                  </a:lnTo>
                  <a:lnTo>
                    <a:pt x="562" y="820"/>
                  </a:lnTo>
                  <a:lnTo>
                    <a:pt x="524" y="834"/>
                  </a:lnTo>
                  <a:lnTo>
                    <a:pt x="486" y="844"/>
                  </a:lnTo>
                  <a:lnTo>
                    <a:pt x="446" y="852"/>
                  </a:lnTo>
                  <a:lnTo>
                    <a:pt x="404" y="854"/>
                  </a:lnTo>
                  <a:lnTo>
                    <a:pt x="404" y="854"/>
                  </a:lnTo>
                  <a:lnTo>
                    <a:pt x="364" y="852"/>
                  </a:lnTo>
                  <a:lnTo>
                    <a:pt x="322" y="844"/>
                  </a:lnTo>
                  <a:lnTo>
                    <a:pt x="284" y="834"/>
                  </a:lnTo>
                  <a:lnTo>
                    <a:pt x="248" y="820"/>
                  </a:lnTo>
                  <a:lnTo>
                    <a:pt x="212" y="802"/>
                  </a:lnTo>
                  <a:lnTo>
                    <a:pt x="178" y="780"/>
                  </a:lnTo>
                  <a:lnTo>
                    <a:pt x="148" y="756"/>
                  </a:lnTo>
                  <a:lnTo>
                    <a:pt x="118" y="728"/>
                  </a:lnTo>
                  <a:lnTo>
                    <a:pt x="92" y="698"/>
                  </a:lnTo>
                  <a:lnTo>
                    <a:pt x="68" y="666"/>
                  </a:lnTo>
                  <a:lnTo>
                    <a:pt x="48" y="630"/>
                  </a:lnTo>
                  <a:lnTo>
                    <a:pt x="32" y="592"/>
                  </a:lnTo>
                  <a:lnTo>
                    <a:pt x="18" y="554"/>
                  </a:lnTo>
                  <a:lnTo>
                    <a:pt x="8" y="512"/>
                  </a:lnTo>
                  <a:lnTo>
                    <a:pt x="2" y="470"/>
                  </a:lnTo>
                  <a:lnTo>
                    <a:pt x="0" y="426"/>
                  </a:lnTo>
                  <a:lnTo>
                    <a:pt x="0" y="426"/>
                  </a:lnTo>
                  <a:lnTo>
                    <a:pt x="2" y="382"/>
                  </a:lnTo>
                  <a:lnTo>
                    <a:pt x="8" y="340"/>
                  </a:lnTo>
                  <a:lnTo>
                    <a:pt x="18" y="300"/>
                  </a:lnTo>
                  <a:lnTo>
                    <a:pt x="32" y="260"/>
                  </a:lnTo>
                  <a:lnTo>
                    <a:pt x="48" y="222"/>
                  </a:lnTo>
                  <a:lnTo>
                    <a:pt x="68" y="188"/>
                  </a:lnTo>
                  <a:lnTo>
                    <a:pt x="92" y="154"/>
                  </a:lnTo>
                  <a:lnTo>
                    <a:pt x="118" y="124"/>
                  </a:lnTo>
                  <a:lnTo>
                    <a:pt x="148" y="96"/>
                  </a:lnTo>
                  <a:lnTo>
                    <a:pt x="178" y="72"/>
                  </a:lnTo>
                  <a:lnTo>
                    <a:pt x="212" y="50"/>
                  </a:lnTo>
                  <a:lnTo>
                    <a:pt x="248" y="32"/>
                  </a:lnTo>
                  <a:lnTo>
                    <a:pt x="284" y="18"/>
                  </a:lnTo>
                  <a:lnTo>
                    <a:pt x="322" y="8"/>
                  </a:lnTo>
                  <a:lnTo>
                    <a:pt x="364" y="2"/>
                  </a:lnTo>
                  <a:lnTo>
                    <a:pt x="404" y="0"/>
                  </a:lnTo>
                  <a:lnTo>
                    <a:pt x="404" y="0"/>
                  </a:lnTo>
                  <a:close/>
                </a:path>
              </a:pathLst>
            </a:custGeom>
            <a:solidFill>
              <a:srgbClr val="FFE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1" name="Freeform 13"/>
            <p:cNvSpPr>
              <a:spLocks/>
            </p:cNvSpPr>
            <p:nvPr/>
          </p:nvSpPr>
          <p:spPr bwMode="auto">
            <a:xfrm>
              <a:off x="4712" y="302"/>
              <a:ext cx="814" cy="858"/>
            </a:xfrm>
            <a:custGeom>
              <a:avLst/>
              <a:gdLst/>
              <a:ahLst/>
              <a:cxnLst>
                <a:cxn ang="0">
                  <a:pos x="406" y="0"/>
                </a:cxn>
                <a:cxn ang="0">
                  <a:pos x="488" y="8"/>
                </a:cxn>
                <a:cxn ang="0">
                  <a:pos x="566" y="34"/>
                </a:cxn>
                <a:cxn ang="0">
                  <a:pos x="634" y="74"/>
                </a:cxn>
                <a:cxn ang="0">
                  <a:pos x="694" y="126"/>
                </a:cxn>
                <a:cxn ang="0">
                  <a:pos x="744" y="190"/>
                </a:cxn>
                <a:cxn ang="0">
                  <a:pos x="782" y="262"/>
                </a:cxn>
                <a:cxn ang="0">
                  <a:pos x="806" y="342"/>
                </a:cxn>
                <a:cxn ang="0">
                  <a:pos x="814" y="430"/>
                </a:cxn>
                <a:cxn ang="0">
                  <a:pos x="812" y="472"/>
                </a:cxn>
                <a:cxn ang="0">
                  <a:pos x="796" y="556"/>
                </a:cxn>
                <a:cxn ang="0">
                  <a:pos x="764" y="634"/>
                </a:cxn>
                <a:cxn ang="0">
                  <a:pos x="720" y="702"/>
                </a:cxn>
                <a:cxn ang="0">
                  <a:pos x="666" y="760"/>
                </a:cxn>
                <a:cxn ang="0">
                  <a:pos x="600" y="806"/>
                </a:cxn>
                <a:cxn ang="0">
                  <a:pos x="528" y="840"/>
                </a:cxn>
                <a:cxn ang="0">
                  <a:pos x="448" y="856"/>
                </a:cxn>
                <a:cxn ang="0">
                  <a:pos x="406" y="858"/>
                </a:cxn>
                <a:cxn ang="0">
                  <a:pos x="326" y="850"/>
                </a:cxn>
                <a:cxn ang="0">
                  <a:pos x="248" y="824"/>
                </a:cxn>
                <a:cxn ang="0">
                  <a:pos x="180" y="786"/>
                </a:cxn>
                <a:cxn ang="0">
                  <a:pos x="120" y="732"/>
                </a:cxn>
                <a:cxn ang="0">
                  <a:pos x="70" y="668"/>
                </a:cxn>
                <a:cxn ang="0">
                  <a:pos x="32" y="596"/>
                </a:cxn>
                <a:cxn ang="0">
                  <a:pos x="8" y="516"/>
                </a:cxn>
                <a:cxn ang="0">
                  <a:pos x="0" y="430"/>
                </a:cxn>
                <a:cxn ang="0">
                  <a:pos x="2" y="386"/>
                </a:cxn>
                <a:cxn ang="0">
                  <a:pos x="18" y="302"/>
                </a:cxn>
                <a:cxn ang="0">
                  <a:pos x="50" y="224"/>
                </a:cxn>
                <a:cxn ang="0">
                  <a:pos x="94" y="156"/>
                </a:cxn>
                <a:cxn ang="0">
                  <a:pos x="148" y="98"/>
                </a:cxn>
                <a:cxn ang="0">
                  <a:pos x="214" y="52"/>
                </a:cxn>
                <a:cxn ang="0">
                  <a:pos x="286" y="20"/>
                </a:cxn>
                <a:cxn ang="0">
                  <a:pos x="366" y="2"/>
                </a:cxn>
                <a:cxn ang="0">
                  <a:pos x="406" y="0"/>
                </a:cxn>
              </a:cxnLst>
              <a:rect l="0" t="0" r="r" b="b"/>
              <a:pathLst>
                <a:path w="814" h="858">
                  <a:moveTo>
                    <a:pt x="406" y="0"/>
                  </a:moveTo>
                  <a:lnTo>
                    <a:pt x="406" y="0"/>
                  </a:lnTo>
                  <a:lnTo>
                    <a:pt x="448" y="2"/>
                  </a:lnTo>
                  <a:lnTo>
                    <a:pt x="488" y="8"/>
                  </a:lnTo>
                  <a:lnTo>
                    <a:pt x="528" y="20"/>
                  </a:lnTo>
                  <a:lnTo>
                    <a:pt x="566" y="34"/>
                  </a:lnTo>
                  <a:lnTo>
                    <a:pt x="600" y="52"/>
                  </a:lnTo>
                  <a:lnTo>
                    <a:pt x="634" y="74"/>
                  </a:lnTo>
                  <a:lnTo>
                    <a:pt x="666" y="98"/>
                  </a:lnTo>
                  <a:lnTo>
                    <a:pt x="694" y="126"/>
                  </a:lnTo>
                  <a:lnTo>
                    <a:pt x="720" y="156"/>
                  </a:lnTo>
                  <a:lnTo>
                    <a:pt x="744" y="190"/>
                  </a:lnTo>
                  <a:lnTo>
                    <a:pt x="764" y="224"/>
                  </a:lnTo>
                  <a:lnTo>
                    <a:pt x="782" y="262"/>
                  </a:lnTo>
                  <a:lnTo>
                    <a:pt x="796" y="302"/>
                  </a:lnTo>
                  <a:lnTo>
                    <a:pt x="806" y="342"/>
                  </a:lnTo>
                  <a:lnTo>
                    <a:pt x="812" y="386"/>
                  </a:lnTo>
                  <a:lnTo>
                    <a:pt x="814" y="430"/>
                  </a:lnTo>
                  <a:lnTo>
                    <a:pt x="814" y="430"/>
                  </a:lnTo>
                  <a:lnTo>
                    <a:pt x="812" y="472"/>
                  </a:lnTo>
                  <a:lnTo>
                    <a:pt x="806" y="516"/>
                  </a:lnTo>
                  <a:lnTo>
                    <a:pt x="796" y="556"/>
                  </a:lnTo>
                  <a:lnTo>
                    <a:pt x="782" y="596"/>
                  </a:lnTo>
                  <a:lnTo>
                    <a:pt x="764" y="634"/>
                  </a:lnTo>
                  <a:lnTo>
                    <a:pt x="744" y="668"/>
                  </a:lnTo>
                  <a:lnTo>
                    <a:pt x="720" y="702"/>
                  </a:lnTo>
                  <a:lnTo>
                    <a:pt x="694" y="732"/>
                  </a:lnTo>
                  <a:lnTo>
                    <a:pt x="666" y="760"/>
                  </a:lnTo>
                  <a:lnTo>
                    <a:pt x="634" y="786"/>
                  </a:lnTo>
                  <a:lnTo>
                    <a:pt x="600" y="806"/>
                  </a:lnTo>
                  <a:lnTo>
                    <a:pt x="566" y="824"/>
                  </a:lnTo>
                  <a:lnTo>
                    <a:pt x="528" y="840"/>
                  </a:lnTo>
                  <a:lnTo>
                    <a:pt x="488" y="850"/>
                  </a:lnTo>
                  <a:lnTo>
                    <a:pt x="448" y="856"/>
                  </a:lnTo>
                  <a:lnTo>
                    <a:pt x="406" y="858"/>
                  </a:lnTo>
                  <a:lnTo>
                    <a:pt x="406" y="858"/>
                  </a:lnTo>
                  <a:lnTo>
                    <a:pt x="366" y="856"/>
                  </a:lnTo>
                  <a:lnTo>
                    <a:pt x="326" y="850"/>
                  </a:lnTo>
                  <a:lnTo>
                    <a:pt x="286" y="840"/>
                  </a:lnTo>
                  <a:lnTo>
                    <a:pt x="248" y="824"/>
                  </a:lnTo>
                  <a:lnTo>
                    <a:pt x="214" y="806"/>
                  </a:lnTo>
                  <a:lnTo>
                    <a:pt x="180" y="786"/>
                  </a:lnTo>
                  <a:lnTo>
                    <a:pt x="148" y="760"/>
                  </a:lnTo>
                  <a:lnTo>
                    <a:pt x="120" y="732"/>
                  </a:lnTo>
                  <a:lnTo>
                    <a:pt x="94" y="702"/>
                  </a:lnTo>
                  <a:lnTo>
                    <a:pt x="70" y="668"/>
                  </a:lnTo>
                  <a:lnTo>
                    <a:pt x="50" y="634"/>
                  </a:lnTo>
                  <a:lnTo>
                    <a:pt x="32" y="596"/>
                  </a:lnTo>
                  <a:lnTo>
                    <a:pt x="18" y="556"/>
                  </a:lnTo>
                  <a:lnTo>
                    <a:pt x="8" y="516"/>
                  </a:lnTo>
                  <a:lnTo>
                    <a:pt x="2" y="472"/>
                  </a:lnTo>
                  <a:lnTo>
                    <a:pt x="0" y="430"/>
                  </a:lnTo>
                  <a:lnTo>
                    <a:pt x="0" y="430"/>
                  </a:lnTo>
                  <a:lnTo>
                    <a:pt x="2" y="386"/>
                  </a:lnTo>
                  <a:lnTo>
                    <a:pt x="8" y="342"/>
                  </a:lnTo>
                  <a:lnTo>
                    <a:pt x="18" y="302"/>
                  </a:lnTo>
                  <a:lnTo>
                    <a:pt x="32" y="262"/>
                  </a:lnTo>
                  <a:lnTo>
                    <a:pt x="50" y="224"/>
                  </a:lnTo>
                  <a:lnTo>
                    <a:pt x="70" y="190"/>
                  </a:lnTo>
                  <a:lnTo>
                    <a:pt x="94" y="156"/>
                  </a:lnTo>
                  <a:lnTo>
                    <a:pt x="120" y="126"/>
                  </a:lnTo>
                  <a:lnTo>
                    <a:pt x="148" y="98"/>
                  </a:lnTo>
                  <a:lnTo>
                    <a:pt x="180" y="74"/>
                  </a:lnTo>
                  <a:lnTo>
                    <a:pt x="214" y="52"/>
                  </a:lnTo>
                  <a:lnTo>
                    <a:pt x="248" y="34"/>
                  </a:lnTo>
                  <a:lnTo>
                    <a:pt x="286" y="20"/>
                  </a:lnTo>
                  <a:lnTo>
                    <a:pt x="326" y="8"/>
                  </a:lnTo>
                  <a:lnTo>
                    <a:pt x="366" y="2"/>
                  </a:lnTo>
                  <a:lnTo>
                    <a:pt x="406" y="0"/>
                  </a:lnTo>
                  <a:lnTo>
                    <a:pt x="406" y="0"/>
                  </a:lnTo>
                  <a:close/>
                </a:path>
              </a:pathLst>
            </a:custGeom>
            <a:solidFill>
              <a:srgbClr val="FFE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2" name="Freeform 14"/>
            <p:cNvSpPr>
              <a:spLocks/>
            </p:cNvSpPr>
            <p:nvPr/>
          </p:nvSpPr>
          <p:spPr bwMode="auto">
            <a:xfrm>
              <a:off x="4708" y="298"/>
              <a:ext cx="818" cy="864"/>
            </a:xfrm>
            <a:custGeom>
              <a:avLst/>
              <a:gdLst/>
              <a:ahLst/>
              <a:cxnLst>
                <a:cxn ang="0">
                  <a:pos x="410" y="0"/>
                </a:cxn>
                <a:cxn ang="0">
                  <a:pos x="492" y="10"/>
                </a:cxn>
                <a:cxn ang="0">
                  <a:pos x="568" y="34"/>
                </a:cxn>
                <a:cxn ang="0">
                  <a:pos x="638" y="74"/>
                </a:cxn>
                <a:cxn ang="0">
                  <a:pos x="698" y="128"/>
                </a:cxn>
                <a:cxn ang="0">
                  <a:pos x="748" y="192"/>
                </a:cxn>
                <a:cxn ang="0">
                  <a:pos x="786" y="264"/>
                </a:cxn>
                <a:cxn ang="0">
                  <a:pos x="810" y="346"/>
                </a:cxn>
                <a:cxn ang="0">
                  <a:pos x="818" y="432"/>
                </a:cxn>
                <a:cxn ang="0">
                  <a:pos x="816" y="476"/>
                </a:cxn>
                <a:cxn ang="0">
                  <a:pos x="800" y="560"/>
                </a:cxn>
                <a:cxn ang="0">
                  <a:pos x="768" y="638"/>
                </a:cxn>
                <a:cxn ang="0">
                  <a:pos x="724" y="706"/>
                </a:cxn>
                <a:cxn ang="0">
                  <a:pos x="670" y="764"/>
                </a:cxn>
                <a:cxn ang="0">
                  <a:pos x="604" y="812"/>
                </a:cxn>
                <a:cxn ang="0">
                  <a:pos x="530" y="844"/>
                </a:cxn>
                <a:cxn ang="0">
                  <a:pos x="452" y="862"/>
                </a:cxn>
                <a:cxn ang="0">
                  <a:pos x="410" y="864"/>
                </a:cxn>
                <a:cxn ang="0">
                  <a:pos x="328" y="854"/>
                </a:cxn>
                <a:cxn ang="0">
                  <a:pos x="250" y="830"/>
                </a:cxn>
                <a:cxn ang="0">
                  <a:pos x="182" y="790"/>
                </a:cxn>
                <a:cxn ang="0">
                  <a:pos x="120" y="736"/>
                </a:cxn>
                <a:cxn ang="0">
                  <a:pos x="70" y="672"/>
                </a:cxn>
                <a:cxn ang="0">
                  <a:pos x="34" y="600"/>
                </a:cxn>
                <a:cxn ang="0">
                  <a:pos x="10" y="518"/>
                </a:cxn>
                <a:cxn ang="0">
                  <a:pos x="0" y="432"/>
                </a:cxn>
                <a:cxn ang="0">
                  <a:pos x="4" y="388"/>
                </a:cxn>
                <a:cxn ang="0">
                  <a:pos x="20" y="304"/>
                </a:cxn>
                <a:cxn ang="0">
                  <a:pos x="50" y="226"/>
                </a:cxn>
                <a:cxn ang="0">
                  <a:pos x="94" y="158"/>
                </a:cxn>
                <a:cxn ang="0">
                  <a:pos x="150" y="100"/>
                </a:cxn>
                <a:cxn ang="0">
                  <a:pos x="216" y="52"/>
                </a:cxn>
                <a:cxn ang="0">
                  <a:pos x="288" y="20"/>
                </a:cxn>
                <a:cxn ang="0">
                  <a:pos x="368" y="2"/>
                </a:cxn>
                <a:cxn ang="0">
                  <a:pos x="410" y="0"/>
                </a:cxn>
              </a:cxnLst>
              <a:rect l="0" t="0" r="r" b="b"/>
              <a:pathLst>
                <a:path w="818" h="864">
                  <a:moveTo>
                    <a:pt x="410" y="0"/>
                  </a:moveTo>
                  <a:lnTo>
                    <a:pt x="410" y="0"/>
                  </a:lnTo>
                  <a:lnTo>
                    <a:pt x="452" y="2"/>
                  </a:lnTo>
                  <a:lnTo>
                    <a:pt x="492" y="10"/>
                  </a:lnTo>
                  <a:lnTo>
                    <a:pt x="530" y="20"/>
                  </a:lnTo>
                  <a:lnTo>
                    <a:pt x="568" y="34"/>
                  </a:lnTo>
                  <a:lnTo>
                    <a:pt x="604" y="52"/>
                  </a:lnTo>
                  <a:lnTo>
                    <a:pt x="638" y="74"/>
                  </a:lnTo>
                  <a:lnTo>
                    <a:pt x="670" y="100"/>
                  </a:lnTo>
                  <a:lnTo>
                    <a:pt x="698" y="128"/>
                  </a:lnTo>
                  <a:lnTo>
                    <a:pt x="724" y="158"/>
                  </a:lnTo>
                  <a:lnTo>
                    <a:pt x="748" y="192"/>
                  </a:lnTo>
                  <a:lnTo>
                    <a:pt x="768" y="226"/>
                  </a:lnTo>
                  <a:lnTo>
                    <a:pt x="786" y="264"/>
                  </a:lnTo>
                  <a:lnTo>
                    <a:pt x="800" y="304"/>
                  </a:lnTo>
                  <a:lnTo>
                    <a:pt x="810" y="346"/>
                  </a:lnTo>
                  <a:lnTo>
                    <a:pt x="816" y="388"/>
                  </a:lnTo>
                  <a:lnTo>
                    <a:pt x="818" y="432"/>
                  </a:lnTo>
                  <a:lnTo>
                    <a:pt x="818" y="432"/>
                  </a:lnTo>
                  <a:lnTo>
                    <a:pt x="816" y="476"/>
                  </a:lnTo>
                  <a:lnTo>
                    <a:pt x="810" y="518"/>
                  </a:lnTo>
                  <a:lnTo>
                    <a:pt x="800" y="560"/>
                  </a:lnTo>
                  <a:lnTo>
                    <a:pt x="786" y="600"/>
                  </a:lnTo>
                  <a:lnTo>
                    <a:pt x="768" y="638"/>
                  </a:lnTo>
                  <a:lnTo>
                    <a:pt x="748" y="672"/>
                  </a:lnTo>
                  <a:lnTo>
                    <a:pt x="724" y="706"/>
                  </a:lnTo>
                  <a:lnTo>
                    <a:pt x="698" y="736"/>
                  </a:lnTo>
                  <a:lnTo>
                    <a:pt x="670" y="764"/>
                  </a:lnTo>
                  <a:lnTo>
                    <a:pt x="638" y="790"/>
                  </a:lnTo>
                  <a:lnTo>
                    <a:pt x="604" y="812"/>
                  </a:lnTo>
                  <a:lnTo>
                    <a:pt x="568" y="830"/>
                  </a:lnTo>
                  <a:lnTo>
                    <a:pt x="530" y="844"/>
                  </a:lnTo>
                  <a:lnTo>
                    <a:pt x="492" y="854"/>
                  </a:lnTo>
                  <a:lnTo>
                    <a:pt x="452" y="862"/>
                  </a:lnTo>
                  <a:lnTo>
                    <a:pt x="410" y="864"/>
                  </a:lnTo>
                  <a:lnTo>
                    <a:pt x="410" y="864"/>
                  </a:lnTo>
                  <a:lnTo>
                    <a:pt x="368" y="862"/>
                  </a:lnTo>
                  <a:lnTo>
                    <a:pt x="328" y="854"/>
                  </a:lnTo>
                  <a:lnTo>
                    <a:pt x="288" y="844"/>
                  </a:lnTo>
                  <a:lnTo>
                    <a:pt x="250" y="830"/>
                  </a:lnTo>
                  <a:lnTo>
                    <a:pt x="216" y="812"/>
                  </a:lnTo>
                  <a:lnTo>
                    <a:pt x="182" y="790"/>
                  </a:lnTo>
                  <a:lnTo>
                    <a:pt x="150" y="764"/>
                  </a:lnTo>
                  <a:lnTo>
                    <a:pt x="120" y="736"/>
                  </a:lnTo>
                  <a:lnTo>
                    <a:pt x="94" y="706"/>
                  </a:lnTo>
                  <a:lnTo>
                    <a:pt x="70" y="672"/>
                  </a:lnTo>
                  <a:lnTo>
                    <a:pt x="50" y="638"/>
                  </a:lnTo>
                  <a:lnTo>
                    <a:pt x="34" y="600"/>
                  </a:lnTo>
                  <a:lnTo>
                    <a:pt x="20" y="560"/>
                  </a:lnTo>
                  <a:lnTo>
                    <a:pt x="10" y="518"/>
                  </a:lnTo>
                  <a:lnTo>
                    <a:pt x="4" y="476"/>
                  </a:lnTo>
                  <a:lnTo>
                    <a:pt x="0" y="432"/>
                  </a:lnTo>
                  <a:lnTo>
                    <a:pt x="0" y="432"/>
                  </a:lnTo>
                  <a:lnTo>
                    <a:pt x="4" y="388"/>
                  </a:lnTo>
                  <a:lnTo>
                    <a:pt x="10" y="346"/>
                  </a:lnTo>
                  <a:lnTo>
                    <a:pt x="20" y="304"/>
                  </a:lnTo>
                  <a:lnTo>
                    <a:pt x="34" y="264"/>
                  </a:lnTo>
                  <a:lnTo>
                    <a:pt x="50" y="226"/>
                  </a:lnTo>
                  <a:lnTo>
                    <a:pt x="70" y="192"/>
                  </a:lnTo>
                  <a:lnTo>
                    <a:pt x="94" y="158"/>
                  </a:lnTo>
                  <a:lnTo>
                    <a:pt x="120" y="128"/>
                  </a:lnTo>
                  <a:lnTo>
                    <a:pt x="150" y="100"/>
                  </a:lnTo>
                  <a:lnTo>
                    <a:pt x="182" y="74"/>
                  </a:lnTo>
                  <a:lnTo>
                    <a:pt x="216" y="52"/>
                  </a:lnTo>
                  <a:lnTo>
                    <a:pt x="250" y="34"/>
                  </a:lnTo>
                  <a:lnTo>
                    <a:pt x="288" y="20"/>
                  </a:lnTo>
                  <a:lnTo>
                    <a:pt x="328" y="10"/>
                  </a:lnTo>
                  <a:lnTo>
                    <a:pt x="368" y="2"/>
                  </a:lnTo>
                  <a:lnTo>
                    <a:pt x="410" y="0"/>
                  </a:lnTo>
                  <a:lnTo>
                    <a:pt x="410" y="0"/>
                  </a:lnTo>
                  <a:close/>
                </a:path>
              </a:pathLst>
            </a:custGeom>
            <a:solidFill>
              <a:srgbClr val="FF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3" name="Freeform 15"/>
            <p:cNvSpPr>
              <a:spLocks/>
            </p:cNvSpPr>
            <p:nvPr/>
          </p:nvSpPr>
          <p:spPr bwMode="auto">
            <a:xfrm>
              <a:off x="4706" y="296"/>
              <a:ext cx="820" cy="866"/>
            </a:xfrm>
            <a:custGeom>
              <a:avLst/>
              <a:gdLst/>
              <a:ahLst/>
              <a:cxnLst>
                <a:cxn ang="0">
                  <a:pos x="410" y="0"/>
                </a:cxn>
                <a:cxn ang="0">
                  <a:pos x="492" y="8"/>
                </a:cxn>
                <a:cxn ang="0">
                  <a:pos x="570" y="34"/>
                </a:cxn>
                <a:cxn ang="0">
                  <a:pos x="640" y="74"/>
                </a:cxn>
                <a:cxn ang="0">
                  <a:pos x="700" y="126"/>
                </a:cxn>
                <a:cxn ang="0">
                  <a:pos x="750" y="190"/>
                </a:cxn>
                <a:cxn ang="0">
                  <a:pos x="788" y="264"/>
                </a:cxn>
                <a:cxn ang="0">
                  <a:pos x="812" y="346"/>
                </a:cxn>
                <a:cxn ang="0">
                  <a:pos x="820" y="432"/>
                </a:cxn>
                <a:cxn ang="0">
                  <a:pos x="818" y="478"/>
                </a:cxn>
                <a:cxn ang="0">
                  <a:pos x="802" y="562"/>
                </a:cxn>
                <a:cxn ang="0">
                  <a:pos x="772" y="640"/>
                </a:cxn>
                <a:cxn ang="0">
                  <a:pos x="726" y="708"/>
                </a:cxn>
                <a:cxn ang="0">
                  <a:pos x="672" y="768"/>
                </a:cxn>
                <a:cxn ang="0">
                  <a:pos x="606" y="814"/>
                </a:cxn>
                <a:cxn ang="0">
                  <a:pos x="532" y="846"/>
                </a:cxn>
                <a:cxn ang="0">
                  <a:pos x="452" y="864"/>
                </a:cxn>
                <a:cxn ang="0">
                  <a:pos x="410" y="866"/>
                </a:cxn>
                <a:cxn ang="0">
                  <a:pos x="328" y="858"/>
                </a:cxn>
                <a:cxn ang="0">
                  <a:pos x="250" y="832"/>
                </a:cxn>
                <a:cxn ang="0">
                  <a:pos x="180" y="792"/>
                </a:cxn>
                <a:cxn ang="0">
                  <a:pos x="120" y="740"/>
                </a:cxn>
                <a:cxn ang="0">
                  <a:pos x="70" y="674"/>
                </a:cxn>
                <a:cxn ang="0">
                  <a:pos x="32" y="602"/>
                </a:cxn>
                <a:cxn ang="0">
                  <a:pos x="8" y="520"/>
                </a:cxn>
                <a:cxn ang="0">
                  <a:pos x="0" y="432"/>
                </a:cxn>
                <a:cxn ang="0">
                  <a:pos x="2" y="388"/>
                </a:cxn>
                <a:cxn ang="0">
                  <a:pos x="18" y="304"/>
                </a:cxn>
                <a:cxn ang="0">
                  <a:pos x="50" y="226"/>
                </a:cxn>
                <a:cxn ang="0">
                  <a:pos x="94" y="158"/>
                </a:cxn>
                <a:cxn ang="0">
                  <a:pos x="150" y="98"/>
                </a:cxn>
                <a:cxn ang="0">
                  <a:pos x="214" y="52"/>
                </a:cxn>
                <a:cxn ang="0">
                  <a:pos x="288" y="18"/>
                </a:cxn>
                <a:cxn ang="0">
                  <a:pos x="368" y="2"/>
                </a:cxn>
                <a:cxn ang="0">
                  <a:pos x="410" y="0"/>
                </a:cxn>
              </a:cxnLst>
              <a:rect l="0" t="0" r="r" b="b"/>
              <a:pathLst>
                <a:path w="820" h="866">
                  <a:moveTo>
                    <a:pt x="410" y="0"/>
                  </a:moveTo>
                  <a:lnTo>
                    <a:pt x="410" y="0"/>
                  </a:lnTo>
                  <a:lnTo>
                    <a:pt x="452" y="2"/>
                  </a:lnTo>
                  <a:lnTo>
                    <a:pt x="492" y="8"/>
                  </a:lnTo>
                  <a:lnTo>
                    <a:pt x="532" y="18"/>
                  </a:lnTo>
                  <a:lnTo>
                    <a:pt x="570" y="34"/>
                  </a:lnTo>
                  <a:lnTo>
                    <a:pt x="606" y="52"/>
                  </a:lnTo>
                  <a:lnTo>
                    <a:pt x="640" y="74"/>
                  </a:lnTo>
                  <a:lnTo>
                    <a:pt x="672" y="98"/>
                  </a:lnTo>
                  <a:lnTo>
                    <a:pt x="700" y="126"/>
                  </a:lnTo>
                  <a:lnTo>
                    <a:pt x="726" y="158"/>
                  </a:lnTo>
                  <a:lnTo>
                    <a:pt x="750" y="190"/>
                  </a:lnTo>
                  <a:lnTo>
                    <a:pt x="772" y="226"/>
                  </a:lnTo>
                  <a:lnTo>
                    <a:pt x="788" y="264"/>
                  </a:lnTo>
                  <a:lnTo>
                    <a:pt x="802" y="304"/>
                  </a:lnTo>
                  <a:lnTo>
                    <a:pt x="812" y="346"/>
                  </a:lnTo>
                  <a:lnTo>
                    <a:pt x="818" y="388"/>
                  </a:lnTo>
                  <a:lnTo>
                    <a:pt x="820" y="432"/>
                  </a:lnTo>
                  <a:lnTo>
                    <a:pt x="820" y="432"/>
                  </a:lnTo>
                  <a:lnTo>
                    <a:pt x="818" y="478"/>
                  </a:lnTo>
                  <a:lnTo>
                    <a:pt x="812" y="520"/>
                  </a:lnTo>
                  <a:lnTo>
                    <a:pt x="802" y="562"/>
                  </a:lnTo>
                  <a:lnTo>
                    <a:pt x="788" y="602"/>
                  </a:lnTo>
                  <a:lnTo>
                    <a:pt x="772" y="640"/>
                  </a:lnTo>
                  <a:lnTo>
                    <a:pt x="750" y="674"/>
                  </a:lnTo>
                  <a:lnTo>
                    <a:pt x="726" y="708"/>
                  </a:lnTo>
                  <a:lnTo>
                    <a:pt x="700" y="740"/>
                  </a:lnTo>
                  <a:lnTo>
                    <a:pt x="672" y="768"/>
                  </a:lnTo>
                  <a:lnTo>
                    <a:pt x="640" y="792"/>
                  </a:lnTo>
                  <a:lnTo>
                    <a:pt x="606" y="814"/>
                  </a:lnTo>
                  <a:lnTo>
                    <a:pt x="570" y="832"/>
                  </a:lnTo>
                  <a:lnTo>
                    <a:pt x="532" y="846"/>
                  </a:lnTo>
                  <a:lnTo>
                    <a:pt x="492" y="858"/>
                  </a:lnTo>
                  <a:lnTo>
                    <a:pt x="452" y="864"/>
                  </a:lnTo>
                  <a:lnTo>
                    <a:pt x="410" y="866"/>
                  </a:lnTo>
                  <a:lnTo>
                    <a:pt x="410" y="866"/>
                  </a:lnTo>
                  <a:lnTo>
                    <a:pt x="368" y="864"/>
                  </a:lnTo>
                  <a:lnTo>
                    <a:pt x="328" y="858"/>
                  </a:lnTo>
                  <a:lnTo>
                    <a:pt x="288" y="846"/>
                  </a:lnTo>
                  <a:lnTo>
                    <a:pt x="250" y="832"/>
                  </a:lnTo>
                  <a:lnTo>
                    <a:pt x="214" y="814"/>
                  </a:lnTo>
                  <a:lnTo>
                    <a:pt x="180" y="792"/>
                  </a:lnTo>
                  <a:lnTo>
                    <a:pt x="150" y="768"/>
                  </a:lnTo>
                  <a:lnTo>
                    <a:pt x="120" y="740"/>
                  </a:lnTo>
                  <a:lnTo>
                    <a:pt x="94" y="708"/>
                  </a:lnTo>
                  <a:lnTo>
                    <a:pt x="70" y="674"/>
                  </a:lnTo>
                  <a:lnTo>
                    <a:pt x="50" y="640"/>
                  </a:lnTo>
                  <a:lnTo>
                    <a:pt x="32" y="602"/>
                  </a:lnTo>
                  <a:lnTo>
                    <a:pt x="18" y="562"/>
                  </a:lnTo>
                  <a:lnTo>
                    <a:pt x="8" y="520"/>
                  </a:lnTo>
                  <a:lnTo>
                    <a:pt x="2" y="478"/>
                  </a:lnTo>
                  <a:lnTo>
                    <a:pt x="0" y="432"/>
                  </a:lnTo>
                  <a:lnTo>
                    <a:pt x="0" y="432"/>
                  </a:lnTo>
                  <a:lnTo>
                    <a:pt x="2" y="388"/>
                  </a:lnTo>
                  <a:lnTo>
                    <a:pt x="8" y="346"/>
                  </a:lnTo>
                  <a:lnTo>
                    <a:pt x="18" y="304"/>
                  </a:lnTo>
                  <a:lnTo>
                    <a:pt x="32" y="264"/>
                  </a:lnTo>
                  <a:lnTo>
                    <a:pt x="50" y="226"/>
                  </a:lnTo>
                  <a:lnTo>
                    <a:pt x="70" y="190"/>
                  </a:lnTo>
                  <a:lnTo>
                    <a:pt x="94" y="158"/>
                  </a:lnTo>
                  <a:lnTo>
                    <a:pt x="120" y="126"/>
                  </a:lnTo>
                  <a:lnTo>
                    <a:pt x="150" y="98"/>
                  </a:lnTo>
                  <a:lnTo>
                    <a:pt x="180" y="74"/>
                  </a:lnTo>
                  <a:lnTo>
                    <a:pt x="214" y="52"/>
                  </a:lnTo>
                  <a:lnTo>
                    <a:pt x="250" y="34"/>
                  </a:lnTo>
                  <a:lnTo>
                    <a:pt x="288" y="18"/>
                  </a:lnTo>
                  <a:lnTo>
                    <a:pt x="328" y="8"/>
                  </a:lnTo>
                  <a:lnTo>
                    <a:pt x="368" y="2"/>
                  </a:lnTo>
                  <a:lnTo>
                    <a:pt x="410" y="0"/>
                  </a:lnTo>
                  <a:lnTo>
                    <a:pt x="410" y="0"/>
                  </a:lnTo>
                  <a:close/>
                </a:path>
              </a:pathLst>
            </a:custGeom>
            <a:solidFill>
              <a:srgbClr val="FFD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4" name="Freeform 16"/>
            <p:cNvSpPr>
              <a:spLocks/>
            </p:cNvSpPr>
            <p:nvPr/>
          </p:nvSpPr>
          <p:spPr bwMode="auto">
            <a:xfrm>
              <a:off x="4702" y="292"/>
              <a:ext cx="826" cy="872"/>
            </a:xfrm>
            <a:custGeom>
              <a:avLst/>
              <a:gdLst/>
              <a:ahLst/>
              <a:cxnLst>
                <a:cxn ang="0">
                  <a:pos x="412" y="0"/>
                </a:cxn>
                <a:cxn ang="0">
                  <a:pos x="496" y="10"/>
                </a:cxn>
                <a:cxn ang="0">
                  <a:pos x="574" y="34"/>
                </a:cxn>
                <a:cxn ang="0">
                  <a:pos x="644" y="74"/>
                </a:cxn>
                <a:cxn ang="0">
                  <a:pos x="704" y="128"/>
                </a:cxn>
                <a:cxn ang="0">
                  <a:pos x="754" y="192"/>
                </a:cxn>
                <a:cxn ang="0">
                  <a:pos x="792" y="266"/>
                </a:cxn>
                <a:cxn ang="0">
                  <a:pos x="816" y="348"/>
                </a:cxn>
                <a:cxn ang="0">
                  <a:pos x="826" y="436"/>
                </a:cxn>
                <a:cxn ang="0">
                  <a:pos x="824" y="480"/>
                </a:cxn>
                <a:cxn ang="0">
                  <a:pos x="806" y="564"/>
                </a:cxn>
                <a:cxn ang="0">
                  <a:pos x="776" y="642"/>
                </a:cxn>
                <a:cxn ang="0">
                  <a:pos x="730" y="712"/>
                </a:cxn>
                <a:cxn ang="0">
                  <a:pos x="674" y="772"/>
                </a:cxn>
                <a:cxn ang="0">
                  <a:pos x="610" y="818"/>
                </a:cxn>
                <a:cxn ang="0">
                  <a:pos x="536" y="852"/>
                </a:cxn>
                <a:cxn ang="0">
                  <a:pos x="454" y="868"/>
                </a:cxn>
                <a:cxn ang="0">
                  <a:pos x="412" y="872"/>
                </a:cxn>
                <a:cxn ang="0">
                  <a:pos x="330" y="862"/>
                </a:cxn>
                <a:cxn ang="0">
                  <a:pos x="252" y="836"/>
                </a:cxn>
                <a:cxn ang="0">
                  <a:pos x="182" y="796"/>
                </a:cxn>
                <a:cxn ang="0">
                  <a:pos x="122" y="744"/>
                </a:cxn>
                <a:cxn ang="0">
                  <a:pos x="70" y="678"/>
                </a:cxn>
                <a:cxn ang="0">
                  <a:pos x="32" y="604"/>
                </a:cxn>
                <a:cxn ang="0">
                  <a:pos x="8" y="524"/>
                </a:cxn>
                <a:cxn ang="0">
                  <a:pos x="0" y="436"/>
                </a:cxn>
                <a:cxn ang="0">
                  <a:pos x="2" y="392"/>
                </a:cxn>
                <a:cxn ang="0">
                  <a:pos x="18" y="306"/>
                </a:cxn>
                <a:cxn ang="0">
                  <a:pos x="50" y="228"/>
                </a:cxn>
                <a:cxn ang="0">
                  <a:pos x="94" y="158"/>
                </a:cxn>
                <a:cxn ang="0">
                  <a:pos x="150" y="100"/>
                </a:cxn>
                <a:cxn ang="0">
                  <a:pos x="216" y="52"/>
                </a:cxn>
                <a:cxn ang="0">
                  <a:pos x="290" y="20"/>
                </a:cxn>
                <a:cxn ang="0">
                  <a:pos x="370" y="2"/>
                </a:cxn>
                <a:cxn ang="0">
                  <a:pos x="412" y="0"/>
                </a:cxn>
              </a:cxnLst>
              <a:rect l="0" t="0" r="r" b="b"/>
              <a:pathLst>
                <a:path w="826" h="872">
                  <a:moveTo>
                    <a:pt x="412" y="0"/>
                  </a:moveTo>
                  <a:lnTo>
                    <a:pt x="412" y="0"/>
                  </a:lnTo>
                  <a:lnTo>
                    <a:pt x="454" y="2"/>
                  </a:lnTo>
                  <a:lnTo>
                    <a:pt x="496" y="10"/>
                  </a:lnTo>
                  <a:lnTo>
                    <a:pt x="536" y="20"/>
                  </a:lnTo>
                  <a:lnTo>
                    <a:pt x="574" y="34"/>
                  </a:lnTo>
                  <a:lnTo>
                    <a:pt x="610" y="52"/>
                  </a:lnTo>
                  <a:lnTo>
                    <a:pt x="644" y="74"/>
                  </a:lnTo>
                  <a:lnTo>
                    <a:pt x="674" y="100"/>
                  </a:lnTo>
                  <a:lnTo>
                    <a:pt x="704" y="128"/>
                  </a:lnTo>
                  <a:lnTo>
                    <a:pt x="730" y="158"/>
                  </a:lnTo>
                  <a:lnTo>
                    <a:pt x="754" y="192"/>
                  </a:lnTo>
                  <a:lnTo>
                    <a:pt x="776" y="228"/>
                  </a:lnTo>
                  <a:lnTo>
                    <a:pt x="792" y="266"/>
                  </a:lnTo>
                  <a:lnTo>
                    <a:pt x="806" y="306"/>
                  </a:lnTo>
                  <a:lnTo>
                    <a:pt x="816" y="348"/>
                  </a:lnTo>
                  <a:lnTo>
                    <a:pt x="824" y="392"/>
                  </a:lnTo>
                  <a:lnTo>
                    <a:pt x="826" y="436"/>
                  </a:lnTo>
                  <a:lnTo>
                    <a:pt x="826" y="436"/>
                  </a:lnTo>
                  <a:lnTo>
                    <a:pt x="824" y="480"/>
                  </a:lnTo>
                  <a:lnTo>
                    <a:pt x="816" y="524"/>
                  </a:lnTo>
                  <a:lnTo>
                    <a:pt x="806" y="564"/>
                  </a:lnTo>
                  <a:lnTo>
                    <a:pt x="792" y="604"/>
                  </a:lnTo>
                  <a:lnTo>
                    <a:pt x="776" y="642"/>
                  </a:lnTo>
                  <a:lnTo>
                    <a:pt x="754" y="678"/>
                  </a:lnTo>
                  <a:lnTo>
                    <a:pt x="730" y="712"/>
                  </a:lnTo>
                  <a:lnTo>
                    <a:pt x="704" y="744"/>
                  </a:lnTo>
                  <a:lnTo>
                    <a:pt x="674" y="772"/>
                  </a:lnTo>
                  <a:lnTo>
                    <a:pt x="644" y="796"/>
                  </a:lnTo>
                  <a:lnTo>
                    <a:pt x="610" y="818"/>
                  </a:lnTo>
                  <a:lnTo>
                    <a:pt x="574" y="836"/>
                  </a:lnTo>
                  <a:lnTo>
                    <a:pt x="536" y="852"/>
                  </a:lnTo>
                  <a:lnTo>
                    <a:pt x="496" y="862"/>
                  </a:lnTo>
                  <a:lnTo>
                    <a:pt x="454" y="868"/>
                  </a:lnTo>
                  <a:lnTo>
                    <a:pt x="412" y="872"/>
                  </a:lnTo>
                  <a:lnTo>
                    <a:pt x="412" y="872"/>
                  </a:lnTo>
                  <a:lnTo>
                    <a:pt x="370" y="868"/>
                  </a:lnTo>
                  <a:lnTo>
                    <a:pt x="330" y="862"/>
                  </a:lnTo>
                  <a:lnTo>
                    <a:pt x="290" y="852"/>
                  </a:lnTo>
                  <a:lnTo>
                    <a:pt x="252" y="836"/>
                  </a:lnTo>
                  <a:lnTo>
                    <a:pt x="216" y="818"/>
                  </a:lnTo>
                  <a:lnTo>
                    <a:pt x="182" y="796"/>
                  </a:lnTo>
                  <a:lnTo>
                    <a:pt x="150" y="772"/>
                  </a:lnTo>
                  <a:lnTo>
                    <a:pt x="122" y="744"/>
                  </a:lnTo>
                  <a:lnTo>
                    <a:pt x="94" y="712"/>
                  </a:lnTo>
                  <a:lnTo>
                    <a:pt x="70" y="678"/>
                  </a:lnTo>
                  <a:lnTo>
                    <a:pt x="50" y="642"/>
                  </a:lnTo>
                  <a:lnTo>
                    <a:pt x="32" y="604"/>
                  </a:lnTo>
                  <a:lnTo>
                    <a:pt x="18" y="564"/>
                  </a:lnTo>
                  <a:lnTo>
                    <a:pt x="8" y="524"/>
                  </a:lnTo>
                  <a:lnTo>
                    <a:pt x="2" y="480"/>
                  </a:lnTo>
                  <a:lnTo>
                    <a:pt x="0" y="436"/>
                  </a:lnTo>
                  <a:lnTo>
                    <a:pt x="0" y="436"/>
                  </a:lnTo>
                  <a:lnTo>
                    <a:pt x="2" y="392"/>
                  </a:lnTo>
                  <a:lnTo>
                    <a:pt x="8" y="348"/>
                  </a:lnTo>
                  <a:lnTo>
                    <a:pt x="18" y="306"/>
                  </a:lnTo>
                  <a:lnTo>
                    <a:pt x="32" y="266"/>
                  </a:lnTo>
                  <a:lnTo>
                    <a:pt x="50" y="228"/>
                  </a:lnTo>
                  <a:lnTo>
                    <a:pt x="70" y="192"/>
                  </a:lnTo>
                  <a:lnTo>
                    <a:pt x="94" y="158"/>
                  </a:lnTo>
                  <a:lnTo>
                    <a:pt x="122" y="128"/>
                  </a:lnTo>
                  <a:lnTo>
                    <a:pt x="150" y="100"/>
                  </a:lnTo>
                  <a:lnTo>
                    <a:pt x="182" y="74"/>
                  </a:lnTo>
                  <a:lnTo>
                    <a:pt x="216" y="52"/>
                  </a:lnTo>
                  <a:lnTo>
                    <a:pt x="252" y="34"/>
                  </a:lnTo>
                  <a:lnTo>
                    <a:pt x="290" y="20"/>
                  </a:lnTo>
                  <a:lnTo>
                    <a:pt x="330" y="10"/>
                  </a:lnTo>
                  <a:lnTo>
                    <a:pt x="370" y="2"/>
                  </a:lnTo>
                  <a:lnTo>
                    <a:pt x="412" y="0"/>
                  </a:lnTo>
                  <a:lnTo>
                    <a:pt x="412" y="0"/>
                  </a:lnTo>
                  <a:close/>
                </a:path>
              </a:pathLst>
            </a:custGeom>
            <a:solidFill>
              <a:srgbClr val="FFD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5" name="Freeform 17"/>
            <p:cNvSpPr>
              <a:spLocks/>
            </p:cNvSpPr>
            <p:nvPr/>
          </p:nvSpPr>
          <p:spPr bwMode="auto">
            <a:xfrm>
              <a:off x="4698" y="290"/>
              <a:ext cx="830" cy="874"/>
            </a:xfrm>
            <a:custGeom>
              <a:avLst/>
              <a:gdLst/>
              <a:ahLst/>
              <a:cxnLst>
                <a:cxn ang="0">
                  <a:pos x="416" y="0"/>
                </a:cxn>
                <a:cxn ang="0">
                  <a:pos x="498" y="8"/>
                </a:cxn>
                <a:cxn ang="0">
                  <a:pos x="576" y="34"/>
                </a:cxn>
                <a:cxn ang="0">
                  <a:pos x="646" y="74"/>
                </a:cxn>
                <a:cxn ang="0">
                  <a:pos x="708" y="128"/>
                </a:cxn>
                <a:cxn ang="0">
                  <a:pos x="758" y="192"/>
                </a:cxn>
                <a:cxn ang="0">
                  <a:pos x="798" y="266"/>
                </a:cxn>
                <a:cxn ang="0">
                  <a:pos x="822" y="348"/>
                </a:cxn>
                <a:cxn ang="0">
                  <a:pos x="830" y="436"/>
                </a:cxn>
                <a:cxn ang="0">
                  <a:pos x="828" y="482"/>
                </a:cxn>
                <a:cxn ang="0">
                  <a:pos x="812" y="566"/>
                </a:cxn>
                <a:cxn ang="0">
                  <a:pos x="780" y="644"/>
                </a:cxn>
                <a:cxn ang="0">
                  <a:pos x="736" y="714"/>
                </a:cxn>
                <a:cxn ang="0">
                  <a:pos x="678" y="774"/>
                </a:cxn>
                <a:cxn ang="0">
                  <a:pos x="612" y="822"/>
                </a:cxn>
                <a:cxn ang="0">
                  <a:pos x="538" y="854"/>
                </a:cxn>
                <a:cxn ang="0">
                  <a:pos x="458" y="872"/>
                </a:cxn>
                <a:cxn ang="0">
                  <a:pos x="416" y="874"/>
                </a:cxn>
                <a:cxn ang="0">
                  <a:pos x="332" y="866"/>
                </a:cxn>
                <a:cxn ang="0">
                  <a:pos x="254" y="840"/>
                </a:cxn>
                <a:cxn ang="0">
                  <a:pos x="184" y="800"/>
                </a:cxn>
                <a:cxn ang="0">
                  <a:pos x="122" y="746"/>
                </a:cxn>
                <a:cxn ang="0">
                  <a:pos x="72" y="680"/>
                </a:cxn>
                <a:cxn ang="0">
                  <a:pos x="34" y="606"/>
                </a:cxn>
                <a:cxn ang="0">
                  <a:pos x="10" y="524"/>
                </a:cxn>
                <a:cxn ang="0">
                  <a:pos x="0" y="436"/>
                </a:cxn>
                <a:cxn ang="0">
                  <a:pos x="4" y="392"/>
                </a:cxn>
                <a:cxn ang="0">
                  <a:pos x="20" y="306"/>
                </a:cxn>
                <a:cxn ang="0">
                  <a:pos x="52" y="228"/>
                </a:cxn>
                <a:cxn ang="0">
                  <a:pos x="96" y="158"/>
                </a:cxn>
                <a:cxn ang="0">
                  <a:pos x="152" y="100"/>
                </a:cxn>
                <a:cxn ang="0">
                  <a:pos x="218" y="52"/>
                </a:cxn>
                <a:cxn ang="0">
                  <a:pos x="292" y="18"/>
                </a:cxn>
                <a:cxn ang="0">
                  <a:pos x="374" y="2"/>
                </a:cxn>
                <a:cxn ang="0">
                  <a:pos x="416" y="0"/>
                </a:cxn>
              </a:cxnLst>
              <a:rect l="0" t="0" r="r" b="b"/>
              <a:pathLst>
                <a:path w="830" h="874">
                  <a:moveTo>
                    <a:pt x="416" y="0"/>
                  </a:moveTo>
                  <a:lnTo>
                    <a:pt x="416" y="0"/>
                  </a:lnTo>
                  <a:lnTo>
                    <a:pt x="458" y="2"/>
                  </a:lnTo>
                  <a:lnTo>
                    <a:pt x="498" y="8"/>
                  </a:lnTo>
                  <a:lnTo>
                    <a:pt x="538" y="18"/>
                  </a:lnTo>
                  <a:lnTo>
                    <a:pt x="576" y="34"/>
                  </a:lnTo>
                  <a:lnTo>
                    <a:pt x="612" y="52"/>
                  </a:lnTo>
                  <a:lnTo>
                    <a:pt x="646" y="74"/>
                  </a:lnTo>
                  <a:lnTo>
                    <a:pt x="678" y="100"/>
                  </a:lnTo>
                  <a:lnTo>
                    <a:pt x="708" y="128"/>
                  </a:lnTo>
                  <a:lnTo>
                    <a:pt x="736" y="158"/>
                  </a:lnTo>
                  <a:lnTo>
                    <a:pt x="758" y="192"/>
                  </a:lnTo>
                  <a:lnTo>
                    <a:pt x="780" y="228"/>
                  </a:lnTo>
                  <a:lnTo>
                    <a:pt x="798" y="266"/>
                  </a:lnTo>
                  <a:lnTo>
                    <a:pt x="812" y="306"/>
                  </a:lnTo>
                  <a:lnTo>
                    <a:pt x="822" y="348"/>
                  </a:lnTo>
                  <a:lnTo>
                    <a:pt x="828" y="392"/>
                  </a:lnTo>
                  <a:lnTo>
                    <a:pt x="830" y="436"/>
                  </a:lnTo>
                  <a:lnTo>
                    <a:pt x="830" y="436"/>
                  </a:lnTo>
                  <a:lnTo>
                    <a:pt x="828" y="482"/>
                  </a:lnTo>
                  <a:lnTo>
                    <a:pt x="822" y="524"/>
                  </a:lnTo>
                  <a:lnTo>
                    <a:pt x="812" y="566"/>
                  </a:lnTo>
                  <a:lnTo>
                    <a:pt x="798" y="606"/>
                  </a:lnTo>
                  <a:lnTo>
                    <a:pt x="780" y="644"/>
                  </a:lnTo>
                  <a:lnTo>
                    <a:pt x="758" y="680"/>
                  </a:lnTo>
                  <a:lnTo>
                    <a:pt x="736" y="714"/>
                  </a:lnTo>
                  <a:lnTo>
                    <a:pt x="708" y="746"/>
                  </a:lnTo>
                  <a:lnTo>
                    <a:pt x="678" y="774"/>
                  </a:lnTo>
                  <a:lnTo>
                    <a:pt x="646" y="800"/>
                  </a:lnTo>
                  <a:lnTo>
                    <a:pt x="612" y="822"/>
                  </a:lnTo>
                  <a:lnTo>
                    <a:pt x="576" y="840"/>
                  </a:lnTo>
                  <a:lnTo>
                    <a:pt x="538" y="854"/>
                  </a:lnTo>
                  <a:lnTo>
                    <a:pt x="498" y="866"/>
                  </a:lnTo>
                  <a:lnTo>
                    <a:pt x="458" y="872"/>
                  </a:lnTo>
                  <a:lnTo>
                    <a:pt x="416" y="874"/>
                  </a:lnTo>
                  <a:lnTo>
                    <a:pt x="416" y="874"/>
                  </a:lnTo>
                  <a:lnTo>
                    <a:pt x="374" y="872"/>
                  </a:lnTo>
                  <a:lnTo>
                    <a:pt x="332" y="866"/>
                  </a:lnTo>
                  <a:lnTo>
                    <a:pt x="292" y="854"/>
                  </a:lnTo>
                  <a:lnTo>
                    <a:pt x="254" y="840"/>
                  </a:lnTo>
                  <a:lnTo>
                    <a:pt x="218" y="822"/>
                  </a:lnTo>
                  <a:lnTo>
                    <a:pt x="184" y="800"/>
                  </a:lnTo>
                  <a:lnTo>
                    <a:pt x="152" y="774"/>
                  </a:lnTo>
                  <a:lnTo>
                    <a:pt x="122" y="746"/>
                  </a:lnTo>
                  <a:lnTo>
                    <a:pt x="96" y="714"/>
                  </a:lnTo>
                  <a:lnTo>
                    <a:pt x="72" y="680"/>
                  </a:lnTo>
                  <a:lnTo>
                    <a:pt x="52" y="644"/>
                  </a:lnTo>
                  <a:lnTo>
                    <a:pt x="34" y="606"/>
                  </a:lnTo>
                  <a:lnTo>
                    <a:pt x="20" y="566"/>
                  </a:lnTo>
                  <a:lnTo>
                    <a:pt x="10" y="524"/>
                  </a:lnTo>
                  <a:lnTo>
                    <a:pt x="4" y="482"/>
                  </a:lnTo>
                  <a:lnTo>
                    <a:pt x="0" y="436"/>
                  </a:lnTo>
                  <a:lnTo>
                    <a:pt x="0" y="436"/>
                  </a:lnTo>
                  <a:lnTo>
                    <a:pt x="4" y="392"/>
                  </a:lnTo>
                  <a:lnTo>
                    <a:pt x="10" y="348"/>
                  </a:lnTo>
                  <a:lnTo>
                    <a:pt x="20" y="306"/>
                  </a:lnTo>
                  <a:lnTo>
                    <a:pt x="34" y="266"/>
                  </a:lnTo>
                  <a:lnTo>
                    <a:pt x="52" y="228"/>
                  </a:lnTo>
                  <a:lnTo>
                    <a:pt x="72" y="192"/>
                  </a:lnTo>
                  <a:lnTo>
                    <a:pt x="96" y="158"/>
                  </a:lnTo>
                  <a:lnTo>
                    <a:pt x="122" y="128"/>
                  </a:lnTo>
                  <a:lnTo>
                    <a:pt x="152" y="100"/>
                  </a:lnTo>
                  <a:lnTo>
                    <a:pt x="184" y="74"/>
                  </a:lnTo>
                  <a:lnTo>
                    <a:pt x="218" y="52"/>
                  </a:lnTo>
                  <a:lnTo>
                    <a:pt x="254" y="34"/>
                  </a:lnTo>
                  <a:lnTo>
                    <a:pt x="292" y="18"/>
                  </a:lnTo>
                  <a:lnTo>
                    <a:pt x="332" y="8"/>
                  </a:lnTo>
                  <a:lnTo>
                    <a:pt x="374" y="2"/>
                  </a:lnTo>
                  <a:lnTo>
                    <a:pt x="416" y="0"/>
                  </a:lnTo>
                  <a:lnTo>
                    <a:pt x="416"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6" name="Freeform 18"/>
            <p:cNvSpPr>
              <a:spLocks/>
            </p:cNvSpPr>
            <p:nvPr/>
          </p:nvSpPr>
          <p:spPr bwMode="auto">
            <a:xfrm>
              <a:off x="4696" y="286"/>
              <a:ext cx="832" cy="878"/>
            </a:xfrm>
            <a:custGeom>
              <a:avLst/>
              <a:gdLst/>
              <a:ahLst/>
              <a:cxnLst>
                <a:cxn ang="0">
                  <a:pos x="416" y="0"/>
                </a:cxn>
                <a:cxn ang="0">
                  <a:pos x="500" y="8"/>
                </a:cxn>
                <a:cxn ang="0">
                  <a:pos x="578" y="34"/>
                </a:cxn>
                <a:cxn ang="0">
                  <a:pos x="648" y="76"/>
                </a:cxn>
                <a:cxn ang="0">
                  <a:pos x="710" y="128"/>
                </a:cxn>
                <a:cxn ang="0">
                  <a:pos x="762" y="194"/>
                </a:cxn>
                <a:cxn ang="0">
                  <a:pos x="800" y="268"/>
                </a:cxn>
                <a:cxn ang="0">
                  <a:pos x="824" y="350"/>
                </a:cxn>
                <a:cxn ang="0">
                  <a:pos x="832" y="440"/>
                </a:cxn>
                <a:cxn ang="0">
                  <a:pos x="830" y="484"/>
                </a:cxn>
                <a:cxn ang="0">
                  <a:pos x="814" y="570"/>
                </a:cxn>
                <a:cxn ang="0">
                  <a:pos x="782" y="648"/>
                </a:cxn>
                <a:cxn ang="0">
                  <a:pos x="738" y="718"/>
                </a:cxn>
                <a:cxn ang="0">
                  <a:pos x="680" y="778"/>
                </a:cxn>
                <a:cxn ang="0">
                  <a:pos x="614" y="826"/>
                </a:cxn>
                <a:cxn ang="0">
                  <a:pos x="540" y="860"/>
                </a:cxn>
                <a:cxn ang="0">
                  <a:pos x="458" y="876"/>
                </a:cxn>
                <a:cxn ang="0">
                  <a:pos x="416" y="878"/>
                </a:cxn>
                <a:cxn ang="0">
                  <a:pos x="332" y="870"/>
                </a:cxn>
                <a:cxn ang="0">
                  <a:pos x="254" y="844"/>
                </a:cxn>
                <a:cxn ang="0">
                  <a:pos x="184" y="804"/>
                </a:cxn>
                <a:cxn ang="0">
                  <a:pos x="122" y="750"/>
                </a:cxn>
                <a:cxn ang="0">
                  <a:pos x="70" y="684"/>
                </a:cxn>
                <a:cxn ang="0">
                  <a:pos x="32" y="610"/>
                </a:cxn>
                <a:cxn ang="0">
                  <a:pos x="8" y="528"/>
                </a:cxn>
                <a:cxn ang="0">
                  <a:pos x="0" y="440"/>
                </a:cxn>
                <a:cxn ang="0">
                  <a:pos x="2" y="394"/>
                </a:cxn>
                <a:cxn ang="0">
                  <a:pos x="18" y="308"/>
                </a:cxn>
                <a:cxn ang="0">
                  <a:pos x="50" y="230"/>
                </a:cxn>
                <a:cxn ang="0">
                  <a:pos x="94" y="160"/>
                </a:cxn>
                <a:cxn ang="0">
                  <a:pos x="152" y="100"/>
                </a:cxn>
                <a:cxn ang="0">
                  <a:pos x="218" y="52"/>
                </a:cxn>
                <a:cxn ang="0">
                  <a:pos x="292" y="20"/>
                </a:cxn>
                <a:cxn ang="0">
                  <a:pos x="374" y="2"/>
                </a:cxn>
                <a:cxn ang="0">
                  <a:pos x="416" y="0"/>
                </a:cxn>
              </a:cxnLst>
              <a:rect l="0" t="0" r="r" b="b"/>
              <a:pathLst>
                <a:path w="832" h="878">
                  <a:moveTo>
                    <a:pt x="416" y="0"/>
                  </a:moveTo>
                  <a:lnTo>
                    <a:pt x="416" y="0"/>
                  </a:lnTo>
                  <a:lnTo>
                    <a:pt x="458" y="2"/>
                  </a:lnTo>
                  <a:lnTo>
                    <a:pt x="500" y="8"/>
                  </a:lnTo>
                  <a:lnTo>
                    <a:pt x="540" y="20"/>
                  </a:lnTo>
                  <a:lnTo>
                    <a:pt x="578" y="34"/>
                  </a:lnTo>
                  <a:lnTo>
                    <a:pt x="614" y="52"/>
                  </a:lnTo>
                  <a:lnTo>
                    <a:pt x="648" y="76"/>
                  </a:lnTo>
                  <a:lnTo>
                    <a:pt x="680" y="100"/>
                  </a:lnTo>
                  <a:lnTo>
                    <a:pt x="710" y="128"/>
                  </a:lnTo>
                  <a:lnTo>
                    <a:pt x="738" y="160"/>
                  </a:lnTo>
                  <a:lnTo>
                    <a:pt x="762" y="194"/>
                  </a:lnTo>
                  <a:lnTo>
                    <a:pt x="782" y="230"/>
                  </a:lnTo>
                  <a:lnTo>
                    <a:pt x="800" y="268"/>
                  </a:lnTo>
                  <a:lnTo>
                    <a:pt x="814" y="308"/>
                  </a:lnTo>
                  <a:lnTo>
                    <a:pt x="824" y="350"/>
                  </a:lnTo>
                  <a:lnTo>
                    <a:pt x="830" y="394"/>
                  </a:lnTo>
                  <a:lnTo>
                    <a:pt x="832" y="440"/>
                  </a:lnTo>
                  <a:lnTo>
                    <a:pt x="832" y="440"/>
                  </a:lnTo>
                  <a:lnTo>
                    <a:pt x="830" y="484"/>
                  </a:lnTo>
                  <a:lnTo>
                    <a:pt x="824" y="528"/>
                  </a:lnTo>
                  <a:lnTo>
                    <a:pt x="814" y="570"/>
                  </a:lnTo>
                  <a:lnTo>
                    <a:pt x="800" y="610"/>
                  </a:lnTo>
                  <a:lnTo>
                    <a:pt x="782" y="648"/>
                  </a:lnTo>
                  <a:lnTo>
                    <a:pt x="762" y="684"/>
                  </a:lnTo>
                  <a:lnTo>
                    <a:pt x="738" y="718"/>
                  </a:lnTo>
                  <a:lnTo>
                    <a:pt x="710" y="750"/>
                  </a:lnTo>
                  <a:lnTo>
                    <a:pt x="680" y="778"/>
                  </a:lnTo>
                  <a:lnTo>
                    <a:pt x="648" y="804"/>
                  </a:lnTo>
                  <a:lnTo>
                    <a:pt x="614" y="826"/>
                  </a:lnTo>
                  <a:lnTo>
                    <a:pt x="578" y="844"/>
                  </a:lnTo>
                  <a:lnTo>
                    <a:pt x="540" y="860"/>
                  </a:lnTo>
                  <a:lnTo>
                    <a:pt x="500" y="870"/>
                  </a:lnTo>
                  <a:lnTo>
                    <a:pt x="458" y="876"/>
                  </a:lnTo>
                  <a:lnTo>
                    <a:pt x="416" y="878"/>
                  </a:lnTo>
                  <a:lnTo>
                    <a:pt x="416" y="878"/>
                  </a:lnTo>
                  <a:lnTo>
                    <a:pt x="374" y="876"/>
                  </a:lnTo>
                  <a:lnTo>
                    <a:pt x="332" y="870"/>
                  </a:lnTo>
                  <a:lnTo>
                    <a:pt x="292" y="860"/>
                  </a:lnTo>
                  <a:lnTo>
                    <a:pt x="254" y="844"/>
                  </a:lnTo>
                  <a:lnTo>
                    <a:pt x="218" y="826"/>
                  </a:lnTo>
                  <a:lnTo>
                    <a:pt x="184" y="804"/>
                  </a:lnTo>
                  <a:lnTo>
                    <a:pt x="152" y="778"/>
                  </a:lnTo>
                  <a:lnTo>
                    <a:pt x="122" y="750"/>
                  </a:lnTo>
                  <a:lnTo>
                    <a:pt x="94" y="718"/>
                  </a:lnTo>
                  <a:lnTo>
                    <a:pt x="70" y="684"/>
                  </a:lnTo>
                  <a:lnTo>
                    <a:pt x="50" y="648"/>
                  </a:lnTo>
                  <a:lnTo>
                    <a:pt x="32" y="610"/>
                  </a:lnTo>
                  <a:lnTo>
                    <a:pt x="18" y="570"/>
                  </a:lnTo>
                  <a:lnTo>
                    <a:pt x="8" y="528"/>
                  </a:lnTo>
                  <a:lnTo>
                    <a:pt x="2" y="484"/>
                  </a:lnTo>
                  <a:lnTo>
                    <a:pt x="0" y="440"/>
                  </a:lnTo>
                  <a:lnTo>
                    <a:pt x="0" y="440"/>
                  </a:lnTo>
                  <a:lnTo>
                    <a:pt x="2" y="394"/>
                  </a:lnTo>
                  <a:lnTo>
                    <a:pt x="8" y="350"/>
                  </a:lnTo>
                  <a:lnTo>
                    <a:pt x="18" y="308"/>
                  </a:lnTo>
                  <a:lnTo>
                    <a:pt x="32" y="268"/>
                  </a:lnTo>
                  <a:lnTo>
                    <a:pt x="50" y="230"/>
                  </a:lnTo>
                  <a:lnTo>
                    <a:pt x="70" y="194"/>
                  </a:lnTo>
                  <a:lnTo>
                    <a:pt x="94" y="160"/>
                  </a:lnTo>
                  <a:lnTo>
                    <a:pt x="122" y="128"/>
                  </a:lnTo>
                  <a:lnTo>
                    <a:pt x="152" y="100"/>
                  </a:lnTo>
                  <a:lnTo>
                    <a:pt x="184" y="76"/>
                  </a:lnTo>
                  <a:lnTo>
                    <a:pt x="218" y="52"/>
                  </a:lnTo>
                  <a:lnTo>
                    <a:pt x="254" y="34"/>
                  </a:lnTo>
                  <a:lnTo>
                    <a:pt x="292" y="20"/>
                  </a:lnTo>
                  <a:lnTo>
                    <a:pt x="332" y="8"/>
                  </a:lnTo>
                  <a:lnTo>
                    <a:pt x="374" y="2"/>
                  </a:lnTo>
                  <a:lnTo>
                    <a:pt x="416" y="0"/>
                  </a:lnTo>
                  <a:lnTo>
                    <a:pt x="416" y="0"/>
                  </a:lnTo>
                  <a:close/>
                </a:path>
              </a:pathLst>
            </a:custGeom>
            <a:solidFill>
              <a:srgbClr val="FFC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7" name="Freeform 19"/>
            <p:cNvSpPr>
              <a:spLocks/>
            </p:cNvSpPr>
            <p:nvPr/>
          </p:nvSpPr>
          <p:spPr bwMode="auto">
            <a:xfrm>
              <a:off x="4692" y="282"/>
              <a:ext cx="836" cy="884"/>
            </a:xfrm>
            <a:custGeom>
              <a:avLst/>
              <a:gdLst/>
              <a:ahLst/>
              <a:cxnLst>
                <a:cxn ang="0">
                  <a:pos x="418" y="0"/>
                </a:cxn>
                <a:cxn ang="0">
                  <a:pos x="502" y="10"/>
                </a:cxn>
                <a:cxn ang="0">
                  <a:pos x="582" y="36"/>
                </a:cxn>
                <a:cxn ang="0">
                  <a:pos x="652" y="76"/>
                </a:cxn>
                <a:cxn ang="0">
                  <a:pos x="714" y="130"/>
                </a:cxn>
                <a:cxn ang="0">
                  <a:pos x="766" y="196"/>
                </a:cxn>
                <a:cxn ang="0">
                  <a:pos x="804" y="270"/>
                </a:cxn>
                <a:cxn ang="0">
                  <a:pos x="828" y="354"/>
                </a:cxn>
                <a:cxn ang="0">
                  <a:pos x="836" y="442"/>
                </a:cxn>
                <a:cxn ang="0">
                  <a:pos x="834" y="488"/>
                </a:cxn>
                <a:cxn ang="0">
                  <a:pos x="818" y="574"/>
                </a:cxn>
                <a:cxn ang="0">
                  <a:pos x="786" y="652"/>
                </a:cxn>
                <a:cxn ang="0">
                  <a:pos x="742" y="722"/>
                </a:cxn>
                <a:cxn ang="0">
                  <a:pos x="684" y="782"/>
                </a:cxn>
                <a:cxn ang="0">
                  <a:pos x="618" y="830"/>
                </a:cxn>
                <a:cxn ang="0">
                  <a:pos x="542" y="864"/>
                </a:cxn>
                <a:cxn ang="0">
                  <a:pos x="462" y="882"/>
                </a:cxn>
                <a:cxn ang="0">
                  <a:pos x="418" y="884"/>
                </a:cxn>
                <a:cxn ang="0">
                  <a:pos x="334" y="874"/>
                </a:cxn>
                <a:cxn ang="0">
                  <a:pos x="256" y="848"/>
                </a:cxn>
                <a:cxn ang="0">
                  <a:pos x="186" y="808"/>
                </a:cxn>
                <a:cxn ang="0">
                  <a:pos x="124" y="754"/>
                </a:cxn>
                <a:cxn ang="0">
                  <a:pos x="72" y="688"/>
                </a:cxn>
                <a:cxn ang="0">
                  <a:pos x="34" y="614"/>
                </a:cxn>
                <a:cxn ang="0">
                  <a:pos x="8" y="530"/>
                </a:cxn>
                <a:cxn ang="0">
                  <a:pos x="0" y="442"/>
                </a:cxn>
                <a:cxn ang="0">
                  <a:pos x="2" y="398"/>
                </a:cxn>
                <a:cxn ang="0">
                  <a:pos x="20" y="312"/>
                </a:cxn>
                <a:cxn ang="0">
                  <a:pos x="50" y="232"/>
                </a:cxn>
                <a:cxn ang="0">
                  <a:pos x="96" y="162"/>
                </a:cxn>
                <a:cxn ang="0">
                  <a:pos x="152" y="102"/>
                </a:cxn>
                <a:cxn ang="0">
                  <a:pos x="220" y="54"/>
                </a:cxn>
                <a:cxn ang="0">
                  <a:pos x="294" y="20"/>
                </a:cxn>
                <a:cxn ang="0">
                  <a:pos x="376" y="2"/>
                </a:cxn>
                <a:cxn ang="0">
                  <a:pos x="418" y="0"/>
                </a:cxn>
              </a:cxnLst>
              <a:rect l="0" t="0" r="r" b="b"/>
              <a:pathLst>
                <a:path w="836" h="884">
                  <a:moveTo>
                    <a:pt x="418" y="0"/>
                  </a:moveTo>
                  <a:lnTo>
                    <a:pt x="418" y="0"/>
                  </a:lnTo>
                  <a:lnTo>
                    <a:pt x="462" y="2"/>
                  </a:lnTo>
                  <a:lnTo>
                    <a:pt x="502" y="10"/>
                  </a:lnTo>
                  <a:lnTo>
                    <a:pt x="542" y="20"/>
                  </a:lnTo>
                  <a:lnTo>
                    <a:pt x="582" y="36"/>
                  </a:lnTo>
                  <a:lnTo>
                    <a:pt x="618" y="54"/>
                  </a:lnTo>
                  <a:lnTo>
                    <a:pt x="652" y="76"/>
                  </a:lnTo>
                  <a:lnTo>
                    <a:pt x="684" y="102"/>
                  </a:lnTo>
                  <a:lnTo>
                    <a:pt x="714" y="130"/>
                  </a:lnTo>
                  <a:lnTo>
                    <a:pt x="742" y="162"/>
                  </a:lnTo>
                  <a:lnTo>
                    <a:pt x="766" y="196"/>
                  </a:lnTo>
                  <a:lnTo>
                    <a:pt x="786" y="232"/>
                  </a:lnTo>
                  <a:lnTo>
                    <a:pt x="804" y="270"/>
                  </a:lnTo>
                  <a:lnTo>
                    <a:pt x="818" y="312"/>
                  </a:lnTo>
                  <a:lnTo>
                    <a:pt x="828" y="354"/>
                  </a:lnTo>
                  <a:lnTo>
                    <a:pt x="834" y="398"/>
                  </a:lnTo>
                  <a:lnTo>
                    <a:pt x="836" y="442"/>
                  </a:lnTo>
                  <a:lnTo>
                    <a:pt x="836" y="442"/>
                  </a:lnTo>
                  <a:lnTo>
                    <a:pt x="834" y="488"/>
                  </a:lnTo>
                  <a:lnTo>
                    <a:pt x="828" y="530"/>
                  </a:lnTo>
                  <a:lnTo>
                    <a:pt x="818" y="574"/>
                  </a:lnTo>
                  <a:lnTo>
                    <a:pt x="804" y="614"/>
                  </a:lnTo>
                  <a:lnTo>
                    <a:pt x="786" y="652"/>
                  </a:lnTo>
                  <a:lnTo>
                    <a:pt x="766" y="688"/>
                  </a:lnTo>
                  <a:lnTo>
                    <a:pt x="742" y="722"/>
                  </a:lnTo>
                  <a:lnTo>
                    <a:pt x="714" y="754"/>
                  </a:lnTo>
                  <a:lnTo>
                    <a:pt x="684" y="782"/>
                  </a:lnTo>
                  <a:lnTo>
                    <a:pt x="652" y="808"/>
                  </a:lnTo>
                  <a:lnTo>
                    <a:pt x="618" y="830"/>
                  </a:lnTo>
                  <a:lnTo>
                    <a:pt x="582" y="848"/>
                  </a:lnTo>
                  <a:lnTo>
                    <a:pt x="542" y="864"/>
                  </a:lnTo>
                  <a:lnTo>
                    <a:pt x="502" y="874"/>
                  </a:lnTo>
                  <a:lnTo>
                    <a:pt x="462" y="882"/>
                  </a:lnTo>
                  <a:lnTo>
                    <a:pt x="418" y="884"/>
                  </a:lnTo>
                  <a:lnTo>
                    <a:pt x="418" y="884"/>
                  </a:lnTo>
                  <a:lnTo>
                    <a:pt x="376" y="882"/>
                  </a:lnTo>
                  <a:lnTo>
                    <a:pt x="334" y="874"/>
                  </a:lnTo>
                  <a:lnTo>
                    <a:pt x="294" y="864"/>
                  </a:lnTo>
                  <a:lnTo>
                    <a:pt x="256" y="848"/>
                  </a:lnTo>
                  <a:lnTo>
                    <a:pt x="220" y="830"/>
                  </a:lnTo>
                  <a:lnTo>
                    <a:pt x="186" y="808"/>
                  </a:lnTo>
                  <a:lnTo>
                    <a:pt x="152" y="782"/>
                  </a:lnTo>
                  <a:lnTo>
                    <a:pt x="124" y="754"/>
                  </a:lnTo>
                  <a:lnTo>
                    <a:pt x="96" y="722"/>
                  </a:lnTo>
                  <a:lnTo>
                    <a:pt x="72" y="688"/>
                  </a:lnTo>
                  <a:lnTo>
                    <a:pt x="50" y="652"/>
                  </a:lnTo>
                  <a:lnTo>
                    <a:pt x="34" y="614"/>
                  </a:lnTo>
                  <a:lnTo>
                    <a:pt x="20" y="574"/>
                  </a:lnTo>
                  <a:lnTo>
                    <a:pt x="8" y="530"/>
                  </a:lnTo>
                  <a:lnTo>
                    <a:pt x="2" y="488"/>
                  </a:lnTo>
                  <a:lnTo>
                    <a:pt x="0" y="442"/>
                  </a:lnTo>
                  <a:lnTo>
                    <a:pt x="0" y="442"/>
                  </a:lnTo>
                  <a:lnTo>
                    <a:pt x="2" y="398"/>
                  </a:lnTo>
                  <a:lnTo>
                    <a:pt x="8" y="354"/>
                  </a:lnTo>
                  <a:lnTo>
                    <a:pt x="20" y="312"/>
                  </a:lnTo>
                  <a:lnTo>
                    <a:pt x="34" y="270"/>
                  </a:lnTo>
                  <a:lnTo>
                    <a:pt x="50" y="232"/>
                  </a:lnTo>
                  <a:lnTo>
                    <a:pt x="72" y="196"/>
                  </a:lnTo>
                  <a:lnTo>
                    <a:pt x="96" y="162"/>
                  </a:lnTo>
                  <a:lnTo>
                    <a:pt x="124" y="130"/>
                  </a:lnTo>
                  <a:lnTo>
                    <a:pt x="152" y="102"/>
                  </a:lnTo>
                  <a:lnTo>
                    <a:pt x="186" y="76"/>
                  </a:lnTo>
                  <a:lnTo>
                    <a:pt x="220" y="54"/>
                  </a:lnTo>
                  <a:lnTo>
                    <a:pt x="256" y="36"/>
                  </a:lnTo>
                  <a:lnTo>
                    <a:pt x="294" y="20"/>
                  </a:lnTo>
                  <a:lnTo>
                    <a:pt x="334" y="10"/>
                  </a:lnTo>
                  <a:lnTo>
                    <a:pt x="376" y="2"/>
                  </a:lnTo>
                  <a:lnTo>
                    <a:pt x="418" y="0"/>
                  </a:lnTo>
                  <a:lnTo>
                    <a:pt x="418" y="0"/>
                  </a:lnTo>
                  <a:close/>
                </a:path>
              </a:pathLst>
            </a:custGeom>
            <a:solidFill>
              <a:srgbClr val="FFC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8" name="Freeform 20"/>
            <p:cNvSpPr>
              <a:spLocks/>
            </p:cNvSpPr>
            <p:nvPr/>
          </p:nvSpPr>
          <p:spPr bwMode="auto">
            <a:xfrm>
              <a:off x="4690" y="280"/>
              <a:ext cx="840" cy="886"/>
            </a:xfrm>
            <a:custGeom>
              <a:avLst/>
              <a:gdLst/>
              <a:ahLst/>
              <a:cxnLst>
                <a:cxn ang="0">
                  <a:pos x="420" y="0"/>
                </a:cxn>
                <a:cxn ang="0">
                  <a:pos x="504" y="8"/>
                </a:cxn>
                <a:cxn ang="0">
                  <a:pos x="582" y="34"/>
                </a:cxn>
                <a:cxn ang="0">
                  <a:pos x="654" y="76"/>
                </a:cxn>
                <a:cxn ang="0">
                  <a:pos x="716" y="130"/>
                </a:cxn>
                <a:cxn ang="0">
                  <a:pos x="768" y="196"/>
                </a:cxn>
                <a:cxn ang="0">
                  <a:pos x="806" y="270"/>
                </a:cxn>
                <a:cxn ang="0">
                  <a:pos x="830" y="354"/>
                </a:cxn>
                <a:cxn ang="0">
                  <a:pos x="840" y="442"/>
                </a:cxn>
                <a:cxn ang="0">
                  <a:pos x="838" y="488"/>
                </a:cxn>
                <a:cxn ang="0">
                  <a:pos x="820" y="574"/>
                </a:cxn>
                <a:cxn ang="0">
                  <a:pos x="788" y="654"/>
                </a:cxn>
                <a:cxn ang="0">
                  <a:pos x="744" y="724"/>
                </a:cxn>
                <a:cxn ang="0">
                  <a:pos x="686" y="786"/>
                </a:cxn>
                <a:cxn ang="0">
                  <a:pos x="620" y="832"/>
                </a:cxn>
                <a:cxn ang="0">
                  <a:pos x="544" y="866"/>
                </a:cxn>
                <a:cxn ang="0">
                  <a:pos x="462" y="884"/>
                </a:cxn>
                <a:cxn ang="0">
                  <a:pos x="420" y="886"/>
                </a:cxn>
                <a:cxn ang="0">
                  <a:pos x="334" y="878"/>
                </a:cxn>
                <a:cxn ang="0">
                  <a:pos x="256" y="852"/>
                </a:cxn>
                <a:cxn ang="0">
                  <a:pos x="184" y="810"/>
                </a:cxn>
                <a:cxn ang="0">
                  <a:pos x="122" y="756"/>
                </a:cxn>
                <a:cxn ang="0">
                  <a:pos x="70" y="690"/>
                </a:cxn>
                <a:cxn ang="0">
                  <a:pos x="32" y="616"/>
                </a:cxn>
                <a:cxn ang="0">
                  <a:pos x="8" y="532"/>
                </a:cxn>
                <a:cxn ang="0">
                  <a:pos x="0" y="442"/>
                </a:cxn>
                <a:cxn ang="0">
                  <a:pos x="2" y="398"/>
                </a:cxn>
                <a:cxn ang="0">
                  <a:pos x="18" y="312"/>
                </a:cxn>
                <a:cxn ang="0">
                  <a:pos x="50" y="232"/>
                </a:cxn>
                <a:cxn ang="0">
                  <a:pos x="96" y="162"/>
                </a:cxn>
                <a:cxn ang="0">
                  <a:pos x="152" y="100"/>
                </a:cxn>
                <a:cxn ang="0">
                  <a:pos x="220" y="54"/>
                </a:cxn>
                <a:cxn ang="0">
                  <a:pos x="294" y="20"/>
                </a:cxn>
                <a:cxn ang="0">
                  <a:pos x="376" y="2"/>
                </a:cxn>
                <a:cxn ang="0">
                  <a:pos x="420" y="0"/>
                </a:cxn>
              </a:cxnLst>
              <a:rect l="0" t="0" r="r" b="b"/>
              <a:pathLst>
                <a:path w="840" h="886">
                  <a:moveTo>
                    <a:pt x="420" y="0"/>
                  </a:moveTo>
                  <a:lnTo>
                    <a:pt x="420" y="0"/>
                  </a:lnTo>
                  <a:lnTo>
                    <a:pt x="462" y="2"/>
                  </a:lnTo>
                  <a:lnTo>
                    <a:pt x="504" y="8"/>
                  </a:lnTo>
                  <a:lnTo>
                    <a:pt x="544" y="20"/>
                  </a:lnTo>
                  <a:lnTo>
                    <a:pt x="582" y="34"/>
                  </a:lnTo>
                  <a:lnTo>
                    <a:pt x="620" y="54"/>
                  </a:lnTo>
                  <a:lnTo>
                    <a:pt x="654" y="76"/>
                  </a:lnTo>
                  <a:lnTo>
                    <a:pt x="686" y="100"/>
                  </a:lnTo>
                  <a:lnTo>
                    <a:pt x="716" y="130"/>
                  </a:lnTo>
                  <a:lnTo>
                    <a:pt x="744" y="162"/>
                  </a:lnTo>
                  <a:lnTo>
                    <a:pt x="768" y="196"/>
                  </a:lnTo>
                  <a:lnTo>
                    <a:pt x="788" y="232"/>
                  </a:lnTo>
                  <a:lnTo>
                    <a:pt x="806" y="270"/>
                  </a:lnTo>
                  <a:lnTo>
                    <a:pt x="820" y="312"/>
                  </a:lnTo>
                  <a:lnTo>
                    <a:pt x="830" y="354"/>
                  </a:lnTo>
                  <a:lnTo>
                    <a:pt x="838" y="398"/>
                  </a:lnTo>
                  <a:lnTo>
                    <a:pt x="840" y="442"/>
                  </a:lnTo>
                  <a:lnTo>
                    <a:pt x="840" y="442"/>
                  </a:lnTo>
                  <a:lnTo>
                    <a:pt x="838" y="488"/>
                  </a:lnTo>
                  <a:lnTo>
                    <a:pt x="830" y="532"/>
                  </a:lnTo>
                  <a:lnTo>
                    <a:pt x="820" y="574"/>
                  </a:lnTo>
                  <a:lnTo>
                    <a:pt x="806" y="616"/>
                  </a:lnTo>
                  <a:lnTo>
                    <a:pt x="788" y="654"/>
                  </a:lnTo>
                  <a:lnTo>
                    <a:pt x="768" y="690"/>
                  </a:lnTo>
                  <a:lnTo>
                    <a:pt x="744" y="724"/>
                  </a:lnTo>
                  <a:lnTo>
                    <a:pt x="716" y="756"/>
                  </a:lnTo>
                  <a:lnTo>
                    <a:pt x="686" y="786"/>
                  </a:lnTo>
                  <a:lnTo>
                    <a:pt x="654" y="810"/>
                  </a:lnTo>
                  <a:lnTo>
                    <a:pt x="620" y="832"/>
                  </a:lnTo>
                  <a:lnTo>
                    <a:pt x="582" y="852"/>
                  </a:lnTo>
                  <a:lnTo>
                    <a:pt x="544" y="866"/>
                  </a:lnTo>
                  <a:lnTo>
                    <a:pt x="504" y="878"/>
                  </a:lnTo>
                  <a:lnTo>
                    <a:pt x="462" y="884"/>
                  </a:lnTo>
                  <a:lnTo>
                    <a:pt x="420" y="886"/>
                  </a:lnTo>
                  <a:lnTo>
                    <a:pt x="420" y="886"/>
                  </a:lnTo>
                  <a:lnTo>
                    <a:pt x="376" y="884"/>
                  </a:lnTo>
                  <a:lnTo>
                    <a:pt x="334" y="878"/>
                  </a:lnTo>
                  <a:lnTo>
                    <a:pt x="294" y="866"/>
                  </a:lnTo>
                  <a:lnTo>
                    <a:pt x="256" y="852"/>
                  </a:lnTo>
                  <a:lnTo>
                    <a:pt x="220" y="832"/>
                  </a:lnTo>
                  <a:lnTo>
                    <a:pt x="184" y="810"/>
                  </a:lnTo>
                  <a:lnTo>
                    <a:pt x="152" y="786"/>
                  </a:lnTo>
                  <a:lnTo>
                    <a:pt x="122" y="756"/>
                  </a:lnTo>
                  <a:lnTo>
                    <a:pt x="96" y="724"/>
                  </a:lnTo>
                  <a:lnTo>
                    <a:pt x="70" y="690"/>
                  </a:lnTo>
                  <a:lnTo>
                    <a:pt x="50" y="654"/>
                  </a:lnTo>
                  <a:lnTo>
                    <a:pt x="32" y="616"/>
                  </a:lnTo>
                  <a:lnTo>
                    <a:pt x="18" y="574"/>
                  </a:lnTo>
                  <a:lnTo>
                    <a:pt x="8" y="532"/>
                  </a:lnTo>
                  <a:lnTo>
                    <a:pt x="2" y="488"/>
                  </a:lnTo>
                  <a:lnTo>
                    <a:pt x="0" y="442"/>
                  </a:lnTo>
                  <a:lnTo>
                    <a:pt x="0" y="442"/>
                  </a:lnTo>
                  <a:lnTo>
                    <a:pt x="2" y="398"/>
                  </a:lnTo>
                  <a:lnTo>
                    <a:pt x="8" y="354"/>
                  </a:lnTo>
                  <a:lnTo>
                    <a:pt x="18" y="312"/>
                  </a:lnTo>
                  <a:lnTo>
                    <a:pt x="32" y="270"/>
                  </a:lnTo>
                  <a:lnTo>
                    <a:pt x="50" y="232"/>
                  </a:lnTo>
                  <a:lnTo>
                    <a:pt x="70" y="196"/>
                  </a:lnTo>
                  <a:lnTo>
                    <a:pt x="96" y="162"/>
                  </a:lnTo>
                  <a:lnTo>
                    <a:pt x="122" y="130"/>
                  </a:lnTo>
                  <a:lnTo>
                    <a:pt x="152" y="100"/>
                  </a:lnTo>
                  <a:lnTo>
                    <a:pt x="184" y="76"/>
                  </a:lnTo>
                  <a:lnTo>
                    <a:pt x="220" y="54"/>
                  </a:lnTo>
                  <a:lnTo>
                    <a:pt x="256" y="34"/>
                  </a:lnTo>
                  <a:lnTo>
                    <a:pt x="294" y="20"/>
                  </a:lnTo>
                  <a:lnTo>
                    <a:pt x="334" y="8"/>
                  </a:lnTo>
                  <a:lnTo>
                    <a:pt x="376" y="2"/>
                  </a:lnTo>
                  <a:lnTo>
                    <a:pt x="420" y="0"/>
                  </a:lnTo>
                  <a:lnTo>
                    <a:pt x="420" y="0"/>
                  </a:lnTo>
                  <a:close/>
                </a:path>
              </a:pathLst>
            </a:custGeom>
            <a:solidFill>
              <a:srgbClr val="FFB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9" name="Freeform 21"/>
            <p:cNvSpPr>
              <a:spLocks/>
            </p:cNvSpPr>
            <p:nvPr/>
          </p:nvSpPr>
          <p:spPr bwMode="auto">
            <a:xfrm>
              <a:off x="4686" y="276"/>
              <a:ext cx="844" cy="892"/>
            </a:xfrm>
            <a:custGeom>
              <a:avLst/>
              <a:gdLst/>
              <a:ahLst/>
              <a:cxnLst>
                <a:cxn ang="0">
                  <a:pos x="422" y="0"/>
                </a:cxn>
                <a:cxn ang="0">
                  <a:pos x="506" y="10"/>
                </a:cxn>
                <a:cxn ang="0">
                  <a:pos x="586" y="36"/>
                </a:cxn>
                <a:cxn ang="0">
                  <a:pos x="658" y="76"/>
                </a:cxn>
                <a:cxn ang="0">
                  <a:pos x="720" y="130"/>
                </a:cxn>
                <a:cxn ang="0">
                  <a:pos x="772" y="196"/>
                </a:cxn>
                <a:cxn ang="0">
                  <a:pos x="810" y="272"/>
                </a:cxn>
                <a:cxn ang="0">
                  <a:pos x="836" y="356"/>
                </a:cxn>
                <a:cxn ang="0">
                  <a:pos x="844" y="446"/>
                </a:cxn>
                <a:cxn ang="0">
                  <a:pos x="842" y="492"/>
                </a:cxn>
                <a:cxn ang="0">
                  <a:pos x="824" y="578"/>
                </a:cxn>
                <a:cxn ang="0">
                  <a:pos x="792" y="658"/>
                </a:cxn>
                <a:cxn ang="0">
                  <a:pos x="748" y="730"/>
                </a:cxn>
                <a:cxn ang="0">
                  <a:pos x="690" y="790"/>
                </a:cxn>
                <a:cxn ang="0">
                  <a:pos x="622" y="838"/>
                </a:cxn>
                <a:cxn ang="0">
                  <a:pos x="548" y="872"/>
                </a:cxn>
                <a:cxn ang="0">
                  <a:pos x="464" y="890"/>
                </a:cxn>
                <a:cxn ang="0">
                  <a:pos x="422" y="892"/>
                </a:cxn>
                <a:cxn ang="0">
                  <a:pos x="336" y="882"/>
                </a:cxn>
                <a:cxn ang="0">
                  <a:pos x="258" y="856"/>
                </a:cxn>
                <a:cxn ang="0">
                  <a:pos x="186" y="816"/>
                </a:cxn>
                <a:cxn ang="0">
                  <a:pos x="124" y="760"/>
                </a:cxn>
                <a:cxn ang="0">
                  <a:pos x="72" y="694"/>
                </a:cxn>
                <a:cxn ang="0">
                  <a:pos x="32" y="618"/>
                </a:cxn>
                <a:cxn ang="0">
                  <a:pos x="8" y="536"/>
                </a:cxn>
                <a:cxn ang="0">
                  <a:pos x="0" y="446"/>
                </a:cxn>
                <a:cxn ang="0">
                  <a:pos x="2" y="400"/>
                </a:cxn>
                <a:cxn ang="0">
                  <a:pos x="18" y="314"/>
                </a:cxn>
                <a:cxn ang="0">
                  <a:pos x="50" y="234"/>
                </a:cxn>
                <a:cxn ang="0">
                  <a:pos x="96" y="162"/>
                </a:cxn>
                <a:cxn ang="0">
                  <a:pos x="154" y="102"/>
                </a:cxn>
                <a:cxn ang="0">
                  <a:pos x="220" y="54"/>
                </a:cxn>
                <a:cxn ang="0">
                  <a:pos x="296" y="20"/>
                </a:cxn>
                <a:cxn ang="0">
                  <a:pos x="378" y="2"/>
                </a:cxn>
                <a:cxn ang="0">
                  <a:pos x="422" y="0"/>
                </a:cxn>
              </a:cxnLst>
              <a:rect l="0" t="0" r="r" b="b"/>
              <a:pathLst>
                <a:path w="844" h="892">
                  <a:moveTo>
                    <a:pt x="422" y="0"/>
                  </a:moveTo>
                  <a:lnTo>
                    <a:pt x="422" y="0"/>
                  </a:lnTo>
                  <a:lnTo>
                    <a:pt x="464" y="2"/>
                  </a:lnTo>
                  <a:lnTo>
                    <a:pt x="506" y="10"/>
                  </a:lnTo>
                  <a:lnTo>
                    <a:pt x="548" y="20"/>
                  </a:lnTo>
                  <a:lnTo>
                    <a:pt x="586" y="36"/>
                  </a:lnTo>
                  <a:lnTo>
                    <a:pt x="622" y="54"/>
                  </a:lnTo>
                  <a:lnTo>
                    <a:pt x="658" y="76"/>
                  </a:lnTo>
                  <a:lnTo>
                    <a:pt x="690" y="102"/>
                  </a:lnTo>
                  <a:lnTo>
                    <a:pt x="720" y="130"/>
                  </a:lnTo>
                  <a:lnTo>
                    <a:pt x="748" y="162"/>
                  </a:lnTo>
                  <a:lnTo>
                    <a:pt x="772" y="196"/>
                  </a:lnTo>
                  <a:lnTo>
                    <a:pt x="792" y="234"/>
                  </a:lnTo>
                  <a:lnTo>
                    <a:pt x="810" y="272"/>
                  </a:lnTo>
                  <a:lnTo>
                    <a:pt x="824" y="314"/>
                  </a:lnTo>
                  <a:lnTo>
                    <a:pt x="836" y="356"/>
                  </a:lnTo>
                  <a:lnTo>
                    <a:pt x="842" y="400"/>
                  </a:lnTo>
                  <a:lnTo>
                    <a:pt x="844" y="446"/>
                  </a:lnTo>
                  <a:lnTo>
                    <a:pt x="844" y="446"/>
                  </a:lnTo>
                  <a:lnTo>
                    <a:pt x="842" y="492"/>
                  </a:lnTo>
                  <a:lnTo>
                    <a:pt x="836" y="536"/>
                  </a:lnTo>
                  <a:lnTo>
                    <a:pt x="824" y="578"/>
                  </a:lnTo>
                  <a:lnTo>
                    <a:pt x="810" y="618"/>
                  </a:lnTo>
                  <a:lnTo>
                    <a:pt x="792" y="658"/>
                  </a:lnTo>
                  <a:lnTo>
                    <a:pt x="772" y="694"/>
                  </a:lnTo>
                  <a:lnTo>
                    <a:pt x="748" y="730"/>
                  </a:lnTo>
                  <a:lnTo>
                    <a:pt x="720" y="760"/>
                  </a:lnTo>
                  <a:lnTo>
                    <a:pt x="690" y="790"/>
                  </a:lnTo>
                  <a:lnTo>
                    <a:pt x="658" y="816"/>
                  </a:lnTo>
                  <a:lnTo>
                    <a:pt x="622" y="838"/>
                  </a:lnTo>
                  <a:lnTo>
                    <a:pt x="586" y="856"/>
                  </a:lnTo>
                  <a:lnTo>
                    <a:pt x="548" y="872"/>
                  </a:lnTo>
                  <a:lnTo>
                    <a:pt x="506" y="882"/>
                  </a:lnTo>
                  <a:lnTo>
                    <a:pt x="464" y="890"/>
                  </a:lnTo>
                  <a:lnTo>
                    <a:pt x="422" y="892"/>
                  </a:lnTo>
                  <a:lnTo>
                    <a:pt x="422" y="892"/>
                  </a:lnTo>
                  <a:lnTo>
                    <a:pt x="378" y="890"/>
                  </a:lnTo>
                  <a:lnTo>
                    <a:pt x="336" y="882"/>
                  </a:lnTo>
                  <a:lnTo>
                    <a:pt x="296" y="872"/>
                  </a:lnTo>
                  <a:lnTo>
                    <a:pt x="258" y="856"/>
                  </a:lnTo>
                  <a:lnTo>
                    <a:pt x="220" y="838"/>
                  </a:lnTo>
                  <a:lnTo>
                    <a:pt x="186" y="816"/>
                  </a:lnTo>
                  <a:lnTo>
                    <a:pt x="154" y="790"/>
                  </a:lnTo>
                  <a:lnTo>
                    <a:pt x="124" y="760"/>
                  </a:lnTo>
                  <a:lnTo>
                    <a:pt x="96" y="730"/>
                  </a:lnTo>
                  <a:lnTo>
                    <a:pt x="72" y="694"/>
                  </a:lnTo>
                  <a:lnTo>
                    <a:pt x="50" y="658"/>
                  </a:lnTo>
                  <a:lnTo>
                    <a:pt x="32" y="618"/>
                  </a:lnTo>
                  <a:lnTo>
                    <a:pt x="18" y="578"/>
                  </a:lnTo>
                  <a:lnTo>
                    <a:pt x="8" y="536"/>
                  </a:lnTo>
                  <a:lnTo>
                    <a:pt x="2" y="492"/>
                  </a:lnTo>
                  <a:lnTo>
                    <a:pt x="0" y="446"/>
                  </a:lnTo>
                  <a:lnTo>
                    <a:pt x="0" y="446"/>
                  </a:lnTo>
                  <a:lnTo>
                    <a:pt x="2" y="400"/>
                  </a:lnTo>
                  <a:lnTo>
                    <a:pt x="8" y="356"/>
                  </a:lnTo>
                  <a:lnTo>
                    <a:pt x="18" y="314"/>
                  </a:lnTo>
                  <a:lnTo>
                    <a:pt x="32" y="272"/>
                  </a:lnTo>
                  <a:lnTo>
                    <a:pt x="50" y="234"/>
                  </a:lnTo>
                  <a:lnTo>
                    <a:pt x="72" y="196"/>
                  </a:lnTo>
                  <a:lnTo>
                    <a:pt x="96" y="162"/>
                  </a:lnTo>
                  <a:lnTo>
                    <a:pt x="124" y="130"/>
                  </a:lnTo>
                  <a:lnTo>
                    <a:pt x="154" y="102"/>
                  </a:lnTo>
                  <a:lnTo>
                    <a:pt x="186" y="76"/>
                  </a:lnTo>
                  <a:lnTo>
                    <a:pt x="220" y="54"/>
                  </a:lnTo>
                  <a:lnTo>
                    <a:pt x="258" y="36"/>
                  </a:lnTo>
                  <a:lnTo>
                    <a:pt x="296" y="20"/>
                  </a:lnTo>
                  <a:lnTo>
                    <a:pt x="336" y="10"/>
                  </a:lnTo>
                  <a:lnTo>
                    <a:pt x="378" y="2"/>
                  </a:lnTo>
                  <a:lnTo>
                    <a:pt x="422" y="0"/>
                  </a:lnTo>
                  <a:lnTo>
                    <a:pt x="422" y="0"/>
                  </a:lnTo>
                  <a:close/>
                </a:path>
              </a:pathLst>
            </a:custGeom>
            <a:solidFill>
              <a:srgbClr val="FFB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0" name="Freeform 22"/>
            <p:cNvSpPr>
              <a:spLocks/>
            </p:cNvSpPr>
            <p:nvPr/>
          </p:nvSpPr>
          <p:spPr bwMode="auto">
            <a:xfrm>
              <a:off x="4682" y="274"/>
              <a:ext cx="848" cy="894"/>
            </a:xfrm>
            <a:custGeom>
              <a:avLst/>
              <a:gdLst/>
              <a:ahLst/>
              <a:cxnLst>
                <a:cxn ang="0">
                  <a:pos x="424" y="0"/>
                </a:cxn>
                <a:cxn ang="0">
                  <a:pos x="510" y="8"/>
                </a:cxn>
                <a:cxn ang="0">
                  <a:pos x="590" y="34"/>
                </a:cxn>
                <a:cxn ang="0">
                  <a:pos x="662" y="76"/>
                </a:cxn>
                <a:cxn ang="0">
                  <a:pos x="724" y="130"/>
                </a:cxn>
                <a:cxn ang="0">
                  <a:pos x="776" y="196"/>
                </a:cxn>
                <a:cxn ang="0">
                  <a:pos x="816" y="272"/>
                </a:cxn>
                <a:cxn ang="0">
                  <a:pos x="840" y="356"/>
                </a:cxn>
                <a:cxn ang="0">
                  <a:pos x="848" y="446"/>
                </a:cxn>
                <a:cxn ang="0">
                  <a:pos x="846" y="492"/>
                </a:cxn>
                <a:cxn ang="0">
                  <a:pos x="830" y="580"/>
                </a:cxn>
                <a:cxn ang="0">
                  <a:pos x="798" y="660"/>
                </a:cxn>
                <a:cxn ang="0">
                  <a:pos x="752" y="732"/>
                </a:cxn>
                <a:cxn ang="0">
                  <a:pos x="694" y="792"/>
                </a:cxn>
                <a:cxn ang="0">
                  <a:pos x="626" y="840"/>
                </a:cxn>
                <a:cxn ang="0">
                  <a:pos x="550" y="874"/>
                </a:cxn>
                <a:cxn ang="0">
                  <a:pos x="468" y="892"/>
                </a:cxn>
                <a:cxn ang="0">
                  <a:pos x="424" y="894"/>
                </a:cxn>
                <a:cxn ang="0">
                  <a:pos x="340" y="886"/>
                </a:cxn>
                <a:cxn ang="0">
                  <a:pos x="260" y="860"/>
                </a:cxn>
                <a:cxn ang="0">
                  <a:pos x="188" y="818"/>
                </a:cxn>
                <a:cxn ang="0">
                  <a:pos x="124" y="762"/>
                </a:cxn>
                <a:cxn ang="0">
                  <a:pos x="72" y="696"/>
                </a:cxn>
                <a:cxn ang="0">
                  <a:pos x="34" y="620"/>
                </a:cxn>
                <a:cxn ang="0">
                  <a:pos x="10" y="536"/>
                </a:cxn>
                <a:cxn ang="0">
                  <a:pos x="0" y="446"/>
                </a:cxn>
                <a:cxn ang="0">
                  <a:pos x="2" y="402"/>
                </a:cxn>
                <a:cxn ang="0">
                  <a:pos x="20" y="314"/>
                </a:cxn>
                <a:cxn ang="0">
                  <a:pos x="52" y="234"/>
                </a:cxn>
                <a:cxn ang="0">
                  <a:pos x="98" y="162"/>
                </a:cxn>
                <a:cxn ang="0">
                  <a:pos x="154" y="102"/>
                </a:cxn>
                <a:cxn ang="0">
                  <a:pos x="222" y="54"/>
                </a:cxn>
                <a:cxn ang="0">
                  <a:pos x="298" y="20"/>
                </a:cxn>
                <a:cxn ang="0">
                  <a:pos x="382" y="2"/>
                </a:cxn>
                <a:cxn ang="0">
                  <a:pos x="424" y="0"/>
                </a:cxn>
              </a:cxnLst>
              <a:rect l="0" t="0" r="r" b="b"/>
              <a:pathLst>
                <a:path w="848" h="894">
                  <a:moveTo>
                    <a:pt x="424" y="0"/>
                  </a:moveTo>
                  <a:lnTo>
                    <a:pt x="424" y="0"/>
                  </a:lnTo>
                  <a:lnTo>
                    <a:pt x="468" y="2"/>
                  </a:lnTo>
                  <a:lnTo>
                    <a:pt x="510" y="8"/>
                  </a:lnTo>
                  <a:lnTo>
                    <a:pt x="550" y="20"/>
                  </a:lnTo>
                  <a:lnTo>
                    <a:pt x="590" y="34"/>
                  </a:lnTo>
                  <a:lnTo>
                    <a:pt x="626" y="54"/>
                  </a:lnTo>
                  <a:lnTo>
                    <a:pt x="662" y="76"/>
                  </a:lnTo>
                  <a:lnTo>
                    <a:pt x="694" y="102"/>
                  </a:lnTo>
                  <a:lnTo>
                    <a:pt x="724" y="130"/>
                  </a:lnTo>
                  <a:lnTo>
                    <a:pt x="752" y="162"/>
                  </a:lnTo>
                  <a:lnTo>
                    <a:pt x="776" y="196"/>
                  </a:lnTo>
                  <a:lnTo>
                    <a:pt x="798" y="234"/>
                  </a:lnTo>
                  <a:lnTo>
                    <a:pt x="816" y="272"/>
                  </a:lnTo>
                  <a:lnTo>
                    <a:pt x="830" y="314"/>
                  </a:lnTo>
                  <a:lnTo>
                    <a:pt x="840" y="356"/>
                  </a:lnTo>
                  <a:lnTo>
                    <a:pt x="846" y="402"/>
                  </a:lnTo>
                  <a:lnTo>
                    <a:pt x="848" y="446"/>
                  </a:lnTo>
                  <a:lnTo>
                    <a:pt x="848" y="446"/>
                  </a:lnTo>
                  <a:lnTo>
                    <a:pt x="846" y="492"/>
                  </a:lnTo>
                  <a:lnTo>
                    <a:pt x="840" y="536"/>
                  </a:lnTo>
                  <a:lnTo>
                    <a:pt x="830" y="580"/>
                  </a:lnTo>
                  <a:lnTo>
                    <a:pt x="816" y="620"/>
                  </a:lnTo>
                  <a:lnTo>
                    <a:pt x="798" y="660"/>
                  </a:lnTo>
                  <a:lnTo>
                    <a:pt x="776" y="696"/>
                  </a:lnTo>
                  <a:lnTo>
                    <a:pt x="752" y="732"/>
                  </a:lnTo>
                  <a:lnTo>
                    <a:pt x="724" y="762"/>
                  </a:lnTo>
                  <a:lnTo>
                    <a:pt x="694" y="792"/>
                  </a:lnTo>
                  <a:lnTo>
                    <a:pt x="662" y="818"/>
                  </a:lnTo>
                  <a:lnTo>
                    <a:pt x="626" y="840"/>
                  </a:lnTo>
                  <a:lnTo>
                    <a:pt x="590" y="860"/>
                  </a:lnTo>
                  <a:lnTo>
                    <a:pt x="550" y="874"/>
                  </a:lnTo>
                  <a:lnTo>
                    <a:pt x="510" y="886"/>
                  </a:lnTo>
                  <a:lnTo>
                    <a:pt x="468" y="892"/>
                  </a:lnTo>
                  <a:lnTo>
                    <a:pt x="424" y="894"/>
                  </a:lnTo>
                  <a:lnTo>
                    <a:pt x="424" y="894"/>
                  </a:lnTo>
                  <a:lnTo>
                    <a:pt x="382" y="892"/>
                  </a:lnTo>
                  <a:lnTo>
                    <a:pt x="340" y="886"/>
                  </a:lnTo>
                  <a:lnTo>
                    <a:pt x="298" y="874"/>
                  </a:lnTo>
                  <a:lnTo>
                    <a:pt x="260" y="860"/>
                  </a:lnTo>
                  <a:lnTo>
                    <a:pt x="222" y="840"/>
                  </a:lnTo>
                  <a:lnTo>
                    <a:pt x="188" y="818"/>
                  </a:lnTo>
                  <a:lnTo>
                    <a:pt x="154" y="792"/>
                  </a:lnTo>
                  <a:lnTo>
                    <a:pt x="124" y="762"/>
                  </a:lnTo>
                  <a:lnTo>
                    <a:pt x="98" y="732"/>
                  </a:lnTo>
                  <a:lnTo>
                    <a:pt x="72" y="696"/>
                  </a:lnTo>
                  <a:lnTo>
                    <a:pt x="52" y="660"/>
                  </a:lnTo>
                  <a:lnTo>
                    <a:pt x="34" y="620"/>
                  </a:lnTo>
                  <a:lnTo>
                    <a:pt x="20" y="580"/>
                  </a:lnTo>
                  <a:lnTo>
                    <a:pt x="10" y="536"/>
                  </a:lnTo>
                  <a:lnTo>
                    <a:pt x="2" y="492"/>
                  </a:lnTo>
                  <a:lnTo>
                    <a:pt x="0" y="446"/>
                  </a:lnTo>
                  <a:lnTo>
                    <a:pt x="0" y="446"/>
                  </a:lnTo>
                  <a:lnTo>
                    <a:pt x="2" y="402"/>
                  </a:lnTo>
                  <a:lnTo>
                    <a:pt x="10" y="356"/>
                  </a:lnTo>
                  <a:lnTo>
                    <a:pt x="20" y="314"/>
                  </a:lnTo>
                  <a:lnTo>
                    <a:pt x="34" y="272"/>
                  </a:lnTo>
                  <a:lnTo>
                    <a:pt x="52" y="234"/>
                  </a:lnTo>
                  <a:lnTo>
                    <a:pt x="72" y="196"/>
                  </a:lnTo>
                  <a:lnTo>
                    <a:pt x="98" y="162"/>
                  </a:lnTo>
                  <a:lnTo>
                    <a:pt x="124" y="130"/>
                  </a:lnTo>
                  <a:lnTo>
                    <a:pt x="154" y="102"/>
                  </a:lnTo>
                  <a:lnTo>
                    <a:pt x="188" y="76"/>
                  </a:lnTo>
                  <a:lnTo>
                    <a:pt x="222" y="54"/>
                  </a:lnTo>
                  <a:lnTo>
                    <a:pt x="260" y="34"/>
                  </a:lnTo>
                  <a:lnTo>
                    <a:pt x="298" y="20"/>
                  </a:lnTo>
                  <a:lnTo>
                    <a:pt x="340" y="8"/>
                  </a:lnTo>
                  <a:lnTo>
                    <a:pt x="382" y="2"/>
                  </a:lnTo>
                  <a:lnTo>
                    <a:pt x="424" y="0"/>
                  </a:lnTo>
                  <a:lnTo>
                    <a:pt x="424" y="0"/>
                  </a:lnTo>
                  <a:close/>
                </a:path>
              </a:pathLst>
            </a:custGeom>
            <a:solidFill>
              <a:srgbClr val="FFB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1" name="Freeform 23"/>
            <p:cNvSpPr>
              <a:spLocks/>
            </p:cNvSpPr>
            <p:nvPr/>
          </p:nvSpPr>
          <p:spPr bwMode="auto">
            <a:xfrm>
              <a:off x="4680" y="270"/>
              <a:ext cx="852" cy="900"/>
            </a:xfrm>
            <a:custGeom>
              <a:avLst/>
              <a:gdLst/>
              <a:ahLst/>
              <a:cxnLst>
                <a:cxn ang="0">
                  <a:pos x="426" y="0"/>
                </a:cxn>
                <a:cxn ang="0">
                  <a:pos x="510" y="8"/>
                </a:cxn>
                <a:cxn ang="0">
                  <a:pos x="590" y="36"/>
                </a:cxn>
                <a:cxn ang="0">
                  <a:pos x="662" y="76"/>
                </a:cxn>
                <a:cxn ang="0">
                  <a:pos x="726" y="132"/>
                </a:cxn>
                <a:cxn ang="0">
                  <a:pos x="778" y="198"/>
                </a:cxn>
                <a:cxn ang="0">
                  <a:pos x="818" y="274"/>
                </a:cxn>
                <a:cxn ang="0">
                  <a:pos x="842" y="360"/>
                </a:cxn>
                <a:cxn ang="0">
                  <a:pos x="852" y="450"/>
                </a:cxn>
                <a:cxn ang="0">
                  <a:pos x="848" y="496"/>
                </a:cxn>
                <a:cxn ang="0">
                  <a:pos x="832" y="582"/>
                </a:cxn>
                <a:cxn ang="0">
                  <a:pos x="800" y="664"/>
                </a:cxn>
                <a:cxn ang="0">
                  <a:pos x="754" y="736"/>
                </a:cxn>
                <a:cxn ang="0">
                  <a:pos x="696" y="796"/>
                </a:cxn>
                <a:cxn ang="0">
                  <a:pos x="628" y="844"/>
                </a:cxn>
                <a:cxn ang="0">
                  <a:pos x="552" y="878"/>
                </a:cxn>
                <a:cxn ang="0">
                  <a:pos x="468" y="896"/>
                </a:cxn>
                <a:cxn ang="0">
                  <a:pos x="426" y="900"/>
                </a:cxn>
                <a:cxn ang="0">
                  <a:pos x="340" y="890"/>
                </a:cxn>
                <a:cxn ang="0">
                  <a:pos x="260" y="864"/>
                </a:cxn>
                <a:cxn ang="0">
                  <a:pos x="188" y="822"/>
                </a:cxn>
                <a:cxn ang="0">
                  <a:pos x="124" y="768"/>
                </a:cxn>
                <a:cxn ang="0">
                  <a:pos x="72" y="700"/>
                </a:cxn>
                <a:cxn ang="0">
                  <a:pos x="32" y="624"/>
                </a:cxn>
                <a:cxn ang="0">
                  <a:pos x="8" y="540"/>
                </a:cxn>
                <a:cxn ang="0">
                  <a:pos x="0" y="450"/>
                </a:cxn>
                <a:cxn ang="0">
                  <a:pos x="2" y="404"/>
                </a:cxn>
                <a:cxn ang="0">
                  <a:pos x="18" y="316"/>
                </a:cxn>
                <a:cxn ang="0">
                  <a:pos x="50" y="236"/>
                </a:cxn>
                <a:cxn ang="0">
                  <a:pos x="96" y="164"/>
                </a:cxn>
                <a:cxn ang="0">
                  <a:pos x="154" y="102"/>
                </a:cxn>
                <a:cxn ang="0">
                  <a:pos x="222" y="54"/>
                </a:cxn>
                <a:cxn ang="0">
                  <a:pos x="298" y="20"/>
                </a:cxn>
                <a:cxn ang="0">
                  <a:pos x="382" y="2"/>
                </a:cxn>
                <a:cxn ang="0">
                  <a:pos x="426" y="0"/>
                </a:cxn>
              </a:cxnLst>
              <a:rect l="0" t="0" r="r" b="b"/>
              <a:pathLst>
                <a:path w="852" h="900">
                  <a:moveTo>
                    <a:pt x="426" y="0"/>
                  </a:moveTo>
                  <a:lnTo>
                    <a:pt x="426" y="0"/>
                  </a:lnTo>
                  <a:lnTo>
                    <a:pt x="468" y="2"/>
                  </a:lnTo>
                  <a:lnTo>
                    <a:pt x="510" y="8"/>
                  </a:lnTo>
                  <a:lnTo>
                    <a:pt x="552" y="20"/>
                  </a:lnTo>
                  <a:lnTo>
                    <a:pt x="590" y="36"/>
                  </a:lnTo>
                  <a:lnTo>
                    <a:pt x="628" y="54"/>
                  </a:lnTo>
                  <a:lnTo>
                    <a:pt x="662" y="76"/>
                  </a:lnTo>
                  <a:lnTo>
                    <a:pt x="696" y="102"/>
                  </a:lnTo>
                  <a:lnTo>
                    <a:pt x="726" y="132"/>
                  </a:lnTo>
                  <a:lnTo>
                    <a:pt x="754" y="164"/>
                  </a:lnTo>
                  <a:lnTo>
                    <a:pt x="778" y="198"/>
                  </a:lnTo>
                  <a:lnTo>
                    <a:pt x="800" y="236"/>
                  </a:lnTo>
                  <a:lnTo>
                    <a:pt x="818" y="274"/>
                  </a:lnTo>
                  <a:lnTo>
                    <a:pt x="832" y="316"/>
                  </a:lnTo>
                  <a:lnTo>
                    <a:pt x="842" y="360"/>
                  </a:lnTo>
                  <a:lnTo>
                    <a:pt x="848" y="404"/>
                  </a:lnTo>
                  <a:lnTo>
                    <a:pt x="852" y="450"/>
                  </a:lnTo>
                  <a:lnTo>
                    <a:pt x="852" y="450"/>
                  </a:lnTo>
                  <a:lnTo>
                    <a:pt x="848" y="496"/>
                  </a:lnTo>
                  <a:lnTo>
                    <a:pt x="842" y="540"/>
                  </a:lnTo>
                  <a:lnTo>
                    <a:pt x="832" y="582"/>
                  </a:lnTo>
                  <a:lnTo>
                    <a:pt x="818" y="624"/>
                  </a:lnTo>
                  <a:lnTo>
                    <a:pt x="800" y="664"/>
                  </a:lnTo>
                  <a:lnTo>
                    <a:pt x="778" y="700"/>
                  </a:lnTo>
                  <a:lnTo>
                    <a:pt x="754" y="736"/>
                  </a:lnTo>
                  <a:lnTo>
                    <a:pt x="726" y="768"/>
                  </a:lnTo>
                  <a:lnTo>
                    <a:pt x="696" y="796"/>
                  </a:lnTo>
                  <a:lnTo>
                    <a:pt x="662" y="822"/>
                  </a:lnTo>
                  <a:lnTo>
                    <a:pt x="628" y="844"/>
                  </a:lnTo>
                  <a:lnTo>
                    <a:pt x="590" y="864"/>
                  </a:lnTo>
                  <a:lnTo>
                    <a:pt x="552" y="878"/>
                  </a:lnTo>
                  <a:lnTo>
                    <a:pt x="510" y="890"/>
                  </a:lnTo>
                  <a:lnTo>
                    <a:pt x="468" y="896"/>
                  </a:lnTo>
                  <a:lnTo>
                    <a:pt x="426" y="900"/>
                  </a:lnTo>
                  <a:lnTo>
                    <a:pt x="426" y="900"/>
                  </a:lnTo>
                  <a:lnTo>
                    <a:pt x="382" y="896"/>
                  </a:lnTo>
                  <a:lnTo>
                    <a:pt x="340" y="890"/>
                  </a:lnTo>
                  <a:lnTo>
                    <a:pt x="298" y="878"/>
                  </a:lnTo>
                  <a:lnTo>
                    <a:pt x="260" y="864"/>
                  </a:lnTo>
                  <a:lnTo>
                    <a:pt x="222" y="844"/>
                  </a:lnTo>
                  <a:lnTo>
                    <a:pt x="188" y="822"/>
                  </a:lnTo>
                  <a:lnTo>
                    <a:pt x="154" y="796"/>
                  </a:lnTo>
                  <a:lnTo>
                    <a:pt x="124" y="768"/>
                  </a:lnTo>
                  <a:lnTo>
                    <a:pt x="96" y="736"/>
                  </a:lnTo>
                  <a:lnTo>
                    <a:pt x="72" y="700"/>
                  </a:lnTo>
                  <a:lnTo>
                    <a:pt x="50" y="664"/>
                  </a:lnTo>
                  <a:lnTo>
                    <a:pt x="32" y="624"/>
                  </a:lnTo>
                  <a:lnTo>
                    <a:pt x="18" y="582"/>
                  </a:lnTo>
                  <a:lnTo>
                    <a:pt x="8" y="540"/>
                  </a:lnTo>
                  <a:lnTo>
                    <a:pt x="2" y="496"/>
                  </a:lnTo>
                  <a:lnTo>
                    <a:pt x="0" y="450"/>
                  </a:lnTo>
                  <a:lnTo>
                    <a:pt x="0" y="450"/>
                  </a:lnTo>
                  <a:lnTo>
                    <a:pt x="2" y="404"/>
                  </a:lnTo>
                  <a:lnTo>
                    <a:pt x="8" y="360"/>
                  </a:lnTo>
                  <a:lnTo>
                    <a:pt x="18" y="316"/>
                  </a:lnTo>
                  <a:lnTo>
                    <a:pt x="32" y="274"/>
                  </a:lnTo>
                  <a:lnTo>
                    <a:pt x="50" y="236"/>
                  </a:lnTo>
                  <a:lnTo>
                    <a:pt x="72" y="198"/>
                  </a:lnTo>
                  <a:lnTo>
                    <a:pt x="96" y="164"/>
                  </a:lnTo>
                  <a:lnTo>
                    <a:pt x="124" y="132"/>
                  </a:lnTo>
                  <a:lnTo>
                    <a:pt x="154" y="102"/>
                  </a:lnTo>
                  <a:lnTo>
                    <a:pt x="188" y="76"/>
                  </a:lnTo>
                  <a:lnTo>
                    <a:pt x="222" y="54"/>
                  </a:lnTo>
                  <a:lnTo>
                    <a:pt x="260" y="36"/>
                  </a:lnTo>
                  <a:lnTo>
                    <a:pt x="298" y="20"/>
                  </a:lnTo>
                  <a:lnTo>
                    <a:pt x="340" y="8"/>
                  </a:lnTo>
                  <a:lnTo>
                    <a:pt x="382" y="2"/>
                  </a:lnTo>
                  <a:lnTo>
                    <a:pt x="426" y="0"/>
                  </a:lnTo>
                  <a:lnTo>
                    <a:pt x="426" y="0"/>
                  </a:lnTo>
                  <a:close/>
                </a:path>
              </a:pathLst>
            </a:custGeom>
            <a:solidFill>
              <a:srgbClr val="FFA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2" name="Freeform 24"/>
            <p:cNvSpPr>
              <a:spLocks/>
            </p:cNvSpPr>
            <p:nvPr/>
          </p:nvSpPr>
          <p:spPr bwMode="auto">
            <a:xfrm>
              <a:off x="4676" y="266"/>
              <a:ext cx="856" cy="904"/>
            </a:xfrm>
            <a:custGeom>
              <a:avLst/>
              <a:gdLst/>
              <a:ahLst/>
              <a:cxnLst>
                <a:cxn ang="0">
                  <a:pos x="428" y="0"/>
                </a:cxn>
                <a:cxn ang="0">
                  <a:pos x="514" y="10"/>
                </a:cxn>
                <a:cxn ang="0">
                  <a:pos x="594" y="36"/>
                </a:cxn>
                <a:cxn ang="0">
                  <a:pos x="666" y="78"/>
                </a:cxn>
                <a:cxn ang="0">
                  <a:pos x="730" y="134"/>
                </a:cxn>
                <a:cxn ang="0">
                  <a:pos x="782" y="200"/>
                </a:cxn>
                <a:cxn ang="0">
                  <a:pos x="822" y="276"/>
                </a:cxn>
                <a:cxn ang="0">
                  <a:pos x="846" y="362"/>
                </a:cxn>
                <a:cxn ang="0">
                  <a:pos x="856" y="452"/>
                </a:cxn>
                <a:cxn ang="0">
                  <a:pos x="854" y="498"/>
                </a:cxn>
                <a:cxn ang="0">
                  <a:pos x="836" y="586"/>
                </a:cxn>
                <a:cxn ang="0">
                  <a:pos x="804" y="668"/>
                </a:cxn>
                <a:cxn ang="0">
                  <a:pos x="758" y="740"/>
                </a:cxn>
                <a:cxn ang="0">
                  <a:pos x="700" y="800"/>
                </a:cxn>
                <a:cxn ang="0">
                  <a:pos x="632" y="850"/>
                </a:cxn>
                <a:cxn ang="0">
                  <a:pos x="554" y="884"/>
                </a:cxn>
                <a:cxn ang="0">
                  <a:pos x="472" y="902"/>
                </a:cxn>
                <a:cxn ang="0">
                  <a:pos x="428" y="904"/>
                </a:cxn>
                <a:cxn ang="0">
                  <a:pos x="342" y="894"/>
                </a:cxn>
                <a:cxn ang="0">
                  <a:pos x="262" y="868"/>
                </a:cxn>
                <a:cxn ang="0">
                  <a:pos x="188" y="826"/>
                </a:cxn>
                <a:cxn ang="0">
                  <a:pos x="126" y="772"/>
                </a:cxn>
                <a:cxn ang="0">
                  <a:pos x="74" y="704"/>
                </a:cxn>
                <a:cxn ang="0">
                  <a:pos x="34" y="628"/>
                </a:cxn>
                <a:cxn ang="0">
                  <a:pos x="8" y="544"/>
                </a:cxn>
                <a:cxn ang="0">
                  <a:pos x="0" y="452"/>
                </a:cxn>
                <a:cxn ang="0">
                  <a:pos x="2" y="406"/>
                </a:cxn>
                <a:cxn ang="0">
                  <a:pos x="20" y="318"/>
                </a:cxn>
                <a:cxn ang="0">
                  <a:pos x="52" y="238"/>
                </a:cxn>
                <a:cxn ang="0">
                  <a:pos x="98" y="166"/>
                </a:cxn>
                <a:cxn ang="0">
                  <a:pos x="156" y="104"/>
                </a:cxn>
                <a:cxn ang="0">
                  <a:pos x="224" y="56"/>
                </a:cxn>
                <a:cxn ang="0">
                  <a:pos x="300" y="20"/>
                </a:cxn>
                <a:cxn ang="0">
                  <a:pos x="384" y="2"/>
                </a:cxn>
                <a:cxn ang="0">
                  <a:pos x="428" y="0"/>
                </a:cxn>
              </a:cxnLst>
              <a:rect l="0" t="0" r="r" b="b"/>
              <a:pathLst>
                <a:path w="856" h="904">
                  <a:moveTo>
                    <a:pt x="428" y="0"/>
                  </a:moveTo>
                  <a:lnTo>
                    <a:pt x="428" y="0"/>
                  </a:lnTo>
                  <a:lnTo>
                    <a:pt x="472" y="2"/>
                  </a:lnTo>
                  <a:lnTo>
                    <a:pt x="514" y="10"/>
                  </a:lnTo>
                  <a:lnTo>
                    <a:pt x="554" y="20"/>
                  </a:lnTo>
                  <a:lnTo>
                    <a:pt x="594" y="36"/>
                  </a:lnTo>
                  <a:lnTo>
                    <a:pt x="632" y="56"/>
                  </a:lnTo>
                  <a:lnTo>
                    <a:pt x="666" y="78"/>
                  </a:lnTo>
                  <a:lnTo>
                    <a:pt x="700" y="104"/>
                  </a:lnTo>
                  <a:lnTo>
                    <a:pt x="730" y="134"/>
                  </a:lnTo>
                  <a:lnTo>
                    <a:pt x="758" y="166"/>
                  </a:lnTo>
                  <a:lnTo>
                    <a:pt x="782" y="200"/>
                  </a:lnTo>
                  <a:lnTo>
                    <a:pt x="804" y="238"/>
                  </a:lnTo>
                  <a:lnTo>
                    <a:pt x="822" y="276"/>
                  </a:lnTo>
                  <a:lnTo>
                    <a:pt x="836" y="318"/>
                  </a:lnTo>
                  <a:lnTo>
                    <a:pt x="846" y="362"/>
                  </a:lnTo>
                  <a:lnTo>
                    <a:pt x="854" y="406"/>
                  </a:lnTo>
                  <a:lnTo>
                    <a:pt x="856" y="452"/>
                  </a:lnTo>
                  <a:lnTo>
                    <a:pt x="856" y="452"/>
                  </a:lnTo>
                  <a:lnTo>
                    <a:pt x="854" y="498"/>
                  </a:lnTo>
                  <a:lnTo>
                    <a:pt x="846" y="544"/>
                  </a:lnTo>
                  <a:lnTo>
                    <a:pt x="836" y="586"/>
                  </a:lnTo>
                  <a:lnTo>
                    <a:pt x="822" y="628"/>
                  </a:lnTo>
                  <a:lnTo>
                    <a:pt x="804" y="668"/>
                  </a:lnTo>
                  <a:lnTo>
                    <a:pt x="782" y="704"/>
                  </a:lnTo>
                  <a:lnTo>
                    <a:pt x="758" y="740"/>
                  </a:lnTo>
                  <a:lnTo>
                    <a:pt x="730" y="772"/>
                  </a:lnTo>
                  <a:lnTo>
                    <a:pt x="700" y="800"/>
                  </a:lnTo>
                  <a:lnTo>
                    <a:pt x="666" y="826"/>
                  </a:lnTo>
                  <a:lnTo>
                    <a:pt x="632" y="850"/>
                  </a:lnTo>
                  <a:lnTo>
                    <a:pt x="594" y="868"/>
                  </a:lnTo>
                  <a:lnTo>
                    <a:pt x="554" y="884"/>
                  </a:lnTo>
                  <a:lnTo>
                    <a:pt x="514" y="894"/>
                  </a:lnTo>
                  <a:lnTo>
                    <a:pt x="472" y="902"/>
                  </a:lnTo>
                  <a:lnTo>
                    <a:pt x="428" y="904"/>
                  </a:lnTo>
                  <a:lnTo>
                    <a:pt x="428" y="904"/>
                  </a:lnTo>
                  <a:lnTo>
                    <a:pt x="384" y="902"/>
                  </a:lnTo>
                  <a:lnTo>
                    <a:pt x="342" y="894"/>
                  </a:lnTo>
                  <a:lnTo>
                    <a:pt x="300" y="884"/>
                  </a:lnTo>
                  <a:lnTo>
                    <a:pt x="262" y="868"/>
                  </a:lnTo>
                  <a:lnTo>
                    <a:pt x="224" y="850"/>
                  </a:lnTo>
                  <a:lnTo>
                    <a:pt x="188" y="826"/>
                  </a:lnTo>
                  <a:lnTo>
                    <a:pt x="156" y="800"/>
                  </a:lnTo>
                  <a:lnTo>
                    <a:pt x="126" y="772"/>
                  </a:lnTo>
                  <a:lnTo>
                    <a:pt x="98" y="740"/>
                  </a:lnTo>
                  <a:lnTo>
                    <a:pt x="74" y="704"/>
                  </a:lnTo>
                  <a:lnTo>
                    <a:pt x="52" y="668"/>
                  </a:lnTo>
                  <a:lnTo>
                    <a:pt x="34" y="628"/>
                  </a:lnTo>
                  <a:lnTo>
                    <a:pt x="20" y="586"/>
                  </a:lnTo>
                  <a:lnTo>
                    <a:pt x="8" y="544"/>
                  </a:lnTo>
                  <a:lnTo>
                    <a:pt x="2" y="498"/>
                  </a:lnTo>
                  <a:lnTo>
                    <a:pt x="0" y="452"/>
                  </a:lnTo>
                  <a:lnTo>
                    <a:pt x="0" y="452"/>
                  </a:lnTo>
                  <a:lnTo>
                    <a:pt x="2" y="406"/>
                  </a:lnTo>
                  <a:lnTo>
                    <a:pt x="8" y="362"/>
                  </a:lnTo>
                  <a:lnTo>
                    <a:pt x="20" y="318"/>
                  </a:lnTo>
                  <a:lnTo>
                    <a:pt x="34" y="276"/>
                  </a:lnTo>
                  <a:lnTo>
                    <a:pt x="52" y="238"/>
                  </a:lnTo>
                  <a:lnTo>
                    <a:pt x="74" y="200"/>
                  </a:lnTo>
                  <a:lnTo>
                    <a:pt x="98" y="166"/>
                  </a:lnTo>
                  <a:lnTo>
                    <a:pt x="126" y="134"/>
                  </a:lnTo>
                  <a:lnTo>
                    <a:pt x="156" y="104"/>
                  </a:lnTo>
                  <a:lnTo>
                    <a:pt x="188" y="78"/>
                  </a:lnTo>
                  <a:lnTo>
                    <a:pt x="224" y="56"/>
                  </a:lnTo>
                  <a:lnTo>
                    <a:pt x="262" y="36"/>
                  </a:lnTo>
                  <a:lnTo>
                    <a:pt x="300" y="20"/>
                  </a:lnTo>
                  <a:lnTo>
                    <a:pt x="342" y="10"/>
                  </a:lnTo>
                  <a:lnTo>
                    <a:pt x="384" y="2"/>
                  </a:lnTo>
                  <a:lnTo>
                    <a:pt x="428" y="0"/>
                  </a:lnTo>
                  <a:lnTo>
                    <a:pt x="428" y="0"/>
                  </a:lnTo>
                  <a:close/>
                </a:path>
              </a:pathLst>
            </a:custGeom>
            <a:solidFill>
              <a:srgbClr val="FF7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3" name="Freeform 25"/>
            <p:cNvSpPr>
              <a:spLocks/>
            </p:cNvSpPr>
            <p:nvPr/>
          </p:nvSpPr>
          <p:spPr bwMode="auto">
            <a:xfrm>
              <a:off x="4702" y="282"/>
              <a:ext cx="816" cy="872"/>
            </a:xfrm>
            <a:custGeom>
              <a:avLst/>
              <a:gdLst/>
              <a:ahLst/>
              <a:cxnLst>
                <a:cxn ang="0">
                  <a:pos x="408" y="0"/>
                </a:cxn>
                <a:cxn ang="0">
                  <a:pos x="490" y="8"/>
                </a:cxn>
                <a:cxn ang="0">
                  <a:pos x="566" y="34"/>
                </a:cxn>
                <a:cxn ang="0">
                  <a:pos x="636" y="74"/>
                </a:cxn>
                <a:cxn ang="0">
                  <a:pos x="696" y="128"/>
                </a:cxn>
                <a:cxn ang="0">
                  <a:pos x="746" y="192"/>
                </a:cxn>
                <a:cxn ang="0">
                  <a:pos x="782" y="266"/>
                </a:cxn>
                <a:cxn ang="0">
                  <a:pos x="806" y="348"/>
                </a:cxn>
                <a:cxn ang="0">
                  <a:pos x="816" y="436"/>
                </a:cxn>
                <a:cxn ang="0">
                  <a:pos x="812" y="480"/>
                </a:cxn>
                <a:cxn ang="0">
                  <a:pos x="796" y="566"/>
                </a:cxn>
                <a:cxn ang="0">
                  <a:pos x="766" y="644"/>
                </a:cxn>
                <a:cxn ang="0">
                  <a:pos x="722" y="712"/>
                </a:cxn>
                <a:cxn ang="0">
                  <a:pos x="666" y="772"/>
                </a:cxn>
                <a:cxn ang="0">
                  <a:pos x="602" y="818"/>
                </a:cxn>
                <a:cxn ang="0">
                  <a:pos x="528" y="852"/>
                </a:cxn>
                <a:cxn ang="0">
                  <a:pos x="450" y="870"/>
                </a:cxn>
                <a:cxn ang="0">
                  <a:pos x="408" y="872"/>
                </a:cxn>
                <a:cxn ang="0">
                  <a:pos x="326" y="862"/>
                </a:cxn>
                <a:cxn ang="0">
                  <a:pos x="250" y="838"/>
                </a:cxn>
                <a:cxn ang="0">
                  <a:pos x="180" y="798"/>
                </a:cxn>
                <a:cxn ang="0">
                  <a:pos x="120" y="744"/>
                </a:cxn>
                <a:cxn ang="0">
                  <a:pos x="70" y="680"/>
                </a:cxn>
                <a:cxn ang="0">
                  <a:pos x="32" y="606"/>
                </a:cxn>
                <a:cxn ang="0">
                  <a:pos x="8" y="524"/>
                </a:cxn>
                <a:cxn ang="0">
                  <a:pos x="0" y="436"/>
                </a:cxn>
                <a:cxn ang="0">
                  <a:pos x="2" y="392"/>
                </a:cxn>
                <a:cxn ang="0">
                  <a:pos x="18" y="306"/>
                </a:cxn>
                <a:cxn ang="0">
                  <a:pos x="50" y="228"/>
                </a:cxn>
                <a:cxn ang="0">
                  <a:pos x="94" y="158"/>
                </a:cxn>
                <a:cxn ang="0">
                  <a:pos x="148" y="100"/>
                </a:cxn>
                <a:cxn ang="0">
                  <a:pos x="214" y="52"/>
                </a:cxn>
                <a:cxn ang="0">
                  <a:pos x="286" y="20"/>
                </a:cxn>
                <a:cxn ang="0">
                  <a:pos x="366" y="2"/>
                </a:cxn>
                <a:cxn ang="0">
                  <a:pos x="408" y="0"/>
                </a:cxn>
              </a:cxnLst>
              <a:rect l="0" t="0" r="r" b="b"/>
              <a:pathLst>
                <a:path w="816" h="872">
                  <a:moveTo>
                    <a:pt x="408" y="0"/>
                  </a:moveTo>
                  <a:lnTo>
                    <a:pt x="408" y="0"/>
                  </a:lnTo>
                  <a:lnTo>
                    <a:pt x="450" y="2"/>
                  </a:lnTo>
                  <a:lnTo>
                    <a:pt x="490" y="8"/>
                  </a:lnTo>
                  <a:lnTo>
                    <a:pt x="528" y="20"/>
                  </a:lnTo>
                  <a:lnTo>
                    <a:pt x="566" y="34"/>
                  </a:lnTo>
                  <a:lnTo>
                    <a:pt x="602" y="52"/>
                  </a:lnTo>
                  <a:lnTo>
                    <a:pt x="636" y="74"/>
                  </a:lnTo>
                  <a:lnTo>
                    <a:pt x="666" y="100"/>
                  </a:lnTo>
                  <a:lnTo>
                    <a:pt x="696" y="128"/>
                  </a:lnTo>
                  <a:lnTo>
                    <a:pt x="722" y="158"/>
                  </a:lnTo>
                  <a:lnTo>
                    <a:pt x="746" y="192"/>
                  </a:lnTo>
                  <a:lnTo>
                    <a:pt x="766" y="228"/>
                  </a:lnTo>
                  <a:lnTo>
                    <a:pt x="782" y="266"/>
                  </a:lnTo>
                  <a:lnTo>
                    <a:pt x="796" y="306"/>
                  </a:lnTo>
                  <a:lnTo>
                    <a:pt x="806" y="348"/>
                  </a:lnTo>
                  <a:lnTo>
                    <a:pt x="812" y="392"/>
                  </a:lnTo>
                  <a:lnTo>
                    <a:pt x="816" y="436"/>
                  </a:lnTo>
                  <a:lnTo>
                    <a:pt x="816" y="436"/>
                  </a:lnTo>
                  <a:lnTo>
                    <a:pt x="812" y="480"/>
                  </a:lnTo>
                  <a:lnTo>
                    <a:pt x="806" y="524"/>
                  </a:lnTo>
                  <a:lnTo>
                    <a:pt x="796" y="566"/>
                  </a:lnTo>
                  <a:lnTo>
                    <a:pt x="782" y="606"/>
                  </a:lnTo>
                  <a:lnTo>
                    <a:pt x="766" y="644"/>
                  </a:lnTo>
                  <a:lnTo>
                    <a:pt x="746" y="680"/>
                  </a:lnTo>
                  <a:lnTo>
                    <a:pt x="722" y="712"/>
                  </a:lnTo>
                  <a:lnTo>
                    <a:pt x="696" y="744"/>
                  </a:lnTo>
                  <a:lnTo>
                    <a:pt x="666" y="772"/>
                  </a:lnTo>
                  <a:lnTo>
                    <a:pt x="636" y="798"/>
                  </a:lnTo>
                  <a:lnTo>
                    <a:pt x="602" y="818"/>
                  </a:lnTo>
                  <a:lnTo>
                    <a:pt x="566" y="838"/>
                  </a:lnTo>
                  <a:lnTo>
                    <a:pt x="528" y="852"/>
                  </a:lnTo>
                  <a:lnTo>
                    <a:pt x="490" y="862"/>
                  </a:lnTo>
                  <a:lnTo>
                    <a:pt x="450" y="870"/>
                  </a:lnTo>
                  <a:lnTo>
                    <a:pt x="408" y="872"/>
                  </a:lnTo>
                  <a:lnTo>
                    <a:pt x="408" y="872"/>
                  </a:lnTo>
                  <a:lnTo>
                    <a:pt x="366" y="870"/>
                  </a:lnTo>
                  <a:lnTo>
                    <a:pt x="326" y="862"/>
                  </a:lnTo>
                  <a:lnTo>
                    <a:pt x="286" y="852"/>
                  </a:lnTo>
                  <a:lnTo>
                    <a:pt x="250" y="838"/>
                  </a:lnTo>
                  <a:lnTo>
                    <a:pt x="214" y="818"/>
                  </a:lnTo>
                  <a:lnTo>
                    <a:pt x="180" y="798"/>
                  </a:lnTo>
                  <a:lnTo>
                    <a:pt x="148" y="772"/>
                  </a:lnTo>
                  <a:lnTo>
                    <a:pt x="120" y="744"/>
                  </a:lnTo>
                  <a:lnTo>
                    <a:pt x="94" y="712"/>
                  </a:lnTo>
                  <a:lnTo>
                    <a:pt x="70" y="680"/>
                  </a:lnTo>
                  <a:lnTo>
                    <a:pt x="50" y="644"/>
                  </a:lnTo>
                  <a:lnTo>
                    <a:pt x="32" y="606"/>
                  </a:lnTo>
                  <a:lnTo>
                    <a:pt x="18" y="566"/>
                  </a:lnTo>
                  <a:lnTo>
                    <a:pt x="8" y="524"/>
                  </a:lnTo>
                  <a:lnTo>
                    <a:pt x="2" y="480"/>
                  </a:lnTo>
                  <a:lnTo>
                    <a:pt x="0" y="436"/>
                  </a:lnTo>
                  <a:lnTo>
                    <a:pt x="0" y="436"/>
                  </a:lnTo>
                  <a:lnTo>
                    <a:pt x="2" y="392"/>
                  </a:lnTo>
                  <a:lnTo>
                    <a:pt x="8" y="348"/>
                  </a:lnTo>
                  <a:lnTo>
                    <a:pt x="18" y="306"/>
                  </a:lnTo>
                  <a:lnTo>
                    <a:pt x="32" y="266"/>
                  </a:lnTo>
                  <a:lnTo>
                    <a:pt x="50" y="228"/>
                  </a:lnTo>
                  <a:lnTo>
                    <a:pt x="70" y="192"/>
                  </a:lnTo>
                  <a:lnTo>
                    <a:pt x="94" y="158"/>
                  </a:lnTo>
                  <a:lnTo>
                    <a:pt x="120" y="128"/>
                  </a:lnTo>
                  <a:lnTo>
                    <a:pt x="148" y="100"/>
                  </a:lnTo>
                  <a:lnTo>
                    <a:pt x="180" y="74"/>
                  </a:lnTo>
                  <a:lnTo>
                    <a:pt x="214" y="52"/>
                  </a:lnTo>
                  <a:lnTo>
                    <a:pt x="250" y="34"/>
                  </a:lnTo>
                  <a:lnTo>
                    <a:pt x="286" y="20"/>
                  </a:lnTo>
                  <a:lnTo>
                    <a:pt x="326" y="8"/>
                  </a:lnTo>
                  <a:lnTo>
                    <a:pt x="366" y="2"/>
                  </a:lnTo>
                  <a:lnTo>
                    <a:pt x="408" y="0"/>
                  </a:lnTo>
                  <a:lnTo>
                    <a:pt x="40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4" name="Freeform 26"/>
            <p:cNvSpPr>
              <a:spLocks/>
            </p:cNvSpPr>
            <p:nvPr/>
          </p:nvSpPr>
          <p:spPr bwMode="auto">
            <a:xfrm>
              <a:off x="4710" y="288"/>
              <a:ext cx="794" cy="848"/>
            </a:xfrm>
            <a:custGeom>
              <a:avLst/>
              <a:gdLst/>
              <a:ahLst/>
              <a:cxnLst>
                <a:cxn ang="0">
                  <a:pos x="398" y="0"/>
                </a:cxn>
                <a:cxn ang="0">
                  <a:pos x="478" y="10"/>
                </a:cxn>
                <a:cxn ang="0">
                  <a:pos x="552" y="34"/>
                </a:cxn>
                <a:cxn ang="0">
                  <a:pos x="620" y="74"/>
                </a:cxn>
                <a:cxn ang="0">
                  <a:pos x="678" y="126"/>
                </a:cxn>
                <a:cxn ang="0">
                  <a:pos x="726" y="190"/>
                </a:cxn>
                <a:cxn ang="0">
                  <a:pos x="762" y="262"/>
                </a:cxn>
                <a:cxn ang="0">
                  <a:pos x="786" y="340"/>
                </a:cxn>
                <a:cxn ang="0">
                  <a:pos x="794" y="426"/>
                </a:cxn>
                <a:cxn ang="0">
                  <a:pos x="792" y="470"/>
                </a:cxn>
                <a:cxn ang="0">
                  <a:pos x="776" y="552"/>
                </a:cxn>
                <a:cxn ang="0">
                  <a:pos x="746" y="628"/>
                </a:cxn>
                <a:cxn ang="0">
                  <a:pos x="702" y="696"/>
                </a:cxn>
                <a:cxn ang="0">
                  <a:pos x="648" y="752"/>
                </a:cxn>
                <a:cxn ang="0">
                  <a:pos x="584" y="798"/>
                </a:cxn>
                <a:cxn ang="0">
                  <a:pos x="514" y="830"/>
                </a:cxn>
                <a:cxn ang="0">
                  <a:pos x="436" y="846"/>
                </a:cxn>
                <a:cxn ang="0">
                  <a:pos x="396" y="848"/>
                </a:cxn>
                <a:cxn ang="0">
                  <a:pos x="316" y="840"/>
                </a:cxn>
                <a:cxn ang="0">
                  <a:pos x="240" y="814"/>
                </a:cxn>
                <a:cxn ang="0">
                  <a:pos x="174" y="774"/>
                </a:cxn>
                <a:cxn ang="0">
                  <a:pos x="114" y="722"/>
                </a:cxn>
                <a:cxn ang="0">
                  <a:pos x="66" y="660"/>
                </a:cxn>
                <a:cxn ang="0">
                  <a:pos x="30" y="588"/>
                </a:cxn>
                <a:cxn ang="0">
                  <a:pos x="8" y="508"/>
                </a:cxn>
                <a:cxn ang="0">
                  <a:pos x="0" y="424"/>
                </a:cxn>
                <a:cxn ang="0">
                  <a:pos x="2" y="380"/>
                </a:cxn>
                <a:cxn ang="0">
                  <a:pos x="18" y="298"/>
                </a:cxn>
                <a:cxn ang="0">
                  <a:pos x="48" y="222"/>
                </a:cxn>
                <a:cxn ang="0">
                  <a:pos x="90" y="154"/>
                </a:cxn>
                <a:cxn ang="0">
                  <a:pos x="146" y="96"/>
                </a:cxn>
                <a:cxn ang="0">
                  <a:pos x="208" y="52"/>
                </a:cxn>
                <a:cxn ang="0">
                  <a:pos x="280" y="20"/>
                </a:cxn>
                <a:cxn ang="0">
                  <a:pos x="358" y="2"/>
                </a:cxn>
                <a:cxn ang="0">
                  <a:pos x="398" y="0"/>
                </a:cxn>
              </a:cxnLst>
              <a:rect l="0" t="0" r="r" b="b"/>
              <a:pathLst>
                <a:path w="794" h="848">
                  <a:moveTo>
                    <a:pt x="398" y="0"/>
                  </a:moveTo>
                  <a:lnTo>
                    <a:pt x="398" y="0"/>
                  </a:lnTo>
                  <a:lnTo>
                    <a:pt x="438" y="4"/>
                  </a:lnTo>
                  <a:lnTo>
                    <a:pt x="478" y="10"/>
                  </a:lnTo>
                  <a:lnTo>
                    <a:pt x="516" y="20"/>
                  </a:lnTo>
                  <a:lnTo>
                    <a:pt x="552" y="34"/>
                  </a:lnTo>
                  <a:lnTo>
                    <a:pt x="586" y="52"/>
                  </a:lnTo>
                  <a:lnTo>
                    <a:pt x="620" y="74"/>
                  </a:lnTo>
                  <a:lnTo>
                    <a:pt x="650" y="98"/>
                  </a:lnTo>
                  <a:lnTo>
                    <a:pt x="678" y="126"/>
                  </a:lnTo>
                  <a:lnTo>
                    <a:pt x="704" y="156"/>
                  </a:lnTo>
                  <a:lnTo>
                    <a:pt x="726" y="190"/>
                  </a:lnTo>
                  <a:lnTo>
                    <a:pt x="746" y="224"/>
                  </a:lnTo>
                  <a:lnTo>
                    <a:pt x="762" y="262"/>
                  </a:lnTo>
                  <a:lnTo>
                    <a:pt x="776" y="300"/>
                  </a:lnTo>
                  <a:lnTo>
                    <a:pt x="786" y="340"/>
                  </a:lnTo>
                  <a:lnTo>
                    <a:pt x="792" y="384"/>
                  </a:lnTo>
                  <a:lnTo>
                    <a:pt x="794" y="426"/>
                  </a:lnTo>
                  <a:lnTo>
                    <a:pt x="794" y="426"/>
                  </a:lnTo>
                  <a:lnTo>
                    <a:pt x="792" y="470"/>
                  </a:lnTo>
                  <a:lnTo>
                    <a:pt x="786" y="512"/>
                  </a:lnTo>
                  <a:lnTo>
                    <a:pt x="776" y="552"/>
                  </a:lnTo>
                  <a:lnTo>
                    <a:pt x="762" y="590"/>
                  </a:lnTo>
                  <a:lnTo>
                    <a:pt x="746" y="628"/>
                  </a:lnTo>
                  <a:lnTo>
                    <a:pt x="724" y="662"/>
                  </a:lnTo>
                  <a:lnTo>
                    <a:pt x="702" y="696"/>
                  </a:lnTo>
                  <a:lnTo>
                    <a:pt x="676" y="726"/>
                  </a:lnTo>
                  <a:lnTo>
                    <a:pt x="648" y="752"/>
                  </a:lnTo>
                  <a:lnTo>
                    <a:pt x="618" y="776"/>
                  </a:lnTo>
                  <a:lnTo>
                    <a:pt x="584" y="798"/>
                  </a:lnTo>
                  <a:lnTo>
                    <a:pt x="550" y="816"/>
                  </a:lnTo>
                  <a:lnTo>
                    <a:pt x="514" y="830"/>
                  </a:lnTo>
                  <a:lnTo>
                    <a:pt x="476" y="840"/>
                  </a:lnTo>
                  <a:lnTo>
                    <a:pt x="436" y="846"/>
                  </a:lnTo>
                  <a:lnTo>
                    <a:pt x="396" y="848"/>
                  </a:lnTo>
                  <a:lnTo>
                    <a:pt x="396" y="848"/>
                  </a:lnTo>
                  <a:lnTo>
                    <a:pt x="354" y="846"/>
                  </a:lnTo>
                  <a:lnTo>
                    <a:pt x="316" y="840"/>
                  </a:lnTo>
                  <a:lnTo>
                    <a:pt x="278" y="828"/>
                  </a:lnTo>
                  <a:lnTo>
                    <a:pt x="240" y="814"/>
                  </a:lnTo>
                  <a:lnTo>
                    <a:pt x="206" y="796"/>
                  </a:lnTo>
                  <a:lnTo>
                    <a:pt x="174" y="774"/>
                  </a:lnTo>
                  <a:lnTo>
                    <a:pt x="142" y="750"/>
                  </a:lnTo>
                  <a:lnTo>
                    <a:pt x="114" y="722"/>
                  </a:lnTo>
                  <a:lnTo>
                    <a:pt x="90" y="692"/>
                  </a:lnTo>
                  <a:lnTo>
                    <a:pt x="66" y="660"/>
                  </a:lnTo>
                  <a:lnTo>
                    <a:pt x="46" y="624"/>
                  </a:lnTo>
                  <a:lnTo>
                    <a:pt x="30" y="588"/>
                  </a:lnTo>
                  <a:lnTo>
                    <a:pt x="16" y="548"/>
                  </a:lnTo>
                  <a:lnTo>
                    <a:pt x="8" y="508"/>
                  </a:lnTo>
                  <a:lnTo>
                    <a:pt x="2" y="466"/>
                  </a:lnTo>
                  <a:lnTo>
                    <a:pt x="0" y="424"/>
                  </a:lnTo>
                  <a:lnTo>
                    <a:pt x="0" y="424"/>
                  </a:lnTo>
                  <a:lnTo>
                    <a:pt x="2" y="380"/>
                  </a:lnTo>
                  <a:lnTo>
                    <a:pt x="8" y="338"/>
                  </a:lnTo>
                  <a:lnTo>
                    <a:pt x="18" y="298"/>
                  </a:lnTo>
                  <a:lnTo>
                    <a:pt x="32" y="258"/>
                  </a:lnTo>
                  <a:lnTo>
                    <a:pt x="48" y="222"/>
                  </a:lnTo>
                  <a:lnTo>
                    <a:pt x="68" y="186"/>
                  </a:lnTo>
                  <a:lnTo>
                    <a:pt x="90" y="154"/>
                  </a:lnTo>
                  <a:lnTo>
                    <a:pt x="116" y="124"/>
                  </a:lnTo>
                  <a:lnTo>
                    <a:pt x="146" y="96"/>
                  </a:lnTo>
                  <a:lnTo>
                    <a:pt x="176" y="72"/>
                  </a:lnTo>
                  <a:lnTo>
                    <a:pt x="208" y="52"/>
                  </a:lnTo>
                  <a:lnTo>
                    <a:pt x="244" y="34"/>
                  </a:lnTo>
                  <a:lnTo>
                    <a:pt x="280" y="20"/>
                  </a:lnTo>
                  <a:lnTo>
                    <a:pt x="318" y="10"/>
                  </a:lnTo>
                  <a:lnTo>
                    <a:pt x="358" y="2"/>
                  </a:lnTo>
                  <a:lnTo>
                    <a:pt x="398" y="0"/>
                  </a:lnTo>
                  <a:lnTo>
                    <a:pt x="398" y="0"/>
                  </a:lnTo>
                  <a:close/>
                </a:path>
              </a:pathLst>
            </a:custGeom>
            <a:solidFill>
              <a:srgbClr val="FFC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5" name="Freeform 27"/>
            <p:cNvSpPr>
              <a:spLocks/>
            </p:cNvSpPr>
            <p:nvPr/>
          </p:nvSpPr>
          <p:spPr bwMode="auto">
            <a:xfrm>
              <a:off x="4716" y="296"/>
              <a:ext cx="774" cy="824"/>
            </a:xfrm>
            <a:custGeom>
              <a:avLst/>
              <a:gdLst/>
              <a:ahLst/>
              <a:cxnLst>
                <a:cxn ang="0">
                  <a:pos x="390" y="0"/>
                </a:cxn>
                <a:cxn ang="0">
                  <a:pos x="468" y="10"/>
                </a:cxn>
                <a:cxn ang="0">
                  <a:pos x="540" y="34"/>
                </a:cxn>
                <a:cxn ang="0">
                  <a:pos x="606" y="72"/>
                </a:cxn>
                <a:cxn ang="0">
                  <a:pos x="662" y="124"/>
                </a:cxn>
                <a:cxn ang="0">
                  <a:pos x="710" y="184"/>
                </a:cxn>
                <a:cxn ang="0">
                  <a:pos x="746" y="254"/>
                </a:cxn>
                <a:cxn ang="0">
                  <a:pos x="768" y="332"/>
                </a:cxn>
                <a:cxn ang="0">
                  <a:pos x="774" y="414"/>
                </a:cxn>
                <a:cxn ang="0">
                  <a:pos x="772" y="456"/>
                </a:cxn>
                <a:cxn ang="0">
                  <a:pos x="756" y="536"/>
                </a:cxn>
                <a:cxn ang="0">
                  <a:pos x="726" y="610"/>
                </a:cxn>
                <a:cxn ang="0">
                  <a:pos x="684" y="676"/>
                </a:cxn>
                <a:cxn ang="0">
                  <a:pos x="632" y="730"/>
                </a:cxn>
                <a:cxn ang="0">
                  <a:pos x="570" y="774"/>
                </a:cxn>
                <a:cxn ang="0">
                  <a:pos x="500" y="806"/>
                </a:cxn>
                <a:cxn ang="0">
                  <a:pos x="424" y="822"/>
                </a:cxn>
                <a:cxn ang="0">
                  <a:pos x="384" y="824"/>
                </a:cxn>
                <a:cxn ang="0">
                  <a:pos x="306" y="814"/>
                </a:cxn>
                <a:cxn ang="0">
                  <a:pos x="234" y="790"/>
                </a:cxn>
                <a:cxn ang="0">
                  <a:pos x="170" y="750"/>
                </a:cxn>
                <a:cxn ang="0">
                  <a:pos x="112" y="700"/>
                </a:cxn>
                <a:cxn ang="0">
                  <a:pos x="66" y="638"/>
                </a:cxn>
                <a:cxn ang="0">
                  <a:pos x="30" y="568"/>
                </a:cxn>
                <a:cxn ang="0">
                  <a:pos x="8" y="492"/>
                </a:cxn>
                <a:cxn ang="0">
                  <a:pos x="0" y="408"/>
                </a:cxn>
                <a:cxn ang="0">
                  <a:pos x="2" y="366"/>
                </a:cxn>
                <a:cxn ang="0">
                  <a:pos x="18" y="286"/>
                </a:cxn>
                <a:cxn ang="0">
                  <a:pos x="48" y="212"/>
                </a:cxn>
                <a:cxn ang="0">
                  <a:pos x="90" y="148"/>
                </a:cxn>
                <a:cxn ang="0">
                  <a:pos x="144" y="92"/>
                </a:cxn>
                <a:cxn ang="0">
                  <a:pos x="206" y="48"/>
                </a:cxn>
                <a:cxn ang="0">
                  <a:pos x="276" y="18"/>
                </a:cxn>
                <a:cxn ang="0">
                  <a:pos x="350" y="2"/>
                </a:cxn>
                <a:cxn ang="0">
                  <a:pos x="390" y="0"/>
                </a:cxn>
              </a:cxnLst>
              <a:rect l="0" t="0" r="r" b="b"/>
              <a:pathLst>
                <a:path w="774" h="824">
                  <a:moveTo>
                    <a:pt x="390" y="0"/>
                  </a:moveTo>
                  <a:lnTo>
                    <a:pt x="390" y="0"/>
                  </a:lnTo>
                  <a:lnTo>
                    <a:pt x="430" y="2"/>
                  </a:lnTo>
                  <a:lnTo>
                    <a:pt x="468" y="10"/>
                  </a:lnTo>
                  <a:lnTo>
                    <a:pt x="504" y="20"/>
                  </a:lnTo>
                  <a:lnTo>
                    <a:pt x="540" y="34"/>
                  </a:lnTo>
                  <a:lnTo>
                    <a:pt x="574" y="52"/>
                  </a:lnTo>
                  <a:lnTo>
                    <a:pt x="606" y="72"/>
                  </a:lnTo>
                  <a:lnTo>
                    <a:pt x="636" y="96"/>
                  </a:lnTo>
                  <a:lnTo>
                    <a:pt x="662" y="124"/>
                  </a:lnTo>
                  <a:lnTo>
                    <a:pt x="688" y="152"/>
                  </a:lnTo>
                  <a:lnTo>
                    <a:pt x="710" y="184"/>
                  </a:lnTo>
                  <a:lnTo>
                    <a:pt x="728" y="218"/>
                  </a:lnTo>
                  <a:lnTo>
                    <a:pt x="746" y="254"/>
                  </a:lnTo>
                  <a:lnTo>
                    <a:pt x="758" y="292"/>
                  </a:lnTo>
                  <a:lnTo>
                    <a:pt x="768" y="332"/>
                  </a:lnTo>
                  <a:lnTo>
                    <a:pt x="772" y="372"/>
                  </a:lnTo>
                  <a:lnTo>
                    <a:pt x="774" y="414"/>
                  </a:lnTo>
                  <a:lnTo>
                    <a:pt x="774" y="414"/>
                  </a:lnTo>
                  <a:lnTo>
                    <a:pt x="772" y="456"/>
                  </a:lnTo>
                  <a:lnTo>
                    <a:pt x="766" y="498"/>
                  </a:lnTo>
                  <a:lnTo>
                    <a:pt x="756" y="536"/>
                  </a:lnTo>
                  <a:lnTo>
                    <a:pt x="742" y="574"/>
                  </a:lnTo>
                  <a:lnTo>
                    <a:pt x="726" y="610"/>
                  </a:lnTo>
                  <a:lnTo>
                    <a:pt x="706" y="644"/>
                  </a:lnTo>
                  <a:lnTo>
                    <a:pt x="684" y="676"/>
                  </a:lnTo>
                  <a:lnTo>
                    <a:pt x="658" y="704"/>
                  </a:lnTo>
                  <a:lnTo>
                    <a:pt x="632" y="730"/>
                  </a:lnTo>
                  <a:lnTo>
                    <a:pt x="602" y="754"/>
                  </a:lnTo>
                  <a:lnTo>
                    <a:pt x="570" y="774"/>
                  </a:lnTo>
                  <a:lnTo>
                    <a:pt x="536" y="792"/>
                  </a:lnTo>
                  <a:lnTo>
                    <a:pt x="500" y="806"/>
                  </a:lnTo>
                  <a:lnTo>
                    <a:pt x="462" y="816"/>
                  </a:lnTo>
                  <a:lnTo>
                    <a:pt x="424" y="822"/>
                  </a:lnTo>
                  <a:lnTo>
                    <a:pt x="384" y="824"/>
                  </a:lnTo>
                  <a:lnTo>
                    <a:pt x="384" y="824"/>
                  </a:lnTo>
                  <a:lnTo>
                    <a:pt x="346" y="820"/>
                  </a:lnTo>
                  <a:lnTo>
                    <a:pt x="306" y="814"/>
                  </a:lnTo>
                  <a:lnTo>
                    <a:pt x="270" y="804"/>
                  </a:lnTo>
                  <a:lnTo>
                    <a:pt x="234" y="790"/>
                  </a:lnTo>
                  <a:lnTo>
                    <a:pt x="200" y="772"/>
                  </a:lnTo>
                  <a:lnTo>
                    <a:pt x="170" y="750"/>
                  </a:lnTo>
                  <a:lnTo>
                    <a:pt x="140" y="726"/>
                  </a:lnTo>
                  <a:lnTo>
                    <a:pt x="112" y="700"/>
                  </a:lnTo>
                  <a:lnTo>
                    <a:pt x="88" y="670"/>
                  </a:lnTo>
                  <a:lnTo>
                    <a:pt x="66" y="638"/>
                  </a:lnTo>
                  <a:lnTo>
                    <a:pt x="46" y="604"/>
                  </a:lnTo>
                  <a:lnTo>
                    <a:pt x="30" y="568"/>
                  </a:lnTo>
                  <a:lnTo>
                    <a:pt x="18" y="530"/>
                  </a:lnTo>
                  <a:lnTo>
                    <a:pt x="8" y="492"/>
                  </a:lnTo>
                  <a:lnTo>
                    <a:pt x="2" y="450"/>
                  </a:lnTo>
                  <a:lnTo>
                    <a:pt x="0" y="408"/>
                  </a:lnTo>
                  <a:lnTo>
                    <a:pt x="0" y="408"/>
                  </a:lnTo>
                  <a:lnTo>
                    <a:pt x="2" y="366"/>
                  </a:lnTo>
                  <a:lnTo>
                    <a:pt x="8" y="326"/>
                  </a:lnTo>
                  <a:lnTo>
                    <a:pt x="18" y="286"/>
                  </a:lnTo>
                  <a:lnTo>
                    <a:pt x="32" y="248"/>
                  </a:lnTo>
                  <a:lnTo>
                    <a:pt x="48" y="212"/>
                  </a:lnTo>
                  <a:lnTo>
                    <a:pt x="68" y="180"/>
                  </a:lnTo>
                  <a:lnTo>
                    <a:pt x="90" y="148"/>
                  </a:lnTo>
                  <a:lnTo>
                    <a:pt x="116" y="118"/>
                  </a:lnTo>
                  <a:lnTo>
                    <a:pt x="144" y="92"/>
                  </a:lnTo>
                  <a:lnTo>
                    <a:pt x="174" y="68"/>
                  </a:lnTo>
                  <a:lnTo>
                    <a:pt x="206" y="48"/>
                  </a:lnTo>
                  <a:lnTo>
                    <a:pt x="240" y="32"/>
                  </a:lnTo>
                  <a:lnTo>
                    <a:pt x="276" y="18"/>
                  </a:lnTo>
                  <a:lnTo>
                    <a:pt x="312" y="8"/>
                  </a:lnTo>
                  <a:lnTo>
                    <a:pt x="350" y="2"/>
                  </a:lnTo>
                  <a:lnTo>
                    <a:pt x="390" y="0"/>
                  </a:lnTo>
                  <a:lnTo>
                    <a:pt x="390" y="0"/>
                  </a:lnTo>
                  <a:close/>
                </a:path>
              </a:pathLst>
            </a:custGeom>
            <a:solidFill>
              <a:srgbClr val="FFD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6" name="Freeform 28"/>
            <p:cNvSpPr>
              <a:spLocks/>
            </p:cNvSpPr>
            <p:nvPr/>
          </p:nvSpPr>
          <p:spPr bwMode="auto">
            <a:xfrm>
              <a:off x="4724" y="304"/>
              <a:ext cx="754" cy="798"/>
            </a:xfrm>
            <a:custGeom>
              <a:avLst/>
              <a:gdLst/>
              <a:ahLst/>
              <a:cxnLst>
                <a:cxn ang="0">
                  <a:pos x="380" y="0"/>
                </a:cxn>
                <a:cxn ang="0">
                  <a:pos x="456" y="8"/>
                </a:cxn>
                <a:cxn ang="0">
                  <a:pos x="526" y="32"/>
                </a:cxn>
                <a:cxn ang="0">
                  <a:pos x="590" y="70"/>
                </a:cxn>
                <a:cxn ang="0">
                  <a:pos x="646" y="120"/>
                </a:cxn>
                <a:cxn ang="0">
                  <a:pos x="692" y="180"/>
                </a:cxn>
                <a:cxn ang="0">
                  <a:pos x="726" y="248"/>
                </a:cxn>
                <a:cxn ang="0">
                  <a:pos x="746" y="322"/>
                </a:cxn>
                <a:cxn ang="0">
                  <a:pos x="754" y="404"/>
                </a:cxn>
                <a:cxn ang="0">
                  <a:pos x="750" y="444"/>
                </a:cxn>
                <a:cxn ang="0">
                  <a:pos x="736" y="522"/>
                </a:cxn>
                <a:cxn ang="0">
                  <a:pos x="706" y="592"/>
                </a:cxn>
                <a:cxn ang="0">
                  <a:pos x="664" y="656"/>
                </a:cxn>
                <a:cxn ang="0">
                  <a:pos x="612" y="710"/>
                </a:cxn>
                <a:cxn ang="0">
                  <a:pos x="552" y="752"/>
                </a:cxn>
                <a:cxn ang="0">
                  <a:pos x="484" y="782"/>
                </a:cxn>
                <a:cxn ang="0">
                  <a:pos x="410" y="796"/>
                </a:cxn>
                <a:cxn ang="0">
                  <a:pos x="372" y="798"/>
                </a:cxn>
                <a:cxn ang="0">
                  <a:pos x="296" y="788"/>
                </a:cxn>
                <a:cxn ang="0">
                  <a:pos x="226" y="764"/>
                </a:cxn>
                <a:cxn ang="0">
                  <a:pos x="162" y="726"/>
                </a:cxn>
                <a:cxn ang="0">
                  <a:pos x="108" y="678"/>
                </a:cxn>
                <a:cxn ang="0">
                  <a:pos x="62" y="618"/>
                </a:cxn>
                <a:cxn ang="0">
                  <a:pos x="28" y="550"/>
                </a:cxn>
                <a:cxn ang="0">
                  <a:pos x="6" y="474"/>
                </a:cxn>
                <a:cxn ang="0">
                  <a:pos x="0" y="394"/>
                </a:cxn>
                <a:cxn ang="0">
                  <a:pos x="2" y="354"/>
                </a:cxn>
                <a:cxn ang="0">
                  <a:pos x="18" y="276"/>
                </a:cxn>
                <a:cxn ang="0">
                  <a:pos x="48" y="204"/>
                </a:cxn>
                <a:cxn ang="0">
                  <a:pos x="88" y="142"/>
                </a:cxn>
                <a:cxn ang="0">
                  <a:pos x="140" y="88"/>
                </a:cxn>
                <a:cxn ang="0">
                  <a:pos x="200" y="46"/>
                </a:cxn>
                <a:cxn ang="0">
                  <a:pos x="268" y="16"/>
                </a:cxn>
                <a:cxn ang="0">
                  <a:pos x="342" y="0"/>
                </a:cxn>
                <a:cxn ang="0">
                  <a:pos x="380" y="0"/>
                </a:cxn>
              </a:cxnLst>
              <a:rect l="0" t="0" r="r" b="b"/>
              <a:pathLst>
                <a:path w="754" h="798">
                  <a:moveTo>
                    <a:pt x="380" y="0"/>
                  </a:moveTo>
                  <a:lnTo>
                    <a:pt x="380" y="0"/>
                  </a:lnTo>
                  <a:lnTo>
                    <a:pt x="418" y="2"/>
                  </a:lnTo>
                  <a:lnTo>
                    <a:pt x="456" y="8"/>
                  </a:lnTo>
                  <a:lnTo>
                    <a:pt x="492" y="18"/>
                  </a:lnTo>
                  <a:lnTo>
                    <a:pt x="526" y="32"/>
                  </a:lnTo>
                  <a:lnTo>
                    <a:pt x="560" y="50"/>
                  </a:lnTo>
                  <a:lnTo>
                    <a:pt x="590" y="70"/>
                  </a:lnTo>
                  <a:lnTo>
                    <a:pt x="620" y="94"/>
                  </a:lnTo>
                  <a:lnTo>
                    <a:pt x="646" y="120"/>
                  </a:lnTo>
                  <a:lnTo>
                    <a:pt x="670" y="148"/>
                  </a:lnTo>
                  <a:lnTo>
                    <a:pt x="692" y="180"/>
                  </a:lnTo>
                  <a:lnTo>
                    <a:pt x="710" y="212"/>
                  </a:lnTo>
                  <a:lnTo>
                    <a:pt x="726" y="248"/>
                  </a:lnTo>
                  <a:lnTo>
                    <a:pt x="738" y="284"/>
                  </a:lnTo>
                  <a:lnTo>
                    <a:pt x="746" y="322"/>
                  </a:lnTo>
                  <a:lnTo>
                    <a:pt x="752" y="362"/>
                  </a:lnTo>
                  <a:lnTo>
                    <a:pt x="754" y="404"/>
                  </a:lnTo>
                  <a:lnTo>
                    <a:pt x="754" y="404"/>
                  </a:lnTo>
                  <a:lnTo>
                    <a:pt x="750" y="444"/>
                  </a:lnTo>
                  <a:lnTo>
                    <a:pt x="744" y="484"/>
                  </a:lnTo>
                  <a:lnTo>
                    <a:pt x="736" y="522"/>
                  </a:lnTo>
                  <a:lnTo>
                    <a:pt x="722" y="558"/>
                  </a:lnTo>
                  <a:lnTo>
                    <a:pt x="706" y="592"/>
                  </a:lnTo>
                  <a:lnTo>
                    <a:pt x="686" y="626"/>
                  </a:lnTo>
                  <a:lnTo>
                    <a:pt x="664" y="656"/>
                  </a:lnTo>
                  <a:lnTo>
                    <a:pt x="640" y="684"/>
                  </a:lnTo>
                  <a:lnTo>
                    <a:pt x="612" y="710"/>
                  </a:lnTo>
                  <a:lnTo>
                    <a:pt x="584" y="732"/>
                  </a:lnTo>
                  <a:lnTo>
                    <a:pt x="552" y="752"/>
                  </a:lnTo>
                  <a:lnTo>
                    <a:pt x="520" y="768"/>
                  </a:lnTo>
                  <a:lnTo>
                    <a:pt x="484" y="782"/>
                  </a:lnTo>
                  <a:lnTo>
                    <a:pt x="448" y="790"/>
                  </a:lnTo>
                  <a:lnTo>
                    <a:pt x="410" y="796"/>
                  </a:lnTo>
                  <a:lnTo>
                    <a:pt x="372" y="798"/>
                  </a:lnTo>
                  <a:lnTo>
                    <a:pt x="372" y="798"/>
                  </a:lnTo>
                  <a:lnTo>
                    <a:pt x="334" y="796"/>
                  </a:lnTo>
                  <a:lnTo>
                    <a:pt x="296" y="788"/>
                  </a:lnTo>
                  <a:lnTo>
                    <a:pt x="260" y="778"/>
                  </a:lnTo>
                  <a:lnTo>
                    <a:pt x="226" y="764"/>
                  </a:lnTo>
                  <a:lnTo>
                    <a:pt x="194" y="748"/>
                  </a:lnTo>
                  <a:lnTo>
                    <a:pt x="162" y="726"/>
                  </a:lnTo>
                  <a:lnTo>
                    <a:pt x="134" y="704"/>
                  </a:lnTo>
                  <a:lnTo>
                    <a:pt x="108" y="678"/>
                  </a:lnTo>
                  <a:lnTo>
                    <a:pt x="84" y="648"/>
                  </a:lnTo>
                  <a:lnTo>
                    <a:pt x="62" y="618"/>
                  </a:lnTo>
                  <a:lnTo>
                    <a:pt x="44" y="584"/>
                  </a:lnTo>
                  <a:lnTo>
                    <a:pt x="28" y="550"/>
                  </a:lnTo>
                  <a:lnTo>
                    <a:pt x="16" y="512"/>
                  </a:lnTo>
                  <a:lnTo>
                    <a:pt x="6" y="474"/>
                  </a:lnTo>
                  <a:lnTo>
                    <a:pt x="2" y="434"/>
                  </a:lnTo>
                  <a:lnTo>
                    <a:pt x="0" y="394"/>
                  </a:lnTo>
                  <a:lnTo>
                    <a:pt x="0" y="394"/>
                  </a:lnTo>
                  <a:lnTo>
                    <a:pt x="2" y="354"/>
                  </a:lnTo>
                  <a:lnTo>
                    <a:pt x="8" y="314"/>
                  </a:lnTo>
                  <a:lnTo>
                    <a:pt x="18" y="276"/>
                  </a:lnTo>
                  <a:lnTo>
                    <a:pt x="30" y="238"/>
                  </a:lnTo>
                  <a:lnTo>
                    <a:pt x="48" y="204"/>
                  </a:lnTo>
                  <a:lnTo>
                    <a:pt x="66" y="172"/>
                  </a:lnTo>
                  <a:lnTo>
                    <a:pt x="88" y="142"/>
                  </a:lnTo>
                  <a:lnTo>
                    <a:pt x="114" y="114"/>
                  </a:lnTo>
                  <a:lnTo>
                    <a:pt x="140" y="88"/>
                  </a:lnTo>
                  <a:lnTo>
                    <a:pt x="170" y="64"/>
                  </a:lnTo>
                  <a:lnTo>
                    <a:pt x="200" y="46"/>
                  </a:lnTo>
                  <a:lnTo>
                    <a:pt x="234" y="28"/>
                  </a:lnTo>
                  <a:lnTo>
                    <a:pt x="268" y="16"/>
                  </a:lnTo>
                  <a:lnTo>
                    <a:pt x="304" y="6"/>
                  </a:lnTo>
                  <a:lnTo>
                    <a:pt x="342" y="0"/>
                  </a:lnTo>
                  <a:lnTo>
                    <a:pt x="380" y="0"/>
                  </a:lnTo>
                  <a:lnTo>
                    <a:pt x="380" y="0"/>
                  </a:lnTo>
                  <a:close/>
                </a:path>
              </a:pathLst>
            </a:custGeom>
            <a:solidFill>
              <a:srgbClr val="FFD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7" name="Freeform 29"/>
            <p:cNvSpPr>
              <a:spLocks/>
            </p:cNvSpPr>
            <p:nvPr/>
          </p:nvSpPr>
          <p:spPr bwMode="auto">
            <a:xfrm>
              <a:off x="4730" y="310"/>
              <a:ext cx="734" cy="774"/>
            </a:xfrm>
            <a:custGeom>
              <a:avLst/>
              <a:gdLst/>
              <a:ahLst/>
              <a:cxnLst>
                <a:cxn ang="0">
                  <a:pos x="372" y="0"/>
                </a:cxn>
                <a:cxn ang="0">
                  <a:pos x="446" y="10"/>
                </a:cxn>
                <a:cxn ang="0">
                  <a:pos x="514" y="34"/>
                </a:cxn>
                <a:cxn ang="0">
                  <a:pos x="576" y="70"/>
                </a:cxn>
                <a:cxn ang="0">
                  <a:pos x="630" y="118"/>
                </a:cxn>
                <a:cxn ang="0">
                  <a:pos x="674" y="176"/>
                </a:cxn>
                <a:cxn ang="0">
                  <a:pos x="708" y="242"/>
                </a:cxn>
                <a:cxn ang="0">
                  <a:pos x="728" y="316"/>
                </a:cxn>
                <a:cxn ang="0">
                  <a:pos x="734" y="394"/>
                </a:cxn>
                <a:cxn ang="0">
                  <a:pos x="732" y="434"/>
                </a:cxn>
                <a:cxn ang="0">
                  <a:pos x="716" y="508"/>
                </a:cxn>
                <a:cxn ang="0">
                  <a:pos x="688" y="578"/>
                </a:cxn>
                <a:cxn ang="0">
                  <a:pos x="646" y="638"/>
                </a:cxn>
                <a:cxn ang="0">
                  <a:pos x="596" y="690"/>
                </a:cxn>
                <a:cxn ang="0">
                  <a:pos x="538" y="730"/>
                </a:cxn>
                <a:cxn ang="0">
                  <a:pos x="472" y="758"/>
                </a:cxn>
                <a:cxn ang="0">
                  <a:pos x="400" y="774"/>
                </a:cxn>
                <a:cxn ang="0">
                  <a:pos x="362" y="774"/>
                </a:cxn>
                <a:cxn ang="0">
                  <a:pos x="288" y="766"/>
                </a:cxn>
                <a:cxn ang="0">
                  <a:pos x="220" y="742"/>
                </a:cxn>
                <a:cxn ang="0">
                  <a:pos x="158" y="704"/>
                </a:cxn>
                <a:cxn ang="0">
                  <a:pos x="104" y="656"/>
                </a:cxn>
                <a:cxn ang="0">
                  <a:pos x="60" y="598"/>
                </a:cxn>
                <a:cxn ang="0">
                  <a:pos x="28" y="532"/>
                </a:cxn>
                <a:cxn ang="0">
                  <a:pos x="8" y="460"/>
                </a:cxn>
                <a:cxn ang="0">
                  <a:pos x="0" y="382"/>
                </a:cxn>
                <a:cxn ang="0">
                  <a:pos x="4" y="342"/>
                </a:cxn>
                <a:cxn ang="0">
                  <a:pos x="20" y="266"/>
                </a:cxn>
                <a:cxn ang="0">
                  <a:pos x="48" y="198"/>
                </a:cxn>
                <a:cxn ang="0">
                  <a:pos x="88" y="136"/>
                </a:cxn>
                <a:cxn ang="0">
                  <a:pos x="138" y="84"/>
                </a:cxn>
                <a:cxn ang="0">
                  <a:pos x="198" y="44"/>
                </a:cxn>
                <a:cxn ang="0">
                  <a:pos x="264" y="16"/>
                </a:cxn>
                <a:cxn ang="0">
                  <a:pos x="336" y="2"/>
                </a:cxn>
                <a:cxn ang="0">
                  <a:pos x="372" y="0"/>
                </a:cxn>
              </a:cxnLst>
              <a:rect l="0" t="0" r="r" b="b"/>
              <a:pathLst>
                <a:path w="734" h="774">
                  <a:moveTo>
                    <a:pt x="372" y="0"/>
                  </a:moveTo>
                  <a:lnTo>
                    <a:pt x="372" y="0"/>
                  </a:lnTo>
                  <a:lnTo>
                    <a:pt x="410" y="4"/>
                  </a:lnTo>
                  <a:lnTo>
                    <a:pt x="446" y="10"/>
                  </a:lnTo>
                  <a:lnTo>
                    <a:pt x="482" y="20"/>
                  </a:lnTo>
                  <a:lnTo>
                    <a:pt x="514" y="34"/>
                  </a:lnTo>
                  <a:lnTo>
                    <a:pt x="546" y="50"/>
                  </a:lnTo>
                  <a:lnTo>
                    <a:pt x="576" y="70"/>
                  </a:lnTo>
                  <a:lnTo>
                    <a:pt x="604" y="94"/>
                  </a:lnTo>
                  <a:lnTo>
                    <a:pt x="630" y="118"/>
                  </a:lnTo>
                  <a:lnTo>
                    <a:pt x="654" y="146"/>
                  </a:lnTo>
                  <a:lnTo>
                    <a:pt x="674" y="176"/>
                  </a:lnTo>
                  <a:lnTo>
                    <a:pt x="692" y="208"/>
                  </a:lnTo>
                  <a:lnTo>
                    <a:pt x="708" y="242"/>
                  </a:lnTo>
                  <a:lnTo>
                    <a:pt x="720" y="278"/>
                  </a:lnTo>
                  <a:lnTo>
                    <a:pt x="728" y="316"/>
                  </a:lnTo>
                  <a:lnTo>
                    <a:pt x="732" y="354"/>
                  </a:lnTo>
                  <a:lnTo>
                    <a:pt x="734" y="394"/>
                  </a:lnTo>
                  <a:lnTo>
                    <a:pt x="734" y="394"/>
                  </a:lnTo>
                  <a:lnTo>
                    <a:pt x="732" y="434"/>
                  </a:lnTo>
                  <a:lnTo>
                    <a:pt x="726" y="472"/>
                  </a:lnTo>
                  <a:lnTo>
                    <a:pt x="716" y="508"/>
                  </a:lnTo>
                  <a:lnTo>
                    <a:pt x="702" y="544"/>
                  </a:lnTo>
                  <a:lnTo>
                    <a:pt x="688" y="578"/>
                  </a:lnTo>
                  <a:lnTo>
                    <a:pt x="668" y="608"/>
                  </a:lnTo>
                  <a:lnTo>
                    <a:pt x="646" y="638"/>
                  </a:lnTo>
                  <a:lnTo>
                    <a:pt x="622" y="666"/>
                  </a:lnTo>
                  <a:lnTo>
                    <a:pt x="596" y="690"/>
                  </a:lnTo>
                  <a:lnTo>
                    <a:pt x="568" y="712"/>
                  </a:lnTo>
                  <a:lnTo>
                    <a:pt x="538" y="730"/>
                  </a:lnTo>
                  <a:lnTo>
                    <a:pt x="504" y="746"/>
                  </a:lnTo>
                  <a:lnTo>
                    <a:pt x="472" y="758"/>
                  </a:lnTo>
                  <a:lnTo>
                    <a:pt x="436" y="768"/>
                  </a:lnTo>
                  <a:lnTo>
                    <a:pt x="400" y="774"/>
                  </a:lnTo>
                  <a:lnTo>
                    <a:pt x="362" y="774"/>
                  </a:lnTo>
                  <a:lnTo>
                    <a:pt x="362" y="774"/>
                  </a:lnTo>
                  <a:lnTo>
                    <a:pt x="324" y="772"/>
                  </a:lnTo>
                  <a:lnTo>
                    <a:pt x="288" y="766"/>
                  </a:lnTo>
                  <a:lnTo>
                    <a:pt x="254" y="756"/>
                  </a:lnTo>
                  <a:lnTo>
                    <a:pt x="220" y="742"/>
                  </a:lnTo>
                  <a:lnTo>
                    <a:pt x="188" y="724"/>
                  </a:lnTo>
                  <a:lnTo>
                    <a:pt x="158" y="704"/>
                  </a:lnTo>
                  <a:lnTo>
                    <a:pt x="130" y="682"/>
                  </a:lnTo>
                  <a:lnTo>
                    <a:pt x="104" y="656"/>
                  </a:lnTo>
                  <a:lnTo>
                    <a:pt x="82" y="628"/>
                  </a:lnTo>
                  <a:lnTo>
                    <a:pt x="60" y="598"/>
                  </a:lnTo>
                  <a:lnTo>
                    <a:pt x="42" y="566"/>
                  </a:lnTo>
                  <a:lnTo>
                    <a:pt x="28" y="532"/>
                  </a:lnTo>
                  <a:lnTo>
                    <a:pt x="16" y="496"/>
                  </a:lnTo>
                  <a:lnTo>
                    <a:pt x="8" y="460"/>
                  </a:lnTo>
                  <a:lnTo>
                    <a:pt x="2" y="420"/>
                  </a:lnTo>
                  <a:lnTo>
                    <a:pt x="0" y="382"/>
                  </a:lnTo>
                  <a:lnTo>
                    <a:pt x="0" y="382"/>
                  </a:lnTo>
                  <a:lnTo>
                    <a:pt x="4" y="342"/>
                  </a:lnTo>
                  <a:lnTo>
                    <a:pt x="10" y="304"/>
                  </a:lnTo>
                  <a:lnTo>
                    <a:pt x="20" y="266"/>
                  </a:lnTo>
                  <a:lnTo>
                    <a:pt x="32" y="232"/>
                  </a:lnTo>
                  <a:lnTo>
                    <a:pt x="48" y="198"/>
                  </a:lnTo>
                  <a:lnTo>
                    <a:pt x="66" y="166"/>
                  </a:lnTo>
                  <a:lnTo>
                    <a:pt x="88" y="136"/>
                  </a:lnTo>
                  <a:lnTo>
                    <a:pt x="112" y="110"/>
                  </a:lnTo>
                  <a:lnTo>
                    <a:pt x="138" y="84"/>
                  </a:lnTo>
                  <a:lnTo>
                    <a:pt x="168" y="64"/>
                  </a:lnTo>
                  <a:lnTo>
                    <a:pt x="198" y="44"/>
                  </a:lnTo>
                  <a:lnTo>
                    <a:pt x="230" y="28"/>
                  </a:lnTo>
                  <a:lnTo>
                    <a:pt x="264" y="16"/>
                  </a:lnTo>
                  <a:lnTo>
                    <a:pt x="300" y="8"/>
                  </a:lnTo>
                  <a:lnTo>
                    <a:pt x="336" y="2"/>
                  </a:lnTo>
                  <a:lnTo>
                    <a:pt x="372" y="0"/>
                  </a:lnTo>
                  <a:lnTo>
                    <a:pt x="372" y="0"/>
                  </a:lnTo>
                  <a:close/>
                </a:path>
              </a:pathLst>
            </a:custGeom>
            <a:solidFill>
              <a:srgbClr val="FFD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8" name="Freeform 30"/>
            <p:cNvSpPr>
              <a:spLocks/>
            </p:cNvSpPr>
            <p:nvPr/>
          </p:nvSpPr>
          <p:spPr bwMode="auto">
            <a:xfrm>
              <a:off x="4738" y="318"/>
              <a:ext cx="712" cy="750"/>
            </a:xfrm>
            <a:custGeom>
              <a:avLst/>
              <a:gdLst/>
              <a:ahLst/>
              <a:cxnLst>
                <a:cxn ang="0">
                  <a:pos x="364" y="0"/>
                </a:cxn>
                <a:cxn ang="0">
                  <a:pos x="434" y="8"/>
                </a:cxn>
                <a:cxn ang="0">
                  <a:pos x="502" y="32"/>
                </a:cxn>
                <a:cxn ang="0">
                  <a:pos x="562" y="68"/>
                </a:cxn>
                <a:cxn ang="0">
                  <a:pos x="612" y="116"/>
                </a:cxn>
                <a:cxn ang="0">
                  <a:pos x="656" y="172"/>
                </a:cxn>
                <a:cxn ang="0">
                  <a:pos x="688" y="236"/>
                </a:cxn>
                <a:cxn ang="0">
                  <a:pos x="706" y="306"/>
                </a:cxn>
                <a:cxn ang="0">
                  <a:pos x="712" y="382"/>
                </a:cxn>
                <a:cxn ang="0">
                  <a:pos x="710" y="420"/>
                </a:cxn>
                <a:cxn ang="0">
                  <a:pos x="694" y="494"/>
                </a:cxn>
                <a:cxn ang="0">
                  <a:pos x="666" y="560"/>
                </a:cxn>
                <a:cxn ang="0">
                  <a:pos x="626" y="618"/>
                </a:cxn>
                <a:cxn ang="0">
                  <a:pos x="578" y="668"/>
                </a:cxn>
                <a:cxn ang="0">
                  <a:pos x="520" y="708"/>
                </a:cxn>
                <a:cxn ang="0">
                  <a:pos x="456" y="734"/>
                </a:cxn>
                <a:cxn ang="0">
                  <a:pos x="386" y="748"/>
                </a:cxn>
                <a:cxn ang="0">
                  <a:pos x="350" y="750"/>
                </a:cxn>
                <a:cxn ang="0">
                  <a:pos x="278" y="740"/>
                </a:cxn>
                <a:cxn ang="0">
                  <a:pos x="212" y="716"/>
                </a:cxn>
                <a:cxn ang="0">
                  <a:pos x="152" y="680"/>
                </a:cxn>
                <a:cxn ang="0">
                  <a:pos x="100" y="634"/>
                </a:cxn>
                <a:cxn ang="0">
                  <a:pos x="58" y="578"/>
                </a:cxn>
                <a:cxn ang="0">
                  <a:pos x="26" y="512"/>
                </a:cxn>
                <a:cxn ang="0">
                  <a:pos x="6" y="442"/>
                </a:cxn>
                <a:cxn ang="0">
                  <a:pos x="0" y="366"/>
                </a:cxn>
                <a:cxn ang="0">
                  <a:pos x="2" y="328"/>
                </a:cxn>
                <a:cxn ang="0">
                  <a:pos x="18" y="256"/>
                </a:cxn>
                <a:cxn ang="0">
                  <a:pos x="46" y="190"/>
                </a:cxn>
                <a:cxn ang="0">
                  <a:pos x="86" y="130"/>
                </a:cxn>
                <a:cxn ang="0">
                  <a:pos x="136" y="80"/>
                </a:cxn>
                <a:cxn ang="0">
                  <a:pos x="192" y="42"/>
                </a:cxn>
                <a:cxn ang="0">
                  <a:pos x="258" y="14"/>
                </a:cxn>
                <a:cxn ang="0">
                  <a:pos x="326" y="0"/>
                </a:cxn>
                <a:cxn ang="0">
                  <a:pos x="364" y="0"/>
                </a:cxn>
              </a:cxnLst>
              <a:rect l="0" t="0" r="r" b="b"/>
              <a:pathLst>
                <a:path w="712" h="750">
                  <a:moveTo>
                    <a:pt x="364" y="0"/>
                  </a:moveTo>
                  <a:lnTo>
                    <a:pt x="364" y="0"/>
                  </a:lnTo>
                  <a:lnTo>
                    <a:pt x="400" y="2"/>
                  </a:lnTo>
                  <a:lnTo>
                    <a:pt x="434" y="8"/>
                  </a:lnTo>
                  <a:lnTo>
                    <a:pt x="468" y="18"/>
                  </a:lnTo>
                  <a:lnTo>
                    <a:pt x="502" y="32"/>
                  </a:lnTo>
                  <a:lnTo>
                    <a:pt x="532" y="48"/>
                  </a:lnTo>
                  <a:lnTo>
                    <a:pt x="562" y="68"/>
                  </a:lnTo>
                  <a:lnTo>
                    <a:pt x="588" y="90"/>
                  </a:lnTo>
                  <a:lnTo>
                    <a:pt x="612" y="116"/>
                  </a:lnTo>
                  <a:lnTo>
                    <a:pt x="636" y="142"/>
                  </a:lnTo>
                  <a:lnTo>
                    <a:pt x="656" y="172"/>
                  </a:lnTo>
                  <a:lnTo>
                    <a:pt x="672" y="202"/>
                  </a:lnTo>
                  <a:lnTo>
                    <a:pt x="688" y="236"/>
                  </a:lnTo>
                  <a:lnTo>
                    <a:pt x="698" y="270"/>
                  </a:lnTo>
                  <a:lnTo>
                    <a:pt x="706" y="306"/>
                  </a:lnTo>
                  <a:lnTo>
                    <a:pt x="712" y="344"/>
                  </a:lnTo>
                  <a:lnTo>
                    <a:pt x="712" y="382"/>
                  </a:lnTo>
                  <a:lnTo>
                    <a:pt x="712" y="382"/>
                  </a:lnTo>
                  <a:lnTo>
                    <a:pt x="710" y="420"/>
                  </a:lnTo>
                  <a:lnTo>
                    <a:pt x="704" y="458"/>
                  </a:lnTo>
                  <a:lnTo>
                    <a:pt x="694" y="494"/>
                  </a:lnTo>
                  <a:lnTo>
                    <a:pt x="682" y="528"/>
                  </a:lnTo>
                  <a:lnTo>
                    <a:pt x="666" y="560"/>
                  </a:lnTo>
                  <a:lnTo>
                    <a:pt x="648" y="590"/>
                  </a:lnTo>
                  <a:lnTo>
                    <a:pt x="626" y="618"/>
                  </a:lnTo>
                  <a:lnTo>
                    <a:pt x="604" y="644"/>
                  </a:lnTo>
                  <a:lnTo>
                    <a:pt x="578" y="668"/>
                  </a:lnTo>
                  <a:lnTo>
                    <a:pt x="550" y="690"/>
                  </a:lnTo>
                  <a:lnTo>
                    <a:pt x="520" y="708"/>
                  </a:lnTo>
                  <a:lnTo>
                    <a:pt x="488" y="722"/>
                  </a:lnTo>
                  <a:lnTo>
                    <a:pt x="456" y="734"/>
                  </a:lnTo>
                  <a:lnTo>
                    <a:pt x="422" y="744"/>
                  </a:lnTo>
                  <a:lnTo>
                    <a:pt x="386" y="748"/>
                  </a:lnTo>
                  <a:lnTo>
                    <a:pt x="350" y="750"/>
                  </a:lnTo>
                  <a:lnTo>
                    <a:pt x="350" y="750"/>
                  </a:lnTo>
                  <a:lnTo>
                    <a:pt x="314" y="746"/>
                  </a:lnTo>
                  <a:lnTo>
                    <a:pt x="278" y="740"/>
                  </a:lnTo>
                  <a:lnTo>
                    <a:pt x="244" y="730"/>
                  </a:lnTo>
                  <a:lnTo>
                    <a:pt x="212" y="716"/>
                  </a:lnTo>
                  <a:lnTo>
                    <a:pt x="180" y="700"/>
                  </a:lnTo>
                  <a:lnTo>
                    <a:pt x="152" y="680"/>
                  </a:lnTo>
                  <a:lnTo>
                    <a:pt x="124" y="658"/>
                  </a:lnTo>
                  <a:lnTo>
                    <a:pt x="100" y="634"/>
                  </a:lnTo>
                  <a:lnTo>
                    <a:pt x="78" y="606"/>
                  </a:lnTo>
                  <a:lnTo>
                    <a:pt x="58" y="578"/>
                  </a:lnTo>
                  <a:lnTo>
                    <a:pt x="40" y="546"/>
                  </a:lnTo>
                  <a:lnTo>
                    <a:pt x="26" y="512"/>
                  </a:lnTo>
                  <a:lnTo>
                    <a:pt x="14" y="478"/>
                  </a:lnTo>
                  <a:lnTo>
                    <a:pt x="6" y="442"/>
                  </a:lnTo>
                  <a:lnTo>
                    <a:pt x="2" y="404"/>
                  </a:lnTo>
                  <a:lnTo>
                    <a:pt x="0" y="366"/>
                  </a:lnTo>
                  <a:lnTo>
                    <a:pt x="0" y="366"/>
                  </a:lnTo>
                  <a:lnTo>
                    <a:pt x="2" y="328"/>
                  </a:lnTo>
                  <a:lnTo>
                    <a:pt x="8" y="292"/>
                  </a:lnTo>
                  <a:lnTo>
                    <a:pt x="18" y="256"/>
                  </a:lnTo>
                  <a:lnTo>
                    <a:pt x="30" y="222"/>
                  </a:lnTo>
                  <a:lnTo>
                    <a:pt x="46" y="190"/>
                  </a:lnTo>
                  <a:lnTo>
                    <a:pt x="64" y="158"/>
                  </a:lnTo>
                  <a:lnTo>
                    <a:pt x="86" y="130"/>
                  </a:lnTo>
                  <a:lnTo>
                    <a:pt x="110" y="104"/>
                  </a:lnTo>
                  <a:lnTo>
                    <a:pt x="136" y="80"/>
                  </a:lnTo>
                  <a:lnTo>
                    <a:pt x="164" y="60"/>
                  </a:lnTo>
                  <a:lnTo>
                    <a:pt x="192" y="42"/>
                  </a:lnTo>
                  <a:lnTo>
                    <a:pt x="224" y="26"/>
                  </a:lnTo>
                  <a:lnTo>
                    <a:pt x="258" y="14"/>
                  </a:lnTo>
                  <a:lnTo>
                    <a:pt x="292" y="6"/>
                  </a:lnTo>
                  <a:lnTo>
                    <a:pt x="326" y="0"/>
                  </a:lnTo>
                  <a:lnTo>
                    <a:pt x="364" y="0"/>
                  </a:lnTo>
                  <a:lnTo>
                    <a:pt x="364" y="0"/>
                  </a:lnTo>
                  <a:close/>
                </a:path>
              </a:pathLst>
            </a:custGeom>
            <a:solidFill>
              <a:srgbClr val="FFD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9" name="Freeform 31"/>
            <p:cNvSpPr>
              <a:spLocks/>
            </p:cNvSpPr>
            <p:nvPr/>
          </p:nvSpPr>
          <p:spPr bwMode="auto">
            <a:xfrm>
              <a:off x="4746" y="324"/>
              <a:ext cx="692" cy="726"/>
            </a:xfrm>
            <a:custGeom>
              <a:avLst/>
              <a:gdLst/>
              <a:ahLst/>
              <a:cxnLst>
                <a:cxn ang="0">
                  <a:pos x="354" y="0"/>
                </a:cxn>
                <a:cxn ang="0">
                  <a:pos x="424" y="10"/>
                </a:cxn>
                <a:cxn ang="0">
                  <a:pos x="488" y="34"/>
                </a:cxn>
                <a:cxn ang="0">
                  <a:pos x="546" y="68"/>
                </a:cxn>
                <a:cxn ang="0">
                  <a:pos x="596" y="114"/>
                </a:cxn>
                <a:cxn ang="0">
                  <a:pos x="636" y="168"/>
                </a:cxn>
                <a:cxn ang="0">
                  <a:pos x="668" y="232"/>
                </a:cxn>
                <a:cxn ang="0">
                  <a:pos x="686" y="300"/>
                </a:cxn>
                <a:cxn ang="0">
                  <a:pos x="692" y="372"/>
                </a:cxn>
                <a:cxn ang="0">
                  <a:pos x="688" y="410"/>
                </a:cxn>
                <a:cxn ang="0">
                  <a:pos x="674" y="480"/>
                </a:cxn>
                <a:cxn ang="0">
                  <a:pos x="646" y="544"/>
                </a:cxn>
                <a:cxn ang="0">
                  <a:pos x="608" y="602"/>
                </a:cxn>
                <a:cxn ang="0">
                  <a:pos x="558" y="648"/>
                </a:cxn>
                <a:cxn ang="0">
                  <a:pos x="502" y="686"/>
                </a:cxn>
                <a:cxn ang="0">
                  <a:pos x="440" y="712"/>
                </a:cxn>
                <a:cxn ang="0">
                  <a:pos x="372" y="724"/>
                </a:cxn>
                <a:cxn ang="0">
                  <a:pos x="338" y="726"/>
                </a:cxn>
                <a:cxn ang="0">
                  <a:pos x="268" y="716"/>
                </a:cxn>
                <a:cxn ang="0">
                  <a:pos x="204" y="694"/>
                </a:cxn>
                <a:cxn ang="0">
                  <a:pos x="146" y="658"/>
                </a:cxn>
                <a:cxn ang="0">
                  <a:pos x="96" y="612"/>
                </a:cxn>
                <a:cxn ang="0">
                  <a:pos x="54" y="558"/>
                </a:cxn>
                <a:cxn ang="0">
                  <a:pos x="24" y="496"/>
                </a:cxn>
                <a:cxn ang="0">
                  <a:pos x="4" y="426"/>
                </a:cxn>
                <a:cxn ang="0">
                  <a:pos x="0" y="354"/>
                </a:cxn>
                <a:cxn ang="0">
                  <a:pos x="2" y="316"/>
                </a:cxn>
                <a:cxn ang="0">
                  <a:pos x="18" y="246"/>
                </a:cxn>
                <a:cxn ang="0">
                  <a:pos x="46" y="182"/>
                </a:cxn>
                <a:cxn ang="0">
                  <a:pos x="84" y="126"/>
                </a:cxn>
                <a:cxn ang="0">
                  <a:pos x="132" y="78"/>
                </a:cxn>
                <a:cxn ang="0">
                  <a:pos x="188" y="40"/>
                </a:cxn>
                <a:cxn ang="0">
                  <a:pos x="250" y="14"/>
                </a:cxn>
                <a:cxn ang="0">
                  <a:pos x="318" y="2"/>
                </a:cxn>
                <a:cxn ang="0">
                  <a:pos x="354" y="0"/>
                </a:cxn>
              </a:cxnLst>
              <a:rect l="0" t="0" r="r" b="b"/>
              <a:pathLst>
                <a:path w="692" h="726">
                  <a:moveTo>
                    <a:pt x="354" y="0"/>
                  </a:moveTo>
                  <a:lnTo>
                    <a:pt x="354" y="0"/>
                  </a:lnTo>
                  <a:lnTo>
                    <a:pt x="388" y="4"/>
                  </a:lnTo>
                  <a:lnTo>
                    <a:pt x="424" y="10"/>
                  </a:lnTo>
                  <a:lnTo>
                    <a:pt x="456" y="20"/>
                  </a:lnTo>
                  <a:lnTo>
                    <a:pt x="488" y="34"/>
                  </a:lnTo>
                  <a:lnTo>
                    <a:pt x="518" y="50"/>
                  </a:lnTo>
                  <a:lnTo>
                    <a:pt x="546" y="68"/>
                  </a:lnTo>
                  <a:lnTo>
                    <a:pt x="572" y="90"/>
                  </a:lnTo>
                  <a:lnTo>
                    <a:pt x="596" y="114"/>
                  </a:lnTo>
                  <a:lnTo>
                    <a:pt x="618" y="140"/>
                  </a:lnTo>
                  <a:lnTo>
                    <a:pt x="636" y="168"/>
                  </a:lnTo>
                  <a:lnTo>
                    <a:pt x="654" y="200"/>
                  </a:lnTo>
                  <a:lnTo>
                    <a:pt x="668" y="232"/>
                  </a:lnTo>
                  <a:lnTo>
                    <a:pt x="678" y="264"/>
                  </a:lnTo>
                  <a:lnTo>
                    <a:pt x="686" y="300"/>
                  </a:lnTo>
                  <a:lnTo>
                    <a:pt x="690" y="336"/>
                  </a:lnTo>
                  <a:lnTo>
                    <a:pt x="692" y="372"/>
                  </a:lnTo>
                  <a:lnTo>
                    <a:pt x="692" y="372"/>
                  </a:lnTo>
                  <a:lnTo>
                    <a:pt x="688" y="410"/>
                  </a:lnTo>
                  <a:lnTo>
                    <a:pt x="682" y="446"/>
                  </a:lnTo>
                  <a:lnTo>
                    <a:pt x="674" y="480"/>
                  </a:lnTo>
                  <a:lnTo>
                    <a:pt x="660" y="512"/>
                  </a:lnTo>
                  <a:lnTo>
                    <a:pt x="646" y="544"/>
                  </a:lnTo>
                  <a:lnTo>
                    <a:pt x="628" y="574"/>
                  </a:lnTo>
                  <a:lnTo>
                    <a:pt x="608" y="602"/>
                  </a:lnTo>
                  <a:lnTo>
                    <a:pt x="584" y="626"/>
                  </a:lnTo>
                  <a:lnTo>
                    <a:pt x="558" y="648"/>
                  </a:lnTo>
                  <a:lnTo>
                    <a:pt x="532" y="670"/>
                  </a:lnTo>
                  <a:lnTo>
                    <a:pt x="502" y="686"/>
                  </a:lnTo>
                  <a:lnTo>
                    <a:pt x="472" y="700"/>
                  </a:lnTo>
                  <a:lnTo>
                    <a:pt x="440" y="712"/>
                  </a:lnTo>
                  <a:lnTo>
                    <a:pt x="406" y="720"/>
                  </a:lnTo>
                  <a:lnTo>
                    <a:pt x="372" y="724"/>
                  </a:lnTo>
                  <a:lnTo>
                    <a:pt x="338" y="726"/>
                  </a:lnTo>
                  <a:lnTo>
                    <a:pt x="338" y="726"/>
                  </a:lnTo>
                  <a:lnTo>
                    <a:pt x="302" y="724"/>
                  </a:lnTo>
                  <a:lnTo>
                    <a:pt x="268" y="716"/>
                  </a:lnTo>
                  <a:lnTo>
                    <a:pt x="234" y="706"/>
                  </a:lnTo>
                  <a:lnTo>
                    <a:pt x="204" y="694"/>
                  </a:lnTo>
                  <a:lnTo>
                    <a:pt x="174" y="678"/>
                  </a:lnTo>
                  <a:lnTo>
                    <a:pt x="146" y="658"/>
                  </a:lnTo>
                  <a:lnTo>
                    <a:pt x="120" y="636"/>
                  </a:lnTo>
                  <a:lnTo>
                    <a:pt x="96" y="612"/>
                  </a:lnTo>
                  <a:lnTo>
                    <a:pt x="74" y="586"/>
                  </a:lnTo>
                  <a:lnTo>
                    <a:pt x="54" y="558"/>
                  </a:lnTo>
                  <a:lnTo>
                    <a:pt x="38" y="528"/>
                  </a:lnTo>
                  <a:lnTo>
                    <a:pt x="24" y="496"/>
                  </a:lnTo>
                  <a:lnTo>
                    <a:pt x="12" y="462"/>
                  </a:lnTo>
                  <a:lnTo>
                    <a:pt x="4" y="426"/>
                  </a:lnTo>
                  <a:lnTo>
                    <a:pt x="0" y="390"/>
                  </a:lnTo>
                  <a:lnTo>
                    <a:pt x="0" y="354"/>
                  </a:lnTo>
                  <a:lnTo>
                    <a:pt x="0" y="354"/>
                  </a:lnTo>
                  <a:lnTo>
                    <a:pt x="2" y="316"/>
                  </a:lnTo>
                  <a:lnTo>
                    <a:pt x="8" y="282"/>
                  </a:lnTo>
                  <a:lnTo>
                    <a:pt x="18" y="246"/>
                  </a:lnTo>
                  <a:lnTo>
                    <a:pt x="30" y="214"/>
                  </a:lnTo>
                  <a:lnTo>
                    <a:pt x="46" y="182"/>
                  </a:lnTo>
                  <a:lnTo>
                    <a:pt x="64" y="154"/>
                  </a:lnTo>
                  <a:lnTo>
                    <a:pt x="84" y="126"/>
                  </a:lnTo>
                  <a:lnTo>
                    <a:pt x="106" y="100"/>
                  </a:lnTo>
                  <a:lnTo>
                    <a:pt x="132" y="78"/>
                  </a:lnTo>
                  <a:lnTo>
                    <a:pt x="158" y="58"/>
                  </a:lnTo>
                  <a:lnTo>
                    <a:pt x="188" y="40"/>
                  </a:lnTo>
                  <a:lnTo>
                    <a:pt x="218" y="26"/>
                  </a:lnTo>
                  <a:lnTo>
                    <a:pt x="250" y="14"/>
                  </a:lnTo>
                  <a:lnTo>
                    <a:pt x="284" y="6"/>
                  </a:lnTo>
                  <a:lnTo>
                    <a:pt x="318" y="2"/>
                  </a:lnTo>
                  <a:lnTo>
                    <a:pt x="354" y="0"/>
                  </a:lnTo>
                  <a:lnTo>
                    <a:pt x="354" y="0"/>
                  </a:lnTo>
                  <a:close/>
                </a:path>
              </a:pathLst>
            </a:custGeom>
            <a:solidFill>
              <a:srgbClr val="FF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0" name="Freeform 32"/>
            <p:cNvSpPr>
              <a:spLocks/>
            </p:cNvSpPr>
            <p:nvPr/>
          </p:nvSpPr>
          <p:spPr bwMode="auto">
            <a:xfrm>
              <a:off x="4752" y="332"/>
              <a:ext cx="672" cy="700"/>
            </a:xfrm>
            <a:custGeom>
              <a:avLst/>
              <a:gdLst/>
              <a:ahLst/>
              <a:cxnLst>
                <a:cxn ang="0">
                  <a:pos x="346" y="0"/>
                </a:cxn>
                <a:cxn ang="0">
                  <a:pos x="414" y="10"/>
                </a:cxn>
                <a:cxn ang="0">
                  <a:pos x="476" y="32"/>
                </a:cxn>
                <a:cxn ang="0">
                  <a:pos x="532" y="66"/>
                </a:cxn>
                <a:cxn ang="0">
                  <a:pos x="580" y="110"/>
                </a:cxn>
                <a:cxn ang="0">
                  <a:pos x="620" y="164"/>
                </a:cxn>
                <a:cxn ang="0">
                  <a:pos x="650" y="224"/>
                </a:cxn>
                <a:cxn ang="0">
                  <a:pos x="668" y="290"/>
                </a:cxn>
                <a:cxn ang="0">
                  <a:pos x="672" y="362"/>
                </a:cxn>
                <a:cxn ang="0">
                  <a:pos x="670" y="398"/>
                </a:cxn>
                <a:cxn ang="0">
                  <a:pos x="654" y="464"/>
                </a:cxn>
                <a:cxn ang="0">
                  <a:pos x="626" y="526"/>
                </a:cxn>
                <a:cxn ang="0">
                  <a:pos x="590" y="582"/>
                </a:cxn>
                <a:cxn ang="0">
                  <a:pos x="542" y="628"/>
                </a:cxn>
                <a:cxn ang="0">
                  <a:pos x="488" y="664"/>
                </a:cxn>
                <a:cxn ang="0">
                  <a:pos x="426" y="688"/>
                </a:cxn>
                <a:cxn ang="0">
                  <a:pos x="362" y="700"/>
                </a:cxn>
                <a:cxn ang="0">
                  <a:pos x="326" y="700"/>
                </a:cxn>
                <a:cxn ang="0">
                  <a:pos x="260" y="692"/>
                </a:cxn>
                <a:cxn ang="0">
                  <a:pos x="198" y="668"/>
                </a:cxn>
                <a:cxn ang="0">
                  <a:pos x="140" y="634"/>
                </a:cxn>
                <a:cxn ang="0">
                  <a:pos x="92" y="590"/>
                </a:cxn>
                <a:cxn ang="0">
                  <a:pos x="52" y="536"/>
                </a:cxn>
                <a:cxn ang="0">
                  <a:pos x="24" y="476"/>
                </a:cxn>
                <a:cxn ang="0">
                  <a:pos x="6" y="410"/>
                </a:cxn>
                <a:cxn ang="0">
                  <a:pos x="0" y="340"/>
                </a:cxn>
                <a:cxn ang="0">
                  <a:pos x="4" y="304"/>
                </a:cxn>
                <a:cxn ang="0">
                  <a:pos x="18" y="236"/>
                </a:cxn>
                <a:cxn ang="0">
                  <a:pos x="46" y="174"/>
                </a:cxn>
                <a:cxn ang="0">
                  <a:pos x="84" y="120"/>
                </a:cxn>
                <a:cxn ang="0">
                  <a:pos x="130" y="74"/>
                </a:cxn>
                <a:cxn ang="0">
                  <a:pos x="184" y="38"/>
                </a:cxn>
                <a:cxn ang="0">
                  <a:pos x="246" y="12"/>
                </a:cxn>
                <a:cxn ang="0">
                  <a:pos x="312" y="0"/>
                </a:cxn>
                <a:cxn ang="0">
                  <a:pos x="346" y="0"/>
                </a:cxn>
              </a:cxnLst>
              <a:rect l="0" t="0" r="r" b="b"/>
              <a:pathLst>
                <a:path w="672" h="700">
                  <a:moveTo>
                    <a:pt x="346" y="0"/>
                  </a:moveTo>
                  <a:lnTo>
                    <a:pt x="346" y="0"/>
                  </a:lnTo>
                  <a:lnTo>
                    <a:pt x="380" y="2"/>
                  </a:lnTo>
                  <a:lnTo>
                    <a:pt x="414" y="10"/>
                  </a:lnTo>
                  <a:lnTo>
                    <a:pt x="446" y="20"/>
                  </a:lnTo>
                  <a:lnTo>
                    <a:pt x="476" y="32"/>
                  </a:lnTo>
                  <a:lnTo>
                    <a:pt x="504" y="48"/>
                  </a:lnTo>
                  <a:lnTo>
                    <a:pt x="532" y="66"/>
                  </a:lnTo>
                  <a:lnTo>
                    <a:pt x="558" y="88"/>
                  </a:lnTo>
                  <a:lnTo>
                    <a:pt x="580" y="110"/>
                  </a:lnTo>
                  <a:lnTo>
                    <a:pt x="602" y="136"/>
                  </a:lnTo>
                  <a:lnTo>
                    <a:pt x="620" y="164"/>
                  </a:lnTo>
                  <a:lnTo>
                    <a:pt x="636" y="194"/>
                  </a:lnTo>
                  <a:lnTo>
                    <a:pt x="650" y="224"/>
                  </a:lnTo>
                  <a:lnTo>
                    <a:pt x="660" y="256"/>
                  </a:lnTo>
                  <a:lnTo>
                    <a:pt x="668" y="290"/>
                  </a:lnTo>
                  <a:lnTo>
                    <a:pt x="672" y="326"/>
                  </a:lnTo>
                  <a:lnTo>
                    <a:pt x="672" y="362"/>
                  </a:lnTo>
                  <a:lnTo>
                    <a:pt x="672" y="362"/>
                  </a:lnTo>
                  <a:lnTo>
                    <a:pt x="670" y="398"/>
                  </a:lnTo>
                  <a:lnTo>
                    <a:pt x="664" y="432"/>
                  </a:lnTo>
                  <a:lnTo>
                    <a:pt x="654" y="464"/>
                  </a:lnTo>
                  <a:lnTo>
                    <a:pt x="642" y="496"/>
                  </a:lnTo>
                  <a:lnTo>
                    <a:pt x="626" y="526"/>
                  </a:lnTo>
                  <a:lnTo>
                    <a:pt x="610" y="556"/>
                  </a:lnTo>
                  <a:lnTo>
                    <a:pt x="590" y="582"/>
                  </a:lnTo>
                  <a:lnTo>
                    <a:pt x="566" y="606"/>
                  </a:lnTo>
                  <a:lnTo>
                    <a:pt x="542" y="628"/>
                  </a:lnTo>
                  <a:lnTo>
                    <a:pt x="516" y="646"/>
                  </a:lnTo>
                  <a:lnTo>
                    <a:pt x="488" y="664"/>
                  </a:lnTo>
                  <a:lnTo>
                    <a:pt x="458" y="678"/>
                  </a:lnTo>
                  <a:lnTo>
                    <a:pt x="426" y="688"/>
                  </a:lnTo>
                  <a:lnTo>
                    <a:pt x="394" y="696"/>
                  </a:lnTo>
                  <a:lnTo>
                    <a:pt x="362" y="700"/>
                  </a:lnTo>
                  <a:lnTo>
                    <a:pt x="326" y="700"/>
                  </a:lnTo>
                  <a:lnTo>
                    <a:pt x="326" y="700"/>
                  </a:lnTo>
                  <a:lnTo>
                    <a:pt x="292" y="698"/>
                  </a:lnTo>
                  <a:lnTo>
                    <a:pt x="260" y="692"/>
                  </a:lnTo>
                  <a:lnTo>
                    <a:pt x="228" y="682"/>
                  </a:lnTo>
                  <a:lnTo>
                    <a:pt x="198" y="668"/>
                  </a:lnTo>
                  <a:lnTo>
                    <a:pt x="168" y="652"/>
                  </a:lnTo>
                  <a:lnTo>
                    <a:pt x="140" y="634"/>
                  </a:lnTo>
                  <a:lnTo>
                    <a:pt x="116" y="614"/>
                  </a:lnTo>
                  <a:lnTo>
                    <a:pt x="92" y="590"/>
                  </a:lnTo>
                  <a:lnTo>
                    <a:pt x="72" y="564"/>
                  </a:lnTo>
                  <a:lnTo>
                    <a:pt x="52" y="536"/>
                  </a:lnTo>
                  <a:lnTo>
                    <a:pt x="36" y="508"/>
                  </a:lnTo>
                  <a:lnTo>
                    <a:pt x="24" y="476"/>
                  </a:lnTo>
                  <a:lnTo>
                    <a:pt x="12" y="444"/>
                  </a:lnTo>
                  <a:lnTo>
                    <a:pt x="6" y="410"/>
                  </a:lnTo>
                  <a:lnTo>
                    <a:pt x="2" y="374"/>
                  </a:lnTo>
                  <a:lnTo>
                    <a:pt x="0" y="340"/>
                  </a:lnTo>
                  <a:lnTo>
                    <a:pt x="0" y="340"/>
                  </a:lnTo>
                  <a:lnTo>
                    <a:pt x="4" y="304"/>
                  </a:lnTo>
                  <a:lnTo>
                    <a:pt x="10" y="268"/>
                  </a:lnTo>
                  <a:lnTo>
                    <a:pt x="18" y="236"/>
                  </a:lnTo>
                  <a:lnTo>
                    <a:pt x="30" y="204"/>
                  </a:lnTo>
                  <a:lnTo>
                    <a:pt x="46" y="174"/>
                  </a:lnTo>
                  <a:lnTo>
                    <a:pt x="64" y="146"/>
                  </a:lnTo>
                  <a:lnTo>
                    <a:pt x="84" y="120"/>
                  </a:lnTo>
                  <a:lnTo>
                    <a:pt x="106" y="94"/>
                  </a:lnTo>
                  <a:lnTo>
                    <a:pt x="130" y="74"/>
                  </a:lnTo>
                  <a:lnTo>
                    <a:pt x="156" y="54"/>
                  </a:lnTo>
                  <a:lnTo>
                    <a:pt x="184" y="38"/>
                  </a:lnTo>
                  <a:lnTo>
                    <a:pt x="214" y="24"/>
                  </a:lnTo>
                  <a:lnTo>
                    <a:pt x="246" y="12"/>
                  </a:lnTo>
                  <a:lnTo>
                    <a:pt x="278" y="4"/>
                  </a:lnTo>
                  <a:lnTo>
                    <a:pt x="312" y="0"/>
                  </a:lnTo>
                  <a:lnTo>
                    <a:pt x="346" y="0"/>
                  </a:lnTo>
                  <a:lnTo>
                    <a:pt x="346" y="0"/>
                  </a:lnTo>
                  <a:close/>
                </a:path>
              </a:pathLst>
            </a:custGeom>
            <a:solidFill>
              <a:srgbClr val="FFE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1" name="Freeform 33"/>
            <p:cNvSpPr>
              <a:spLocks/>
            </p:cNvSpPr>
            <p:nvPr/>
          </p:nvSpPr>
          <p:spPr bwMode="auto">
            <a:xfrm>
              <a:off x="4760" y="340"/>
              <a:ext cx="650" cy="676"/>
            </a:xfrm>
            <a:custGeom>
              <a:avLst/>
              <a:gdLst/>
              <a:ahLst/>
              <a:cxnLst>
                <a:cxn ang="0">
                  <a:pos x="336" y="0"/>
                </a:cxn>
                <a:cxn ang="0">
                  <a:pos x="402" y="8"/>
                </a:cxn>
                <a:cxn ang="0">
                  <a:pos x="462" y="30"/>
                </a:cxn>
                <a:cxn ang="0">
                  <a:pos x="516" y="64"/>
                </a:cxn>
                <a:cxn ang="0">
                  <a:pos x="564" y="108"/>
                </a:cxn>
                <a:cxn ang="0">
                  <a:pos x="602" y="158"/>
                </a:cxn>
                <a:cxn ang="0">
                  <a:pos x="630" y="218"/>
                </a:cxn>
                <a:cxn ang="0">
                  <a:pos x="646" y="282"/>
                </a:cxn>
                <a:cxn ang="0">
                  <a:pos x="650" y="350"/>
                </a:cxn>
                <a:cxn ang="0">
                  <a:pos x="648" y="384"/>
                </a:cxn>
                <a:cxn ang="0">
                  <a:pos x="632" y="450"/>
                </a:cxn>
                <a:cxn ang="0">
                  <a:pos x="606" y="510"/>
                </a:cxn>
                <a:cxn ang="0">
                  <a:pos x="570" y="562"/>
                </a:cxn>
                <a:cxn ang="0">
                  <a:pos x="524" y="606"/>
                </a:cxn>
                <a:cxn ang="0">
                  <a:pos x="470" y="640"/>
                </a:cxn>
                <a:cxn ang="0">
                  <a:pos x="412" y="664"/>
                </a:cxn>
                <a:cxn ang="0">
                  <a:pos x="348" y="674"/>
                </a:cxn>
                <a:cxn ang="0">
                  <a:pos x="314" y="676"/>
                </a:cxn>
                <a:cxn ang="0">
                  <a:pos x="250" y="666"/>
                </a:cxn>
                <a:cxn ang="0">
                  <a:pos x="188" y="644"/>
                </a:cxn>
                <a:cxn ang="0">
                  <a:pos x="134" y="610"/>
                </a:cxn>
                <a:cxn ang="0">
                  <a:pos x="88" y="568"/>
                </a:cxn>
                <a:cxn ang="0">
                  <a:pos x="50" y="516"/>
                </a:cxn>
                <a:cxn ang="0">
                  <a:pos x="22" y="456"/>
                </a:cxn>
                <a:cxn ang="0">
                  <a:pos x="4" y="392"/>
                </a:cxn>
                <a:cxn ang="0">
                  <a:pos x="0" y="324"/>
                </a:cxn>
                <a:cxn ang="0">
                  <a:pos x="2" y="290"/>
                </a:cxn>
                <a:cxn ang="0">
                  <a:pos x="18" y="224"/>
                </a:cxn>
                <a:cxn ang="0">
                  <a:pos x="44" y="166"/>
                </a:cxn>
                <a:cxn ang="0">
                  <a:pos x="82" y="112"/>
                </a:cxn>
                <a:cxn ang="0">
                  <a:pos x="126" y="68"/>
                </a:cxn>
                <a:cxn ang="0">
                  <a:pos x="180" y="34"/>
                </a:cxn>
                <a:cxn ang="0">
                  <a:pos x="240" y="10"/>
                </a:cxn>
                <a:cxn ang="0">
                  <a:pos x="304" y="0"/>
                </a:cxn>
                <a:cxn ang="0">
                  <a:pos x="336" y="0"/>
                </a:cxn>
              </a:cxnLst>
              <a:rect l="0" t="0" r="r" b="b"/>
              <a:pathLst>
                <a:path w="650" h="676">
                  <a:moveTo>
                    <a:pt x="336" y="0"/>
                  </a:moveTo>
                  <a:lnTo>
                    <a:pt x="336" y="0"/>
                  </a:lnTo>
                  <a:lnTo>
                    <a:pt x="370" y="2"/>
                  </a:lnTo>
                  <a:lnTo>
                    <a:pt x="402" y="8"/>
                  </a:lnTo>
                  <a:lnTo>
                    <a:pt x="432" y="18"/>
                  </a:lnTo>
                  <a:lnTo>
                    <a:pt x="462" y="30"/>
                  </a:lnTo>
                  <a:lnTo>
                    <a:pt x="490" y="46"/>
                  </a:lnTo>
                  <a:lnTo>
                    <a:pt x="516" y="64"/>
                  </a:lnTo>
                  <a:lnTo>
                    <a:pt x="540" y="84"/>
                  </a:lnTo>
                  <a:lnTo>
                    <a:pt x="564" y="108"/>
                  </a:lnTo>
                  <a:lnTo>
                    <a:pt x="584" y="132"/>
                  </a:lnTo>
                  <a:lnTo>
                    <a:pt x="602" y="158"/>
                  </a:lnTo>
                  <a:lnTo>
                    <a:pt x="616" y="188"/>
                  </a:lnTo>
                  <a:lnTo>
                    <a:pt x="630" y="218"/>
                  </a:lnTo>
                  <a:lnTo>
                    <a:pt x="640" y="250"/>
                  </a:lnTo>
                  <a:lnTo>
                    <a:pt x="646" y="282"/>
                  </a:lnTo>
                  <a:lnTo>
                    <a:pt x="650" y="316"/>
                  </a:lnTo>
                  <a:lnTo>
                    <a:pt x="650" y="350"/>
                  </a:lnTo>
                  <a:lnTo>
                    <a:pt x="650" y="350"/>
                  </a:lnTo>
                  <a:lnTo>
                    <a:pt x="648" y="384"/>
                  </a:lnTo>
                  <a:lnTo>
                    <a:pt x="642" y="418"/>
                  </a:lnTo>
                  <a:lnTo>
                    <a:pt x="632" y="450"/>
                  </a:lnTo>
                  <a:lnTo>
                    <a:pt x="620" y="480"/>
                  </a:lnTo>
                  <a:lnTo>
                    <a:pt x="606" y="510"/>
                  </a:lnTo>
                  <a:lnTo>
                    <a:pt x="590" y="536"/>
                  </a:lnTo>
                  <a:lnTo>
                    <a:pt x="570" y="562"/>
                  </a:lnTo>
                  <a:lnTo>
                    <a:pt x="548" y="586"/>
                  </a:lnTo>
                  <a:lnTo>
                    <a:pt x="524" y="606"/>
                  </a:lnTo>
                  <a:lnTo>
                    <a:pt x="498" y="624"/>
                  </a:lnTo>
                  <a:lnTo>
                    <a:pt x="470" y="640"/>
                  </a:lnTo>
                  <a:lnTo>
                    <a:pt x="442" y="654"/>
                  </a:lnTo>
                  <a:lnTo>
                    <a:pt x="412" y="664"/>
                  </a:lnTo>
                  <a:lnTo>
                    <a:pt x="380" y="670"/>
                  </a:lnTo>
                  <a:lnTo>
                    <a:pt x="348" y="674"/>
                  </a:lnTo>
                  <a:lnTo>
                    <a:pt x="314" y="676"/>
                  </a:lnTo>
                  <a:lnTo>
                    <a:pt x="314" y="676"/>
                  </a:lnTo>
                  <a:lnTo>
                    <a:pt x="282" y="672"/>
                  </a:lnTo>
                  <a:lnTo>
                    <a:pt x="250" y="666"/>
                  </a:lnTo>
                  <a:lnTo>
                    <a:pt x="218" y="656"/>
                  </a:lnTo>
                  <a:lnTo>
                    <a:pt x="188" y="644"/>
                  </a:lnTo>
                  <a:lnTo>
                    <a:pt x="160" y="628"/>
                  </a:lnTo>
                  <a:lnTo>
                    <a:pt x="134" y="610"/>
                  </a:lnTo>
                  <a:lnTo>
                    <a:pt x="110" y="590"/>
                  </a:lnTo>
                  <a:lnTo>
                    <a:pt x="88" y="568"/>
                  </a:lnTo>
                  <a:lnTo>
                    <a:pt x="68" y="542"/>
                  </a:lnTo>
                  <a:lnTo>
                    <a:pt x="50" y="516"/>
                  </a:lnTo>
                  <a:lnTo>
                    <a:pt x="34" y="486"/>
                  </a:lnTo>
                  <a:lnTo>
                    <a:pt x="22" y="456"/>
                  </a:lnTo>
                  <a:lnTo>
                    <a:pt x="12" y="426"/>
                  </a:lnTo>
                  <a:lnTo>
                    <a:pt x="4" y="392"/>
                  </a:lnTo>
                  <a:lnTo>
                    <a:pt x="0" y="360"/>
                  </a:lnTo>
                  <a:lnTo>
                    <a:pt x="0" y="324"/>
                  </a:lnTo>
                  <a:lnTo>
                    <a:pt x="0" y="324"/>
                  </a:lnTo>
                  <a:lnTo>
                    <a:pt x="2" y="290"/>
                  </a:lnTo>
                  <a:lnTo>
                    <a:pt x="8" y="256"/>
                  </a:lnTo>
                  <a:lnTo>
                    <a:pt x="18" y="224"/>
                  </a:lnTo>
                  <a:lnTo>
                    <a:pt x="30" y="194"/>
                  </a:lnTo>
                  <a:lnTo>
                    <a:pt x="44" y="166"/>
                  </a:lnTo>
                  <a:lnTo>
                    <a:pt x="62" y="138"/>
                  </a:lnTo>
                  <a:lnTo>
                    <a:pt x="82" y="112"/>
                  </a:lnTo>
                  <a:lnTo>
                    <a:pt x="104" y="90"/>
                  </a:lnTo>
                  <a:lnTo>
                    <a:pt x="126" y="68"/>
                  </a:lnTo>
                  <a:lnTo>
                    <a:pt x="152" y="50"/>
                  </a:lnTo>
                  <a:lnTo>
                    <a:pt x="180" y="34"/>
                  </a:lnTo>
                  <a:lnTo>
                    <a:pt x="208" y="20"/>
                  </a:lnTo>
                  <a:lnTo>
                    <a:pt x="240" y="10"/>
                  </a:lnTo>
                  <a:lnTo>
                    <a:pt x="270" y="4"/>
                  </a:lnTo>
                  <a:lnTo>
                    <a:pt x="304" y="0"/>
                  </a:lnTo>
                  <a:lnTo>
                    <a:pt x="336" y="0"/>
                  </a:lnTo>
                  <a:lnTo>
                    <a:pt x="33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2" name="Freeform 34"/>
            <p:cNvSpPr>
              <a:spLocks/>
            </p:cNvSpPr>
            <p:nvPr/>
          </p:nvSpPr>
          <p:spPr bwMode="auto">
            <a:xfrm>
              <a:off x="4768" y="346"/>
              <a:ext cx="630" cy="652"/>
            </a:xfrm>
            <a:custGeom>
              <a:avLst/>
              <a:gdLst/>
              <a:ahLst/>
              <a:cxnLst>
                <a:cxn ang="0">
                  <a:pos x="326" y="0"/>
                </a:cxn>
                <a:cxn ang="0">
                  <a:pos x="390" y="10"/>
                </a:cxn>
                <a:cxn ang="0">
                  <a:pos x="448" y="32"/>
                </a:cxn>
                <a:cxn ang="0">
                  <a:pos x="500" y="64"/>
                </a:cxn>
                <a:cxn ang="0">
                  <a:pos x="546" y="106"/>
                </a:cxn>
                <a:cxn ang="0">
                  <a:pos x="582" y="156"/>
                </a:cxn>
                <a:cxn ang="0">
                  <a:pos x="610" y="212"/>
                </a:cxn>
                <a:cxn ang="0">
                  <a:pos x="626" y="274"/>
                </a:cxn>
                <a:cxn ang="0">
                  <a:pos x="630" y="340"/>
                </a:cxn>
                <a:cxn ang="0">
                  <a:pos x="626" y="374"/>
                </a:cxn>
                <a:cxn ang="0">
                  <a:pos x="612" y="436"/>
                </a:cxn>
                <a:cxn ang="0">
                  <a:pos x="586" y="494"/>
                </a:cxn>
                <a:cxn ang="0">
                  <a:pos x="550" y="544"/>
                </a:cxn>
                <a:cxn ang="0">
                  <a:pos x="506" y="586"/>
                </a:cxn>
                <a:cxn ang="0">
                  <a:pos x="454" y="620"/>
                </a:cxn>
                <a:cxn ang="0">
                  <a:pos x="396" y="642"/>
                </a:cxn>
                <a:cxn ang="0">
                  <a:pos x="334" y="652"/>
                </a:cxn>
                <a:cxn ang="0">
                  <a:pos x="302" y="652"/>
                </a:cxn>
                <a:cxn ang="0">
                  <a:pos x="238" y="642"/>
                </a:cxn>
                <a:cxn ang="0">
                  <a:pos x="180" y="620"/>
                </a:cxn>
                <a:cxn ang="0">
                  <a:pos x="128" y="588"/>
                </a:cxn>
                <a:cxn ang="0">
                  <a:pos x="82" y="546"/>
                </a:cxn>
                <a:cxn ang="0">
                  <a:pos x="46" y="496"/>
                </a:cxn>
                <a:cxn ang="0">
                  <a:pos x="20" y="440"/>
                </a:cxn>
                <a:cxn ang="0">
                  <a:pos x="4" y="378"/>
                </a:cxn>
                <a:cxn ang="0">
                  <a:pos x="0" y="312"/>
                </a:cxn>
                <a:cxn ang="0">
                  <a:pos x="2" y="278"/>
                </a:cxn>
                <a:cxn ang="0">
                  <a:pos x="16" y="216"/>
                </a:cxn>
                <a:cxn ang="0">
                  <a:pos x="44" y="158"/>
                </a:cxn>
                <a:cxn ang="0">
                  <a:pos x="80" y="108"/>
                </a:cxn>
                <a:cxn ang="0">
                  <a:pos x="124" y="66"/>
                </a:cxn>
                <a:cxn ang="0">
                  <a:pos x="176" y="32"/>
                </a:cxn>
                <a:cxn ang="0">
                  <a:pos x="232" y="10"/>
                </a:cxn>
                <a:cxn ang="0">
                  <a:pos x="294" y="0"/>
                </a:cxn>
                <a:cxn ang="0">
                  <a:pos x="326" y="0"/>
                </a:cxn>
              </a:cxnLst>
              <a:rect l="0" t="0" r="r" b="b"/>
              <a:pathLst>
                <a:path w="630" h="652">
                  <a:moveTo>
                    <a:pt x="326" y="0"/>
                  </a:moveTo>
                  <a:lnTo>
                    <a:pt x="326" y="0"/>
                  </a:lnTo>
                  <a:lnTo>
                    <a:pt x="358" y="4"/>
                  </a:lnTo>
                  <a:lnTo>
                    <a:pt x="390" y="10"/>
                  </a:lnTo>
                  <a:lnTo>
                    <a:pt x="420" y="20"/>
                  </a:lnTo>
                  <a:lnTo>
                    <a:pt x="448" y="32"/>
                  </a:lnTo>
                  <a:lnTo>
                    <a:pt x="476" y="46"/>
                  </a:lnTo>
                  <a:lnTo>
                    <a:pt x="500" y="64"/>
                  </a:lnTo>
                  <a:lnTo>
                    <a:pt x="524" y="84"/>
                  </a:lnTo>
                  <a:lnTo>
                    <a:pt x="546" y="106"/>
                  </a:lnTo>
                  <a:lnTo>
                    <a:pt x="566" y="130"/>
                  </a:lnTo>
                  <a:lnTo>
                    <a:pt x="582" y="156"/>
                  </a:lnTo>
                  <a:lnTo>
                    <a:pt x="598" y="184"/>
                  </a:lnTo>
                  <a:lnTo>
                    <a:pt x="610" y="212"/>
                  </a:lnTo>
                  <a:lnTo>
                    <a:pt x="620" y="244"/>
                  </a:lnTo>
                  <a:lnTo>
                    <a:pt x="626" y="274"/>
                  </a:lnTo>
                  <a:lnTo>
                    <a:pt x="630" y="308"/>
                  </a:lnTo>
                  <a:lnTo>
                    <a:pt x="630" y="340"/>
                  </a:lnTo>
                  <a:lnTo>
                    <a:pt x="630" y="340"/>
                  </a:lnTo>
                  <a:lnTo>
                    <a:pt x="626" y="374"/>
                  </a:lnTo>
                  <a:lnTo>
                    <a:pt x="620" y="406"/>
                  </a:lnTo>
                  <a:lnTo>
                    <a:pt x="612" y="436"/>
                  </a:lnTo>
                  <a:lnTo>
                    <a:pt x="600" y="466"/>
                  </a:lnTo>
                  <a:lnTo>
                    <a:pt x="586" y="494"/>
                  </a:lnTo>
                  <a:lnTo>
                    <a:pt x="568" y="520"/>
                  </a:lnTo>
                  <a:lnTo>
                    <a:pt x="550" y="544"/>
                  </a:lnTo>
                  <a:lnTo>
                    <a:pt x="528" y="566"/>
                  </a:lnTo>
                  <a:lnTo>
                    <a:pt x="506" y="586"/>
                  </a:lnTo>
                  <a:lnTo>
                    <a:pt x="480" y="604"/>
                  </a:lnTo>
                  <a:lnTo>
                    <a:pt x="454" y="620"/>
                  </a:lnTo>
                  <a:lnTo>
                    <a:pt x="426" y="632"/>
                  </a:lnTo>
                  <a:lnTo>
                    <a:pt x="396" y="642"/>
                  </a:lnTo>
                  <a:lnTo>
                    <a:pt x="366" y="648"/>
                  </a:lnTo>
                  <a:lnTo>
                    <a:pt x="334" y="652"/>
                  </a:lnTo>
                  <a:lnTo>
                    <a:pt x="302" y="652"/>
                  </a:lnTo>
                  <a:lnTo>
                    <a:pt x="302" y="652"/>
                  </a:lnTo>
                  <a:lnTo>
                    <a:pt x="270" y="648"/>
                  </a:lnTo>
                  <a:lnTo>
                    <a:pt x="238" y="642"/>
                  </a:lnTo>
                  <a:lnTo>
                    <a:pt x="210" y="634"/>
                  </a:lnTo>
                  <a:lnTo>
                    <a:pt x="180" y="620"/>
                  </a:lnTo>
                  <a:lnTo>
                    <a:pt x="154" y="606"/>
                  </a:lnTo>
                  <a:lnTo>
                    <a:pt x="128" y="588"/>
                  </a:lnTo>
                  <a:lnTo>
                    <a:pt x="104" y="568"/>
                  </a:lnTo>
                  <a:lnTo>
                    <a:pt x="82" y="546"/>
                  </a:lnTo>
                  <a:lnTo>
                    <a:pt x="64" y="522"/>
                  </a:lnTo>
                  <a:lnTo>
                    <a:pt x="46" y="496"/>
                  </a:lnTo>
                  <a:lnTo>
                    <a:pt x="32" y="468"/>
                  </a:lnTo>
                  <a:lnTo>
                    <a:pt x="20" y="440"/>
                  </a:lnTo>
                  <a:lnTo>
                    <a:pt x="10" y="410"/>
                  </a:lnTo>
                  <a:lnTo>
                    <a:pt x="4" y="378"/>
                  </a:lnTo>
                  <a:lnTo>
                    <a:pt x="0" y="346"/>
                  </a:lnTo>
                  <a:lnTo>
                    <a:pt x="0" y="312"/>
                  </a:lnTo>
                  <a:lnTo>
                    <a:pt x="0" y="312"/>
                  </a:lnTo>
                  <a:lnTo>
                    <a:pt x="2" y="278"/>
                  </a:lnTo>
                  <a:lnTo>
                    <a:pt x="8" y="246"/>
                  </a:lnTo>
                  <a:lnTo>
                    <a:pt x="16" y="216"/>
                  </a:lnTo>
                  <a:lnTo>
                    <a:pt x="28" y="186"/>
                  </a:lnTo>
                  <a:lnTo>
                    <a:pt x="44" y="158"/>
                  </a:lnTo>
                  <a:lnTo>
                    <a:pt x="60" y="132"/>
                  </a:lnTo>
                  <a:lnTo>
                    <a:pt x="80" y="108"/>
                  </a:lnTo>
                  <a:lnTo>
                    <a:pt x="100" y="86"/>
                  </a:lnTo>
                  <a:lnTo>
                    <a:pt x="124" y="66"/>
                  </a:lnTo>
                  <a:lnTo>
                    <a:pt x="148" y="48"/>
                  </a:lnTo>
                  <a:lnTo>
                    <a:pt x="176" y="32"/>
                  </a:lnTo>
                  <a:lnTo>
                    <a:pt x="204" y="20"/>
                  </a:lnTo>
                  <a:lnTo>
                    <a:pt x="232" y="10"/>
                  </a:lnTo>
                  <a:lnTo>
                    <a:pt x="264" y="4"/>
                  </a:lnTo>
                  <a:lnTo>
                    <a:pt x="294" y="0"/>
                  </a:lnTo>
                  <a:lnTo>
                    <a:pt x="326" y="0"/>
                  </a:lnTo>
                  <a:lnTo>
                    <a:pt x="326" y="0"/>
                  </a:lnTo>
                  <a:close/>
                </a:path>
              </a:pathLst>
            </a:custGeom>
            <a:solidFill>
              <a:srgbClr val="FFE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3" name="Freeform 35"/>
            <p:cNvSpPr>
              <a:spLocks/>
            </p:cNvSpPr>
            <p:nvPr/>
          </p:nvSpPr>
          <p:spPr bwMode="auto">
            <a:xfrm>
              <a:off x="4774" y="354"/>
              <a:ext cx="610" cy="626"/>
            </a:xfrm>
            <a:custGeom>
              <a:avLst/>
              <a:gdLst/>
              <a:ahLst/>
              <a:cxnLst>
                <a:cxn ang="0">
                  <a:pos x="318" y="0"/>
                </a:cxn>
                <a:cxn ang="0">
                  <a:pos x="380" y="10"/>
                </a:cxn>
                <a:cxn ang="0">
                  <a:pos x="436" y="30"/>
                </a:cxn>
                <a:cxn ang="0">
                  <a:pos x="486" y="62"/>
                </a:cxn>
                <a:cxn ang="0">
                  <a:pos x="530" y="102"/>
                </a:cxn>
                <a:cxn ang="0">
                  <a:pos x="566" y="152"/>
                </a:cxn>
                <a:cxn ang="0">
                  <a:pos x="592" y="206"/>
                </a:cxn>
                <a:cxn ang="0">
                  <a:pos x="606" y="266"/>
                </a:cxn>
                <a:cxn ang="0">
                  <a:pos x="610" y="328"/>
                </a:cxn>
                <a:cxn ang="0">
                  <a:pos x="608" y="360"/>
                </a:cxn>
                <a:cxn ang="0">
                  <a:pos x="592" y="422"/>
                </a:cxn>
                <a:cxn ang="0">
                  <a:pos x="566" y="476"/>
                </a:cxn>
                <a:cxn ang="0">
                  <a:pos x="532" y="524"/>
                </a:cxn>
                <a:cxn ang="0">
                  <a:pos x="488" y="566"/>
                </a:cxn>
                <a:cxn ang="0">
                  <a:pos x="438" y="596"/>
                </a:cxn>
                <a:cxn ang="0">
                  <a:pos x="382" y="618"/>
                </a:cxn>
                <a:cxn ang="0">
                  <a:pos x="322" y="626"/>
                </a:cxn>
                <a:cxn ang="0">
                  <a:pos x="292" y="626"/>
                </a:cxn>
                <a:cxn ang="0">
                  <a:pos x="230" y="618"/>
                </a:cxn>
                <a:cxn ang="0">
                  <a:pos x="174" y="596"/>
                </a:cxn>
                <a:cxn ang="0">
                  <a:pos x="124" y="564"/>
                </a:cxn>
                <a:cxn ang="0">
                  <a:pos x="80" y="524"/>
                </a:cxn>
                <a:cxn ang="0">
                  <a:pos x="44" y="476"/>
                </a:cxn>
                <a:cxn ang="0">
                  <a:pos x="20" y="420"/>
                </a:cxn>
                <a:cxn ang="0">
                  <a:pos x="4" y="360"/>
                </a:cxn>
                <a:cxn ang="0">
                  <a:pos x="0" y="298"/>
                </a:cxn>
                <a:cxn ang="0">
                  <a:pos x="4" y="266"/>
                </a:cxn>
                <a:cxn ang="0">
                  <a:pos x="18" y="204"/>
                </a:cxn>
                <a:cxn ang="0">
                  <a:pos x="44" y="150"/>
                </a:cxn>
                <a:cxn ang="0">
                  <a:pos x="78" y="102"/>
                </a:cxn>
                <a:cxn ang="0">
                  <a:pos x="122" y="62"/>
                </a:cxn>
                <a:cxn ang="0">
                  <a:pos x="172" y="30"/>
                </a:cxn>
                <a:cxn ang="0">
                  <a:pos x="228" y="8"/>
                </a:cxn>
                <a:cxn ang="0">
                  <a:pos x="288" y="0"/>
                </a:cxn>
                <a:cxn ang="0">
                  <a:pos x="318" y="0"/>
                </a:cxn>
              </a:cxnLst>
              <a:rect l="0" t="0" r="r" b="b"/>
              <a:pathLst>
                <a:path w="610" h="626">
                  <a:moveTo>
                    <a:pt x="318" y="0"/>
                  </a:moveTo>
                  <a:lnTo>
                    <a:pt x="318" y="0"/>
                  </a:lnTo>
                  <a:lnTo>
                    <a:pt x="350" y="2"/>
                  </a:lnTo>
                  <a:lnTo>
                    <a:pt x="380" y="10"/>
                  </a:lnTo>
                  <a:lnTo>
                    <a:pt x="408" y="18"/>
                  </a:lnTo>
                  <a:lnTo>
                    <a:pt x="436" y="30"/>
                  </a:lnTo>
                  <a:lnTo>
                    <a:pt x="462" y="46"/>
                  </a:lnTo>
                  <a:lnTo>
                    <a:pt x="486" y="62"/>
                  </a:lnTo>
                  <a:lnTo>
                    <a:pt x="510" y="82"/>
                  </a:lnTo>
                  <a:lnTo>
                    <a:pt x="530" y="102"/>
                  </a:lnTo>
                  <a:lnTo>
                    <a:pt x="550" y="126"/>
                  </a:lnTo>
                  <a:lnTo>
                    <a:pt x="566" y="152"/>
                  </a:lnTo>
                  <a:lnTo>
                    <a:pt x="580" y="178"/>
                  </a:lnTo>
                  <a:lnTo>
                    <a:pt x="592" y="206"/>
                  </a:lnTo>
                  <a:lnTo>
                    <a:pt x="600" y="236"/>
                  </a:lnTo>
                  <a:lnTo>
                    <a:pt x="606" y="266"/>
                  </a:lnTo>
                  <a:lnTo>
                    <a:pt x="610" y="296"/>
                  </a:lnTo>
                  <a:lnTo>
                    <a:pt x="610" y="328"/>
                  </a:lnTo>
                  <a:lnTo>
                    <a:pt x="610" y="328"/>
                  </a:lnTo>
                  <a:lnTo>
                    <a:pt x="608" y="360"/>
                  </a:lnTo>
                  <a:lnTo>
                    <a:pt x="602" y="392"/>
                  </a:lnTo>
                  <a:lnTo>
                    <a:pt x="592" y="422"/>
                  </a:lnTo>
                  <a:lnTo>
                    <a:pt x="582" y="450"/>
                  </a:lnTo>
                  <a:lnTo>
                    <a:pt x="566" y="476"/>
                  </a:lnTo>
                  <a:lnTo>
                    <a:pt x="550" y="502"/>
                  </a:lnTo>
                  <a:lnTo>
                    <a:pt x="532" y="524"/>
                  </a:lnTo>
                  <a:lnTo>
                    <a:pt x="512" y="546"/>
                  </a:lnTo>
                  <a:lnTo>
                    <a:pt x="488" y="566"/>
                  </a:lnTo>
                  <a:lnTo>
                    <a:pt x="464" y="582"/>
                  </a:lnTo>
                  <a:lnTo>
                    <a:pt x="438" y="596"/>
                  </a:lnTo>
                  <a:lnTo>
                    <a:pt x="412" y="608"/>
                  </a:lnTo>
                  <a:lnTo>
                    <a:pt x="382" y="618"/>
                  </a:lnTo>
                  <a:lnTo>
                    <a:pt x="354" y="624"/>
                  </a:lnTo>
                  <a:lnTo>
                    <a:pt x="322" y="626"/>
                  </a:lnTo>
                  <a:lnTo>
                    <a:pt x="292" y="626"/>
                  </a:lnTo>
                  <a:lnTo>
                    <a:pt x="292" y="626"/>
                  </a:lnTo>
                  <a:lnTo>
                    <a:pt x="260" y="624"/>
                  </a:lnTo>
                  <a:lnTo>
                    <a:pt x="230" y="618"/>
                  </a:lnTo>
                  <a:lnTo>
                    <a:pt x="202" y="608"/>
                  </a:lnTo>
                  <a:lnTo>
                    <a:pt x="174" y="596"/>
                  </a:lnTo>
                  <a:lnTo>
                    <a:pt x="148" y="582"/>
                  </a:lnTo>
                  <a:lnTo>
                    <a:pt x="124" y="564"/>
                  </a:lnTo>
                  <a:lnTo>
                    <a:pt x="102" y="544"/>
                  </a:lnTo>
                  <a:lnTo>
                    <a:pt x="80" y="524"/>
                  </a:lnTo>
                  <a:lnTo>
                    <a:pt x="62" y="500"/>
                  </a:lnTo>
                  <a:lnTo>
                    <a:pt x="44" y="476"/>
                  </a:lnTo>
                  <a:lnTo>
                    <a:pt x="30" y="448"/>
                  </a:lnTo>
                  <a:lnTo>
                    <a:pt x="20" y="420"/>
                  </a:lnTo>
                  <a:lnTo>
                    <a:pt x="10" y="392"/>
                  </a:lnTo>
                  <a:lnTo>
                    <a:pt x="4" y="360"/>
                  </a:lnTo>
                  <a:lnTo>
                    <a:pt x="0" y="330"/>
                  </a:lnTo>
                  <a:lnTo>
                    <a:pt x="0" y="298"/>
                  </a:lnTo>
                  <a:lnTo>
                    <a:pt x="0" y="298"/>
                  </a:lnTo>
                  <a:lnTo>
                    <a:pt x="4" y="266"/>
                  </a:lnTo>
                  <a:lnTo>
                    <a:pt x="10" y="234"/>
                  </a:lnTo>
                  <a:lnTo>
                    <a:pt x="18" y="204"/>
                  </a:lnTo>
                  <a:lnTo>
                    <a:pt x="30" y="176"/>
                  </a:lnTo>
                  <a:lnTo>
                    <a:pt x="44" y="150"/>
                  </a:lnTo>
                  <a:lnTo>
                    <a:pt x="60" y="124"/>
                  </a:lnTo>
                  <a:lnTo>
                    <a:pt x="78" y="102"/>
                  </a:lnTo>
                  <a:lnTo>
                    <a:pt x="100" y="80"/>
                  </a:lnTo>
                  <a:lnTo>
                    <a:pt x="122" y="62"/>
                  </a:lnTo>
                  <a:lnTo>
                    <a:pt x="146" y="44"/>
                  </a:lnTo>
                  <a:lnTo>
                    <a:pt x="172" y="30"/>
                  </a:lnTo>
                  <a:lnTo>
                    <a:pt x="200" y="18"/>
                  </a:lnTo>
                  <a:lnTo>
                    <a:pt x="228" y="8"/>
                  </a:lnTo>
                  <a:lnTo>
                    <a:pt x="258" y="2"/>
                  </a:lnTo>
                  <a:lnTo>
                    <a:pt x="288" y="0"/>
                  </a:lnTo>
                  <a:lnTo>
                    <a:pt x="318" y="0"/>
                  </a:lnTo>
                  <a:lnTo>
                    <a:pt x="318" y="0"/>
                  </a:lnTo>
                  <a:close/>
                </a:path>
              </a:pathLst>
            </a:custGeom>
            <a:solidFill>
              <a:srgbClr val="FFE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4" name="Freeform 36"/>
            <p:cNvSpPr>
              <a:spLocks/>
            </p:cNvSpPr>
            <p:nvPr/>
          </p:nvSpPr>
          <p:spPr bwMode="auto">
            <a:xfrm>
              <a:off x="4782" y="360"/>
              <a:ext cx="590" cy="604"/>
            </a:xfrm>
            <a:custGeom>
              <a:avLst/>
              <a:gdLst/>
              <a:ahLst/>
              <a:cxnLst>
                <a:cxn ang="0">
                  <a:pos x="310" y="0"/>
                </a:cxn>
                <a:cxn ang="0">
                  <a:pos x="368" y="10"/>
                </a:cxn>
                <a:cxn ang="0">
                  <a:pos x="422" y="32"/>
                </a:cxn>
                <a:cxn ang="0">
                  <a:pos x="472" y="62"/>
                </a:cxn>
                <a:cxn ang="0">
                  <a:pos x="514" y="102"/>
                </a:cxn>
                <a:cxn ang="0">
                  <a:pos x="548" y="148"/>
                </a:cxn>
                <a:cxn ang="0">
                  <a:pos x="572" y="202"/>
                </a:cxn>
                <a:cxn ang="0">
                  <a:pos x="586" y="258"/>
                </a:cxn>
                <a:cxn ang="0">
                  <a:pos x="590" y="320"/>
                </a:cxn>
                <a:cxn ang="0">
                  <a:pos x="586" y="350"/>
                </a:cxn>
                <a:cxn ang="0">
                  <a:pos x="572" y="408"/>
                </a:cxn>
                <a:cxn ang="0">
                  <a:pos x="546" y="460"/>
                </a:cxn>
                <a:cxn ang="0">
                  <a:pos x="512" y="506"/>
                </a:cxn>
                <a:cxn ang="0">
                  <a:pos x="470" y="546"/>
                </a:cxn>
                <a:cxn ang="0">
                  <a:pos x="422" y="576"/>
                </a:cxn>
                <a:cxn ang="0">
                  <a:pos x="368" y="594"/>
                </a:cxn>
                <a:cxn ang="0">
                  <a:pos x="310" y="604"/>
                </a:cxn>
                <a:cxn ang="0">
                  <a:pos x="280" y="604"/>
                </a:cxn>
                <a:cxn ang="0">
                  <a:pos x="220" y="594"/>
                </a:cxn>
                <a:cxn ang="0">
                  <a:pos x="166" y="572"/>
                </a:cxn>
                <a:cxn ang="0">
                  <a:pos x="118" y="542"/>
                </a:cxn>
                <a:cxn ang="0">
                  <a:pos x="76" y="502"/>
                </a:cxn>
                <a:cxn ang="0">
                  <a:pos x="42" y="456"/>
                </a:cxn>
                <a:cxn ang="0">
                  <a:pos x="18" y="404"/>
                </a:cxn>
                <a:cxn ang="0">
                  <a:pos x="2" y="346"/>
                </a:cxn>
                <a:cxn ang="0">
                  <a:pos x="0" y="284"/>
                </a:cxn>
                <a:cxn ang="0">
                  <a:pos x="2" y="254"/>
                </a:cxn>
                <a:cxn ang="0">
                  <a:pos x="18" y="196"/>
                </a:cxn>
                <a:cxn ang="0">
                  <a:pos x="42" y="144"/>
                </a:cxn>
                <a:cxn ang="0">
                  <a:pos x="76" y="98"/>
                </a:cxn>
                <a:cxn ang="0">
                  <a:pos x="118" y="58"/>
                </a:cxn>
                <a:cxn ang="0">
                  <a:pos x="168" y="28"/>
                </a:cxn>
                <a:cxn ang="0">
                  <a:pos x="222" y="10"/>
                </a:cxn>
                <a:cxn ang="0">
                  <a:pos x="280" y="0"/>
                </a:cxn>
                <a:cxn ang="0">
                  <a:pos x="310" y="0"/>
                </a:cxn>
              </a:cxnLst>
              <a:rect l="0" t="0" r="r" b="b"/>
              <a:pathLst>
                <a:path w="590" h="604">
                  <a:moveTo>
                    <a:pt x="310" y="0"/>
                  </a:moveTo>
                  <a:lnTo>
                    <a:pt x="310" y="0"/>
                  </a:lnTo>
                  <a:lnTo>
                    <a:pt x="340" y="4"/>
                  </a:lnTo>
                  <a:lnTo>
                    <a:pt x="368" y="10"/>
                  </a:lnTo>
                  <a:lnTo>
                    <a:pt x="396" y="20"/>
                  </a:lnTo>
                  <a:lnTo>
                    <a:pt x="422" y="32"/>
                  </a:lnTo>
                  <a:lnTo>
                    <a:pt x="448" y="46"/>
                  </a:lnTo>
                  <a:lnTo>
                    <a:pt x="472" y="62"/>
                  </a:lnTo>
                  <a:lnTo>
                    <a:pt x="494" y="80"/>
                  </a:lnTo>
                  <a:lnTo>
                    <a:pt x="514" y="102"/>
                  </a:lnTo>
                  <a:lnTo>
                    <a:pt x="532" y="124"/>
                  </a:lnTo>
                  <a:lnTo>
                    <a:pt x="548" y="148"/>
                  </a:lnTo>
                  <a:lnTo>
                    <a:pt x="560" y="174"/>
                  </a:lnTo>
                  <a:lnTo>
                    <a:pt x="572" y="202"/>
                  </a:lnTo>
                  <a:lnTo>
                    <a:pt x="580" y="230"/>
                  </a:lnTo>
                  <a:lnTo>
                    <a:pt x="586" y="258"/>
                  </a:lnTo>
                  <a:lnTo>
                    <a:pt x="590" y="288"/>
                  </a:lnTo>
                  <a:lnTo>
                    <a:pt x="590" y="320"/>
                  </a:lnTo>
                  <a:lnTo>
                    <a:pt x="590" y="320"/>
                  </a:lnTo>
                  <a:lnTo>
                    <a:pt x="586" y="350"/>
                  </a:lnTo>
                  <a:lnTo>
                    <a:pt x="580" y="380"/>
                  </a:lnTo>
                  <a:lnTo>
                    <a:pt x="572" y="408"/>
                  </a:lnTo>
                  <a:lnTo>
                    <a:pt x="560" y="436"/>
                  </a:lnTo>
                  <a:lnTo>
                    <a:pt x="546" y="460"/>
                  </a:lnTo>
                  <a:lnTo>
                    <a:pt x="530" y="484"/>
                  </a:lnTo>
                  <a:lnTo>
                    <a:pt x="512" y="506"/>
                  </a:lnTo>
                  <a:lnTo>
                    <a:pt x="492" y="528"/>
                  </a:lnTo>
                  <a:lnTo>
                    <a:pt x="470" y="546"/>
                  </a:lnTo>
                  <a:lnTo>
                    <a:pt x="446" y="562"/>
                  </a:lnTo>
                  <a:lnTo>
                    <a:pt x="422" y="576"/>
                  </a:lnTo>
                  <a:lnTo>
                    <a:pt x="396" y="586"/>
                  </a:lnTo>
                  <a:lnTo>
                    <a:pt x="368" y="594"/>
                  </a:lnTo>
                  <a:lnTo>
                    <a:pt x="338" y="600"/>
                  </a:lnTo>
                  <a:lnTo>
                    <a:pt x="310" y="604"/>
                  </a:lnTo>
                  <a:lnTo>
                    <a:pt x="280" y="604"/>
                  </a:lnTo>
                  <a:lnTo>
                    <a:pt x="280" y="604"/>
                  </a:lnTo>
                  <a:lnTo>
                    <a:pt x="250" y="600"/>
                  </a:lnTo>
                  <a:lnTo>
                    <a:pt x="220" y="594"/>
                  </a:lnTo>
                  <a:lnTo>
                    <a:pt x="192" y="584"/>
                  </a:lnTo>
                  <a:lnTo>
                    <a:pt x="166" y="572"/>
                  </a:lnTo>
                  <a:lnTo>
                    <a:pt x="140" y="558"/>
                  </a:lnTo>
                  <a:lnTo>
                    <a:pt x="118" y="542"/>
                  </a:lnTo>
                  <a:lnTo>
                    <a:pt x="96" y="524"/>
                  </a:lnTo>
                  <a:lnTo>
                    <a:pt x="76" y="502"/>
                  </a:lnTo>
                  <a:lnTo>
                    <a:pt x="58" y="480"/>
                  </a:lnTo>
                  <a:lnTo>
                    <a:pt x="42" y="456"/>
                  </a:lnTo>
                  <a:lnTo>
                    <a:pt x="28" y="430"/>
                  </a:lnTo>
                  <a:lnTo>
                    <a:pt x="18" y="404"/>
                  </a:lnTo>
                  <a:lnTo>
                    <a:pt x="8" y="374"/>
                  </a:lnTo>
                  <a:lnTo>
                    <a:pt x="2" y="346"/>
                  </a:lnTo>
                  <a:lnTo>
                    <a:pt x="0" y="316"/>
                  </a:lnTo>
                  <a:lnTo>
                    <a:pt x="0" y="284"/>
                  </a:lnTo>
                  <a:lnTo>
                    <a:pt x="0" y="284"/>
                  </a:lnTo>
                  <a:lnTo>
                    <a:pt x="2" y="254"/>
                  </a:lnTo>
                  <a:lnTo>
                    <a:pt x="8" y="224"/>
                  </a:lnTo>
                  <a:lnTo>
                    <a:pt x="18" y="196"/>
                  </a:lnTo>
                  <a:lnTo>
                    <a:pt x="28" y="168"/>
                  </a:lnTo>
                  <a:lnTo>
                    <a:pt x="42" y="144"/>
                  </a:lnTo>
                  <a:lnTo>
                    <a:pt x="58" y="120"/>
                  </a:lnTo>
                  <a:lnTo>
                    <a:pt x="76" y="98"/>
                  </a:lnTo>
                  <a:lnTo>
                    <a:pt x="96" y="76"/>
                  </a:lnTo>
                  <a:lnTo>
                    <a:pt x="118" y="58"/>
                  </a:lnTo>
                  <a:lnTo>
                    <a:pt x="142" y="42"/>
                  </a:lnTo>
                  <a:lnTo>
                    <a:pt x="168" y="28"/>
                  </a:lnTo>
                  <a:lnTo>
                    <a:pt x="194" y="18"/>
                  </a:lnTo>
                  <a:lnTo>
                    <a:pt x="222" y="10"/>
                  </a:lnTo>
                  <a:lnTo>
                    <a:pt x="250" y="4"/>
                  </a:lnTo>
                  <a:lnTo>
                    <a:pt x="280" y="0"/>
                  </a:lnTo>
                  <a:lnTo>
                    <a:pt x="310" y="0"/>
                  </a:lnTo>
                  <a:lnTo>
                    <a:pt x="310" y="0"/>
                  </a:lnTo>
                  <a:close/>
                </a:path>
              </a:pathLst>
            </a:custGeom>
            <a:solidFill>
              <a:srgbClr val="FFF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5" name="Freeform 37"/>
            <p:cNvSpPr>
              <a:spLocks/>
            </p:cNvSpPr>
            <p:nvPr/>
          </p:nvSpPr>
          <p:spPr bwMode="auto">
            <a:xfrm>
              <a:off x="4788" y="368"/>
              <a:ext cx="570" cy="578"/>
            </a:xfrm>
            <a:custGeom>
              <a:avLst/>
              <a:gdLst/>
              <a:ahLst/>
              <a:cxnLst>
                <a:cxn ang="0">
                  <a:pos x="302" y="0"/>
                </a:cxn>
                <a:cxn ang="0">
                  <a:pos x="358" y="10"/>
                </a:cxn>
                <a:cxn ang="0">
                  <a:pos x="410" y="30"/>
                </a:cxn>
                <a:cxn ang="0">
                  <a:pos x="458" y="60"/>
                </a:cxn>
                <a:cxn ang="0">
                  <a:pos x="498" y="98"/>
                </a:cxn>
                <a:cxn ang="0">
                  <a:pos x="530" y="144"/>
                </a:cxn>
                <a:cxn ang="0">
                  <a:pos x="554" y="194"/>
                </a:cxn>
                <a:cxn ang="0">
                  <a:pos x="568" y="250"/>
                </a:cxn>
                <a:cxn ang="0">
                  <a:pos x="570" y="308"/>
                </a:cxn>
                <a:cxn ang="0">
                  <a:pos x="566" y="338"/>
                </a:cxn>
                <a:cxn ang="0">
                  <a:pos x="552" y="392"/>
                </a:cxn>
                <a:cxn ang="0">
                  <a:pos x="528" y="444"/>
                </a:cxn>
                <a:cxn ang="0">
                  <a:pos x="494" y="488"/>
                </a:cxn>
                <a:cxn ang="0">
                  <a:pos x="454" y="524"/>
                </a:cxn>
                <a:cxn ang="0">
                  <a:pos x="406" y="552"/>
                </a:cxn>
                <a:cxn ang="0">
                  <a:pos x="354" y="570"/>
                </a:cxn>
                <a:cxn ang="0">
                  <a:pos x="298" y="578"/>
                </a:cxn>
                <a:cxn ang="0">
                  <a:pos x="268" y="578"/>
                </a:cxn>
                <a:cxn ang="0">
                  <a:pos x="212" y="568"/>
                </a:cxn>
                <a:cxn ang="0">
                  <a:pos x="160" y="548"/>
                </a:cxn>
                <a:cxn ang="0">
                  <a:pos x="112" y="518"/>
                </a:cxn>
                <a:cxn ang="0">
                  <a:pos x="72" y="480"/>
                </a:cxn>
                <a:cxn ang="0">
                  <a:pos x="40" y="434"/>
                </a:cxn>
                <a:cxn ang="0">
                  <a:pos x="16" y="384"/>
                </a:cxn>
                <a:cxn ang="0">
                  <a:pos x="4" y="328"/>
                </a:cxn>
                <a:cxn ang="0">
                  <a:pos x="0" y="270"/>
                </a:cxn>
                <a:cxn ang="0">
                  <a:pos x="4" y="240"/>
                </a:cxn>
                <a:cxn ang="0">
                  <a:pos x="18" y="184"/>
                </a:cxn>
                <a:cxn ang="0">
                  <a:pos x="44" y="134"/>
                </a:cxn>
                <a:cxn ang="0">
                  <a:pos x="76" y="90"/>
                </a:cxn>
                <a:cxn ang="0">
                  <a:pos x="118" y="54"/>
                </a:cxn>
                <a:cxn ang="0">
                  <a:pos x="164" y="26"/>
                </a:cxn>
                <a:cxn ang="0">
                  <a:pos x="216" y="8"/>
                </a:cxn>
                <a:cxn ang="0">
                  <a:pos x="272" y="0"/>
                </a:cxn>
                <a:cxn ang="0">
                  <a:pos x="302" y="0"/>
                </a:cxn>
              </a:cxnLst>
              <a:rect l="0" t="0" r="r" b="b"/>
              <a:pathLst>
                <a:path w="570" h="578">
                  <a:moveTo>
                    <a:pt x="302" y="0"/>
                  </a:moveTo>
                  <a:lnTo>
                    <a:pt x="302" y="0"/>
                  </a:lnTo>
                  <a:lnTo>
                    <a:pt x="330" y="4"/>
                  </a:lnTo>
                  <a:lnTo>
                    <a:pt x="358" y="10"/>
                  </a:lnTo>
                  <a:lnTo>
                    <a:pt x="386" y="18"/>
                  </a:lnTo>
                  <a:lnTo>
                    <a:pt x="410" y="30"/>
                  </a:lnTo>
                  <a:lnTo>
                    <a:pt x="436" y="44"/>
                  </a:lnTo>
                  <a:lnTo>
                    <a:pt x="458" y="60"/>
                  </a:lnTo>
                  <a:lnTo>
                    <a:pt x="478" y="78"/>
                  </a:lnTo>
                  <a:lnTo>
                    <a:pt x="498" y="98"/>
                  </a:lnTo>
                  <a:lnTo>
                    <a:pt x="516" y="120"/>
                  </a:lnTo>
                  <a:lnTo>
                    <a:pt x="530" y="144"/>
                  </a:lnTo>
                  <a:lnTo>
                    <a:pt x="544" y="168"/>
                  </a:lnTo>
                  <a:lnTo>
                    <a:pt x="554" y="194"/>
                  </a:lnTo>
                  <a:lnTo>
                    <a:pt x="562" y="222"/>
                  </a:lnTo>
                  <a:lnTo>
                    <a:pt x="568" y="250"/>
                  </a:lnTo>
                  <a:lnTo>
                    <a:pt x="570" y="278"/>
                  </a:lnTo>
                  <a:lnTo>
                    <a:pt x="570" y="308"/>
                  </a:lnTo>
                  <a:lnTo>
                    <a:pt x="570" y="308"/>
                  </a:lnTo>
                  <a:lnTo>
                    <a:pt x="566" y="338"/>
                  </a:lnTo>
                  <a:lnTo>
                    <a:pt x="560" y="366"/>
                  </a:lnTo>
                  <a:lnTo>
                    <a:pt x="552" y="392"/>
                  </a:lnTo>
                  <a:lnTo>
                    <a:pt x="542" y="418"/>
                  </a:lnTo>
                  <a:lnTo>
                    <a:pt x="528" y="444"/>
                  </a:lnTo>
                  <a:lnTo>
                    <a:pt x="512" y="466"/>
                  </a:lnTo>
                  <a:lnTo>
                    <a:pt x="494" y="488"/>
                  </a:lnTo>
                  <a:lnTo>
                    <a:pt x="474" y="506"/>
                  </a:lnTo>
                  <a:lnTo>
                    <a:pt x="454" y="524"/>
                  </a:lnTo>
                  <a:lnTo>
                    <a:pt x="430" y="540"/>
                  </a:lnTo>
                  <a:lnTo>
                    <a:pt x="406" y="552"/>
                  </a:lnTo>
                  <a:lnTo>
                    <a:pt x="380" y="562"/>
                  </a:lnTo>
                  <a:lnTo>
                    <a:pt x="354" y="570"/>
                  </a:lnTo>
                  <a:lnTo>
                    <a:pt x="326" y="576"/>
                  </a:lnTo>
                  <a:lnTo>
                    <a:pt x="298" y="578"/>
                  </a:lnTo>
                  <a:lnTo>
                    <a:pt x="268" y="578"/>
                  </a:lnTo>
                  <a:lnTo>
                    <a:pt x="268" y="578"/>
                  </a:lnTo>
                  <a:lnTo>
                    <a:pt x="240" y="574"/>
                  </a:lnTo>
                  <a:lnTo>
                    <a:pt x="212" y="568"/>
                  </a:lnTo>
                  <a:lnTo>
                    <a:pt x="186" y="560"/>
                  </a:lnTo>
                  <a:lnTo>
                    <a:pt x="160" y="548"/>
                  </a:lnTo>
                  <a:lnTo>
                    <a:pt x="136" y="534"/>
                  </a:lnTo>
                  <a:lnTo>
                    <a:pt x="112" y="518"/>
                  </a:lnTo>
                  <a:lnTo>
                    <a:pt x="92" y="500"/>
                  </a:lnTo>
                  <a:lnTo>
                    <a:pt x="72" y="480"/>
                  </a:lnTo>
                  <a:lnTo>
                    <a:pt x="56" y="458"/>
                  </a:lnTo>
                  <a:lnTo>
                    <a:pt x="40" y="434"/>
                  </a:lnTo>
                  <a:lnTo>
                    <a:pt x="28" y="410"/>
                  </a:lnTo>
                  <a:lnTo>
                    <a:pt x="16" y="384"/>
                  </a:lnTo>
                  <a:lnTo>
                    <a:pt x="8" y="356"/>
                  </a:lnTo>
                  <a:lnTo>
                    <a:pt x="4" y="328"/>
                  </a:lnTo>
                  <a:lnTo>
                    <a:pt x="0" y="300"/>
                  </a:lnTo>
                  <a:lnTo>
                    <a:pt x="0" y="270"/>
                  </a:lnTo>
                  <a:lnTo>
                    <a:pt x="0" y="270"/>
                  </a:lnTo>
                  <a:lnTo>
                    <a:pt x="4" y="240"/>
                  </a:lnTo>
                  <a:lnTo>
                    <a:pt x="10" y="212"/>
                  </a:lnTo>
                  <a:lnTo>
                    <a:pt x="18" y="184"/>
                  </a:lnTo>
                  <a:lnTo>
                    <a:pt x="30" y="160"/>
                  </a:lnTo>
                  <a:lnTo>
                    <a:pt x="44" y="134"/>
                  </a:lnTo>
                  <a:lnTo>
                    <a:pt x="58" y="112"/>
                  </a:lnTo>
                  <a:lnTo>
                    <a:pt x="76" y="90"/>
                  </a:lnTo>
                  <a:lnTo>
                    <a:pt x="96" y="72"/>
                  </a:lnTo>
                  <a:lnTo>
                    <a:pt x="118" y="54"/>
                  </a:lnTo>
                  <a:lnTo>
                    <a:pt x="140" y="38"/>
                  </a:lnTo>
                  <a:lnTo>
                    <a:pt x="164" y="26"/>
                  </a:lnTo>
                  <a:lnTo>
                    <a:pt x="190" y="16"/>
                  </a:lnTo>
                  <a:lnTo>
                    <a:pt x="216" y="8"/>
                  </a:lnTo>
                  <a:lnTo>
                    <a:pt x="244" y="2"/>
                  </a:lnTo>
                  <a:lnTo>
                    <a:pt x="272" y="0"/>
                  </a:lnTo>
                  <a:lnTo>
                    <a:pt x="302" y="0"/>
                  </a:lnTo>
                  <a:lnTo>
                    <a:pt x="302" y="0"/>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6" name="Freeform 38"/>
            <p:cNvSpPr>
              <a:spLocks/>
            </p:cNvSpPr>
            <p:nvPr/>
          </p:nvSpPr>
          <p:spPr bwMode="auto">
            <a:xfrm>
              <a:off x="4796" y="374"/>
              <a:ext cx="548" cy="556"/>
            </a:xfrm>
            <a:custGeom>
              <a:avLst/>
              <a:gdLst/>
              <a:ahLst/>
              <a:cxnLst>
                <a:cxn ang="0">
                  <a:pos x="292" y="2"/>
                </a:cxn>
                <a:cxn ang="0">
                  <a:pos x="346" y="10"/>
                </a:cxn>
                <a:cxn ang="0">
                  <a:pos x="398" y="30"/>
                </a:cxn>
                <a:cxn ang="0">
                  <a:pos x="442" y="60"/>
                </a:cxn>
                <a:cxn ang="0">
                  <a:pos x="480" y="96"/>
                </a:cxn>
                <a:cxn ang="0">
                  <a:pos x="512" y="140"/>
                </a:cxn>
                <a:cxn ang="0">
                  <a:pos x="534" y="190"/>
                </a:cxn>
                <a:cxn ang="0">
                  <a:pos x="546" y="242"/>
                </a:cxn>
                <a:cxn ang="0">
                  <a:pos x="548" y="298"/>
                </a:cxn>
                <a:cxn ang="0">
                  <a:pos x="546" y="326"/>
                </a:cxn>
                <a:cxn ang="0">
                  <a:pos x="530" y="380"/>
                </a:cxn>
                <a:cxn ang="0">
                  <a:pos x="506" y="428"/>
                </a:cxn>
                <a:cxn ang="0">
                  <a:pos x="474" y="470"/>
                </a:cxn>
                <a:cxn ang="0">
                  <a:pos x="434" y="504"/>
                </a:cxn>
                <a:cxn ang="0">
                  <a:pos x="390" y="532"/>
                </a:cxn>
                <a:cxn ang="0">
                  <a:pos x="338" y="548"/>
                </a:cxn>
                <a:cxn ang="0">
                  <a:pos x="284" y="556"/>
                </a:cxn>
                <a:cxn ang="0">
                  <a:pos x="256" y="554"/>
                </a:cxn>
                <a:cxn ang="0">
                  <a:pos x="202" y="546"/>
                </a:cxn>
                <a:cxn ang="0">
                  <a:pos x="152" y="524"/>
                </a:cxn>
                <a:cxn ang="0">
                  <a:pos x="106" y="496"/>
                </a:cxn>
                <a:cxn ang="0">
                  <a:pos x="68" y="458"/>
                </a:cxn>
                <a:cxn ang="0">
                  <a:pos x="38" y="416"/>
                </a:cxn>
                <a:cxn ang="0">
                  <a:pos x="14" y="366"/>
                </a:cxn>
                <a:cxn ang="0">
                  <a:pos x="2" y="314"/>
                </a:cxn>
                <a:cxn ang="0">
                  <a:pos x="0" y="258"/>
                </a:cxn>
                <a:cxn ang="0">
                  <a:pos x="4" y="230"/>
                </a:cxn>
                <a:cxn ang="0">
                  <a:pos x="18" y="176"/>
                </a:cxn>
                <a:cxn ang="0">
                  <a:pos x="42" y="128"/>
                </a:cxn>
                <a:cxn ang="0">
                  <a:pos x="74" y="86"/>
                </a:cxn>
                <a:cxn ang="0">
                  <a:pos x="114" y="52"/>
                </a:cxn>
                <a:cxn ang="0">
                  <a:pos x="160" y="24"/>
                </a:cxn>
                <a:cxn ang="0">
                  <a:pos x="210" y="8"/>
                </a:cxn>
                <a:cxn ang="0">
                  <a:pos x="264" y="0"/>
                </a:cxn>
                <a:cxn ang="0">
                  <a:pos x="292" y="2"/>
                </a:cxn>
              </a:cxnLst>
              <a:rect l="0" t="0" r="r" b="b"/>
              <a:pathLst>
                <a:path w="548" h="556">
                  <a:moveTo>
                    <a:pt x="292" y="2"/>
                  </a:moveTo>
                  <a:lnTo>
                    <a:pt x="292" y="2"/>
                  </a:lnTo>
                  <a:lnTo>
                    <a:pt x="320" y="4"/>
                  </a:lnTo>
                  <a:lnTo>
                    <a:pt x="346" y="10"/>
                  </a:lnTo>
                  <a:lnTo>
                    <a:pt x="372" y="20"/>
                  </a:lnTo>
                  <a:lnTo>
                    <a:pt x="398" y="30"/>
                  </a:lnTo>
                  <a:lnTo>
                    <a:pt x="420" y="44"/>
                  </a:lnTo>
                  <a:lnTo>
                    <a:pt x="442" y="60"/>
                  </a:lnTo>
                  <a:lnTo>
                    <a:pt x="462" y="78"/>
                  </a:lnTo>
                  <a:lnTo>
                    <a:pt x="480" y="96"/>
                  </a:lnTo>
                  <a:lnTo>
                    <a:pt x="498" y="118"/>
                  </a:lnTo>
                  <a:lnTo>
                    <a:pt x="512" y="140"/>
                  </a:lnTo>
                  <a:lnTo>
                    <a:pt x="524" y="164"/>
                  </a:lnTo>
                  <a:lnTo>
                    <a:pt x="534" y="190"/>
                  </a:lnTo>
                  <a:lnTo>
                    <a:pt x="542" y="216"/>
                  </a:lnTo>
                  <a:lnTo>
                    <a:pt x="546" y="242"/>
                  </a:lnTo>
                  <a:lnTo>
                    <a:pt x="548" y="270"/>
                  </a:lnTo>
                  <a:lnTo>
                    <a:pt x="548" y="298"/>
                  </a:lnTo>
                  <a:lnTo>
                    <a:pt x="548" y="298"/>
                  </a:lnTo>
                  <a:lnTo>
                    <a:pt x="546" y="326"/>
                  </a:lnTo>
                  <a:lnTo>
                    <a:pt x="540" y="354"/>
                  </a:lnTo>
                  <a:lnTo>
                    <a:pt x="530" y="380"/>
                  </a:lnTo>
                  <a:lnTo>
                    <a:pt x="520" y="404"/>
                  </a:lnTo>
                  <a:lnTo>
                    <a:pt x="506" y="428"/>
                  </a:lnTo>
                  <a:lnTo>
                    <a:pt x="492" y="450"/>
                  </a:lnTo>
                  <a:lnTo>
                    <a:pt x="474" y="470"/>
                  </a:lnTo>
                  <a:lnTo>
                    <a:pt x="456" y="488"/>
                  </a:lnTo>
                  <a:lnTo>
                    <a:pt x="434" y="504"/>
                  </a:lnTo>
                  <a:lnTo>
                    <a:pt x="412" y="518"/>
                  </a:lnTo>
                  <a:lnTo>
                    <a:pt x="390" y="532"/>
                  </a:lnTo>
                  <a:lnTo>
                    <a:pt x="364" y="540"/>
                  </a:lnTo>
                  <a:lnTo>
                    <a:pt x="338" y="548"/>
                  </a:lnTo>
                  <a:lnTo>
                    <a:pt x="312" y="554"/>
                  </a:lnTo>
                  <a:lnTo>
                    <a:pt x="284" y="556"/>
                  </a:lnTo>
                  <a:lnTo>
                    <a:pt x="256" y="554"/>
                  </a:lnTo>
                  <a:lnTo>
                    <a:pt x="256" y="554"/>
                  </a:lnTo>
                  <a:lnTo>
                    <a:pt x="228" y="552"/>
                  </a:lnTo>
                  <a:lnTo>
                    <a:pt x="202" y="546"/>
                  </a:lnTo>
                  <a:lnTo>
                    <a:pt x="176" y="536"/>
                  </a:lnTo>
                  <a:lnTo>
                    <a:pt x="152" y="524"/>
                  </a:lnTo>
                  <a:lnTo>
                    <a:pt x="128" y="512"/>
                  </a:lnTo>
                  <a:lnTo>
                    <a:pt x="106" y="496"/>
                  </a:lnTo>
                  <a:lnTo>
                    <a:pt x="86" y="478"/>
                  </a:lnTo>
                  <a:lnTo>
                    <a:pt x="68" y="458"/>
                  </a:lnTo>
                  <a:lnTo>
                    <a:pt x="52" y="438"/>
                  </a:lnTo>
                  <a:lnTo>
                    <a:pt x="38" y="416"/>
                  </a:lnTo>
                  <a:lnTo>
                    <a:pt x="24" y="392"/>
                  </a:lnTo>
                  <a:lnTo>
                    <a:pt x="14" y="366"/>
                  </a:lnTo>
                  <a:lnTo>
                    <a:pt x="8" y="340"/>
                  </a:lnTo>
                  <a:lnTo>
                    <a:pt x="2" y="314"/>
                  </a:lnTo>
                  <a:lnTo>
                    <a:pt x="0" y="286"/>
                  </a:lnTo>
                  <a:lnTo>
                    <a:pt x="0" y="258"/>
                  </a:lnTo>
                  <a:lnTo>
                    <a:pt x="0" y="258"/>
                  </a:lnTo>
                  <a:lnTo>
                    <a:pt x="4" y="230"/>
                  </a:lnTo>
                  <a:lnTo>
                    <a:pt x="10" y="202"/>
                  </a:lnTo>
                  <a:lnTo>
                    <a:pt x="18" y="176"/>
                  </a:lnTo>
                  <a:lnTo>
                    <a:pt x="28" y="152"/>
                  </a:lnTo>
                  <a:lnTo>
                    <a:pt x="42" y="128"/>
                  </a:lnTo>
                  <a:lnTo>
                    <a:pt x="56" y="106"/>
                  </a:lnTo>
                  <a:lnTo>
                    <a:pt x="74" y="86"/>
                  </a:lnTo>
                  <a:lnTo>
                    <a:pt x="94" y="68"/>
                  </a:lnTo>
                  <a:lnTo>
                    <a:pt x="114" y="52"/>
                  </a:lnTo>
                  <a:lnTo>
                    <a:pt x="136" y="36"/>
                  </a:lnTo>
                  <a:lnTo>
                    <a:pt x="160" y="24"/>
                  </a:lnTo>
                  <a:lnTo>
                    <a:pt x="184" y="14"/>
                  </a:lnTo>
                  <a:lnTo>
                    <a:pt x="210" y="8"/>
                  </a:lnTo>
                  <a:lnTo>
                    <a:pt x="236" y="2"/>
                  </a:lnTo>
                  <a:lnTo>
                    <a:pt x="264" y="0"/>
                  </a:lnTo>
                  <a:lnTo>
                    <a:pt x="292" y="2"/>
                  </a:lnTo>
                  <a:lnTo>
                    <a:pt x="292" y="2"/>
                  </a:lnTo>
                  <a:close/>
                </a:path>
              </a:pathLst>
            </a:custGeom>
            <a:solidFill>
              <a:srgbClr val="FFF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7" name="Freeform 39"/>
            <p:cNvSpPr>
              <a:spLocks/>
            </p:cNvSpPr>
            <p:nvPr/>
          </p:nvSpPr>
          <p:spPr bwMode="auto">
            <a:xfrm>
              <a:off x="4802" y="382"/>
              <a:ext cx="530" cy="530"/>
            </a:xfrm>
            <a:custGeom>
              <a:avLst/>
              <a:gdLst/>
              <a:ahLst/>
              <a:cxnLst>
                <a:cxn ang="0">
                  <a:pos x="284" y="0"/>
                </a:cxn>
                <a:cxn ang="0">
                  <a:pos x="338" y="10"/>
                </a:cxn>
                <a:cxn ang="0">
                  <a:pos x="386" y="30"/>
                </a:cxn>
                <a:cxn ang="0">
                  <a:pos x="428" y="58"/>
                </a:cxn>
                <a:cxn ang="0">
                  <a:pos x="466" y="94"/>
                </a:cxn>
                <a:cxn ang="0">
                  <a:pos x="494" y="136"/>
                </a:cxn>
                <a:cxn ang="0">
                  <a:pos x="516" y="182"/>
                </a:cxn>
                <a:cxn ang="0">
                  <a:pos x="528" y="234"/>
                </a:cxn>
                <a:cxn ang="0">
                  <a:pos x="530" y="288"/>
                </a:cxn>
                <a:cxn ang="0">
                  <a:pos x="526" y="314"/>
                </a:cxn>
                <a:cxn ang="0">
                  <a:pos x="512" y="364"/>
                </a:cxn>
                <a:cxn ang="0">
                  <a:pos x="488" y="410"/>
                </a:cxn>
                <a:cxn ang="0">
                  <a:pos x="456" y="450"/>
                </a:cxn>
                <a:cxn ang="0">
                  <a:pos x="418" y="484"/>
                </a:cxn>
                <a:cxn ang="0">
                  <a:pos x="374" y="508"/>
                </a:cxn>
                <a:cxn ang="0">
                  <a:pos x="326" y="524"/>
                </a:cxn>
                <a:cxn ang="0">
                  <a:pos x="274" y="530"/>
                </a:cxn>
                <a:cxn ang="0">
                  <a:pos x="246" y="530"/>
                </a:cxn>
                <a:cxn ang="0">
                  <a:pos x="194" y="520"/>
                </a:cxn>
                <a:cxn ang="0">
                  <a:pos x="146" y="500"/>
                </a:cxn>
                <a:cxn ang="0">
                  <a:pos x="102" y="472"/>
                </a:cxn>
                <a:cxn ang="0">
                  <a:pos x="66" y="436"/>
                </a:cxn>
                <a:cxn ang="0">
                  <a:pos x="36" y="394"/>
                </a:cxn>
                <a:cxn ang="0">
                  <a:pos x="14" y="348"/>
                </a:cxn>
                <a:cxn ang="0">
                  <a:pos x="2" y="296"/>
                </a:cxn>
                <a:cxn ang="0">
                  <a:pos x="2" y="242"/>
                </a:cxn>
                <a:cxn ang="0">
                  <a:pos x="4" y="216"/>
                </a:cxn>
                <a:cxn ang="0">
                  <a:pos x="18" y="166"/>
                </a:cxn>
                <a:cxn ang="0">
                  <a:pos x="42" y="120"/>
                </a:cxn>
                <a:cxn ang="0">
                  <a:pos x="74" y="80"/>
                </a:cxn>
                <a:cxn ang="0">
                  <a:pos x="112" y="46"/>
                </a:cxn>
                <a:cxn ang="0">
                  <a:pos x="156" y="22"/>
                </a:cxn>
                <a:cxn ang="0">
                  <a:pos x="206" y="6"/>
                </a:cxn>
                <a:cxn ang="0">
                  <a:pos x="258" y="0"/>
                </a:cxn>
                <a:cxn ang="0">
                  <a:pos x="284" y="0"/>
                </a:cxn>
              </a:cxnLst>
              <a:rect l="0" t="0" r="r" b="b"/>
              <a:pathLst>
                <a:path w="530" h="530">
                  <a:moveTo>
                    <a:pt x="284" y="0"/>
                  </a:moveTo>
                  <a:lnTo>
                    <a:pt x="284" y="0"/>
                  </a:lnTo>
                  <a:lnTo>
                    <a:pt x="312" y="4"/>
                  </a:lnTo>
                  <a:lnTo>
                    <a:pt x="338" y="10"/>
                  </a:lnTo>
                  <a:lnTo>
                    <a:pt x="362" y="18"/>
                  </a:lnTo>
                  <a:lnTo>
                    <a:pt x="386" y="30"/>
                  </a:lnTo>
                  <a:lnTo>
                    <a:pt x="408" y="42"/>
                  </a:lnTo>
                  <a:lnTo>
                    <a:pt x="428" y="58"/>
                  </a:lnTo>
                  <a:lnTo>
                    <a:pt x="448" y="74"/>
                  </a:lnTo>
                  <a:lnTo>
                    <a:pt x="466" y="94"/>
                  </a:lnTo>
                  <a:lnTo>
                    <a:pt x="480" y="114"/>
                  </a:lnTo>
                  <a:lnTo>
                    <a:pt x="494" y="136"/>
                  </a:lnTo>
                  <a:lnTo>
                    <a:pt x="506" y="158"/>
                  </a:lnTo>
                  <a:lnTo>
                    <a:pt x="516" y="182"/>
                  </a:lnTo>
                  <a:lnTo>
                    <a:pt x="524" y="208"/>
                  </a:lnTo>
                  <a:lnTo>
                    <a:pt x="528" y="234"/>
                  </a:lnTo>
                  <a:lnTo>
                    <a:pt x="530" y="260"/>
                  </a:lnTo>
                  <a:lnTo>
                    <a:pt x="530" y="288"/>
                  </a:lnTo>
                  <a:lnTo>
                    <a:pt x="530" y="288"/>
                  </a:lnTo>
                  <a:lnTo>
                    <a:pt x="526" y="314"/>
                  </a:lnTo>
                  <a:lnTo>
                    <a:pt x="520" y="340"/>
                  </a:lnTo>
                  <a:lnTo>
                    <a:pt x="512" y="364"/>
                  </a:lnTo>
                  <a:lnTo>
                    <a:pt x="502" y="388"/>
                  </a:lnTo>
                  <a:lnTo>
                    <a:pt x="488" y="410"/>
                  </a:lnTo>
                  <a:lnTo>
                    <a:pt x="474" y="432"/>
                  </a:lnTo>
                  <a:lnTo>
                    <a:pt x="456" y="450"/>
                  </a:lnTo>
                  <a:lnTo>
                    <a:pt x="438" y="468"/>
                  </a:lnTo>
                  <a:lnTo>
                    <a:pt x="418" y="484"/>
                  </a:lnTo>
                  <a:lnTo>
                    <a:pt x="396" y="496"/>
                  </a:lnTo>
                  <a:lnTo>
                    <a:pt x="374" y="508"/>
                  </a:lnTo>
                  <a:lnTo>
                    <a:pt x="350" y="518"/>
                  </a:lnTo>
                  <a:lnTo>
                    <a:pt x="326" y="524"/>
                  </a:lnTo>
                  <a:lnTo>
                    <a:pt x="300" y="528"/>
                  </a:lnTo>
                  <a:lnTo>
                    <a:pt x="274" y="530"/>
                  </a:lnTo>
                  <a:lnTo>
                    <a:pt x="246" y="530"/>
                  </a:lnTo>
                  <a:lnTo>
                    <a:pt x="246" y="530"/>
                  </a:lnTo>
                  <a:lnTo>
                    <a:pt x="220" y="526"/>
                  </a:lnTo>
                  <a:lnTo>
                    <a:pt x="194" y="520"/>
                  </a:lnTo>
                  <a:lnTo>
                    <a:pt x="168" y="510"/>
                  </a:lnTo>
                  <a:lnTo>
                    <a:pt x="146" y="500"/>
                  </a:lnTo>
                  <a:lnTo>
                    <a:pt x="122" y="486"/>
                  </a:lnTo>
                  <a:lnTo>
                    <a:pt x="102" y="472"/>
                  </a:lnTo>
                  <a:lnTo>
                    <a:pt x="82" y="454"/>
                  </a:lnTo>
                  <a:lnTo>
                    <a:pt x="66" y="436"/>
                  </a:lnTo>
                  <a:lnTo>
                    <a:pt x="50" y="416"/>
                  </a:lnTo>
                  <a:lnTo>
                    <a:pt x="36" y="394"/>
                  </a:lnTo>
                  <a:lnTo>
                    <a:pt x="24" y="372"/>
                  </a:lnTo>
                  <a:lnTo>
                    <a:pt x="14" y="348"/>
                  </a:lnTo>
                  <a:lnTo>
                    <a:pt x="8" y="322"/>
                  </a:lnTo>
                  <a:lnTo>
                    <a:pt x="2" y="296"/>
                  </a:lnTo>
                  <a:lnTo>
                    <a:pt x="0" y="270"/>
                  </a:lnTo>
                  <a:lnTo>
                    <a:pt x="2" y="242"/>
                  </a:lnTo>
                  <a:lnTo>
                    <a:pt x="2" y="242"/>
                  </a:lnTo>
                  <a:lnTo>
                    <a:pt x="4" y="216"/>
                  </a:lnTo>
                  <a:lnTo>
                    <a:pt x="10" y="190"/>
                  </a:lnTo>
                  <a:lnTo>
                    <a:pt x="18" y="166"/>
                  </a:lnTo>
                  <a:lnTo>
                    <a:pt x="30" y="142"/>
                  </a:lnTo>
                  <a:lnTo>
                    <a:pt x="42" y="120"/>
                  </a:lnTo>
                  <a:lnTo>
                    <a:pt x="58" y="98"/>
                  </a:lnTo>
                  <a:lnTo>
                    <a:pt x="74" y="80"/>
                  </a:lnTo>
                  <a:lnTo>
                    <a:pt x="92" y="62"/>
                  </a:lnTo>
                  <a:lnTo>
                    <a:pt x="112" y="46"/>
                  </a:lnTo>
                  <a:lnTo>
                    <a:pt x="134" y="34"/>
                  </a:lnTo>
                  <a:lnTo>
                    <a:pt x="156" y="22"/>
                  </a:lnTo>
                  <a:lnTo>
                    <a:pt x="180" y="12"/>
                  </a:lnTo>
                  <a:lnTo>
                    <a:pt x="206" y="6"/>
                  </a:lnTo>
                  <a:lnTo>
                    <a:pt x="230" y="2"/>
                  </a:lnTo>
                  <a:lnTo>
                    <a:pt x="258" y="0"/>
                  </a:lnTo>
                  <a:lnTo>
                    <a:pt x="284" y="0"/>
                  </a:lnTo>
                  <a:lnTo>
                    <a:pt x="284" y="0"/>
                  </a:lnTo>
                  <a:close/>
                </a:path>
              </a:pathLst>
            </a:custGeom>
            <a:solidFill>
              <a:srgbClr val="FFF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8" name="Freeform 40"/>
            <p:cNvSpPr>
              <a:spLocks/>
            </p:cNvSpPr>
            <p:nvPr/>
          </p:nvSpPr>
          <p:spPr bwMode="auto">
            <a:xfrm>
              <a:off x="4810" y="388"/>
              <a:ext cx="508" cy="508"/>
            </a:xfrm>
            <a:custGeom>
              <a:avLst/>
              <a:gdLst/>
              <a:ahLst/>
              <a:cxnLst>
                <a:cxn ang="0">
                  <a:pos x="274" y="2"/>
                </a:cxn>
                <a:cxn ang="0">
                  <a:pos x="326" y="12"/>
                </a:cxn>
                <a:cxn ang="0">
                  <a:pos x="372" y="30"/>
                </a:cxn>
                <a:cxn ang="0">
                  <a:pos x="412" y="58"/>
                </a:cxn>
                <a:cxn ang="0">
                  <a:pos x="448" y="92"/>
                </a:cxn>
                <a:cxn ang="0">
                  <a:pos x="476" y="132"/>
                </a:cxn>
                <a:cxn ang="0">
                  <a:pos x="496" y="178"/>
                </a:cxn>
                <a:cxn ang="0">
                  <a:pos x="506" y="226"/>
                </a:cxn>
                <a:cxn ang="0">
                  <a:pos x="508" y="278"/>
                </a:cxn>
                <a:cxn ang="0">
                  <a:pos x="504" y="304"/>
                </a:cxn>
                <a:cxn ang="0">
                  <a:pos x="490" y="352"/>
                </a:cxn>
                <a:cxn ang="0">
                  <a:pos x="468" y="394"/>
                </a:cxn>
                <a:cxn ang="0">
                  <a:pos x="436" y="432"/>
                </a:cxn>
                <a:cxn ang="0">
                  <a:pos x="400" y="464"/>
                </a:cxn>
                <a:cxn ang="0">
                  <a:pos x="358" y="486"/>
                </a:cxn>
                <a:cxn ang="0">
                  <a:pos x="310" y="502"/>
                </a:cxn>
                <a:cxn ang="0">
                  <a:pos x="260" y="508"/>
                </a:cxn>
                <a:cxn ang="0">
                  <a:pos x="234" y="506"/>
                </a:cxn>
                <a:cxn ang="0">
                  <a:pos x="184" y="496"/>
                </a:cxn>
                <a:cxn ang="0">
                  <a:pos x="136" y="478"/>
                </a:cxn>
                <a:cxn ang="0">
                  <a:pos x="96" y="450"/>
                </a:cxn>
                <a:cxn ang="0">
                  <a:pos x="60" y="416"/>
                </a:cxn>
                <a:cxn ang="0">
                  <a:pos x="32" y="376"/>
                </a:cxn>
                <a:cxn ang="0">
                  <a:pos x="12" y="330"/>
                </a:cxn>
                <a:cxn ang="0">
                  <a:pos x="2" y="282"/>
                </a:cxn>
                <a:cxn ang="0">
                  <a:pos x="0" y="230"/>
                </a:cxn>
                <a:cxn ang="0">
                  <a:pos x="4" y="204"/>
                </a:cxn>
                <a:cxn ang="0">
                  <a:pos x="18" y="156"/>
                </a:cxn>
                <a:cxn ang="0">
                  <a:pos x="42" y="112"/>
                </a:cxn>
                <a:cxn ang="0">
                  <a:pos x="72" y="76"/>
                </a:cxn>
                <a:cxn ang="0">
                  <a:pos x="108" y="44"/>
                </a:cxn>
                <a:cxn ang="0">
                  <a:pos x="152" y="20"/>
                </a:cxn>
                <a:cxn ang="0">
                  <a:pos x="198" y="6"/>
                </a:cxn>
                <a:cxn ang="0">
                  <a:pos x="248" y="0"/>
                </a:cxn>
                <a:cxn ang="0">
                  <a:pos x="274" y="2"/>
                </a:cxn>
              </a:cxnLst>
              <a:rect l="0" t="0" r="r" b="b"/>
              <a:pathLst>
                <a:path w="508" h="508">
                  <a:moveTo>
                    <a:pt x="274" y="2"/>
                  </a:moveTo>
                  <a:lnTo>
                    <a:pt x="274" y="2"/>
                  </a:lnTo>
                  <a:lnTo>
                    <a:pt x="300" y="6"/>
                  </a:lnTo>
                  <a:lnTo>
                    <a:pt x="326" y="12"/>
                  </a:lnTo>
                  <a:lnTo>
                    <a:pt x="350" y="20"/>
                  </a:lnTo>
                  <a:lnTo>
                    <a:pt x="372" y="30"/>
                  </a:lnTo>
                  <a:lnTo>
                    <a:pt x="394" y="44"/>
                  </a:lnTo>
                  <a:lnTo>
                    <a:pt x="412" y="58"/>
                  </a:lnTo>
                  <a:lnTo>
                    <a:pt x="432" y="74"/>
                  </a:lnTo>
                  <a:lnTo>
                    <a:pt x="448" y="92"/>
                  </a:lnTo>
                  <a:lnTo>
                    <a:pt x="462" y="112"/>
                  </a:lnTo>
                  <a:lnTo>
                    <a:pt x="476" y="132"/>
                  </a:lnTo>
                  <a:lnTo>
                    <a:pt x="488" y="154"/>
                  </a:lnTo>
                  <a:lnTo>
                    <a:pt x="496" y="178"/>
                  </a:lnTo>
                  <a:lnTo>
                    <a:pt x="502" y="202"/>
                  </a:lnTo>
                  <a:lnTo>
                    <a:pt x="506" y="226"/>
                  </a:lnTo>
                  <a:lnTo>
                    <a:pt x="508" y="252"/>
                  </a:lnTo>
                  <a:lnTo>
                    <a:pt x="508" y="278"/>
                  </a:lnTo>
                  <a:lnTo>
                    <a:pt x="508" y="278"/>
                  </a:lnTo>
                  <a:lnTo>
                    <a:pt x="504" y="304"/>
                  </a:lnTo>
                  <a:lnTo>
                    <a:pt x="498" y="328"/>
                  </a:lnTo>
                  <a:lnTo>
                    <a:pt x="490" y="352"/>
                  </a:lnTo>
                  <a:lnTo>
                    <a:pt x="480" y="374"/>
                  </a:lnTo>
                  <a:lnTo>
                    <a:pt x="468" y="394"/>
                  </a:lnTo>
                  <a:lnTo>
                    <a:pt x="454" y="414"/>
                  </a:lnTo>
                  <a:lnTo>
                    <a:pt x="436" y="432"/>
                  </a:lnTo>
                  <a:lnTo>
                    <a:pt x="420" y="448"/>
                  </a:lnTo>
                  <a:lnTo>
                    <a:pt x="400" y="464"/>
                  </a:lnTo>
                  <a:lnTo>
                    <a:pt x="380" y="476"/>
                  </a:lnTo>
                  <a:lnTo>
                    <a:pt x="358" y="486"/>
                  </a:lnTo>
                  <a:lnTo>
                    <a:pt x="334" y="496"/>
                  </a:lnTo>
                  <a:lnTo>
                    <a:pt x="310" y="502"/>
                  </a:lnTo>
                  <a:lnTo>
                    <a:pt x="286" y="506"/>
                  </a:lnTo>
                  <a:lnTo>
                    <a:pt x="260" y="508"/>
                  </a:lnTo>
                  <a:lnTo>
                    <a:pt x="234" y="506"/>
                  </a:lnTo>
                  <a:lnTo>
                    <a:pt x="234" y="506"/>
                  </a:lnTo>
                  <a:lnTo>
                    <a:pt x="208" y="502"/>
                  </a:lnTo>
                  <a:lnTo>
                    <a:pt x="184" y="496"/>
                  </a:lnTo>
                  <a:lnTo>
                    <a:pt x="160" y="488"/>
                  </a:lnTo>
                  <a:lnTo>
                    <a:pt x="136" y="478"/>
                  </a:lnTo>
                  <a:lnTo>
                    <a:pt x="116" y="464"/>
                  </a:lnTo>
                  <a:lnTo>
                    <a:pt x="96" y="450"/>
                  </a:lnTo>
                  <a:lnTo>
                    <a:pt x="78" y="434"/>
                  </a:lnTo>
                  <a:lnTo>
                    <a:pt x="60" y="416"/>
                  </a:lnTo>
                  <a:lnTo>
                    <a:pt x="46" y="396"/>
                  </a:lnTo>
                  <a:lnTo>
                    <a:pt x="32" y="376"/>
                  </a:lnTo>
                  <a:lnTo>
                    <a:pt x="22" y="354"/>
                  </a:lnTo>
                  <a:lnTo>
                    <a:pt x="12" y="330"/>
                  </a:lnTo>
                  <a:lnTo>
                    <a:pt x="6" y="306"/>
                  </a:lnTo>
                  <a:lnTo>
                    <a:pt x="2" y="282"/>
                  </a:lnTo>
                  <a:lnTo>
                    <a:pt x="0" y="256"/>
                  </a:lnTo>
                  <a:lnTo>
                    <a:pt x="0" y="230"/>
                  </a:lnTo>
                  <a:lnTo>
                    <a:pt x="0" y="230"/>
                  </a:lnTo>
                  <a:lnTo>
                    <a:pt x="4" y="204"/>
                  </a:lnTo>
                  <a:lnTo>
                    <a:pt x="10" y="180"/>
                  </a:lnTo>
                  <a:lnTo>
                    <a:pt x="18" y="156"/>
                  </a:lnTo>
                  <a:lnTo>
                    <a:pt x="28" y="134"/>
                  </a:lnTo>
                  <a:lnTo>
                    <a:pt x="42" y="112"/>
                  </a:lnTo>
                  <a:lnTo>
                    <a:pt x="56" y="94"/>
                  </a:lnTo>
                  <a:lnTo>
                    <a:pt x="72" y="76"/>
                  </a:lnTo>
                  <a:lnTo>
                    <a:pt x="90" y="58"/>
                  </a:lnTo>
                  <a:lnTo>
                    <a:pt x="108" y="44"/>
                  </a:lnTo>
                  <a:lnTo>
                    <a:pt x="130" y="32"/>
                  </a:lnTo>
                  <a:lnTo>
                    <a:pt x="152" y="20"/>
                  </a:lnTo>
                  <a:lnTo>
                    <a:pt x="174" y="12"/>
                  </a:lnTo>
                  <a:lnTo>
                    <a:pt x="198" y="6"/>
                  </a:lnTo>
                  <a:lnTo>
                    <a:pt x="224" y="2"/>
                  </a:lnTo>
                  <a:lnTo>
                    <a:pt x="248" y="0"/>
                  </a:lnTo>
                  <a:lnTo>
                    <a:pt x="274" y="2"/>
                  </a:lnTo>
                  <a:lnTo>
                    <a:pt x="274" y="2"/>
                  </a:lnTo>
                  <a:close/>
                </a:path>
              </a:pathLst>
            </a:custGeom>
            <a:solidFill>
              <a:srgbClr val="FF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9" name="Freeform 41"/>
            <p:cNvSpPr>
              <a:spLocks/>
            </p:cNvSpPr>
            <p:nvPr/>
          </p:nvSpPr>
          <p:spPr bwMode="auto">
            <a:xfrm>
              <a:off x="4868" y="442"/>
              <a:ext cx="202" cy="332"/>
            </a:xfrm>
            <a:custGeom>
              <a:avLst/>
              <a:gdLst/>
              <a:ahLst/>
              <a:cxnLst>
                <a:cxn ang="0">
                  <a:pos x="82" y="2"/>
                </a:cxn>
                <a:cxn ang="0">
                  <a:pos x="82" y="2"/>
                </a:cxn>
                <a:cxn ang="0">
                  <a:pos x="92" y="0"/>
                </a:cxn>
                <a:cxn ang="0">
                  <a:pos x="102" y="0"/>
                </a:cxn>
                <a:cxn ang="0">
                  <a:pos x="112" y="4"/>
                </a:cxn>
                <a:cxn ang="0">
                  <a:pos x="122" y="8"/>
                </a:cxn>
                <a:cxn ang="0">
                  <a:pos x="132" y="12"/>
                </a:cxn>
                <a:cxn ang="0">
                  <a:pos x="140" y="20"/>
                </a:cxn>
                <a:cxn ang="0">
                  <a:pos x="150" y="28"/>
                </a:cxn>
                <a:cxn ang="0">
                  <a:pos x="158" y="38"/>
                </a:cxn>
                <a:cxn ang="0">
                  <a:pos x="172" y="62"/>
                </a:cxn>
                <a:cxn ang="0">
                  <a:pos x="184" y="90"/>
                </a:cxn>
                <a:cxn ang="0">
                  <a:pos x="194" y="120"/>
                </a:cxn>
                <a:cxn ang="0">
                  <a:pos x="200" y="154"/>
                </a:cxn>
                <a:cxn ang="0">
                  <a:pos x="200" y="154"/>
                </a:cxn>
                <a:cxn ang="0">
                  <a:pos x="202" y="178"/>
                </a:cxn>
                <a:cxn ang="0">
                  <a:pos x="202" y="202"/>
                </a:cxn>
                <a:cxn ang="0">
                  <a:pos x="200" y="226"/>
                </a:cxn>
                <a:cxn ang="0">
                  <a:pos x="196" y="246"/>
                </a:cxn>
                <a:cxn ang="0">
                  <a:pos x="190" y="268"/>
                </a:cxn>
                <a:cxn ang="0">
                  <a:pos x="182" y="286"/>
                </a:cxn>
                <a:cxn ang="0">
                  <a:pos x="174" y="302"/>
                </a:cxn>
                <a:cxn ang="0">
                  <a:pos x="162" y="316"/>
                </a:cxn>
                <a:cxn ang="0">
                  <a:pos x="162" y="316"/>
                </a:cxn>
                <a:cxn ang="0">
                  <a:pos x="142" y="314"/>
                </a:cxn>
                <a:cxn ang="0">
                  <a:pos x="132" y="312"/>
                </a:cxn>
                <a:cxn ang="0">
                  <a:pos x="120" y="314"/>
                </a:cxn>
                <a:cxn ang="0">
                  <a:pos x="106" y="316"/>
                </a:cxn>
                <a:cxn ang="0">
                  <a:pos x="94" y="320"/>
                </a:cxn>
                <a:cxn ang="0">
                  <a:pos x="82" y="324"/>
                </a:cxn>
                <a:cxn ang="0">
                  <a:pos x="68" y="332"/>
                </a:cxn>
                <a:cxn ang="0">
                  <a:pos x="68" y="332"/>
                </a:cxn>
                <a:cxn ang="0">
                  <a:pos x="56" y="322"/>
                </a:cxn>
                <a:cxn ang="0">
                  <a:pos x="46" y="312"/>
                </a:cxn>
                <a:cxn ang="0">
                  <a:pos x="36" y="296"/>
                </a:cxn>
                <a:cxn ang="0">
                  <a:pos x="26" y="280"/>
                </a:cxn>
                <a:cxn ang="0">
                  <a:pos x="18" y="262"/>
                </a:cxn>
                <a:cxn ang="0">
                  <a:pos x="12" y="244"/>
                </a:cxn>
                <a:cxn ang="0">
                  <a:pos x="6" y="222"/>
                </a:cxn>
                <a:cxn ang="0">
                  <a:pos x="2" y="200"/>
                </a:cxn>
                <a:cxn ang="0">
                  <a:pos x="2" y="200"/>
                </a:cxn>
                <a:cxn ang="0">
                  <a:pos x="0" y="166"/>
                </a:cxn>
                <a:cxn ang="0">
                  <a:pos x="2" y="132"/>
                </a:cxn>
                <a:cxn ang="0">
                  <a:pos x="8" y="100"/>
                </a:cxn>
                <a:cxn ang="0">
                  <a:pos x="18" y="70"/>
                </a:cxn>
                <a:cxn ang="0">
                  <a:pos x="30" y="46"/>
                </a:cxn>
                <a:cxn ang="0">
                  <a:pos x="38" y="34"/>
                </a:cxn>
                <a:cxn ang="0">
                  <a:pos x="44" y="26"/>
                </a:cxn>
                <a:cxn ang="0">
                  <a:pos x="54" y="16"/>
                </a:cxn>
                <a:cxn ang="0">
                  <a:pos x="62" y="10"/>
                </a:cxn>
                <a:cxn ang="0">
                  <a:pos x="72" y="6"/>
                </a:cxn>
                <a:cxn ang="0">
                  <a:pos x="82" y="2"/>
                </a:cxn>
                <a:cxn ang="0">
                  <a:pos x="82" y="2"/>
                </a:cxn>
              </a:cxnLst>
              <a:rect l="0" t="0" r="r" b="b"/>
              <a:pathLst>
                <a:path w="202" h="332">
                  <a:moveTo>
                    <a:pt x="82" y="2"/>
                  </a:moveTo>
                  <a:lnTo>
                    <a:pt x="82" y="2"/>
                  </a:lnTo>
                  <a:lnTo>
                    <a:pt x="92" y="0"/>
                  </a:lnTo>
                  <a:lnTo>
                    <a:pt x="102" y="0"/>
                  </a:lnTo>
                  <a:lnTo>
                    <a:pt x="112" y="4"/>
                  </a:lnTo>
                  <a:lnTo>
                    <a:pt x="122" y="8"/>
                  </a:lnTo>
                  <a:lnTo>
                    <a:pt x="132" y="12"/>
                  </a:lnTo>
                  <a:lnTo>
                    <a:pt x="140" y="20"/>
                  </a:lnTo>
                  <a:lnTo>
                    <a:pt x="150" y="28"/>
                  </a:lnTo>
                  <a:lnTo>
                    <a:pt x="158" y="38"/>
                  </a:lnTo>
                  <a:lnTo>
                    <a:pt x="172" y="62"/>
                  </a:lnTo>
                  <a:lnTo>
                    <a:pt x="184" y="90"/>
                  </a:lnTo>
                  <a:lnTo>
                    <a:pt x="194" y="120"/>
                  </a:lnTo>
                  <a:lnTo>
                    <a:pt x="200" y="154"/>
                  </a:lnTo>
                  <a:lnTo>
                    <a:pt x="200" y="154"/>
                  </a:lnTo>
                  <a:lnTo>
                    <a:pt x="202" y="178"/>
                  </a:lnTo>
                  <a:lnTo>
                    <a:pt x="202" y="202"/>
                  </a:lnTo>
                  <a:lnTo>
                    <a:pt x="200" y="226"/>
                  </a:lnTo>
                  <a:lnTo>
                    <a:pt x="196" y="246"/>
                  </a:lnTo>
                  <a:lnTo>
                    <a:pt x="190" y="268"/>
                  </a:lnTo>
                  <a:lnTo>
                    <a:pt x="182" y="286"/>
                  </a:lnTo>
                  <a:lnTo>
                    <a:pt x="174" y="302"/>
                  </a:lnTo>
                  <a:lnTo>
                    <a:pt x="162" y="316"/>
                  </a:lnTo>
                  <a:lnTo>
                    <a:pt x="162" y="316"/>
                  </a:lnTo>
                  <a:lnTo>
                    <a:pt x="142" y="314"/>
                  </a:lnTo>
                  <a:lnTo>
                    <a:pt x="132" y="312"/>
                  </a:lnTo>
                  <a:lnTo>
                    <a:pt x="120" y="314"/>
                  </a:lnTo>
                  <a:lnTo>
                    <a:pt x="106" y="316"/>
                  </a:lnTo>
                  <a:lnTo>
                    <a:pt x="94" y="320"/>
                  </a:lnTo>
                  <a:lnTo>
                    <a:pt x="82" y="324"/>
                  </a:lnTo>
                  <a:lnTo>
                    <a:pt x="68" y="332"/>
                  </a:lnTo>
                  <a:lnTo>
                    <a:pt x="68" y="332"/>
                  </a:lnTo>
                  <a:lnTo>
                    <a:pt x="56" y="322"/>
                  </a:lnTo>
                  <a:lnTo>
                    <a:pt x="46" y="312"/>
                  </a:lnTo>
                  <a:lnTo>
                    <a:pt x="36" y="296"/>
                  </a:lnTo>
                  <a:lnTo>
                    <a:pt x="26" y="280"/>
                  </a:lnTo>
                  <a:lnTo>
                    <a:pt x="18" y="262"/>
                  </a:lnTo>
                  <a:lnTo>
                    <a:pt x="12" y="244"/>
                  </a:lnTo>
                  <a:lnTo>
                    <a:pt x="6" y="222"/>
                  </a:lnTo>
                  <a:lnTo>
                    <a:pt x="2" y="200"/>
                  </a:lnTo>
                  <a:lnTo>
                    <a:pt x="2" y="200"/>
                  </a:lnTo>
                  <a:lnTo>
                    <a:pt x="0" y="166"/>
                  </a:lnTo>
                  <a:lnTo>
                    <a:pt x="2" y="132"/>
                  </a:lnTo>
                  <a:lnTo>
                    <a:pt x="8" y="100"/>
                  </a:lnTo>
                  <a:lnTo>
                    <a:pt x="18" y="70"/>
                  </a:lnTo>
                  <a:lnTo>
                    <a:pt x="30" y="46"/>
                  </a:lnTo>
                  <a:lnTo>
                    <a:pt x="38" y="34"/>
                  </a:lnTo>
                  <a:lnTo>
                    <a:pt x="44" y="26"/>
                  </a:lnTo>
                  <a:lnTo>
                    <a:pt x="54" y="16"/>
                  </a:lnTo>
                  <a:lnTo>
                    <a:pt x="62" y="10"/>
                  </a:lnTo>
                  <a:lnTo>
                    <a:pt x="72" y="6"/>
                  </a:lnTo>
                  <a:lnTo>
                    <a:pt x="82" y="2"/>
                  </a:lnTo>
                  <a:lnTo>
                    <a:pt x="82" y="2"/>
                  </a:lnTo>
                  <a:close/>
                </a:path>
              </a:pathLst>
            </a:custGeom>
            <a:solidFill>
              <a:srgbClr val="FF7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0" name="Freeform 42"/>
            <p:cNvSpPr>
              <a:spLocks/>
            </p:cNvSpPr>
            <p:nvPr/>
          </p:nvSpPr>
          <p:spPr bwMode="auto">
            <a:xfrm>
              <a:off x="4880" y="468"/>
              <a:ext cx="178" cy="298"/>
            </a:xfrm>
            <a:custGeom>
              <a:avLst/>
              <a:gdLst/>
              <a:ahLst/>
              <a:cxnLst>
                <a:cxn ang="0">
                  <a:pos x="76" y="0"/>
                </a:cxn>
                <a:cxn ang="0">
                  <a:pos x="76" y="0"/>
                </a:cxn>
                <a:cxn ang="0">
                  <a:pos x="86" y="0"/>
                </a:cxn>
                <a:cxn ang="0">
                  <a:pos x="94" y="2"/>
                </a:cxn>
                <a:cxn ang="0">
                  <a:pos x="102" y="4"/>
                </a:cxn>
                <a:cxn ang="0">
                  <a:pos x="112" y="8"/>
                </a:cxn>
                <a:cxn ang="0">
                  <a:pos x="120" y="14"/>
                </a:cxn>
                <a:cxn ang="0">
                  <a:pos x="128" y="22"/>
                </a:cxn>
                <a:cxn ang="0">
                  <a:pos x="142" y="38"/>
                </a:cxn>
                <a:cxn ang="0">
                  <a:pos x="154" y="60"/>
                </a:cxn>
                <a:cxn ang="0">
                  <a:pos x="164" y="84"/>
                </a:cxn>
                <a:cxn ang="0">
                  <a:pos x="172" y="112"/>
                </a:cxn>
                <a:cxn ang="0">
                  <a:pos x="176" y="142"/>
                </a:cxn>
                <a:cxn ang="0">
                  <a:pos x="176" y="142"/>
                </a:cxn>
                <a:cxn ang="0">
                  <a:pos x="178" y="166"/>
                </a:cxn>
                <a:cxn ang="0">
                  <a:pos x="176" y="188"/>
                </a:cxn>
                <a:cxn ang="0">
                  <a:pos x="174" y="210"/>
                </a:cxn>
                <a:cxn ang="0">
                  <a:pos x="168" y="228"/>
                </a:cxn>
                <a:cxn ang="0">
                  <a:pos x="162" y="246"/>
                </a:cxn>
                <a:cxn ang="0">
                  <a:pos x="154" y="262"/>
                </a:cxn>
                <a:cxn ang="0">
                  <a:pos x="146" y="276"/>
                </a:cxn>
                <a:cxn ang="0">
                  <a:pos x="134" y="288"/>
                </a:cxn>
                <a:cxn ang="0">
                  <a:pos x="134" y="288"/>
                </a:cxn>
                <a:cxn ang="0">
                  <a:pos x="120" y="286"/>
                </a:cxn>
                <a:cxn ang="0">
                  <a:pos x="104" y="288"/>
                </a:cxn>
                <a:cxn ang="0">
                  <a:pos x="88" y="292"/>
                </a:cxn>
                <a:cxn ang="0">
                  <a:pos x="72" y="298"/>
                </a:cxn>
                <a:cxn ang="0">
                  <a:pos x="72" y="298"/>
                </a:cxn>
                <a:cxn ang="0">
                  <a:pos x="58" y="290"/>
                </a:cxn>
                <a:cxn ang="0">
                  <a:pos x="46" y="278"/>
                </a:cxn>
                <a:cxn ang="0">
                  <a:pos x="36" y="264"/>
                </a:cxn>
                <a:cxn ang="0">
                  <a:pos x="26" y="248"/>
                </a:cxn>
                <a:cxn ang="0">
                  <a:pos x="16" y="228"/>
                </a:cxn>
                <a:cxn ang="0">
                  <a:pos x="10" y="208"/>
                </a:cxn>
                <a:cxn ang="0">
                  <a:pos x="4" y="186"/>
                </a:cxn>
                <a:cxn ang="0">
                  <a:pos x="2" y="162"/>
                </a:cxn>
                <a:cxn ang="0">
                  <a:pos x="2" y="162"/>
                </a:cxn>
                <a:cxn ang="0">
                  <a:pos x="0" y="130"/>
                </a:cxn>
                <a:cxn ang="0">
                  <a:pos x="4" y="102"/>
                </a:cxn>
                <a:cxn ang="0">
                  <a:pos x="10" y="74"/>
                </a:cxn>
                <a:cxn ang="0">
                  <a:pos x="18" y="52"/>
                </a:cxn>
                <a:cxn ang="0">
                  <a:pos x="30" y="32"/>
                </a:cxn>
                <a:cxn ang="0">
                  <a:pos x="44" y="16"/>
                </a:cxn>
                <a:cxn ang="0">
                  <a:pos x="50" y="10"/>
                </a:cxn>
                <a:cxn ang="0">
                  <a:pos x="58" y="6"/>
                </a:cxn>
                <a:cxn ang="0">
                  <a:pos x="68" y="2"/>
                </a:cxn>
                <a:cxn ang="0">
                  <a:pos x="76" y="0"/>
                </a:cxn>
                <a:cxn ang="0">
                  <a:pos x="76" y="0"/>
                </a:cxn>
              </a:cxnLst>
              <a:rect l="0" t="0" r="r" b="b"/>
              <a:pathLst>
                <a:path w="178" h="298">
                  <a:moveTo>
                    <a:pt x="76" y="0"/>
                  </a:moveTo>
                  <a:lnTo>
                    <a:pt x="76" y="0"/>
                  </a:lnTo>
                  <a:lnTo>
                    <a:pt x="86" y="0"/>
                  </a:lnTo>
                  <a:lnTo>
                    <a:pt x="94" y="2"/>
                  </a:lnTo>
                  <a:lnTo>
                    <a:pt x="102" y="4"/>
                  </a:lnTo>
                  <a:lnTo>
                    <a:pt x="112" y="8"/>
                  </a:lnTo>
                  <a:lnTo>
                    <a:pt x="120" y="14"/>
                  </a:lnTo>
                  <a:lnTo>
                    <a:pt x="128" y="22"/>
                  </a:lnTo>
                  <a:lnTo>
                    <a:pt x="142" y="38"/>
                  </a:lnTo>
                  <a:lnTo>
                    <a:pt x="154" y="60"/>
                  </a:lnTo>
                  <a:lnTo>
                    <a:pt x="164" y="84"/>
                  </a:lnTo>
                  <a:lnTo>
                    <a:pt x="172" y="112"/>
                  </a:lnTo>
                  <a:lnTo>
                    <a:pt x="176" y="142"/>
                  </a:lnTo>
                  <a:lnTo>
                    <a:pt x="176" y="142"/>
                  </a:lnTo>
                  <a:lnTo>
                    <a:pt x="178" y="166"/>
                  </a:lnTo>
                  <a:lnTo>
                    <a:pt x="176" y="188"/>
                  </a:lnTo>
                  <a:lnTo>
                    <a:pt x="174" y="210"/>
                  </a:lnTo>
                  <a:lnTo>
                    <a:pt x="168" y="228"/>
                  </a:lnTo>
                  <a:lnTo>
                    <a:pt x="162" y="246"/>
                  </a:lnTo>
                  <a:lnTo>
                    <a:pt x="154" y="262"/>
                  </a:lnTo>
                  <a:lnTo>
                    <a:pt x="146" y="276"/>
                  </a:lnTo>
                  <a:lnTo>
                    <a:pt x="134" y="288"/>
                  </a:lnTo>
                  <a:lnTo>
                    <a:pt x="134" y="288"/>
                  </a:lnTo>
                  <a:lnTo>
                    <a:pt x="120" y="286"/>
                  </a:lnTo>
                  <a:lnTo>
                    <a:pt x="104" y="288"/>
                  </a:lnTo>
                  <a:lnTo>
                    <a:pt x="88" y="292"/>
                  </a:lnTo>
                  <a:lnTo>
                    <a:pt x="72" y="298"/>
                  </a:lnTo>
                  <a:lnTo>
                    <a:pt x="72" y="298"/>
                  </a:lnTo>
                  <a:lnTo>
                    <a:pt x="58" y="290"/>
                  </a:lnTo>
                  <a:lnTo>
                    <a:pt x="46" y="278"/>
                  </a:lnTo>
                  <a:lnTo>
                    <a:pt x="36" y="264"/>
                  </a:lnTo>
                  <a:lnTo>
                    <a:pt x="26" y="248"/>
                  </a:lnTo>
                  <a:lnTo>
                    <a:pt x="16" y="228"/>
                  </a:lnTo>
                  <a:lnTo>
                    <a:pt x="10" y="208"/>
                  </a:lnTo>
                  <a:lnTo>
                    <a:pt x="4" y="186"/>
                  </a:lnTo>
                  <a:lnTo>
                    <a:pt x="2" y="162"/>
                  </a:lnTo>
                  <a:lnTo>
                    <a:pt x="2" y="162"/>
                  </a:lnTo>
                  <a:lnTo>
                    <a:pt x="0" y="130"/>
                  </a:lnTo>
                  <a:lnTo>
                    <a:pt x="4" y="102"/>
                  </a:lnTo>
                  <a:lnTo>
                    <a:pt x="10" y="74"/>
                  </a:lnTo>
                  <a:lnTo>
                    <a:pt x="18" y="52"/>
                  </a:lnTo>
                  <a:lnTo>
                    <a:pt x="30" y="32"/>
                  </a:lnTo>
                  <a:lnTo>
                    <a:pt x="44" y="16"/>
                  </a:lnTo>
                  <a:lnTo>
                    <a:pt x="50" y="10"/>
                  </a:lnTo>
                  <a:lnTo>
                    <a:pt x="58" y="6"/>
                  </a:lnTo>
                  <a:lnTo>
                    <a:pt x="68" y="2"/>
                  </a:lnTo>
                  <a:lnTo>
                    <a:pt x="76" y="0"/>
                  </a:lnTo>
                  <a:lnTo>
                    <a:pt x="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1" name="Freeform 43"/>
            <p:cNvSpPr>
              <a:spLocks/>
            </p:cNvSpPr>
            <p:nvPr/>
          </p:nvSpPr>
          <p:spPr bwMode="auto">
            <a:xfrm>
              <a:off x="4916" y="488"/>
              <a:ext cx="142" cy="278"/>
            </a:xfrm>
            <a:custGeom>
              <a:avLst/>
              <a:gdLst/>
              <a:ahLst/>
              <a:cxnLst>
                <a:cxn ang="0">
                  <a:pos x="140" y="122"/>
                </a:cxn>
                <a:cxn ang="0">
                  <a:pos x="140" y="122"/>
                </a:cxn>
                <a:cxn ang="0">
                  <a:pos x="138" y="104"/>
                </a:cxn>
                <a:cxn ang="0">
                  <a:pos x="134" y="84"/>
                </a:cxn>
                <a:cxn ang="0">
                  <a:pos x="130" y="66"/>
                </a:cxn>
                <a:cxn ang="0">
                  <a:pos x="124" y="50"/>
                </a:cxn>
                <a:cxn ang="0">
                  <a:pos x="116" y="36"/>
                </a:cxn>
                <a:cxn ang="0">
                  <a:pos x="108" y="22"/>
                </a:cxn>
                <a:cxn ang="0">
                  <a:pos x="98" y="10"/>
                </a:cxn>
                <a:cxn ang="0">
                  <a:pos x="90" y="0"/>
                </a:cxn>
                <a:cxn ang="0">
                  <a:pos x="90" y="0"/>
                </a:cxn>
                <a:cxn ang="0">
                  <a:pos x="102" y="20"/>
                </a:cxn>
                <a:cxn ang="0">
                  <a:pos x="112" y="46"/>
                </a:cxn>
                <a:cxn ang="0">
                  <a:pos x="120" y="74"/>
                </a:cxn>
                <a:cxn ang="0">
                  <a:pos x="124" y="104"/>
                </a:cxn>
                <a:cxn ang="0">
                  <a:pos x="124" y="104"/>
                </a:cxn>
                <a:cxn ang="0">
                  <a:pos x="126" y="128"/>
                </a:cxn>
                <a:cxn ang="0">
                  <a:pos x="124" y="150"/>
                </a:cxn>
                <a:cxn ang="0">
                  <a:pos x="122" y="172"/>
                </a:cxn>
                <a:cxn ang="0">
                  <a:pos x="116" y="190"/>
                </a:cxn>
                <a:cxn ang="0">
                  <a:pos x="110" y="208"/>
                </a:cxn>
                <a:cxn ang="0">
                  <a:pos x="102" y="224"/>
                </a:cxn>
                <a:cxn ang="0">
                  <a:pos x="94" y="238"/>
                </a:cxn>
                <a:cxn ang="0">
                  <a:pos x="84" y="250"/>
                </a:cxn>
                <a:cxn ang="0">
                  <a:pos x="84" y="250"/>
                </a:cxn>
                <a:cxn ang="0">
                  <a:pos x="68" y="248"/>
                </a:cxn>
                <a:cxn ang="0">
                  <a:pos x="52" y="250"/>
                </a:cxn>
                <a:cxn ang="0">
                  <a:pos x="36" y="254"/>
                </a:cxn>
                <a:cxn ang="0">
                  <a:pos x="20" y="260"/>
                </a:cxn>
                <a:cxn ang="0">
                  <a:pos x="20" y="260"/>
                </a:cxn>
                <a:cxn ang="0">
                  <a:pos x="10" y="254"/>
                </a:cxn>
                <a:cxn ang="0">
                  <a:pos x="0" y="246"/>
                </a:cxn>
                <a:cxn ang="0">
                  <a:pos x="0" y="246"/>
                </a:cxn>
                <a:cxn ang="0">
                  <a:pos x="8" y="256"/>
                </a:cxn>
                <a:cxn ang="0">
                  <a:pos x="18" y="266"/>
                </a:cxn>
                <a:cxn ang="0">
                  <a:pos x="26" y="272"/>
                </a:cxn>
                <a:cxn ang="0">
                  <a:pos x="36" y="278"/>
                </a:cxn>
                <a:cxn ang="0">
                  <a:pos x="36" y="278"/>
                </a:cxn>
                <a:cxn ang="0">
                  <a:pos x="52" y="272"/>
                </a:cxn>
                <a:cxn ang="0">
                  <a:pos x="68" y="268"/>
                </a:cxn>
                <a:cxn ang="0">
                  <a:pos x="84" y="266"/>
                </a:cxn>
                <a:cxn ang="0">
                  <a:pos x="98" y="268"/>
                </a:cxn>
                <a:cxn ang="0">
                  <a:pos x="98" y="268"/>
                </a:cxn>
                <a:cxn ang="0">
                  <a:pos x="110" y="256"/>
                </a:cxn>
                <a:cxn ang="0">
                  <a:pos x="118" y="242"/>
                </a:cxn>
                <a:cxn ang="0">
                  <a:pos x="126" y="226"/>
                </a:cxn>
                <a:cxn ang="0">
                  <a:pos x="132" y="208"/>
                </a:cxn>
                <a:cxn ang="0">
                  <a:pos x="138" y="190"/>
                </a:cxn>
                <a:cxn ang="0">
                  <a:pos x="140" y="168"/>
                </a:cxn>
                <a:cxn ang="0">
                  <a:pos x="142" y="146"/>
                </a:cxn>
                <a:cxn ang="0">
                  <a:pos x="140" y="122"/>
                </a:cxn>
                <a:cxn ang="0">
                  <a:pos x="140" y="122"/>
                </a:cxn>
              </a:cxnLst>
              <a:rect l="0" t="0" r="r" b="b"/>
              <a:pathLst>
                <a:path w="142" h="278">
                  <a:moveTo>
                    <a:pt x="140" y="122"/>
                  </a:moveTo>
                  <a:lnTo>
                    <a:pt x="140" y="122"/>
                  </a:lnTo>
                  <a:lnTo>
                    <a:pt x="138" y="104"/>
                  </a:lnTo>
                  <a:lnTo>
                    <a:pt x="134" y="84"/>
                  </a:lnTo>
                  <a:lnTo>
                    <a:pt x="130" y="66"/>
                  </a:lnTo>
                  <a:lnTo>
                    <a:pt x="124" y="50"/>
                  </a:lnTo>
                  <a:lnTo>
                    <a:pt x="116" y="36"/>
                  </a:lnTo>
                  <a:lnTo>
                    <a:pt x="108" y="22"/>
                  </a:lnTo>
                  <a:lnTo>
                    <a:pt x="98" y="10"/>
                  </a:lnTo>
                  <a:lnTo>
                    <a:pt x="90" y="0"/>
                  </a:lnTo>
                  <a:lnTo>
                    <a:pt x="90" y="0"/>
                  </a:lnTo>
                  <a:lnTo>
                    <a:pt x="102" y="20"/>
                  </a:lnTo>
                  <a:lnTo>
                    <a:pt x="112" y="46"/>
                  </a:lnTo>
                  <a:lnTo>
                    <a:pt x="120" y="74"/>
                  </a:lnTo>
                  <a:lnTo>
                    <a:pt x="124" y="104"/>
                  </a:lnTo>
                  <a:lnTo>
                    <a:pt x="124" y="104"/>
                  </a:lnTo>
                  <a:lnTo>
                    <a:pt x="126" y="128"/>
                  </a:lnTo>
                  <a:lnTo>
                    <a:pt x="124" y="150"/>
                  </a:lnTo>
                  <a:lnTo>
                    <a:pt x="122" y="172"/>
                  </a:lnTo>
                  <a:lnTo>
                    <a:pt x="116" y="190"/>
                  </a:lnTo>
                  <a:lnTo>
                    <a:pt x="110" y="208"/>
                  </a:lnTo>
                  <a:lnTo>
                    <a:pt x="102" y="224"/>
                  </a:lnTo>
                  <a:lnTo>
                    <a:pt x="94" y="238"/>
                  </a:lnTo>
                  <a:lnTo>
                    <a:pt x="84" y="250"/>
                  </a:lnTo>
                  <a:lnTo>
                    <a:pt x="84" y="250"/>
                  </a:lnTo>
                  <a:lnTo>
                    <a:pt x="68" y="248"/>
                  </a:lnTo>
                  <a:lnTo>
                    <a:pt x="52" y="250"/>
                  </a:lnTo>
                  <a:lnTo>
                    <a:pt x="36" y="254"/>
                  </a:lnTo>
                  <a:lnTo>
                    <a:pt x="20" y="260"/>
                  </a:lnTo>
                  <a:lnTo>
                    <a:pt x="20" y="260"/>
                  </a:lnTo>
                  <a:lnTo>
                    <a:pt x="10" y="254"/>
                  </a:lnTo>
                  <a:lnTo>
                    <a:pt x="0" y="246"/>
                  </a:lnTo>
                  <a:lnTo>
                    <a:pt x="0" y="246"/>
                  </a:lnTo>
                  <a:lnTo>
                    <a:pt x="8" y="256"/>
                  </a:lnTo>
                  <a:lnTo>
                    <a:pt x="18" y="266"/>
                  </a:lnTo>
                  <a:lnTo>
                    <a:pt x="26" y="272"/>
                  </a:lnTo>
                  <a:lnTo>
                    <a:pt x="36" y="278"/>
                  </a:lnTo>
                  <a:lnTo>
                    <a:pt x="36" y="278"/>
                  </a:lnTo>
                  <a:lnTo>
                    <a:pt x="52" y="272"/>
                  </a:lnTo>
                  <a:lnTo>
                    <a:pt x="68" y="268"/>
                  </a:lnTo>
                  <a:lnTo>
                    <a:pt x="84" y="266"/>
                  </a:lnTo>
                  <a:lnTo>
                    <a:pt x="98" y="268"/>
                  </a:lnTo>
                  <a:lnTo>
                    <a:pt x="98" y="268"/>
                  </a:lnTo>
                  <a:lnTo>
                    <a:pt x="110" y="256"/>
                  </a:lnTo>
                  <a:lnTo>
                    <a:pt x="118" y="242"/>
                  </a:lnTo>
                  <a:lnTo>
                    <a:pt x="126" y="226"/>
                  </a:lnTo>
                  <a:lnTo>
                    <a:pt x="132" y="208"/>
                  </a:lnTo>
                  <a:lnTo>
                    <a:pt x="138" y="190"/>
                  </a:lnTo>
                  <a:lnTo>
                    <a:pt x="140" y="168"/>
                  </a:lnTo>
                  <a:lnTo>
                    <a:pt x="142" y="146"/>
                  </a:lnTo>
                  <a:lnTo>
                    <a:pt x="140" y="122"/>
                  </a:lnTo>
                  <a:lnTo>
                    <a:pt x="140" y="122"/>
                  </a:lnTo>
                  <a:close/>
                </a:path>
              </a:pathLst>
            </a:custGeom>
            <a:solidFill>
              <a:srgbClr val="D6E1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2" name="Freeform 44"/>
            <p:cNvSpPr>
              <a:spLocks/>
            </p:cNvSpPr>
            <p:nvPr/>
          </p:nvSpPr>
          <p:spPr bwMode="auto">
            <a:xfrm>
              <a:off x="4880" y="468"/>
              <a:ext cx="176" cy="180"/>
            </a:xfrm>
            <a:custGeom>
              <a:avLst/>
              <a:gdLst/>
              <a:ahLst/>
              <a:cxnLst>
                <a:cxn ang="0">
                  <a:pos x="78" y="26"/>
                </a:cxn>
                <a:cxn ang="0">
                  <a:pos x="78" y="26"/>
                </a:cxn>
                <a:cxn ang="0">
                  <a:pos x="70" y="28"/>
                </a:cxn>
                <a:cxn ang="0">
                  <a:pos x="62" y="32"/>
                </a:cxn>
                <a:cxn ang="0">
                  <a:pos x="54" y="36"/>
                </a:cxn>
                <a:cxn ang="0">
                  <a:pos x="46" y="42"/>
                </a:cxn>
                <a:cxn ang="0">
                  <a:pos x="34" y="56"/>
                </a:cxn>
                <a:cxn ang="0">
                  <a:pos x="22" y="76"/>
                </a:cxn>
                <a:cxn ang="0">
                  <a:pos x="14" y="98"/>
                </a:cxn>
                <a:cxn ang="0">
                  <a:pos x="6" y="124"/>
                </a:cxn>
                <a:cxn ang="0">
                  <a:pos x="4" y="150"/>
                </a:cxn>
                <a:cxn ang="0">
                  <a:pos x="4" y="180"/>
                </a:cxn>
                <a:cxn ang="0">
                  <a:pos x="4" y="180"/>
                </a:cxn>
                <a:cxn ang="0">
                  <a:pos x="2" y="162"/>
                </a:cxn>
                <a:cxn ang="0">
                  <a:pos x="2" y="162"/>
                </a:cxn>
                <a:cxn ang="0">
                  <a:pos x="0" y="130"/>
                </a:cxn>
                <a:cxn ang="0">
                  <a:pos x="4" y="102"/>
                </a:cxn>
                <a:cxn ang="0">
                  <a:pos x="10" y="74"/>
                </a:cxn>
                <a:cxn ang="0">
                  <a:pos x="18" y="52"/>
                </a:cxn>
                <a:cxn ang="0">
                  <a:pos x="30" y="32"/>
                </a:cxn>
                <a:cxn ang="0">
                  <a:pos x="44" y="16"/>
                </a:cxn>
                <a:cxn ang="0">
                  <a:pos x="50" y="10"/>
                </a:cxn>
                <a:cxn ang="0">
                  <a:pos x="58" y="6"/>
                </a:cxn>
                <a:cxn ang="0">
                  <a:pos x="68" y="2"/>
                </a:cxn>
                <a:cxn ang="0">
                  <a:pos x="76" y="0"/>
                </a:cxn>
                <a:cxn ang="0">
                  <a:pos x="76" y="0"/>
                </a:cxn>
                <a:cxn ang="0">
                  <a:pos x="86" y="0"/>
                </a:cxn>
                <a:cxn ang="0">
                  <a:pos x="94" y="2"/>
                </a:cxn>
                <a:cxn ang="0">
                  <a:pos x="102" y="4"/>
                </a:cxn>
                <a:cxn ang="0">
                  <a:pos x="112" y="8"/>
                </a:cxn>
                <a:cxn ang="0">
                  <a:pos x="120" y="14"/>
                </a:cxn>
                <a:cxn ang="0">
                  <a:pos x="128" y="22"/>
                </a:cxn>
                <a:cxn ang="0">
                  <a:pos x="142" y="38"/>
                </a:cxn>
                <a:cxn ang="0">
                  <a:pos x="154" y="60"/>
                </a:cxn>
                <a:cxn ang="0">
                  <a:pos x="164" y="84"/>
                </a:cxn>
                <a:cxn ang="0">
                  <a:pos x="172" y="112"/>
                </a:cxn>
                <a:cxn ang="0">
                  <a:pos x="176" y="142"/>
                </a:cxn>
                <a:cxn ang="0">
                  <a:pos x="176" y="142"/>
                </a:cxn>
                <a:cxn ang="0">
                  <a:pos x="176" y="150"/>
                </a:cxn>
                <a:cxn ang="0">
                  <a:pos x="176" y="150"/>
                </a:cxn>
                <a:cxn ang="0">
                  <a:pos x="172" y="124"/>
                </a:cxn>
                <a:cxn ang="0">
                  <a:pos x="162" y="100"/>
                </a:cxn>
                <a:cxn ang="0">
                  <a:pos x="152" y="78"/>
                </a:cxn>
                <a:cxn ang="0">
                  <a:pos x="140" y="60"/>
                </a:cxn>
                <a:cxn ang="0">
                  <a:pos x="126" y="44"/>
                </a:cxn>
                <a:cxn ang="0">
                  <a:pos x="112" y="34"/>
                </a:cxn>
                <a:cxn ang="0">
                  <a:pos x="104" y="30"/>
                </a:cxn>
                <a:cxn ang="0">
                  <a:pos x="96" y="28"/>
                </a:cxn>
                <a:cxn ang="0">
                  <a:pos x="88" y="26"/>
                </a:cxn>
                <a:cxn ang="0">
                  <a:pos x="78" y="26"/>
                </a:cxn>
                <a:cxn ang="0">
                  <a:pos x="78" y="26"/>
                </a:cxn>
              </a:cxnLst>
              <a:rect l="0" t="0" r="r" b="b"/>
              <a:pathLst>
                <a:path w="176" h="180">
                  <a:moveTo>
                    <a:pt x="78" y="26"/>
                  </a:moveTo>
                  <a:lnTo>
                    <a:pt x="78" y="26"/>
                  </a:lnTo>
                  <a:lnTo>
                    <a:pt x="70" y="28"/>
                  </a:lnTo>
                  <a:lnTo>
                    <a:pt x="62" y="32"/>
                  </a:lnTo>
                  <a:lnTo>
                    <a:pt x="54" y="36"/>
                  </a:lnTo>
                  <a:lnTo>
                    <a:pt x="46" y="42"/>
                  </a:lnTo>
                  <a:lnTo>
                    <a:pt x="34" y="56"/>
                  </a:lnTo>
                  <a:lnTo>
                    <a:pt x="22" y="76"/>
                  </a:lnTo>
                  <a:lnTo>
                    <a:pt x="14" y="98"/>
                  </a:lnTo>
                  <a:lnTo>
                    <a:pt x="6" y="124"/>
                  </a:lnTo>
                  <a:lnTo>
                    <a:pt x="4" y="150"/>
                  </a:lnTo>
                  <a:lnTo>
                    <a:pt x="4" y="180"/>
                  </a:lnTo>
                  <a:lnTo>
                    <a:pt x="4" y="180"/>
                  </a:lnTo>
                  <a:lnTo>
                    <a:pt x="2" y="162"/>
                  </a:lnTo>
                  <a:lnTo>
                    <a:pt x="2" y="162"/>
                  </a:lnTo>
                  <a:lnTo>
                    <a:pt x="0" y="130"/>
                  </a:lnTo>
                  <a:lnTo>
                    <a:pt x="4" y="102"/>
                  </a:lnTo>
                  <a:lnTo>
                    <a:pt x="10" y="74"/>
                  </a:lnTo>
                  <a:lnTo>
                    <a:pt x="18" y="52"/>
                  </a:lnTo>
                  <a:lnTo>
                    <a:pt x="30" y="32"/>
                  </a:lnTo>
                  <a:lnTo>
                    <a:pt x="44" y="16"/>
                  </a:lnTo>
                  <a:lnTo>
                    <a:pt x="50" y="10"/>
                  </a:lnTo>
                  <a:lnTo>
                    <a:pt x="58" y="6"/>
                  </a:lnTo>
                  <a:lnTo>
                    <a:pt x="68" y="2"/>
                  </a:lnTo>
                  <a:lnTo>
                    <a:pt x="76" y="0"/>
                  </a:lnTo>
                  <a:lnTo>
                    <a:pt x="76" y="0"/>
                  </a:lnTo>
                  <a:lnTo>
                    <a:pt x="86" y="0"/>
                  </a:lnTo>
                  <a:lnTo>
                    <a:pt x="94" y="2"/>
                  </a:lnTo>
                  <a:lnTo>
                    <a:pt x="102" y="4"/>
                  </a:lnTo>
                  <a:lnTo>
                    <a:pt x="112" y="8"/>
                  </a:lnTo>
                  <a:lnTo>
                    <a:pt x="120" y="14"/>
                  </a:lnTo>
                  <a:lnTo>
                    <a:pt x="128" y="22"/>
                  </a:lnTo>
                  <a:lnTo>
                    <a:pt x="142" y="38"/>
                  </a:lnTo>
                  <a:lnTo>
                    <a:pt x="154" y="60"/>
                  </a:lnTo>
                  <a:lnTo>
                    <a:pt x="164" y="84"/>
                  </a:lnTo>
                  <a:lnTo>
                    <a:pt x="172" y="112"/>
                  </a:lnTo>
                  <a:lnTo>
                    <a:pt x="176" y="142"/>
                  </a:lnTo>
                  <a:lnTo>
                    <a:pt x="176" y="142"/>
                  </a:lnTo>
                  <a:lnTo>
                    <a:pt x="176" y="150"/>
                  </a:lnTo>
                  <a:lnTo>
                    <a:pt x="176" y="150"/>
                  </a:lnTo>
                  <a:lnTo>
                    <a:pt x="172" y="124"/>
                  </a:lnTo>
                  <a:lnTo>
                    <a:pt x="162" y="100"/>
                  </a:lnTo>
                  <a:lnTo>
                    <a:pt x="152" y="78"/>
                  </a:lnTo>
                  <a:lnTo>
                    <a:pt x="140" y="60"/>
                  </a:lnTo>
                  <a:lnTo>
                    <a:pt x="126" y="44"/>
                  </a:lnTo>
                  <a:lnTo>
                    <a:pt x="112" y="34"/>
                  </a:lnTo>
                  <a:lnTo>
                    <a:pt x="104" y="30"/>
                  </a:lnTo>
                  <a:lnTo>
                    <a:pt x="96" y="28"/>
                  </a:lnTo>
                  <a:lnTo>
                    <a:pt x="88" y="26"/>
                  </a:lnTo>
                  <a:lnTo>
                    <a:pt x="78" y="26"/>
                  </a:lnTo>
                  <a:lnTo>
                    <a:pt x="78" y="26"/>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3" name="Freeform 45"/>
            <p:cNvSpPr>
              <a:spLocks/>
            </p:cNvSpPr>
            <p:nvPr/>
          </p:nvSpPr>
          <p:spPr bwMode="auto">
            <a:xfrm>
              <a:off x="4896" y="750"/>
              <a:ext cx="156" cy="74"/>
            </a:xfrm>
            <a:custGeom>
              <a:avLst/>
              <a:gdLst/>
              <a:ahLst/>
              <a:cxnLst>
                <a:cxn ang="0">
                  <a:pos x="156" y="12"/>
                </a:cxn>
                <a:cxn ang="0">
                  <a:pos x="156" y="12"/>
                </a:cxn>
                <a:cxn ang="0">
                  <a:pos x="138" y="6"/>
                </a:cxn>
                <a:cxn ang="0">
                  <a:pos x="118" y="2"/>
                </a:cxn>
                <a:cxn ang="0">
                  <a:pos x="96" y="0"/>
                </a:cxn>
                <a:cxn ang="0">
                  <a:pos x="84" y="2"/>
                </a:cxn>
                <a:cxn ang="0">
                  <a:pos x="70" y="4"/>
                </a:cxn>
                <a:cxn ang="0">
                  <a:pos x="58" y="10"/>
                </a:cxn>
                <a:cxn ang="0">
                  <a:pos x="44" y="16"/>
                </a:cxn>
                <a:cxn ang="0">
                  <a:pos x="32" y="26"/>
                </a:cxn>
                <a:cxn ang="0">
                  <a:pos x="20" y="38"/>
                </a:cxn>
                <a:cxn ang="0">
                  <a:pos x="10" y="54"/>
                </a:cxn>
                <a:cxn ang="0">
                  <a:pos x="0" y="74"/>
                </a:cxn>
                <a:cxn ang="0">
                  <a:pos x="0" y="74"/>
                </a:cxn>
                <a:cxn ang="0">
                  <a:pos x="6" y="62"/>
                </a:cxn>
                <a:cxn ang="0">
                  <a:pos x="18" y="50"/>
                </a:cxn>
                <a:cxn ang="0">
                  <a:pos x="32" y="36"/>
                </a:cxn>
                <a:cxn ang="0">
                  <a:pos x="42" y="30"/>
                </a:cxn>
                <a:cxn ang="0">
                  <a:pos x="54" y="24"/>
                </a:cxn>
                <a:cxn ang="0">
                  <a:pos x="66" y="18"/>
                </a:cxn>
                <a:cxn ang="0">
                  <a:pos x="80" y="14"/>
                </a:cxn>
                <a:cxn ang="0">
                  <a:pos x="96" y="12"/>
                </a:cxn>
                <a:cxn ang="0">
                  <a:pos x="114" y="10"/>
                </a:cxn>
                <a:cxn ang="0">
                  <a:pos x="134" y="10"/>
                </a:cxn>
                <a:cxn ang="0">
                  <a:pos x="156" y="12"/>
                </a:cxn>
                <a:cxn ang="0">
                  <a:pos x="156" y="12"/>
                </a:cxn>
              </a:cxnLst>
              <a:rect l="0" t="0" r="r" b="b"/>
              <a:pathLst>
                <a:path w="156" h="74">
                  <a:moveTo>
                    <a:pt x="156" y="12"/>
                  </a:moveTo>
                  <a:lnTo>
                    <a:pt x="156" y="12"/>
                  </a:lnTo>
                  <a:lnTo>
                    <a:pt x="138" y="6"/>
                  </a:lnTo>
                  <a:lnTo>
                    <a:pt x="118" y="2"/>
                  </a:lnTo>
                  <a:lnTo>
                    <a:pt x="96" y="0"/>
                  </a:lnTo>
                  <a:lnTo>
                    <a:pt x="84" y="2"/>
                  </a:lnTo>
                  <a:lnTo>
                    <a:pt x="70" y="4"/>
                  </a:lnTo>
                  <a:lnTo>
                    <a:pt x="58" y="10"/>
                  </a:lnTo>
                  <a:lnTo>
                    <a:pt x="44" y="16"/>
                  </a:lnTo>
                  <a:lnTo>
                    <a:pt x="32" y="26"/>
                  </a:lnTo>
                  <a:lnTo>
                    <a:pt x="20" y="38"/>
                  </a:lnTo>
                  <a:lnTo>
                    <a:pt x="10" y="54"/>
                  </a:lnTo>
                  <a:lnTo>
                    <a:pt x="0" y="74"/>
                  </a:lnTo>
                  <a:lnTo>
                    <a:pt x="0" y="74"/>
                  </a:lnTo>
                  <a:lnTo>
                    <a:pt x="6" y="62"/>
                  </a:lnTo>
                  <a:lnTo>
                    <a:pt x="18" y="50"/>
                  </a:lnTo>
                  <a:lnTo>
                    <a:pt x="32" y="36"/>
                  </a:lnTo>
                  <a:lnTo>
                    <a:pt x="42" y="30"/>
                  </a:lnTo>
                  <a:lnTo>
                    <a:pt x="54" y="24"/>
                  </a:lnTo>
                  <a:lnTo>
                    <a:pt x="66" y="18"/>
                  </a:lnTo>
                  <a:lnTo>
                    <a:pt x="80" y="14"/>
                  </a:lnTo>
                  <a:lnTo>
                    <a:pt x="96" y="12"/>
                  </a:lnTo>
                  <a:lnTo>
                    <a:pt x="114" y="10"/>
                  </a:lnTo>
                  <a:lnTo>
                    <a:pt x="134" y="10"/>
                  </a:lnTo>
                  <a:lnTo>
                    <a:pt x="156" y="12"/>
                  </a:lnTo>
                  <a:lnTo>
                    <a:pt x="156" y="12"/>
                  </a:lnTo>
                  <a:close/>
                </a:path>
              </a:pathLst>
            </a:custGeom>
            <a:solidFill>
              <a:srgbClr val="FFA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4" name="Freeform 46"/>
            <p:cNvSpPr>
              <a:spLocks/>
            </p:cNvSpPr>
            <p:nvPr/>
          </p:nvSpPr>
          <p:spPr bwMode="auto">
            <a:xfrm>
              <a:off x="4840" y="344"/>
              <a:ext cx="208" cy="158"/>
            </a:xfrm>
            <a:custGeom>
              <a:avLst/>
              <a:gdLst/>
              <a:ahLst/>
              <a:cxnLst>
                <a:cxn ang="0">
                  <a:pos x="152" y="14"/>
                </a:cxn>
                <a:cxn ang="0">
                  <a:pos x="152" y="14"/>
                </a:cxn>
                <a:cxn ang="0">
                  <a:pos x="144" y="6"/>
                </a:cxn>
                <a:cxn ang="0">
                  <a:pos x="134" y="0"/>
                </a:cxn>
                <a:cxn ang="0">
                  <a:pos x="122" y="0"/>
                </a:cxn>
                <a:cxn ang="0">
                  <a:pos x="110" y="0"/>
                </a:cxn>
                <a:cxn ang="0">
                  <a:pos x="98" y="6"/>
                </a:cxn>
                <a:cxn ang="0">
                  <a:pos x="84" y="16"/>
                </a:cxn>
                <a:cxn ang="0">
                  <a:pos x="72" y="28"/>
                </a:cxn>
                <a:cxn ang="0">
                  <a:pos x="58" y="44"/>
                </a:cxn>
                <a:cxn ang="0">
                  <a:pos x="58" y="44"/>
                </a:cxn>
                <a:cxn ang="0">
                  <a:pos x="40" y="72"/>
                </a:cxn>
                <a:cxn ang="0">
                  <a:pos x="26" y="96"/>
                </a:cxn>
                <a:cxn ang="0">
                  <a:pos x="16" y="116"/>
                </a:cxn>
                <a:cxn ang="0">
                  <a:pos x="8" y="132"/>
                </a:cxn>
                <a:cxn ang="0">
                  <a:pos x="2" y="154"/>
                </a:cxn>
                <a:cxn ang="0">
                  <a:pos x="0" y="158"/>
                </a:cxn>
                <a:cxn ang="0">
                  <a:pos x="0" y="158"/>
                </a:cxn>
                <a:cxn ang="0">
                  <a:pos x="4" y="150"/>
                </a:cxn>
                <a:cxn ang="0">
                  <a:pos x="14" y="132"/>
                </a:cxn>
                <a:cxn ang="0">
                  <a:pos x="30" y="110"/>
                </a:cxn>
                <a:cxn ang="0">
                  <a:pos x="48" y="84"/>
                </a:cxn>
                <a:cxn ang="0">
                  <a:pos x="70" y="60"/>
                </a:cxn>
                <a:cxn ang="0">
                  <a:pos x="82" y="52"/>
                </a:cxn>
                <a:cxn ang="0">
                  <a:pos x="94" y="44"/>
                </a:cxn>
                <a:cxn ang="0">
                  <a:pos x="106" y="40"/>
                </a:cxn>
                <a:cxn ang="0">
                  <a:pos x="118" y="38"/>
                </a:cxn>
                <a:cxn ang="0">
                  <a:pos x="130" y="40"/>
                </a:cxn>
                <a:cxn ang="0">
                  <a:pos x="140" y="44"/>
                </a:cxn>
                <a:cxn ang="0">
                  <a:pos x="140" y="44"/>
                </a:cxn>
                <a:cxn ang="0">
                  <a:pos x="160" y="60"/>
                </a:cxn>
                <a:cxn ang="0">
                  <a:pos x="174" y="74"/>
                </a:cxn>
                <a:cxn ang="0">
                  <a:pos x="174" y="74"/>
                </a:cxn>
                <a:cxn ang="0">
                  <a:pos x="180" y="78"/>
                </a:cxn>
                <a:cxn ang="0">
                  <a:pos x="188" y="80"/>
                </a:cxn>
                <a:cxn ang="0">
                  <a:pos x="194" y="80"/>
                </a:cxn>
                <a:cxn ang="0">
                  <a:pos x="198" y="76"/>
                </a:cxn>
                <a:cxn ang="0">
                  <a:pos x="204" y="72"/>
                </a:cxn>
                <a:cxn ang="0">
                  <a:pos x="206" y="66"/>
                </a:cxn>
                <a:cxn ang="0">
                  <a:pos x="208" y="60"/>
                </a:cxn>
                <a:cxn ang="0">
                  <a:pos x="208" y="52"/>
                </a:cxn>
                <a:cxn ang="0">
                  <a:pos x="208" y="52"/>
                </a:cxn>
                <a:cxn ang="0">
                  <a:pos x="208" y="50"/>
                </a:cxn>
                <a:cxn ang="0">
                  <a:pos x="206" y="52"/>
                </a:cxn>
                <a:cxn ang="0">
                  <a:pos x="202" y="56"/>
                </a:cxn>
                <a:cxn ang="0">
                  <a:pos x="198" y="58"/>
                </a:cxn>
                <a:cxn ang="0">
                  <a:pos x="194" y="60"/>
                </a:cxn>
                <a:cxn ang="0">
                  <a:pos x="190" y="60"/>
                </a:cxn>
                <a:cxn ang="0">
                  <a:pos x="186" y="58"/>
                </a:cxn>
                <a:cxn ang="0">
                  <a:pos x="186" y="58"/>
                </a:cxn>
                <a:cxn ang="0">
                  <a:pos x="176" y="50"/>
                </a:cxn>
                <a:cxn ang="0">
                  <a:pos x="170" y="42"/>
                </a:cxn>
                <a:cxn ang="0">
                  <a:pos x="164" y="30"/>
                </a:cxn>
                <a:cxn ang="0">
                  <a:pos x="152" y="14"/>
                </a:cxn>
                <a:cxn ang="0">
                  <a:pos x="152" y="14"/>
                </a:cxn>
              </a:cxnLst>
              <a:rect l="0" t="0" r="r" b="b"/>
              <a:pathLst>
                <a:path w="208" h="158">
                  <a:moveTo>
                    <a:pt x="152" y="14"/>
                  </a:moveTo>
                  <a:lnTo>
                    <a:pt x="152" y="14"/>
                  </a:lnTo>
                  <a:lnTo>
                    <a:pt x="144" y="6"/>
                  </a:lnTo>
                  <a:lnTo>
                    <a:pt x="134" y="0"/>
                  </a:lnTo>
                  <a:lnTo>
                    <a:pt x="122" y="0"/>
                  </a:lnTo>
                  <a:lnTo>
                    <a:pt x="110" y="0"/>
                  </a:lnTo>
                  <a:lnTo>
                    <a:pt x="98" y="6"/>
                  </a:lnTo>
                  <a:lnTo>
                    <a:pt x="84" y="16"/>
                  </a:lnTo>
                  <a:lnTo>
                    <a:pt x="72" y="28"/>
                  </a:lnTo>
                  <a:lnTo>
                    <a:pt x="58" y="44"/>
                  </a:lnTo>
                  <a:lnTo>
                    <a:pt x="58" y="44"/>
                  </a:lnTo>
                  <a:lnTo>
                    <a:pt x="40" y="72"/>
                  </a:lnTo>
                  <a:lnTo>
                    <a:pt x="26" y="96"/>
                  </a:lnTo>
                  <a:lnTo>
                    <a:pt x="16" y="116"/>
                  </a:lnTo>
                  <a:lnTo>
                    <a:pt x="8" y="132"/>
                  </a:lnTo>
                  <a:lnTo>
                    <a:pt x="2" y="154"/>
                  </a:lnTo>
                  <a:lnTo>
                    <a:pt x="0" y="158"/>
                  </a:lnTo>
                  <a:lnTo>
                    <a:pt x="0" y="158"/>
                  </a:lnTo>
                  <a:lnTo>
                    <a:pt x="4" y="150"/>
                  </a:lnTo>
                  <a:lnTo>
                    <a:pt x="14" y="132"/>
                  </a:lnTo>
                  <a:lnTo>
                    <a:pt x="30" y="110"/>
                  </a:lnTo>
                  <a:lnTo>
                    <a:pt x="48" y="84"/>
                  </a:lnTo>
                  <a:lnTo>
                    <a:pt x="70" y="60"/>
                  </a:lnTo>
                  <a:lnTo>
                    <a:pt x="82" y="52"/>
                  </a:lnTo>
                  <a:lnTo>
                    <a:pt x="94" y="44"/>
                  </a:lnTo>
                  <a:lnTo>
                    <a:pt x="106" y="40"/>
                  </a:lnTo>
                  <a:lnTo>
                    <a:pt x="118" y="38"/>
                  </a:lnTo>
                  <a:lnTo>
                    <a:pt x="130" y="40"/>
                  </a:lnTo>
                  <a:lnTo>
                    <a:pt x="140" y="44"/>
                  </a:lnTo>
                  <a:lnTo>
                    <a:pt x="140" y="44"/>
                  </a:lnTo>
                  <a:lnTo>
                    <a:pt x="160" y="60"/>
                  </a:lnTo>
                  <a:lnTo>
                    <a:pt x="174" y="74"/>
                  </a:lnTo>
                  <a:lnTo>
                    <a:pt x="174" y="74"/>
                  </a:lnTo>
                  <a:lnTo>
                    <a:pt x="180" y="78"/>
                  </a:lnTo>
                  <a:lnTo>
                    <a:pt x="188" y="80"/>
                  </a:lnTo>
                  <a:lnTo>
                    <a:pt x="194" y="80"/>
                  </a:lnTo>
                  <a:lnTo>
                    <a:pt x="198" y="76"/>
                  </a:lnTo>
                  <a:lnTo>
                    <a:pt x="204" y="72"/>
                  </a:lnTo>
                  <a:lnTo>
                    <a:pt x="206" y="66"/>
                  </a:lnTo>
                  <a:lnTo>
                    <a:pt x="208" y="60"/>
                  </a:lnTo>
                  <a:lnTo>
                    <a:pt x="208" y="52"/>
                  </a:lnTo>
                  <a:lnTo>
                    <a:pt x="208" y="52"/>
                  </a:lnTo>
                  <a:lnTo>
                    <a:pt x="208" y="50"/>
                  </a:lnTo>
                  <a:lnTo>
                    <a:pt x="206" y="52"/>
                  </a:lnTo>
                  <a:lnTo>
                    <a:pt x="202" y="56"/>
                  </a:lnTo>
                  <a:lnTo>
                    <a:pt x="198" y="58"/>
                  </a:lnTo>
                  <a:lnTo>
                    <a:pt x="194" y="60"/>
                  </a:lnTo>
                  <a:lnTo>
                    <a:pt x="190" y="60"/>
                  </a:lnTo>
                  <a:lnTo>
                    <a:pt x="186" y="58"/>
                  </a:lnTo>
                  <a:lnTo>
                    <a:pt x="186" y="58"/>
                  </a:lnTo>
                  <a:lnTo>
                    <a:pt x="176" y="50"/>
                  </a:lnTo>
                  <a:lnTo>
                    <a:pt x="170" y="42"/>
                  </a:lnTo>
                  <a:lnTo>
                    <a:pt x="164" y="30"/>
                  </a:lnTo>
                  <a:lnTo>
                    <a:pt x="152" y="14"/>
                  </a:lnTo>
                  <a:lnTo>
                    <a:pt x="152" y="14"/>
                  </a:lnTo>
                  <a:close/>
                </a:path>
              </a:pathLst>
            </a:custGeom>
            <a:solidFill>
              <a:srgbClr val="FA610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5" name="Freeform 47"/>
            <p:cNvSpPr>
              <a:spLocks/>
            </p:cNvSpPr>
            <p:nvPr/>
          </p:nvSpPr>
          <p:spPr bwMode="auto">
            <a:xfrm>
              <a:off x="4932" y="768"/>
              <a:ext cx="94" cy="62"/>
            </a:xfrm>
            <a:custGeom>
              <a:avLst/>
              <a:gdLst/>
              <a:ahLst/>
              <a:cxnLst>
                <a:cxn ang="0">
                  <a:pos x="0" y="38"/>
                </a:cxn>
                <a:cxn ang="0">
                  <a:pos x="0" y="38"/>
                </a:cxn>
                <a:cxn ang="0">
                  <a:pos x="2" y="44"/>
                </a:cxn>
                <a:cxn ang="0">
                  <a:pos x="6" y="50"/>
                </a:cxn>
                <a:cxn ang="0">
                  <a:pos x="10" y="54"/>
                </a:cxn>
                <a:cxn ang="0">
                  <a:pos x="18" y="58"/>
                </a:cxn>
                <a:cxn ang="0">
                  <a:pos x="24" y="60"/>
                </a:cxn>
                <a:cxn ang="0">
                  <a:pos x="34" y="62"/>
                </a:cxn>
                <a:cxn ang="0">
                  <a:pos x="42" y="62"/>
                </a:cxn>
                <a:cxn ang="0">
                  <a:pos x="52" y="62"/>
                </a:cxn>
                <a:cxn ang="0">
                  <a:pos x="52" y="62"/>
                </a:cxn>
                <a:cxn ang="0">
                  <a:pos x="62" y="60"/>
                </a:cxn>
                <a:cxn ang="0">
                  <a:pos x="70" y="56"/>
                </a:cxn>
                <a:cxn ang="0">
                  <a:pos x="78" y="54"/>
                </a:cxn>
                <a:cxn ang="0">
                  <a:pos x="84" y="48"/>
                </a:cxn>
                <a:cxn ang="0">
                  <a:pos x="90" y="44"/>
                </a:cxn>
                <a:cxn ang="0">
                  <a:pos x="92" y="38"/>
                </a:cxn>
                <a:cxn ang="0">
                  <a:pos x="94" y="32"/>
                </a:cxn>
                <a:cxn ang="0">
                  <a:pos x="94" y="26"/>
                </a:cxn>
                <a:cxn ang="0">
                  <a:pos x="94" y="26"/>
                </a:cxn>
                <a:cxn ang="0">
                  <a:pos x="94" y="20"/>
                </a:cxn>
                <a:cxn ang="0">
                  <a:pos x="90" y="14"/>
                </a:cxn>
                <a:cxn ang="0">
                  <a:pos x="84" y="10"/>
                </a:cxn>
                <a:cxn ang="0">
                  <a:pos x="78" y="6"/>
                </a:cxn>
                <a:cxn ang="0">
                  <a:pos x="70" y="4"/>
                </a:cxn>
                <a:cxn ang="0">
                  <a:pos x="62" y="2"/>
                </a:cxn>
                <a:cxn ang="0">
                  <a:pos x="54" y="0"/>
                </a:cxn>
                <a:cxn ang="0">
                  <a:pos x="44" y="2"/>
                </a:cxn>
                <a:cxn ang="0">
                  <a:pos x="44" y="2"/>
                </a:cxn>
                <a:cxn ang="0">
                  <a:pos x="34" y="4"/>
                </a:cxn>
                <a:cxn ang="0">
                  <a:pos x="26" y="6"/>
                </a:cxn>
                <a:cxn ang="0">
                  <a:pos x="18" y="10"/>
                </a:cxn>
                <a:cxn ang="0">
                  <a:pos x="12" y="14"/>
                </a:cxn>
                <a:cxn ang="0">
                  <a:pos x="6" y="20"/>
                </a:cxn>
                <a:cxn ang="0">
                  <a:pos x="2" y="26"/>
                </a:cxn>
                <a:cxn ang="0">
                  <a:pos x="0" y="32"/>
                </a:cxn>
                <a:cxn ang="0">
                  <a:pos x="0" y="38"/>
                </a:cxn>
                <a:cxn ang="0">
                  <a:pos x="0" y="38"/>
                </a:cxn>
              </a:cxnLst>
              <a:rect l="0" t="0" r="r" b="b"/>
              <a:pathLst>
                <a:path w="94" h="62">
                  <a:moveTo>
                    <a:pt x="0" y="38"/>
                  </a:moveTo>
                  <a:lnTo>
                    <a:pt x="0" y="38"/>
                  </a:lnTo>
                  <a:lnTo>
                    <a:pt x="2" y="44"/>
                  </a:lnTo>
                  <a:lnTo>
                    <a:pt x="6" y="50"/>
                  </a:lnTo>
                  <a:lnTo>
                    <a:pt x="10" y="54"/>
                  </a:lnTo>
                  <a:lnTo>
                    <a:pt x="18" y="58"/>
                  </a:lnTo>
                  <a:lnTo>
                    <a:pt x="24" y="60"/>
                  </a:lnTo>
                  <a:lnTo>
                    <a:pt x="34" y="62"/>
                  </a:lnTo>
                  <a:lnTo>
                    <a:pt x="42" y="62"/>
                  </a:lnTo>
                  <a:lnTo>
                    <a:pt x="52" y="62"/>
                  </a:lnTo>
                  <a:lnTo>
                    <a:pt x="52" y="62"/>
                  </a:lnTo>
                  <a:lnTo>
                    <a:pt x="62" y="60"/>
                  </a:lnTo>
                  <a:lnTo>
                    <a:pt x="70" y="56"/>
                  </a:lnTo>
                  <a:lnTo>
                    <a:pt x="78" y="54"/>
                  </a:lnTo>
                  <a:lnTo>
                    <a:pt x="84" y="48"/>
                  </a:lnTo>
                  <a:lnTo>
                    <a:pt x="90" y="44"/>
                  </a:lnTo>
                  <a:lnTo>
                    <a:pt x="92" y="38"/>
                  </a:lnTo>
                  <a:lnTo>
                    <a:pt x="94" y="32"/>
                  </a:lnTo>
                  <a:lnTo>
                    <a:pt x="94" y="26"/>
                  </a:lnTo>
                  <a:lnTo>
                    <a:pt x="94" y="26"/>
                  </a:lnTo>
                  <a:lnTo>
                    <a:pt x="94" y="20"/>
                  </a:lnTo>
                  <a:lnTo>
                    <a:pt x="90" y="14"/>
                  </a:lnTo>
                  <a:lnTo>
                    <a:pt x="84" y="10"/>
                  </a:lnTo>
                  <a:lnTo>
                    <a:pt x="78" y="6"/>
                  </a:lnTo>
                  <a:lnTo>
                    <a:pt x="70" y="4"/>
                  </a:lnTo>
                  <a:lnTo>
                    <a:pt x="62" y="2"/>
                  </a:lnTo>
                  <a:lnTo>
                    <a:pt x="54" y="0"/>
                  </a:lnTo>
                  <a:lnTo>
                    <a:pt x="44" y="2"/>
                  </a:lnTo>
                  <a:lnTo>
                    <a:pt x="44" y="2"/>
                  </a:lnTo>
                  <a:lnTo>
                    <a:pt x="34" y="4"/>
                  </a:lnTo>
                  <a:lnTo>
                    <a:pt x="26" y="6"/>
                  </a:lnTo>
                  <a:lnTo>
                    <a:pt x="18" y="10"/>
                  </a:lnTo>
                  <a:lnTo>
                    <a:pt x="12" y="14"/>
                  </a:lnTo>
                  <a:lnTo>
                    <a:pt x="6" y="20"/>
                  </a:lnTo>
                  <a:lnTo>
                    <a:pt x="2" y="26"/>
                  </a:lnTo>
                  <a:lnTo>
                    <a:pt x="0" y="32"/>
                  </a:lnTo>
                  <a:lnTo>
                    <a:pt x="0" y="38"/>
                  </a:lnTo>
                  <a:lnTo>
                    <a:pt x="0" y="38"/>
                  </a:lnTo>
                  <a:close/>
                </a:path>
              </a:pathLst>
            </a:custGeom>
            <a:solidFill>
              <a:srgbClr val="FF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6" name="Freeform 48"/>
            <p:cNvSpPr>
              <a:spLocks/>
            </p:cNvSpPr>
            <p:nvPr/>
          </p:nvSpPr>
          <p:spPr bwMode="auto">
            <a:xfrm>
              <a:off x="4934" y="770"/>
              <a:ext cx="92" cy="60"/>
            </a:xfrm>
            <a:custGeom>
              <a:avLst/>
              <a:gdLst/>
              <a:ahLst/>
              <a:cxnLst>
                <a:cxn ang="0">
                  <a:pos x="92" y="24"/>
                </a:cxn>
                <a:cxn ang="0">
                  <a:pos x="92" y="24"/>
                </a:cxn>
                <a:cxn ang="0">
                  <a:pos x="90" y="18"/>
                </a:cxn>
                <a:cxn ang="0">
                  <a:pos x="86" y="12"/>
                </a:cxn>
                <a:cxn ang="0">
                  <a:pos x="82" y="8"/>
                </a:cxn>
                <a:cxn ang="0">
                  <a:pos x="76" y="4"/>
                </a:cxn>
                <a:cxn ang="0">
                  <a:pos x="68" y="2"/>
                </a:cxn>
                <a:cxn ang="0">
                  <a:pos x="60" y="0"/>
                </a:cxn>
                <a:cxn ang="0">
                  <a:pos x="52" y="0"/>
                </a:cxn>
                <a:cxn ang="0">
                  <a:pos x="42" y="0"/>
                </a:cxn>
                <a:cxn ang="0">
                  <a:pos x="42" y="0"/>
                </a:cxn>
                <a:cxn ang="0">
                  <a:pos x="32" y="2"/>
                </a:cxn>
                <a:cxn ang="0">
                  <a:pos x="24" y="6"/>
                </a:cxn>
                <a:cxn ang="0">
                  <a:pos x="18" y="8"/>
                </a:cxn>
                <a:cxn ang="0">
                  <a:pos x="10" y="14"/>
                </a:cxn>
                <a:cxn ang="0">
                  <a:pos x="6" y="18"/>
                </a:cxn>
                <a:cxn ang="0">
                  <a:pos x="2" y="24"/>
                </a:cxn>
                <a:cxn ang="0">
                  <a:pos x="0" y="30"/>
                </a:cxn>
                <a:cxn ang="0">
                  <a:pos x="0" y="36"/>
                </a:cxn>
                <a:cxn ang="0">
                  <a:pos x="0" y="36"/>
                </a:cxn>
                <a:cxn ang="0">
                  <a:pos x="2" y="42"/>
                </a:cxn>
                <a:cxn ang="0">
                  <a:pos x="6" y="46"/>
                </a:cxn>
                <a:cxn ang="0">
                  <a:pos x="10" y="50"/>
                </a:cxn>
                <a:cxn ang="0">
                  <a:pos x="16" y="54"/>
                </a:cxn>
                <a:cxn ang="0">
                  <a:pos x="24" y="58"/>
                </a:cxn>
                <a:cxn ang="0">
                  <a:pos x="32" y="58"/>
                </a:cxn>
                <a:cxn ang="0">
                  <a:pos x="40" y="60"/>
                </a:cxn>
                <a:cxn ang="0">
                  <a:pos x="50" y="58"/>
                </a:cxn>
                <a:cxn ang="0">
                  <a:pos x="50" y="58"/>
                </a:cxn>
                <a:cxn ang="0">
                  <a:pos x="58" y="56"/>
                </a:cxn>
                <a:cxn ang="0">
                  <a:pos x="68" y="54"/>
                </a:cxn>
                <a:cxn ang="0">
                  <a:pos x="74" y="50"/>
                </a:cxn>
                <a:cxn ang="0">
                  <a:pos x="80" y="46"/>
                </a:cxn>
                <a:cxn ang="0">
                  <a:pos x="86" y="40"/>
                </a:cxn>
                <a:cxn ang="0">
                  <a:pos x="90" y="36"/>
                </a:cxn>
                <a:cxn ang="0">
                  <a:pos x="92" y="30"/>
                </a:cxn>
                <a:cxn ang="0">
                  <a:pos x="92" y="24"/>
                </a:cxn>
                <a:cxn ang="0">
                  <a:pos x="92" y="24"/>
                </a:cxn>
              </a:cxnLst>
              <a:rect l="0" t="0" r="r" b="b"/>
              <a:pathLst>
                <a:path w="92" h="60">
                  <a:moveTo>
                    <a:pt x="92" y="24"/>
                  </a:moveTo>
                  <a:lnTo>
                    <a:pt x="92" y="24"/>
                  </a:lnTo>
                  <a:lnTo>
                    <a:pt x="90" y="18"/>
                  </a:lnTo>
                  <a:lnTo>
                    <a:pt x="86" y="12"/>
                  </a:lnTo>
                  <a:lnTo>
                    <a:pt x="82" y="8"/>
                  </a:lnTo>
                  <a:lnTo>
                    <a:pt x="76" y="4"/>
                  </a:lnTo>
                  <a:lnTo>
                    <a:pt x="68" y="2"/>
                  </a:lnTo>
                  <a:lnTo>
                    <a:pt x="60" y="0"/>
                  </a:lnTo>
                  <a:lnTo>
                    <a:pt x="52" y="0"/>
                  </a:lnTo>
                  <a:lnTo>
                    <a:pt x="42" y="0"/>
                  </a:lnTo>
                  <a:lnTo>
                    <a:pt x="42" y="0"/>
                  </a:lnTo>
                  <a:lnTo>
                    <a:pt x="32" y="2"/>
                  </a:lnTo>
                  <a:lnTo>
                    <a:pt x="24" y="6"/>
                  </a:lnTo>
                  <a:lnTo>
                    <a:pt x="18" y="8"/>
                  </a:lnTo>
                  <a:lnTo>
                    <a:pt x="10" y="14"/>
                  </a:lnTo>
                  <a:lnTo>
                    <a:pt x="6" y="18"/>
                  </a:lnTo>
                  <a:lnTo>
                    <a:pt x="2" y="24"/>
                  </a:lnTo>
                  <a:lnTo>
                    <a:pt x="0" y="30"/>
                  </a:lnTo>
                  <a:lnTo>
                    <a:pt x="0" y="36"/>
                  </a:lnTo>
                  <a:lnTo>
                    <a:pt x="0" y="36"/>
                  </a:lnTo>
                  <a:lnTo>
                    <a:pt x="2" y="42"/>
                  </a:lnTo>
                  <a:lnTo>
                    <a:pt x="6" y="46"/>
                  </a:lnTo>
                  <a:lnTo>
                    <a:pt x="10" y="50"/>
                  </a:lnTo>
                  <a:lnTo>
                    <a:pt x="16" y="54"/>
                  </a:lnTo>
                  <a:lnTo>
                    <a:pt x="24" y="58"/>
                  </a:lnTo>
                  <a:lnTo>
                    <a:pt x="32" y="58"/>
                  </a:lnTo>
                  <a:lnTo>
                    <a:pt x="40" y="60"/>
                  </a:lnTo>
                  <a:lnTo>
                    <a:pt x="50" y="58"/>
                  </a:lnTo>
                  <a:lnTo>
                    <a:pt x="50" y="58"/>
                  </a:lnTo>
                  <a:lnTo>
                    <a:pt x="58" y="56"/>
                  </a:lnTo>
                  <a:lnTo>
                    <a:pt x="68" y="54"/>
                  </a:lnTo>
                  <a:lnTo>
                    <a:pt x="74" y="50"/>
                  </a:lnTo>
                  <a:lnTo>
                    <a:pt x="80" y="46"/>
                  </a:lnTo>
                  <a:lnTo>
                    <a:pt x="86" y="40"/>
                  </a:lnTo>
                  <a:lnTo>
                    <a:pt x="90" y="36"/>
                  </a:lnTo>
                  <a:lnTo>
                    <a:pt x="92" y="30"/>
                  </a:lnTo>
                  <a:lnTo>
                    <a:pt x="92" y="24"/>
                  </a:lnTo>
                  <a:lnTo>
                    <a:pt x="92" y="24"/>
                  </a:lnTo>
                  <a:close/>
                </a:path>
              </a:pathLst>
            </a:custGeom>
            <a:solidFill>
              <a:srgbClr val="FFF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7" name="Freeform 49"/>
            <p:cNvSpPr>
              <a:spLocks/>
            </p:cNvSpPr>
            <p:nvPr/>
          </p:nvSpPr>
          <p:spPr bwMode="auto">
            <a:xfrm>
              <a:off x="4936" y="772"/>
              <a:ext cx="88" cy="56"/>
            </a:xfrm>
            <a:custGeom>
              <a:avLst/>
              <a:gdLst/>
              <a:ahLst/>
              <a:cxnLst>
                <a:cxn ang="0">
                  <a:pos x="88" y="22"/>
                </a:cxn>
                <a:cxn ang="0">
                  <a:pos x="88" y="22"/>
                </a:cxn>
                <a:cxn ang="0">
                  <a:pos x="86" y="16"/>
                </a:cxn>
                <a:cxn ang="0">
                  <a:pos x="82" y="12"/>
                </a:cxn>
                <a:cxn ang="0">
                  <a:pos x="78" y="8"/>
                </a:cxn>
                <a:cxn ang="0">
                  <a:pos x="72" y="4"/>
                </a:cxn>
                <a:cxn ang="0">
                  <a:pos x="58" y="0"/>
                </a:cxn>
                <a:cxn ang="0">
                  <a:pos x="40" y="0"/>
                </a:cxn>
                <a:cxn ang="0">
                  <a:pos x="40" y="0"/>
                </a:cxn>
                <a:cxn ang="0">
                  <a:pos x="24" y="4"/>
                </a:cxn>
                <a:cxn ang="0">
                  <a:pos x="10" y="12"/>
                </a:cxn>
                <a:cxn ang="0">
                  <a:pos x="6" y="16"/>
                </a:cxn>
                <a:cxn ang="0">
                  <a:pos x="2" y="22"/>
                </a:cxn>
                <a:cxn ang="0">
                  <a:pos x="0" y="28"/>
                </a:cxn>
                <a:cxn ang="0">
                  <a:pos x="0" y="34"/>
                </a:cxn>
                <a:cxn ang="0">
                  <a:pos x="0" y="34"/>
                </a:cxn>
                <a:cxn ang="0">
                  <a:pos x="2" y="40"/>
                </a:cxn>
                <a:cxn ang="0">
                  <a:pos x="4" y="44"/>
                </a:cxn>
                <a:cxn ang="0">
                  <a:pos x="10" y="48"/>
                </a:cxn>
                <a:cxn ang="0">
                  <a:pos x="16" y="52"/>
                </a:cxn>
                <a:cxn ang="0">
                  <a:pos x="30" y="56"/>
                </a:cxn>
                <a:cxn ang="0">
                  <a:pos x="48" y="56"/>
                </a:cxn>
                <a:cxn ang="0">
                  <a:pos x="48" y="56"/>
                </a:cxn>
                <a:cxn ang="0">
                  <a:pos x="64" y="50"/>
                </a:cxn>
                <a:cxn ang="0">
                  <a:pos x="78" y="44"/>
                </a:cxn>
                <a:cxn ang="0">
                  <a:pos x="82" y="38"/>
                </a:cxn>
                <a:cxn ang="0">
                  <a:pos x="86" y="32"/>
                </a:cxn>
                <a:cxn ang="0">
                  <a:pos x="88" y="28"/>
                </a:cxn>
                <a:cxn ang="0">
                  <a:pos x="88" y="22"/>
                </a:cxn>
                <a:cxn ang="0">
                  <a:pos x="88" y="22"/>
                </a:cxn>
              </a:cxnLst>
              <a:rect l="0" t="0" r="r" b="b"/>
              <a:pathLst>
                <a:path w="88" h="56">
                  <a:moveTo>
                    <a:pt x="88" y="22"/>
                  </a:moveTo>
                  <a:lnTo>
                    <a:pt x="88" y="22"/>
                  </a:lnTo>
                  <a:lnTo>
                    <a:pt x="86" y="16"/>
                  </a:lnTo>
                  <a:lnTo>
                    <a:pt x="82" y="12"/>
                  </a:lnTo>
                  <a:lnTo>
                    <a:pt x="78" y="8"/>
                  </a:lnTo>
                  <a:lnTo>
                    <a:pt x="72" y="4"/>
                  </a:lnTo>
                  <a:lnTo>
                    <a:pt x="58" y="0"/>
                  </a:lnTo>
                  <a:lnTo>
                    <a:pt x="40" y="0"/>
                  </a:lnTo>
                  <a:lnTo>
                    <a:pt x="40" y="0"/>
                  </a:lnTo>
                  <a:lnTo>
                    <a:pt x="24" y="4"/>
                  </a:lnTo>
                  <a:lnTo>
                    <a:pt x="10" y="12"/>
                  </a:lnTo>
                  <a:lnTo>
                    <a:pt x="6" y="16"/>
                  </a:lnTo>
                  <a:lnTo>
                    <a:pt x="2" y="22"/>
                  </a:lnTo>
                  <a:lnTo>
                    <a:pt x="0" y="28"/>
                  </a:lnTo>
                  <a:lnTo>
                    <a:pt x="0" y="34"/>
                  </a:lnTo>
                  <a:lnTo>
                    <a:pt x="0" y="34"/>
                  </a:lnTo>
                  <a:lnTo>
                    <a:pt x="2" y="40"/>
                  </a:lnTo>
                  <a:lnTo>
                    <a:pt x="4" y="44"/>
                  </a:lnTo>
                  <a:lnTo>
                    <a:pt x="10" y="48"/>
                  </a:lnTo>
                  <a:lnTo>
                    <a:pt x="16" y="52"/>
                  </a:lnTo>
                  <a:lnTo>
                    <a:pt x="30" y="56"/>
                  </a:lnTo>
                  <a:lnTo>
                    <a:pt x="48" y="56"/>
                  </a:lnTo>
                  <a:lnTo>
                    <a:pt x="48" y="56"/>
                  </a:lnTo>
                  <a:lnTo>
                    <a:pt x="64" y="50"/>
                  </a:lnTo>
                  <a:lnTo>
                    <a:pt x="78" y="44"/>
                  </a:lnTo>
                  <a:lnTo>
                    <a:pt x="82" y="38"/>
                  </a:lnTo>
                  <a:lnTo>
                    <a:pt x="86" y="32"/>
                  </a:lnTo>
                  <a:lnTo>
                    <a:pt x="88" y="28"/>
                  </a:lnTo>
                  <a:lnTo>
                    <a:pt x="88" y="22"/>
                  </a:lnTo>
                  <a:lnTo>
                    <a:pt x="88" y="22"/>
                  </a:lnTo>
                  <a:close/>
                </a:path>
              </a:pathLst>
            </a:custGeom>
            <a:solidFill>
              <a:srgbClr val="FFF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8" name="Freeform 50"/>
            <p:cNvSpPr>
              <a:spLocks/>
            </p:cNvSpPr>
            <p:nvPr/>
          </p:nvSpPr>
          <p:spPr bwMode="auto">
            <a:xfrm>
              <a:off x="4938" y="772"/>
              <a:ext cx="84" cy="54"/>
            </a:xfrm>
            <a:custGeom>
              <a:avLst/>
              <a:gdLst/>
              <a:ahLst/>
              <a:cxnLst>
                <a:cxn ang="0">
                  <a:pos x="84" y="22"/>
                </a:cxn>
                <a:cxn ang="0">
                  <a:pos x="84" y="22"/>
                </a:cxn>
                <a:cxn ang="0">
                  <a:pos x="82" y="16"/>
                </a:cxn>
                <a:cxn ang="0">
                  <a:pos x="80" y="12"/>
                </a:cxn>
                <a:cxn ang="0">
                  <a:pos x="74" y="8"/>
                </a:cxn>
                <a:cxn ang="0">
                  <a:pos x="68" y="4"/>
                </a:cxn>
                <a:cxn ang="0">
                  <a:pos x="54" y="0"/>
                </a:cxn>
                <a:cxn ang="0">
                  <a:pos x="38" y="0"/>
                </a:cxn>
                <a:cxn ang="0">
                  <a:pos x="38" y="0"/>
                </a:cxn>
                <a:cxn ang="0">
                  <a:pos x="22" y="6"/>
                </a:cxn>
                <a:cxn ang="0">
                  <a:pos x="10" y="12"/>
                </a:cxn>
                <a:cxn ang="0">
                  <a:pos x="4" y="18"/>
                </a:cxn>
                <a:cxn ang="0">
                  <a:pos x="2" y="22"/>
                </a:cxn>
                <a:cxn ang="0">
                  <a:pos x="0" y="28"/>
                </a:cxn>
                <a:cxn ang="0">
                  <a:pos x="0" y="34"/>
                </a:cxn>
                <a:cxn ang="0">
                  <a:pos x="0" y="34"/>
                </a:cxn>
                <a:cxn ang="0">
                  <a:pos x="2" y="38"/>
                </a:cxn>
                <a:cxn ang="0">
                  <a:pos x="4" y="44"/>
                </a:cxn>
                <a:cxn ang="0">
                  <a:pos x="10" y="48"/>
                </a:cxn>
                <a:cxn ang="0">
                  <a:pos x="14" y="50"/>
                </a:cxn>
                <a:cxn ang="0">
                  <a:pos x="28" y="54"/>
                </a:cxn>
                <a:cxn ang="0">
                  <a:pos x="46" y="54"/>
                </a:cxn>
                <a:cxn ang="0">
                  <a:pos x="46" y="54"/>
                </a:cxn>
                <a:cxn ang="0">
                  <a:pos x="62" y="50"/>
                </a:cxn>
                <a:cxn ang="0">
                  <a:pos x="74" y="42"/>
                </a:cxn>
                <a:cxn ang="0">
                  <a:pos x="78" y="38"/>
                </a:cxn>
                <a:cxn ang="0">
                  <a:pos x="82" y="32"/>
                </a:cxn>
                <a:cxn ang="0">
                  <a:pos x="84" y="28"/>
                </a:cxn>
                <a:cxn ang="0">
                  <a:pos x="84" y="22"/>
                </a:cxn>
                <a:cxn ang="0">
                  <a:pos x="84" y="22"/>
                </a:cxn>
              </a:cxnLst>
              <a:rect l="0" t="0" r="r" b="b"/>
              <a:pathLst>
                <a:path w="84" h="54">
                  <a:moveTo>
                    <a:pt x="84" y="22"/>
                  </a:moveTo>
                  <a:lnTo>
                    <a:pt x="84" y="22"/>
                  </a:lnTo>
                  <a:lnTo>
                    <a:pt x="82" y="16"/>
                  </a:lnTo>
                  <a:lnTo>
                    <a:pt x="80" y="12"/>
                  </a:lnTo>
                  <a:lnTo>
                    <a:pt x="74" y="8"/>
                  </a:lnTo>
                  <a:lnTo>
                    <a:pt x="68" y="4"/>
                  </a:lnTo>
                  <a:lnTo>
                    <a:pt x="54" y="0"/>
                  </a:lnTo>
                  <a:lnTo>
                    <a:pt x="38" y="0"/>
                  </a:lnTo>
                  <a:lnTo>
                    <a:pt x="38" y="0"/>
                  </a:lnTo>
                  <a:lnTo>
                    <a:pt x="22" y="6"/>
                  </a:lnTo>
                  <a:lnTo>
                    <a:pt x="10" y="12"/>
                  </a:lnTo>
                  <a:lnTo>
                    <a:pt x="4" y="18"/>
                  </a:lnTo>
                  <a:lnTo>
                    <a:pt x="2" y="22"/>
                  </a:lnTo>
                  <a:lnTo>
                    <a:pt x="0" y="28"/>
                  </a:lnTo>
                  <a:lnTo>
                    <a:pt x="0" y="34"/>
                  </a:lnTo>
                  <a:lnTo>
                    <a:pt x="0" y="34"/>
                  </a:lnTo>
                  <a:lnTo>
                    <a:pt x="2" y="38"/>
                  </a:lnTo>
                  <a:lnTo>
                    <a:pt x="4" y="44"/>
                  </a:lnTo>
                  <a:lnTo>
                    <a:pt x="10" y="48"/>
                  </a:lnTo>
                  <a:lnTo>
                    <a:pt x="14" y="50"/>
                  </a:lnTo>
                  <a:lnTo>
                    <a:pt x="28" y="54"/>
                  </a:lnTo>
                  <a:lnTo>
                    <a:pt x="46" y="54"/>
                  </a:lnTo>
                  <a:lnTo>
                    <a:pt x="46" y="54"/>
                  </a:lnTo>
                  <a:lnTo>
                    <a:pt x="62" y="50"/>
                  </a:lnTo>
                  <a:lnTo>
                    <a:pt x="74" y="42"/>
                  </a:lnTo>
                  <a:lnTo>
                    <a:pt x="78" y="38"/>
                  </a:lnTo>
                  <a:lnTo>
                    <a:pt x="82" y="32"/>
                  </a:lnTo>
                  <a:lnTo>
                    <a:pt x="84" y="28"/>
                  </a:lnTo>
                  <a:lnTo>
                    <a:pt x="84" y="22"/>
                  </a:lnTo>
                  <a:lnTo>
                    <a:pt x="84" y="22"/>
                  </a:lnTo>
                  <a:close/>
                </a:path>
              </a:pathLst>
            </a:custGeom>
            <a:solidFill>
              <a:srgbClr val="FFF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9" name="Freeform 51"/>
            <p:cNvSpPr>
              <a:spLocks/>
            </p:cNvSpPr>
            <p:nvPr/>
          </p:nvSpPr>
          <p:spPr bwMode="auto">
            <a:xfrm>
              <a:off x="4940" y="774"/>
              <a:ext cx="80" cy="52"/>
            </a:xfrm>
            <a:custGeom>
              <a:avLst/>
              <a:gdLst/>
              <a:ahLst/>
              <a:cxnLst>
                <a:cxn ang="0">
                  <a:pos x="80" y="20"/>
                </a:cxn>
                <a:cxn ang="0">
                  <a:pos x="80" y="20"/>
                </a:cxn>
                <a:cxn ang="0">
                  <a:pos x="78" y="16"/>
                </a:cxn>
                <a:cxn ang="0">
                  <a:pos x="76" y="10"/>
                </a:cxn>
                <a:cxn ang="0">
                  <a:pos x="72" y="6"/>
                </a:cxn>
                <a:cxn ang="0">
                  <a:pos x="66" y="4"/>
                </a:cxn>
                <a:cxn ang="0">
                  <a:pos x="52" y="0"/>
                </a:cxn>
                <a:cxn ang="0">
                  <a:pos x="36" y="0"/>
                </a:cxn>
                <a:cxn ang="0">
                  <a:pos x="36" y="0"/>
                </a:cxn>
                <a:cxn ang="0">
                  <a:pos x="20" y="4"/>
                </a:cxn>
                <a:cxn ang="0">
                  <a:pos x="8" y="12"/>
                </a:cxn>
                <a:cxn ang="0">
                  <a:pos x="4" y="16"/>
                </a:cxn>
                <a:cxn ang="0">
                  <a:pos x="2" y="20"/>
                </a:cxn>
                <a:cxn ang="0">
                  <a:pos x="0" y="26"/>
                </a:cxn>
                <a:cxn ang="0">
                  <a:pos x="0" y="32"/>
                </a:cxn>
                <a:cxn ang="0">
                  <a:pos x="0" y="32"/>
                </a:cxn>
                <a:cxn ang="0">
                  <a:pos x="2" y="36"/>
                </a:cxn>
                <a:cxn ang="0">
                  <a:pos x="4" y="40"/>
                </a:cxn>
                <a:cxn ang="0">
                  <a:pos x="8" y="44"/>
                </a:cxn>
                <a:cxn ang="0">
                  <a:pos x="14" y="48"/>
                </a:cxn>
                <a:cxn ang="0">
                  <a:pos x="28" y="52"/>
                </a:cxn>
                <a:cxn ang="0">
                  <a:pos x="44" y="52"/>
                </a:cxn>
                <a:cxn ang="0">
                  <a:pos x="44" y="52"/>
                </a:cxn>
                <a:cxn ang="0">
                  <a:pos x="58" y="48"/>
                </a:cxn>
                <a:cxn ang="0">
                  <a:pos x="70" y="40"/>
                </a:cxn>
                <a:cxn ang="0">
                  <a:pos x="76" y="36"/>
                </a:cxn>
                <a:cxn ang="0">
                  <a:pos x="78" y="30"/>
                </a:cxn>
                <a:cxn ang="0">
                  <a:pos x="80" y="26"/>
                </a:cxn>
                <a:cxn ang="0">
                  <a:pos x="80" y="20"/>
                </a:cxn>
                <a:cxn ang="0">
                  <a:pos x="80" y="20"/>
                </a:cxn>
              </a:cxnLst>
              <a:rect l="0" t="0" r="r" b="b"/>
              <a:pathLst>
                <a:path w="80" h="52">
                  <a:moveTo>
                    <a:pt x="80" y="20"/>
                  </a:moveTo>
                  <a:lnTo>
                    <a:pt x="80" y="20"/>
                  </a:lnTo>
                  <a:lnTo>
                    <a:pt x="78" y="16"/>
                  </a:lnTo>
                  <a:lnTo>
                    <a:pt x="76" y="10"/>
                  </a:lnTo>
                  <a:lnTo>
                    <a:pt x="72" y="6"/>
                  </a:lnTo>
                  <a:lnTo>
                    <a:pt x="66" y="4"/>
                  </a:lnTo>
                  <a:lnTo>
                    <a:pt x="52" y="0"/>
                  </a:lnTo>
                  <a:lnTo>
                    <a:pt x="36" y="0"/>
                  </a:lnTo>
                  <a:lnTo>
                    <a:pt x="36" y="0"/>
                  </a:lnTo>
                  <a:lnTo>
                    <a:pt x="20" y="4"/>
                  </a:lnTo>
                  <a:lnTo>
                    <a:pt x="8" y="12"/>
                  </a:lnTo>
                  <a:lnTo>
                    <a:pt x="4" y="16"/>
                  </a:lnTo>
                  <a:lnTo>
                    <a:pt x="2" y="20"/>
                  </a:lnTo>
                  <a:lnTo>
                    <a:pt x="0" y="26"/>
                  </a:lnTo>
                  <a:lnTo>
                    <a:pt x="0" y="32"/>
                  </a:lnTo>
                  <a:lnTo>
                    <a:pt x="0" y="32"/>
                  </a:lnTo>
                  <a:lnTo>
                    <a:pt x="2" y="36"/>
                  </a:lnTo>
                  <a:lnTo>
                    <a:pt x="4" y="40"/>
                  </a:lnTo>
                  <a:lnTo>
                    <a:pt x="8" y="44"/>
                  </a:lnTo>
                  <a:lnTo>
                    <a:pt x="14" y="48"/>
                  </a:lnTo>
                  <a:lnTo>
                    <a:pt x="28" y="52"/>
                  </a:lnTo>
                  <a:lnTo>
                    <a:pt x="44" y="52"/>
                  </a:lnTo>
                  <a:lnTo>
                    <a:pt x="44" y="52"/>
                  </a:lnTo>
                  <a:lnTo>
                    <a:pt x="58" y="48"/>
                  </a:lnTo>
                  <a:lnTo>
                    <a:pt x="70" y="40"/>
                  </a:lnTo>
                  <a:lnTo>
                    <a:pt x="76" y="36"/>
                  </a:lnTo>
                  <a:lnTo>
                    <a:pt x="78" y="30"/>
                  </a:lnTo>
                  <a:lnTo>
                    <a:pt x="80" y="26"/>
                  </a:lnTo>
                  <a:lnTo>
                    <a:pt x="80" y="20"/>
                  </a:lnTo>
                  <a:lnTo>
                    <a:pt x="80" y="20"/>
                  </a:lnTo>
                  <a:close/>
                </a:path>
              </a:pathLst>
            </a:custGeom>
            <a:solidFill>
              <a:srgbClr val="FFE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0" name="Freeform 52"/>
            <p:cNvSpPr>
              <a:spLocks/>
            </p:cNvSpPr>
            <p:nvPr/>
          </p:nvSpPr>
          <p:spPr bwMode="auto">
            <a:xfrm>
              <a:off x="4942" y="774"/>
              <a:ext cx="76" cy="50"/>
            </a:xfrm>
            <a:custGeom>
              <a:avLst/>
              <a:gdLst/>
              <a:ahLst/>
              <a:cxnLst>
                <a:cxn ang="0">
                  <a:pos x="76" y="20"/>
                </a:cxn>
                <a:cxn ang="0">
                  <a:pos x="76" y="20"/>
                </a:cxn>
                <a:cxn ang="0">
                  <a:pos x="74" y="16"/>
                </a:cxn>
                <a:cxn ang="0">
                  <a:pos x="72" y="12"/>
                </a:cxn>
                <a:cxn ang="0">
                  <a:pos x="68" y="8"/>
                </a:cxn>
                <a:cxn ang="0">
                  <a:pos x="62" y="4"/>
                </a:cxn>
                <a:cxn ang="0">
                  <a:pos x="50" y="0"/>
                </a:cxn>
                <a:cxn ang="0">
                  <a:pos x="34" y="2"/>
                </a:cxn>
                <a:cxn ang="0">
                  <a:pos x="34" y="2"/>
                </a:cxn>
                <a:cxn ang="0">
                  <a:pos x="20" y="4"/>
                </a:cxn>
                <a:cxn ang="0">
                  <a:pos x="8" y="12"/>
                </a:cxn>
                <a:cxn ang="0">
                  <a:pos x="4" y="16"/>
                </a:cxn>
                <a:cxn ang="0">
                  <a:pos x="2" y="20"/>
                </a:cxn>
                <a:cxn ang="0">
                  <a:pos x="0" y="26"/>
                </a:cxn>
                <a:cxn ang="0">
                  <a:pos x="0" y="30"/>
                </a:cxn>
                <a:cxn ang="0">
                  <a:pos x="0" y="30"/>
                </a:cxn>
                <a:cxn ang="0">
                  <a:pos x="0" y="36"/>
                </a:cxn>
                <a:cxn ang="0">
                  <a:pos x="4" y="40"/>
                </a:cxn>
                <a:cxn ang="0">
                  <a:pos x="8" y="44"/>
                </a:cxn>
                <a:cxn ang="0">
                  <a:pos x="12" y="46"/>
                </a:cxn>
                <a:cxn ang="0">
                  <a:pos x="26" y="50"/>
                </a:cxn>
                <a:cxn ang="0">
                  <a:pos x="42" y="50"/>
                </a:cxn>
                <a:cxn ang="0">
                  <a:pos x="42" y="50"/>
                </a:cxn>
                <a:cxn ang="0">
                  <a:pos x="56" y="46"/>
                </a:cxn>
                <a:cxn ang="0">
                  <a:pos x="68" y="40"/>
                </a:cxn>
                <a:cxn ang="0">
                  <a:pos x="72" y="34"/>
                </a:cxn>
                <a:cxn ang="0">
                  <a:pos x="74" y="30"/>
                </a:cxn>
                <a:cxn ang="0">
                  <a:pos x="76" y="26"/>
                </a:cxn>
                <a:cxn ang="0">
                  <a:pos x="76" y="20"/>
                </a:cxn>
                <a:cxn ang="0">
                  <a:pos x="76" y="20"/>
                </a:cxn>
              </a:cxnLst>
              <a:rect l="0" t="0" r="r" b="b"/>
              <a:pathLst>
                <a:path w="76" h="50">
                  <a:moveTo>
                    <a:pt x="76" y="20"/>
                  </a:moveTo>
                  <a:lnTo>
                    <a:pt x="76" y="20"/>
                  </a:lnTo>
                  <a:lnTo>
                    <a:pt x="74" y="16"/>
                  </a:lnTo>
                  <a:lnTo>
                    <a:pt x="72" y="12"/>
                  </a:lnTo>
                  <a:lnTo>
                    <a:pt x="68" y="8"/>
                  </a:lnTo>
                  <a:lnTo>
                    <a:pt x="62" y="4"/>
                  </a:lnTo>
                  <a:lnTo>
                    <a:pt x="50" y="0"/>
                  </a:lnTo>
                  <a:lnTo>
                    <a:pt x="34" y="2"/>
                  </a:lnTo>
                  <a:lnTo>
                    <a:pt x="34" y="2"/>
                  </a:lnTo>
                  <a:lnTo>
                    <a:pt x="20" y="4"/>
                  </a:lnTo>
                  <a:lnTo>
                    <a:pt x="8" y="12"/>
                  </a:lnTo>
                  <a:lnTo>
                    <a:pt x="4" y="16"/>
                  </a:lnTo>
                  <a:lnTo>
                    <a:pt x="2" y="20"/>
                  </a:lnTo>
                  <a:lnTo>
                    <a:pt x="0" y="26"/>
                  </a:lnTo>
                  <a:lnTo>
                    <a:pt x="0" y="30"/>
                  </a:lnTo>
                  <a:lnTo>
                    <a:pt x="0" y="30"/>
                  </a:lnTo>
                  <a:lnTo>
                    <a:pt x="0" y="36"/>
                  </a:lnTo>
                  <a:lnTo>
                    <a:pt x="4" y="40"/>
                  </a:lnTo>
                  <a:lnTo>
                    <a:pt x="8" y="44"/>
                  </a:lnTo>
                  <a:lnTo>
                    <a:pt x="12" y="46"/>
                  </a:lnTo>
                  <a:lnTo>
                    <a:pt x="26" y="50"/>
                  </a:lnTo>
                  <a:lnTo>
                    <a:pt x="42" y="50"/>
                  </a:lnTo>
                  <a:lnTo>
                    <a:pt x="42" y="50"/>
                  </a:lnTo>
                  <a:lnTo>
                    <a:pt x="56" y="46"/>
                  </a:lnTo>
                  <a:lnTo>
                    <a:pt x="68" y="40"/>
                  </a:lnTo>
                  <a:lnTo>
                    <a:pt x="72" y="34"/>
                  </a:lnTo>
                  <a:lnTo>
                    <a:pt x="74" y="30"/>
                  </a:lnTo>
                  <a:lnTo>
                    <a:pt x="76" y="26"/>
                  </a:lnTo>
                  <a:lnTo>
                    <a:pt x="76" y="20"/>
                  </a:lnTo>
                  <a:lnTo>
                    <a:pt x="76" y="20"/>
                  </a:lnTo>
                  <a:close/>
                </a:path>
              </a:pathLst>
            </a:custGeom>
            <a:solidFill>
              <a:srgbClr val="FFE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1" name="Freeform 53"/>
            <p:cNvSpPr>
              <a:spLocks/>
            </p:cNvSpPr>
            <p:nvPr/>
          </p:nvSpPr>
          <p:spPr bwMode="auto">
            <a:xfrm>
              <a:off x="4944" y="776"/>
              <a:ext cx="72" cy="48"/>
            </a:xfrm>
            <a:custGeom>
              <a:avLst/>
              <a:gdLst/>
              <a:ahLst/>
              <a:cxnLst>
                <a:cxn ang="0">
                  <a:pos x="72" y="18"/>
                </a:cxn>
                <a:cxn ang="0">
                  <a:pos x="72" y="18"/>
                </a:cxn>
                <a:cxn ang="0">
                  <a:pos x="72" y="14"/>
                </a:cxn>
                <a:cxn ang="0">
                  <a:pos x="68" y="10"/>
                </a:cxn>
                <a:cxn ang="0">
                  <a:pos x="60" y="4"/>
                </a:cxn>
                <a:cxn ang="0">
                  <a:pos x="48" y="0"/>
                </a:cxn>
                <a:cxn ang="0">
                  <a:pos x="32" y="0"/>
                </a:cxn>
                <a:cxn ang="0">
                  <a:pos x="32" y="0"/>
                </a:cxn>
                <a:cxn ang="0">
                  <a:pos x="18" y="4"/>
                </a:cxn>
                <a:cxn ang="0">
                  <a:pos x="8" y="10"/>
                </a:cxn>
                <a:cxn ang="0">
                  <a:pos x="0" y="20"/>
                </a:cxn>
                <a:cxn ang="0">
                  <a:pos x="0" y="24"/>
                </a:cxn>
                <a:cxn ang="0">
                  <a:pos x="0" y="28"/>
                </a:cxn>
                <a:cxn ang="0">
                  <a:pos x="0" y="28"/>
                </a:cxn>
                <a:cxn ang="0">
                  <a:pos x="0" y="34"/>
                </a:cxn>
                <a:cxn ang="0">
                  <a:pos x="4" y="38"/>
                </a:cxn>
                <a:cxn ang="0">
                  <a:pos x="12" y="44"/>
                </a:cxn>
                <a:cxn ang="0">
                  <a:pos x="24" y="48"/>
                </a:cxn>
                <a:cxn ang="0">
                  <a:pos x="38" y="46"/>
                </a:cxn>
                <a:cxn ang="0">
                  <a:pos x="38" y="46"/>
                </a:cxn>
                <a:cxn ang="0">
                  <a:pos x="52" y="44"/>
                </a:cxn>
                <a:cxn ang="0">
                  <a:pos x="64" y="36"/>
                </a:cxn>
                <a:cxn ang="0">
                  <a:pos x="70" y="28"/>
                </a:cxn>
                <a:cxn ang="0">
                  <a:pos x="72" y="24"/>
                </a:cxn>
                <a:cxn ang="0">
                  <a:pos x="72" y="18"/>
                </a:cxn>
                <a:cxn ang="0">
                  <a:pos x="72" y="18"/>
                </a:cxn>
              </a:cxnLst>
              <a:rect l="0" t="0" r="r" b="b"/>
              <a:pathLst>
                <a:path w="72" h="48">
                  <a:moveTo>
                    <a:pt x="72" y="18"/>
                  </a:moveTo>
                  <a:lnTo>
                    <a:pt x="72" y="18"/>
                  </a:lnTo>
                  <a:lnTo>
                    <a:pt x="72" y="14"/>
                  </a:lnTo>
                  <a:lnTo>
                    <a:pt x="68" y="10"/>
                  </a:lnTo>
                  <a:lnTo>
                    <a:pt x="60" y="4"/>
                  </a:lnTo>
                  <a:lnTo>
                    <a:pt x="48" y="0"/>
                  </a:lnTo>
                  <a:lnTo>
                    <a:pt x="32" y="0"/>
                  </a:lnTo>
                  <a:lnTo>
                    <a:pt x="32" y="0"/>
                  </a:lnTo>
                  <a:lnTo>
                    <a:pt x="18" y="4"/>
                  </a:lnTo>
                  <a:lnTo>
                    <a:pt x="8" y="10"/>
                  </a:lnTo>
                  <a:lnTo>
                    <a:pt x="0" y="20"/>
                  </a:lnTo>
                  <a:lnTo>
                    <a:pt x="0" y="24"/>
                  </a:lnTo>
                  <a:lnTo>
                    <a:pt x="0" y="28"/>
                  </a:lnTo>
                  <a:lnTo>
                    <a:pt x="0" y="28"/>
                  </a:lnTo>
                  <a:lnTo>
                    <a:pt x="0" y="34"/>
                  </a:lnTo>
                  <a:lnTo>
                    <a:pt x="4" y="38"/>
                  </a:lnTo>
                  <a:lnTo>
                    <a:pt x="12" y="44"/>
                  </a:lnTo>
                  <a:lnTo>
                    <a:pt x="24" y="48"/>
                  </a:lnTo>
                  <a:lnTo>
                    <a:pt x="38" y="46"/>
                  </a:lnTo>
                  <a:lnTo>
                    <a:pt x="38" y="46"/>
                  </a:lnTo>
                  <a:lnTo>
                    <a:pt x="52" y="44"/>
                  </a:lnTo>
                  <a:lnTo>
                    <a:pt x="64" y="36"/>
                  </a:lnTo>
                  <a:lnTo>
                    <a:pt x="70" y="28"/>
                  </a:lnTo>
                  <a:lnTo>
                    <a:pt x="72" y="24"/>
                  </a:lnTo>
                  <a:lnTo>
                    <a:pt x="72" y="18"/>
                  </a:lnTo>
                  <a:lnTo>
                    <a:pt x="72" y="18"/>
                  </a:lnTo>
                  <a:close/>
                </a:path>
              </a:pathLst>
            </a:custGeom>
            <a:solidFill>
              <a:srgbClr val="FFE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2" name="Freeform 54"/>
            <p:cNvSpPr>
              <a:spLocks/>
            </p:cNvSpPr>
            <p:nvPr/>
          </p:nvSpPr>
          <p:spPr bwMode="auto">
            <a:xfrm>
              <a:off x="4944" y="778"/>
              <a:ext cx="70" cy="44"/>
            </a:xfrm>
            <a:custGeom>
              <a:avLst/>
              <a:gdLst/>
              <a:ahLst/>
              <a:cxnLst>
                <a:cxn ang="0">
                  <a:pos x="70" y="16"/>
                </a:cxn>
                <a:cxn ang="0">
                  <a:pos x="70" y="16"/>
                </a:cxn>
                <a:cxn ang="0">
                  <a:pos x="70" y="12"/>
                </a:cxn>
                <a:cxn ang="0">
                  <a:pos x="66" y="8"/>
                </a:cxn>
                <a:cxn ang="0">
                  <a:pos x="58" y="2"/>
                </a:cxn>
                <a:cxn ang="0">
                  <a:pos x="46" y="0"/>
                </a:cxn>
                <a:cxn ang="0">
                  <a:pos x="32" y="0"/>
                </a:cxn>
                <a:cxn ang="0">
                  <a:pos x="32" y="0"/>
                </a:cxn>
                <a:cxn ang="0">
                  <a:pos x="20" y="2"/>
                </a:cxn>
                <a:cxn ang="0">
                  <a:pos x="8" y="10"/>
                </a:cxn>
                <a:cxn ang="0">
                  <a:pos x="2" y="18"/>
                </a:cxn>
                <a:cxn ang="0">
                  <a:pos x="0" y="22"/>
                </a:cxn>
                <a:cxn ang="0">
                  <a:pos x="0" y="26"/>
                </a:cxn>
                <a:cxn ang="0">
                  <a:pos x="0" y="26"/>
                </a:cxn>
                <a:cxn ang="0">
                  <a:pos x="2" y="30"/>
                </a:cxn>
                <a:cxn ang="0">
                  <a:pos x="4" y="34"/>
                </a:cxn>
                <a:cxn ang="0">
                  <a:pos x="14" y="40"/>
                </a:cxn>
                <a:cxn ang="0">
                  <a:pos x="24" y="44"/>
                </a:cxn>
                <a:cxn ang="0">
                  <a:pos x="38" y="44"/>
                </a:cxn>
                <a:cxn ang="0">
                  <a:pos x="38" y="44"/>
                </a:cxn>
                <a:cxn ang="0">
                  <a:pos x="52" y="40"/>
                </a:cxn>
                <a:cxn ang="0">
                  <a:pos x="62" y="34"/>
                </a:cxn>
                <a:cxn ang="0">
                  <a:pos x="70" y="26"/>
                </a:cxn>
                <a:cxn ang="0">
                  <a:pos x="70" y="22"/>
                </a:cxn>
                <a:cxn ang="0">
                  <a:pos x="70" y="16"/>
                </a:cxn>
                <a:cxn ang="0">
                  <a:pos x="70" y="16"/>
                </a:cxn>
              </a:cxnLst>
              <a:rect l="0" t="0" r="r" b="b"/>
              <a:pathLst>
                <a:path w="70" h="44">
                  <a:moveTo>
                    <a:pt x="70" y="16"/>
                  </a:moveTo>
                  <a:lnTo>
                    <a:pt x="70" y="16"/>
                  </a:lnTo>
                  <a:lnTo>
                    <a:pt x="70" y="12"/>
                  </a:lnTo>
                  <a:lnTo>
                    <a:pt x="66" y="8"/>
                  </a:lnTo>
                  <a:lnTo>
                    <a:pt x="58" y="2"/>
                  </a:lnTo>
                  <a:lnTo>
                    <a:pt x="46" y="0"/>
                  </a:lnTo>
                  <a:lnTo>
                    <a:pt x="32" y="0"/>
                  </a:lnTo>
                  <a:lnTo>
                    <a:pt x="32" y="0"/>
                  </a:lnTo>
                  <a:lnTo>
                    <a:pt x="20" y="2"/>
                  </a:lnTo>
                  <a:lnTo>
                    <a:pt x="8" y="10"/>
                  </a:lnTo>
                  <a:lnTo>
                    <a:pt x="2" y="18"/>
                  </a:lnTo>
                  <a:lnTo>
                    <a:pt x="0" y="22"/>
                  </a:lnTo>
                  <a:lnTo>
                    <a:pt x="0" y="26"/>
                  </a:lnTo>
                  <a:lnTo>
                    <a:pt x="0" y="26"/>
                  </a:lnTo>
                  <a:lnTo>
                    <a:pt x="2" y="30"/>
                  </a:lnTo>
                  <a:lnTo>
                    <a:pt x="4" y="34"/>
                  </a:lnTo>
                  <a:lnTo>
                    <a:pt x="14" y="40"/>
                  </a:lnTo>
                  <a:lnTo>
                    <a:pt x="24" y="44"/>
                  </a:lnTo>
                  <a:lnTo>
                    <a:pt x="38" y="44"/>
                  </a:lnTo>
                  <a:lnTo>
                    <a:pt x="38" y="44"/>
                  </a:lnTo>
                  <a:lnTo>
                    <a:pt x="52" y="40"/>
                  </a:lnTo>
                  <a:lnTo>
                    <a:pt x="62" y="34"/>
                  </a:lnTo>
                  <a:lnTo>
                    <a:pt x="70" y="26"/>
                  </a:lnTo>
                  <a:lnTo>
                    <a:pt x="70" y="22"/>
                  </a:lnTo>
                  <a:lnTo>
                    <a:pt x="70" y="16"/>
                  </a:lnTo>
                  <a:lnTo>
                    <a:pt x="70" y="16"/>
                  </a:lnTo>
                  <a:close/>
                </a:path>
              </a:pathLst>
            </a:custGeom>
            <a:solidFill>
              <a:srgbClr val="FFE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3" name="Freeform 55"/>
            <p:cNvSpPr>
              <a:spLocks/>
            </p:cNvSpPr>
            <p:nvPr/>
          </p:nvSpPr>
          <p:spPr bwMode="auto">
            <a:xfrm>
              <a:off x="4946" y="778"/>
              <a:ext cx="66" cy="42"/>
            </a:xfrm>
            <a:custGeom>
              <a:avLst/>
              <a:gdLst/>
              <a:ahLst/>
              <a:cxnLst>
                <a:cxn ang="0">
                  <a:pos x="66" y="18"/>
                </a:cxn>
                <a:cxn ang="0">
                  <a:pos x="66" y="18"/>
                </a:cxn>
                <a:cxn ang="0">
                  <a:pos x="66" y="12"/>
                </a:cxn>
                <a:cxn ang="0">
                  <a:pos x="64" y="10"/>
                </a:cxn>
                <a:cxn ang="0">
                  <a:pos x="56" y="4"/>
                </a:cxn>
                <a:cxn ang="0">
                  <a:pos x="44" y="0"/>
                </a:cxn>
                <a:cxn ang="0">
                  <a:pos x="30" y="0"/>
                </a:cxn>
                <a:cxn ang="0">
                  <a:pos x="30" y="0"/>
                </a:cxn>
                <a:cxn ang="0">
                  <a:pos x="18" y="4"/>
                </a:cxn>
                <a:cxn ang="0">
                  <a:pos x="8" y="10"/>
                </a:cxn>
                <a:cxn ang="0">
                  <a:pos x="2" y="18"/>
                </a:cxn>
                <a:cxn ang="0">
                  <a:pos x="0" y="22"/>
                </a:cxn>
                <a:cxn ang="0">
                  <a:pos x="0" y="26"/>
                </a:cxn>
                <a:cxn ang="0">
                  <a:pos x="0" y="26"/>
                </a:cxn>
                <a:cxn ang="0">
                  <a:pos x="2" y="30"/>
                </a:cxn>
                <a:cxn ang="0">
                  <a:pos x="4" y="34"/>
                </a:cxn>
                <a:cxn ang="0">
                  <a:pos x="12" y="40"/>
                </a:cxn>
                <a:cxn ang="0">
                  <a:pos x="24" y="42"/>
                </a:cxn>
                <a:cxn ang="0">
                  <a:pos x="36" y="42"/>
                </a:cxn>
                <a:cxn ang="0">
                  <a:pos x="36" y="42"/>
                </a:cxn>
                <a:cxn ang="0">
                  <a:pos x="50" y="40"/>
                </a:cxn>
                <a:cxn ang="0">
                  <a:pos x="60" y="34"/>
                </a:cxn>
                <a:cxn ang="0">
                  <a:pos x="66" y="26"/>
                </a:cxn>
                <a:cxn ang="0">
                  <a:pos x="66" y="22"/>
                </a:cxn>
                <a:cxn ang="0">
                  <a:pos x="66" y="18"/>
                </a:cxn>
                <a:cxn ang="0">
                  <a:pos x="66" y="18"/>
                </a:cxn>
              </a:cxnLst>
              <a:rect l="0" t="0" r="r" b="b"/>
              <a:pathLst>
                <a:path w="66" h="42">
                  <a:moveTo>
                    <a:pt x="66" y="18"/>
                  </a:moveTo>
                  <a:lnTo>
                    <a:pt x="66" y="18"/>
                  </a:lnTo>
                  <a:lnTo>
                    <a:pt x="66" y="12"/>
                  </a:lnTo>
                  <a:lnTo>
                    <a:pt x="64" y="10"/>
                  </a:lnTo>
                  <a:lnTo>
                    <a:pt x="56" y="4"/>
                  </a:lnTo>
                  <a:lnTo>
                    <a:pt x="44" y="0"/>
                  </a:lnTo>
                  <a:lnTo>
                    <a:pt x="30" y="0"/>
                  </a:lnTo>
                  <a:lnTo>
                    <a:pt x="30" y="0"/>
                  </a:lnTo>
                  <a:lnTo>
                    <a:pt x="18" y="4"/>
                  </a:lnTo>
                  <a:lnTo>
                    <a:pt x="8" y="10"/>
                  </a:lnTo>
                  <a:lnTo>
                    <a:pt x="2" y="18"/>
                  </a:lnTo>
                  <a:lnTo>
                    <a:pt x="0" y="22"/>
                  </a:lnTo>
                  <a:lnTo>
                    <a:pt x="0" y="26"/>
                  </a:lnTo>
                  <a:lnTo>
                    <a:pt x="0" y="26"/>
                  </a:lnTo>
                  <a:lnTo>
                    <a:pt x="2" y="30"/>
                  </a:lnTo>
                  <a:lnTo>
                    <a:pt x="4" y="34"/>
                  </a:lnTo>
                  <a:lnTo>
                    <a:pt x="12" y="40"/>
                  </a:lnTo>
                  <a:lnTo>
                    <a:pt x="24" y="42"/>
                  </a:lnTo>
                  <a:lnTo>
                    <a:pt x="36" y="42"/>
                  </a:lnTo>
                  <a:lnTo>
                    <a:pt x="36" y="42"/>
                  </a:lnTo>
                  <a:lnTo>
                    <a:pt x="50" y="40"/>
                  </a:lnTo>
                  <a:lnTo>
                    <a:pt x="60" y="34"/>
                  </a:lnTo>
                  <a:lnTo>
                    <a:pt x="66" y="26"/>
                  </a:lnTo>
                  <a:lnTo>
                    <a:pt x="66" y="22"/>
                  </a:lnTo>
                  <a:lnTo>
                    <a:pt x="66" y="18"/>
                  </a:lnTo>
                  <a:lnTo>
                    <a:pt x="66" y="18"/>
                  </a:lnTo>
                  <a:close/>
                </a:path>
              </a:pathLst>
            </a:custGeom>
            <a:solidFill>
              <a:srgbClr val="FFE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4" name="Freeform 56"/>
            <p:cNvSpPr>
              <a:spLocks/>
            </p:cNvSpPr>
            <p:nvPr/>
          </p:nvSpPr>
          <p:spPr bwMode="auto">
            <a:xfrm>
              <a:off x="4948" y="780"/>
              <a:ext cx="64" cy="40"/>
            </a:xfrm>
            <a:custGeom>
              <a:avLst/>
              <a:gdLst/>
              <a:ahLst/>
              <a:cxnLst>
                <a:cxn ang="0">
                  <a:pos x="64" y="16"/>
                </a:cxn>
                <a:cxn ang="0">
                  <a:pos x="64" y="16"/>
                </a:cxn>
                <a:cxn ang="0">
                  <a:pos x="62" y="12"/>
                </a:cxn>
                <a:cxn ang="0">
                  <a:pos x="60" y="8"/>
                </a:cxn>
                <a:cxn ang="0">
                  <a:pos x="52" y="2"/>
                </a:cxn>
                <a:cxn ang="0">
                  <a:pos x="42" y="0"/>
                </a:cxn>
                <a:cxn ang="0">
                  <a:pos x="30" y="0"/>
                </a:cxn>
                <a:cxn ang="0">
                  <a:pos x="30" y="0"/>
                </a:cxn>
                <a:cxn ang="0">
                  <a:pos x="18" y="2"/>
                </a:cxn>
                <a:cxn ang="0">
                  <a:pos x="8" y="8"/>
                </a:cxn>
                <a:cxn ang="0">
                  <a:pos x="2" y="16"/>
                </a:cxn>
                <a:cxn ang="0">
                  <a:pos x="0" y="20"/>
                </a:cxn>
                <a:cxn ang="0">
                  <a:pos x="0" y="24"/>
                </a:cxn>
                <a:cxn ang="0">
                  <a:pos x="0" y="24"/>
                </a:cxn>
                <a:cxn ang="0">
                  <a:pos x="2" y="28"/>
                </a:cxn>
                <a:cxn ang="0">
                  <a:pos x="4" y="32"/>
                </a:cxn>
                <a:cxn ang="0">
                  <a:pos x="12" y="36"/>
                </a:cxn>
                <a:cxn ang="0">
                  <a:pos x="22" y="40"/>
                </a:cxn>
                <a:cxn ang="0">
                  <a:pos x="34" y="40"/>
                </a:cxn>
                <a:cxn ang="0">
                  <a:pos x="34" y="40"/>
                </a:cxn>
                <a:cxn ang="0">
                  <a:pos x="46" y="36"/>
                </a:cxn>
                <a:cxn ang="0">
                  <a:pos x="56" y="30"/>
                </a:cxn>
                <a:cxn ang="0">
                  <a:pos x="62" y="24"/>
                </a:cxn>
                <a:cxn ang="0">
                  <a:pos x="64" y="20"/>
                </a:cxn>
                <a:cxn ang="0">
                  <a:pos x="64" y="16"/>
                </a:cxn>
                <a:cxn ang="0">
                  <a:pos x="64" y="16"/>
                </a:cxn>
              </a:cxnLst>
              <a:rect l="0" t="0" r="r" b="b"/>
              <a:pathLst>
                <a:path w="64" h="40">
                  <a:moveTo>
                    <a:pt x="64" y="16"/>
                  </a:moveTo>
                  <a:lnTo>
                    <a:pt x="64" y="16"/>
                  </a:lnTo>
                  <a:lnTo>
                    <a:pt x="62" y="12"/>
                  </a:lnTo>
                  <a:lnTo>
                    <a:pt x="60" y="8"/>
                  </a:lnTo>
                  <a:lnTo>
                    <a:pt x="52" y="2"/>
                  </a:lnTo>
                  <a:lnTo>
                    <a:pt x="42" y="0"/>
                  </a:lnTo>
                  <a:lnTo>
                    <a:pt x="30" y="0"/>
                  </a:lnTo>
                  <a:lnTo>
                    <a:pt x="30" y="0"/>
                  </a:lnTo>
                  <a:lnTo>
                    <a:pt x="18" y="2"/>
                  </a:lnTo>
                  <a:lnTo>
                    <a:pt x="8" y="8"/>
                  </a:lnTo>
                  <a:lnTo>
                    <a:pt x="2" y="16"/>
                  </a:lnTo>
                  <a:lnTo>
                    <a:pt x="0" y="20"/>
                  </a:lnTo>
                  <a:lnTo>
                    <a:pt x="0" y="24"/>
                  </a:lnTo>
                  <a:lnTo>
                    <a:pt x="0" y="24"/>
                  </a:lnTo>
                  <a:lnTo>
                    <a:pt x="2" y="28"/>
                  </a:lnTo>
                  <a:lnTo>
                    <a:pt x="4" y="32"/>
                  </a:lnTo>
                  <a:lnTo>
                    <a:pt x="12" y="36"/>
                  </a:lnTo>
                  <a:lnTo>
                    <a:pt x="22" y="40"/>
                  </a:lnTo>
                  <a:lnTo>
                    <a:pt x="34" y="40"/>
                  </a:lnTo>
                  <a:lnTo>
                    <a:pt x="34" y="40"/>
                  </a:lnTo>
                  <a:lnTo>
                    <a:pt x="46" y="36"/>
                  </a:lnTo>
                  <a:lnTo>
                    <a:pt x="56" y="30"/>
                  </a:lnTo>
                  <a:lnTo>
                    <a:pt x="62" y="24"/>
                  </a:lnTo>
                  <a:lnTo>
                    <a:pt x="64" y="20"/>
                  </a:lnTo>
                  <a:lnTo>
                    <a:pt x="64" y="16"/>
                  </a:lnTo>
                  <a:lnTo>
                    <a:pt x="64" y="16"/>
                  </a:lnTo>
                  <a:close/>
                </a:path>
              </a:pathLst>
            </a:custGeom>
            <a:solidFill>
              <a:srgbClr val="FF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5" name="Freeform 57"/>
            <p:cNvSpPr>
              <a:spLocks/>
            </p:cNvSpPr>
            <p:nvPr/>
          </p:nvSpPr>
          <p:spPr bwMode="auto">
            <a:xfrm>
              <a:off x="4950" y="780"/>
              <a:ext cx="60" cy="38"/>
            </a:xfrm>
            <a:custGeom>
              <a:avLst/>
              <a:gdLst/>
              <a:ahLst/>
              <a:cxnLst>
                <a:cxn ang="0">
                  <a:pos x="60" y="16"/>
                </a:cxn>
                <a:cxn ang="0">
                  <a:pos x="60" y="16"/>
                </a:cxn>
                <a:cxn ang="0">
                  <a:pos x="56" y="8"/>
                </a:cxn>
                <a:cxn ang="0">
                  <a:pos x="48" y="4"/>
                </a:cxn>
                <a:cxn ang="0">
                  <a:pos x="38" y="0"/>
                </a:cxn>
                <a:cxn ang="0">
                  <a:pos x="28" y="0"/>
                </a:cxn>
                <a:cxn ang="0">
                  <a:pos x="28" y="0"/>
                </a:cxn>
                <a:cxn ang="0">
                  <a:pos x="16" y="4"/>
                </a:cxn>
                <a:cxn ang="0">
                  <a:pos x="8" y="10"/>
                </a:cxn>
                <a:cxn ang="0">
                  <a:pos x="2" y="16"/>
                </a:cxn>
                <a:cxn ang="0">
                  <a:pos x="0" y="24"/>
                </a:cxn>
                <a:cxn ang="0">
                  <a:pos x="0" y="24"/>
                </a:cxn>
                <a:cxn ang="0">
                  <a:pos x="4" y="30"/>
                </a:cxn>
                <a:cxn ang="0">
                  <a:pos x="10" y="36"/>
                </a:cxn>
                <a:cxn ang="0">
                  <a:pos x="20" y="38"/>
                </a:cxn>
                <a:cxn ang="0">
                  <a:pos x="32" y="38"/>
                </a:cxn>
                <a:cxn ang="0">
                  <a:pos x="32" y="38"/>
                </a:cxn>
                <a:cxn ang="0">
                  <a:pos x="44" y="36"/>
                </a:cxn>
                <a:cxn ang="0">
                  <a:pos x="52" y="30"/>
                </a:cxn>
                <a:cxn ang="0">
                  <a:pos x="58" y="24"/>
                </a:cxn>
                <a:cxn ang="0">
                  <a:pos x="60" y="16"/>
                </a:cxn>
                <a:cxn ang="0">
                  <a:pos x="60" y="16"/>
                </a:cxn>
              </a:cxnLst>
              <a:rect l="0" t="0" r="r" b="b"/>
              <a:pathLst>
                <a:path w="60" h="38">
                  <a:moveTo>
                    <a:pt x="60" y="16"/>
                  </a:moveTo>
                  <a:lnTo>
                    <a:pt x="60" y="16"/>
                  </a:lnTo>
                  <a:lnTo>
                    <a:pt x="56" y="8"/>
                  </a:lnTo>
                  <a:lnTo>
                    <a:pt x="48" y="4"/>
                  </a:lnTo>
                  <a:lnTo>
                    <a:pt x="38" y="0"/>
                  </a:lnTo>
                  <a:lnTo>
                    <a:pt x="28" y="0"/>
                  </a:lnTo>
                  <a:lnTo>
                    <a:pt x="28" y="0"/>
                  </a:lnTo>
                  <a:lnTo>
                    <a:pt x="16" y="4"/>
                  </a:lnTo>
                  <a:lnTo>
                    <a:pt x="8" y="10"/>
                  </a:lnTo>
                  <a:lnTo>
                    <a:pt x="2" y="16"/>
                  </a:lnTo>
                  <a:lnTo>
                    <a:pt x="0" y="24"/>
                  </a:lnTo>
                  <a:lnTo>
                    <a:pt x="0" y="24"/>
                  </a:lnTo>
                  <a:lnTo>
                    <a:pt x="4" y="30"/>
                  </a:lnTo>
                  <a:lnTo>
                    <a:pt x="10" y="36"/>
                  </a:lnTo>
                  <a:lnTo>
                    <a:pt x="20" y="38"/>
                  </a:lnTo>
                  <a:lnTo>
                    <a:pt x="32" y="38"/>
                  </a:lnTo>
                  <a:lnTo>
                    <a:pt x="32" y="38"/>
                  </a:lnTo>
                  <a:lnTo>
                    <a:pt x="44" y="36"/>
                  </a:lnTo>
                  <a:lnTo>
                    <a:pt x="52" y="30"/>
                  </a:lnTo>
                  <a:lnTo>
                    <a:pt x="58" y="24"/>
                  </a:lnTo>
                  <a:lnTo>
                    <a:pt x="60" y="16"/>
                  </a:lnTo>
                  <a:lnTo>
                    <a:pt x="60" y="16"/>
                  </a:lnTo>
                  <a:close/>
                </a:path>
              </a:pathLst>
            </a:custGeom>
            <a:solidFill>
              <a:srgbClr val="FFD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6" name="Freeform 58"/>
            <p:cNvSpPr>
              <a:spLocks/>
            </p:cNvSpPr>
            <p:nvPr/>
          </p:nvSpPr>
          <p:spPr bwMode="auto">
            <a:xfrm>
              <a:off x="4952" y="782"/>
              <a:ext cx="56" cy="36"/>
            </a:xfrm>
            <a:custGeom>
              <a:avLst/>
              <a:gdLst/>
              <a:ahLst/>
              <a:cxnLst>
                <a:cxn ang="0">
                  <a:pos x="56" y="14"/>
                </a:cxn>
                <a:cxn ang="0">
                  <a:pos x="56" y="14"/>
                </a:cxn>
                <a:cxn ang="0">
                  <a:pos x="52" y="8"/>
                </a:cxn>
                <a:cxn ang="0">
                  <a:pos x="46" y="2"/>
                </a:cxn>
                <a:cxn ang="0">
                  <a:pos x="36" y="0"/>
                </a:cxn>
                <a:cxn ang="0">
                  <a:pos x="26" y="0"/>
                </a:cxn>
                <a:cxn ang="0">
                  <a:pos x="26" y="0"/>
                </a:cxn>
                <a:cxn ang="0">
                  <a:pos x="14" y="2"/>
                </a:cxn>
                <a:cxn ang="0">
                  <a:pos x="6" y="8"/>
                </a:cxn>
                <a:cxn ang="0">
                  <a:pos x="2" y="14"/>
                </a:cxn>
                <a:cxn ang="0">
                  <a:pos x="0" y="22"/>
                </a:cxn>
                <a:cxn ang="0">
                  <a:pos x="0" y="22"/>
                </a:cxn>
                <a:cxn ang="0">
                  <a:pos x="4" y="28"/>
                </a:cxn>
                <a:cxn ang="0">
                  <a:pos x="10" y="32"/>
                </a:cxn>
                <a:cxn ang="0">
                  <a:pos x="20" y="36"/>
                </a:cxn>
                <a:cxn ang="0">
                  <a:pos x="30" y="36"/>
                </a:cxn>
                <a:cxn ang="0">
                  <a:pos x="30" y="36"/>
                </a:cxn>
                <a:cxn ang="0">
                  <a:pos x="40" y="32"/>
                </a:cxn>
                <a:cxn ang="0">
                  <a:pos x="50" y="28"/>
                </a:cxn>
                <a:cxn ang="0">
                  <a:pos x="54" y="22"/>
                </a:cxn>
                <a:cxn ang="0">
                  <a:pos x="56" y="14"/>
                </a:cxn>
                <a:cxn ang="0">
                  <a:pos x="56" y="14"/>
                </a:cxn>
              </a:cxnLst>
              <a:rect l="0" t="0" r="r" b="b"/>
              <a:pathLst>
                <a:path w="56" h="36">
                  <a:moveTo>
                    <a:pt x="56" y="14"/>
                  </a:moveTo>
                  <a:lnTo>
                    <a:pt x="56" y="14"/>
                  </a:lnTo>
                  <a:lnTo>
                    <a:pt x="52" y="8"/>
                  </a:lnTo>
                  <a:lnTo>
                    <a:pt x="46" y="2"/>
                  </a:lnTo>
                  <a:lnTo>
                    <a:pt x="36" y="0"/>
                  </a:lnTo>
                  <a:lnTo>
                    <a:pt x="26" y="0"/>
                  </a:lnTo>
                  <a:lnTo>
                    <a:pt x="26" y="0"/>
                  </a:lnTo>
                  <a:lnTo>
                    <a:pt x="14" y="2"/>
                  </a:lnTo>
                  <a:lnTo>
                    <a:pt x="6" y="8"/>
                  </a:lnTo>
                  <a:lnTo>
                    <a:pt x="2" y="14"/>
                  </a:lnTo>
                  <a:lnTo>
                    <a:pt x="0" y="22"/>
                  </a:lnTo>
                  <a:lnTo>
                    <a:pt x="0" y="22"/>
                  </a:lnTo>
                  <a:lnTo>
                    <a:pt x="4" y="28"/>
                  </a:lnTo>
                  <a:lnTo>
                    <a:pt x="10" y="32"/>
                  </a:lnTo>
                  <a:lnTo>
                    <a:pt x="20" y="36"/>
                  </a:lnTo>
                  <a:lnTo>
                    <a:pt x="30" y="36"/>
                  </a:lnTo>
                  <a:lnTo>
                    <a:pt x="30" y="36"/>
                  </a:lnTo>
                  <a:lnTo>
                    <a:pt x="40" y="32"/>
                  </a:lnTo>
                  <a:lnTo>
                    <a:pt x="50" y="28"/>
                  </a:lnTo>
                  <a:lnTo>
                    <a:pt x="54" y="22"/>
                  </a:lnTo>
                  <a:lnTo>
                    <a:pt x="56" y="14"/>
                  </a:lnTo>
                  <a:lnTo>
                    <a:pt x="56" y="14"/>
                  </a:lnTo>
                  <a:close/>
                </a:path>
              </a:pathLst>
            </a:custGeom>
            <a:solidFill>
              <a:srgbClr val="FFD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7" name="Freeform 59"/>
            <p:cNvSpPr>
              <a:spLocks/>
            </p:cNvSpPr>
            <p:nvPr/>
          </p:nvSpPr>
          <p:spPr bwMode="auto">
            <a:xfrm>
              <a:off x="4954" y="782"/>
              <a:ext cx="52" cy="34"/>
            </a:xfrm>
            <a:custGeom>
              <a:avLst/>
              <a:gdLst/>
              <a:ahLst/>
              <a:cxnLst>
                <a:cxn ang="0">
                  <a:pos x="52" y="14"/>
                </a:cxn>
                <a:cxn ang="0">
                  <a:pos x="52" y="14"/>
                </a:cxn>
                <a:cxn ang="0">
                  <a:pos x="48" y="8"/>
                </a:cxn>
                <a:cxn ang="0">
                  <a:pos x="42" y="4"/>
                </a:cxn>
                <a:cxn ang="0">
                  <a:pos x="34" y="0"/>
                </a:cxn>
                <a:cxn ang="0">
                  <a:pos x="24" y="0"/>
                </a:cxn>
                <a:cxn ang="0">
                  <a:pos x="24" y="0"/>
                </a:cxn>
                <a:cxn ang="0">
                  <a:pos x="14" y="4"/>
                </a:cxn>
                <a:cxn ang="0">
                  <a:pos x="6" y="8"/>
                </a:cxn>
                <a:cxn ang="0">
                  <a:pos x="0" y="14"/>
                </a:cxn>
                <a:cxn ang="0">
                  <a:pos x="0" y="22"/>
                </a:cxn>
                <a:cxn ang="0">
                  <a:pos x="0" y="22"/>
                </a:cxn>
                <a:cxn ang="0">
                  <a:pos x="2" y="28"/>
                </a:cxn>
                <a:cxn ang="0">
                  <a:pos x="8" y="32"/>
                </a:cxn>
                <a:cxn ang="0">
                  <a:pos x="18" y="34"/>
                </a:cxn>
                <a:cxn ang="0">
                  <a:pos x="28" y="34"/>
                </a:cxn>
                <a:cxn ang="0">
                  <a:pos x="28" y="34"/>
                </a:cxn>
                <a:cxn ang="0">
                  <a:pos x="38" y="32"/>
                </a:cxn>
                <a:cxn ang="0">
                  <a:pos x="46" y="26"/>
                </a:cxn>
                <a:cxn ang="0">
                  <a:pos x="50" y="20"/>
                </a:cxn>
                <a:cxn ang="0">
                  <a:pos x="52" y="14"/>
                </a:cxn>
                <a:cxn ang="0">
                  <a:pos x="52" y="14"/>
                </a:cxn>
              </a:cxnLst>
              <a:rect l="0" t="0" r="r" b="b"/>
              <a:pathLst>
                <a:path w="52" h="34">
                  <a:moveTo>
                    <a:pt x="52" y="14"/>
                  </a:moveTo>
                  <a:lnTo>
                    <a:pt x="52" y="14"/>
                  </a:lnTo>
                  <a:lnTo>
                    <a:pt x="48" y="8"/>
                  </a:lnTo>
                  <a:lnTo>
                    <a:pt x="42" y="4"/>
                  </a:lnTo>
                  <a:lnTo>
                    <a:pt x="34" y="0"/>
                  </a:lnTo>
                  <a:lnTo>
                    <a:pt x="24" y="0"/>
                  </a:lnTo>
                  <a:lnTo>
                    <a:pt x="24" y="0"/>
                  </a:lnTo>
                  <a:lnTo>
                    <a:pt x="14" y="4"/>
                  </a:lnTo>
                  <a:lnTo>
                    <a:pt x="6" y="8"/>
                  </a:lnTo>
                  <a:lnTo>
                    <a:pt x="0" y="14"/>
                  </a:lnTo>
                  <a:lnTo>
                    <a:pt x="0" y="22"/>
                  </a:lnTo>
                  <a:lnTo>
                    <a:pt x="0" y="22"/>
                  </a:lnTo>
                  <a:lnTo>
                    <a:pt x="2" y="28"/>
                  </a:lnTo>
                  <a:lnTo>
                    <a:pt x="8" y="32"/>
                  </a:lnTo>
                  <a:lnTo>
                    <a:pt x="18" y="34"/>
                  </a:lnTo>
                  <a:lnTo>
                    <a:pt x="28" y="34"/>
                  </a:lnTo>
                  <a:lnTo>
                    <a:pt x="28" y="34"/>
                  </a:lnTo>
                  <a:lnTo>
                    <a:pt x="38" y="32"/>
                  </a:lnTo>
                  <a:lnTo>
                    <a:pt x="46" y="26"/>
                  </a:lnTo>
                  <a:lnTo>
                    <a:pt x="50" y="20"/>
                  </a:lnTo>
                  <a:lnTo>
                    <a:pt x="52" y="14"/>
                  </a:lnTo>
                  <a:lnTo>
                    <a:pt x="52" y="14"/>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8" name="Freeform 60"/>
            <p:cNvSpPr>
              <a:spLocks/>
            </p:cNvSpPr>
            <p:nvPr/>
          </p:nvSpPr>
          <p:spPr bwMode="auto">
            <a:xfrm>
              <a:off x="4956" y="784"/>
              <a:ext cx="48" cy="32"/>
            </a:xfrm>
            <a:custGeom>
              <a:avLst/>
              <a:gdLst/>
              <a:ahLst/>
              <a:cxnLst>
                <a:cxn ang="0">
                  <a:pos x="0" y="18"/>
                </a:cxn>
                <a:cxn ang="0">
                  <a:pos x="0" y="18"/>
                </a:cxn>
                <a:cxn ang="0">
                  <a:pos x="2" y="24"/>
                </a:cxn>
                <a:cxn ang="0">
                  <a:pos x="8" y="28"/>
                </a:cxn>
                <a:cxn ang="0">
                  <a:pos x="16" y="32"/>
                </a:cxn>
                <a:cxn ang="0">
                  <a:pos x="26" y="32"/>
                </a:cxn>
                <a:cxn ang="0">
                  <a:pos x="26" y="32"/>
                </a:cxn>
                <a:cxn ang="0">
                  <a:pos x="36" y="28"/>
                </a:cxn>
                <a:cxn ang="0">
                  <a:pos x="42" y="24"/>
                </a:cxn>
                <a:cxn ang="0">
                  <a:pos x="48" y="18"/>
                </a:cxn>
                <a:cxn ang="0">
                  <a:pos x="48" y="12"/>
                </a:cxn>
                <a:cxn ang="0">
                  <a:pos x="48" y="12"/>
                </a:cxn>
                <a:cxn ang="0">
                  <a:pos x="46" y="6"/>
                </a:cxn>
                <a:cxn ang="0">
                  <a:pos x="40" y="2"/>
                </a:cxn>
                <a:cxn ang="0">
                  <a:pos x="32" y="0"/>
                </a:cxn>
                <a:cxn ang="0">
                  <a:pos x="22" y="0"/>
                </a:cxn>
                <a:cxn ang="0">
                  <a:pos x="22" y="0"/>
                </a:cxn>
                <a:cxn ang="0">
                  <a:pos x="12" y="2"/>
                </a:cxn>
                <a:cxn ang="0">
                  <a:pos x="6" y="6"/>
                </a:cxn>
                <a:cxn ang="0">
                  <a:pos x="0" y="12"/>
                </a:cxn>
                <a:cxn ang="0">
                  <a:pos x="0" y="18"/>
                </a:cxn>
                <a:cxn ang="0">
                  <a:pos x="0" y="18"/>
                </a:cxn>
              </a:cxnLst>
              <a:rect l="0" t="0" r="r" b="b"/>
              <a:pathLst>
                <a:path w="48" h="32">
                  <a:moveTo>
                    <a:pt x="0" y="18"/>
                  </a:moveTo>
                  <a:lnTo>
                    <a:pt x="0" y="18"/>
                  </a:lnTo>
                  <a:lnTo>
                    <a:pt x="2" y="24"/>
                  </a:lnTo>
                  <a:lnTo>
                    <a:pt x="8" y="28"/>
                  </a:lnTo>
                  <a:lnTo>
                    <a:pt x="16" y="32"/>
                  </a:lnTo>
                  <a:lnTo>
                    <a:pt x="26" y="32"/>
                  </a:lnTo>
                  <a:lnTo>
                    <a:pt x="26" y="32"/>
                  </a:lnTo>
                  <a:lnTo>
                    <a:pt x="36" y="28"/>
                  </a:lnTo>
                  <a:lnTo>
                    <a:pt x="42" y="24"/>
                  </a:lnTo>
                  <a:lnTo>
                    <a:pt x="48" y="18"/>
                  </a:lnTo>
                  <a:lnTo>
                    <a:pt x="48" y="12"/>
                  </a:lnTo>
                  <a:lnTo>
                    <a:pt x="48" y="12"/>
                  </a:lnTo>
                  <a:lnTo>
                    <a:pt x="46" y="6"/>
                  </a:lnTo>
                  <a:lnTo>
                    <a:pt x="40" y="2"/>
                  </a:lnTo>
                  <a:lnTo>
                    <a:pt x="32" y="0"/>
                  </a:lnTo>
                  <a:lnTo>
                    <a:pt x="22" y="0"/>
                  </a:lnTo>
                  <a:lnTo>
                    <a:pt x="22" y="0"/>
                  </a:lnTo>
                  <a:lnTo>
                    <a:pt x="12" y="2"/>
                  </a:lnTo>
                  <a:lnTo>
                    <a:pt x="6" y="6"/>
                  </a:lnTo>
                  <a:lnTo>
                    <a:pt x="0" y="12"/>
                  </a:lnTo>
                  <a:lnTo>
                    <a:pt x="0" y="18"/>
                  </a:lnTo>
                  <a:lnTo>
                    <a:pt x="0" y="18"/>
                  </a:lnTo>
                  <a:close/>
                </a:path>
              </a:pathLst>
            </a:custGeom>
            <a:solidFill>
              <a:srgbClr val="FFD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9" name="Freeform 61"/>
            <p:cNvSpPr>
              <a:spLocks/>
            </p:cNvSpPr>
            <p:nvPr/>
          </p:nvSpPr>
          <p:spPr bwMode="auto">
            <a:xfrm>
              <a:off x="4904" y="466"/>
              <a:ext cx="118" cy="170"/>
            </a:xfrm>
            <a:custGeom>
              <a:avLst/>
              <a:gdLst/>
              <a:ahLst/>
              <a:cxnLst>
                <a:cxn ang="0">
                  <a:pos x="0" y="88"/>
                </a:cxn>
                <a:cxn ang="0">
                  <a:pos x="0" y="88"/>
                </a:cxn>
                <a:cxn ang="0">
                  <a:pos x="2" y="106"/>
                </a:cxn>
                <a:cxn ang="0">
                  <a:pos x="6" y="122"/>
                </a:cxn>
                <a:cxn ang="0">
                  <a:pos x="12" y="136"/>
                </a:cxn>
                <a:cxn ang="0">
                  <a:pos x="20" y="148"/>
                </a:cxn>
                <a:cxn ang="0">
                  <a:pos x="30" y="158"/>
                </a:cxn>
                <a:cxn ang="0">
                  <a:pos x="40" y="164"/>
                </a:cxn>
                <a:cxn ang="0">
                  <a:pos x="52" y="168"/>
                </a:cxn>
                <a:cxn ang="0">
                  <a:pos x="64" y="170"/>
                </a:cxn>
                <a:cxn ang="0">
                  <a:pos x="64" y="170"/>
                </a:cxn>
                <a:cxn ang="0">
                  <a:pos x="76" y="168"/>
                </a:cxn>
                <a:cxn ang="0">
                  <a:pos x="86" y="162"/>
                </a:cxn>
                <a:cxn ang="0">
                  <a:pos x="96" y="154"/>
                </a:cxn>
                <a:cxn ang="0">
                  <a:pos x="104" y="142"/>
                </a:cxn>
                <a:cxn ang="0">
                  <a:pos x="112" y="130"/>
                </a:cxn>
                <a:cxn ang="0">
                  <a:pos x="116" y="114"/>
                </a:cxn>
                <a:cxn ang="0">
                  <a:pos x="118" y="98"/>
                </a:cxn>
                <a:cxn ang="0">
                  <a:pos x="118" y="82"/>
                </a:cxn>
                <a:cxn ang="0">
                  <a:pos x="118" y="82"/>
                </a:cxn>
                <a:cxn ang="0">
                  <a:pos x="116" y="64"/>
                </a:cxn>
                <a:cxn ang="0">
                  <a:pos x="112" y="48"/>
                </a:cxn>
                <a:cxn ang="0">
                  <a:pos x="106" y="34"/>
                </a:cxn>
                <a:cxn ang="0">
                  <a:pos x="98" y="22"/>
                </a:cxn>
                <a:cxn ang="0">
                  <a:pos x="88" y="12"/>
                </a:cxn>
                <a:cxn ang="0">
                  <a:pos x="78" y="6"/>
                </a:cxn>
                <a:cxn ang="0">
                  <a:pos x="66" y="2"/>
                </a:cxn>
                <a:cxn ang="0">
                  <a:pos x="54" y="0"/>
                </a:cxn>
                <a:cxn ang="0">
                  <a:pos x="54" y="0"/>
                </a:cxn>
                <a:cxn ang="0">
                  <a:pos x="42" y="2"/>
                </a:cxn>
                <a:cxn ang="0">
                  <a:pos x="32" y="8"/>
                </a:cxn>
                <a:cxn ang="0">
                  <a:pos x="22" y="16"/>
                </a:cxn>
                <a:cxn ang="0">
                  <a:pos x="14" y="28"/>
                </a:cxn>
                <a:cxn ang="0">
                  <a:pos x="8" y="40"/>
                </a:cxn>
                <a:cxn ang="0">
                  <a:pos x="2" y="56"/>
                </a:cxn>
                <a:cxn ang="0">
                  <a:pos x="0" y="72"/>
                </a:cxn>
                <a:cxn ang="0">
                  <a:pos x="0" y="88"/>
                </a:cxn>
                <a:cxn ang="0">
                  <a:pos x="0" y="88"/>
                </a:cxn>
              </a:cxnLst>
              <a:rect l="0" t="0" r="r" b="b"/>
              <a:pathLst>
                <a:path w="118" h="170">
                  <a:moveTo>
                    <a:pt x="0" y="88"/>
                  </a:moveTo>
                  <a:lnTo>
                    <a:pt x="0" y="88"/>
                  </a:lnTo>
                  <a:lnTo>
                    <a:pt x="2" y="106"/>
                  </a:lnTo>
                  <a:lnTo>
                    <a:pt x="6" y="122"/>
                  </a:lnTo>
                  <a:lnTo>
                    <a:pt x="12" y="136"/>
                  </a:lnTo>
                  <a:lnTo>
                    <a:pt x="20" y="148"/>
                  </a:lnTo>
                  <a:lnTo>
                    <a:pt x="30" y="158"/>
                  </a:lnTo>
                  <a:lnTo>
                    <a:pt x="40" y="164"/>
                  </a:lnTo>
                  <a:lnTo>
                    <a:pt x="52" y="168"/>
                  </a:lnTo>
                  <a:lnTo>
                    <a:pt x="64" y="170"/>
                  </a:lnTo>
                  <a:lnTo>
                    <a:pt x="64" y="170"/>
                  </a:lnTo>
                  <a:lnTo>
                    <a:pt x="76" y="168"/>
                  </a:lnTo>
                  <a:lnTo>
                    <a:pt x="86" y="162"/>
                  </a:lnTo>
                  <a:lnTo>
                    <a:pt x="96" y="154"/>
                  </a:lnTo>
                  <a:lnTo>
                    <a:pt x="104" y="142"/>
                  </a:lnTo>
                  <a:lnTo>
                    <a:pt x="112" y="130"/>
                  </a:lnTo>
                  <a:lnTo>
                    <a:pt x="116" y="114"/>
                  </a:lnTo>
                  <a:lnTo>
                    <a:pt x="118" y="98"/>
                  </a:lnTo>
                  <a:lnTo>
                    <a:pt x="118" y="82"/>
                  </a:lnTo>
                  <a:lnTo>
                    <a:pt x="118" y="82"/>
                  </a:lnTo>
                  <a:lnTo>
                    <a:pt x="116" y="64"/>
                  </a:lnTo>
                  <a:lnTo>
                    <a:pt x="112" y="48"/>
                  </a:lnTo>
                  <a:lnTo>
                    <a:pt x="106" y="34"/>
                  </a:lnTo>
                  <a:lnTo>
                    <a:pt x="98" y="22"/>
                  </a:lnTo>
                  <a:lnTo>
                    <a:pt x="88" y="12"/>
                  </a:lnTo>
                  <a:lnTo>
                    <a:pt x="78" y="6"/>
                  </a:lnTo>
                  <a:lnTo>
                    <a:pt x="66" y="2"/>
                  </a:lnTo>
                  <a:lnTo>
                    <a:pt x="54" y="0"/>
                  </a:lnTo>
                  <a:lnTo>
                    <a:pt x="54" y="0"/>
                  </a:lnTo>
                  <a:lnTo>
                    <a:pt x="42" y="2"/>
                  </a:lnTo>
                  <a:lnTo>
                    <a:pt x="32" y="8"/>
                  </a:lnTo>
                  <a:lnTo>
                    <a:pt x="22" y="16"/>
                  </a:lnTo>
                  <a:lnTo>
                    <a:pt x="14" y="28"/>
                  </a:lnTo>
                  <a:lnTo>
                    <a:pt x="8" y="40"/>
                  </a:lnTo>
                  <a:lnTo>
                    <a:pt x="2" y="56"/>
                  </a:lnTo>
                  <a:lnTo>
                    <a:pt x="0" y="72"/>
                  </a:lnTo>
                  <a:lnTo>
                    <a:pt x="0" y="88"/>
                  </a:lnTo>
                  <a:lnTo>
                    <a:pt x="0" y="88"/>
                  </a:lnTo>
                  <a:close/>
                </a:path>
              </a:pathLst>
            </a:custGeom>
            <a:solidFill>
              <a:srgbClr val="203E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0" name="Freeform 62"/>
            <p:cNvSpPr>
              <a:spLocks/>
            </p:cNvSpPr>
            <p:nvPr/>
          </p:nvSpPr>
          <p:spPr bwMode="auto">
            <a:xfrm>
              <a:off x="4916" y="484"/>
              <a:ext cx="94" cy="134"/>
            </a:xfrm>
            <a:custGeom>
              <a:avLst/>
              <a:gdLst/>
              <a:ahLst/>
              <a:cxnLst>
                <a:cxn ang="0">
                  <a:pos x="0" y="70"/>
                </a:cxn>
                <a:cxn ang="0">
                  <a:pos x="0" y="70"/>
                </a:cxn>
                <a:cxn ang="0">
                  <a:pos x="2" y="84"/>
                </a:cxn>
                <a:cxn ang="0">
                  <a:pos x="6" y="96"/>
                </a:cxn>
                <a:cxn ang="0">
                  <a:pos x="10" y="108"/>
                </a:cxn>
                <a:cxn ang="0">
                  <a:pos x="16" y="118"/>
                </a:cxn>
                <a:cxn ang="0">
                  <a:pos x="24" y="126"/>
                </a:cxn>
                <a:cxn ang="0">
                  <a:pos x="32" y="130"/>
                </a:cxn>
                <a:cxn ang="0">
                  <a:pos x="42" y="134"/>
                </a:cxn>
                <a:cxn ang="0">
                  <a:pos x="52" y="134"/>
                </a:cxn>
                <a:cxn ang="0">
                  <a:pos x="52" y="134"/>
                </a:cxn>
                <a:cxn ang="0">
                  <a:pos x="60" y="132"/>
                </a:cxn>
                <a:cxn ang="0">
                  <a:pos x="70" y="128"/>
                </a:cxn>
                <a:cxn ang="0">
                  <a:pos x="78" y="122"/>
                </a:cxn>
                <a:cxn ang="0">
                  <a:pos x="84" y="112"/>
                </a:cxn>
                <a:cxn ang="0">
                  <a:pos x="88" y="102"/>
                </a:cxn>
                <a:cxn ang="0">
                  <a:pos x="92" y="90"/>
                </a:cxn>
                <a:cxn ang="0">
                  <a:pos x="94" y="78"/>
                </a:cxn>
                <a:cxn ang="0">
                  <a:pos x="94" y="64"/>
                </a:cxn>
                <a:cxn ang="0">
                  <a:pos x="94" y="64"/>
                </a:cxn>
                <a:cxn ang="0">
                  <a:pos x="94" y="50"/>
                </a:cxn>
                <a:cxn ang="0">
                  <a:pos x="90" y="38"/>
                </a:cxn>
                <a:cxn ang="0">
                  <a:pos x="84" y="26"/>
                </a:cxn>
                <a:cxn ang="0">
                  <a:pos x="78" y="18"/>
                </a:cxn>
                <a:cxn ang="0">
                  <a:pos x="70" y="10"/>
                </a:cxn>
                <a:cxn ang="0">
                  <a:pos x="62" y="4"/>
                </a:cxn>
                <a:cxn ang="0">
                  <a:pos x="54" y="0"/>
                </a:cxn>
                <a:cxn ang="0">
                  <a:pos x="44" y="0"/>
                </a:cxn>
                <a:cxn ang="0">
                  <a:pos x="44" y="0"/>
                </a:cxn>
                <a:cxn ang="0">
                  <a:pos x="34" y="2"/>
                </a:cxn>
                <a:cxn ang="0">
                  <a:pos x="26" y="6"/>
                </a:cxn>
                <a:cxn ang="0">
                  <a:pos x="18" y="12"/>
                </a:cxn>
                <a:cxn ang="0">
                  <a:pos x="12" y="22"/>
                </a:cxn>
                <a:cxn ang="0">
                  <a:pos x="6" y="32"/>
                </a:cxn>
                <a:cxn ang="0">
                  <a:pos x="2" y="44"/>
                </a:cxn>
                <a:cxn ang="0">
                  <a:pos x="0" y="56"/>
                </a:cxn>
                <a:cxn ang="0">
                  <a:pos x="0" y="70"/>
                </a:cxn>
                <a:cxn ang="0">
                  <a:pos x="0" y="70"/>
                </a:cxn>
              </a:cxnLst>
              <a:rect l="0" t="0" r="r" b="b"/>
              <a:pathLst>
                <a:path w="94" h="134">
                  <a:moveTo>
                    <a:pt x="0" y="70"/>
                  </a:moveTo>
                  <a:lnTo>
                    <a:pt x="0" y="70"/>
                  </a:lnTo>
                  <a:lnTo>
                    <a:pt x="2" y="84"/>
                  </a:lnTo>
                  <a:lnTo>
                    <a:pt x="6" y="96"/>
                  </a:lnTo>
                  <a:lnTo>
                    <a:pt x="10" y="108"/>
                  </a:lnTo>
                  <a:lnTo>
                    <a:pt x="16" y="118"/>
                  </a:lnTo>
                  <a:lnTo>
                    <a:pt x="24" y="126"/>
                  </a:lnTo>
                  <a:lnTo>
                    <a:pt x="32" y="130"/>
                  </a:lnTo>
                  <a:lnTo>
                    <a:pt x="42" y="134"/>
                  </a:lnTo>
                  <a:lnTo>
                    <a:pt x="52" y="134"/>
                  </a:lnTo>
                  <a:lnTo>
                    <a:pt x="52" y="134"/>
                  </a:lnTo>
                  <a:lnTo>
                    <a:pt x="60" y="132"/>
                  </a:lnTo>
                  <a:lnTo>
                    <a:pt x="70" y="128"/>
                  </a:lnTo>
                  <a:lnTo>
                    <a:pt x="78" y="122"/>
                  </a:lnTo>
                  <a:lnTo>
                    <a:pt x="84" y="112"/>
                  </a:lnTo>
                  <a:lnTo>
                    <a:pt x="88" y="102"/>
                  </a:lnTo>
                  <a:lnTo>
                    <a:pt x="92" y="90"/>
                  </a:lnTo>
                  <a:lnTo>
                    <a:pt x="94" y="78"/>
                  </a:lnTo>
                  <a:lnTo>
                    <a:pt x="94" y="64"/>
                  </a:lnTo>
                  <a:lnTo>
                    <a:pt x="94" y="64"/>
                  </a:lnTo>
                  <a:lnTo>
                    <a:pt x="94" y="50"/>
                  </a:lnTo>
                  <a:lnTo>
                    <a:pt x="90" y="38"/>
                  </a:lnTo>
                  <a:lnTo>
                    <a:pt x="84" y="26"/>
                  </a:lnTo>
                  <a:lnTo>
                    <a:pt x="78" y="18"/>
                  </a:lnTo>
                  <a:lnTo>
                    <a:pt x="70" y="10"/>
                  </a:lnTo>
                  <a:lnTo>
                    <a:pt x="62" y="4"/>
                  </a:lnTo>
                  <a:lnTo>
                    <a:pt x="54" y="0"/>
                  </a:lnTo>
                  <a:lnTo>
                    <a:pt x="44" y="0"/>
                  </a:lnTo>
                  <a:lnTo>
                    <a:pt x="44" y="0"/>
                  </a:lnTo>
                  <a:lnTo>
                    <a:pt x="34" y="2"/>
                  </a:lnTo>
                  <a:lnTo>
                    <a:pt x="26" y="6"/>
                  </a:lnTo>
                  <a:lnTo>
                    <a:pt x="18" y="12"/>
                  </a:lnTo>
                  <a:lnTo>
                    <a:pt x="12" y="22"/>
                  </a:lnTo>
                  <a:lnTo>
                    <a:pt x="6" y="32"/>
                  </a:lnTo>
                  <a:lnTo>
                    <a:pt x="2" y="44"/>
                  </a:lnTo>
                  <a:lnTo>
                    <a:pt x="0" y="56"/>
                  </a:lnTo>
                  <a:lnTo>
                    <a:pt x="0" y="70"/>
                  </a:lnTo>
                  <a:lnTo>
                    <a:pt x="0" y="70"/>
                  </a:lnTo>
                  <a:close/>
                </a:path>
              </a:pathLst>
            </a:custGeom>
            <a:solidFill>
              <a:srgbClr val="3361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1" name="Freeform 63"/>
            <p:cNvSpPr>
              <a:spLocks/>
            </p:cNvSpPr>
            <p:nvPr/>
          </p:nvSpPr>
          <p:spPr bwMode="auto">
            <a:xfrm>
              <a:off x="4932" y="512"/>
              <a:ext cx="62" cy="84"/>
            </a:xfrm>
            <a:custGeom>
              <a:avLst/>
              <a:gdLst/>
              <a:ahLst/>
              <a:cxnLst>
                <a:cxn ang="0">
                  <a:pos x="0" y="44"/>
                </a:cxn>
                <a:cxn ang="0">
                  <a:pos x="0" y="44"/>
                </a:cxn>
                <a:cxn ang="0">
                  <a:pos x="2" y="52"/>
                </a:cxn>
                <a:cxn ang="0">
                  <a:pos x="4" y="60"/>
                </a:cxn>
                <a:cxn ang="0">
                  <a:pos x="8" y="66"/>
                </a:cxn>
                <a:cxn ang="0">
                  <a:pos x="12" y="72"/>
                </a:cxn>
                <a:cxn ang="0">
                  <a:pos x="16" y="78"/>
                </a:cxn>
                <a:cxn ang="0">
                  <a:pos x="22" y="82"/>
                </a:cxn>
                <a:cxn ang="0">
                  <a:pos x="28" y="84"/>
                </a:cxn>
                <a:cxn ang="0">
                  <a:pos x="34" y="84"/>
                </a:cxn>
                <a:cxn ang="0">
                  <a:pos x="34" y="84"/>
                </a:cxn>
                <a:cxn ang="0">
                  <a:pos x="40" y="82"/>
                </a:cxn>
                <a:cxn ang="0">
                  <a:pos x="46" y="80"/>
                </a:cxn>
                <a:cxn ang="0">
                  <a:pos x="50" y="76"/>
                </a:cxn>
                <a:cxn ang="0">
                  <a:pos x="56" y="70"/>
                </a:cxn>
                <a:cxn ang="0">
                  <a:pos x="58" y="64"/>
                </a:cxn>
                <a:cxn ang="0">
                  <a:pos x="62" y="56"/>
                </a:cxn>
                <a:cxn ang="0">
                  <a:pos x="62" y="48"/>
                </a:cxn>
                <a:cxn ang="0">
                  <a:pos x="62" y="40"/>
                </a:cxn>
                <a:cxn ang="0">
                  <a:pos x="62" y="40"/>
                </a:cxn>
                <a:cxn ang="0">
                  <a:pos x="62" y="32"/>
                </a:cxn>
                <a:cxn ang="0">
                  <a:pos x="60" y="24"/>
                </a:cxn>
                <a:cxn ang="0">
                  <a:pos x="56" y="16"/>
                </a:cxn>
                <a:cxn ang="0">
                  <a:pos x="52" y="10"/>
                </a:cxn>
                <a:cxn ang="0">
                  <a:pos x="46" y="6"/>
                </a:cxn>
                <a:cxn ang="0">
                  <a:pos x="42" y="2"/>
                </a:cxn>
                <a:cxn ang="0">
                  <a:pos x="36" y="0"/>
                </a:cxn>
                <a:cxn ang="0">
                  <a:pos x="30" y="0"/>
                </a:cxn>
                <a:cxn ang="0">
                  <a:pos x="30" y="0"/>
                </a:cxn>
                <a:cxn ang="0">
                  <a:pos x="22" y="2"/>
                </a:cxn>
                <a:cxn ang="0">
                  <a:pos x="18" y="4"/>
                </a:cxn>
                <a:cxn ang="0">
                  <a:pos x="12" y="8"/>
                </a:cxn>
                <a:cxn ang="0">
                  <a:pos x="8" y="14"/>
                </a:cxn>
                <a:cxn ang="0">
                  <a:pos x="4" y="20"/>
                </a:cxn>
                <a:cxn ang="0">
                  <a:pos x="2" y="28"/>
                </a:cxn>
                <a:cxn ang="0">
                  <a:pos x="0" y="36"/>
                </a:cxn>
                <a:cxn ang="0">
                  <a:pos x="0" y="44"/>
                </a:cxn>
                <a:cxn ang="0">
                  <a:pos x="0" y="44"/>
                </a:cxn>
              </a:cxnLst>
              <a:rect l="0" t="0" r="r" b="b"/>
              <a:pathLst>
                <a:path w="62" h="84">
                  <a:moveTo>
                    <a:pt x="0" y="44"/>
                  </a:moveTo>
                  <a:lnTo>
                    <a:pt x="0" y="44"/>
                  </a:lnTo>
                  <a:lnTo>
                    <a:pt x="2" y="52"/>
                  </a:lnTo>
                  <a:lnTo>
                    <a:pt x="4" y="60"/>
                  </a:lnTo>
                  <a:lnTo>
                    <a:pt x="8" y="66"/>
                  </a:lnTo>
                  <a:lnTo>
                    <a:pt x="12" y="72"/>
                  </a:lnTo>
                  <a:lnTo>
                    <a:pt x="16" y="78"/>
                  </a:lnTo>
                  <a:lnTo>
                    <a:pt x="22" y="82"/>
                  </a:lnTo>
                  <a:lnTo>
                    <a:pt x="28" y="84"/>
                  </a:lnTo>
                  <a:lnTo>
                    <a:pt x="34" y="84"/>
                  </a:lnTo>
                  <a:lnTo>
                    <a:pt x="34" y="84"/>
                  </a:lnTo>
                  <a:lnTo>
                    <a:pt x="40" y="82"/>
                  </a:lnTo>
                  <a:lnTo>
                    <a:pt x="46" y="80"/>
                  </a:lnTo>
                  <a:lnTo>
                    <a:pt x="50" y="76"/>
                  </a:lnTo>
                  <a:lnTo>
                    <a:pt x="56" y="70"/>
                  </a:lnTo>
                  <a:lnTo>
                    <a:pt x="58" y="64"/>
                  </a:lnTo>
                  <a:lnTo>
                    <a:pt x="62" y="56"/>
                  </a:lnTo>
                  <a:lnTo>
                    <a:pt x="62" y="48"/>
                  </a:lnTo>
                  <a:lnTo>
                    <a:pt x="62" y="40"/>
                  </a:lnTo>
                  <a:lnTo>
                    <a:pt x="62" y="40"/>
                  </a:lnTo>
                  <a:lnTo>
                    <a:pt x="62" y="32"/>
                  </a:lnTo>
                  <a:lnTo>
                    <a:pt x="60" y="24"/>
                  </a:lnTo>
                  <a:lnTo>
                    <a:pt x="56" y="16"/>
                  </a:lnTo>
                  <a:lnTo>
                    <a:pt x="52" y="10"/>
                  </a:lnTo>
                  <a:lnTo>
                    <a:pt x="46" y="6"/>
                  </a:lnTo>
                  <a:lnTo>
                    <a:pt x="42" y="2"/>
                  </a:lnTo>
                  <a:lnTo>
                    <a:pt x="36" y="0"/>
                  </a:lnTo>
                  <a:lnTo>
                    <a:pt x="30" y="0"/>
                  </a:lnTo>
                  <a:lnTo>
                    <a:pt x="30" y="0"/>
                  </a:lnTo>
                  <a:lnTo>
                    <a:pt x="22" y="2"/>
                  </a:lnTo>
                  <a:lnTo>
                    <a:pt x="18" y="4"/>
                  </a:lnTo>
                  <a:lnTo>
                    <a:pt x="12" y="8"/>
                  </a:lnTo>
                  <a:lnTo>
                    <a:pt x="8" y="14"/>
                  </a:lnTo>
                  <a:lnTo>
                    <a:pt x="4" y="20"/>
                  </a:lnTo>
                  <a:lnTo>
                    <a:pt x="2" y="28"/>
                  </a:lnTo>
                  <a:lnTo>
                    <a:pt x="0" y="36"/>
                  </a:lnTo>
                  <a:lnTo>
                    <a:pt x="0" y="44"/>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2" name="Freeform 64"/>
            <p:cNvSpPr>
              <a:spLocks/>
            </p:cNvSpPr>
            <p:nvPr/>
          </p:nvSpPr>
          <p:spPr bwMode="auto">
            <a:xfrm>
              <a:off x="4964" y="508"/>
              <a:ext cx="24" cy="32"/>
            </a:xfrm>
            <a:custGeom>
              <a:avLst/>
              <a:gdLst/>
              <a:ahLst/>
              <a:cxnLst>
                <a:cxn ang="0">
                  <a:pos x="0" y="16"/>
                </a:cxn>
                <a:cxn ang="0">
                  <a:pos x="0" y="16"/>
                </a:cxn>
                <a:cxn ang="0">
                  <a:pos x="2" y="22"/>
                </a:cxn>
                <a:cxn ang="0">
                  <a:pos x="4" y="28"/>
                </a:cxn>
                <a:cxn ang="0">
                  <a:pos x="8" y="32"/>
                </a:cxn>
                <a:cxn ang="0">
                  <a:pos x="12" y="32"/>
                </a:cxn>
                <a:cxn ang="0">
                  <a:pos x="12" y="32"/>
                </a:cxn>
                <a:cxn ang="0">
                  <a:pos x="16" y="32"/>
                </a:cxn>
                <a:cxn ang="0">
                  <a:pos x="20" y="28"/>
                </a:cxn>
                <a:cxn ang="0">
                  <a:pos x="24" y="24"/>
                </a:cxn>
                <a:cxn ang="0">
                  <a:pos x="24" y="18"/>
                </a:cxn>
                <a:cxn ang="0">
                  <a:pos x="24" y="18"/>
                </a:cxn>
                <a:cxn ang="0">
                  <a:pos x="24" y="10"/>
                </a:cxn>
                <a:cxn ang="0">
                  <a:pos x="22" y="6"/>
                </a:cxn>
                <a:cxn ang="0">
                  <a:pos x="18" y="2"/>
                </a:cxn>
                <a:cxn ang="0">
                  <a:pos x="14" y="0"/>
                </a:cxn>
                <a:cxn ang="0">
                  <a:pos x="14" y="0"/>
                </a:cxn>
                <a:cxn ang="0">
                  <a:pos x="10" y="0"/>
                </a:cxn>
                <a:cxn ang="0">
                  <a:pos x="6" y="4"/>
                </a:cxn>
                <a:cxn ang="0">
                  <a:pos x="2" y="10"/>
                </a:cxn>
                <a:cxn ang="0">
                  <a:pos x="0" y="16"/>
                </a:cxn>
                <a:cxn ang="0">
                  <a:pos x="0" y="16"/>
                </a:cxn>
              </a:cxnLst>
              <a:rect l="0" t="0" r="r" b="b"/>
              <a:pathLst>
                <a:path w="24" h="32">
                  <a:moveTo>
                    <a:pt x="0" y="16"/>
                  </a:moveTo>
                  <a:lnTo>
                    <a:pt x="0" y="16"/>
                  </a:lnTo>
                  <a:lnTo>
                    <a:pt x="2" y="22"/>
                  </a:lnTo>
                  <a:lnTo>
                    <a:pt x="4" y="28"/>
                  </a:lnTo>
                  <a:lnTo>
                    <a:pt x="8" y="32"/>
                  </a:lnTo>
                  <a:lnTo>
                    <a:pt x="12" y="32"/>
                  </a:lnTo>
                  <a:lnTo>
                    <a:pt x="12" y="32"/>
                  </a:lnTo>
                  <a:lnTo>
                    <a:pt x="16" y="32"/>
                  </a:lnTo>
                  <a:lnTo>
                    <a:pt x="20" y="28"/>
                  </a:lnTo>
                  <a:lnTo>
                    <a:pt x="24" y="24"/>
                  </a:lnTo>
                  <a:lnTo>
                    <a:pt x="24" y="18"/>
                  </a:lnTo>
                  <a:lnTo>
                    <a:pt x="24" y="18"/>
                  </a:lnTo>
                  <a:lnTo>
                    <a:pt x="24" y="10"/>
                  </a:lnTo>
                  <a:lnTo>
                    <a:pt x="22" y="6"/>
                  </a:lnTo>
                  <a:lnTo>
                    <a:pt x="18" y="2"/>
                  </a:lnTo>
                  <a:lnTo>
                    <a:pt x="14" y="0"/>
                  </a:lnTo>
                  <a:lnTo>
                    <a:pt x="14" y="0"/>
                  </a:lnTo>
                  <a:lnTo>
                    <a:pt x="10" y="0"/>
                  </a:lnTo>
                  <a:lnTo>
                    <a:pt x="6" y="4"/>
                  </a:lnTo>
                  <a:lnTo>
                    <a:pt x="2" y="10"/>
                  </a:lnTo>
                  <a:lnTo>
                    <a:pt x="0" y="16"/>
                  </a:lnTo>
                  <a:lnTo>
                    <a:pt x="0"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3" name="Freeform 65"/>
            <p:cNvSpPr>
              <a:spLocks/>
            </p:cNvSpPr>
            <p:nvPr/>
          </p:nvSpPr>
          <p:spPr bwMode="auto">
            <a:xfrm>
              <a:off x="4936" y="570"/>
              <a:ext cx="14" cy="16"/>
            </a:xfrm>
            <a:custGeom>
              <a:avLst/>
              <a:gdLst/>
              <a:ahLst/>
              <a:cxnLst>
                <a:cxn ang="0">
                  <a:pos x="8" y="0"/>
                </a:cxn>
                <a:cxn ang="0">
                  <a:pos x="8" y="0"/>
                </a:cxn>
                <a:cxn ang="0">
                  <a:pos x="6" y="0"/>
                </a:cxn>
                <a:cxn ang="0">
                  <a:pos x="2" y="0"/>
                </a:cxn>
                <a:cxn ang="0">
                  <a:pos x="0" y="4"/>
                </a:cxn>
                <a:cxn ang="0">
                  <a:pos x="0" y="6"/>
                </a:cxn>
                <a:cxn ang="0">
                  <a:pos x="0" y="6"/>
                </a:cxn>
                <a:cxn ang="0">
                  <a:pos x="0" y="10"/>
                </a:cxn>
                <a:cxn ang="0">
                  <a:pos x="0" y="12"/>
                </a:cxn>
                <a:cxn ang="0">
                  <a:pos x="2" y="14"/>
                </a:cxn>
                <a:cxn ang="0">
                  <a:pos x="4" y="16"/>
                </a:cxn>
                <a:cxn ang="0">
                  <a:pos x="4" y="16"/>
                </a:cxn>
                <a:cxn ang="0">
                  <a:pos x="8" y="16"/>
                </a:cxn>
                <a:cxn ang="0">
                  <a:pos x="10" y="14"/>
                </a:cxn>
                <a:cxn ang="0">
                  <a:pos x="12" y="12"/>
                </a:cxn>
                <a:cxn ang="0">
                  <a:pos x="14" y="10"/>
                </a:cxn>
                <a:cxn ang="0">
                  <a:pos x="14" y="10"/>
                </a:cxn>
                <a:cxn ang="0">
                  <a:pos x="14" y="6"/>
                </a:cxn>
                <a:cxn ang="0">
                  <a:pos x="12" y="4"/>
                </a:cxn>
                <a:cxn ang="0">
                  <a:pos x="10" y="2"/>
                </a:cxn>
                <a:cxn ang="0">
                  <a:pos x="8" y="0"/>
                </a:cxn>
                <a:cxn ang="0">
                  <a:pos x="8" y="0"/>
                </a:cxn>
              </a:cxnLst>
              <a:rect l="0" t="0" r="r" b="b"/>
              <a:pathLst>
                <a:path w="14" h="16">
                  <a:moveTo>
                    <a:pt x="8" y="0"/>
                  </a:moveTo>
                  <a:lnTo>
                    <a:pt x="8" y="0"/>
                  </a:lnTo>
                  <a:lnTo>
                    <a:pt x="6" y="0"/>
                  </a:lnTo>
                  <a:lnTo>
                    <a:pt x="2" y="0"/>
                  </a:lnTo>
                  <a:lnTo>
                    <a:pt x="0" y="4"/>
                  </a:lnTo>
                  <a:lnTo>
                    <a:pt x="0" y="6"/>
                  </a:lnTo>
                  <a:lnTo>
                    <a:pt x="0" y="6"/>
                  </a:lnTo>
                  <a:lnTo>
                    <a:pt x="0" y="10"/>
                  </a:lnTo>
                  <a:lnTo>
                    <a:pt x="0" y="12"/>
                  </a:lnTo>
                  <a:lnTo>
                    <a:pt x="2" y="14"/>
                  </a:lnTo>
                  <a:lnTo>
                    <a:pt x="4" y="16"/>
                  </a:lnTo>
                  <a:lnTo>
                    <a:pt x="4" y="16"/>
                  </a:lnTo>
                  <a:lnTo>
                    <a:pt x="8" y="16"/>
                  </a:lnTo>
                  <a:lnTo>
                    <a:pt x="10" y="14"/>
                  </a:lnTo>
                  <a:lnTo>
                    <a:pt x="12" y="12"/>
                  </a:lnTo>
                  <a:lnTo>
                    <a:pt x="14" y="10"/>
                  </a:lnTo>
                  <a:lnTo>
                    <a:pt x="14" y="10"/>
                  </a:lnTo>
                  <a:lnTo>
                    <a:pt x="14" y="6"/>
                  </a:lnTo>
                  <a:lnTo>
                    <a:pt x="12" y="4"/>
                  </a:lnTo>
                  <a:lnTo>
                    <a:pt x="10" y="2"/>
                  </a:lnTo>
                  <a:lnTo>
                    <a:pt x="8" y="0"/>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4" name="Freeform 66"/>
            <p:cNvSpPr>
              <a:spLocks/>
            </p:cNvSpPr>
            <p:nvPr/>
          </p:nvSpPr>
          <p:spPr bwMode="auto">
            <a:xfrm>
              <a:off x="5128" y="554"/>
              <a:ext cx="218" cy="206"/>
            </a:xfrm>
            <a:custGeom>
              <a:avLst/>
              <a:gdLst/>
              <a:ahLst/>
              <a:cxnLst>
                <a:cxn ang="0">
                  <a:pos x="94" y="182"/>
                </a:cxn>
                <a:cxn ang="0">
                  <a:pos x="94" y="182"/>
                </a:cxn>
                <a:cxn ang="0">
                  <a:pos x="76" y="184"/>
                </a:cxn>
                <a:cxn ang="0">
                  <a:pos x="58" y="186"/>
                </a:cxn>
                <a:cxn ang="0">
                  <a:pos x="44" y="192"/>
                </a:cxn>
                <a:cxn ang="0">
                  <a:pos x="30" y="200"/>
                </a:cxn>
                <a:cxn ang="0">
                  <a:pos x="30" y="200"/>
                </a:cxn>
                <a:cxn ang="0">
                  <a:pos x="22" y="190"/>
                </a:cxn>
                <a:cxn ang="0">
                  <a:pos x="16" y="178"/>
                </a:cxn>
                <a:cxn ang="0">
                  <a:pos x="10" y="168"/>
                </a:cxn>
                <a:cxn ang="0">
                  <a:pos x="6" y="154"/>
                </a:cxn>
                <a:cxn ang="0">
                  <a:pos x="2" y="140"/>
                </a:cxn>
                <a:cxn ang="0">
                  <a:pos x="2" y="126"/>
                </a:cxn>
                <a:cxn ang="0">
                  <a:pos x="0" y="110"/>
                </a:cxn>
                <a:cxn ang="0">
                  <a:pos x="2" y="90"/>
                </a:cxn>
                <a:cxn ang="0">
                  <a:pos x="2" y="90"/>
                </a:cxn>
                <a:cxn ang="0">
                  <a:pos x="2" y="88"/>
                </a:cxn>
                <a:cxn ang="0">
                  <a:pos x="4" y="90"/>
                </a:cxn>
                <a:cxn ang="0">
                  <a:pos x="6" y="92"/>
                </a:cxn>
                <a:cxn ang="0">
                  <a:pos x="6" y="90"/>
                </a:cxn>
                <a:cxn ang="0">
                  <a:pos x="6" y="92"/>
                </a:cxn>
                <a:cxn ang="0">
                  <a:pos x="10" y="90"/>
                </a:cxn>
                <a:cxn ang="0">
                  <a:pos x="78" y="82"/>
                </a:cxn>
                <a:cxn ang="0">
                  <a:pos x="160" y="36"/>
                </a:cxn>
                <a:cxn ang="0">
                  <a:pos x="196" y="4"/>
                </a:cxn>
                <a:cxn ang="0">
                  <a:pos x="204" y="0"/>
                </a:cxn>
                <a:cxn ang="0">
                  <a:pos x="204" y="0"/>
                </a:cxn>
                <a:cxn ang="0">
                  <a:pos x="210" y="18"/>
                </a:cxn>
                <a:cxn ang="0">
                  <a:pos x="214" y="36"/>
                </a:cxn>
                <a:cxn ang="0">
                  <a:pos x="216" y="54"/>
                </a:cxn>
                <a:cxn ang="0">
                  <a:pos x="218" y="76"/>
                </a:cxn>
                <a:cxn ang="0">
                  <a:pos x="218" y="76"/>
                </a:cxn>
                <a:cxn ang="0">
                  <a:pos x="216" y="96"/>
                </a:cxn>
                <a:cxn ang="0">
                  <a:pos x="214" y="114"/>
                </a:cxn>
                <a:cxn ang="0">
                  <a:pos x="208" y="132"/>
                </a:cxn>
                <a:cxn ang="0">
                  <a:pos x="202" y="150"/>
                </a:cxn>
                <a:cxn ang="0">
                  <a:pos x="194" y="166"/>
                </a:cxn>
                <a:cxn ang="0">
                  <a:pos x="186" y="182"/>
                </a:cxn>
                <a:cxn ang="0">
                  <a:pos x="176" y="194"/>
                </a:cxn>
                <a:cxn ang="0">
                  <a:pos x="164" y="206"/>
                </a:cxn>
                <a:cxn ang="0">
                  <a:pos x="164" y="206"/>
                </a:cxn>
                <a:cxn ang="0">
                  <a:pos x="150" y="196"/>
                </a:cxn>
                <a:cxn ang="0">
                  <a:pos x="134" y="188"/>
                </a:cxn>
                <a:cxn ang="0">
                  <a:pos x="114" y="184"/>
                </a:cxn>
                <a:cxn ang="0">
                  <a:pos x="94" y="182"/>
                </a:cxn>
                <a:cxn ang="0">
                  <a:pos x="94" y="182"/>
                </a:cxn>
              </a:cxnLst>
              <a:rect l="0" t="0" r="r" b="b"/>
              <a:pathLst>
                <a:path w="218" h="206">
                  <a:moveTo>
                    <a:pt x="94" y="182"/>
                  </a:moveTo>
                  <a:lnTo>
                    <a:pt x="94" y="182"/>
                  </a:lnTo>
                  <a:lnTo>
                    <a:pt x="76" y="184"/>
                  </a:lnTo>
                  <a:lnTo>
                    <a:pt x="58" y="186"/>
                  </a:lnTo>
                  <a:lnTo>
                    <a:pt x="44" y="192"/>
                  </a:lnTo>
                  <a:lnTo>
                    <a:pt x="30" y="200"/>
                  </a:lnTo>
                  <a:lnTo>
                    <a:pt x="30" y="200"/>
                  </a:lnTo>
                  <a:lnTo>
                    <a:pt x="22" y="190"/>
                  </a:lnTo>
                  <a:lnTo>
                    <a:pt x="16" y="178"/>
                  </a:lnTo>
                  <a:lnTo>
                    <a:pt x="10" y="168"/>
                  </a:lnTo>
                  <a:lnTo>
                    <a:pt x="6" y="154"/>
                  </a:lnTo>
                  <a:lnTo>
                    <a:pt x="2" y="140"/>
                  </a:lnTo>
                  <a:lnTo>
                    <a:pt x="2" y="126"/>
                  </a:lnTo>
                  <a:lnTo>
                    <a:pt x="0" y="110"/>
                  </a:lnTo>
                  <a:lnTo>
                    <a:pt x="2" y="90"/>
                  </a:lnTo>
                  <a:lnTo>
                    <a:pt x="2" y="90"/>
                  </a:lnTo>
                  <a:lnTo>
                    <a:pt x="2" y="88"/>
                  </a:lnTo>
                  <a:lnTo>
                    <a:pt x="4" y="90"/>
                  </a:lnTo>
                  <a:lnTo>
                    <a:pt x="6" y="92"/>
                  </a:lnTo>
                  <a:lnTo>
                    <a:pt x="6" y="90"/>
                  </a:lnTo>
                  <a:lnTo>
                    <a:pt x="6" y="92"/>
                  </a:lnTo>
                  <a:lnTo>
                    <a:pt x="10" y="90"/>
                  </a:lnTo>
                  <a:lnTo>
                    <a:pt x="78" y="82"/>
                  </a:lnTo>
                  <a:lnTo>
                    <a:pt x="160" y="36"/>
                  </a:lnTo>
                  <a:lnTo>
                    <a:pt x="196" y="4"/>
                  </a:lnTo>
                  <a:lnTo>
                    <a:pt x="204" y="0"/>
                  </a:lnTo>
                  <a:lnTo>
                    <a:pt x="204" y="0"/>
                  </a:lnTo>
                  <a:lnTo>
                    <a:pt x="210" y="18"/>
                  </a:lnTo>
                  <a:lnTo>
                    <a:pt x="214" y="36"/>
                  </a:lnTo>
                  <a:lnTo>
                    <a:pt x="216" y="54"/>
                  </a:lnTo>
                  <a:lnTo>
                    <a:pt x="218" y="76"/>
                  </a:lnTo>
                  <a:lnTo>
                    <a:pt x="218" y="76"/>
                  </a:lnTo>
                  <a:lnTo>
                    <a:pt x="216" y="96"/>
                  </a:lnTo>
                  <a:lnTo>
                    <a:pt x="214" y="114"/>
                  </a:lnTo>
                  <a:lnTo>
                    <a:pt x="208" y="132"/>
                  </a:lnTo>
                  <a:lnTo>
                    <a:pt x="202" y="150"/>
                  </a:lnTo>
                  <a:lnTo>
                    <a:pt x="194" y="166"/>
                  </a:lnTo>
                  <a:lnTo>
                    <a:pt x="186" y="182"/>
                  </a:lnTo>
                  <a:lnTo>
                    <a:pt x="176" y="194"/>
                  </a:lnTo>
                  <a:lnTo>
                    <a:pt x="164" y="206"/>
                  </a:lnTo>
                  <a:lnTo>
                    <a:pt x="164" y="206"/>
                  </a:lnTo>
                  <a:lnTo>
                    <a:pt x="150" y="196"/>
                  </a:lnTo>
                  <a:lnTo>
                    <a:pt x="134" y="188"/>
                  </a:lnTo>
                  <a:lnTo>
                    <a:pt x="114" y="184"/>
                  </a:lnTo>
                  <a:lnTo>
                    <a:pt x="94" y="182"/>
                  </a:lnTo>
                  <a:lnTo>
                    <a:pt x="94" y="182"/>
                  </a:lnTo>
                  <a:close/>
                </a:path>
              </a:pathLst>
            </a:custGeom>
            <a:solidFill>
              <a:srgbClr val="FFC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5" name="Freeform 67"/>
            <p:cNvSpPr>
              <a:spLocks/>
            </p:cNvSpPr>
            <p:nvPr/>
          </p:nvSpPr>
          <p:spPr bwMode="auto">
            <a:xfrm>
              <a:off x="5134" y="546"/>
              <a:ext cx="200" cy="206"/>
            </a:xfrm>
            <a:custGeom>
              <a:avLst/>
              <a:gdLst/>
              <a:ahLst/>
              <a:cxnLst>
                <a:cxn ang="0">
                  <a:pos x="88" y="190"/>
                </a:cxn>
                <a:cxn ang="0">
                  <a:pos x="88" y="190"/>
                </a:cxn>
                <a:cxn ang="0">
                  <a:pos x="74" y="190"/>
                </a:cxn>
                <a:cxn ang="0">
                  <a:pos x="60" y="192"/>
                </a:cxn>
                <a:cxn ang="0">
                  <a:pos x="48" y="196"/>
                </a:cxn>
                <a:cxn ang="0">
                  <a:pos x="36" y="200"/>
                </a:cxn>
                <a:cxn ang="0">
                  <a:pos x="36" y="200"/>
                </a:cxn>
                <a:cxn ang="0">
                  <a:pos x="24" y="180"/>
                </a:cxn>
                <a:cxn ang="0">
                  <a:pos x="12" y="156"/>
                </a:cxn>
                <a:cxn ang="0">
                  <a:pos x="6" y="128"/>
                </a:cxn>
                <a:cxn ang="0">
                  <a:pos x="0" y="100"/>
                </a:cxn>
                <a:cxn ang="0">
                  <a:pos x="0" y="100"/>
                </a:cxn>
                <a:cxn ang="0">
                  <a:pos x="18" y="98"/>
                </a:cxn>
                <a:cxn ang="0">
                  <a:pos x="34" y="92"/>
                </a:cxn>
                <a:cxn ang="0">
                  <a:pos x="48" y="86"/>
                </a:cxn>
                <a:cxn ang="0">
                  <a:pos x="60" y="78"/>
                </a:cxn>
                <a:cxn ang="0">
                  <a:pos x="86" y="56"/>
                </a:cxn>
                <a:cxn ang="0">
                  <a:pos x="108" y="36"/>
                </a:cxn>
                <a:cxn ang="0">
                  <a:pos x="128" y="16"/>
                </a:cxn>
                <a:cxn ang="0">
                  <a:pos x="140" y="8"/>
                </a:cxn>
                <a:cxn ang="0">
                  <a:pos x="150" y="4"/>
                </a:cxn>
                <a:cxn ang="0">
                  <a:pos x="160" y="0"/>
                </a:cxn>
                <a:cxn ang="0">
                  <a:pos x="172" y="0"/>
                </a:cxn>
                <a:cxn ang="0">
                  <a:pos x="184" y="4"/>
                </a:cxn>
                <a:cxn ang="0">
                  <a:pos x="198" y="12"/>
                </a:cxn>
                <a:cxn ang="0">
                  <a:pos x="198" y="12"/>
                </a:cxn>
                <a:cxn ang="0">
                  <a:pos x="200" y="30"/>
                </a:cxn>
                <a:cxn ang="0">
                  <a:pos x="200" y="48"/>
                </a:cxn>
                <a:cxn ang="0">
                  <a:pos x="200" y="68"/>
                </a:cxn>
                <a:cxn ang="0">
                  <a:pos x="198" y="86"/>
                </a:cxn>
                <a:cxn ang="0">
                  <a:pos x="198" y="86"/>
                </a:cxn>
                <a:cxn ang="0">
                  <a:pos x="196" y="106"/>
                </a:cxn>
                <a:cxn ang="0">
                  <a:pos x="192" y="124"/>
                </a:cxn>
                <a:cxn ang="0">
                  <a:pos x="186" y="140"/>
                </a:cxn>
                <a:cxn ang="0">
                  <a:pos x="180" y="156"/>
                </a:cxn>
                <a:cxn ang="0">
                  <a:pos x="174" y="170"/>
                </a:cxn>
                <a:cxn ang="0">
                  <a:pos x="166" y="184"/>
                </a:cxn>
                <a:cxn ang="0">
                  <a:pos x="158" y="196"/>
                </a:cxn>
                <a:cxn ang="0">
                  <a:pos x="148" y="206"/>
                </a:cxn>
                <a:cxn ang="0">
                  <a:pos x="148" y="206"/>
                </a:cxn>
                <a:cxn ang="0">
                  <a:pos x="136" y="200"/>
                </a:cxn>
                <a:cxn ang="0">
                  <a:pos x="120" y="194"/>
                </a:cxn>
                <a:cxn ang="0">
                  <a:pos x="104" y="190"/>
                </a:cxn>
                <a:cxn ang="0">
                  <a:pos x="88" y="190"/>
                </a:cxn>
                <a:cxn ang="0">
                  <a:pos x="88" y="190"/>
                </a:cxn>
              </a:cxnLst>
              <a:rect l="0" t="0" r="r" b="b"/>
              <a:pathLst>
                <a:path w="200" h="206">
                  <a:moveTo>
                    <a:pt x="88" y="190"/>
                  </a:moveTo>
                  <a:lnTo>
                    <a:pt x="88" y="190"/>
                  </a:lnTo>
                  <a:lnTo>
                    <a:pt x="74" y="190"/>
                  </a:lnTo>
                  <a:lnTo>
                    <a:pt x="60" y="192"/>
                  </a:lnTo>
                  <a:lnTo>
                    <a:pt x="48" y="196"/>
                  </a:lnTo>
                  <a:lnTo>
                    <a:pt x="36" y="200"/>
                  </a:lnTo>
                  <a:lnTo>
                    <a:pt x="36" y="200"/>
                  </a:lnTo>
                  <a:lnTo>
                    <a:pt x="24" y="180"/>
                  </a:lnTo>
                  <a:lnTo>
                    <a:pt x="12" y="156"/>
                  </a:lnTo>
                  <a:lnTo>
                    <a:pt x="6" y="128"/>
                  </a:lnTo>
                  <a:lnTo>
                    <a:pt x="0" y="100"/>
                  </a:lnTo>
                  <a:lnTo>
                    <a:pt x="0" y="100"/>
                  </a:lnTo>
                  <a:lnTo>
                    <a:pt x="18" y="98"/>
                  </a:lnTo>
                  <a:lnTo>
                    <a:pt x="34" y="92"/>
                  </a:lnTo>
                  <a:lnTo>
                    <a:pt x="48" y="86"/>
                  </a:lnTo>
                  <a:lnTo>
                    <a:pt x="60" y="78"/>
                  </a:lnTo>
                  <a:lnTo>
                    <a:pt x="86" y="56"/>
                  </a:lnTo>
                  <a:lnTo>
                    <a:pt x="108" y="36"/>
                  </a:lnTo>
                  <a:lnTo>
                    <a:pt x="128" y="16"/>
                  </a:lnTo>
                  <a:lnTo>
                    <a:pt x="140" y="8"/>
                  </a:lnTo>
                  <a:lnTo>
                    <a:pt x="150" y="4"/>
                  </a:lnTo>
                  <a:lnTo>
                    <a:pt x="160" y="0"/>
                  </a:lnTo>
                  <a:lnTo>
                    <a:pt x="172" y="0"/>
                  </a:lnTo>
                  <a:lnTo>
                    <a:pt x="184" y="4"/>
                  </a:lnTo>
                  <a:lnTo>
                    <a:pt x="198" y="12"/>
                  </a:lnTo>
                  <a:lnTo>
                    <a:pt x="198" y="12"/>
                  </a:lnTo>
                  <a:lnTo>
                    <a:pt x="200" y="30"/>
                  </a:lnTo>
                  <a:lnTo>
                    <a:pt x="200" y="48"/>
                  </a:lnTo>
                  <a:lnTo>
                    <a:pt x="200" y="68"/>
                  </a:lnTo>
                  <a:lnTo>
                    <a:pt x="198" y="86"/>
                  </a:lnTo>
                  <a:lnTo>
                    <a:pt x="198" y="86"/>
                  </a:lnTo>
                  <a:lnTo>
                    <a:pt x="196" y="106"/>
                  </a:lnTo>
                  <a:lnTo>
                    <a:pt x="192" y="124"/>
                  </a:lnTo>
                  <a:lnTo>
                    <a:pt x="186" y="140"/>
                  </a:lnTo>
                  <a:lnTo>
                    <a:pt x="180" y="156"/>
                  </a:lnTo>
                  <a:lnTo>
                    <a:pt x="174" y="170"/>
                  </a:lnTo>
                  <a:lnTo>
                    <a:pt x="166" y="184"/>
                  </a:lnTo>
                  <a:lnTo>
                    <a:pt x="158" y="196"/>
                  </a:lnTo>
                  <a:lnTo>
                    <a:pt x="148" y="206"/>
                  </a:lnTo>
                  <a:lnTo>
                    <a:pt x="148" y="206"/>
                  </a:lnTo>
                  <a:lnTo>
                    <a:pt x="136" y="200"/>
                  </a:lnTo>
                  <a:lnTo>
                    <a:pt x="120" y="194"/>
                  </a:lnTo>
                  <a:lnTo>
                    <a:pt x="104" y="190"/>
                  </a:lnTo>
                  <a:lnTo>
                    <a:pt x="88" y="190"/>
                  </a:lnTo>
                  <a:lnTo>
                    <a:pt x="88" y="190"/>
                  </a:lnTo>
                  <a:close/>
                </a:path>
              </a:pathLst>
            </a:custGeom>
            <a:solidFill>
              <a:srgbClr val="FF7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6" name="Freeform 68"/>
            <p:cNvSpPr>
              <a:spLocks/>
            </p:cNvSpPr>
            <p:nvPr/>
          </p:nvSpPr>
          <p:spPr bwMode="auto">
            <a:xfrm>
              <a:off x="5148" y="538"/>
              <a:ext cx="174" cy="208"/>
            </a:xfrm>
            <a:custGeom>
              <a:avLst/>
              <a:gdLst/>
              <a:ahLst/>
              <a:cxnLst>
                <a:cxn ang="0">
                  <a:pos x="120" y="208"/>
                </a:cxn>
                <a:cxn ang="0">
                  <a:pos x="120" y="208"/>
                </a:cxn>
                <a:cxn ang="0">
                  <a:pos x="110" y="204"/>
                </a:cxn>
                <a:cxn ang="0">
                  <a:pos x="98" y="200"/>
                </a:cxn>
                <a:cxn ang="0">
                  <a:pos x="86" y="198"/>
                </a:cxn>
                <a:cxn ang="0">
                  <a:pos x="74" y="198"/>
                </a:cxn>
                <a:cxn ang="0">
                  <a:pos x="74" y="198"/>
                </a:cxn>
                <a:cxn ang="0">
                  <a:pos x="54" y="200"/>
                </a:cxn>
                <a:cxn ang="0">
                  <a:pos x="36" y="204"/>
                </a:cxn>
                <a:cxn ang="0">
                  <a:pos x="36" y="204"/>
                </a:cxn>
                <a:cxn ang="0">
                  <a:pos x="28" y="194"/>
                </a:cxn>
                <a:cxn ang="0">
                  <a:pos x="22" y="186"/>
                </a:cxn>
                <a:cxn ang="0">
                  <a:pos x="12" y="162"/>
                </a:cxn>
                <a:cxn ang="0">
                  <a:pos x="4" y="136"/>
                </a:cxn>
                <a:cxn ang="0">
                  <a:pos x="0" y="106"/>
                </a:cxn>
                <a:cxn ang="0">
                  <a:pos x="0" y="106"/>
                </a:cxn>
                <a:cxn ang="0">
                  <a:pos x="18" y="92"/>
                </a:cxn>
                <a:cxn ang="0">
                  <a:pos x="42" y="72"/>
                </a:cxn>
                <a:cxn ang="0">
                  <a:pos x="70" y="50"/>
                </a:cxn>
                <a:cxn ang="0">
                  <a:pos x="96" y="28"/>
                </a:cxn>
                <a:cxn ang="0">
                  <a:pos x="122" y="12"/>
                </a:cxn>
                <a:cxn ang="0">
                  <a:pos x="134" y="6"/>
                </a:cxn>
                <a:cxn ang="0">
                  <a:pos x="144" y="2"/>
                </a:cxn>
                <a:cxn ang="0">
                  <a:pos x="154" y="0"/>
                </a:cxn>
                <a:cxn ang="0">
                  <a:pos x="162" y="2"/>
                </a:cxn>
                <a:cxn ang="0">
                  <a:pos x="168" y="6"/>
                </a:cxn>
                <a:cxn ang="0">
                  <a:pos x="172" y="14"/>
                </a:cxn>
                <a:cxn ang="0">
                  <a:pos x="172" y="14"/>
                </a:cxn>
                <a:cxn ang="0">
                  <a:pos x="174" y="48"/>
                </a:cxn>
                <a:cxn ang="0">
                  <a:pos x="174" y="82"/>
                </a:cxn>
                <a:cxn ang="0">
                  <a:pos x="174" y="82"/>
                </a:cxn>
                <a:cxn ang="0">
                  <a:pos x="172" y="102"/>
                </a:cxn>
                <a:cxn ang="0">
                  <a:pos x="168" y="122"/>
                </a:cxn>
                <a:cxn ang="0">
                  <a:pos x="162" y="140"/>
                </a:cxn>
                <a:cxn ang="0">
                  <a:pos x="156" y="156"/>
                </a:cxn>
                <a:cxn ang="0">
                  <a:pos x="148" y="172"/>
                </a:cxn>
                <a:cxn ang="0">
                  <a:pos x="140" y="186"/>
                </a:cxn>
                <a:cxn ang="0">
                  <a:pos x="130" y="198"/>
                </a:cxn>
                <a:cxn ang="0">
                  <a:pos x="120" y="208"/>
                </a:cxn>
                <a:cxn ang="0">
                  <a:pos x="120" y="208"/>
                </a:cxn>
              </a:cxnLst>
              <a:rect l="0" t="0" r="r" b="b"/>
              <a:pathLst>
                <a:path w="174" h="208">
                  <a:moveTo>
                    <a:pt x="120" y="208"/>
                  </a:moveTo>
                  <a:lnTo>
                    <a:pt x="120" y="208"/>
                  </a:lnTo>
                  <a:lnTo>
                    <a:pt x="110" y="204"/>
                  </a:lnTo>
                  <a:lnTo>
                    <a:pt x="98" y="200"/>
                  </a:lnTo>
                  <a:lnTo>
                    <a:pt x="86" y="198"/>
                  </a:lnTo>
                  <a:lnTo>
                    <a:pt x="74" y="198"/>
                  </a:lnTo>
                  <a:lnTo>
                    <a:pt x="74" y="198"/>
                  </a:lnTo>
                  <a:lnTo>
                    <a:pt x="54" y="200"/>
                  </a:lnTo>
                  <a:lnTo>
                    <a:pt x="36" y="204"/>
                  </a:lnTo>
                  <a:lnTo>
                    <a:pt x="36" y="204"/>
                  </a:lnTo>
                  <a:lnTo>
                    <a:pt x="28" y="194"/>
                  </a:lnTo>
                  <a:lnTo>
                    <a:pt x="22" y="186"/>
                  </a:lnTo>
                  <a:lnTo>
                    <a:pt x="12" y="162"/>
                  </a:lnTo>
                  <a:lnTo>
                    <a:pt x="4" y="136"/>
                  </a:lnTo>
                  <a:lnTo>
                    <a:pt x="0" y="106"/>
                  </a:lnTo>
                  <a:lnTo>
                    <a:pt x="0" y="106"/>
                  </a:lnTo>
                  <a:lnTo>
                    <a:pt x="18" y="92"/>
                  </a:lnTo>
                  <a:lnTo>
                    <a:pt x="42" y="72"/>
                  </a:lnTo>
                  <a:lnTo>
                    <a:pt x="70" y="50"/>
                  </a:lnTo>
                  <a:lnTo>
                    <a:pt x="96" y="28"/>
                  </a:lnTo>
                  <a:lnTo>
                    <a:pt x="122" y="12"/>
                  </a:lnTo>
                  <a:lnTo>
                    <a:pt x="134" y="6"/>
                  </a:lnTo>
                  <a:lnTo>
                    <a:pt x="144" y="2"/>
                  </a:lnTo>
                  <a:lnTo>
                    <a:pt x="154" y="0"/>
                  </a:lnTo>
                  <a:lnTo>
                    <a:pt x="162" y="2"/>
                  </a:lnTo>
                  <a:lnTo>
                    <a:pt x="168" y="6"/>
                  </a:lnTo>
                  <a:lnTo>
                    <a:pt x="172" y="14"/>
                  </a:lnTo>
                  <a:lnTo>
                    <a:pt x="172" y="14"/>
                  </a:lnTo>
                  <a:lnTo>
                    <a:pt x="174" y="48"/>
                  </a:lnTo>
                  <a:lnTo>
                    <a:pt x="174" y="82"/>
                  </a:lnTo>
                  <a:lnTo>
                    <a:pt x="174" y="82"/>
                  </a:lnTo>
                  <a:lnTo>
                    <a:pt x="172" y="102"/>
                  </a:lnTo>
                  <a:lnTo>
                    <a:pt x="168" y="122"/>
                  </a:lnTo>
                  <a:lnTo>
                    <a:pt x="162" y="140"/>
                  </a:lnTo>
                  <a:lnTo>
                    <a:pt x="156" y="156"/>
                  </a:lnTo>
                  <a:lnTo>
                    <a:pt x="148" y="172"/>
                  </a:lnTo>
                  <a:lnTo>
                    <a:pt x="140" y="186"/>
                  </a:lnTo>
                  <a:lnTo>
                    <a:pt x="130" y="198"/>
                  </a:lnTo>
                  <a:lnTo>
                    <a:pt x="120" y="208"/>
                  </a:lnTo>
                  <a:lnTo>
                    <a:pt x="120" y="208"/>
                  </a:lnTo>
                  <a:close/>
                </a:path>
              </a:pathLst>
            </a:custGeom>
            <a:solidFill>
              <a:srgbClr val="D6E1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7" name="Freeform 69"/>
            <p:cNvSpPr>
              <a:spLocks/>
            </p:cNvSpPr>
            <p:nvPr/>
          </p:nvSpPr>
          <p:spPr bwMode="auto">
            <a:xfrm>
              <a:off x="5152" y="656"/>
              <a:ext cx="160" cy="90"/>
            </a:xfrm>
            <a:custGeom>
              <a:avLst/>
              <a:gdLst/>
              <a:ahLst/>
              <a:cxnLst>
                <a:cxn ang="0">
                  <a:pos x="116" y="90"/>
                </a:cxn>
                <a:cxn ang="0">
                  <a:pos x="116" y="90"/>
                </a:cxn>
                <a:cxn ang="0">
                  <a:pos x="106" y="86"/>
                </a:cxn>
                <a:cxn ang="0">
                  <a:pos x="94" y="82"/>
                </a:cxn>
                <a:cxn ang="0">
                  <a:pos x="82" y="80"/>
                </a:cxn>
                <a:cxn ang="0">
                  <a:pos x="70" y="80"/>
                </a:cxn>
                <a:cxn ang="0">
                  <a:pos x="70" y="80"/>
                </a:cxn>
                <a:cxn ang="0">
                  <a:pos x="50" y="82"/>
                </a:cxn>
                <a:cxn ang="0">
                  <a:pos x="32" y="86"/>
                </a:cxn>
                <a:cxn ang="0">
                  <a:pos x="32" y="86"/>
                </a:cxn>
                <a:cxn ang="0">
                  <a:pos x="22" y="74"/>
                </a:cxn>
                <a:cxn ang="0">
                  <a:pos x="14" y="58"/>
                </a:cxn>
                <a:cxn ang="0">
                  <a:pos x="6" y="42"/>
                </a:cxn>
                <a:cxn ang="0">
                  <a:pos x="0" y="24"/>
                </a:cxn>
                <a:cxn ang="0">
                  <a:pos x="0" y="24"/>
                </a:cxn>
                <a:cxn ang="0">
                  <a:pos x="18" y="14"/>
                </a:cxn>
                <a:cxn ang="0">
                  <a:pos x="40" y="6"/>
                </a:cxn>
                <a:cxn ang="0">
                  <a:pos x="62" y="2"/>
                </a:cxn>
                <a:cxn ang="0">
                  <a:pos x="86" y="0"/>
                </a:cxn>
                <a:cxn ang="0">
                  <a:pos x="86" y="0"/>
                </a:cxn>
                <a:cxn ang="0">
                  <a:pos x="106" y="2"/>
                </a:cxn>
                <a:cxn ang="0">
                  <a:pos x="126" y="4"/>
                </a:cxn>
                <a:cxn ang="0">
                  <a:pos x="144" y="10"/>
                </a:cxn>
                <a:cxn ang="0">
                  <a:pos x="160" y="18"/>
                </a:cxn>
                <a:cxn ang="0">
                  <a:pos x="160" y="18"/>
                </a:cxn>
                <a:cxn ang="0">
                  <a:pos x="152" y="40"/>
                </a:cxn>
                <a:cxn ang="0">
                  <a:pos x="142" y="60"/>
                </a:cxn>
                <a:cxn ang="0">
                  <a:pos x="130" y="76"/>
                </a:cxn>
                <a:cxn ang="0">
                  <a:pos x="116" y="90"/>
                </a:cxn>
                <a:cxn ang="0">
                  <a:pos x="116" y="90"/>
                </a:cxn>
              </a:cxnLst>
              <a:rect l="0" t="0" r="r" b="b"/>
              <a:pathLst>
                <a:path w="160" h="90">
                  <a:moveTo>
                    <a:pt x="116" y="90"/>
                  </a:moveTo>
                  <a:lnTo>
                    <a:pt x="116" y="90"/>
                  </a:lnTo>
                  <a:lnTo>
                    <a:pt x="106" y="86"/>
                  </a:lnTo>
                  <a:lnTo>
                    <a:pt x="94" y="82"/>
                  </a:lnTo>
                  <a:lnTo>
                    <a:pt x="82" y="80"/>
                  </a:lnTo>
                  <a:lnTo>
                    <a:pt x="70" y="80"/>
                  </a:lnTo>
                  <a:lnTo>
                    <a:pt x="70" y="80"/>
                  </a:lnTo>
                  <a:lnTo>
                    <a:pt x="50" y="82"/>
                  </a:lnTo>
                  <a:lnTo>
                    <a:pt x="32" y="86"/>
                  </a:lnTo>
                  <a:lnTo>
                    <a:pt x="32" y="86"/>
                  </a:lnTo>
                  <a:lnTo>
                    <a:pt x="22" y="74"/>
                  </a:lnTo>
                  <a:lnTo>
                    <a:pt x="14" y="58"/>
                  </a:lnTo>
                  <a:lnTo>
                    <a:pt x="6" y="42"/>
                  </a:lnTo>
                  <a:lnTo>
                    <a:pt x="0" y="24"/>
                  </a:lnTo>
                  <a:lnTo>
                    <a:pt x="0" y="24"/>
                  </a:lnTo>
                  <a:lnTo>
                    <a:pt x="18" y="14"/>
                  </a:lnTo>
                  <a:lnTo>
                    <a:pt x="40" y="6"/>
                  </a:lnTo>
                  <a:lnTo>
                    <a:pt x="62" y="2"/>
                  </a:lnTo>
                  <a:lnTo>
                    <a:pt x="86" y="0"/>
                  </a:lnTo>
                  <a:lnTo>
                    <a:pt x="86" y="0"/>
                  </a:lnTo>
                  <a:lnTo>
                    <a:pt x="106" y="2"/>
                  </a:lnTo>
                  <a:lnTo>
                    <a:pt x="126" y="4"/>
                  </a:lnTo>
                  <a:lnTo>
                    <a:pt x="144" y="10"/>
                  </a:lnTo>
                  <a:lnTo>
                    <a:pt x="160" y="18"/>
                  </a:lnTo>
                  <a:lnTo>
                    <a:pt x="160" y="18"/>
                  </a:lnTo>
                  <a:lnTo>
                    <a:pt x="152" y="40"/>
                  </a:lnTo>
                  <a:lnTo>
                    <a:pt x="142" y="60"/>
                  </a:lnTo>
                  <a:lnTo>
                    <a:pt x="130" y="76"/>
                  </a:lnTo>
                  <a:lnTo>
                    <a:pt x="116" y="90"/>
                  </a:lnTo>
                  <a:lnTo>
                    <a:pt x="11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8" name="Freeform 70"/>
            <p:cNvSpPr>
              <a:spLocks/>
            </p:cNvSpPr>
            <p:nvPr/>
          </p:nvSpPr>
          <p:spPr bwMode="auto">
            <a:xfrm>
              <a:off x="5142" y="730"/>
              <a:ext cx="166" cy="48"/>
            </a:xfrm>
            <a:custGeom>
              <a:avLst/>
              <a:gdLst/>
              <a:ahLst/>
              <a:cxnLst>
                <a:cxn ang="0">
                  <a:pos x="0" y="30"/>
                </a:cxn>
                <a:cxn ang="0">
                  <a:pos x="0" y="30"/>
                </a:cxn>
                <a:cxn ang="0">
                  <a:pos x="14" y="20"/>
                </a:cxn>
                <a:cxn ang="0">
                  <a:pos x="32" y="10"/>
                </a:cxn>
                <a:cxn ang="0">
                  <a:pos x="54" y="2"/>
                </a:cxn>
                <a:cxn ang="0">
                  <a:pos x="66" y="0"/>
                </a:cxn>
                <a:cxn ang="0">
                  <a:pos x="78" y="0"/>
                </a:cxn>
                <a:cxn ang="0">
                  <a:pos x="92" y="0"/>
                </a:cxn>
                <a:cxn ang="0">
                  <a:pos x="108" y="4"/>
                </a:cxn>
                <a:cxn ang="0">
                  <a:pos x="122" y="10"/>
                </a:cxn>
                <a:cxn ang="0">
                  <a:pos x="136" y="20"/>
                </a:cxn>
                <a:cxn ang="0">
                  <a:pos x="150" y="32"/>
                </a:cxn>
                <a:cxn ang="0">
                  <a:pos x="166" y="48"/>
                </a:cxn>
                <a:cxn ang="0">
                  <a:pos x="166" y="48"/>
                </a:cxn>
                <a:cxn ang="0">
                  <a:pos x="156" y="38"/>
                </a:cxn>
                <a:cxn ang="0">
                  <a:pos x="142" y="28"/>
                </a:cxn>
                <a:cxn ang="0">
                  <a:pos x="124" y="20"/>
                </a:cxn>
                <a:cxn ang="0">
                  <a:pos x="112" y="16"/>
                </a:cxn>
                <a:cxn ang="0">
                  <a:pos x="100" y="14"/>
                </a:cxn>
                <a:cxn ang="0">
                  <a:pos x="86" y="12"/>
                </a:cxn>
                <a:cxn ang="0">
                  <a:pos x="72" y="12"/>
                </a:cxn>
                <a:cxn ang="0">
                  <a:pos x="56" y="14"/>
                </a:cxn>
                <a:cxn ang="0">
                  <a:pos x="38" y="16"/>
                </a:cxn>
                <a:cxn ang="0">
                  <a:pos x="20" y="22"/>
                </a:cxn>
                <a:cxn ang="0">
                  <a:pos x="0" y="30"/>
                </a:cxn>
                <a:cxn ang="0">
                  <a:pos x="0" y="30"/>
                </a:cxn>
              </a:cxnLst>
              <a:rect l="0" t="0" r="r" b="b"/>
              <a:pathLst>
                <a:path w="166" h="48">
                  <a:moveTo>
                    <a:pt x="0" y="30"/>
                  </a:moveTo>
                  <a:lnTo>
                    <a:pt x="0" y="30"/>
                  </a:lnTo>
                  <a:lnTo>
                    <a:pt x="14" y="20"/>
                  </a:lnTo>
                  <a:lnTo>
                    <a:pt x="32" y="10"/>
                  </a:lnTo>
                  <a:lnTo>
                    <a:pt x="54" y="2"/>
                  </a:lnTo>
                  <a:lnTo>
                    <a:pt x="66" y="0"/>
                  </a:lnTo>
                  <a:lnTo>
                    <a:pt x="78" y="0"/>
                  </a:lnTo>
                  <a:lnTo>
                    <a:pt x="92" y="0"/>
                  </a:lnTo>
                  <a:lnTo>
                    <a:pt x="108" y="4"/>
                  </a:lnTo>
                  <a:lnTo>
                    <a:pt x="122" y="10"/>
                  </a:lnTo>
                  <a:lnTo>
                    <a:pt x="136" y="20"/>
                  </a:lnTo>
                  <a:lnTo>
                    <a:pt x="150" y="32"/>
                  </a:lnTo>
                  <a:lnTo>
                    <a:pt x="166" y="48"/>
                  </a:lnTo>
                  <a:lnTo>
                    <a:pt x="166" y="48"/>
                  </a:lnTo>
                  <a:lnTo>
                    <a:pt x="156" y="38"/>
                  </a:lnTo>
                  <a:lnTo>
                    <a:pt x="142" y="28"/>
                  </a:lnTo>
                  <a:lnTo>
                    <a:pt x="124" y="20"/>
                  </a:lnTo>
                  <a:lnTo>
                    <a:pt x="112" y="16"/>
                  </a:lnTo>
                  <a:lnTo>
                    <a:pt x="100" y="14"/>
                  </a:lnTo>
                  <a:lnTo>
                    <a:pt x="86" y="12"/>
                  </a:lnTo>
                  <a:lnTo>
                    <a:pt x="72" y="12"/>
                  </a:lnTo>
                  <a:lnTo>
                    <a:pt x="56" y="14"/>
                  </a:lnTo>
                  <a:lnTo>
                    <a:pt x="38" y="16"/>
                  </a:lnTo>
                  <a:lnTo>
                    <a:pt x="20" y="22"/>
                  </a:lnTo>
                  <a:lnTo>
                    <a:pt x="0" y="30"/>
                  </a:lnTo>
                  <a:lnTo>
                    <a:pt x="0" y="30"/>
                  </a:lnTo>
                  <a:close/>
                </a:path>
              </a:pathLst>
            </a:custGeom>
            <a:solidFill>
              <a:srgbClr val="FFA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9" name="Freeform 71"/>
            <p:cNvSpPr>
              <a:spLocks/>
            </p:cNvSpPr>
            <p:nvPr/>
          </p:nvSpPr>
          <p:spPr bwMode="auto">
            <a:xfrm>
              <a:off x="5170" y="756"/>
              <a:ext cx="96" cy="62"/>
            </a:xfrm>
            <a:custGeom>
              <a:avLst/>
              <a:gdLst/>
              <a:ahLst/>
              <a:cxnLst>
                <a:cxn ang="0">
                  <a:pos x="0" y="26"/>
                </a:cxn>
                <a:cxn ang="0">
                  <a:pos x="0" y="26"/>
                </a:cxn>
                <a:cxn ang="0">
                  <a:pos x="2" y="34"/>
                </a:cxn>
                <a:cxn ang="0">
                  <a:pos x="4" y="40"/>
                </a:cxn>
                <a:cxn ang="0">
                  <a:pos x="8" y="44"/>
                </a:cxn>
                <a:cxn ang="0">
                  <a:pos x="12" y="50"/>
                </a:cxn>
                <a:cxn ang="0">
                  <a:pos x="20" y="54"/>
                </a:cxn>
                <a:cxn ang="0">
                  <a:pos x="28" y="58"/>
                </a:cxn>
                <a:cxn ang="0">
                  <a:pos x="36" y="60"/>
                </a:cxn>
                <a:cxn ang="0">
                  <a:pos x="46" y="62"/>
                </a:cxn>
                <a:cxn ang="0">
                  <a:pos x="46" y="62"/>
                </a:cxn>
                <a:cxn ang="0">
                  <a:pos x="54" y="62"/>
                </a:cxn>
                <a:cxn ang="0">
                  <a:pos x="64" y="62"/>
                </a:cxn>
                <a:cxn ang="0">
                  <a:pos x="72" y="60"/>
                </a:cxn>
                <a:cxn ang="0">
                  <a:pos x="80" y="56"/>
                </a:cxn>
                <a:cxn ang="0">
                  <a:pos x="86" y="52"/>
                </a:cxn>
                <a:cxn ang="0">
                  <a:pos x="90" y="48"/>
                </a:cxn>
                <a:cxn ang="0">
                  <a:pos x="94" y="42"/>
                </a:cxn>
                <a:cxn ang="0">
                  <a:pos x="96" y="36"/>
                </a:cxn>
                <a:cxn ang="0">
                  <a:pos x="96" y="36"/>
                </a:cxn>
                <a:cxn ang="0">
                  <a:pos x="96" y="30"/>
                </a:cxn>
                <a:cxn ang="0">
                  <a:pos x="94" y="24"/>
                </a:cxn>
                <a:cxn ang="0">
                  <a:pos x="90" y="18"/>
                </a:cxn>
                <a:cxn ang="0">
                  <a:pos x="84" y="14"/>
                </a:cxn>
                <a:cxn ang="0">
                  <a:pos x="78" y="10"/>
                </a:cxn>
                <a:cxn ang="0">
                  <a:pos x="70" y="6"/>
                </a:cxn>
                <a:cxn ang="0">
                  <a:pos x="60" y="2"/>
                </a:cxn>
                <a:cxn ang="0">
                  <a:pos x="52" y="2"/>
                </a:cxn>
                <a:cxn ang="0">
                  <a:pos x="52" y="2"/>
                </a:cxn>
                <a:cxn ang="0">
                  <a:pos x="42" y="0"/>
                </a:cxn>
                <a:cxn ang="0">
                  <a:pos x="32" y="2"/>
                </a:cxn>
                <a:cxn ang="0">
                  <a:pos x="24" y="4"/>
                </a:cxn>
                <a:cxn ang="0">
                  <a:pos x="16" y="6"/>
                </a:cxn>
                <a:cxn ang="0">
                  <a:pos x="10" y="10"/>
                </a:cxn>
                <a:cxn ang="0">
                  <a:pos x="6" y="16"/>
                </a:cxn>
                <a:cxn ang="0">
                  <a:pos x="2" y="20"/>
                </a:cxn>
                <a:cxn ang="0">
                  <a:pos x="0" y="26"/>
                </a:cxn>
                <a:cxn ang="0">
                  <a:pos x="0" y="26"/>
                </a:cxn>
              </a:cxnLst>
              <a:rect l="0" t="0" r="r" b="b"/>
              <a:pathLst>
                <a:path w="96" h="62">
                  <a:moveTo>
                    <a:pt x="0" y="26"/>
                  </a:moveTo>
                  <a:lnTo>
                    <a:pt x="0" y="26"/>
                  </a:lnTo>
                  <a:lnTo>
                    <a:pt x="2" y="34"/>
                  </a:lnTo>
                  <a:lnTo>
                    <a:pt x="4" y="40"/>
                  </a:lnTo>
                  <a:lnTo>
                    <a:pt x="8" y="44"/>
                  </a:lnTo>
                  <a:lnTo>
                    <a:pt x="12" y="50"/>
                  </a:lnTo>
                  <a:lnTo>
                    <a:pt x="20" y="54"/>
                  </a:lnTo>
                  <a:lnTo>
                    <a:pt x="28" y="58"/>
                  </a:lnTo>
                  <a:lnTo>
                    <a:pt x="36" y="60"/>
                  </a:lnTo>
                  <a:lnTo>
                    <a:pt x="46" y="62"/>
                  </a:lnTo>
                  <a:lnTo>
                    <a:pt x="46" y="62"/>
                  </a:lnTo>
                  <a:lnTo>
                    <a:pt x="54" y="62"/>
                  </a:lnTo>
                  <a:lnTo>
                    <a:pt x="64" y="62"/>
                  </a:lnTo>
                  <a:lnTo>
                    <a:pt x="72" y="60"/>
                  </a:lnTo>
                  <a:lnTo>
                    <a:pt x="80" y="56"/>
                  </a:lnTo>
                  <a:lnTo>
                    <a:pt x="86" y="52"/>
                  </a:lnTo>
                  <a:lnTo>
                    <a:pt x="90" y="48"/>
                  </a:lnTo>
                  <a:lnTo>
                    <a:pt x="94" y="42"/>
                  </a:lnTo>
                  <a:lnTo>
                    <a:pt x="96" y="36"/>
                  </a:lnTo>
                  <a:lnTo>
                    <a:pt x="96" y="36"/>
                  </a:lnTo>
                  <a:lnTo>
                    <a:pt x="96" y="30"/>
                  </a:lnTo>
                  <a:lnTo>
                    <a:pt x="94" y="24"/>
                  </a:lnTo>
                  <a:lnTo>
                    <a:pt x="90" y="18"/>
                  </a:lnTo>
                  <a:lnTo>
                    <a:pt x="84" y="14"/>
                  </a:lnTo>
                  <a:lnTo>
                    <a:pt x="78" y="10"/>
                  </a:lnTo>
                  <a:lnTo>
                    <a:pt x="70" y="6"/>
                  </a:lnTo>
                  <a:lnTo>
                    <a:pt x="60" y="2"/>
                  </a:lnTo>
                  <a:lnTo>
                    <a:pt x="52" y="2"/>
                  </a:lnTo>
                  <a:lnTo>
                    <a:pt x="52" y="2"/>
                  </a:lnTo>
                  <a:lnTo>
                    <a:pt x="42" y="0"/>
                  </a:lnTo>
                  <a:lnTo>
                    <a:pt x="32" y="2"/>
                  </a:lnTo>
                  <a:lnTo>
                    <a:pt x="24" y="4"/>
                  </a:lnTo>
                  <a:lnTo>
                    <a:pt x="16" y="6"/>
                  </a:lnTo>
                  <a:lnTo>
                    <a:pt x="10" y="10"/>
                  </a:lnTo>
                  <a:lnTo>
                    <a:pt x="6" y="16"/>
                  </a:lnTo>
                  <a:lnTo>
                    <a:pt x="2" y="20"/>
                  </a:lnTo>
                  <a:lnTo>
                    <a:pt x="0" y="26"/>
                  </a:lnTo>
                  <a:lnTo>
                    <a:pt x="0" y="26"/>
                  </a:lnTo>
                  <a:close/>
                </a:path>
              </a:pathLst>
            </a:custGeom>
            <a:solidFill>
              <a:srgbClr val="FF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0" name="Freeform 72"/>
            <p:cNvSpPr>
              <a:spLocks/>
            </p:cNvSpPr>
            <p:nvPr/>
          </p:nvSpPr>
          <p:spPr bwMode="auto">
            <a:xfrm>
              <a:off x="5172" y="758"/>
              <a:ext cx="92" cy="60"/>
            </a:xfrm>
            <a:custGeom>
              <a:avLst/>
              <a:gdLst/>
              <a:ahLst/>
              <a:cxnLst>
                <a:cxn ang="0">
                  <a:pos x="92" y="34"/>
                </a:cxn>
                <a:cxn ang="0">
                  <a:pos x="92" y="34"/>
                </a:cxn>
                <a:cxn ang="0">
                  <a:pos x="92" y="28"/>
                </a:cxn>
                <a:cxn ang="0">
                  <a:pos x="90" y="22"/>
                </a:cxn>
                <a:cxn ang="0">
                  <a:pos x="86" y="16"/>
                </a:cxn>
                <a:cxn ang="0">
                  <a:pos x="80" y="12"/>
                </a:cxn>
                <a:cxn ang="0">
                  <a:pos x="74" y="8"/>
                </a:cxn>
                <a:cxn ang="0">
                  <a:pos x="66" y="4"/>
                </a:cxn>
                <a:cxn ang="0">
                  <a:pos x="58" y="2"/>
                </a:cxn>
                <a:cxn ang="0">
                  <a:pos x="50" y="0"/>
                </a:cxn>
                <a:cxn ang="0">
                  <a:pos x="50" y="0"/>
                </a:cxn>
                <a:cxn ang="0">
                  <a:pos x="40" y="0"/>
                </a:cxn>
                <a:cxn ang="0">
                  <a:pos x="32" y="0"/>
                </a:cxn>
                <a:cxn ang="0">
                  <a:pos x="24" y="2"/>
                </a:cxn>
                <a:cxn ang="0">
                  <a:pos x="16" y="6"/>
                </a:cxn>
                <a:cxn ang="0">
                  <a:pos x="10" y="10"/>
                </a:cxn>
                <a:cxn ang="0">
                  <a:pos x="6" y="14"/>
                </a:cxn>
                <a:cxn ang="0">
                  <a:pos x="2" y="20"/>
                </a:cxn>
                <a:cxn ang="0">
                  <a:pos x="0" y="26"/>
                </a:cxn>
                <a:cxn ang="0">
                  <a:pos x="0" y="26"/>
                </a:cxn>
                <a:cxn ang="0">
                  <a:pos x="0" y="32"/>
                </a:cxn>
                <a:cxn ang="0">
                  <a:pos x="4" y="36"/>
                </a:cxn>
                <a:cxn ang="0">
                  <a:pos x="6" y="42"/>
                </a:cxn>
                <a:cxn ang="0">
                  <a:pos x="12" y="48"/>
                </a:cxn>
                <a:cxn ang="0">
                  <a:pos x="18" y="52"/>
                </a:cxn>
                <a:cxn ang="0">
                  <a:pos x="26" y="54"/>
                </a:cxn>
                <a:cxn ang="0">
                  <a:pos x="34" y="58"/>
                </a:cxn>
                <a:cxn ang="0">
                  <a:pos x="44" y="58"/>
                </a:cxn>
                <a:cxn ang="0">
                  <a:pos x="44" y="58"/>
                </a:cxn>
                <a:cxn ang="0">
                  <a:pos x="52" y="60"/>
                </a:cxn>
                <a:cxn ang="0">
                  <a:pos x="62" y="58"/>
                </a:cxn>
                <a:cxn ang="0">
                  <a:pos x="70" y="56"/>
                </a:cxn>
                <a:cxn ang="0">
                  <a:pos x="76" y="54"/>
                </a:cxn>
                <a:cxn ang="0">
                  <a:pos x="82" y="50"/>
                </a:cxn>
                <a:cxn ang="0">
                  <a:pos x="88" y="44"/>
                </a:cxn>
                <a:cxn ang="0">
                  <a:pos x="90" y="40"/>
                </a:cxn>
                <a:cxn ang="0">
                  <a:pos x="92" y="34"/>
                </a:cxn>
                <a:cxn ang="0">
                  <a:pos x="92" y="34"/>
                </a:cxn>
              </a:cxnLst>
              <a:rect l="0" t="0" r="r" b="b"/>
              <a:pathLst>
                <a:path w="92" h="60">
                  <a:moveTo>
                    <a:pt x="92" y="34"/>
                  </a:moveTo>
                  <a:lnTo>
                    <a:pt x="92" y="34"/>
                  </a:lnTo>
                  <a:lnTo>
                    <a:pt x="92" y="28"/>
                  </a:lnTo>
                  <a:lnTo>
                    <a:pt x="90" y="22"/>
                  </a:lnTo>
                  <a:lnTo>
                    <a:pt x="86" y="16"/>
                  </a:lnTo>
                  <a:lnTo>
                    <a:pt x="80" y="12"/>
                  </a:lnTo>
                  <a:lnTo>
                    <a:pt x="74" y="8"/>
                  </a:lnTo>
                  <a:lnTo>
                    <a:pt x="66" y="4"/>
                  </a:lnTo>
                  <a:lnTo>
                    <a:pt x="58" y="2"/>
                  </a:lnTo>
                  <a:lnTo>
                    <a:pt x="50" y="0"/>
                  </a:lnTo>
                  <a:lnTo>
                    <a:pt x="50" y="0"/>
                  </a:lnTo>
                  <a:lnTo>
                    <a:pt x="40" y="0"/>
                  </a:lnTo>
                  <a:lnTo>
                    <a:pt x="32" y="0"/>
                  </a:lnTo>
                  <a:lnTo>
                    <a:pt x="24" y="2"/>
                  </a:lnTo>
                  <a:lnTo>
                    <a:pt x="16" y="6"/>
                  </a:lnTo>
                  <a:lnTo>
                    <a:pt x="10" y="10"/>
                  </a:lnTo>
                  <a:lnTo>
                    <a:pt x="6" y="14"/>
                  </a:lnTo>
                  <a:lnTo>
                    <a:pt x="2" y="20"/>
                  </a:lnTo>
                  <a:lnTo>
                    <a:pt x="0" y="26"/>
                  </a:lnTo>
                  <a:lnTo>
                    <a:pt x="0" y="26"/>
                  </a:lnTo>
                  <a:lnTo>
                    <a:pt x="0" y="32"/>
                  </a:lnTo>
                  <a:lnTo>
                    <a:pt x="4" y="36"/>
                  </a:lnTo>
                  <a:lnTo>
                    <a:pt x="6" y="42"/>
                  </a:lnTo>
                  <a:lnTo>
                    <a:pt x="12" y="48"/>
                  </a:lnTo>
                  <a:lnTo>
                    <a:pt x="18" y="52"/>
                  </a:lnTo>
                  <a:lnTo>
                    <a:pt x="26" y="54"/>
                  </a:lnTo>
                  <a:lnTo>
                    <a:pt x="34" y="58"/>
                  </a:lnTo>
                  <a:lnTo>
                    <a:pt x="44" y="58"/>
                  </a:lnTo>
                  <a:lnTo>
                    <a:pt x="44" y="58"/>
                  </a:lnTo>
                  <a:lnTo>
                    <a:pt x="52" y="60"/>
                  </a:lnTo>
                  <a:lnTo>
                    <a:pt x="62" y="58"/>
                  </a:lnTo>
                  <a:lnTo>
                    <a:pt x="70" y="56"/>
                  </a:lnTo>
                  <a:lnTo>
                    <a:pt x="76" y="54"/>
                  </a:lnTo>
                  <a:lnTo>
                    <a:pt x="82" y="50"/>
                  </a:lnTo>
                  <a:lnTo>
                    <a:pt x="88" y="44"/>
                  </a:lnTo>
                  <a:lnTo>
                    <a:pt x="90" y="40"/>
                  </a:lnTo>
                  <a:lnTo>
                    <a:pt x="92" y="34"/>
                  </a:lnTo>
                  <a:lnTo>
                    <a:pt x="92" y="34"/>
                  </a:lnTo>
                  <a:close/>
                </a:path>
              </a:pathLst>
            </a:custGeom>
            <a:solidFill>
              <a:srgbClr val="FFF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1" name="Freeform 73"/>
            <p:cNvSpPr>
              <a:spLocks/>
            </p:cNvSpPr>
            <p:nvPr/>
          </p:nvSpPr>
          <p:spPr bwMode="auto">
            <a:xfrm>
              <a:off x="5174" y="760"/>
              <a:ext cx="88" cy="56"/>
            </a:xfrm>
            <a:custGeom>
              <a:avLst/>
              <a:gdLst/>
              <a:ahLst/>
              <a:cxnLst>
                <a:cxn ang="0">
                  <a:pos x="88" y="32"/>
                </a:cxn>
                <a:cxn ang="0">
                  <a:pos x="88" y="32"/>
                </a:cxn>
                <a:cxn ang="0">
                  <a:pos x="88" y="26"/>
                </a:cxn>
                <a:cxn ang="0">
                  <a:pos x="86" y="20"/>
                </a:cxn>
                <a:cxn ang="0">
                  <a:pos x="82" y="16"/>
                </a:cxn>
                <a:cxn ang="0">
                  <a:pos x="78" y="10"/>
                </a:cxn>
                <a:cxn ang="0">
                  <a:pos x="64" y="4"/>
                </a:cxn>
                <a:cxn ang="0">
                  <a:pos x="46" y="0"/>
                </a:cxn>
                <a:cxn ang="0">
                  <a:pos x="46" y="0"/>
                </a:cxn>
                <a:cxn ang="0">
                  <a:pos x="30" y="0"/>
                </a:cxn>
                <a:cxn ang="0">
                  <a:pos x="16" y="4"/>
                </a:cxn>
                <a:cxn ang="0">
                  <a:pos x="10" y="8"/>
                </a:cxn>
                <a:cxn ang="0">
                  <a:pos x="4" y="12"/>
                </a:cxn>
                <a:cxn ang="0">
                  <a:pos x="2" y="18"/>
                </a:cxn>
                <a:cxn ang="0">
                  <a:pos x="0" y="24"/>
                </a:cxn>
                <a:cxn ang="0">
                  <a:pos x="0" y="24"/>
                </a:cxn>
                <a:cxn ang="0">
                  <a:pos x="0" y="30"/>
                </a:cxn>
                <a:cxn ang="0">
                  <a:pos x="2" y="34"/>
                </a:cxn>
                <a:cxn ang="0">
                  <a:pos x="6" y="40"/>
                </a:cxn>
                <a:cxn ang="0">
                  <a:pos x="12" y="44"/>
                </a:cxn>
                <a:cxn ang="0">
                  <a:pos x="24" y="52"/>
                </a:cxn>
                <a:cxn ang="0">
                  <a:pos x="42" y="56"/>
                </a:cxn>
                <a:cxn ang="0">
                  <a:pos x="42" y="56"/>
                </a:cxn>
                <a:cxn ang="0">
                  <a:pos x="58" y="56"/>
                </a:cxn>
                <a:cxn ang="0">
                  <a:pos x="74" y="50"/>
                </a:cxn>
                <a:cxn ang="0">
                  <a:pos x="80" y="46"/>
                </a:cxn>
                <a:cxn ang="0">
                  <a:pos x="84" y="42"/>
                </a:cxn>
                <a:cxn ang="0">
                  <a:pos x="86" y="38"/>
                </a:cxn>
                <a:cxn ang="0">
                  <a:pos x="88" y="32"/>
                </a:cxn>
                <a:cxn ang="0">
                  <a:pos x="88" y="32"/>
                </a:cxn>
              </a:cxnLst>
              <a:rect l="0" t="0" r="r" b="b"/>
              <a:pathLst>
                <a:path w="88" h="56">
                  <a:moveTo>
                    <a:pt x="88" y="32"/>
                  </a:moveTo>
                  <a:lnTo>
                    <a:pt x="88" y="32"/>
                  </a:lnTo>
                  <a:lnTo>
                    <a:pt x="88" y="26"/>
                  </a:lnTo>
                  <a:lnTo>
                    <a:pt x="86" y="20"/>
                  </a:lnTo>
                  <a:lnTo>
                    <a:pt x="82" y="16"/>
                  </a:lnTo>
                  <a:lnTo>
                    <a:pt x="78" y="10"/>
                  </a:lnTo>
                  <a:lnTo>
                    <a:pt x="64" y="4"/>
                  </a:lnTo>
                  <a:lnTo>
                    <a:pt x="46" y="0"/>
                  </a:lnTo>
                  <a:lnTo>
                    <a:pt x="46" y="0"/>
                  </a:lnTo>
                  <a:lnTo>
                    <a:pt x="30" y="0"/>
                  </a:lnTo>
                  <a:lnTo>
                    <a:pt x="16" y="4"/>
                  </a:lnTo>
                  <a:lnTo>
                    <a:pt x="10" y="8"/>
                  </a:lnTo>
                  <a:lnTo>
                    <a:pt x="4" y="12"/>
                  </a:lnTo>
                  <a:lnTo>
                    <a:pt x="2" y="18"/>
                  </a:lnTo>
                  <a:lnTo>
                    <a:pt x="0" y="24"/>
                  </a:lnTo>
                  <a:lnTo>
                    <a:pt x="0" y="24"/>
                  </a:lnTo>
                  <a:lnTo>
                    <a:pt x="0" y="30"/>
                  </a:lnTo>
                  <a:lnTo>
                    <a:pt x="2" y="34"/>
                  </a:lnTo>
                  <a:lnTo>
                    <a:pt x="6" y="40"/>
                  </a:lnTo>
                  <a:lnTo>
                    <a:pt x="12" y="44"/>
                  </a:lnTo>
                  <a:lnTo>
                    <a:pt x="24" y="52"/>
                  </a:lnTo>
                  <a:lnTo>
                    <a:pt x="42" y="56"/>
                  </a:lnTo>
                  <a:lnTo>
                    <a:pt x="42" y="56"/>
                  </a:lnTo>
                  <a:lnTo>
                    <a:pt x="58" y="56"/>
                  </a:lnTo>
                  <a:lnTo>
                    <a:pt x="74" y="50"/>
                  </a:lnTo>
                  <a:lnTo>
                    <a:pt x="80" y="46"/>
                  </a:lnTo>
                  <a:lnTo>
                    <a:pt x="84" y="42"/>
                  </a:lnTo>
                  <a:lnTo>
                    <a:pt x="86" y="38"/>
                  </a:lnTo>
                  <a:lnTo>
                    <a:pt x="88" y="32"/>
                  </a:lnTo>
                  <a:lnTo>
                    <a:pt x="88" y="32"/>
                  </a:lnTo>
                  <a:close/>
                </a:path>
              </a:pathLst>
            </a:custGeom>
            <a:solidFill>
              <a:srgbClr val="FFF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2" name="Freeform 74"/>
            <p:cNvSpPr>
              <a:spLocks/>
            </p:cNvSpPr>
            <p:nvPr/>
          </p:nvSpPr>
          <p:spPr bwMode="auto">
            <a:xfrm>
              <a:off x="5176" y="760"/>
              <a:ext cx="84" cy="54"/>
            </a:xfrm>
            <a:custGeom>
              <a:avLst/>
              <a:gdLst/>
              <a:ahLst/>
              <a:cxnLst>
                <a:cxn ang="0">
                  <a:pos x="84" y="32"/>
                </a:cxn>
                <a:cxn ang="0">
                  <a:pos x="84" y="32"/>
                </a:cxn>
                <a:cxn ang="0">
                  <a:pos x="84" y="26"/>
                </a:cxn>
                <a:cxn ang="0">
                  <a:pos x="82" y="20"/>
                </a:cxn>
                <a:cxn ang="0">
                  <a:pos x="78" y="16"/>
                </a:cxn>
                <a:cxn ang="0">
                  <a:pos x="74" y="12"/>
                </a:cxn>
                <a:cxn ang="0">
                  <a:pos x="62" y="4"/>
                </a:cxn>
                <a:cxn ang="0">
                  <a:pos x="44" y="0"/>
                </a:cxn>
                <a:cxn ang="0">
                  <a:pos x="44" y="0"/>
                </a:cxn>
                <a:cxn ang="0">
                  <a:pos x="28" y="2"/>
                </a:cxn>
                <a:cxn ang="0">
                  <a:pos x="14" y="6"/>
                </a:cxn>
                <a:cxn ang="0">
                  <a:pos x="8" y="10"/>
                </a:cxn>
                <a:cxn ang="0">
                  <a:pos x="4" y="14"/>
                </a:cxn>
                <a:cxn ang="0">
                  <a:pos x="2" y="18"/>
                </a:cxn>
                <a:cxn ang="0">
                  <a:pos x="0" y="24"/>
                </a:cxn>
                <a:cxn ang="0">
                  <a:pos x="0" y="24"/>
                </a:cxn>
                <a:cxn ang="0">
                  <a:pos x="0" y="28"/>
                </a:cxn>
                <a:cxn ang="0">
                  <a:pos x="2" y="34"/>
                </a:cxn>
                <a:cxn ang="0">
                  <a:pos x="6" y="40"/>
                </a:cxn>
                <a:cxn ang="0">
                  <a:pos x="10" y="44"/>
                </a:cxn>
                <a:cxn ang="0">
                  <a:pos x="24" y="50"/>
                </a:cxn>
                <a:cxn ang="0">
                  <a:pos x="40" y="54"/>
                </a:cxn>
                <a:cxn ang="0">
                  <a:pos x="40" y="54"/>
                </a:cxn>
                <a:cxn ang="0">
                  <a:pos x="56" y="54"/>
                </a:cxn>
                <a:cxn ang="0">
                  <a:pos x="70" y="50"/>
                </a:cxn>
                <a:cxn ang="0">
                  <a:pos x="76" y="46"/>
                </a:cxn>
                <a:cxn ang="0">
                  <a:pos x="80" y="42"/>
                </a:cxn>
                <a:cxn ang="0">
                  <a:pos x="82" y="36"/>
                </a:cxn>
                <a:cxn ang="0">
                  <a:pos x="84" y="32"/>
                </a:cxn>
                <a:cxn ang="0">
                  <a:pos x="84" y="32"/>
                </a:cxn>
              </a:cxnLst>
              <a:rect l="0" t="0" r="r" b="b"/>
              <a:pathLst>
                <a:path w="84" h="54">
                  <a:moveTo>
                    <a:pt x="84" y="32"/>
                  </a:moveTo>
                  <a:lnTo>
                    <a:pt x="84" y="32"/>
                  </a:lnTo>
                  <a:lnTo>
                    <a:pt x="84" y="26"/>
                  </a:lnTo>
                  <a:lnTo>
                    <a:pt x="82" y="20"/>
                  </a:lnTo>
                  <a:lnTo>
                    <a:pt x="78" y="16"/>
                  </a:lnTo>
                  <a:lnTo>
                    <a:pt x="74" y="12"/>
                  </a:lnTo>
                  <a:lnTo>
                    <a:pt x="62" y="4"/>
                  </a:lnTo>
                  <a:lnTo>
                    <a:pt x="44" y="0"/>
                  </a:lnTo>
                  <a:lnTo>
                    <a:pt x="44" y="0"/>
                  </a:lnTo>
                  <a:lnTo>
                    <a:pt x="28" y="2"/>
                  </a:lnTo>
                  <a:lnTo>
                    <a:pt x="14" y="6"/>
                  </a:lnTo>
                  <a:lnTo>
                    <a:pt x="8" y="10"/>
                  </a:lnTo>
                  <a:lnTo>
                    <a:pt x="4" y="14"/>
                  </a:lnTo>
                  <a:lnTo>
                    <a:pt x="2" y="18"/>
                  </a:lnTo>
                  <a:lnTo>
                    <a:pt x="0" y="24"/>
                  </a:lnTo>
                  <a:lnTo>
                    <a:pt x="0" y="24"/>
                  </a:lnTo>
                  <a:lnTo>
                    <a:pt x="0" y="28"/>
                  </a:lnTo>
                  <a:lnTo>
                    <a:pt x="2" y="34"/>
                  </a:lnTo>
                  <a:lnTo>
                    <a:pt x="6" y="40"/>
                  </a:lnTo>
                  <a:lnTo>
                    <a:pt x="10" y="44"/>
                  </a:lnTo>
                  <a:lnTo>
                    <a:pt x="24" y="50"/>
                  </a:lnTo>
                  <a:lnTo>
                    <a:pt x="40" y="54"/>
                  </a:lnTo>
                  <a:lnTo>
                    <a:pt x="40" y="54"/>
                  </a:lnTo>
                  <a:lnTo>
                    <a:pt x="56" y="54"/>
                  </a:lnTo>
                  <a:lnTo>
                    <a:pt x="70" y="50"/>
                  </a:lnTo>
                  <a:lnTo>
                    <a:pt x="76" y="46"/>
                  </a:lnTo>
                  <a:lnTo>
                    <a:pt x="80" y="42"/>
                  </a:lnTo>
                  <a:lnTo>
                    <a:pt x="82" y="36"/>
                  </a:lnTo>
                  <a:lnTo>
                    <a:pt x="84" y="32"/>
                  </a:lnTo>
                  <a:lnTo>
                    <a:pt x="84" y="32"/>
                  </a:lnTo>
                  <a:close/>
                </a:path>
              </a:pathLst>
            </a:custGeom>
            <a:solidFill>
              <a:srgbClr val="FFF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3" name="Freeform 75"/>
            <p:cNvSpPr>
              <a:spLocks/>
            </p:cNvSpPr>
            <p:nvPr/>
          </p:nvSpPr>
          <p:spPr bwMode="auto">
            <a:xfrm>
              <a:off x="5178" y="762"/>
              <a:ext cx="80" cy="52"/>
            </a:xfrm>
            <a:custGeom>
              <a:avLst/>
              <a:gdLst/>
              <a:ahLst/>
              <a:cxnLst>
                <a:cxn ang="0">
                  <a:pos x="80" y="30"/>
                </a:cxn>
                <a:cxn ang="0">
                  <a:pos x="80" y="30"/>
                </a:cxn>
                <a:cxn ang="0">
                  <a:pos x="80" y="24"/>
                </a:cxn>
                <a:cxn ang="0">
                  <a:pos x="78" y="20"/>
                </a:cxn>
                <a:cxn ang="0">
                  <a:pos x="76" y="14"/>
                </a:cxn>
                <a:cxn ang="0">
                  <a:pos x="70" y="10"/>
                </a:cxn>
                <a:cxn ang="0">
                  <a:pos x="58" y="4"/>
                </a:cxn>
                <a:cxn ang="0">
                  <a:pos x="42" y="0"/>
                </a:cxn>
                <a:cxn ang="0">
                  <a:pos x="42" y="0"/>
                </a:cxn>
                <a:cxn ang="0">
                  <a:pos x="26" y="0"/>
                </a:cxn>
                <a:cxn ang="0">
                  <a:pos x="14" y="4"/>
                </a:cxn>
                <a:cxn ang="0">
                  <a:pos x="8" y="8"/>
                </a:cxn>
                <a:cxn ang="0">
                  <a:pos x="4" y="12"/>
                </a:cxn>
                <a:cxn ang="0">
                  <a:pos x="2" y="16"/>
                </a:cxn>
                <a:cxn ang="0">
                  <a:pos x="0" y="22"/>
                </a:cxn>
                <a:cxn ang="0">
                  <a:pos x="0" y="22"/>
                </a:cxn>
                <a:cxn ang="0">
                  <a:pos x="0" y="26"/>
                </a:cxn>
                <a:cxn ang="0">
                  <a:pos x="2" y="32"/>
                </a:cxn>
                <a:cxn ang="0">
                  <a:pos x="6" y="36"/>
                </a:cxn>
                <a:cxn ang="0">
                  <a:pos x="10" y="42"/>
                </a:cxn>
                <a:cxn ang="0">
                  <a:pos x="22" y="48"/>
                </a:cxn>
                <a:cxn ang="0">
                  <a:pos x="38" y="52"/>
                </a:cxn>
                <a:cxn ang="0">
                  <a:pos x="38" y="52"/>
                </a:cxn>
                <a:cxn ang="0">
                  <a:pos x="54" y="50"/>
                </a:cxn>
                <a:cxn ang="0">
                  <a:pos x="68" y="46"/>
                </a:cxn>
                <a:cxn ang="0">
                  <a:pos x="72" y="44"/>
                </a:cxn>
                <a:cxn ang="0">
                  <a:pos x="76" y="40"/>
                </a:cxn>
                <a:cxn ang="0">
                  <a:pos x="80" y="34"/>
                </a:cxn>
                <a:cxn ang="0">
                  <a:pos x="80" y="30"/>
                </a:cxn>
                <a:cxn ang="0">
                  <a:pos x="80" y="30"/>
                </a:cxn>
              </a:cxnLst>
              <a:rect l="0" t="0" r="r" b="b"/>
              <a:pathLst>
                <a:path w="80" h="52">
                  <a:moveTo>
                    <a:pt x="80" y="30"/>
                  </a:moveTo>
                  <a:lnTo>
                    <a:pt x="80" y="30"/>
                  </a:lnTo>
                  <a:lnTo>
                    <a:pt x="80" y="24"/>
                  </a:lnTo>
                  <a:lnTo>
                    <a:pt x="78" y="20"/>
                  </a:lnTo>
                  <a:lnTo>
                    <a:pt x="76" y="14"/>
                  </a:lnTo>
                  <a:lnTo>
                    <a:pt x="70" y="10"/>
                  </a:lnTo>
                  <a:lnTo>
                    <a:pt x="58" y="4"/>
                  </a:lnTo>
                  <a:lnTo>
                    <a:pt x="42" y="0"/>
                  </a:lnTo>
                  <a:lnTo>
                    <a:pt x="42" y="0"/>
                  </a:lnTo>
                  <a:lnTo>
                    <a:pt x="26" y="0"/>
                  </a:lnTo>
                  <a:lnTo>
                    <a:pt x="14" y="4"/>
                  </a:lnTo>
                  <a:lnTo>
                    <a:pt x="8" y="8"/>
                  </a:lnTo>
                  <a:lnTo>
                    <a:pt x="4" y="12"/>
                  </a:lnTo>
                  <a:lnTo>
                    <a:pt x="2" y="16"/>
                  </a:lnTo>
                  <a:lnTo>
                    <a:pt x="0" y="22"/>
                  </a:lnTo>
                  <a:lnTo>
                    <a:pt x="0" y="22"/>
                  </a:lnTo>
                  <a:lnTo>
                    <a:pt x="0" y="26"/>
                  </a:lnTo>
                  <a:lnTo>
                    <a:pt x="2" y="32"/>
                  </a:lnTo>
                  <a:lnTo>
                    <a:pt x="6" y="36"/>
                  </a:lnTo>
                  <a:lnTo>
                    <a:pt x="10" y="42"/>
                  </a:lnTo>
                  <a:lnTo>
                    <a:pt x="22" y="48"/>
                  </a:lnTo>
                  <a:lnTo>
                    <a:pt x="38" y="52"/>
                  </a:lnTo>
                  <a:lnTo>
                    <a:pt x="38" y="52"/>
                  </a:lnTo>
                  <a:lnTo>
                    <a:pt x="54" y="50"/>
                  </a:lnTo>
                  <a:lnTo>
                    <a:pt x="68" y="46"/>
                  </a:lnTo>
                  <a:lnTo>
                    <a:pt x="72" y="44"/>
                  </a:lnTo>
                  <a:lnTo>
                    <a:pt x="76" y="40"/>
                  </a:lnTo>
                  <a:lnTo>
                    <a:pt x="80" y="34"/>
                  </a:lnTo>
                  <a:lnTo>
                    <a:pt x="80" y="30"/>
                  </a:lnTo>
                  <a:lnTo>
                    <a:pt x="80" y="30"/>
                  </a:lnTo>
                  <a:close/>
                </a:path>
              </a:pathLst>
            </a:custGeom>
            <a:solidFill>
              <a:srgbClr val="FFE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4" name="Freeform 76"/>
            <p:cNvSpPr>
              <a:spLocks/>
            </p:cNvSpPr>
            <p:nvPr/>
          </p:nvSpPr>
          <p:spPr bwMode="auto">
            <a:xfrm>
              <a:off x="5180" y="762"/>
              <a:ext cx="76" cy="50"/>
            </a:xfrm>
            <a:custGeom>
              <a:avLst/>
              <a:gdLst/>
              <a:ahLst/>
              <a:cxnLst>
                <a:cxn ang="0">
                  <a:pos x="76" y="30"/>
                </a:cxn>
                <a:cxn ang="0">
                  <a:pos x="76" y="30"/>
                </a:cxn>
                <a:cxn ang="0">
                  <a:pos x="76" y="24"/>
                </a:cxn>
                <a:cxn ang="0">
                  <a:pos x="74" y="20"/>
                </a:cxn>
                <a:cxn ang="0">
                  <a:pos x="72" y="14"/>
                </a:cxn>
                <a:cxn ang="0">
                  <a:pos x="68" y="10"/>
                </a:cxn>
                <a:cxn ang="0">
                  <a:pos x="56" y="4"/>
                </a:cxn>
                <a:cxn ang="0">
                  <a:pos x="40" y="0"/>
                </a:cxn>
                <a:cxn ang="0">
                  <a:pos x="40" y="0"/>
                </a:cxn>
                <a:cxn ang="0">
                  <a:pos x="26" y="2"/>
                </a:cxn>
                <a:cxn ang="0">
                  <a:pos x="12" y="6"/>
                </a:cxn>
                <a:cxn ang="0">
                  <a:pos x="8" y="8"/>
                </a:cxn>
                <a:cxn ang="0">
                  <a:pos x="4" y="12"/>
                </a:cxn>
                <a:cxn ang="0">
                  <a:pos x="0" y="16"/>
                </a:cxn>
                <a:cxn ang="0">
                  <a:pos x="0" y="22"/>
                </a:cxn>
                <a:cxn ang="0">
                  <a:pos x="0" y="22"/>
                </a:cxn>
                <a:cxn ang="0">
                  <a:pos x="0" y="26"/>
                </a:cxn>
                <a:cxn ang="0">
                  <a:pos x="2" y="32"/>
                </a:cxn>
                <a:cxn ang="0">
                  <a:pos x="4" y="36"/>
                </a:cxn>
                <a:cxn ang="0">
                  <a:pos x="10" y="40"/>
                </a:cxn>
                <a:cxn ang="0">
                  <a:pos x="22" y="46"/>
                </a:cxn>
                <a:cxn ang="0">
                  <a:pos x="36" y="50"/>
                </a:cxn>
                <a:cxn ang="0">
                  <a:pos x="36" y="50"/>
                </a:cxn>
                <a:cxn ang="0">
                  <a:pos x="52" y="50"/>
                </a:cxn>
                <a:cxn ang="0">
                  <a:pos x="64" y="46"/>
                </a:cxn>
                <a:cxn ang="0">
                  <a:pos x="68" y="42"/>
                </a:cxn>
                <a:cxn ang="0">
                  <a:pos x="72" y="38"/>
                </a:cxn>
                <a:cxn ang="0">
                  <a:pos x="76" y="34"/>
                </a:cxn>
                <a:cxn ang="0">
                  <a:pos x="76" y="30"/>
                </a:cxn>
                <a:cxn ang="0">
                  <a:pos x="76" y="30"/>
                </a:cxn>
              </a:cxnLst>
              <a:rect l="0" t="0" r="r" b="b"/>
              <a:pathLst>
                <a:path w="76" h="50">
                  <a:moveTo>
                    <a:pt x="76" y="30"/>
                  </a:moveTo>
                  <a:lnTo>
                    <a:pt x="76" y="30"/>
                  </a:lnTo>
                  <a:lnTo>
                    <a:pt x="76" y="24"/>
                  </a:lnTo>
                  <a:lnTo>
                    <a:pt x="74" y="20"/>
                  </a:lnTo>
                  <a:lnTo>
                    <a:pt x="72" y="14"/>
                  </a:lnTo>
                  <a:lnTo>
                    <a:pt x="68" y="10"/>
                  </a:lnTo>
                  <a:lnTo>
                    <a:pt x="56" y="4"/>
                  </a:lnTo>
                  <a:lnTo>
                    <a:pt x="40" y="0"/>
                  </a:lnTo>
                  <a:lnTo>
                    <a:pt x="40" y="0"/>
                  </a:lnTo>
                  <a:lnTo>
                    <a:pt x="26" y="2"/>
                  </a:lnTo>
                  <a:lnTo>
                    <a:pt x="12" y="6"/>
                  </a:lnTo>
                  <a:lnTo>
                    <a:pt x="8" y="8"/>
                  </a:lnTo>
                  <a:lnTo>
                    <a:pt x="4" y="12"/>
                  </a:lnTo>
                  <a:lnTo>
                    <a:pt x="0" y="16"/>
                  </a:lnTo>
                  <a:lnTo>
                    <a:pt x="0" y="22"/>
                  </a:lnTo>
                  <a:lnTo>
                    <a:pt x="0" y="22"/>
                  </a:lnTo>
                  <a:lnTo>
                    <a:pt x="0" y="26"/>
                  </a:lnTo>
                  <a:lnTo>
                    <a:pt x="2" y="32"/>
                  </a:lnTo>
                  <a:lnTo>
                    <a:pt x="4" y="36"/>
                  </a:lnTo>
                  <a:lnTo>
                    <a:pt x="10" y="40"/>
                  </a:lnTo>
                  <a:lnTo>
                    <a:pt x="22" y="46"/>
                  </a:lnTo>
                  <a:lnTo>
                    <a:pt x="36" y="50"/>
                  </a:lnTo>
                  <a:lnTo>
                    <a:pt x="36" y="50"/>
                  </a:lnTo>
                  <a:lnTo>
                    <a:pt x="52" y="50"/>
                  </a:lnTo>
                  <a:lnTo>
                    <a:pt x="64" y="46"/>
                  </a:lnTo>
                  <a:lnTo>
                    <a:pt x="68" y="42"/>
                  </a:lnTo>
                  <a:lnTo>
                    <a:pt x="72" y="38"/>
                  </a:lnTo>
                  <a:lnTo>
                    <a:pt x="76" y="34"/>
                  </a:lnTo>
                  <a:lnTo>
                    <a:pt x="76" y="30"/>
                  </a:lnTo>
                  <a:lnTo>
                    <a:pt x="76" y="30"/>
                  </a:lnTo>
                  <a:close/>
                </a:path>
              </a:pathLst>
            </a:custGeom>
            <a:solidFill>
              <a:srgbClr val="FFE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5" name="Freeform 77"/>
            <p:cNvSpPr>
              <a:spLocks/>
            </p:cNvSpPr>
            <p:nvPr/>
          </p:nvSpPr>
          <p:spPr bwMode="auto">
            <a:xfrm>
              <a:off x="5182" y="764"/>
              <a:ext cx="74" cy="48"/>
            </a:xfrm>
            <a:custGeom>
              <a:avLst/>
              <a:gdLst/>
              <a:ahLst/>
              <a:cxnLst>
                <a:cxn ang="0">
                  <a:pos x="74" y="28"/>
                </a:cxn>
                <a:cxn ang="0">
                  <a:pos x="74" y="28"/>
                </a:cxn>
                <a:cxn ang="0">
                  <a:pos x="72" y="22"/>
                </a:cxn>
                <a:cxn ang="0">
                  <a:pos x="72" y="18"/>
                </a:cxn>
                <a:cxn ang="0">
                  <a:pos x="64" y="10"/>
                </a:cxn>
                <a:cxn ang="0">
                  <a:pos x="52" y="4"/>
                </a:cxn>
                <a:cxn ang="0">
                  <a:pos x="38" y="0"/>
                </a:cxn>
                <a:cxn ang="0">
                  <a:pos x="38" y="0"/>
                </a:cxn>
                <a:cxn ang="0">
                  <a:pos x="24" y="0"/>
                </a:cxn>
                <a:cxn ang="0">
                  <a:pos x="12" y="4"/>
                </a:cxn>
                <a:cxn ang="0">
                  <a:pos x="4" y="12"/>
                </a:cxn>
                <a:cxn ang="0">
                  <a:pos x="0" y="16"/>
                </a:cxn>
                <a:cxn ang="0">
                  <a:pos x="0" y="20"/>
                </a:cxn>
                <a:cxn ang="0">
                  <a:pos x="0" y="20"/>
                </a:cxn>
                <a:cxn ang="0">
                  <a:pos x="0" y="24"/>
                </a:cxn>
                <a:cxn ang="0">
                  <a:pos x="2" y="30"/>
                </a:cxn>
                <a:cxn ang="0">
                  <a:pos x="8" y="38"/>
                </a:cxn>
                <a:cxn ang="0">
                  <a:pos x="20" y="44"/>
                </a:cxn>
                <a:cxn ang="0">
                  <a:pos x="34" y="48"/>
                </a:cxn>
                <a:cxn ang="0">
                  <a:pos x="34" y="48"/>
                </a:cxn>
                <a:cxn ang="0">
                  <a:pos x="48" y="46"/>
                </a:cxn>
                <a:cxn ang="0">
                  <a:pos x="60" y="42"/>
                </a:cxn>
                <a:cxn ang="0">
                  <a:pos x="70" y="36"/>
                </a:cxn>
                <a:cxn ang="0">
                  <a:pos x="72" y="32"/>
                </a:cxn>
                <a:cxn ang="0">
                  <a:pos x="74" y="28"/>
                </a:cxn>
                <a:cxn ang="0">
                  <a:pos x="74" y="28"/>
                </a:cxn>
              </a:cxnLst>
              <a:rect l="0" t="0" r="r" b="b"/>
              <a:pathLst>
                <a:path w="74" h="48">
                  <a:moveTo>
                    <a:pt x="74" y="28"/>
                  </a:moveTo>
                  <a:lnTo>
                    <a:pt x="74" y="28"/>
                  </a:lnTo>
                  <a:lnTo>
                    <a:pt x="72" y="22"/>
                  </a:lnTo>
                  <a:lnTo>
                    <a:pt x="72" y="18"/>
                  </a:lnTo>
                  <a:lnTo>
                    <a:pt x="64" y="10"/>
                  </a:lnTo>
                  <a:lnTo>
                    <a:pt x="52" y="4"/>
                  </a:lnTo>
                  <a:lnTo>
                    <a:pt x="38" y="0"/>
                  </a:lnTo>
                  <a:lnTo>
                    <a:pt x="38" y="0"/>
                  </a:lnTo>
                  <a:lnTo>
                    <a:pt x="24" y="0"/>
                  </a:lnTo>
                  <a:lnTo>
                    <a:pt x="12" y="4"/>
                  </a:lnTo>
                  <a:lnTo>
                    <a:pt x="4" y="12"/>
                  </a:lnTo>
                  <a:lnTo>
                    <a:pt x="0" y="16"/>
                  </a:lnTo>
                  <a:lnTo>
                    <a:pt x="0" y="20"/>
                  </a:lnTo>
                  <a:lnTo>
                    <a:pt x="0" y="20"/>
                  </a:lnTo>
                  <a:lnTo>
                    <a:pt x="0" y="24"/>
                  </a:lnTo>
                  <a:lnTo>
                    <a:pt x="2" y="30"/>
                  </a:lnTo>
                  <a:lnTo>
                    <a:pt x="8" y="38"/>
                  </a:lnTo>
                  <a:lnTo>
                    <a:pt x="20" y="44"/>
                  </a:lnTo>
                  <a:lnTo>
                    <a:pt x="34" y="48"/>
                  </a:lnTo>
                  <a:lnTo>
                    <a:pt x="34" y="48"/>
                  </a:lnTo>
                  <a:lnTo>
                    <a:pt x="48" y="46"/>
                  </a:lnTo>
                  <a:lnTo>
                    <a:pt x="60" y="42"/>
                  </a:lnTo>
                  <a:lnTo>
                    <a:pt x="70" y="36"/>
                  </a:lnTo>
                  <a:lnTo>
                    <a:pt x="72" y="32"/>
                  </a:lnTo>
                  <a:lnTo>
                    <a:pt x="74" y="28"/>
                  </a:lnTo>
                  <a:lnTo>
                    <a:pt x="74" y="28"/>
                  </a:lnTo>
                  <a:close/>
                </a:path>
              </a:pathLst>
            </a:custGeom>
            <a:solidFill>
              <a:srgbClr val="FFE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6" name="Freeform 78"/>
            <p:cNvSpPr>
              <a:spLocks/>
            </p:cNvSpPr>
            <p:nvPr/>
          </p:nvSpPr>
          <p:spPr bwMode="auto">
            <a:xfrm>
              <a:off x="5184" y="766"/>
              <a:ext cx="70" cy="44"/>
            </a:xfrm>
            <a:custGeom>
              <a:avLst/>
              <a:gdLst/>
              <a:ahLst/>
              <a:cxnLst>
                <a:cxn ang="0">
                  <a:pos x="70" y="24"/>
                </a:cxn>
                <a:cxn ang="0">
                  <a:pos x="70" y="24"/>
                </a:cxn>
                <a:cxn ang="0">
                  <a:pos x="70" y="20"/>
                </a:cxn>
                <a:cxn ang="0">
                  <a:pos x="68" y="16"/>
                </a:cxn>
                <a:cxn ang="0">
                  <a:pos x="60" y="8"/>
                </a:cxn>
                <a:cxn ang="0">
                  <a:pos x="50" y="2"/>
                </a:cxn>
                <a:cxn ang="0">
                  <a:pos x="36" y="0"/>
                </a:cxn>
                <a:cxn ang="0">
                  <a:pos x="36" y="0"/>
                </a:cxn>
                <a:cxn ang="0">
                  <a:pos x="22" y="0"/>
                </a:cxn>
                <a:cxn ang="0">
                  <a:pos x="12" y="4"/>
                </a:cxn>
                <a:cxn ang="0">
                  <a:pos x="2" y="10"/>
                </a:cxn>
                <a:cxn ang="0">
                  <a:pos x="0" y="14"/>
                </a:cxn>
                <a:cxn ang="0">
                  <a:pos x="0" y="18"/>
                </a:cxn>
                <a:cxn ang="0">
                  <a:pos x="0" y="18"/>
                </a:cxn>
                <a:cxn ang="0">
                  <a:pos x="0" y="22"/>
                </a:cxn>
                <a:cxn ang="0">
                  <a:pos x="2" y="28"/>
                </a:cxn>
                <a:cxn ang="0">
                  <a:pos x="8" y="34"/>
                </a:cxn>
                <a:cxn ang="0">
                  <a:pos x="18" y="40"/>
                </a:cxn>
                <a:cxn ang="0">
                  <a:pos x="32" y="44"/>
                </a:cxn>
                <a:cxn ang="0">
                  <a:pos x="32" y="44"/>
                </a:cxn>
                <a:cxn ang="0">
                  <a:pos x="46" y="44"/>
                </a:cxn>
                <a:cxn ang="0">
                  <a:pos x="58" y="40"/>
                </a:cxn>
                <a:cxn ang="0">
                  <a:pos x="66" y="34"/>
                </a:cxn>
                <a:cxn ang="0">
                  <a:pos x="68" y="30"/>
                </a:cxn>
                <a:cxn ang="0">
                  <a:pos x="70" y="24"/>
                </a:cxn>
                <a:cxn ang="0">
                  <a:pos x="70" y="24"/>
                </a:cxn>
              </a:cxnLst>
              <a:rect l="0" t="0" r="r" b="b"/>
              <a:pathLst>
                <a:path w="70" h="44">
                  <a:moveTo>
                    <a:pt x="70" y="24"/>
                  </a:moveTo>
                  <a:lnTo>
                    <a:pt x="70" y="24"/>
                  </a:lnTo>
                  <a:lnTo>
                    <a:pt x="70" y="20"/>
                  </a:lnTo>
                  <a:lnTo>
                    <a:pt x="68" y="16"/>
                  </a:lnTo>
                  <a:lnTo>
                    <a:pt x="60" y="8"/>
                  </a:lnTo>
                  <a:lnTo>
                    <a:pt x="50" y="2"/>
                  </a:lnTo>
                  <a:lnTo>
                    <a:pt x="36" y="0"/>
                  </a:lnTo>
                  <a:lnTo>
                    <a:pt x="36" y="0"/>
                  </a:lnTo>
                  <a:lnTo>
                    <a:pt x="22" y="0"/>
                  </a:lnTo>
                  <a:lnTo>
                    <a:pt x="12" y="4"/>
                  </a:lnTo>
                  <a:lnTo>
                    <a:pt x="2" y="10"/>
                  </a:lnTo>
                  <a:lnTo>
                    <a:pt x="0" y="14"/>
                  </a:lnTo>
                  <a:lnTo>
                    <a:pt x="0" y="18"/>
                  </a:lnTo>
                  <a:lnTo>
                    <a:pt x="0" y="18"/>
                  </a:lnTo>
                  <a:lnTo>
                    <a:pt x="0" y="22"/>
                  </a:lnTo>
                  <a:lnTo>
                    <a:pt x="2" y="28"/>
                  </a:lnTo>
                  <a:lnTo>
                    <a:pt x="8" y="34"/>
                  </a:lnTo>
                  <a:lnTo>
                    <a:pt x="18" y="40"/>
                  </a:lnTo>
                  <a:lnTo>
                    <a:pt x="32" y="44"/>
                  </a:lnTo>
                  <a:lnTo>
                    <a:pt x="32" y="44"/>
                  </a:lnTo>
                  <a:lnTo>
                    <a:pt x="46" y="44"/>
                  </a:lnTo>
                  <a:lnTo>
                    <a:pt x="58" y="40"/>
                  </a:lnTo>
                  <a:lnTo>
                    <a:pt x="66" y="34"/>
                  </a:lnTo>
                  <a:lnTo>
                    <a:pt x="68" y="30"/>
                  </a:lnTo>
                  <a:lnTo>
                    <a:pt x="70" y="24"/>
                  </a:lnTo>
                  <a:lnTo>
                    <a:pt x="70" y="24"/>
                  </a:lnTo>
                  <a:close/>
                </a:path>
              </a:pathLst>
            </a:custGeom>
            <a:solidFill>
              <a:srgbClr val="FFE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7" name="Freeform 79"/>
            <p:cNvSpPr>
              <a:spLocks/>
            </p:cNvSpPr>
            <p:nvPr/>
          </p:nvSpPr>
          <p:spPr bwMode="auto">
            <a:xfrm>
              <a:off x="5184" y="766"/>
              <a:ext cx="68" cy="42"/>
            </a:xfrm>
            <a:custGeom>
              <a:avLst/>
              <a:gdLst/>
              <a:ahLst/>
              <a:cxnLst>
                <a:cxn ang="0">
                  <a:pos x="68" y="24"/>
                </a:cxn>
                <a:cxn ang="0">
                  <a:pos x="68" y="24"/>
                </a:cxn>
                <a:cxn ang="0">
                  <a:pos x="68" y="20"/>
                </a:cxn>
                <a:cxn ang="0">
                  <a:pos x="66" y="16"/>
                </a:cxn>
                <a:cxn ang="0">
                  <a:pos x="60" y="8"/>
                </a:cxn>
                <a:cxn ang="0">
                  <a:pos x="50" y="4"/>
                </a:cxn>
                <a:cxn ang="0">
                  <a:pos x="36" y="0"/>
                </a:cxn>
                <a:cxn ang="0">
                  <a:pos x="36" y="0"/>
                </a:cxn>
                <a:cxn ang="0">
                  <a:pos x="24" y="0"/>
                </a:cxn>
                <a:cxn ang="0">
                  <a:pos x="12" y="4"/>
                </a:cxn>
                <a:cxn ang="0">
                  <a:pos x="4" y="10"/>
                </a:cxn>
                <a:cxn ang="0">
                  <a:pos x="2" y="14"/>
                </a:cxn>
                <a:cxn ang="0">
                  <a:pos x="0" y="18"/>
                </a:cxn>
                <a:cxn ang="0">
                  <a:pos x="0" y="18"/>
                </a:cxn>
                <a:cxn ang="0">
                  <a:pos x="2" y="22"/>
                </a:cxn>
                <a:cxn ang="0">
                  <a:pos x="2" y="26"/>
                </a:cxn>
                <a:cxn ang="0">
                  <a:pos x="10" y="34"/>
                </a:cxn>
                <a:cxn ang="0">
                  <a:pos x="20" y="40"/>
                </a:cxn>
                <a:cxn ang="0">
                  <a:pos x="32" y="42"/>
                </a:cxn>
                <a:cxn ang="0">
                  <a:pos x="32" y="42"/>
                </a:cxn>
                <a:cxn ang="0">
                  <a:pos x="46" y="42"/>
                </a:cxn>
                <a:cxn ang="0">
                  <a:pos x="56" y="38"/>
                </a:cxn>
                <a:cxn ang="0">
                  <a:pos x="64" y="32"/>
                </a:cxn>
                <a:cxn ang="0">
                  <a:pos x="66" y="30"/>
                </a:cxn>
                <a:cxn ang="0">
                  <a:pos x="68" y="24"/>
                </a:cxn>
                <a:cxn ang="0">
                  <a:pos x="68" y="24"/>
                </a:cxn>
              </a:cxnLst>
              <a:rect l="0" t="0" r="r" b="b"/>
              <a:pathLst>
                <a:path w="68" h="42">
                  <a:moveTo>
                    <a:pt x="68" y="24"/>
                  </a:moveTo>
                  <a:lnTo>
                    <a:pt x="68" y="24"/>
                  </a:lnTo>
                  <a:lnTo>
                    <a:pt x="68" y="20"/>
                  </a:lnTo>
                  <a:lnTo>
                    <a:pt x="66" y="16"/>
                  </a:lnTo>
                  <a:lnTo>
                    <a:pt x="60" y="8"/>
                  </a:lnTo>
                  <a:lnTo>
                    <a:pt x="50" y="4"/>
                  </a:lnTo>
                  <a:lnTo>
                    <a:pt x="36" y="0"/>
                  </a:lnTo>
                  <a:lnTo>
                    <a:pt x="36" y="0"/>
                  </a:lnTo>
                  <a:lnTo>
                    <a:pt x="24" y="0"/>
                  </a:lnTo>
                  <a:lnTo>
                    <a:pt x="12" y="4"/>
                  </a:lnTo>
                  <a:lnTo>
                    <a:pt x="4" y="10"/>
                  </a:lnTo>
                  <a:lnTo>
                    <a:pt x="2" y="14"/>
                  </a:lnTo>
                  <a:lnTo>
                    <a:pt x="0" y="18"/>
                  </a:lnTo>
                  <a:lnTo>
                    <a:pt x="0" y="18"/>
                  </a:lnTo>
                  <a:lnTo>
                    <a:pt x="2" y="22"/>
                  </a:lnTo>
                  <a:lnTo>
                    <a:pt x="2" y="26"/>
                  </a:lnTo>
                  <a:lnTo>
                    <a:pt x="10" y="34"/>
                  </a:lnTo>
                  <a:lnTo>
                    <a:pt x="20" y="40"/>
                  </a:lnTo>
                  <a:lnTo>
                    <a:pt x="32" y="42"/>
                  </a:lnTo>
                  <a:lnTo>
                    <a:pt x="32" y="42"/>
                  </a:lnTo>
                  <a:lnTo>
                    <a:pt x="46" y="42"/>
                  </a:lnTo>
                  <a:lnTo>
                    <a:pt x="56" y="38"/>
                  </a:lnTo>
                  <a:lnTo>
                    <a:pt x="64" y="32"/>
                  </a:lnTo>
                  <a:lnTo>
                    <a:pt x="66" y="30"/>
                  </a:lnTo>
                  <a:lnTo>
                    <a:pt x="68" y="24"/>
                  </a:lnTo>
                  <a:lnTo>
                    <a:pt x="68" y="24"/>
                  </a:lnTo>
                  <a:close/>
                </a:path>
              </a:pathLst>
            </a:custGeom>
            <a:solidFill>
              <a:srgbClr val="FFE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8" name="Freeform 80"/>
            <p:cNvSpPr>
              <a:spLocks/>
            </p:cNvSpPr>
            <p:nvPr/>
          </p:nvSpPr>
          <p:spPr bwMode="auto">
            <a:xfrm>
              <a:off x="5186" y="768"/>
              <a:ext cx="64" cy="40"/>
            </a:xfrm>
            <a:custGeom>
              <a:avLst/>
              <a:gdLst/>
              <a:ahLst/>
              <a:cxnLst>
                <a:cxn ang="0">
                  <a:pos x="64" y="22"/>
                </a:cxn>
                <a:cxn ang="0">
                  <a:pos x="64" y="22"/>
                </a:cxn>
                <a:cxn ang="0">
                  <a:pos x="64" y="18"/>
                </a:cxn>
                <a:cxn ang="0">
                  <a:pos x="62" y="14"/>
                </a:cxn>
                <a:cxn ang="0">
                  <a:pos x="56" y="8"/>
                </a:cxn>
                <a:cxn ang="0">
                  <a:pos x="46" y="2"/>
                </a:cxn>
                <a:cxn ang="0">
                  <a:pos x="34" y="0"/>
                </a:cxn>
                <a:cxn ang="0">
                  <a:pos x="34" y="0"/>
                </a:cxn>
                <a:cxn ang="0">
                  <a:pos x="22" y="0"/>
                </a:cxn>
                <a:cxn ang="0">
                  <a:pos x="12" y="4"/>
                </a:cxn>
                <a:cxn ang="0">
                  <a:pos x="4" y="8"/>
                </a:cxn>
                <a:cxn ang="0">
                  <a:pos x="2" y="12"/>
                </a:cxn>
                <a:cxn ang="0">
                  <a:pos x="0" y="16"/>
                </a:cxn>
                <a:cxn ang="0">
                  <a:pos x="0" y="16"/>
                </a:cxn>
                <a:cxn ang="0">
                  <a:pos x="0" y="20"/>
                </a:cxn>
                <a:cxn ang="0">
                  <a:pos x="2" y="24"/>
                </a:cxn>
                <a:cxn ang="0">
                  <a:pos x="8" y="32"/>
                </a:cxn>
                <a:cxn ang="0">
                  <a:pos x="18" y="36"/>
                </a:cxn>
                <a:cxn ang="0">
                  <a:pos x="30" y="40"/>
                </a:cxn>
                <a:cxn ang="0">
                  <a:pos x="30" y="40"/>
                </a:cxn>
                <a:cxn ang="0">
                  <a:pos x="42" y="40"/>
                </a:cxn>
                <a:cxn ang="0">
                  <a:pos x="54" y="36"/>
                </a:cxn>
                <a:cxn ang="0">
                  <a:pos x="60" y="30"/>
                </a:cxn>
                <a:cxn ang="0">
                  <a:pos x="62" y="26"/>
                </a:cxn>
                <a:cxn ang="0">
                  <a:pos x="64" y="22"/>
                </a:cxn>
                <a:cxn ang="0">
                  <a:pos x="64" y="22"/>
                </a:cxn>
              </a:cxnLst>
              <a:rect l="0" t="0" r="r" b="b"/>
              <a:pathLst>
                <a:path w="64" h="40">
                  <a:moveTo>
                    <a:pt x="64" y="22"/>
                  </a:moveTo>
                  <a:lnTo>
                    <a:pt x="64" y="22"/>
                  </a:lnTo>
                  <a:lnTo>
                    <a:pt x="64" y="18"/>
                  </a:lnTo>
                  <a:lnTo>
                    <a:pt x="62" y="14"/>
                  </a:lnTo>
                  <a:lnTo>
                    <a:pt x="56" y="8"/>
                  </a:lnTo>
                  <a:lnTo>
                    <a:pt x="46" y="2"/>
                  </a:lnTo>
                  <a:lnTo>
                    <a:pt x="34" y="0"/>
                  </a:lnTo>
                  <a:lnTo>
                    <a:pt x="34" y="0"/>
                  </a:lnTo>
                  <a:lnTo>
                    <a:pt x="22" y="0"/>
                  </a:lnTo>
                  <a:lnTo>
                    <a:pt x="12" y="4"/>
                  </a:lnTo>
                  <a:lnTo>
                    <a:pt x="4" y="8"/>
                  </a:lnTo>
                  <a:lnTo>
                    <a:pt x="2" y="12"/>
                  </a:lnTo>
                  <a:lnTo>
                    <a:pt x="0" y="16"/>
                  </a:lnTo>
                  <a:lnTo>
                    <a:pt x="0" y="16"/>
                  </a:lnTo>
                  <a:lnTo>
                    <a:pt x="0" y="20"/>
                  </a:lnTo>
                  <a:lnTo>
                    <a:pt x="2" y="24"/>
                  </a:lnTo>
                  <a:lnTo>
                    <a:pt x="8" y="32"/>
                  </a:lnTo>
                  <a:lnTo>
                    <a:pt x="18" y="36"/>
                  </a:lnTo>
                  <a:lnTo>
                    <a:pt x="30" y="40"/>
                  </a:lnTo>
                  <a:lnTo>
                    <a:pt x="30" y="40"/>
                  </a:lnTo>
                  <a:lnTo>
                    <a:pt x="42" y="40"/>
                  </a:lnTo>
                  <a:lnTo>
                    <a:pt x="54" y="36"/>
                  </a:lnTo>
                  <a:lnTo>
                    <a:pt x="60" y="30"/>
                  </a:lnTo>
                  <a:lnTo>
                    <a:pt x="62" y="26"/>
                  </a:lnTo>
                  <a:lnTo>
                    <a:pt x="64" y="22"/>
                  </a:lnTo>
                  <a:lnTo>
                    <a:pt x="64" y="22"/>
                  </a:lnTo>
                  <a:close/>
                </a:path>
              </a:pathLst>
            </a:custGeom>
            <a:solidFill>
              <a:srgbClr val="FFD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9" name="Freeform 81"/>
            <p:cNvSpPr>
              <a:spLocks/>
            </p:cNvSpPr>
            <p:nvPr/>
          </p:nvSpPr>
          <p:spPr bwMode="auto">
            <a:xfrm>
              <a:off x="5188" y="768"/>
              <a:ext cx="60" cy="38"/>
            </a:xfrm>
            <a:custGeom>
              <a:avLst/>
              <a:gdLst/>
              <a:ahLst/>
              <a:cxnLst>
                <a:cxn ang="0">
                  <a:pos x="60" y="22"/>
                </a:cxn>
                <a:cxn ang="0">
                  <a:pos x="60" y="22"/>
                </a:cxn>
                <a:cxn ang="0">
                  <a:pos x="58" y="14"/>
                </a:cxn>
                <a:cxn ang="0">
                  <a:pos x="52" y="8"/>
                </a:cxn>
                <a:cxn ang="0">
                  <a:pos x="44" y="4"/>
                </a:cxn>
                <a:cxn ang="0">
                  <a:pos x="32" y="0"/>
                </a:cxn>
                <a:cxn ang="0">
                  <a:pos x="32" y="0"/>
                </a:cxn>
                <a:cxn ang="0">
                  <a:pos x="20" y="0"/>
                </a:cxn>
                <a:cxn ang="0">
                  <a:pos x="10" y="4"/>
                </a:cxn>
                <a:cxn ang="0">
                  <a:pos x="4" y="10"/>
                </a:cxn>
                <a:cxn ang="0">
                  <a:pos x="0" y="16"/>
                </a:cxn>
                <a:cxn ang="0">
                  <a:pos x="0" y="16"/>
                </a:cxn>
                <a:cxn ang="0">
                  <a:pos x="2" y="24"/>
                </a:cxn>
                <a:cxn ang="0">
                  <a:pos x="8" y="30"/>
                </a:cxn>
                <a:cxn ang="0">
                  <a:pos x="16" y="36"/>
                </a:cxn>
                <a:cxn ang="0">
                  <a:pos x="28" y="38"/>
                </a:cxn>
                <a:cxn ang="0">
                  <a:pos x="28" y="38"/>
                </a:cxn>
                <a:cxn ang="0">
                  <a:pos x="40" y="38"/>
                </a:cxn>
                <a:cxn ang="0">
                  <a:pos x="50" y="36"/>
                </a:cxn>
                <a:cxn ang="0">
                  <a:pos x="56" y="30"/>
                </a:cxn>
                <a:cxn ang="0">
                  <a:pos x="60" y="22"/>
                </a:cxn>
                <a:cxn ang="0">
                  <a:pos x="60" y="22"/>
                </a:cxn>
              </a:cxnLst>
              <a:rect l="0" t="0" r="r" b="b"/>
              <a:pathLst>
                <a:path w="60" h="38">
                  <a:moveTo>
                    <a:pt x="60" y="22"/>
                  </a:moveTo>
                  <a:lnTo>
                    <a:pt x="60" y="22"/>
                  </a:lnTo>
                  <a:lnTo>
                    <a:pt x="58" y="14"/>
                  </a:lnTo>
                  <a:lnTo>
                    <a:pt x="52" y="8"/>
                  </a:lnTo>
                  <a:lnTo>
                    <a:pt x="44" y="4"/>
                  </a:lnTo>
                  <a:lnTo>
                    <a:pt x="32" y="0"/>
                  </a:lnTo>
                  <a:lnTo>
                    <a:pt x="32" y="0"/>
                  </a:lnTo>
                  <a:lnTo>
                    <a:pt x="20" y="0"/>
                  </a:lnTo>
                  <a:lnTo>
                    <a:pt x="10" y="4"/>
                  </a:lnTo>
                  <a:lnTo>
                    <a:pt x="4" y="10"/>
                  </a:lnTo>
                  <a:lnTo>
                    <a:pt x="0" y="16"/>
                  </a:lnTo>
                  <a:lnTo>
                    <a:pt x="0" y="16"/>
                  </a:lnTo>
                  <a:lnTo>
                    <a:pt x="2" y="24"/>
                  </a:lnTo>
                  <a:lnTo>
                    <a:pt x="8" y="30"/>
                  </a:lnTo>
                  <a:lnTo>
                    <a:pt x="16" y="36"/>
                  </a:lnTo>
                  <a:lnTo>
                    <a:pt x="28" y="38"/>
                  </a:lnTo>
                  <a:lnTo>
                    <a:pt x="28" y="38"/>
                  </a:lnTo>
                  <a:lnTo>
                    <a:pt x="40" y="38"/>
                  </a:lnTo>
                  <a:lnTo>
                    <a:pt x="50" y="36"/>
                  </a:lnTo>
                  <a:lnTo>
                    <a:pt x="56" y="30"/>
                  </a:lnTo>
                  <a:lnTo>
                    <a:pt x="60" y="22"/>
                  </a:lnTo>
                  <a:lnTo>
                    <a:pt x="60" y="22"/>
                  </a:lnTo>
                  <a:close/>
                </a:path>
              </a:pathLst>
            </a:custGeom>
            <a:solidFill>
              <a:srgbClr val="FFD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0" name="Freeform 82"/>
            <p:cNvSpPr>
              <a:spLocks/>
            </p:cNvSpPr>
            <p:nvPr/>
          </p:nvSpPr>
          <p:spPr bwMode="auto">
            <a:xfrm>
              <a:off x="5190" y="770"/>
              <a:ext cx="56" cy="36"/>
            </a:xfrm>
            <a:custGeom>
              <a:avLst/>
              <a:gdLst/>
              <a:ahLst/>
              <a:cxnLst>
                <a:cxn ang="0">
                  <a:pos x="56" y="20"/>
                </a:cxn>
                <a:cxn ang="0">
                  <a:pos x="56" y="20"/>
                </a:cxn>
                <a:cxn ang="0">
                  <a:pos x="54" y="14"/>
                </a:cxn>
                <a:cxn ang="0">
                  <a:pos x="50" y="6"/>
                </a:cxn>
                <a:cxn ang="0">
                  <a:pos x="40" y="2"/>
                </a:cxn>
                <a:cxn ang="0">
                  <a:pos x="30" y="0"/>
                </a:cxn>
                <a:cxn ang="0">
                  <a:pos x="30" y="0"/>
                </a:cxn>
                <a:cxn ang="0">
                  <a:pos x="18" y="0"/>
                </a:cxn>
                <a:cxn ang="0">
                  <a:pos x="10" y="2"/>
                </a:cxn>
                <a:cxn ang="0">
                  <a:pos x="4" y="8"/>
                </a:cxn>
                <a:cxn ang="0">
                  <a:pos x="0" y="14"/>
                </a:cxn>
                <a:cxn ang="0">
                  <a:pos x="0" y="14"/>
                </a:cxn>
                <a:cxn ang="0">
                  <a:pos x="2" y="22"/>
                </a:cxn>
                <a:cxn ang="0">
                  <a:pos x="8" y="28"/>
                </a:cxn>
                <a:cxn ang="0">
                  <a:pos x="16" y="32"/>
                </a:cxn>
                <a:cxn ang="0">
                  <a:pos x="26" y="36"/>
                </a:cxn>
                <a:cxn ang="0">
                  <a:pos x="26" y="36"/>
                </a:cxn>
                <a:cxn ang="0">
                  <a:pos x="38" y="36"/>
                </a:cxn>
                <a:cxn ang="0">
                  <a:pos x="46" y="32"/>
                </a:cxn>
                <a:cxn ang="0">
                  <a:pos x="54" y="28"/>
                </a:cxn>
                <a:cxn ang="0">
                  <a:pos x="56" y="20"/>
                </a:cxn>
                <a:cxn ang="0">
                  <a:pos x="56" y="20"/>
                </a:cxn>
              </a:cxnLst>
              <a:rect l="0" t="0" r="r" b="b"/>
              <a:pathLst>
                <a:path w="56" h="36">
                  <a:moveTo>
                    <a:pt x="56" y="20"/>
                  </a:moveTo>
                  <a:lnTo>
                    <a:pt x="56" y="20"/>
                  </a:lnTo>
                  <a:lnTo>
                    <a:pt x="54" y="14"/>
                  </a:lnTo>
                  <a:lnTo>
                    <a:pt x="50" y="6"/>
                  </a:lnTo>
                  <a:lnTo>
                    <a:pt x="40" y="2"/>
                  </a:lnTo>
                  <a:lnTo>
                    <a:pt x="30" y="0"/>
                  </a:lnTo>
                  <a:lnTo>
                    <a:pt x="30" y="0"/>
                  </a:lnTo>
                  <a:lnTo>
                    <a:pt x="18" y="0"/>
                  </a:lnTo>
                  <a:lnTo>
                    <a:pt x="10" y="2"/>
                  </a:lnTo>
                  <a:lnTo>
                    <a:pt x="4" y="8"/>
                  </a:lnTo>
                  <a:lnTo>
                    <a:pt x="0" y="14"/>
                  </a:lnTo>
                  <a:lnTo>
                    <a:pt x="0" y="14"/>
                  </a:lnTo>
                  <a:lnTo>
                    <a:pt x="2" y="22"/>
                  </a:lnTo>
                  <a:lnTo>
                    <a:pt x="8" y="28"/>
                  </a:lnTo>
                  <a:lnTo>
                    <a:pt x="16" y="32"/>
                  </a:lnTo>
                  <a:lnTo>
                    <a:pt x="26" y="36"/>
                  </a:lnTo>
                  <a:lnTo>
                    <a:pt x="26" y="36"/>
                  </a:lnTo>
                  <a:lnTo>
                    <a:pt x="38" y="36"/>
                  </a:lnTo>
                  <a:lnTo>
                    <a:pt x="46" y="32"/>
                  </a:lnTo>
                  <a:lnTo>
                    <a:pt x="54" y="28"/>
                  </a:lnTo>
                  <a:lnTo>
                    <a:pt x="56" y="20"/>
                  </a:lnTo>
                  <a:lnTo>
                    <a:pt x="56" y="20"/>
                  </a:lnTo>
                  <a:close/>
                </a:path>
              </a:pathLst>
            </a:custGeom>
            <a:solidFill>
              <a:srgbClr val="FFD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1" name="Freeform 83"/>
            <p:cNvSpPr>
              <a:spLocks/>
            </p:cNvSpPr>
            <p:nvPr/>
          </p:nvSpPr>
          <p:spPr bwMode="auto">
            <a:xfrm>
              <a:off x="5192" y="770"/>
              <a:ext cx="52" cy="34"/>
            </a:xfrm>
            <a:custGeom>
              <a:avLst/>
              <a:gdLst/>
              <a:ahLst/>
              <a:cxnLst>
                <a:cxn ang="0">
                  <a:pos x="52" y="20"/>
                </a:cxn>
                <a:cxn ang="0">
                  <a:pos x="52" y="20"/>
                </a:cxn>
                <a:cxn ang="0">
                  <a:pos x="52" y="14"/>
                </a:cxn>
                <a:cxn ang="0">
                  <a:pos x="46" y="8"/>
                </a:cxn>
                <a:cxn ang="0">
                  <a:pos x="38" y="4"/>
                </a:cxn>
                <a:cxn ang="0">
                  <a:pos x="28" y="0"/>
                </a:cxn>
                <a:cxn ang="0">
                  <a:pos x="28" y="0"/>
                </a:cxn>
                <a:cxn ang="0">
                  <a:pos x="18" y="2"/>
                </a:cxn>
                <a:cxn ang="0">
                  <a:pos x="8" y="4"/>
                </a:cxn>
                <a:cxn ang="0">
                  <a:pos x="2" y="8"/>
                </a:cxn>
                <a:cxn ang="0">
                  <a:pos x="0" y="16"/>
                </a:cxn>
                <a:cxn ang="0">
                  <a:pos x="0" y="16"/>
                </a:cxn>
                <a:cxn ang="0">
                  <a:pos x="2" y="22"/>
                </a:cxn>
                <a:cxn ang="0">
                  <a:pos x="6" y="28"/>
                </a:cxn>
                <a:cxn ang="0">
                  <a:pos x="14" y="32"/>
                </a:cxn>
                <a:cxn ang="0">
                  <a:pos x="24" y="34"/>
                </a:cxn>
                <a:cxn ang="0">
                  <a:pos x="24" y="34"/>
                </a:cxn>
                <a:cxn ang="0">
                  <a:pos x="34" y="34"/>
                </a:cxn>
                <a:cxn ang="0">
                  <a:pos x="44" y="32"/>
                </a:cxn>
                <a:cxn ang="0">
                  <a:pos x="50" y="26"/>
                </a:cxn>
                <a:cxn ang="0">
                  <a:pos x="52" y="20"/>
                </a:cxn>
                <a:cxn ang="0">
                  <a:pos x="52" y="20"/>
                </a:cxn>
              </a:cxnLst>
              <a:rect l="0" t="0" r="r" b="b"/>
              <a:pathLst>
                <a:path w="52" h="34">
                  <a:moveTo>
                    <a:pt x="52" y="20"/>
                  </a:moveTo>
                  <a:lnTo>
                    <a:pt x="52" y="20"/>
                  </a:lnTo>
                  <a:lnTo>
                    <a:pt x="52" y="14"/>
                  </a:lnTo>
                  <a:lnTo>
                    <a:pt x="46" y="8"/>
                  </a:lnTo>
                  <a:lnTo>
                    <a:pt x="38" y="4"/>
                  </a:lnTo>
                  <a:lnTo>
                    <a:pt x="28" y="0"/>
                  </a:lnTo>
                  <a:lnTo>
                    <a:pt x="28" y="0"/>
                  </a:lnTo>
                  <a:lnTo>
                    <a:pt x="18" y="2"/>
                  </a:lnTo>
                  <a:lnTo>
                    <a:pt x="8" y="4"/>
                  </a:lnTo>
                  <a:lnTo>
                    <a:pt x="2" y="8"/>
                  </a:lnTo>
                  <a:lnTo>
                    <a:pt x="0" y="16"/>
                  </a:lnTo>
                  <a:lnTo>
                    <a:pt x="0" y="16"/>
                  </a:lnTo>
                  <a:lnTo>
                    <a:pt x="2" y="22"/>
                  </a:lnTo>
                  <a:lnTo>
                    <a:pt x="6" y="28"/>
                  </a:lnTo>
                  <a:lnTo>
                    <a:pt x="14" y="32"/>
                  </a:lnTo>
                  <a:lnTo>
                    <a:pt x="24" y="34"/>
                  </a:lnTo>
                  <a:lnTo>
                    <a:pt x="24" y="34"/>
                  </a:lnTo>
                  <a:lnTo>
                    <a:pt x="34" y="34"/>
                  </a:lnTo>
                  <a:lnTo>
                    <a:pt x="44" y="32"/>
                  </a:lnTo>
                  <a:lnTo>
                    <a:pt x="50" y="26"/>
                  </a:lnTo>
                  <a:lnTo>
                    <a:pt x="52" y="20"/>
                  </a:lnTo>
                  <a:lnTo>
                    <a:pt x="52" y="2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2" name="Freeform 84"/>
            <p:cNvSpPr>
              <a:spLocks/>
            </p:cNvSpPr>
            <p:nvPr/>
          </p:nvSpPr>
          <p:spPr bwMode="auto">
            <a:xfrm>
              <a:off x="5194" y="772"/>
              <a:ext cx="48" cy="32"/>
            </a:xfrm>
            <a:custGeom>
              <a:avLst/>
              <a:gdLst/>
              <a:ahLst/>
              <a:cxnLst>
                <a:cxn ang="0">
                  <a:pos x="0" y="14"/>
                </a:cxn>
                <a:cxn ang="0">
                  <a:pos x="0" y="14"/>
                </a:cxn>
                <a:cxn ang="0">
                  <a:pos x="2" y="20"/>
                </a:cxn>
                <a:cxn ang="0">
                  <a:pos x="6" y="24"/>
                </a:cxn>
                <a:cxn ang="0">
                  <a:pos x="14" y="30"/>
                </a:cxn>
                <a:cxn ang="0">
                  <a:pos x="22" y="32"/>
                </a:cxn>
                <a:cxn ang="0">
                  <a:pos x="22" y="32"/>
                </a:cxn>
                <a:cxn ang="0">
                  <a:pos x="32" y="30"/>
                </a:cxn>
                <a:cxn ang="0">
                  <a:pos x="40" y="28"/>
                </a:cxn>
                <a:cxn ang="0">
                  <a:pos x="46" y="24"/>
                </a:cxn>
                <a:cxn ang="0">
                  <a:pos x="48" y="18"/>
                </a:cxn>
                <a:cxn ang="0">
                  <a:pos x="48" y="18"/>
                </a:cxn>
                <a:cxn ang="0">
                  <a:pos x="48" y="12"/>
                </a:cxn>
                <a:cxn ang="0">
                  <a:pos x="42" y="6"/>
                </a:cxn>
                <a:cxn ang="0">
                  <a:pos x="36" y="2"/>
                </a:cxn>
                <a:cxn ang="0">
                  <a:pos x="26" y="0"/>
                </a:cxn>
                <a:cxn ang="0">
                  <a:pos x="26" y="0"/>
                </a:cxn>
                <a:cxn ang="0">
                  <a:pos x="16" y="0"/>
                </a:cxn>
                <a:cxn ang="0">
                  <a:pos x="8" y="2"/>
                </a:cxn>
                <a:cxn ang="0">
                  <a:pos x="2" y="8"/>
                </a:cxn>
                <a:cxn ang="0">
                  <a:pos x="0" y="14"/>
                </a:cxn>
                <a:cxn ang="0">
                  <a:pos x="0" y="14"/>
                </a:cxn>
              </a:cxnLst>
              <a:rect l="0" t="0" r="r" b="b"/>
              <a:pathLst>
                <a:path w="48" h="32">
                  <a:moveTo>
                    <a:pt x="0" y="14"/>
                  </a:moveTo>
                  <a:lnTo>
                    <a:pt x="0" y="14"/>
                  </a:lnTo>
                  <a:lnTo>
                    <a:pt x="2" y="20"/>
                  </a:lnTo>
                  <a:lnTo>
                    <a:pt x="6" y="24"/>
                  </a:lnTo>
                  <a:lnTo>
                    <a:pt x="14" y="30"/>
                  </a:lnTo>
                  <a:lnTo>
                    <a:pt x="22" y="32"/>
                  </a:lnTo>
                  <a:lnTo>
                    <a:pt x="22" y="32"/>
                  </a:lnTo>
                  <a:lnTo>
                    <a:pt x="32" y="30"/>
                  </a:lnTo>
                  <a:lnTo>
                    <a:pt x="40" y="28"/>
                  </a:lnTo>
                  <a:lnTo>
                    <a:pt x="46" y="24"/>
                  </a:lnTo>
                  <a:lnTo>
                    <a:pt x="48" y="18"/>
                  </a:lnTo>
                  <a:lnTo>
                    <a:pt x="48" y="18"/>
                  </a:lnTo>
                  <a:lnTo>
                    <a:pt x="48" y="12"/>
                  </a:lnTo>
                  <a:lnTo>
                    <a:pt x="42" y="6"/>
                  </a:lnTo>
                  <a:lnTo>
                    <a:pt x="36" y="2"/>
                  </a:lnTo>
                  <a:lnTo>
                    <a:pt x="26" y="0"/>
                  </a:lnTo>
                  <a:lnTo>
                    <a:pt x="26" y="0"/>
                  </a:lnTo>
                  <a:lnTo>
                    <a:pt x="16" y="0"/>
                  </a:lnTo>
                  <a:lnTo>
                    <a:pt x="8" y="2"/>
                  </a:lnTo>
                  <a:lnTo>
                    <a:pt x="2" y="8"/>
                  </a:lnTo>
                  <a:lnTo>
                    <a:pt x="0" y="14"/>
                  </a:lnTo>
                  <a:lnTo>
                    <a:pt x="0" y="14"/>
                  </a:lnTo>
                  <a:close/>
                </a:path>
              </a:pathLst>
            </a:custGeom>
            <a:solidFill>
              <a:srgbClr val="FFD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3" name="Freeform 85"/>
            <p:cNvSpPr>
              <a:spLocks/>
            </p:cNvSpPr>
            <p:nvPr/>
          </p:nvSpPr>
          <p:spPr bwMode="auto">
            <a:xfrm>
              <a:off x="5184" y="572"/>
              <a:ext cx="88" cy="118"/>
            </a:xfrm>
            <a:custGeom>
              <a:avLst/>
              <a:gdLst/>
              <a:ahLst/>
              <a:cxnLst>
                <a:cxn ang="0">
                  <a:pos x="88" y="64"/>
                </a:cxn>
                <a:cxn ang="0">
                  <a:pos x="88" y="64"/>
                </a:cxn>
                <a:cxn ang="0">
                  <a:pos x="86" y="76"/>
                </a:cxn>
                <a:cxn ang="0">
                  <a:pos x="82" y="86"/>
                </a:cxn>
                <a:cxn ang="0">
                  <a:pos x="76" y="96"/>
                </a:cxn>
                <a:cxn ang="0">
                  <a:pos x="70" y="104"/>
                </a:cxn>
                <a:cxn ang="0">
                  <a:pos x="62" y="110"/>
                </a:cxn>
                <a:cxn ang="0">
                  <a:pos x="54" y="114"/>
                </a:cxn>
                <a:cxn ang="0">
                  <a:pos x="46" y="118"/>
                </a:cxn>
                <a:cxn ang="0">
                  <a:pos x="36" y="118"/>
                </a:cxn>
                <a:cxn ang="0">
                  <a:pos x="36" y="118"/>
                </a:cxn>
                <a:cxn ang="0">
                  <a:pos x="28" y="114"/>
                </a:cxn>
                <a:cxn ang="0">
                  <a:pos x="20" y="110"/>
                </a:cxn>
                <a:cxn ang="0">
                  <a:pos x="14" y="104"/>
                </a:cxn>
                <a:cxn ang="0">
                  <a:pos x="8" y="96"/>
                </a:cxn>
                <a:cxn ang="0">
                  <a:pos x="4" y="86"/>
                </a:cxn>
                <a:cxn ang="0">
                  <a:pos x="2" y="76"/>
                </a:cxn>
                <a:cxn ang="0">
                  <a:pos x="0" y="64"/>
                </a:cxn>
                <a:cxn ang="0">
                  <a:pos x="2" y="54"/>
                </a:cxn>
                <a:cxn ang="0">
                  <a:pos x="2" y="54"/>
                </a:cxn>
                <a:cxn ang="0">
                  <a:pos x="4" y="42"/>
                </a:cxn>
                <a:cxn ang="0">
                  <a:pos x="8" y="30"/>
                </a:cxn>
                <a:cxn ang="0">
                  <a:pos x="14" y="22"/>
                </a:cxn>
                <a:cxn ang="0">
                  <a:pos x="20" y="14"/>
                </a:cxn>
                <a:cxn ang="0">
                  <a:pos x="28" y="8"/>
                </a:cxn>
                <a:cxn ang="0">
                  <a:pos x="36" y="2"/>
                </a:cxn>
                <a:cxn ang="0">
                  <a:pos x="44" y="0"/>
                </a:cxn>
                <a:cxn ang="0">
                  <a:pos x="52" y="0"/>
                </a:cxn>
                <a:cxn ang="0">
                  <a:pos x="52" y="0"/>
                </a:cxn>
                <a:cxn ang="0">
                  <a:pos x="62" y="4"/>
                </a:cxn>
                <a:cxn ang="0">
                  <a:pos x="68" y="8"/>
                </a:cxn>
                <a:cxn ang="0">
                  <a:pos x="76" y="14"/>
                </a:cxn>
                <a:cxn ang="0">
                  <a:pos x="80" y="22"/>
                </a:cxn>
                <a:cxn ang="0">
                  <a:pos x="86" y="32"/>
                </a:cxn>
                <a:cxn ang="0">
                  <a:pos x="88" y="42"/>
                </a:cxn>
                <a:cxn ang="0">
                  <a:pos x="88" y="52"/>
                </a:cxn>
                <a:cxn ang="0">
                  <a:pos x="88" y="64"/>
                </a:cxn>
                <a:cxn ang="0">
                  <a:pos x="88" y="64"/>
                </a:cxn>
              </a:cxnLst>
              <a:rect l="0" t="0" r="r" b="b"/>
              <a:pathLst>
                <a:path w="88" h="118">
                  <a:moveTo>
                    <a:pt x="88" y="64"/>
                  </a:moveTo>
                  <a:lnTo>
                    <a:pt x="88" y="64"/>
                  </a:lnTo>
                  <a:lnTo>
                    <a:pt x="86" y="76"/>
                  </a:lnTo>
                  <a:lnTo>
                    <a:pt x="82" y="86"/>
                  </a:lnTo>
                  <a:lnTo>
                    <a:pt x="76" y="96"/>
                  </a:lnTo>
                  <a:lnTo>
                    <a:pt x="70" y="104"/>
                  </a:lnTo>
                  <a:lnTo>
                    <a:pt x="62" y="110"/>
                  </a:lnTo>
                  <a:lnTo>
                    <a:pt x="54" y="114"/>
                  </a:lnTo>
                  <a:lnTo>
                    <a:pt x="46" y="118"/>
                  </a:lnTo>
                  <a:lnTo>
                    <a:pt x="36" y="118"/>
                  </a:lnTo>
                  <a:lnTo>
                    <a:pt x="36" y="118"/>
                  </a:lnTo>
                  <a:lnTo>
                    <a:pt x="28" y="114"/>
                  </a:lnTo>
                  <a:lnTo>
                    <a:pt x="20" y="110"/>
                  </a:lnTo>
                  <a:lnTo>
                    <a:pt x="14" y="104"/>
                  </a:lnTo>
                  <a:lnTo>
                    <a:pt x="8" y="96"/>
                  </a:lnTo>
                  <a:lnTo>
                    <a:pt x="4" y="86"/>
                  </a:lnTo>
                  <a:lnTo>
                    <a:pt x="2" y="76"/>
                  </a:lnTo>
                  <a:lnTo>
                    <a:pt x="0" y="64"/>
                  </a:lnTo>
                  <a:lnTo>
                    <a:pt x="2" y="54"/>
                  </a:lnTo>
                  <a:lnTo>
                    <a:pt x="2" y="54"/>
                  </a:lnTo>
                  <a:lnTo>
                    <a:pt x="4" y="42"/>
                  </a:lnTo>
                  <a:lnTo>
                    <a:pt x="8" y="30"/>
                  </a:lnTo>
                  <a:lnTo>
                    <a:pt x="14" y="22"/>
                  </a:lnTo>
                  <a:lnTo>
                    <a:pt x="20" y="14"/>
                  </a:lnTo>
                  <a:lnTo>
                    <a:pt x="28" y="8"/>
                  </a:lnTo>
                  <a:lnTo>
                    <a:pt x="36" y="2"/>
                  </a:lnTo>
                  <a:lnTo>
                    <a:pt x="44" y="0"/>
                  </a:lnTo>
                  <a:lnTo>
                    <a:pt x="52" y="0"/>
                  </a:lnTo>
                  <a:lnTo>
                    <a:pt x="52" y="0"/>
                  </a:lnTo>
                  <a:lnTo>
                    <a:pt x="62" y="4"/>
                  </a:lnTo>
                  <a:lnTo>
                    <a:pt x="68" y="8"/>
                  </a:lnTo>
                  <a:lnTo>
                    <a:pt x="76" y="14"/>
                  </a:lnTo>
                  <a:lnTo>
                    <a:pt x="80" y="22"/>
                  </a:lnTo>
                  <a:lnTo>
                    <a:pt x="86" y="32"/>
                  </a:lnTo>
                  <a:lnTo>
                    <a:pt x="88" y="42"/>
                  </a:lnTo>
                  <a:lnTo>
                    <a:pt x="88" y="52"/>
                  </a:lnTo>
                  <a:lnTo>
                    <a:pt x="88" y="64"/>
                  </a:lnTo>
                  <a:lnTo>
                    <a:pt x="88" y="64"/>
                  </a:lnTo>
                  <a:close/>
                </a:path>
              </a:pathLst>
            </a:custGeom>
            <a:solidFill>
              <a:srgbClr val="203E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4" name="Freeform 86"/>
            <p:cNvSpPr>
              <a:spLocks/>
            </p:cNvSpPr>
            <p:nvPr/>
          </p:nvSpPr>
          <p:spPr bwMode="auto">
            <a:xfrm>
              <a:off x="5194" y="584"/>
              <a:ext cx="70" cy="94"/>
            </a:xfrm>
            <a:custGeom>
              <a:avLst/>
              <a:gdLst/>
              <a:ahLst/>
              <a:cxnLst>
                <a:cxn ang="0">
                  <a:pos x="70" y="52"/>
                </a:cxn>
                <a:cxn ang="0">
                  <a:pos x="70" y="52"/>
                </a:cxn>
                <a:cxn ang="0">
                  <a:pos x="68" y="60"/>
                </a:cxn>
                <a:cxn ang="0">
                  <a:pos x="64" y="70"/>
                </a:cxn>
                <a:cxn ang="0">
                  <a:pos x="60" y="76"/>
                </a:cxn>
                <a:cxn ang="0">
                  <a:pos x="54" y="84"/>
                </a:cxn>
                <a:cxn ang="0">
                  <a:pos x="48" y="88"/>
                </a:cxn>
                <a:cxn ang="0">
                  <a:pos x="42" y="92"/>
                </a:cxn>
                <a:cxn ang="0">
                  <a:pos x="36" y="94"/>
                </a:cxn>
                <a:cxn ang="0">
                  <a:pos x="28" y="94"/>
                </a:cxn>
                <a:cxn ang="0">
                  <a:pos x="28" y="94"/>
                </a:cxn>
                <a:cxn ang="0">
                  <a:pos x="22" y="92"/>
                </a:cxn>
                <a:cxn ang="0">
                  <a:pos x="16" y="88"/>
                </a:cxn>
                <a:cxn ang="0">
                  <a:pos x="10" y="82"/>
                </a:cxn>
                <a:cxn ang="0">
                  <a:pos x="6" y="76"/>
                </a:cxn>
                <a:cxn ang="0">
                  <a:pos x="2" y="70"/>
                </a:cxn>
                <a:cxn ang="0">
                  <a:pos x="0" y="60"/>
                </a:cxn>
                <a:cxn ang="0">
                  <a:pos x="0" y="52"/>
                </a:cxn>
                <a:cxn ang="0">
                  <a:pos x="0" y="42"/>
                </a:cxn>
                <a:cxn ang="0">
                  <a:pos x="0" y="42"/>
                </a:cxn>
                <a:cxn ang="0">
                  <a:pos x="2" y="32"/>
                </a:cxn>
                <a:cxn ang="0">
                  <a:pos x="6" y="24"/>
                </a:cxn>
                <a:cxn ang="0">
                  <a:pos x="10" y="16"/>
                </a:cxn>
                <a:cxn ang="0">
                  <a:pos x="14" y="10"/>
                </a:cxn>
                <a:cxn ang="0">
                  <a:pos x="20" y="6"/>
                </a:cxn>
                <a:cxn ang="0">
                  <a:pos x="28" y="2"/>
                </a:cxn>
                <a:cxn ang="0">
                  <a:pos x="34" y="0"/>
                </a:cxn>
                <a:cxn ang="0">
                  <a:pos x="42" y="0"/>
                </a:cxn>
                <a:cxn ang="0">
                  <a:pos x="42" y="0"/>
                </a:cxn>
                <a:cxn ang="0">
                  <a:pos x="48" y="2"/>
                </a:cxn>
                <a:cxn ang="0">
                  <a:pos x="54" y="6"/>
                </a:cxn>
                <a:cxn ang="0">
                  <a:pos x="60" y="10"/>
                </a:cxn>
                <a:cxn ang="0">
                  <a:pos x="64" y="18"/>
                </a:cxn>
                <a:cxn ang="0">
                  <a:pos x="68" y="24"/>
                </a:cxn>
                <a:cxn ang="0">
                  <a:pos x="70" y="34"/>
                </a:cxn>
                <a:cxn ang="0">
                  <a:pos x="70" y="42"/>
                </a:cxn>
                <a:cxn ang="0">
                  <a:pos x="70" y="52"/>
                </a:cxn>
                <a:cxn ang="0">
                  <a:pos x="70" y="52"/>
                </a:cxn>
              </a:cxnLst>
              <a:rect l="0" t="0" r="r" b="b"/>
              <a:pathLst>
                <a:path w="70" h="94">
                  <a:moveTo>
                    <a:pt x="70" y="52"/>
                  </a:moveTo>
                  <a:lnTo>
                    <a:pt x="70" y="52"/>
                  </a:lnTo>
                  <a:lnTo>
                    <a:pt x="68" y="60"/>
                  </a:lnTo>
                  <a:lnTo>
                    <a:pt x="64" y="70"/>
                  </a:lnTo>
                  <a:lnTo>
                    <a:pt x="60" y="76"/>
                  </a:lnTo>
                  <a:lnTo>
                    <a:pt x="54" y="84"/>
                  </a:lnTo>
                  <a:lnTo>
                    <a:pt x="48" y="88"/>
                  </a:lnTo>
                  <a:lnTo>
                    <a:pt x="42" y="92"/>
                  </a:lnTo>
                  <a:lnTo>
                    <a:pt x="36" y="94"/>
                  </a:lnTo>
                  <a:lnTo>
                    <a:pt x="28" y="94"/>
                  </a:lnTo>
                  <a:lnTo>
                    <a:pt x="28" y="94"/>
                  </a:lnTo>
                  <a:lnTo>
                    <a:pt x="22" y="92"/>
                  </a:lnTo>
                  <a:lnTo>
                    <a:pt x="16" y="88"/>
                  </a:lnTo>
                  <a:lnTo>
                    <a:pt x="10" y="82"/>
                  </a:lnTo>
                  <a:lnTo>
                    <a:pt x="6" y="76"/>
                  </a:lnTo>
                  <a:lnTo>
                    <a:pt x="2" y="70"/>
                  </a:lnTo>
                  <a:lnTo>
                    <a:pt x="0" y="60"/>
                  </a:lnTo>
                  <a:lnTo>
                    <a:pt x="0" y="52"/>
                  </a:lnTo>
                  <a:lnTo>
                    <a:pt x="0" y="42"/>
                  </a:lnTo>
                  <a:lnTo>
                    <a:pt x="0" y="42"/>
                  </a:lnTo>
                  <a:lnTo>
                    <a:pt x="2" y="32"/>
                  </a:lnTo>
                  <a:lnTo>
                    <a:pt x="6" y="24"/>
                  </a:lnTo>
                  <a:lnTo>
                    <a:pt x="10" y="16"/>
                  </a:lnTo>
                  <a:lnTo>
                    <a:pt x="14" y="10"/>
                  </a:lnTo>
                  <a:lnTo>
                    <a:pt x="20" y="6"/>
                  </a:lnTo>
                  <a:lnTo>
                    <a:pt x="28" y="2"/>
                  </a:lnTo>
                  <a:lnTo>
                    <a:pt x="34" y="0"/>
                  </a:lnTo>
                  <a:lnTo>
                    <a:pt x="42" y="0"/>
                  </a:lnTo>
                  <a:lnTo>
                    <a:pt x="42" y="0"/>
                  </a:lnTo>
                  <a:lnTo>
                    <a:pt x="48" y="2"/>
                  </a:lnTo>
                  <a:lnTo>
                    <a:pt x="54" y="6"/>
                  </a:lnTo>
                  <a:lnTo>
                    <a:pt x="60" y="10"/>
                  </a:lnTo>
                  <a:lnTo>
                    <a:pt x="64" y="18"/>
                  </a:lnTo>
                  <a:lnTo>
                    <a:pt x="68" y="24"/>
                  </a:lnTo>
                  <a:lnTo>
                    <a:pt x="70" y="34"/>
                  </a:lnTo>
                  <a:lnTo>
                    <a:pt x="70" y="42"/>
                  </a:lnTo>
                  <a:lnTo>
                    <a:pt x="70" y="52"/>
                  </a:lnTo>
                  <a:lnTo>
                    <a:pt x="70" y="52"/>
                  </a:lnTo>
                  <a:close/>
                </a:path>
              </a:pathLst>
            </a:custGeom>
            <a:solidFill>
              <a:srgbClr val="3361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5" name="Freeform 87"/>
            <p:cNvSpPr>
              <a:spLocks/>
            </p:cNvSpPr>
            <p:nvPr/>
          </p:nvSpPr>
          <p:spPr bwMode="auto">
            <a:xfrm>
              <a:off x="5206" y="604"/>
              <a:ext cx="46" cy="58"/>
            </a:xfrm>
            <a:custGeom>
              <a:avLst/>
              <a:gdLst/>
              <a:ahLst/>
              <a:cxnLst>
                <a:cxn ang="0">
                  <a:pos x="46" y="32"/>
                </a:cxn>
                <a:cxn ang="0">
                  <a:pos x="46" y="32"/>
                </a:cxn>
                <a:cxn ang="0">
                  <a:pos x="42" y="42"/>
                </a:cxn>
                <a:cxn ang="0">
                  <a:pos x="36" y="52"/>
                </a:cxn>
                <a:cxn ang="0">
                  <a:pos x="28" y="56"/>
                </a:cxn>
                <a:cxn ang="0">
                  <a:pos x="18" y="58"/>
                </a:cxn>
                <a:cxn ang="0">
                  <a:pos x="18" y="58"/>
                </a:cxn>
                <a:cxn ang="0">
                  <a:pos x="10" y="54"/>
                </a:cxn>
                <a:cxn ang="0">
                  <a:pos x="4" y="46"/>
                </a:cxn>
                <a:cxn ang="0">
                  <a:pos x="0" y="38"/>
                </a:cxn>
                <a:cxn ang="0">
                  <a:pos x="0" y="26"/>
                </a:cxn>
                <a:cxn ang="0">
                  <a:pos x="0" y="26"/>
                </a:cxn>
                <a:cxn ang="0">
                  <a:pos x="4" y="14"/>
                </a:cxn>
                <a:cxn ang="0">
                  <a:pos x="10" y="6"/>
                </a:cxn>
                <a:cxn ang="0">
                  <a:pos x="18" y="2"/>
                </a:cxn>
                <a:cxn ang="0">
                  <a:pos x="26" y="0"/>
                </a:cxn>
                <a:cxn ang="0">
                  <a:pos x="26" y="0"/>
                </a:cxn>
                <a:cxn ang="0">
                  <a:pos x="34" y="4"/>
                </a:cxn>
                <a:cxn ang="0">
                  <a:pos x="42" y="10"/>
                </a:cxn>
                <a:cxn ang="0">
                  <a:pos x="44" y="20"/>
                </a:cxn>
                <a:cxn ang="0">
                  <a:pos x="46" y="32"/>
                </a:cxn>
                <a:cxn ang="0">
                  <a:pos x="46" y="32"/>
                </a:cxn>
              </a:cxnLst>
              <a:rect l="0" t="0" r="r" b="b"/>
              <a:pathLst>
                <a:path w="46" h="58">
                  <a:moveTo>
                    <a:pt x="46" y="32"/>
                  </a:moveTo>
                  <a:lnTo>
                    <a:pt x="46" y="32"/>
                  </a:lnTo>
                  <a:lnTo>
                    <a:pt x="42" y="42"/>
                  </a:lnTo>
                  <a:lnTo>
                    <a:pt x="36" y="52"/>
                  </a:lnTo>
                  <a:lnTo>
                    <a:pt x="28" y="56"/>
                  </a:lnTo>
                  <a:lnTo>
                    <a:pt x="18" y="58"/>
                  </a:lnTo>
                  <a:lnTo>
                    <a:pt x="18" y="58"/>
                  </a:lnTo>
                  <a:lnTo>
                    <a:pt x="10" y="54"/>
                  </a:lnTo>
                  <a:lnTo>
                    <a:pt x="4" y="46"/>
                  </a:lnTo>
                  <a:lnTo>
                    <a:pt x="0" y="38"/>
                  </a:lnTo>
                  <a:lnTo>
                    <a:pt x="0" y="26"/>
                  </a:lnTo>
                  <a:lnTo>
                    <a:pt x="0" y="26"/>
                  </a:lnTo>
                  <a:lnTo>
                    <a:pt x="4" y="14"/>
                  </a:lnTo>
                  <a:lnTo>
                    <a:pt x="10" y="6"/>
                  </a:lnTo>
                  <a:lnTo>
                    <a:pt x="18" y="2"/>
                  </a:lnTo>
                  <a:lnTo>
                    <a:pt x="26" y="0"/>
                  </a:lnTo>
                  <a:lnTo>
                    <a:pt x="26" y="0"/>
                  </a:lnTo>
                  <a:lnTo>
                    <a:pt x="34" y="4"/>
                  </a:lnTo>
                  <a:lnTo>
                    <a:pt x="42" y="10"/>
                  </a:lnTo>
                  <a:lnTo>
                    <a:pt x="44" y="20"/>
                  </a:lnTo>
                  <a:lnTo>
                    <a:pt x="46" y="32"/>
                  </a:lnTo>
                  <a:lnTo>
                    <a:pt x="46"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6" name="Freeform 88"/>
            <p:cNvSpPr>
              <a:spLocks/>
            </p:cNvSpPr>
            <p:nvPr/>
          </p:nvSpPr>
          <p:spPr bwMode="auto">
            <a:xfrm>
              <a:off x="5236" y="604"/>
              <a:ext cx="18" cy="22"/>
            </a:xfrm>
            <a:custGeom>
              <a:avLst/>
              <a:gdLst/>
              <a:ahLst/>
              <a:cxnLst>
                <a:cxn ang="0">
                  <a:pos x="18" y="12"/>
                </a:cxn>
                <a:cxn ang="0">
                  <a:pos x="18" y="12"/>
                </a:cxn>
                <a:cxn ang="0">
                  <a:pos x="18" y="16"/>
                </a:cxn>
                <a:cxn ang="0">
                  <a:pos x="16" y="20"/>
                </a:cxn>
                <a:cxn ang="0">
                  <a:pos x="12" y="22"/>
                </a:cxn>
                <a:cxn ang="0">
                  <a:pos x="10" y="22"/>
                </a:cxn>
                <a:cxn ang="0">
                  <a:pos x="10" y="22"/>
                </a:cxn>
                <a:cxn ang="0">
                  <a:pos x="6" y="22"/>
                </a:cxn>
                <a:cxn ang="0">
                  <a:pos x="2" y="20"/>
                </a:cxn>
                <a:cxn ang="0">
                  <a:pos x="0" y="16"/>
                </a:cxn>
                <a:cxn ang="0">
                  <a:pos x="0" y="12"/>
                </a:cxn>
                <a:cxn ang="0">
                  <a:pos x="0" y="12"/>
                </a:cxn>
                <a:cxn ang="0">
                  <a:pos x="0" y="6"/>
                </a:cxn>
                <a:cxn ang="0">
                  <a:pos x="2" y="4"/>
                </a:cxn>
                <a:cxn ang="0">
                  <a:pos x="6" y="0"/>
                </a:cxn>
                <a:cxn ang="0">
                  <a:pos x="10" y="0"/>
                </a:cxn>
                <a:cxn ang="0">
                  <a:pos x="10" y="0"/>
                </a:cxn>
                <a:cxn ang="0">
                  <a:pos x="12" y="0"/>
                </a:cxn>
                <a:cxn ang="0">
                  <a:pos x="16" y="4"/>
                </a:cxn>
                <a:cxn ang="0">
                  <a:pos x="18" y="6"/>
                </a:cxn>
                <a:cxn ang="0">
                  <a:pos x="18" y="12"/>
                </a:cxn>
                <a:cxn ang="0">
                  <a:pos x="18" y="12"/>
                </a:cxn>
              </a:cxnLst>
              <a:rect l="0" t="0" r="r" b="b"/>
              <a:pathLst>
                <a:path w="18" h="22">
                  <a:moveTo>
                    <a:pt x="18" y="12"/>
                  </a:moveTo>
                  <a:lnTo>
                    <a:pt x="18" y="12"/>
                  </a:lnTo>
                  <a:lnTo>
                    <a:pt x="18" y="16"/>
                  </a:lnTo>
                  <a:lnTo>
                    <a:pt x="16" y="20"/>
                  </a:lnTo>
                  <a:lnTo>
                    <a:pt x="12" y="22"/>
                  </a:lnTo>
                  <a:lnTo>
                    <a:pt x="10" y="22"/>
                  </a:lnTo>
                  <a:lnTo>
                    <a:pt x="10" y="22"/>
                  </a:lnTo>
                  <a:lnTo>
                    <a:pt x="6" y="22"/>
                  </a:lnTo>
                  <a:lnTo>
                    <a:pt x="2" y="20"/>
                  </a:lnTo>
                  <a:lnTo>
                    <a:pt x="0" y="16"/>
                  </a:lnTo>
                  <a:lnTo>
                    <a:pt x="0" y="12"/>
                  </a:lnTo>
                  <a:lnTo>
                    <a:pt x="0" y="12"/>
                  </a:lnTo>
                  <a:lnTo>
                    <a:pt x="0" y="6"/>
                  </a:lnTo>
                  <a:lnTo>
                    <a:pt x="2" y="4"/>
                  </a:lnTo>
                  <a:lnTo>
                    <a:pt x="6" y="0"/>
                  </a:lnTo>
                  <a:lnTo>
                    <a:pt x="10" y="0"/>
                  </a:lnTo>
                  <a:lnTo>
                    <a:pt x="10" y="0"/>
                  </a:lnTo>
                  <a:lnTo>
                    <a:pt x="12" y="0"/>
                  </a:lnTo>
                  <a:lnTo>
                    <a:pt x="16" y="4"/>
                  </a:lnTo>
                  <a:lnTo>
                    <a:pt x="18" y="6"/>
                  </a:lnTo>
                  <a:lnTo>
                    <a:pt x="18" y="12"/>
                  </a:lnTo>
                  <a:lnTo>
                    <a:pt x="18"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7" name="Freeform 89"/>
            <p:cNvSpPr>
              <a:spLocks/>
            </p:cNvSpPr>
            <p:nvPr/>
          </p:nvSpPr>
          <p:spPr bwMode="auto">
            <a:xfrm>
              <a:off x="5206" y="646"/>
              <a:ext cx="12" cy="10"/>
            </a:xfrm>
            <a:custGeom>
              <a:avLst/>
              <a:gdLst/>
              <a:ahLst/>
              <a:cxnLst>
                <a:cxn ang="0">
                  <a:pos x="4" y="0"/>
                </a:cxn>
                <a:cxn ang="0">
                  <a:pos x="4" y="0"/>
                </a:cxn>
                <a:cxn ang="0">
                  <a:pos x="8" y="0"/>
                </a:cxn>
                <a:cxn ang="0">
                  <a:pos x="12" y="4"/>
                </a:cxn>
                <a:cxn ang="0">
                  <a:pos x="12" y="4"/>
                </a:cxn>
                <a:cxn ang="0">
                  <a:pos x="10" y="8"/>
                </a:cxn>
                <a:cxn ang="0">
                  <a:pos x="6" y="10"/>
                </a:cxn>
                <a:cxn ang="0">
                  <a:pos x="6" y="10"/>
                </a:cxn>
                <a:cxn ang="0">
                  <a:pos x="2" y="10"/>
                </a:cxn>
                <a:cxn ang="0">
                  <a:pos x="0" y="6"/>
                </a:cxn>
                <a:cxn ang="0">
                  <a:pos x="0" y="6"/>
                </a:cxn>
                <a:cxn ang="0">
                  <a:pos x="2" y="2"/>
                </a:cxn>
                <a:cxn ang="0">
                  <a:pos x="4" y="0"/>
                </a:cxn>
                <a:cxn ang="0">
                  <a:pos x="4" y="0"/>
                </a:cxn>
              </a:cxnLst>
              <a:rect l="0" t="0" r="r" b="b"/>
              <a:pathLst>
                <a:path w="12" h="10">
                  <a:moveTo>
                    <a:pt x="4" y="0"/>
                  </a:moveTo>
                  <a:lnTo>
                    <a:pt x="4" y="0"/>
                  </a:lnTo>
                  <a:lnTo>
                    <a:pt x="8" y="0"/>
                  </a:lnTo>
                  <a:lnTo>
                    <a:pt x="12" y="4"/>
                  </a:lnTo>
                  <a:lnTo>
                    <a:pt x="12" y="4"/>
                  </a:lnTo>
                  <a:lnTo>
                    <a:pt x="10" y="8"/>
                  </a:lnTo>
                  <a:lnTo>
                    <a:pt x="6" y="10"/>
                  </a:lnTo>
                  <a:lnTo>
                    <a:pt x="6" y="10"/>
                  </a:lnTo>
                  <a:lnTo>
                    <a:pt x="2" y="10"/>
                  </a:lnTo>
                  <a:lnTo>
                    <a:pt x="0" y="6"/>
                  </a:lnTo>
                  <a:lnTo>
                    <a:pt x="0" y="6"/>
                  </a:lnTo>
                  <a:lnTo>
                    <a:pt x="2"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8" name="Freeform 90"/>
            <p:cNvSpPr>
              <a:spLocks/>
            </p:cNvSpPr>
            <p:nvPr/>
          </p:nvSpPr>
          <p:spPr bwMode="auto">
            <a:xfrm>
              <a:off x="5120" y="518"/>
              <a:ext cx="196" cy="126"/>
            </a:xfrm>
            <a:custGeom>
              <a:avLst/>
              <a:gdLst/>
              <a:ahLst/>
              <a:cxnLst>
                <a:cxn ang="0">
                  <a:pos x="104" y="4"/>
                </a:cxn>
                <a:cxn ang="0">
                  <a:pos x="144" y="0"/>
                </a:cxn>
                <a:cxn ang="0">
                  <a:pos x="166" y="6"/>
                </a:cxn>
                <a:cxn ang="0">
                  <a:pos x="194" y="28"/>
                </a:cxn>
                <a:cxn ang="0">
                  <a:pos x="194" y="28"/>
                </a:cxn>
                <a:cxn ang="0">
                  <a:pos x="196" y="28"/>
                </a:cxn>
                <a:cxn ang="0">
                  <a:pos x="196" y="26"/>
                </a:cxn>
                <a:cxn ang="0">
                  <a:pos x="194" y="26"/>
                </a:cxn>
                <a:cxn ang="0">
                  <a:pos x="182" y="28"/>
                </a:cxn>
                <a:cxn ang="0">
                  <a:pos x="150" y="36"/>
                </a:cxn>
                <a:cxn ang="0">
                  <a:pos x="70" y="110"/>
                </a:cxn>
                <a:cxn ang="0">
                  <a:pos x="42" y="126"/>
                </a:cxn>
                <a:cxn ang="0">
                  <a:pos x="18" y="126"/>
                </a:cxn>
                <a:cxn ang="0">
                  <a:pos x="4" y="106"/>
                </a:cxn>
                <a:cxn ang="0">
                  <a:pos x="0" y="74"/>
                </a:cxn>
                <a:cxn ang="0">
                  <a:pos x="10" y="60"/>
                </a:cxn>
                <a:cxn ang="0">
                  <a:pos x="104" y="4"/>
                </a:cxn>
              </a:cxnLst>
              <a:rect l="0" t="0" r="r" b="b"/>
              <a:pathLst>
                <a:path w="196" h="126">
                  <a:moveTo>
                    <a:pt x="104" y="4"/>
                  </a:moveTo>
                  <a:lnTo>
                    <a:pt x="144" y="0"/>
                  </a:lnTo>
                  <a:lnTo>
                    <a:pt x="166" y="6"/>
                  </a:lnTo>
                  <a:lnTo>
                    <a:pt x="194" y="28"/>
                  </a:lnTo>
                  <a:lnTo>
                    <a:pt x="194" y="28"/>
                  </a:lnTo>
                  <a:lnTo>
                    <a:pt x="196" y="28"/>
                  </a:lnTo>
                  <a:lnTo>
                    <a:pt x="196" y="26"/>
                  </a:lnTo>
                  <a:lnTo>
                    <a:pt x="194" y="26"/>
                  </a:lnTo>
                  <a:lnTo>
                    <a:pt x="182" y="28"/>
                  </a:lnTo>
                  <a:lnTo>
                    <a:pt x="150" y="36"/>
                  </a:lnTo>
                  <a:lnTo>
                    <a:pt x="70" y="110"/>
                  </a:lnTo>
                  <a:lnTo>
                    <a:pt x="42" y="126"/>
                  </a:lnTo>
                  <a:lnTo>
                    <a:pt x="18" y="126"/>
                  </a:lnTo>
                  <a:lnTo>
                    <a:pt x="4" y="106"/>
                  </a:lnTo>
                  <a:lnTo>
                    <a:pt x="0" y="74"/>
                  </a:lnTo>
                  <a:lnTo>
                    <a:pt x="10" y="60"/>
                  </a:lnTo>
                  <a:lnTo>
                    <a:pt x="104" y="4"/>
                  </a:lnTo>
                  <a:close/>
                </a:path>
              </a:pathLst>
            </a:custGeom>
            <a:solidFill>
              <a:srgbClr val="FFFA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9" name="Freeform 91"/>
            <p:cNvSpPr>
              <a:spLocks/>
            </p:cNvSpPr>
            <p:nvPr/>
          </p:nvSpPr>
          <p:spPr bwMode="auto">
            <a:xfrm>
              <a:off x="5104" y="518"/>
              <a:ext cx="274" cy="138"/>
            </a:xfrm>
            <a:custGeom>
              <a:avLst/>
              <a:gdLst/>
              <a:ahLst/>
              <a:cxnLst>
                <a:cxn ang="0">
                  <a:pos x="274" y="72"/>
                </a:cxn>
                <a:cxn ang="0">
                  <a:pos x="274" y="72"/>
                </a:cxn>
                <a:cxn ang="0">
                  <a:pos x="262" y="56"/>
                </a:cxn>
                <a:cxn ang="0">
                  <a:pos x="248" y="42"/>
                </a:cxn>
                <a:cxn ang="0">
                  <a:pos x="230" y="26"/>
                </a:cxn>
                <a:cxn ang="0">
                  <a:pos x="212" y="12"/>
                </a:cxn>
                <a:cxn ang="0">
                  <a:pos x="202" y="6"/>
                </a:cxn>
                <a:cxn ang="0">
                  <a:pos x="192" y="2"/>
                </a:cxn>
                <a:cxn ang="0">
                  <a:pos x="184" y="0"/>
                </a:cxn>
                <a:cxn ang="0">
                  <a:pos x="174" y="0"/>
                </a:cxn>
                <a:cxn ang="0">
                  <a:pos x="166" y="4"/>
                </a:cxn>
                <a:cxn ang="0">
                  <a:pos x="158" y="10"/>
                </a:cxn>
                <a:cxn ang="0">
                  <a:pos x="158" y="10"/>
                </a:cxn>
                <a:cxn ang="0">
                  <a:pos x="126" y="46"/>
                </a:cxn>
                <a:cxn ang="0">
                  <a:pos x="88" y="86"/>
                </a:cxn>
                <a:cxn ang="0">
                  <a:pos x="70" y="102"/>
                </a:cxn>
                <a:cxn ang="0">
                  <a:pos x="54" y="116"/>
                </a:cxn>
                <a:cxn ang="0">
                  <a:pos x="40" y="124"/>
                </a:cxn>
                <a:cxn ang="0">
                  <a:pos x="34" y="126"/>
                </a:cxn>
                <a:cxn ang="0">
                  <a:pos x="30" y="126"/>
                </a:cxn>
                <a:cxn ang="0">
                  <a:pos x="30" y="126"/>
                </a:cxn>
                <a:cxn ang="0">
                  <a:pos x="8" y="118"/>
                </a:cxn>
                <a:cxn ang="0">
                  <a:pos x="2" y="118"/>
                </a:cxn>
                <a:cxn ang="0">
                  <a:pos x="0" y="118"/>
                </a:cxn>
                <a:cxn ang="0">
                  <a:pos x="2" y="118"/>
                </a:cxn>
                <a:cxn ang="0">
                  <a:pos x="2" y="118"/>
                </a:cxn>
                <a:cxn ang="0">
                  <a:pos x="24" y="132"/>
                </a:cxn>
                <a:cxn ang="0">
                  <a:pos x="36" y="136"/>
                </a:cxn>
                <a:cxn ang="0">
                  <a:pos x="50" y="138"/>
                </a:cxn>
                <a:cxn ang="0">
                  <a:pos x="64" y="134"/>
                </a:cxn>
                <a:cxn ang="0">
                  <a:pos x="80" y="126"/>
                </a:cxn>
                <a:cxn ang="0">
                  <a:pos x="98" y="112"/>
                </a:cxn>
                <a:cxn ang="0">
                  <a:pos x="120" y="88"/>
                </a:cxn>
                <a:cxn ang="0">
                  <a:pos x="120" y="88"/>
                </a:cxn>
                <a:cxn ang="0">
                  <a:pos x="148" y="60"/>
                </a:cxn>
                <a:cxn ang="0">
                  <a:pos x="160" y="52"/>
                </a:cxn>
                <a:cxn ang="0">
                  <a:pos x="170" y="44"/>
                </a:cxn>
                <a:cxn ang="0">
                  <a:pos x="180" y="40"/>
                </a:cxn>
                <a:cxn ang="0">
                  <a:pos x="190" y="36"/>
                </a:cxn>
                <a:cxn ang="0">
                  <a:pos x="198" y="36"/>
                </a:cxn>
                <a:cxn ang="0">
                  <a:pos x="206" y="36"/>
                </a:cxn>
                <a:cxn ang="0">
                  <a:pos x="214" y="38"/>
                </a:cxn>
                <a:cxn ang="0">
                  <a:pos x="222" y="42"/>
                </a:cxn>
                <a:cxn ang="0">
                  <a:pos x="238" y="50"/>
                </a:cxn>
                <a:cxn ang="0">
                  <a:pos x="254" y="62"/>
                </a:cxn>
                <a:cxn ang="0">
                  <a:pos x="274" y="72"/>
                </a:cxn>
                <a:cxn ang="0">
                  <a:pos x="274" y="72"/>
                </a:cxn>
              </a:cxnLst>
              <a:rect l="0" t="0" r="r" b="b"/>
              <a:pathLst>
                <a:path w="274" h="138">
                  <a:moveTo>
                    <a:pt x="274" y="72"/>
                  </a:moveTo>
                  <a:lnTo>
                    <a:pt x="274" y="72"/>
                  </a:lnTo>
                  <a:lnTo>
                    <a:pt x="262" y="56"/>
                  </a:lnTo>
                  <a:lnTo>
                    <a:pt x="248" y="42"/>
                  </a:lnTo>
                  <a:lnTo>
                    <a:pt x="230" y="26"/>
                  </a:lnTo>
                  <a:lnTo>
                    <a:pt x="212" y="12"/>
                  </a:lnTo>
                  <a:lnTo>
                    <a:pt x="202" y="6"/>
                  </a:lnTo>
                  <a:lnTo>
                    <a:pt x="192" y="2"/>
                  </a:lnTo>
                  <a:lnTo>
                    <a:pt x="184" y="0"/>
                  </a:lnTo>
                  <a:lnTo>
                    <a:pt x="174" y="0"/>
                  </a:lnTo>
                  <a:lnTo>
                    <a:pt x="166" y="4"/>
                  </a:lnTo>
                  <a:lnTo>
                    <a:pt x="158" y="10"/>
                  </a:lnTo>
                  <a:lnTo>
                    <a:pt x="158" y="10"/>
                  </a:lnTo>
                  <a:lnTo>
                    <a:pt x="126" y="46"/>
                  </a:lnTo>
                  <a:lnTo>
                    <a:pt x="88" y="86"/>
                  </a:lnTo>
                  <a:lnTo>
                    <a:pt x="70" y="102"/>
                  </a:lnTo>
                  <a:lnTo>
                    <a:pt x="54" y="116"/>
                  </a:lnTo>
                  <a:lnTo>
                    <a:pt x="40" y="124"/>
                  </a:lnTo>
                  <a:lnTo>
                    <a:pt x="34" y="126"/>
                  </a:lnTo>
                  <a:lnTo>
                    <a:pt x="30" y="126"/>
                  </a:lnTo>
                  <a:lnTo>
                    <a:pt x="30" y="126"/>
                  </a:lnTo>
                  <a:lnTo>
                    <a:pt x="8" y="118"/>
                  </a:lnTo>
                  <a:lnTo>
                    <a:pt x="2" y="118"/>
                  </a:lnTo>
                  <a:lnTo>
                    <a:pt x="0" y="118"/>
                  </a:lnTo>
                  <a:lnTo>
                    <a:pt x="2" y="118"/>
                  </a:lnTo>
                  <a:lnTo>
                    <a:pt x="2" y="118"/>
                  </a:lnTo>
                  <a:lnTo>
                    <a:pt x="24" y="132"/>
                  </a:lnTo>
                  <a:lnTo>
                    <a:pt x="36" y="136"/>
                  </a:lnTo>
                  <a:lnTo>
                    <a:pt x="50" y="138"/>
                  </a:lnTo>
                  <a:lnTo>
                    <a:pt x="64" y="134"/>
                  </a:lnTo>
                  <a:lnTo>
                    <a:pt x="80" y="126"/>
                  </a:lnTo>
                  <a:lnTo>
                    <a:pt x="98" y="112"/>
                  </a:lnTo>
                  <a:lnTo>
                    <a:pt x="120" y="88"/>
                  </a:lnTo>
                  <a:lnTo>
                    <a:pt x="120" y="88"/>
                  </a:lnTo>
                  <a:lnTo>
                    <a:pt x="148" y="60"/>
                  </a:lnTo>
                  <a:lnTo>
                    <a:pt x="160" y="52"/>
                  </a:lnTo>
                  <a:lnTo>
                    <a:pt x="170" y="44"/>
                  </a:lnTo>
                  <a:lnTo>
                    <a:pt x="180" y="40"/>
                  </a:lnTo>
                  <a:lnTo>
                    <a:pt x="190" y="36"/>
                  </a:lnTo>
                  <a:lnTo>
                    <a:pt x="198" y="36"/>
                  </a:lnTo>
                  <a:lnTo>
                    <a:pt x="206" y="36"/>
                  </a:lnTo>
                  <a:lnTo>
                    <a:pt x="214" y="38"/>
                  </a:lnTo>
                  <a:lnTo>
                    <a:pt x="222" y="42"/>
                  </a:lnTo>
                  <a:lnTo>
                    <a:pt x="238" y="50"/>
                  </a:lnTo>
                  <a:lnTo>
                    <a:pt x="254" y="62"/>
                  </a:lnTo>
                  <a:lnTo>
                    <a:pt x="274" y="72"/>
                  </a:lnTo>
                  <a:lnTo>
                    <a:pt x="274" y="72"/>
                  </a:lnTo>
                  <a:close/>
                </a:path>
              </a:pathLst>
            </a:custGeom>
            <a:solidFill>
              <a:srgbClr val="FF7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0" name="Freeform 92"/>
            <p:cNvSpPr>
              <a:spLocks/>
            </p:cNvSpPr>
            <p:nvPr/>
          </p:nvSpPr>
          <p:spPr bwMode="auto">
            <a:xfrm>
              <a:off x="5006" y="824"/>
              <a:ext cx="164" cy="96"/>
            </a:xfrm>
            <a:custGeom>
              <a:avLst/>
              <a:gdLst/>
              <a:ahLst/>
              <a:cxnLst>
                <a:cxn ang="0">
                  <a:pos x="164" y="96"/>
                </a:cxn>
                <a:cxn ang="0">
                  <a:pos x="164" y="96"/>
                </a:cxn>
                <a:cxn ang="0">
                  <a:pos x="148" y="70"/>
                </a:cxn>
                <a:cxn ang="0">
                  <a:pos x="128" y="46"/>
                </a:cxn>
                <a:cxn ang="0">
                  <a:pos x="116" y="36"/>
                </a:cxn>
                <a:cxn ang="0">
                  <a:pos x="104" y="24"/>
                </a:cxn>
                <a:cxn ang="0">
                  <a:pos x="90" y="14"/>
                </a:cxn>
                <a:cxn ang="0">
                  <a:pos x="78" y="6"/>
                </a:cxn>
                <a:cxn ang="0">
                  <a:pos x="64" y="2"/>
                </a:cxn>
                <a:cxn ang="0">
                  <a:pos x="50" y="0"/>
                </a:cxn>
                <a:cxn ang="0">
                  <a:pos x="36" y="4"/>
                </a:cxn>
                <a:cxn ang="0">
                  <a:pos x="30" y="6"/>
                </a:cxn>
                <a:cxn ang="0">
                  <a:pos x="24" y="10"/>
                </a:cxn>
                <a:cxn ang="0">
                  <a:pos x="10" y="24"/>
                </a:cxn>
                <a:cxn ang="0">
                  <a:pos x="0" y="44"/>
                </a:cxn>
                <a:cxn ang="0">
                  <a:pos x="0" y="44"/>
                </a:cxn>
                <a:cxn ang="0">
                  <a:pos x="2" y="40"/>
                </a:cxn>
                <a:cxn ang="0">
                  <a:pos x="8" y="32"/>
                </a:cxn>
                <a:cxn ang="0">
                  <a:pos x="18" y="26"/>
                </a:cxn>
                <a:cxn ang="0">
                  <a:pos x="26" y="22"/>
                </a:cxn>
                <a:cxn ang="0">
                  <a:pos x="34" y="20"/>
                </a:cxn>
                <a:cxn ang="0">
                  <a:pos x="44" y="20"/>
                </a:cxn>
                <a:cxn ang="0">
                  <a:pos x="56" y="22"/>
                </a:cxn>
                <a:cxn ang="0">
                  <a:pos x="70" y="24"/>
                </a:cxn>
                <a:cxn ang="0">
                  <a:pos x="84" y="32"/>
                </a:cxn>
                <a:cxn ang="0">
                  <a:pos x="102" y="42"/>
                </a:cxn>
                <a:cxn ang="0">
                  <a:pos x="120" y="56"/>
                </a:cxn>
                <a:cxn ang="0">
                  <a:pos x="142" y="74"/>
                </a:cxn>
                <a:cxn ang="0">
                  <a:pos x="164" y="96"/>
                </a:cxn>
                <a:cxn ang="0">
                  <a:pos x="164" y="96"/>
                </a:cxn>
              </a:cxnLst>
              <a:rect l="0" t="0" r="r" b="b"/>
              <a:pathLst>
                <a:path w="164" h="96">
                  <a:moveTo>
                    <a:pt x="164" y="96"/>
                  </a:moveTo>
                  <a:lnTo>
                    <a:pt x="164" y="96"/>
                  </a:lnTo>
                  <a:lnTo>
                    <a:pt x="148" y="70"/>
                  </a:lnTo>
                  <a:lnTo>
                    <a:pt x="128" y="46"/>
                  </a:lnTo>
                  <a:lnTo>
                    <a:pt x="116" y="36"/>
                  </a:lnTo>
                  <a:lnTo>
                    <a:pt x="104" y="24"/>
                  </a:lnTo>
                  <a:lnTo>
                    <a:pt x="90" y="14"/>
                  </a:lnTo>
                  <a:lnTo>
                    <a:pt x="78" y="6"/>
                  </a:lnTo>
                  <a:lnTo>
                    <a:pt x="64" y="2"/>
                  </a:lnTo>
                  <a:lnTo>
                    <a:pt x="50" y="0"/>
                  </a:lnTo>
                  <a:lnTo>
                    <a:pt x="36" y="4"/>
                  </a:lnTo>
                  <a:lnTo>
                    <a:pt x="30" y="6"/>
                  </a:lnTo>
                  <a:lnTo>
                    <a:pt x="24" y="10"/>
                  </a:lnTo>
                  <a:lnTo>
                    <a:pt x="10" y="24"/>
                  </a:lnTo>
                  <a:lnTo>
                    <a:pt x="0" y="44"/>
                  </a:lnTo>
                  <a:lnTo>
                    <a:pt x="0" y="44"/>
                  </a:lnTo>
                  <a:lnTo>
                    <a:pt x="2" y="40"/>
                  </a:lnTo>
                  <a:lnTo>
                    <a:pt x="8" y="32"/>
                  </a:lnTo>
                  <a:lnTo>
                    <a:pt x="18" y="26"/>
                  </a:lnTo>
                  <a:lnTo>
                    <a:pt x="26" y="22"/>
                  </a:lnTo>
                  <a:lnTo>
                    <a:pt x="34" y="20"/>
                  </a:lnTo>
                  <a:lnTo>
                    <a:pt x="44" y="20"/>
                  </a:lnTo>
                  <a:lnTo>
                    <a:pt x="56" y="22"/>
                  </a:lnTo>
                  <a:lnTo>
                    <a:pt x="70" y="24"/>
                  </a:lnTo>
                  <a:lnTo>
                    <a:pt x="84" y="32"/>
                  </a:lnTo>
                  <a:lnTo>
                    <a:pt x="102" y="42"/>
                  </a:lnTo>
                  <a:lnTo>
                    <a:pt x="120" y="56"/>
                  </a:lnTo>
                  <a:lnTo>
                    <a:pt x="142" y="74"/>
                  </a:lnTo>
                  <a:lnTo>
                    <a:pt x="164" y="96"/>
                  </a:lnTo>
                  <a:lnTo>
                    <a:pt x="164" y="96"/>
                  </a:lnTo>
                  <a:close/>
                </a:path>
              </a:pathLst>
            </a:custGeom>
            <a:solidFill>
              <a:srgbClr val="FF7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1" name="Freeform 93"/>
            <p:cNvSpPr>
              <a:spLocks/>
            </p:cNvSpPr>
            <p:nvPr/>
          </p:nvSpPr>
          <p:spPr bwMode="auto">
            <a:xfrm>
              <a:off x="5040" y="870"/>
              <a:ext cx="54" cy="26"/>
            </a:xfrm>
            <a:custGeom>
              <a:avLst/>
              <a:gdLst/>
              <a:ahLst/>
              <a:cxnLst>
                <a:cxn ang="0">
                  <a:pos x="54" y="12"/>
                </a:cxn>
                <a:cxn ang="0">
                  <a:pos x="54" y="12"/>
                </a:cxn>
                <a:cxn ang="0">
                  <a:pos x="48" y="16"/>
                </a:cxn>
                <a:cxn ang="0">
                  <a:pos x="40" y="22"/>
                </a:cxn>
                <a:cxn ang="0">
                  <a:pos x="32" y="26"/>
                </a:cxn>
                <a:cxn ang="0">
                  <a:pos x="24" y="26"/>
                </a:cxn>
                <a:cxn ang="0">
                  <a:pos x="20" y="26"/>
                </a:cxn>
                <a:cxn ang="0">
                  <a:pos x="14" y="24"/>
                </a:cxn>
                <a:cxn ang="0">
                  <a:pos x="10" y="20"/>
                </a:cxn>
                <a:cxn ang="0">
                  <a:pos x="6" y="16"/>
                </a:cxn>
                <a:cxn ang="0">
                  <a:pos x="4" y="10"/>
                </a:cxn>
                <a:cxn ang="0">
                  <a:pos x="0" y="0"/>
                </a:cxn>
                <a:cxn ang="0">
                  <a:pos x="0" y="0"/>
                </a:cxn>
                <a:cxn ang="0">
                  <a:pos x="4" y="4"/>
                </a:cxn>
                <a:cxn ang="0">
                  <a:pos x="14" y="12"/>
                </a:cxn>
                <a:cxn ang="0">
                  <a:pos x="22" y="14"/>
                </a:cxn>
                <a:cxn ang="0">
                  <a:pos x="32" y="16"/>
                </a:cxn>
                <a:cxn ang="0">
                  <a:pos x="42" y="14"/>
                </a:cxn>
                <a:cxn ang="0">
                  <a:pos x="54" y="12"/>
                </a:cxn>
                <a:cxn ang="0">
                  <a:pos x="54" y="12"/>
                </a:cxn>
              </a:cxnLst>
              <a:rect l="0" t="0" r="r" b="b"/>
              <a:pathLst>
                <a:path w="54" h="26">
                  <a:moveTo>
                    <a:pt x="54" y="12"/>
                  </a:moveTo>
                  <a:lnTo>
                    <a:pt x="54" y="12"/>
                  </a:lnTo>
                  <a:lnTo>
                    <a:pt x="48" y="16"/>
                  </a:lnTo>
                  <a:lnTo>
                    <a:pt x="40" y="22"/>
                  </a:lnTo>
                  <a:lnTo>
                    <a:pt x="32" y="26"/>
                  </a:lnTo>
                  <a:lnTo>
                    <a:pt x="24" y="26"/>
                  </a:lnTo>
                  <a:lnTo>
                    <a:pt x="20" y="26"/>
                  </a:lnTo>
                  <a:lnTo>
                    <a:pt x="14" y="24"/>
                  </a:lnTo>
                  <a:lnTo>
                    <a:pt x="10" y="20"/>
                  </a:lnTo>
                  <a:lnTo>
                    <a:pt x="6" y="16"/>
                  </a:lnTo>
                  <a:lnTo>
                    <a:pt x="4" y="10"/>
                  </a:lnTo>
                  <a:lnTo>
                    <a:pt x="0" y="0"/>
                  </a:lnTo>
                  <a:lnTo>
                    <a:pt x="0" y="0"/>
                  </a:lnTo>
                  <a:lnTo>
                    <a:pt x="4" y="4"/>
                  </a:lnTo>
                  <a:lnTo>
                    <a:pt x="14" y="12"/>
                  </a:lnTo>
                  <a:lnTo>
                    <a:pt x="22" y="14"/>
                  </a:lnTo>
                  <a:lnTo>
                    <a:pt x="32" y="16"/>
                  </a:lnTo>
                  <a:lnTo>
                    <a:pt x="42" y="14"/>
                  </a:lnTo>
                  <a:lnTo>
                    <a:pt x="54" y="12"/>
                  </a:lnTo>
                  <a:lnTo>
                    <a:pt x="54" y="12"/>
                  </a:lnTo>
                  <a:close/>
                </a:path>
              </a:pathLst>
            </a:custGeom>
            <a:solidFill>
              <a:srgbClr val="FFA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2" name="Freeform 94"/>
            <p:cNvSpPr>
              <a:spLocks/>
            </p:cNvSpPr>
            <p:nvPr/>
          </p:nvSpPr>
          <p:spPr bwMode="auto">
            <a:xfrm>
              <a:off x="5150" y="882"/>
              <a:ext cx="30" cy="54"/>
            </a:xfrm>
            <a:custGeom>
              <a:avLst/>
              <a:gdLst/>
              <a:ahLst/>
              <a:cxnLst>
                <a:cxn ang="0">
                  <a:pos x="24" y="0"/>
                </a:cxn>
                <a:cxn ang="0">
                  <a:pos x="24" y="0"/>
                </a:cxn>
                <a:cxn ang="0">
                  <a:pos x="28" y="8"/>
                </a:cxn>
                <a:cxn ang="0">
                  <a:pos x="28" y="16"/>
                </a:cxn>
                <a:cxn ang="0">
                  <a:pos x="30" y="26"/>
                </a:cxn>
                <a:cxn ang="0">
                  <a:pos x="28" y="36"/>
                </a:cxn>
                <a:cxn ang="0">
                  <a:pos x="24" y="44"/>
                </a:cxn>
                <a:cxn ang="0">
                  <a:pos x="20" y="48"/>
                </a:cxn>
                <a:cxn ang="0">
                  <a:pos x="14" y="50"/>
                </a:cxn>
                <a:cxn ang="0">
                  <a:pos x="8" y="52"/>
                </a:cxn>
                <a:cxn ang="0">
                  <a:pos x="0" y="54"/>
                </a:cxn>
                <a:cxn ang="0">
                  <a:pos x="0" y="54"/>
                </a:cxn>
                <a:cxn ang="0">
                  <a:pos x="4" y="50"/>
                </a:cxn>
                <a:cxn ang="0">
                  <a:pos x="10" y="42"/>
                </a:cxn>
                <a:cxn ang="0">
                  <a:pos x="14" y="34"/>
                </a:cxn>
                <a:cxn ang="0">
                  <a:pos x="18" y="24"/>
                </a:cxn>
                <a:cxn ang="0">
                  <a:pos x="22" y="14"/>
                </a:cxn>
                <a:cxn ang="0">
                  <a:pos x="24" y="0"/>
                </a:cxn>
                <a:cxn ang="0">
                  <a:pos x="24" y="0"/>
                </a:cxn>
              </a:cxnLst>
              <a:rect l="0" t="0" r="r" b="b"/>
              <a:pathLst>
                <a:path w="30" h="54">
                  <a:moveTo>
                    <a:pt x="24" y="0"/>
                  </a:moveTo>
                  <a:lnTo>
                    <a:pt x="24" y="0"/>
                  </a:lnTo>
                  <a:lnTo>
                    <a:pt x="28" y="8"/>
                  </a:lnTo>
                  <a:lnTo>
                    <a:pt x="28" y="16"/>
                  </a:lnTo>
                  <a:lnTo>
                    <a:pt x="30" y="26"/>
                  </a:lnTo>
                  <a:lnTo>
                    <a:pt x="28" y="36"/>
                  </a:lnTo>
                  <a:lnTo>
                    <a:pt x="24" y="44"/>
                  </a:lnTo>
                  <a:lnTo>
                    <a:pt x="20" y="48"/>
                  </a:lnTo>
                  <a:lnTo>
                    <a:pt x="14" y="50"/>
                  </a:lnTo>
                  <a:lnTo>
                    <a:pt x="8" y="52"/>
                  </a:lnTo>
                  <a:lnTo>
                    <a:pt x="0" y="54"/>
                  </a:lnTo>
                  <a:lnTo>
                    <a:pt x="0" y="54"/>
                  </a:lnTo>
                  <a:lnTo>
                    <a:pt x="4" y="50"/>
                  </a:lnTo>
                  <a:lnTo>
                    <a:pt x="10" y="42"/>
                  </a:lnTo>
                  <a:lnTo>
                    <a:pt x="14" y="34"/>
                  </a:lnTo>
                  <a:lnTo>
                    <a:pt x="18" y="24"/>
                  </a:lnTo>
                  <a:lnTo>
                    <a:pt x="22" y="14"/>
                  </a:lnTo>
                  <a:lnTo>
                    <a:pt x="24" y="0"/>
                  </a:lnTo>
                  <a:lnTo>
                    <a:pt x="24" y="0"/>
                  </a:lnTo>
                  <a:close/>
                </a:path>
              </a:pathLst>
            </a:custGeom>
            <a:solidFill>
              <a:srgbClr val="FFA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3" name="Freeform 95"/>
            <p:cNvSpPr>
              <a:spLocks/>
            </p:cNvSpPr>
            <p:nvPr/>
          </p:nvSpPr>
          <p:spPr bwMode="auto">
            <a:xfrm>
              <a:off x="5072" y="528"/>
              <a:ext cx="158" cy="104"/>
            </a:xfrm>
            <a:custGeom>
              <a:avLst/>
              <a:gdLst/>
              <a:ahLst/>
              <a:cxnLst>
                <a:cxn ang="0">
                  <a:pos x="158" y="0"/>
                </a:cxn>
                <a:cxn ang="0">
                  <a:pos x="158" y="0"/>
                </a:cxn>
                <a:cxn ang="0">
                  <a:pos x="144" y="24"/>
                </a:cxn>
                <a:cxn ang="0">
                  <a:pos x="128" y="48"/>
                </a:cxn>
                <a:cxn ang="0">
                  <a:pos x="118" y="62"/>
                </a:cxn>
                <a:cxn ang="0">
                  <a:pos x="108" y="74"/>
                </a:cxn>
                <a:cxn ang="0">
                  <a:pos x="96" y="84"/>
                </a:cxn>
                <a:cxn ang="0">
                  <a:pos x="84" y="94"/>
                </a:cxn>
                <a:cxn ang="0">
                  <a:pos x="70" y="100"/>
                </a:cxn>
                <a:cxn ang="0">
                  <a:pos x="58" y="104"/>
                </a:cxn>
                <a:cxn ang="0">
                  <a:pos x="44" y="102"/>
                </a:cxn>
                <a:cxn ang="0">
                  <a:pos x="28" y="98"/>
                </a:cxn>
                <a:cxn ang="0">
                  <a:pos x="14" y="88"/>
                </a:cxn>
                <a:cxn ang="0">
                  <a:pos x="0" y="74"/>
                </a:cxn>
                <a:cxn ang="0">
                  <a:pos x="0" y="74"/>
                </a:cxn>
                <a:cxn ang="0">
                  <a:pos x="2" y="76"/>
                </a:cxn>
                <a:cxn ang="0">
                  <a:pos x="8" y="82"/>
                </a:cxn>
                <a:cxn ang="0">
                  <a:pos x="18" y="86"/>
                </a:cxn>
                <a:cxn ang="0">
                  <a:pos x="26" y="88"/>
                </a:cxn>
                <a:cxn ang="0">
                  <a:pos x="34" y="88"/>
                </a:cxn>
                <a:cxn ang="0">
                  <a:pos x="44" y="88"/>
                </a:cxn>
                <a:cxn ang="0">
                  <a:pos x="56" y="84"/>
                </a:cxn>
                <a:cxn ang="0">
                  <a:pos x="68" y="78"/>
                </a:cxn>
                <a:cxn ang="0">
                  <a:pos x="82" y="70"/>
                </a:cxn>
                <a:cxn ang="0">
                  <a:pos x="98" y="58"/>
                </a:cxn>
                <a:cxn ang="0">
                  <a:pos x="116" y="42"/>
                </a:cxn>
                <a:cxn ang="0">
                  <a:pos x="136" y="24"/>
                </a:cxn>
                <a:cxn ang="0">
                  <a:pos x="158" y="0"/>
                </a:cxn>
                <a:cxn ang="0">
                  <a:pos x="158" y="0"/>
                </a:cxn>
              </a:cxnLst>
              <a:rect l="0" t="0" r="r" b="b"/>
              <a:pathLst>
                <a:path w="158" h="104">
                  <a:moveTo>
                    <a:pt x="158" y="0"/>
                  </a:moveTo>
                  <a:lnTo>
                    <a:pt x="158" y="0"/>
                  </a:lnTo>
                  <a:lnTo>
                    <a:pt x="144" y="24"/>
                  </a:lnTo>
                  <a:lnTo>
                    <a:pt x="128" y="48"/>
                  </a:lnTo>
                  <a:lnTo>
                    <a:pt x="118" y="62"/>
                  </a:lnTo>
                  <a:lnTo>
                    <a:pt x="108" y="74"/>
                  </a:lnTo>
                  <a:lnTo>
                    <a:pt x="96" y="84"/>
                  </a:lnTo>
                  <a:lnTo>
                    <a:pt x="84" y="94"/>
                  </a:lnTo>
                  <a:lnTo>
                    <a:pt x="70" y="100"/>
                  </a:lnTo>
                  <a:lnTo>
                    <a:pt x="58" y="104"/>
                  </a:lnTo>
                  <a:lnTo>
                    <a:pt x="44" y="102"/>
                  </a:lnTo>
                  <a:lnTo>
                    <a:pt x="28" y="98"/>
                  </a:lnTo>
                  <a:lnTo>
                    <a:pt x="14" y="88"/>
                  </a:lnTo>
                  <a:lnTo>
                    <a:pt x="0" y="74"/>
                  </a:lnTo>
                  <a:lnTo>
                    <a:pt x="0" y="74"/>
                  </a:lnTo>
                  <a:lnTo>
                    <a:pt x="2" y="76"/>
                  </a:lnTo>
                  <a:lnTo>
                    <a:pt x="8" y="82"/>
                  </a:lnTo>
                  <a:lnTo>
                    <a:pt x="18" y="86"/>
                  </a:lnTo>
                  <a:lnTo>
                    <a:pt x="26" y="88"/>
                  </a:lnTo>
                  <a:lnTo>
                    <a:pt x="34" y="88"/>
                  </a:lnTo>
                  <a:lnTo>
                    <a:pt x="44" y="88"/>
                  </a:lnTo>
                  <a:lnTo>
                    <a:pt x="56" y="84"/>
                  </a:lnTo>
                  <a:lnTo>
                    <a:pt x="68" y="78"/>
                  </a:lnTo>
                  <a:lnTo>
                    <a:pt x="82" y="70"/>
                  </a:lnTo>
                  <a:lnTo>
                    <a:pt x="98" y="58"/>
                  </a:lnTo>
                  <a:lnTo>
                    <a:pt x="116" y="42"/>
                  </a:lnTo>
                  <a:lnTo>
                    <a:pt x="136" y="24"/>
                  </a:lnTo>
                  <a:lnTo>
                    <a:pt x="158" y="0"/>
                  </a:lnTo>
                  <a:lnTo>
                    <a:pt x="158" y="0"/>
                  </a:lnTo>
                  <a:close/>
                </a:path>
              </a:pathLst>
            </a:custGeom>
            <a:solidFill>
              <a:srgbClr val="FFD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4" name="Freeform 96"/>
            <p:cNvSpPr>
              <a:spLocks/>
            </p:cNvSpPr>
            <p:nvPr/>
          </p:nvSpPr>
          <p:spPr bwMode="auto">
            <a:xfrm>
              <a:off x="5010" y="452"/>
              <a:ext cx="158" cy="136"/>
            </a:xfrm>
            <a:custGeom>
              <a:avLst/>
              <a:gdLst/>
              <a:ahLst/>
              <a:cxnLst>
                <a:cxn ang="0">
                  <a:pos x="158" y="108"/>
                </a:cxn>
                <a:cxn ang="0">
                  <a:pos x="158" y="108"/>
                </a:cxn>
                <a:cxn ang="0">
                  <a:pos x="148" y="118"/>
                </a:cxn>
                <a:cxn ang="0">
                  <a:pos x="136" y="126"/>
                </a:cxn>
                <a:cxn ang="0">
                  <a:pos x="122" y="134"/>
                </a:cxn>
                <a:cxn ang="0">
                  <a:pos x="114" y="136"/>
                </a:cxn>
                <a:cxn ang="0">
                  <a:pos x="108" y="136"/>
                </a:cxn>
                <a:cxn ang="0">
                  <a:pos x="100" y="136"/>
                </a:cxn>
                <a:cxn ang="0">
                  <a:pos x="94" y="134"/>
                </a:cxn>
                <a:cxn ang="0">
                  <a:pos x="88" y="128"/>
                </a:cxn>
                <a:cxn ang="0">
                  <a:pos x="84" y="122"/>
                </a:cxn>
                <a:cxn ang="0">
                  <a:pos x="80" y="110"/>
                </a:cxn>
                <a:cxn ang="0">
                  <a:pos x="78" y="98"/>
                </a:cxn>
                <a:cxn ang="0">
                  <a:pos x="78" y="98"/>
                </a:cxn>
                <a:cxn ang="0">
                  <a:pos x="76" y="84"/>
                </a:cxn>
                <a:cxn ang="0">
                  <a:pos x="74" y="68"/>
                </a:cxn>
                <a:cxn ang="0">
                  <a:pos x="68" y="50"/>
                </a:cxn>
                <a:cxn ang="0">
                  <a:pos x="60" y="34"/>
                </a:cxn>
                <a:cxn ang="0">
                  <a:pos x="50" y="18"/>
                </a:cxn>
                <a:cxn ang="0">
                  <a:pos x="44" y="12"/>
                </a:cxn>
                <a:cxn ang="0">
                  <a:pos x="36" y="8"/>
                </a:cxn>
                <a:cxn ang="0">
                  <a:pos x="30" y="4"/>
                </a:cxn>
                <a:cxn ang="0">
                  <a:pos x="20" y="2"/>
                </a:cxn>
                <a:cxn ang="0">
                  <a:pos x="10" y="2"/>
                </a:cxn>
                <a:cxn ang="0">
                  <a:pos x="0" y="4"/>
                </a:cxn>
                <a:cxn ang="0">
                  <a:pos x="0" y="4"/>
                </a:cxn>
                <a:cxn ang="0">
                  <a:pos x="6" y="2"/>
                </a:cxn>
                <a:cxn ang="0">
                  <a:pos x="14" y="0"/>
                </a:cxn>
                <a:cxn ang="0">
                  <a:pos x="22" y="0"/>
                </a:cxn>
                <a:cxn ang="0">
                  <a:pos x="32" y="0"/>
                </a:cxn>
                <a:cxn ang="0">
                  <a:pos x="44" y="6"/>
                </a:cxn>
                <a:cxn ang="0">
                  <a:pos x="54" y="14"/>
                </a:cxn>
                <a:cxn ang="0">
                  <a:pos x="66" y="28"/>
                </a:cxn>
                <a:cxn ang="0">
                  <a:pos x="66" y="28"/>
                </a:cxn>
                <a:cxn ang="0">
                  <a:pos x="78" y="58"/>
                </a:cxn>
                <a:cxn ang="0">
                  <a:pos x="86" y="80"/>
                </a:cxn>
                <a:cxn ang="0">
                  <a:pos x="90" y="98"/>
                </a:cxn>
                <a:cxn ang="0">
                  <a:pos x="90" y="98"/>
                </a:cxn>
                <a:cxn ang="0">
                  <a:pos x="92" y="108"/>
                </a:cxn>
                <a:cxn ang="0">
                  <a:pos x="96" y="114"/>
                </a:cxn>
                <a:cxn ang="0">
                  <a:pos x="98" y="120"/>
                </a:cxn>
                <a:cxn ang="0">
                  <a:pos x="102" y="122"/>
                </a:cxn>
                <a:cxn ang="0">
                  <a:pos x="106" y="124"/>
                </a:cxn>
                <a:cxn ang="0">
                  <a:pos x="112" y="126"/>
                </a:cxn>
                <a:cxn ang="0">
                  <a:pos x="122" y="124"/>
                </a:cxn>
                <a:cxn ang="0">
                  <a:pos x="132" y="120"/>
                </a:cxn>
                <a:cxn ang="0">
                  <a:pos x="142" y="116"/>
                </a:cxn>
                <a:cxn ang="0">
                  <a:pos x="152" y="112"/>
                </a:cxn>
                <a:cxn ang="0">
                  <a:pos x="158" y="108"/>
                </a:cxn>
                <a:cxn ang="0">
                  <a:pos x="158" y="108"/>
                </a:cxn>
              </a:cxnLst>
              <a:rect l="0" t="0" r="r" b="b"/>
              <a:pathLst>
                <a:path w="158" h="136">
                  <a:moveTo>
                    <a:pt x="158" y="108"/>
                  </a:moveTo>
                  <a:lnTo>
                    <a:pt x="158" y="108"/>
                  </a:lnTo>
                  <a:lnTo>
                    <a:pt x="148" y="118"/>
                  </a:lnTo>
                  <a:lnTo>
                    <a:pt x="136" y="126"/>
                  </a:lnTo>
                  <a:lnTo>
                    <a:pt x="122" y="134"/>
                  </a:lnTo>
                  <a:lnTo>
                    <a:pt x="114" y="136"/>
                  </a:lnTo>
                  <a:lnTo>
                    <a:pt x="108" y="136"/>
                  </a:lnTo>
                  <a:lnTo>
                    <a:pt x="100" y="136"/>
                  </a:lnTo>
                  <a:lnTo>
                    <a:pt x="94" y="134"/>
                  </a:lnTo>
                  <a:lnTo>
                    <a:pt x="88" y="128"/>
                  </a:lnTo>
                  <a:lnTo>
                    <a:pt x="84" y="122"/>
                  </a:lnTo>
                  <a:lnTo>
                    <a:pt x="80" y="110"/>
                  </a:lnTo>
                  <a:lnTo>
                    <a:pt x="78" y="98"/>
                  </a:lnTo>
                  <a:lnTo>
                    <a:pt x="78" y="98"/>
                  </a:lnTo>
                  <a:lnTo>
                    <a:pt x="76" y="84"/>
                  </a:lnTo>
                  <a:lnTo>
                    <a:pt x="74" y="68"/>
                  </a:lnTo>
                  <a:lnTo>
                    <a:pt x="68" y="50"/>
                  </a:lnTo>
                  <a:lnTo>
                    <a:pt x="60" y="34"/>
                  </a:lnTo>
                  <a:lnTo>
                    <a:pt x="50" y="18"/>
                  </a:lnTo>
                  <a:lnTo>
                    <a:pt x="44" y="12"/>
                  </a:lnTo>
                  <a:lnTo>
                    <a:pt x="36" y="8"/>
                  </a:lnTo>
                  <a:lnTo>
                    <a:pt x="30" y="4"/>
                  </a:lnTo>
                  <a:lnTo>
                    <a:pt x="20" y="2"/>
                  </a:lnTo>
                  <a:lnTo>
                    <a:pt x="10" y="2"/>
                  </a:lnTo>
                  <a:lnTo>
                    <a:pt x="0" y="4"/>
                  </a:lnTo>
                  <a:lnTo>
                    <a:pt x="0" y="4"/>
                  </a:lnTo>
                  <a:lnTo>
                    <a:pt x="6" y="2"/>
                  </a:lnTo>
                  <a:lnTo>
                    <a:pt x="14" y="0"/>
                  </a:lnTo>
                  <a:lnTo>
                    <a:pt x="22" y="0"/>
                  </a:lnTo>
                  <a:lnTo>
                    <a:pt x="32" y="0"/>
                  </a:lnTo>
                  <a:lnTo>
                    <a:pt x="44" y="6"/>
                  </a:lnTo>
                  <a:lnTo>
                    <a:pt x="54" y="14"/>
                  </a:lnTo>
                  <a:lnTo>
                    <a:pt x="66" y="28"/>
                  </a:lnTo>
                  <a:lnTo>
                    <a:pt x="66" y="28"/>
                  </a:lnTo>
                  <a:lnTo>
                    <a:pt x="78" y="58"/>
                  </a:lnTo>
                  <a:lnTo>
                    <a:pt x="86" y="80"/>
                  </a:lnTo>
                  <a:lnTo>
                    <a:pt x="90" y="98"/>
                  </a:lnTo>
                  <a:lnTo>
                    <a:pt x="90" y="98"/>
                  </a:lnTo>
                  <a:lnTo>
                    <a:pt x="92" y="108"/>
                  </a:lnTo>
                  <a:lnTo>
                    <a:pt x="96" y="114"/>
                  </a:lnTo>
                  <a:lnTo>
                    <a:pt x="98" y="120"/>
                  </a:lnTo>
                  <a:lnTo>
                    <a:pt x="102" y="122"/>
                  </a:lnTo>
                  <a:lnTo>
                    <a:pt x="106" y="124"/>
                  </a:lnTo>
                  <a:lnTo>
                    <a:pt x="112" y="126"/>
                  </a:lnTo>
                  <a:lnTo>
                    <a:pt x="122" y="124"/>
                  </a:lnTo>
                  <a:lnTo>
                    <a:pt x="132" y="120"/>
                  </a:lnTo>
                  <a:lnTo>
                    <a:pt x="142" y="116"/>
                  </a:lnTo>
                  <a:lnTo>
                    <a:pt x="152" y="112"/>
                  </a:lnTo>
                  <a:lnTo>
                    <a:pt x="158" y="108"/>
                  </a:lnTo>
                  <a:lnTo>
                    <a:pt x="158" y="108"/>
                  </a:lnTo>
                  <a:close/>
                </a:path>
              </a:pathLst>
            </a:custGeom>
            <a:solidFill>
              <a:srgbClr val="FFD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5" name="Freeform 97"/>
            <p:cNvSpPr>
              <a:spLocks/>
            </p:cNvSpPr>
            <p:nvPr/>
          </p:nvSpPr>
          <p:spPr bwMode="auto">
            <a:xfrm>
              <a:off x="4758" y="984"/>
              <a:ext cx="394" cy="356"/>
            </a:xfrm>
            <a:custGeom>
              <a:avLst/>
              <a:gdLst/>
              <a:ahLst/>
              <a:cxnLst>
                <a:cxn ang="0">
                  <a:pos x="394" y="288"/>
                </a:cxn>
                <a:cxn ang="0">
                  <a:pos x="380" y="304"/>
                </a:cxn>
                <a:cxn ang="0">
                  <a:pos x="342" y="332"/>
                </a:cxn>
                <a:cxn ang="0">
                  <a:pos x="314" y="344"/>
                </a:cxn>
                <a:cxn ang="0">
                  <a:pos x="282" y="354"/>
                </a:cxn>
                <a:cxn ang="0">
                  <a:pos x="244" y="356"/>
                </a:cxn>
                <a:cxn ang="0">
                  <a:pos x="202" y="352"/>
                </a:cxn>
                <a:cxn ang="0">
                  <a:pos x="184" y="348"/>
                </a:cxn>
                <a:cxn ang="0">
                  <a:pos x="152" y="336"/>
                </a:cxn>
                <a:cxn ang="0">
                  <a:pos x="112" y="312"/>
                </a:cxn>
                <a:cxn ang="0">
                  <a:pos x="70" y="272"/>
                </a:cxn>
                <a:cxn ang="0">
                  <a:pos x="38" y="222"/>
                </a:cxn>
                <a:cxn ang="0">
                  <a:pos x="18" y="168"/>
                </a:cxn>
                <a:cxn ang="0">
                  <a:pos x="6" y="114"/>
                </a:cxn>
                <a:cxn ang="0">
                  <a:pos x="0" y="62"/>
                </a:cxn>
                <a:cxn ang="0">
                  <a:pos x="2" y="0"/>
                </a:cxn>
                <a:cxn ang="0">
                  <a:pos x="12" y="14"/>
                </a:cxn>
                <a:cxn ang="0">
                  <a:pos x="26" y="30"/>
                </a:cxn>
                <a:cxn ang="0">
                  <a:pos x="38" y="44"/>
                </a:cxn>
                <a:cxn ang="0">
                  <a:pos x="46" y="96"/>
                </a:cxn>
                <a:cxn ang="0">
                  <a:pos x="62" y="146"/>
                </a:cxn>
                <a:cxn ang="0">
                  <a:pos x="80" y="186"/>
                </a:cxn>
                <a:cxn ang="0">
                  <a:pos x="104" y="222"/>
                </a:cxn>
                <a:cxn ang="0">
                  <a:pos x="132" y="250"/>
                </a:cxn>
                <a:cxn ang="0">
                  <a:pos x="164" y="270"/>
                </a:cxn>
                <a:cxn ang="0">
                  <a:pos x="200" y="282"/>
                </a:cxn>
                <a:cxn ang="0">
                  <a:pos x="238" y="286"/>
                </a:cxn>
                <a:cxn ang="0">
                  <a:pos x="246" y="286"/>
                </a:cxn>
                <a:cxn ang="0">
                  <a:pos x="266" y="276"/>
                </a:cxn>
                <a:cxn ang="0">
                  <a:pos x="296" y="264"/>
                </a:cxn>
                <a:cxn ang="0">
                  <a:pos x="332" y="260"/>
                </a:cxn>
                <a:cxn ang="0">
                  <a:pos x="360" y="260"/>
                </a:cxn>
                <a:cxn ang="0">
                  <a:pos x="366" y="260"/>
                </a:cxn>
                <a:cxn ang="0">
                  <a:pos x="384" y="276"/>
                </a:cxn>
                <a:cxn ang="0">
                  <a:pos x="394" y="288"/>
                </a:cxn>
              </a:cxnLst>
              <a:rect l="0" t="0" r="r" b="b"/>
              <a:pathLst>
                <a:path w="394" h="356">
                  <a:moveTo>
                    <a:pt x="394" y="288"/>
                  </a:moveTo>
                  <a:lnTo>
                    <a:pt x="394" y="288"/>
                  </a:lnTo>
                  <a:lnTo>
                    <a:pt x="390" y="294"/>
                  </a:lnTo>
                  <a:lnTo>
                    <a:pt x="380" y="304"/>
                  </a:lnTo>
                  <a:lnTo>
                    <a:pt x="364" y="318"/>
                  </a:lnTo>
                  <a:lnTo>
                    <a:pt x="342" y="332"/>
                  </a:lnTo>
                  <a:lnTo>
                    <a:pt x="328" y="338"/>
                  </a:lnTo>
                  <a:lnTo>
                    <a:pt x="314" y="344"/>
                  </a:lnTo>
                  <a:lnTo>
                    <a:pt x="298" y="350"/>
                  </a:lnTo>
                  <a:lnTo>
                    <a:pt x="282" y="354"/>
                  </a:lnTo>
                  <a:lnTo>
                    <a:pt x="264" y="356"/>
                  </a:lnTo>
                  <a:lnTo>
                    <a:pt x="244" y="356"/>
                  </a:lnTo>
                  <a:lnTo>
                    <a:pt x="224" y="356"/>
                  </a:lnTo>
                  <a:lnTo>
                    <a:pt x="202" y="352"/>
                  </a:lnTo>
                  <a:lnTo>
                    <a:pt x="202" y="352"/>
                  </a:lnTo>
                  <a:lnTo>
                    <a:pt x="184" y="348"/>
                  </a:lnTo>
                  <a:lnTo>
                    <a:pt x="168" y="342"/>
                  </a:lnTo>
                  <a:lnTo>
                    <a:pt x="152" y="336"/>
                  </a:lnTo>
                  <a:lnTo>
                    <a:pt x="138" y="330"/>
                  </a:lnTo>
                  <a:lnTo>
                    <a:pt x="112" y="312"/>
                  </a:lnTo>
                  <a:lnTo>
                    <a:pt x="88" y="294"/>
                  </a:lnTo>
                  <a:lnTo>
                    <a:pt x="70" y="272"/>
                  </a:lnTo>
                  <a:lnTo>
                    <a:pt x="52" y="248"/>
                  </a:lnTo>
                  <a:lnTo>
                    <a:pt x="38" y="222"/>
                  </a:lnTo>
                  <a:lnTo>
                    <a:pt x="26" y="194"/>
                  </a:lnTo>
                  <a:lnTo>
                    <a:pt x="18" y="168"/>
                  </a:lnTo>
                  <a:lnTo>
                    <a:pt x="10" y="140"/>
                  </a:lnTo>
                  <a:lnTo>
                    <a:pt x="6" y="114"/>
                  </a:lnTo>
                  <a:lnTo>
                    <a:pt x="2" y="88"/>
                  </a:lnTo>
                  <a:lnTo>
                    <a:pt x="0" y="62"/>
                  </a:lnTo>
                  <a:lnTo>
                    <a:pt x="0" y="40"/>
                  </a:lnTo>
                  <a:lnTo>
                    <a:pt x="2" y="0"/>
                  </a:lnTo>
                  <a:lnTo>
                    <a:pt x="2" y="0"/>
                  </a:lnTo>
                  <a:lnTo>
                    <a:pt x="12" y="14"/>
                  </a:lnTo>
                  <a:lnTo>
                    <a:pt x="20" y="22"/>
                  </a:lnTo>
                  <a:lnTo>
                    <a:pt x="26" y="30"/>
                  </a:lnTo>
                  <a:lnTo>
                    <a:pt x="38" y="44"/>
                  </a:lnTo>
                  <a:lnTo>
                    <a:pt x="38" y="44"/>
                  </a:lnTo>
                  <a:lnTo>
                    <a:pt x="42" y="70"/>
                  </a:lnTo>
                  <a:lnTo>
                    <a:pt x="46" y="96"/>
                  </a:lnTo>
                  <a:lnTo>
                    <a:pt x="54" y="122"/>
                  </a:lnTo>
                  <a:lnTo>
                    <a:pt x="62" y="146"/>
                  </a:lnTo>
                  <a:lnTo>
                    <a:pt x="70" y="166"/>
                  </a:lnTo>
                  <a:lnTo>
                    <a:pt x="80" y="186"/>
                  </a:lnTo>
                  <a:lnTo>
                    <a:pt x="92" y="206"/>
                  </a:lnTo>
                  <a:lnTo>
                    <a:pt x="104" y="222"/>
                  </a:lnTo>
                  <a:lnTo>
                    <a:pt x="118" y="238"/>
                  </a:lnTo>
                  <a:lnTo>
                    <a:pt x="132" y="250"/>
                  </a:lnTo>
                  <a:lnTo>
                    <a:pt x="148" y="262"/>
                  </a:lnTo>
                  <a:lnTo>
                    <a:pt x="164" y="270"/>
                  </a:lnTo>
                  <a:lnTo>
                    <a:pt x="182" y="278"/>
                  </a:lnTo>
                  <a:lnTo>
                    <a:pt x="200" y="282"/>
                  </a:lnTo>
                  <a:lnTo>
                    <a:pt x="218" y="286"/>
                  </a:lnTo>
                  <a:lnTo>
                    <a:pt x="238" y="286"/>
                  </a:lnTo>
                  <a:lnTo>
                    <a:pt x="238" y="286"/>
                  </a:lnTo>
                  <a:lnTo>
                    <a:pt x="246" y="286"/>
                  </a:lnTo>
                  <a:lnTo>
                    <a:pt x="252" y="284"/>
                  </a:lnTo>
                  <a:lnTo>
                    <a:pt x="266" y="276"/>
                  </a:lnTo>
                  <a:lnTo>
                    <a:pt x="280" y="270"/>
                  </a:lnTo>
                  <a:lnTo>
                    <a:pt x="296" y="264"/>
                  </a:lnTo>
                  <a:lnTo>
                    <a:pt x="296" y="264"/>
                  </a:lnTo>
                  <a:lnTo>
                    <a:pt x="332" y="260"/>
                  </a:lnTo>
                  <a:lnTo>
                    <a:pt x="352" y="260"/>
                  </a:lnTo>
                  <a:lnTo>
                    <a:pt x="360" y="260"/>
                  </a:lnTo>
                  <a:lnTo>
                    <a:pt x="366" y="260"/>
                  </a:lnTo>
                  <a:lnTo>
                    <a:pt x="366" y="260"/>
                  </a:lnTo>
                  <a:lnTo>
                    <a:pt x="374" y="268"/>
                  </a:lnTo>
                  <a:lnTo>
                    <a:pt x="384" y="276"/>
                  </a:lnTo>
                  <a:lnTo>
                    <a:pt x="394" y="288"/>
                  </a:lnTo>
                  <a:lnTo>
                    <a:pt x="394" y="2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6" name="Freeform 98"/>
            <p:cNvSpPr>
              <a:spLocks/>
            </p:cNvSpPr>
            <p:nvPr/>
          </p:nvSpPr>
          <p:spPr bwMode="auto">
            <a:xfrm>
              <a:off x="5028" y="1184"/>
              <a:ext cx="160" cy="124"/>
            </a:xfrm>
            <a:custGeom>
              <a:avLst/>
              <a:gdLst/>
              <a:ahLst/>
              <a:cxnLst>
                <a:cxn ang="0">
                  <a:pos x="72" y="2"/>
                </a:cxn>
                <a:cxn ang="0">
                  <a:pos x="72" y="2"/>
                </a:cxn>
                <a:cxn ang="0">
                  <a:pos x="56" y="6"/>
                </a:cxn>
                <a:cxn ang="0">
                  <a:pos x="42" y="12"/>
                </a:cxn>
                <a:cxn ang="0">
                  <a:pos x="28" y="18"/>
                </a:cxn>
                <a:cxn ang="0">
                  <a:pos x="18" y="28"/>
                </a:cxn>
                <a:cxn ang="0">
                  <a:pos x="10" y="38"/>
                </a:cxn>
                <a:cxn ang="0">
                  <a:pos x="2" y="50"/>
                </a:cxn>
                <a:cxn ang="0">
                  <a:pos x="0" y="62"/>
                </a:cxn>
                <a:cxn ang="0">
                  <a:pos x="0" y="74"/>
                </a:cxn>
                <a:cxn ang="0">
                  <a:pos x="0" y="74"/>
                </a:cxn>
                <a:cxn ang="0">
                  <a:pos x="2" y="86"/>
                </a:cxn>
                <a:cxn ang="0">
                  <a:pos x="8" y="96"/>
                </a:cxn>
                <a:cxn ang="0">
                  <a:pos x="18" y="106"/>
                </a:cxn>
                <a:cxn ang="0">
                  <a:pos x="28" y="114"/>
                </a:cxn>
                <a:cxn ang="0">
                  <a:pos x="42" y="118"/>
                </a:cxn>
                <a:cxn ang="0">
                  <a:pos x="56" y="122"/>
                </a:cxn>
                <a:cxn ang="0">
                  <a:pos x="72" y="124"/>
                </a:cxn>
                <a:cxn ang="0">
                  <a:pos x="88" y="122"/>
                </a:cxn>
                <a:cxn ang="0">
                  <a:pos x="88" y="122"/>
                </a:cxn>
                <a:cxn ang="0">
                  <a:pos x="104" y="118"/>
                </a:cxn>
                <a:cxn ang="0">
                  <a:pos x="118" y="112"/>
                </a:cxn>
                <a:cxn ang="0">
                  <a:pos x="130" y="106"/>
                </a:cxn>
                <a:cxn ang="0">
                  <a:pos x="142" y="96"/>
                </a:cxn>
                <a:cxn ang="0">
                  <a:pos x="150" y="86"/>
                </a:cxn>
                <a:cxn ang="0">
                  <a:pos x="156" y="74"/>
                </a:cxn>
                <a:cxn ang="0">
                  <a:pos x="160" y="62"/>
                </a:cxn>
                <a:cxn ang="0">
                  <a:pos x="160" y="50"/>
                </a:cxn>
                <a:cxn ang="0">
                  <a:pos x="160" y="50"/>
                </a:cxn>
                <a:cxn ang="0">
                  <a:pos x="156" y="38"/>
                </a:cxn>
                <a:cxn ang="0">
                  <a:pos x="150" y="28"/>
                </a:cxn>
                <a:cxn ang="0">
                  <a:pos x="142" y="18"/>
                </a:cxn>
                <a:cxn ang="0">
                  <a:pos x="130" y="10"/>
                </a:cxn>
                <a:cxn ang="0">
                  <a:pos x="118" y="6"/>
                </a:cxn>
                <a:cxn ang="0">
                  <a:pos x="104" y="2"/>
                </a:cxn>
                <a:cxn ang="0">
                  <a:pos x="88" y="0"/>
                </a:cxn>
                <a:cxn ang="0">
                  <a:pos x="72" y="2"/>
                </a:cxn>
                <a:cxn ang="0">
                  <a:pos x="72" y="2"/>
                </a:cxn>
              </a:cxnLst>
              <a:rect l="0" t="0" r="r" b="b"/>
              <a:pathLst>
                <a:path w="160" h="124">
                  <a:moveTo>
                    <a:pt x="72" y="2"/>
                  </a:moveTo>
                  <a:lnTo>
                    <a:pt x="72" y="2"/>
                  </a:lnTo>
                  <a:lnTo>
                    <a:pt x="56" y="6"/>
                  </a:lnTo>
                  <a:lnTo>
                    <a:pt x="42" y="12"/>
                  </a:lnTo>
                  <a:lnTo>
                    <a:pt x="28" y="18"/>
                  </a:lnTo>
                  <a:lnTo>
                    <a:pt x="18" y="28"/>
                  </a:lnTo>
                  <a:lnTo>
                    <a:pt x="10" y="38"/>
                  </a:lnTo>
                  <a:lnTo>
                    <a:pt x="2" y="50"/>
                  </a:lnTo>
                  <a:lnTo>
                    <a:pt x="0" y="62"/>
                  </a:lnTo>
                  <a:lnTo>
                    <a:pt x="0" y="74"/>
                  </a:lnTo>
                  <a:lnTo>
                    <a:pt x="0" y="74"/>
                  </a:lnTo>
                  <a:lnTo>
                    <a:pt x="2" y="86"/>
                  </a:lnTo>
                  <a:lnTo>
                    <a:pt x="8" y="96"/>
                  </a:lnTo>
                  <a:lnTo>
                    <a:pt x="18" y="106"/>
                  </a:lnTo>
                  <a:lnTo>
                    <a:pt x="28" y="114"/>
                  </a:lnTo>
                  <a:lnTo>
                    <a:pt x="42" y="118"/>
                  </a:lnTo>
                  <a:lnTo>
                    <a:pt x="56" y="122"/>
                  </a:lnTo>
                  <a:lnTo>
                    <a:pt x="72" y="124"/>
                  </a:lnTo>
                  <a:lnTo>
                    <a:pt x="88" y="122"/>
                  </a:lnTo>
                  <a:lnTo>
                    <a:pt x="88" y="122"/>
                  </a:lnTo>
                  <a:lnTo>
                    <a:pt x="104" y="118"/>
                  </a:lnTo>
                  <a:lnTo>
                    <a:pt x="118" y="112"/>
                  </a:lnTo>
                  <a:lnTo>
                    <a:pt x="130" y="106"/>
                  </a:lnTo>
                  <a:lnTo>
                    <a:pt x="142" y="96"/>
                  </a:lnTo>
                  <a:lnTo>
                    <a:pt x="150" y="86"/>
                  </a:lnTo>
                  <a:lnTo>
                    <a:pt x="156" y="74"/>
                  </a:lnTo>
                  <a:lnTo>
                    <a:pt x="160" y="62"/>
                  </a:lnTo>
                  <a:lnTo>
                    <a:pt x="160" y="50"/>
                  </a:lnTo>
                  <a:lnTo>
                    <a:pt x="160" y="50"/>
                  </a:lnTo>
                  <a:lnTo>
                    <a:pt x="156" y="38"/>
                  </a:lnTo>
                  <a:lnTo>
                    <a:pt x="150" y="28"/>
                  </a:lnTo>
                  <a:lnTo>
                    <a:pt x="142" y="18"/>
                  </a:lnTo>
                  <a:lnTo>
                    <a:pt x="130" y="10"/>
                  </a:lnTo>
                  <a:lnTo>
                    <a:pt x="118" y="6"/>
                  </a:lnTo>
                  <a:lnTo>
                    <a:pt x="104" y="2"/>
                  </a:lnTo>
                  <a:lnTo>
                    <a:pt x="88" y="0"/>
                  </a:lnTo>
                  <a:lnTo>
                    <a:pt x="72" y="2"/>
                  </a:lnTo>
                  <a:lnTo>
                    <a:pt x="7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7" name="Freeform 99"/>
            <p:cNvSpPr>
              <a:spLocks/>
            </p:cNvSpPr>
            <p:nvPr/>
          </p:nvSpPr>
          <p:spPr bwMode="auto">
            <a:xfrm>
              <a:off x="5038" y="1196"/>
              <a:ext cx="140" cy="100"/>
            </a:xfrm>
            <a:custGeom>
              <a:avLst/>
              <a:gdLst/>
              <a:ahLst/>
              <a:cxnLst>
                <a:cxn ang="0">
                  <a:pos x="62" y="2"/>
                </a:cxn>
                <a:cxn ang="0">
                  <a:pos x="62" y="2"/>
                </a:cxn>
                <a:cxn ang="0">
                  <a:pos x="50" y="4"/>
                </a:cxn>
                <a:cxn ang="0">
                  <a:pos x="36" y="10"/>
                </a:cxn>
                <a:cxn ang="0">
                  <a:pos x="26" y="16"/>
                </a:cxn>
                <a:cxn ang="0">
                  <a:pos x="16" y="22"/>
                </a:cxn>
                <a:cxn ang="0">
                  <a:pos x="8" y="30"/>
                </a:cxn>
                <a:cxn ang="0">
                  <a:pos x="2" y="40"/>
                </a:cxn>
                <a:cxn ang="0">
                  <a:pos x="0" y="50"/>
                </a:cxn>
                <a:cxn ang="0">
                  <a:pos x="0" y="60"/>
                </a:cxn>
                <a:cxn ang="0">
                  <a:pos x="0" y="60"/>
                </a:cxn>
                <a:cxn ang="0">
                  <a:pos x="2" y="70"/>
                </a:cxn>
                <a:cxn ang="0">
                  <a:pos x="8" y="78"/>
                </a:cxn>
                <a:cxn ang="0">
                  <a:pos x="16" y="86"/>
                </a:cxn>
                <a:cxn ang="0">
                  <a:pos x="26" y="92"/>
                </a:cxn>
                <a:cxn ang="0">
                  <a:pos x="36" y="96"/>
                </a:cxn>
                <a:cxn ang="0">
                  <a:pos x="48" y="98"/>
                </a:cxn>
                <a:cxn ang="0">
                  <a:pos x="62" y="100"/>
                </a:cxn>
                <a:cxn ang="0">
                  <a:pos x="76" y="98"/>
                </a:cxn>
                <a:cxn ang="0">
                  <a:pos x="76" y="98"/>
                </a:cxn>
                <a:cxn ang="0">
                  <a:pos x="90" y="96"/>
                </a:cxn>
                <a:cxn ang="0">
                  <a:pos x="104" y="92"/>
                </a:cxn>
                <a:cxn ang="0">
                  <a:pos x="114" y="84"/>
                </a:cxn>
                <a:cxn ang="0">
                  <a:pos x="124" y="78"/>
                </a:cxn>
                <a:cxn ang="0">
                  <a:pos x="132" y="70"/>
                </a:cxn>
                <a:cxn ang="0">
                  <a:pos x="136" y="60"/>
                </a:cxn>
                <a:cxn ang="0">
                  <a:pos x="140" y="50"/>
                </a:cxn>
                <a:cxn ang="0">
                  <a:pos x="140" y="40"/>
                </a:cxn>
                <a:cxn ang="0">
                  <a:pos x="140" y="40"/>
                </a:cxn>
                <a:cxn ang="0">
                  <a:pos x="136" y="30"/>
                </a:cxn>
                <a:cxn ang="0">
                  <a:pos x="132" y="22"/>
                </a:cxn>
                <a:cxn ang="0">
                  <a:pos x="124" y="14"/>
                </a:cxn>
                <a:cxn ang="0">
                  <a:pos x="114" y="8"/>
                </a:cxn>
                <a:cxn ang="0">
                  <a:pos x="104" y="4"/>
                </a:cxn>
                <a:cxn ang="0">
                  <a:pos x="90" y="2"/>
                </a:cxn>
                <a:cxn ang="0">
                  <a:pos x="78" y="0"/>
                </a:cxn>
                <a:cxn ang="0">
                  <a:pos x="62" y="2"/>
                </a:cxn>
                <a:cxn ang="0">
                  <a:pos x="62" y="2"/>
                </a:cxn>
              </a:cxnLst>
              <a:rect l="0" t="0" r="r" b="b"/>
              <a:pathLst>
                <a:path w="140" h="100">
                  <a:moveTo>
                    <a:pt x="62" y="2"/>
                  </a:moveTo>
                  <a:lnTo>
                    <a:pt x="62" y="2"/>
                  </a:lnTo>
                  <a:lnTo>
                    <a:pt x="50" y="4"/>
                  </a:lnTo>
                  <a:lnTo>
                    <a:pt x="36" y="10"/>
                  </a:lnTo>
                  <a:lnTo>
                    <a:pt x="26" y="16"/>
                  </a:lnTo>
                  <a:lnTo>
                    <a:pt x="16" y="22"/>
                  </a:lnTo>
                  <a:lnTo>
                    <a:pt x="8" y="30"/>
                  </a:lnTo>
                  <a:lnTo>
                    <a:pt x="2" y="40"/>
                  </a:lnTo>
                  <a:lnTo>
                    <a:pt x="0" y="50"/>
                  </a:lnTo>
                  <a:lnTo>
                    <a:pt x="0" y="60"/>
                  </a:lnTo>
                  <a:lnTo>
                    <a:pt x="0" y="60"/>
                  </a:lnTo>
                  <a:lnTo>
                    <a:pt x="2" y="70"/>
                  </a:lnTo>
                  <a:lnTo>
                    <a:pt x="8" y="78"/>
                  </a:lnTo>
                  <a:lnTo>
                    <a:pt x="16" y="86"/>
                  </a:lnTo>
                  <a:lnTo>
                    <a:pt x="26" y="92"/>
                  </a:lnTo>
                  <a:lnTo>
                    <a:pt x="36" y="96"/>
                  </a:lnTo>
                  <a:lnTo>
                    <a:pt x="48" y="98"/>
                  </a:lnTo>
                  <a:lnTo>
                    <a:pt x="62" y="100"/>
                  </a:lnTo>
                  <a:lnTo>
                    <a:pt x="76" y="98"/>
                  </a:lnTo>
                  <a:lnTo>
                    <a:pt x="76" y="98"/>
                  </a:lnTo>
                  <a:lnTo>
                    <a:pt x="90" y="96"/>
                  </a:lnTo>
                  <a:lnTo>
                    <a:pt x="104" y="92"/>
                  </a:lnTo>
                  <a:lnTo>
                    <a:pt x="114" y="84"/>
                  </a:lnTo>
                  <a:lnTo>
                    <a:pt x="124" y="78"/>
                  </a:lnTo>
                  <a:lnTo>
                    <a:pt x="132" y="70"/>
                  </a:lnTo>
                  <a:lnTo>
                    <a:pt x="136" y="60"/>
                  </a:lnTo>
                  <a:lnTo>
                    <a:pt x="140" y="50"/>
                  </a:lnTo>
                  <a:lnTo>
                    <a:pt x="140" y="40"/>
                  </a:lnTo>
                  <a:lnTo>
                    <a:pt x="140" y="40"/>
                  </a:lnTo>
                  <a:lnTo>
                    <a:pt x="136" y="30"/>
                  </a:lnTo>
                  <a:lnTo>
                    <a:pt x="132" y="22"/>
                  </a:lnTo>
                  <a:lnTo>
                    <a:pt x="124" y="14"/>
                  </a:lnTo>
                  <a:lnTo>
                    <a:pt x="114" y="8"/>
                  </a:lnTo>
                  <a:lnTo>
                    <a:pt x="104" y="4"/>
                  </a:lnTo>
                  <a:lnTo>
                    <a:pt x="90" y="2"/>
                  </a:lnTo>
                  <a:lnTo>
                    <a:pt x="78" y="0"/>
                  </a:lnTo>
                  <a:lnTo>
                    <a:pt x="62" y="2"/>
                  </a:lnTo>
                  <a:lnTo>
                    <a:pt x="62"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8" name="Freeform 100"/>
            <p:cNvSpPr>
              <a:spLocks/>
            </p:cNvSpPr>
            <p:nvPr/>
          </p:nvSpPr>
          <p:spPr bwMode="auto">
            <a:xfrm>
              <a:off x="4940" y="890"/>
              <a:ext cx="338" cy="366"/>
            </a:xfrm>
            <a:custGeom>
              <a:avLst/>
              <a:gdLst/>
              <a:ahLst/>
              <a:cxnLst>
                <a:cxn ang="0">
                  <a:pos x="52" y="122"/>
                </a:cxn>
                <a:cxn ang="0">
                  <a:pos x="38" y="96"/>
                </a:cxn>
                <a:cxn ang="0">
                  <a:pos x="16" y="78"/>
                </a:cxn>
                <a:cxn ang="0">
                  <a:pos x="8" y="70"/>
                </a:cxn>
                <a:cxn ang="0">
                  <a:pos x="0" y="56"/>
                </a:cxn>
                <a:cxn ang="0">
                  <a:pos x="2" y="46"/>
                </a:cxn>
                <a:cxn ang="0">
                  <a:pos x="6" y="42"/>
                </a:cxn>
                <a:cxn ang="0">
                  <a:pos x="24" y="34"/>
                </a:cxn>
                <a:cxn ang="0">
                  <a:pos x="40" y="34"/>
                </a:cxn>
                <a:cxn ang="0">
                  <a:pos x="54" y="38"/>
                </a:cxn>
                <a:cxn ang="0">
                  <a:pos x="76" y="58"/>
                </a:cxn>
                <a:cxn ang="0">
                  <a:pos x="90" y="88"/>
                </a:cxn>
                <a:cxn ang="0">
                  <a:pos x="96" y="102"/>
                </a:cxn>
                <a:cxn ang="0">
                  <a:pos x="106" y="114"/>
                </a:cxn>
                <a:cxn ang="0">
                  <a:pos x="124" y="114"/>
                </a:cxn>
                <a:cxn ang="0">
                  <a:pos x="146" y="108"/>
                </a:cxn>
                <a:cxn ang="0">
                  <a:pos x="200" y="80"/>
                </a:cxn>
                <a:cxn ang="0">
                  <a:pos x="242" y="50"/>
                </a:cxn>
                <a:cxn ang="0">
                  <a:pos x="254" y="40"/>
                </a:cxn>
                <a:cxn ang="0">
                  <a:pos x="282" y="10"/>
                </a:cxn>
                <a:cxn ang="0">
                  <a:pos x="298" y="0"/>
                </a:cxn>
                <a:cxn ang="0">
                  <a:pos x="320" y="0"/>
                </a:cxn>
                <a:cxn ang="0">
                  <a:pos x="326" y="4"/>
                </a:cxn>
                <a:cxn ang="0">
                  <a:pos x="336" y="10"/>
                </a:cxn>
                <a:cxn ang="0">
                  <a:pos x="338" y="20"/>
                </a:cxn>
                <a:cxn ang="0">
                  <a:pos x="334" y="36"/>
                </a:cxn>
                <a:cxn ang="0">
                  <a:pos x="320" y="60"/>
                </a:cxn>
                <a:cxn ang="0">
                  <a:pos x="308" y="78"/>
                </a:cxn>
                <a:cxn ang="0">
                  <a:pos x="288" y="104"/>
                </a:cxn>
                <a:cxn ang="0">
                  <a:pos x="280" y="110"/>
                </a:cxn>
                <a:cxn ang="0">
                  <a:pos x="288" y="128"/>
                </a:cxn>
                <a:cxn ang="0">
                  <a:pos x="288" y="144"/>
                </a:cxn>
                <a:cxn ang="0">
                  <a:pos x="284" y="150"/>
                </a:cxn>
                <a:cxn ang="0">
                  <a:pos x="292" y="160"/>
                </a:cxn>
                <a:cxn ang="0">
                  <a:pos x="296" y="188"/>
                </a:cxn>
                <a:cxn ang="0">
                  <a:pos x="292" y="200"/>
                </a:cxn>
                <a:cxn ang="0">
                  <a:pos x="298" y="222"/>
                </a:cxn>
                <a:cxn ang="0">
                  <a:pos x="296" y="240"/>
                </a:cxn>
                <a:cxn ang="0">
                  <a:pos x="288" y="258"/>
                </a:cxn>
                <a:cxn ang="0">
                  <a:pos x="248" y="306"/>
                </a:cxn>
                <a:cxn ang="0">
                  <a:pos x="232" y="334"/>
                </a:cxn>
                <a:cxn ang="0">
                  <a:pos x="230" y="342"/>
                </a:cxn>
                <a:cxn ang="0">
                  <a:pos x="222" y="354"/>
                </a:cxn>
                <a:cxn ang="0">
                  <a:pos x="208" y="362"/>
                </a:cxn>
                <a:cxn ang="0">
                  <a:pos x="166" y="366"/>
                </a:cxn>
                <a:cxn ang="0">
                  <a:pos x="126" y="358"/>
                </a:cxn>
                <a:cxn ang="0">
                  <a:pos x="116" y="352"/>
                </a:cxn>
                <a:cxn ang="0">
                  <a:pos x="112" y="342"/>
                </a:cxn>
                <a:cxn ang="0">
                  <a:pos x="104" y="324"/>
                </a:cxn>
                <a:cxn ang="0">
                  <a:pos x="82" y="286"/>
                </a:cxn>
                <a:cxn ang="0">
                  <a:pos x="74" y="268"/>
                </a:cxn>
                <a:cxn ang="0">
                  <a:pos x="64" y="238"/>
                </a:cxn>
                <a:cxn ang="0">
                  <a:pos x="60" y="174"/>
                </a:cxn>
                <a:cxn ang="0">
                  <a:pos x="58" y="142"/>
                </a:cxn>
                <a:cxn ang="0">
                  <a:pos x="52" y="122"/>
                </a:cxn>
              </a:cxnLst>
              <a:rect l="0" t="0" r="r" b="b"/>
              <a:pathLst>
                <a:path w="338" h="366">
                  <a:moveTo>
                    <a:pt x="52" y="122"/>
                  </a:moveTo>
                  <a:lnTo>
                    <a:pt x="52" y="122"/>
                  </a:lnTo>
                  <a:lnTo>
                    <a:pt x="46" y="108"/>
                  </a:lnTo>
                  <a:lnTo>
                    <a:pt x="38" y="96"/>
                  </a:lnTo>
                  <a:lnTo>
                    <a:pt x="28" y="88"/>
                  </a:lnTo>
                  <a:lnTo>
                    <a:pt x="16" y="78"/>
                  </a:lnTo>
                  <a:lnTo>
                    <a:pt x="16" y="78"/>
                  </a:lnTo>
                  <a:lnTo>
                    <a:pt x="8" y="70"/>
                  </a:lnTo>
                  <a:lnTo>
                    <a:pt x="0" y="62"/>
                  </a:lnTo>
                  <a:lnTo>
                    <a:pt x="0" y="56"/>
                  </a:lnTo>
                  <a:lnTo>
                    <a:pt x="0" y="52"/>
                  </a:lnTo>
                  <a:lnTo>
                    <a:pt x="2" y="46"/>
                  </a:lnTo>
                  <a:lnTo>
                    <a:pt x="6" y="42"/>
                  </a:lnTo>
                  <a:lnTo>
                    <a:pt x="6" y="42"/>
                  </a:lnTo>
                  <a:lnTo>
                    <a:pt x="16" y="36"/>
                  </a:lnTo>
                  <a:lnTo>
                    <a:pt x="24" y="34"/>
                  </a:lnTo>
                  <a:lnTo>
                    <a:pt x="32" y="32"/>
                  </a:lnTo>
                  <a:lnTo>
                    <a:pt x="40" y="34"/>
                  </a:lnTo>
                  <a:lnTo>
                    <a:pt x="48" y="34"/>
                  </a:lnTo>
                  <a:lnTo>
                    <a:pt x="54" y="38"/>
                  </a:lnTo>
                  <a:lnTo>
                    <a:pt x="66" y="46"/>
                  </a:lnTo>
                  <a:lnTo>
                    <a:pt x="76" y="58"/>
                  </a:lnTo>
                  <a:lnTo>
                    <a:pt x="84" y="72"/>
                  </a:lnTo>
                  <a:lnTo>
                    <a:pt x="90" y="88"/>
                  </a:lnTo>
                  <a:lnTo>
                    <a:pt x="96" y="102"/>
                  </a:lnTo>
                  <a:lnTo>
                    <a:pt x="96" y="102"/>
                  </a:lnTo>
                  <a:lnTo>
                    <a:pt x="100" y="110"/>
                  </a:lnTo>
                  <a:lnTo>
                    <a:pt x="106" y="114"/>
                  </a:lnTo>
                  <a:lnTo>
                    <a:pt x="114" y="114"/>
                  </a:lnTo>
                  <a:lnTo>
                    <a:pt x="124" y="114"/>
                  </a:lnTo>
                  <a:lnTo>
                    <a:pt x="134" y="112"/>
                  </a:lnTo>
                  <a:lnTo>
                    <a:pt x="146" y="108"/>
                  </a:lnTo>
                  <a:lnTo>
                    <a:pt x="174" y="96"/>
                  </a:lnTo>
                  <a:lnTo>
                    <a:pt x="200" y="80"/>
                  </a:lnTo>
                  <a:lnTo>
                    <a:pt x="224" y="64"/>
                  </a:lnTo>
                  <a:lnTo>
                    <a:pt x="242" y="50"/>
                  </a:lnTo>
                  <a:lnTo>
                    <a:pt x="254" y="40"/>
                  </a:lnTo>
                  <a:lnTo>
                    <a:pt x="254" y="40"/>
                  </a:lnTo>
                  <a:lnTo>
                    <a:pt x="268" y="24"/>
                  </a:lnTo>
                  <a:lnTo>
                    <a:pt x="282" y="10"/>
                  </a:lnTo>
                  <a:lnTo>
                    <a:pt x="290" y="4"/>
                  </a:lnTo>
                  <a:lnTo>
                    <a:pt x="298" y="0"/>
                  </a:lnTo>
                  <a:lnTo>
                    <a:pt x="308" y="0"/>
                  </a:lnTo>
                  <a:lnTo>
                    <a:pt x="320" y="0"/>
                  </a:lnTo>
                  <a:lnTo>
                    <a:pt x="320" y="0"/>
                  </a:lnTo>
                  <a:lnTo>
                    <a:pt x="326" y="4"/>
                  </a:lnTo>
                  <a:lnTo>
                    <a:pt x="332" y="6"/>
                  </a:lnTo>
                  <a:lnTo>
                    <a:pt x="336" y="10"/>
                  </a:lnTo>
                  <a:lnTo>
                    <a:pt x="338" y="14"/>
                  </a:lnTo>
                  <a:lnTo>
                    <a:pt x="338" y="20"/>
                  </a:lnTo>
                  <a:lnTo>
                    <a:pt x="338" y="26"/>
                  </a:lnTo>
                  <a:lnTo>
                    <a:pt x="334" y="36"/>
                  </a:lnTo>
                  <a:lnTo>
                    <a:pt x="328" y="48"/>
                  </a:lnTo>
                  <a:lnTo>
                    <a:pt x="320" y="60"/>
                  </a:lnTo>
                  <a:lnTo>
                    <a:pt x="308" y="78"/>
                  </a:lnTo>
                  <a:lnTo>
                    <a:pt x="308" y="78"/>
                  </a:lnTo>
                  <a:lnTo>
                    <a:pt x="296" y="96"/>
                  </a:lnTo>
                  <a:lnTo>
                    <a:pt x="288" y="104"/>
                  </a:lnTo>
                  <a:lnTo>
                    <a:pt x="280" y="110"/>
                  </a:lnTo>
                  <a:lnTo>
                    <a:pt x="280" y="110"/>
                  </a:lnTo>
                  <a:lnTo>
                    <a:pt x="286" y="118"/>
                  </a:lnTo>
                  <a:lnTo>
                    <a:pt x="288" y="128"/>
                  </a:lnTo>
                  <a:lnTo>
                    <a:pt x="288" y="140"/>
                  </a:lnTo>
                  <a:lnTo>
                    <a:pt x="288" y="144"/>
                  </a:lnTo>
                  <a:lnTo>
                    <a:pt x="284" y="150"/>
                  </a:lnTo>
                  <a:lnTo>
                    <a:pt x="284" y="150"/>
                  </a:lnTo>
                  <a:lnTo>
                    <a:pt x="288" y="154"/>
                  </a:lnTo>
                  <a:lnTo>
                    <a:pt x="292" y="160"/>
                  </a:lnTo>
                  <a:lnTo>
                    <a:pt x="296" y="174"/>
                  </a:lnTo>
                  <a:lnTo>
                    <a:pt x="296" y="188"/>
                  </a:lnTo>
                  <a:lnTo>
                    <a:pt x="292" y="200"/>
                  </a:lnTo>
                  <a:lnTo>
                    <a:pt x="292" y="200"/>
                  </a:lnTo>
                  <a:lnTo>
                    <a:pt x="296" y="212"/>
                  </a:lnTo>
                  <a:lnTo>
                    <a:pt x="298" y="222"/>
                  </a:lnTo>
                  <a:lnTo>
                    <a:pt x="298" y="232"/>
                  </a:lnTo>
                  <a:lnTo>
                    <a:pt x="296" y="240"/>
                  </a:lnTo>
                  <a:lnTo>
                    <a:pt x="294" y="250"/>
                  </a:lnTo>
                  <a:lnTo>
                    <a:pt x="288" y="258"/>
                  </a:lnTo>
                  <a:lnTo>
                    <a:pt x="276" y="274"/>
                  </a:lnTo>
                  <a:lnTo>
                    <a:pt x="248" y="306"/>
                  </a:lnTo>
                  <a:lnTo>
                    <a:pt x="238" y="324"/>
                  </a:lnTo>
                  <a:lnTo>
                    <a:pt x="232" y="334"/>
                  </a:lnTo>
                  <a:lnTo>
                    <a:pt x="230" y="342"/>
                  </a:lnTo>
                  <a:lnTo>
                    <a:pt x="230" y="342"/>
                  </a:lnTo>
                  <a:lnTo>
                    <a:pt x="228" y="348"/>
                  </a:lnTo>
                  <a:lnTo>
                    <a:pt x="222" y="354"/>
                  </a:lnTo>
                  <a:lnTo>
                    <a:pt x="216" y="358"/>
                  </a:lnTo>
                  <a:lnTo>
                    <a:pt x="208" y="362"/>
                  </a:lnTo>
                  <a:lnTo>
                    <a:pt x="188" y="366"/>
                  </a:lnTo>
                  <a:lnTo>
                    <a:pt x="166" y="366"/>
                  </a:lnTo>
                  <a:lnTo>
                    <a:pt x="144" y="364"/>
                  </a:lnTo>
                  <a:lnTo>
                    <a:pt x="126" y="358"/>
                  </a:lnTo>
                  <a:lnTo>
                    <a:pt x="120" y="356"/>
                  </a:lnTo>
                  <a:lnTo>
                    <a:pt x="116" y="352"/>
                  </a:lnTo>
                  <a:lnTo>
                    <a:pt x="112" y="348"/>
                  </a:lnTo>
                  <a:lnTo>
                    <a:pt x="112" y="342"/>
                  </a:lnTo>
                  <a:lnTo>
                    <a:pt x="112" y="342"/>
                  </a:lnTo>
                  <a:lnTo>
                    <a:pt x="104" y="324"/>
                  </a:lnTo>
                  <a:lnTo>
                    <a:pt x="94" y="306"/>
                  </a:lnTo>
                  <a:lnTo>
                    <a:pt x="82" y="286"/>
                  </a:lnTo>
                  <a:lnTo>
                    <a:pt x="74" y="268"/>
                  </a:lnTo>
                  <a:lnTo>
                    <a:pt x="74" y="268"/>
                  </a:lnTo>
                  <a:lnTo>
                    <a:pt x="68" y="252"/>
                  </a:lnTo>
                  <a:lnTo>
                    <a:pt x="64" y="238"/>
                  </a:lnTo>
                  <a:lnTo>
                    <a:pt x="62" y="206"/>
                  </a:lnTo>
                  <a:lnTo>
                    <a:pt x="60" y="174"/>
                  </a:lnTo>
                  <a:lnTo>
                    <a:pt x="58" y="142"/>
                  </a:lnTo>
                  <a:lnTo>
                    <a:pt x="58" y="142"/>
                  </a:lnTo>
                  <a:lnTo>
                    <a:pt x="52" y="122"/>
                  </a:lnTo>
                  <a:lnTo>
                    <a:pt x="52" y="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9" name="Freeform 101"/>
            <p:cNvSpPr>
              <a:spLocks noEditPoints="1"/>
            </p:cNvSpPr>
            <p:nvPr/>
          </p:nvSpPr>
          <p:spPr bwMode="auto">
            <a:xfrm>
              <a:off x="4934" y="884"/>
              <a:ext cx="350" cy="378"/>
            </a:xfrm>
            <a:custGeom>
              <a:avLst/>
              <a:gdLst/>
              <a:ahLst/>
              <a:cxnLst>
                <a:cxn ang="0">
                  <a:pos x="246" y="50"/>
                </a:cxn>
                <a:cxn ang="0">
                  <a:pos x="150" y="110"/>
                </a:cxn>
                <a:cxn ang="0">
                  <a:pos x="110" y="112"/>
                </a:cxn>
                <a:cxn ang="0">
                  <a:pos x="84" y="60"/>
                </a:cxn>
                <a:cxn ang="0">
                  <a:pos x="46" y="34"/>
                </a:cxn>
                <a:cxn ang="0">
                  <a:pos x="2" y="50"/>
                </a:cxn>
                <a:cxn ang="0">
                  <a:pos x="2" y="68"/>
                </a:cxn>
                <a:cxn ang="0">
                  <a:pos x="26" y="94"/>
                </a:cxn>
                <a:cxn ang="0">
                  <a:pos x="54" y="130"/>
                </a:cxn>
                <a:cxn ang="0">
                  <a:pos x="62" y="196"/>
                </a:cxn>
                <a:cxn ang="0">
                  <a:pos x="74" y="276"/>
                </a:cxn>
                <a:cxn ang="0">
                  <a:pos x="114" y="350"/>
                </a:cxn>
                <a:cxn ang="0">
                  <a:pos x="118" y="362"/>
                </a:cxn>
                <a:cxn ang="0">
                  <a:pos x="162" y="376"/>
                </a:cxn>
                <a:cxn ang="0">
                  <a:pos x="216" y="372"/>
                </a:cxn>
                <a:cxn ang="0">
                  <a:pos x="240" y="350"/>
                </a:cxn>
                <a:cxn ang="0">
                  <a:pos x="274" y="298"/>
                </a:cxn>
                <a:cxn ang="0">
                  <a:pos x="310" y="232"/>
                </a:cxn>
                <a:cxn ang="0">
                  <a:pos x="306" y="196"/>
                </a:cxn>
                <a:cxn ang="0">
                  <a:pos x="302" y="162"/>
                </a:cxn>
                <a:cxn ang="0">
                  <a:pos x="300" y="140"/>
                </a:cxn>
                <a:cxn ang="0">
                  <a:pos x="306" y="106"/>
                </a:cxn>
                <a:cxn ang="0">
                  <a:pos x="334" y="64"/>
                </a:cxn>
                <a:cxn ang="0">
                  <a:pos x="348" y="18"/>
                </a:cxn>
                <a:cxn ang="0">
                  <a:pos x="326" y="2"/>
                </a:cxn>
                <a:cxn ang="0">
                  <a:pos x="288" y="8"/>
                </a:cxn>
                <a:cxn ang="0">
                  <a:pos x="126" y="354"/>
                </a:cxn>
                <a:cxn ang="0">
                  <a:pos x="124" y="346"/>
                </a:cxn>
                <a:cxn ang="0">
                  <a:pos x="84" y="272"/>
                </a:cxn>
                <a:cxn ang="0">
                  <a:pos x="72" y="196"/>
                </a:cxn>
                <a:cxn ang="0">
                  <a:pos x="64" y="126"/>
                </a:cxn>
                <a:cxn ang="0">
                  <a:pos x="32" y="86"/>
                </a:cxn>
                <a:cxn ang="0">
                  <a:pos x="12" y="66"/>
                </a:cxn>
                <a:cxn ang="0">
                  <a:pos x="16" y="52"/>
                </a:cxn>
                <a:cxn ang="0">
                  <a:pos x="54" y="46"/>
                </a:cxn>
                <a:cxn ang="0">
                  <a:pos x="96" y="110"/>
                </a:cxn>
                <a:cxn ang="0">
                  <a:pos x="114" y="126"/>
                </a:cxn>
                <a:cxn ang="0">
                  <a:pos x="174" y="110"/>
                </a:cxn>
                <a:cxn ang="0">
                  <a:pos x="264" y="48"/>
                </a:cxn>
                <a:cxn ang="0">
                  <a:pos x="300" y="14"/>
                </a:cxn>
                <a:cxn ang="0">
                  <a:pos x="334" y="16"/>
                </a:cxn>
                <a:cxn ang="0">
                  <a:pos x="338" y="32"/>
                </a:cxn>
                <a:cxn ang="0">
                  <a:pos x="310" y="80"/>
                </a:cxn>
                <a:cxn ang="0">
                  <a:pos x="284" y="112"/>
                </a:cxn>
                <a:cxn ang="0">
                  <a:pos x="290" y="136"/>
                </a:cxn>
                <a:cxn ang="0">
                  <a:pos x="288" y="158"/>
                </a:cxn>
                <a:cxn ang="0">
                  <a:pos x="294" y="206"/>
                </a:cxn>
                <a:cxn ang="0">
                  <a:pos x="298" y="242"/>
                </a:cxn>
                <a:cxn ang="0">
                  <a:pos x="268" y="290"/>
                </a:cxn>
                <a:cxn ang="0">
                  <a:pos x="232" y="348"/>
                </a:cxn>
                <a:cxn ang="0">
                  <a:pos x="200" y="366"/>
                </a:cxn>
                <a:cxn ang="0">
                  <a:pos x="126" y="354"/>
                </a:cxn>
              </a:cxnLst>
              <a:rect l="0" t="0" r="r" b="b"/>
              <a:pathLst>
                <a:path w="350" h="378">
                  <a:moveTo>
                    <a:pt x="264" y="34"/>
                  </a:moveTo>
                  <a:lnTo>
                    <a:pt x="264" y="34"/>
                  </a:lnTo>
                  <a:lnTo>
                    <a:pt x="256" y="42"/>
                  </a:lnTo>
                  <a:lnTo>
                    <a:pt x="256" y="42"/>
                  </a:lnTo>
                  <a:lnTo>
                    <a:pt x="246" y="50"/>
                  </a:lnTo>
                  <a:lnTo>
                    <a:pt x="232" y="62"/>
                  </a:lnTo>
                  <a:lnTo>
                    <a:pt x="214" y="76"/>
                  </a:lnTo>
                  <a:lnTo>
                    <a:pt x="192" y="88"/>
                  </a:lnTo>
                  <a:lnTo>
                    <a:pt x="170" y="100"/>
                  </a:lnTo>
                  <a:lnTo>
                    <a:pt x="150" y="110"/>
                  </a:lnTo>
                  <a:lnTo>
                    <a:pt x="130" y="114"/>
                  </a:lnTo>
                  <a:lnTo>
                    <a:pt x="122" y="116"/>
                  </a:lnTo>
                  <a:lnTo>
                    <a:pt x="116" y="116"/>
                  </a:lnTo>
                  <a:lnTo>
                    <a:pt x="116" y="116"/>
                  </a:lnTo>
                  <a:lnTo>
                    <a:pt x="110" y="112"/>
                  </a:lnTo>
                  <a:lnTo>
                    <a:pt x="106" y="108"/>
                  </a:lnTo>
                  <a:lnTo>
                    <a:pt x="106" y="108"/>
                  </a:lnTo>
                  <a:lnTo>
                    <a:pt x="100" y="90"/>
                  </a:lnTo>
                  <a:lnTo>
                    <a:pt x="92" y="70"/>
                  </a:lnTo>
                  <a:lnTo>
                    <a:pt x="84" y="60"/>
                  </a:lnTo>
                  <a:lnTo>
                    <a:pt x="76" y="50"/>
                  </a:lnTo>
                  <a:lnTo>
                    <a:pt x="68" y="42"/>
                  </a:lnTo>
                  <a:lnTo>
                    <a:pt x="58" y="38"/>
                  </a:lnTo>
                  <a:lnTo>
                    <a:pt x="58" y="38"/>
                  </a:lnTo>
                  <a:lnTo>
                    <a:pt x="46" y="34"/>
                  </a:lnTo>
                  <a:lnTo>
                    <a:pt x="34" y="34"/>
                  </a:lnTo>
                  <a:lnTo>
                    <a:pt x="22" y="38"/>
                  </a:lnTo>
                  <a:lnTo>
                    <a:pt x="10" y="44"/>
                  </a:lnTo>
                  <a:lnTo>
                    <a:pt x="10" y="44"/>
                  </a:lnTo>
                  <a:lnTo>
                    <a:pt x="2" y="50"/>
                  </a:lnTo>
                  <a:lnTo>
                    <a:pt x="0" y="60"/>
                  </a:lnTo>
                  <a:lnTo>
                    <a:pt x="0" y="60"/>
                  </a:lnTo>
                  <a:lnTo>
                    <a:pt x="0" y="60"/>
                  </a:lnTo>
                  <a:lnTo>
                    <a:pt x="0" y="60"/>
                  </a:lnTo>
                  <a:lnTo>
                    <a:pt x="2" y="68"/>
                  </a:lnTo>
                  <a:lnTo>
                    <a:pt x="6" y="76"/>
                  </a:lnTo>
                  <a:lnTo>
                    <a:pt x="12" y="82"/>
                  </a:lnTo>
                  <a:lnTo>
                    <a:pt x="18" y="88"/>
                  </a:lnTo>
                  <a:lnTo>
                    <a:pt x="26" y="94"/>
                  </a:lnTo>
                  <a:lnTo>
                    <a:pt x="26" y="94"/>
                  </a:lnTo>
                  <a:lnTo>
                    <a:pt x="36" y="102"/>
                  </a:lnTo>
                  <a:lnTo>
                    <a:pt x="44" y="108"/>
                  </a:lnTo>
                  <a:lnTo>
                    <a:pt x="48" y="118"/>
                  </a:lnTo>
                  <a:lnTo>
                    <a:pt x="54" y="130"/>
                  </a:lnTo>
                  <a:lnTo>
                    <a:pt x="54" y="130"/>
                  </a:lnTo>
                  <a:lnTo>
                    <a:pt x="58" y="148"/>
                  </a:lnTo>
                  <a:lnTo>
                    <a:pt x="58" y="148"/>
                  </a:lnTo>
                  <a:lnTo>
                    <a:pt x="60" y="172"/>
                  </a:lnTo>
                  <a:lnTo>
                    <a:pt x="62" y="196"/>
                  </a:lnTo>
                  <a:lnTo>
                    <a:pt x="62" y="196"/>
                  </a:lnTo>
                  <a:lnTo>
                    <a:pt x="62" y="216"/>
                  </a:lnTo>
                  <a:lnTo>
                    <a:pt x="64" y="236"/>
                  </a:lnTo>
                  <a:lnTo>
                    <a:pt x="68" y="256"/>
                  </a:lnTo>
                  <a:lnTo>
                    <a:pt x="74" y="276"/>
                  </a:lnTo>
                  <a:lnTo>
                    <a:pt x="74" y="276"/>
                  </a:lnTo>
                  <a:lnTo>
                    <a:pt x="84" y="292"/>
                  </a:lnTo>
                  <a:lnTo>
                    <a:pt x="92" y="310"/>
                  </a:lnTo>
                  <a:lnTo>
                    <a:pt x="92" y="310"/>
                  </a:lnTo>
                  <a:lnTo>
                    <a:pt x="104" y="330"/>
                  </a:lnTo>
                  <a:lnTo>
                    <a:pt x="114" y="350"/>
                  </a:lnTo>
                  <a:lnTo>
                    <a:pt x="114" y="350"/>
                  </a:lnTo>
                  <a:lnTo>
                    <a:pt x="114" y="350"/>
                  </a:lnTo>
                  <a:lnTo>
                    <a:pt x="114" y="350"/>
                  </a:lnTo>
                  <a:lnTo>
                    <a:pt x="114" y="356"/>
                  </a:lnTo>
                  <a:lnTo>
                    <a:pt x="118" y="362"/>
                  </a:lnTo>
                  <a:lnTo>
                    <a:pt x="118" y="362"/>
                  </a:lnTo>
                  <a:lnTo>
                    <a:pt x="126" y="366"/>
                  </a:lnTo>
                  <a:lnTo>
                    <a:pt x="136" y="370"/>
                  </a:lnTo>
                  <a:lnTo>
                    <a:pt x="148" y="374"/>
                  </a:lnTo>
                  <a:lnTo>
                    <a:pt x="162" y="376"/>
                  </a:lnTo>
                  <a:lnTo>
                    <a:pt x="176" y="378"/>
                  </a:lnTo>
                  <a:lnTo>
                    <a:pt x="190" y="376"/>
                  </a:lnTo>
                  <a:lnTo>
                    <a:pt x="202" y="376"/>
                  </a:lnTo>
                  <a:lnTo>
                    <a:pt x="216" y="372"/>
                  </a:lnTo>
                  <a:lnTo>
                    <a:pt x="216" y="372"/>
                  </a:lnTo>
                  <a:lnTo>
                    <a:pt x="226" y="368"/>
                  </a:lnTo>
                  <a:lnTo>
                    <a:pt x="234" y="362"/>
                  </a:lnTo>
                  <a:lnTo>
                    <a:pt x="238" y="356"/>
                  </a:lnTo>
                  <a:lnTo>
                    <a:pt x="240" y="350"/>
                  </a:lnTo>
                  <a:lnTo>
                    <a:pt x="240" y="350"/>
                  </a:lnTo>
                  <a:lnTo>
                    <a:pt x="246" y="336"/>
                  </a:lnTo>
                  <a:lnTo>
                    <a:pt x="254" y="322"/>
                  </a:lnTo>
                  <a:lnTo>
                    <a:pt x="264" y="310"/>
                  </a:lnTo>
                  <a:lnTo>
                    <a:pt x="274" y="298"/>
                  </a:lnTo>
                  <a:lnTo>
                    <a:pt x="274" y="298"/>
                  </a:lnTo>
                  <a:lnTo>
                    <a:pt x="288" y="282"/>
                  </a:lnTo>
                  <a:lnTo>
                    <a:pt x="298" y="266"/>
                  </a:lnTo>
                  <a:lnTo>
                    <a:pt x="308" y="250"/>
                  </a:lnTo>
                  <a:lnTo>
                    <a:pt x="310" y="240"/>
                  </a:lnTo>
                  <a:lnTo>
                    <a:pt x="310" y="232"/>
                  </a:lnTo>
                  <a:lnTo>
                    <a:pt x="310" y="232"/>
                  </a:lnTo>
                  <a:lnTo>
                    <a:pt x="308" y="220"/>
                  </a:lnTo>
                  <a:lnTo>
                    <a:pt x="304" y="206"/>
                  </a:lnTo>
                  <a:lnTo>
                    <a:pt x="304" y="206"/>
                  </a:lnTo>
                  <a:lnTo>
                    <a:pt x="306" y="196"/>
                  </a:lnTo>
                  <a:lnTo>
                    <a:pt x="306" y="186"/>
                  </a:lnTo>
                  <a:lnTo>
                    <a:pt x="306" y="186"/>
                  </a:lnTo>
                  <a:lnTo>
                    <a:pt x="306" y="178"/>
                  </a:lnTo>
                  <a:lnTo>
                    <a:pt x="304" y="170"/>
                  </a:lnTo>
                  <a:lnTo>
                    <a:pt x="302" y="162"/>
                  </a:lnTo>
                  <a:lnTo>
                    <a:pt x="296" y="154"/>
                  </a:lnTo>
                  <a:lnTo>
                    <a:pt x="296" y="154"/>
                  </a:lnTo>
                  <a:lnTo>
                    <a:pt x="300" y="148"/>
                  </a:lnTo>
                  <a:lnTo>
                    <a:pt x="300" y="140"/>
                  </a:lnTo>
                  <a:lnTo>
                    <a:pt x="300" y="140"/>
                  </a:lnTo>
                  <a:lnTo>
                    <a:pt x="298" y="128"/>
                  </a:lnTo>
                  <a:lnTo>
                    <a:pt x="294" y="118"/>
                  </a:lnTo>
                  <a:lnTo>
                    <a:pt x="294" y="118"/>
                  </a:lnTo>
                  <a:lnTo>
                    <a:pt x="300" y="112"/>
                  </a:lnTo>
                  <a:lnTo>
                    <a:pt x="306" y="106"/>
                  </a:lnTo>
                  <a:lnTo>
                    <a:pt x="314" y="92"/>
                  </a:lnTo>
                  <a:lnTo>
                    <a:pt x="318" y="86"/>
                  </a:lnTo>
                  <a:lnTo>
                    <a:pt x="324" y="76"/>
                  </a:lnTo>
                  <a:lnTo>
                    <a:pt x="324" y="76"/>
                  </a:lnTo>
                  <a:lnTo>
                    <a:pt x="334" y="64"/>
                  </a:lnTo>
                  <a:lnTo>
                    <a:pt x="342" y="52"/>
                  </a:lnTo>
                  <a:lnTo>
                    <a:pt x="348" y="40"/>
                  </a:lnTo>
                  <a:lnTo>
                    <a:pt x="350" y="26"/>
                  </a:lnTo>
                  <a:lnTo>
                    <a:pt x="350" y="26"/>
                  </a:lnTo>
                  <a:lnTo>
                    <a:pt x="348" y="18"/>
                  </a:lnTo>
                  <a:lnTo>
                    <a:pt x="348" y="18"/>
                  </a:lnTo>
                  <a:lnTo>
                    <a:pt x="346" y="14"/>
                  </a:lnTo>
                  <a:lnTo>
                    <a:pt x="340" y="8"/>
                  </a:lnTo>
                  <a:lnTo>
                    <a:pt x="334" y="4"/>
                  </a:lnTo>
                  <a:lnTo>
                    <a:pt x="326" y="2"/>
                  </a:lnTo>
                  <a:lnTo>
                    <a:pt x="326" y="2"/>
                  </a:lnTo>
                  <a:lnTo>
                    <a:pt x="316" y="0"/>
                  </a:lnTo>
                  <a:lnTo>
                    <a:pt x="306" y="2"/>
                  </a:lnTo>
                  <a:lnTo>
                    <a:pt x="296" y="4"/>
                  </a:lnTo>
                  <a:lnTo>
                    <a:pt x="288" y="8"/>
                  </a:lnTo>
                  <a:lnTo>
                    <a:pt x="274" y="20"/>
                  </a:lnTo>
                  <a:lnTo>
                    <a:pt x="264" y="34"/>
                  </a:lnTo>
                  <a:lnTo>
                    <a:pt x="264" y="34"/>
                  </a:lnTo>
                  <a:close/>
                  <a:moveTo>
                    <a:pt x="126" y="354"/>
                  </a:moveTo>
                  <a:lnTo>
                    <a:pt x="126" y="354"/>
                  </a:lnTo>
                  <a:lnTo>
                    <a:pt x="124" y="352"/>
                  </a:lnTo>
                  <a:lnTo>
                    <a:pt x="124" y="350"/>
                  </a:lnTo>
                  <a:lnTo>
                    <a:pt x="124" y="348"/>
                  </a:lnTo>
                  <a:lnTo>
                    <a:pt x="124" y="346"/>
                  </a:lnTo>
                  <a:lnTo>
                    <a:pt x="124" y="346"/>
                  </a:lnTo>
                  <a:lnTo>
                    <a:pt x="114" y="326"/>
                  </a:lnTo>
                  <a:lnTo>
                    <a:pt x="102" y="304"/>
                  </a:lnTo>
                  <a:lnTo>
                    <a:pt x="102" y="304"/>
                  </a:lnTo>
                  <a:lnTo>
                    <a:pt x="92" y="288"/>
                  </a:lnTo>
                  <a:lnTo>
                    <a:pt x="84" y="272"/>
                  </a:lnTo>
                  <a:lnTo>
                    <a:pt x="84" y="272"/>
                  </a:lnTo>
                  <a:lnTo>
                    <a:pt x="78" y="254"/>
                  </a:lnTo>
                  <a:lnTo>
                    <a:pt x="74" y="234"/>
                  </a:lnTo>
                  <a:lnTo>
                    <a:pt x="72" y="196"/>
                  </a:lnTo>
                  <a:lnTo>
                    <a:pt x="72" y="196"/>
                  </a:lnTo>
                  <a:lnTo>
                    <a:pt x="70" y="172"/>
                  </a:lnTo>
                  <a:lnTo>
                    <a:pt x="68" y="146"/>
                  </a:lnTo>
                  <a:lnTo>
                    <a:pt x="64" y="126"/>
                  </a:lnTo>
                  <a:lnTo>
                    <a:pt x="64" y="126"/>
                  </a:lnTo>
                  <a:lnTo>
                    <a:pt x="64" y="126"/>
                  </a:lnTo>
                  <a:lnTo>
                    <a:pt x="64" y="126"/>
                  </a:lnTo>
                  <a:lnTo>
                    <a:pt x="58" y="112"/>
                  </a:lnTo>
                  <a:lnTo>
                    <a:pt x="50" y="102"/>
                  </a:lnTo>
                  <a:lnTo>
                    <a:pt x="42" y="94"/>
                  </a:lnTo>
                  <a:lnTo>
                    <a:pt x="32" y="86"/>
                  </a:lnTo>
                  <a:lnTo>
                    <a:pt x="32" y="86"/>
                  </a:lnTo>
                  <a:lnTo>
                    <a:pt x="26" y="80"/>
                  </a:lnTo>
                  <a:lnTo>
                    <a:pt x="26" y="80"/>
                  </a:lnTo>
                  <a:lnTo>
                    <a:pt x="16" y="72"/>
                  </a:lnTo>
                  <a:lnTo>
                    <a:pt x="12" y="66"/>
                  </a:lnTo>
                  <a:lnTo>
                    <a:pt x="10" y="60"/>
                  </a:lnTo>
                  <a:lnTo>
                    <a:pt x="10" y="60"/>
                  </a:lnTo>
                  <a:lnTo>
                    <a:pt x="12" y="56"/>
                  </a:lnTo>
                  <a:lnTo>
                    <a:pt x="16" y="52"/>
                  </a:lnTo>
                  <a:lnTo>
                    <a:pt x="16" y="52"/>
                  </a:lnTo>
                  <a:lnTo>
                    <a:pt x="26" y="46"/>
                  </a:lnTo>
                  <a:lnTo>
                    <a:pt x="36" y="44"/>
                  </a:lnTo>
                  <a:lnTo>
                    <a:pt x="44" y="44"/>
                  </a:lnTo>
                  <a:lnTo>
                    <a:pt x="54" y="46"/>
                  </a:lnTo>
                  <a:lnTo>
                    <a:pt x="54" y="46"/>
                  </a:lnTo>
                  <a:lnTo>
                    <a:pt x="60" y="50"/>
                  </a:lnTo>
                  <a:lnTo>
                    <a:pt x="66" y="54"/>
                  </a:lnTo>
                  <a:lnTo>
                    <a:pt x="78" y="68"/>
                  </a:lnTo>
                  <a:lnTo>
                    <a:pt x="88" y="88"/>
                  </a:lnTo>
                  <a:lnTo>
                    <a:pt x="96" y="110"/>
                  </a:lnTo>
                  <a:lnTo>
                    <a:pt x="96" y="110"/>
                  </a:lnTo>
                  <a:lnTo>
                    <a:pt x="98" y="116"/>
                  </a:lnTo>
                  <a:lnTo>
                    <a:pt x="102" y="120"/>
                  </a:lnTo>
                  <a:lnTo>
                    <a:pt x="108" y="124"/>
                  </a:lnTo>
                  <a:lnTo>
                    <a:pt x="114" y="126"/>
                  </a:lnTo>
                  <a:lnTo>
                    <a:pt x="114" y="126"/>
                  </a:lnTo>
                  <a:lnTo>
                    <a:pt x="122" y="126"/>
                  </a:lnTo>
                  <a:lnTo>
                    <a:pt x="130" y="126"/>
                  </a:lnTo>
                  <a:lnTo>
                    <a:pt x="152" y="120"/>
                  </a:lnTo>
                  <a:lnTo>
                    <a:pt x="174" y="110"/>
                  </a:lnTo>
                  <a:lnTo>
                    <a:pt x="198" y="96"/>
                  </a:lnTo>
                  <a:lnTo>
                    <a:pt x="220" y="84"/>
                  </a:lnTo>
                  <a:lnTo>
                    <a:pt x="240" y="70"/>
                  </a:lnTo>
                  <a:lnTo>
                    <a:pt x="254" y="58"/>
                  </a:lnTo>
                  <a:lnTo>
                    <a:pt x="264" y="48"/>
                  </a:lnTo>
                  <a:lnTo>
                    <a:pt x="272" y="40"/>
                  </a:lnTo>
                  <a:lnTo>
                    <a:pt x="272" y="40"/>
                  </a:lnTo>
                  <a:lnTo>
                    <a:pt x="282" y="28"/>
                  </a:lnTo>
                  <a:lnTo>
                    <a:pt x="294" y="16"/>
                  </a:lnTo>
                  <a:lnTo>
                    <a:pt x="300" y="14"/>
                  </a:lnTo>
                  <a:lnTo>
                    <a:pt x="308" y="12"/>
                  </a:lnTo>
                  <a:lnTo>
                    <a:pt x="316" y="10"/>
                  </a:lnTo>
                  <a:lnTo>
                    <a:pt x="324" y="12"/>
                  </a:lnTo>
                  <a:lnTo>
                    <a:pt x="324" y="12"/>
                  </a:lnTo>
                  <a:lnTo>
                    <a:pt x="334" y="16"/>
                  </a:lnTo>
                  <a:lnTo>
                    <a:pt x="336" y="18"/>
                  </a:lnTo>
                  <a:lnTo>
                    <a:pt x="338" y="22"/>
                  </a:lnTo>
                  <a:lnTo>
                    <a:pt x="338" y="22"/>
                  </a:lnTo>
                  <a:lnTo>
                    <a:pt x="340" y="28"/>
                  </a:lnTo>
                  <a:lnTo>
                    <a:pt x="338" y="32"/>
                  </a:lnTo>
                  <a:lnTo>
                    <a:pt x="334" y="46"/>
                  </a:lnTo>
                  <a:lnTo>
                    <a:pt x="326" y="58"/>
                  </a:lnTo>
                  <a:lnTo>
                    <a:pt x="316" y="70"/>
                  </a:lnTo>
                  <a:lnTo>
                    <a:pt x="316" y="70"/>
                  </a:lnTo>
                  <a:lnTo>
                    <a:pt x="310" y="80"/>
                  </a:lnTo>
                  <a:lnTo>
                    <a:pt x="306" y="86"/>
                  </a:lnTo>
                  <a:lnTo>
                    <a:pt x="306" y="86"/>
                  </a:lnTo>
                  <a:lnTo>
                    <a:pt x="296" y="100"/>
                  </a:lnTo>
                  <a:lnTo>
                    <a:pt x="290" y="108"/>
                  </a:lnTo>
                  <a:lnTo>
                    <a:pt x="284" y="112"/>
                  </a:lnTo>
                  <a:lnTo>
                    <a:pt x="278" y="114"/>
                  </a:lnTo>
                  <a:lnTo>
                    <a:pt x="282" y="120"/>
                  </a:lnTo>
                  <a:lnTo>
                    <a:pt x="282" y="120"/>
                  </a:lnTo>
                  <a:lnTo>
                    <a:pt x="286" y="126"/>
                  </a:lnTo>
                  <a:lnTo>
                    <a:pt x="290" y="136"/>
                  </a:lnTo>
                  <a:lnTo>
                    <a:pt x="290" y="144"/>
                  </a:lnTo>
                  <a:lnTo>
                    <a:pt x="286" y="152"/>
                  </a:lnTo>
                  <a:lnTo>
                    <a:pt x="284" y="156"/>
                  </a:lnTo>
                  <a:lnTo>
                    <a:pt x="288" y="158"/>
                  </a:lnTo>
                  <a:lnTo>
                    <a:pt x="288" y="158"/>
                  </a:lnTo>
                  <a:lnTo>
                    <a:pt x="294" y="168"/>
                  </a:lnTo>
                  <a:lnTo>
                    <a:pt x="296" y="180"/>
                  </a:lnTo>
                  <a:lnTo>
                    <a:pt x="296" y="192"/>
                  </a:lnTo>
                  <a:lnTo>
                    <a:pt x="294" y="204"/>
                  </a:lnTo>
                  <a:lnTo>
                    <a:pt x="294" y="206"/>
                  </a:lnTo>
                  <a:lnTo>
                    <a:pt x="294" y="208"/>
                  </a:lnTo>
                  <a:lnTo>
                    <a:pt x="294" y="208"/>
                  </a:lnTo>
                  <a:lnTo>
                    <a:pt x="298" y="220"/>
                  </a:lnTo>
                  <a:lnTo>
                    <a:pt x="300" y="232"/>
                  </a:lnTo>
                  <a:lnTo>
                    <a:pt x="298" y="242"/>
                  </a:lnTo>
                  <a:lnTo>
                    <a:pt x="296" y="252"/>
                  </a:lnTo>
                  <a:lnTo>
                    <a:pt x="290" y="262"/>
                  </a:lnTo>
                  <a:lnTo>
                    <a:pt x="284" y="272"/>
                  </a:lnTo>
                  <a:lnTo>
                    <a:pt x="268" y="290"/>
                  </a:lnTo>
                  <a:lnTo>
                    <a:pt x="268" y="290"/>
                  </a:lnTo>
                  <a:lnTo>
                    <a:pt x="256" y="304"/>
                  </a:lnTo>
                  <a:lnTo>
                    <a:pt x="246" y="318"/>
                  </a:lnTo>
                  <a:lnTo>
                    <a:pt x="236" y="332"/>
                  </a:lnTo>
                  <a:lnTo>
                    <a:pt x="232" y="348"/>
                  </a:lnTo>
                  <a:lnTo>
                    <a:pt x="232" y="348"/>
                  </a:lnTo>
                  <a:lnTo>
                    <a:pt x="228" y="354"/>
                  </a:lnTo>
                  <a:lnTo>
                    <a:pt x="224" y="358"/>
                  </a:lnTo>
                  <a:lnTo>
                    <a:pt x="212" y="362"/>
                  </a:lnTo>
                  <a:lnTo>
                    <a:pt x="212" y="362"/>
                  </a:lnTo>
                  <a:lnTo>
                    <a:pt x="200" y="366"/>
                  </a:lnTo>
                  <a:lnTo>
                    <a:pt x="188" y="366"/>
                  </a:lnTo>
                  <a:lnTo>
                    <a:pt x="162" y="366"/>
                  </a:lnTo>
                  <a:lnTo>
                    <a:pt x="140" y="362"/>
                  </a:lnTo>
                  <a:lnTo>
                    <a:pt x="132" y="358"/>
                  </a:lnTo>
                  <a:lnTo>
                    <a:pt x="126" y="354"/>
                  </a:lnTo>
                  <a:lnTo>
                    <a:pt x="126" y="3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0" name="Freeform 102"/>
            <p:cNvSpPr>
              <a:spLocks/>
            </p:cNvSpPr>
            <p:nvPr/>
          </p:nvSpPr>
          <p:spPr bwMode="auto">
            <a:xfrm>
              <a:off x="5212" y="1080"/>
              <a:ext cx="18" cy="28"/>
            </a:xfrm>
            <a:custGeom>
              <a:avLst/>
              <a:gdLst/>
              <a:ahLst/>
              <a:cxnLst>
                <a:cxn ang="0">
                  <a:pos x="18" y="0"/>
                </a:cxn>
                <a:cxn ang="0">
                  <a:pos x="18" y="0"/>
                </a:cxn>
                <a:cxn ang="0">
                  <a:pos x="12" y="14"/>
                </a:cxn>
                <a:cxn ang="0">
                  <a:pos x="8" y="20"/>
                </a:cxn>
                <a:cxn ang="0">
                  <a:pos x="4" y="24"/>
                </a:cxn>
                <a:cxn ang="0">
                  <a:pos x="4" y="24"/>
                </a:cxn>
                <a:cxn ang="0">
                  <a:pos x="0" y="28"/>
                </a:cxn>
                <a:cxn ang="0">
                  <a:pos x="4" y="28"/>
                </a:cxn>
                <a:cxn ang="0">
                  <a:pos x="10" y="26"/>
                </a:cxn>
                <a:cxn ang="0">
                  <a:pos x="18" y="20"/>
                </a:cxn>
                <a:cxn ang="0">
                  <a:pos x="18" y="20"/>
                </a:cxn>
                <a:cxn ang="0">
                  <a:pos x="18" y="18"/>
                </a:cxn>
                <a:cxn ang="0">
                  <a:pos x="18" y="18"/>
                </a:cxn>
                <a:cxn ang="0">
                  <a:pos x="14" y="10"/>
                </a:cxn>
                <a:cxn ang="0">
                  <a:pos x="14" y="10"/>
                </a:cxn>
                <a:cxn ang="0">
                  <a:pos x="16" y="8"/>
                </a:cxn>
                <a:cxn ang="0">
                  <a:pos x="18" y="0"/>
                </a:cxn>
                <a:cxn ang="0">
                  <a:pos x="18" y="0"/>
                </a:cxn>
              </a:cxnLst>
              <a:rect l="0" t="0" r="r" b="b"/>
              <a:pathLst>
                <a:path w="18" h="28">
                  <a:moveTo>
                    <a:pt x="18" y="0"/>
                  </a:moveTo>
                  <a:lnTo>
                    <a:pt x="18" y="0"/>
                  </a:lnTo>
                  <a:lnTo>
                    <a:pt x="12" y="14"/>
                  </a:lnTo>
                  <a:lnTo>
                    <a:pt x="8" y="20"/>
                  </a:lnTo>
                  <a:lnTo>
                    <a:pt x="4" y="24"/>
                  </a:lnTo>
                  <a:lnTo>
                    <a:pt x="4" y="24"/>
                  </a:lnTo>
                  <a:lnTo>
                    <a:pt x="0" y="28"/>
                  </a:lnTo>
                  <a:lnTo>
                    <a:pt x="4" y="28"/>
                  </a:lnTo>
                  <a:lnTo>
                    <a:pt x="10" y="26"/>
                  </a:lnTo>
                  <a:lnTo>
                    <a:pt x="18" y="20"/>
                  </a:lnTo>
                  <a:lnTo>
                    <a:pt x="18" y="20"/>
                  </a:lnTo>
                  <a:lnTo>
                    <a:pt x="18" y="18"/>
                  </a:lnTo>
                  <a:lnTo>
                    <a:pt x="18" y="18"/>
                  </a:lnTo>
                  <a:lnTo>
                    <a:pt x="14" y="10"/>
                  </a:lnTo>
                  <a:lnTo>
                    <a:pt x="14" y="10"/>
                  </a:lnTo>
                  <a:lnTo>
                    <a:pt x="16" y="8"/>
                  </a:lnTo>
                  <a:lnTo>
                    <a:pt x="18"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1" name="Freeform 103"/>
            <p:cNvSpPr>
              <a:spLocks/>
            </p:cNvSpPr>
            <p:nvPr/>
          </p:nvSpPr>
          <p:spPr bwMode="auto">
            <a:xfrm>
              <a:off x="4944" y="894"/>
              <a:ext cx="330" cy="356"/>
            </a:xfrm>
            <a:custGeom>
              <a:avLst/>
              <a:gdLst/>
              <a:ahLst/>
              <a:cxnLst>
                <a:cxn ang="0">
                  <a:pos x="114" y="338"/>
                </a:cxn>
                <a:cxn ang="0">
                  <a:pos x="106" y="324"/>
                </a:cxn>
                <a:cxn ang="0">
                  <a:pos x="72" y="258"/>
                </a:cxn>
                <a:cxn ang="0">
                  <a:pos x="64" y="228"/>
                </a:cxn>
                <a:cxn ang="0">
                  <a:pos x="64" y="196"/>
                </a:cxn>
                <a:cxn ang="0">
                  <a:pos x="58" y="132"/>
                </a:cxn>
                <a:cxn ang="0">
                  <a:pos x="46" y="96"/>
                </a:cxn>
                <a:cxn ang="0">
                  <a:pos x="36" y="86"/>
                </a:cxn>
                <a:cxn ang="0">
                  <a:pos x="16" y="70"/>
                </a:cxn>
                <a:cxn ang="0">
                  <a:pos x="2" y="58"/>
                </a:cxn>
                <a:cxn ang="0">
                  <a:pos x="2" y="46"/>
                </a:cxn>
                <a:cxn ang="0">
                  <a:pos x="14" y="38"/>
                </a:cxn>
                <a:cxn ang="0">
                  <a:pos x="26" y="36"/>
                </a:cxn>
                <a:cxn ang="0">
                  <a:pos x="44" y="38"/>
                </a:cxn>
                <a:cxn ang="0">
                  <a:pos x="60" y="48"/>
                </a:cxn>
                <a:cxn ang="0">
                  <a:pos x="74" y="64"/>
                </a:cxn>
                <a:cxn ang="0">
                  <a:pos x="78" y="74"/>
                </a:cxn>
                <a:cxn ang="0">
                  <a:pos x="86" y="102"/>
                </a:cxn>
                <a:cxn ang="0">
                  <a:pos x="92" y="110"/>
                </a:cxn>
                <a:cxn ang="0">
                  <a:pos x="106" y="114"/>
                </a:cxn>
                <a:cxn ang="0">
                  <a:pos x="120" y="114"/>
                </a:cxn>
                <a:cxn ang="0">
                  <a:pos x="154" y="104"/>
                </a:cxn>
                <a:cxn ang="0">
                  <a:pos x="208" y="74"/>
                </a:cxn>
                <a:cxn ang="0">
                  <a:pos x="236" y="56"/>
                </a:cxn>
                <a:cxn ang="0">
                  <a:pos x="252" y="42"/>
                </a:cxn>
                <a:cxn ang="0">
                  <a:pos x="278" y="10"/>
                </a:cxn>
                <a:cxn ang="0">
                  <a:pos x="294" y="2"/>
                </a:cxn>
                <a:cxn ang="0">
                  <a:pos x="306" y="0"/>
                </a:cxn>
                <a:cxn ang="0">
                  <a:pos x="322" y="4"/>
                </a:cxn>
                <a:cxn ang="0">
                  <a:pos x="328" y="16"/>
                </a:cxn>
                <a:cxn ang="0">
                  <a:pos x="326" y="30"/>
                </a:cxn>
                <a:cxn ang="0">
                  <a:pos x="322" y="38"/>
                </a:cxn>
                <a:cxn ang="0">
                  <a:pos x="288" y="86"/>
                </a:cxn>
                <a:cxn ang="0">
                  <a:pos x="278" y="98"/>
                </a:cxn>
                <a:cxn ang="0">
                  <a:pos x="266" y="104"/>
                </a:cxn>
                <a:cxn ang="0">
                  <a:pos x="272" y="110"/>
                </a:cxn>
                <a:cxn ang="0">
                  <a:pos x="280" y="124"/>
                </a:cxn>
                <a:cxn ang="0">
                  <a:pos x="280" y="130"/>
                </a:cxn>
                <a:cxn ang="0">
                  <a:pos x="276" y="144"/>
                </a:cxn>
                <a:cxn ang="0">
                  <a:pos x="274" y="146"/>
                </a:cxn>
                <a:cxn ang="0">
                  <a:pos x="278" y="150"/>
                </a:cxn>
                <a:cxn ang="0">
                  <a:pos x="286" y="168"/>
                </a:cxn>
                <a:cxn ang="0">
                  <a:pos x="286" y="180"/>
                </a:cxn>
                <a:cxn ang="0">
                  <a:pos x="282" y="196"/>
                </a:cxn>
                <a:cxn ang="0">
                  <a:pos x="286" y="206"/>
                </a:cxn>
                <a:cxn ang="0">
                  <a:pos x="290" y="224"/>
                </a:cxn>
                <a:cxn ang="0">
                  <a:pos x="290" y="230"/>
                </a:cxn>
                <a:cxn ang="0">
                  <a:pos x="276" y="256"/>
                </a:cxn>
                <a:cxn ang="0">
                  <a:pos x="248" y="290"/>
                </a:cxn>
                <a:cxn ang="0">
                  <a:pos x="236" y="302"/>
                </a:cxn>
                <a:cxn ang="0">
                  <a:pos x="224" y="328"/>
                </a:cxn>
                <a:cxn ang="0">
                  <a:pos x="220" y="338"/>
                </a:cxn>
                <a:cxn ang="0">
                  <a:pos x="210" y="348"/>
                </a:cxn>
                <a:cxn ang="0">
                  <a:pos x="196" y="354"/>
                </a:cxn>
                <a:cxn ang="0">
                  <a:pos x="158" y="356"/>
                </a:cxn>
                <a:cxn ang="0">
                  <a:pos x="126" y="350"/>
                </a:cxn>
                <a:cxn ang="0">
                  <a:pos x="114" y="342"/>
                </a:cxn>
                <a:cxn ang="0">
                  <a:pos x="114" y="338"/>
                </a:cxn>
              </a:cxnLst>
              <a:rect l="0" t="0" r="r" b="b"/>
              <a:pathLst>
                <a:path w="330" h="356">
                  <a:moveTo>
                    <a:pt x="114" y="338"/>
                  </a:moveTo>
                  <a:lnTo>
                    <a:pt x="114" y="338"/>
                  </a:lnTo>
                  <a:lnTo>
                    <a:pt x="112" y="334"/>
                  </a:lnTo>
                  <a:lnTo>
                    <a:pt x="106" y="324"/>
                  </a:lnTo>
                  <a:lnTo>
                    <a:pt x="90" y="294"/>
                  </a:lnTo>
                  <a:lnTo>
                    <a:pt x="72" y="258"/>
                  </a:lnTo>
                  <a:lnTo>
                    <a:pt x="66" y="240"/>
                  </a:lnTo>
                  <a:lnTo>
                    <a:pt x="64" y="228"/>
                  </a:lnTo>
                  <a:lnTo>
                    <a:pt x="64" y="228"/>
                  </a:lnTo>
                  <a:lnTo>
                    <a:pt x="64" y="196"/>
                  </a:lnTo>
                  <a:lnTo>
                    <a:pt x="60" y="152"/>
                  </a:lnTo>
                  <a:lnTo>
                    <a:pt x="58" y="132"/>
                  </a:lnTo>
                  <a:lnTo>
                    <a:pt x="52" y="112"/>
                  </a:lnTo>
                  <a:lnTo>
                    <a:pt x="46" y="96"/>
                  </a:lnTo>
                  <a:lnTo>
                    <a:pt x="40" y="90"/>
                  </a:lnTo>
                  <a:lnTo>
                    <a:pt x="36" y="86"/>
                  </a:lnTo>
                  <a:lnTo>
                    <a:pt x="36" y="86"/>
                  </a:lnTo>
                  <a:lnTo>
                    <a:pt x="16" y="70"/>
                  </a:lnTo>
                  <a:lnTo>
                    <a:pt x="8" y="64"/>
                  </a:lnTo>
                  <a:lnTo>
                    <a:pt x="2" y="58"/>
                  </a:lnTo>
                  <a:lnTo>
                    <a:pt x="0" y="52"/>
                  </a:lnTo>
                  <a:lnTo>
                    <a:pt x="2" y="46"/>
                  </a:lnTo>
                  <a:lnTo>
                    <a:pt x="6" y="42"/>
                  </a:lnTo>
                  <a:lnTo>
                    <a:pt x="14" y="38"/>
                  </a:lnTo>
                  <a:lnTo>
                    <a:pt x="14" y="38"/>
                  </a:lnTo>
                  <a:lnTo>
                    <a:pt x="26" y="36"/>
                  </a:lnTo>
                  <a:lnTo>
                    <a:pt x="36" y="36"/>
                  </a:lnTo>
                  <a:lnTo>
                    <a:pt x="44" y="38"/>
                  </a:lnTo>
                  <a:lnTo>
                    <a:pt x="54" y="42"/>
                  </a:lnTo>
                  <a:lnTo>
                    <a:pt x="60" y="48"/>
                  </a:lnTo>
                  <a:lnTo>
                    <a:pt x="68" y="56"/>
                  </a:lnTo>
                  <a:lnTo>
                    <a:pt x="74" y="64"/>
                  </a:lnTo>
                  <a:lnTo>
                    <a:pt x="78" y="74"/>
                  </a:lnTo>
                  <a:lnTo>
                    <a:pt x="78" y="74"/>
                  </a:lnTo>
                  <a:lnTo>
                    <a:pt x="84" y="92"/>
                  </a:lnTo>
                  <a:lnTo>
                    <a:pt x="86" y="102"/>
                  </a:lnTo>
                  <a:lnTo>
                    <a:pt x="88" y="108"/>
                  </a:lnTo>
                  <a:lnTo>
                    <a:pt x="92" y="110"/>
                  </a:lnTo>
                  <a:lnTo>
                    <a:pt x="98" y="112"/>
                  </a:lnTo>
                  <a:lnTo>
                    <a:pt x="106" y="114"/>
                  </a:lnTo>
                  <a:lnTo>
                    <a:pt x="106" y="114"/>
                  </a:lnTo>
                  <a:lnTo>
                    <a:pt x="120" y="114"/>
                  </a:lnTo>
                  <a:lnTo>
                    <a:pt x="136" y="110"/>
                  </a:lnTo>
                  <a:lnTo>
                    <a:pt x="154" y="104"/>
                  </a:lnTo>
                  <a:lnTo>
                    <a:pt x="174" y="94"/>
                  </a:lnTo>
                  <a:lnTo>
                    <a:pt x="208" y="74"/>
                  </a:lnTo>
                  <a:lnTo>
                    <a:pt x="236" y="56"/>
                  </a:lnTo>
                  <a:lnTo>
                    <a:pt x="236" y="56"/>
                  </a:lnTo>
                  <a:lnTo>
                    <a:pt x="244" y="50"/>
                  </a:lnTo>
                  <a:lnTo>
                    <a:pt x="252" y="42"/>
                  </a:lnTo>
                  <a:lnTo>
                    <a:pt x="266" y="24"/>
                  </a:lnTo>
                  <a:lnTo>
                    <a:pt x="278" y="10"/>
                  </a:lnTo>
                  <a:lnTo>
                    <a:pt x="286" y="6"/>
                  </a:lnTo>
                  <a:lnTo>
                    <a:pt x="294" y="2"/>
                  </a:lnTo>
                  <a:lnTo>
                    <a:pt x="294" y="2"/>
                  </a:lnTo>
                  <a:lnTo>
                    <a:pt x="306" y="0"/>
                  </a:lnTo>
                  <a:lnTo>
                    <a:pt x="314" y="2"/>
                  </a:lnTo>
                  <a:lnTo>
                    <a:pt x="322" y="4"/>
                  </a:lnTo>
                  <a:lnTo>
                    <a:pt x="326" y="10"/>
                  </a:lnTo>
                  <a:lnTo>
                    <a:pt x="328" y="16"/>
                  </a:lnTo>
                  <a:lnTo>
                    <a:pt x="330" y="22"/>
                  </a:lnTo>
                  <a:lnTo>
                    <a:pt x="326" y="30"/>
                  </a:lnTo>
                  <a:lnTo>
                    <a:pt x="322" y="38"/>
                  </a:lnTo>
                  <a:lnTo>
                    <a:pt x="322" y="38"/>
                  </a:lnTo>
                  <a:lnTo>
                    <a:pt x="302" y="68"/>
                  </a:lnTo>
                  <a:lnTo>
                    <a:pt x="288" y="86"/>
                  </a:lnTo>
                  <a:lnTo>
                    <a:pt x="284" y="94"/>
                  </a:lnTo>
                  <a:lnTo>
                    <a:pt x="278" y="98"/>
                  </a:lnTo>
                  <a:lnTo>
                    <a:pt x="272" y="102"/>
                  </a:lnTo>
                  <a:lnTo>
                    <a:pt x="266" y="104"/>
                  </a:lnTo>
                  <a:lnTo>
                    <a:pt x="266" y="104"/>
                  </a:lnTo>
                  <a:lnTo>
                    <a:pt x="272" y="110"/>
                  </a:lnTo>
                  <a:lnTo>
                    <a:pt x="278" y="118"/>
                  </a:lnTo>
                  <a:lnTo>
                    <a:pt x="280" y="124"/>
                  </a:lnTo>
                  <a:lnTo>
                    <a:pt x="280" y="130"/>
                  </a:lnTo>
                  <a:lnTo>
                    <a:pt x="280" y="130"/>
                  </a:lnTo>
                  <a:lnTo>
                    <a:pt x="278" y="138"/>
                  </a:lnTo>
                  <a:lnTo>
                    <a:pt x="276" y="144"/>
                  </a:lnTo>
                  <a:lnTo>
                    <a:pt x="274" y="146"/>
                  </a:lnTo>
                  <a:lnTo>
                    <a:pt x="274" y="146"/>
                  </a:lnTo>
                  <a:lnTo>
                    <a:pt x="274" y="146"/>
                  </a:lnTo>
                  <a:lnTo>
                    <a:pt x="278" y="150"/>
                  </a:lnTo>
                  <a:lnTo>
                    <a:pt x="282" y="158"/>
                  </a:lnTo>
                  <a:lnTo>
                    <a:pt x="286" y="168"/>
                  </a:lnTo>
                  <a:lnTo>
                    <a:pt x="286" y="180"/>
                  </a:lnTo>
                  <a:lnTo>
                    <a:pt x="286" y="180"/>
                  </a:lnTo>
                  <a:lnTo>
                    <a:pt x="284" y="194"/>
                  </a:lnTo>
                  <a:lnTo>
                    <a:pt x="282" y="196"/>
                  </a:lnTo>
                  <a:lnTo>
                    <a:pt x="282" y="196"/>
                  </a:lnTo>
                  <a:lnTo>
                    <a:pt x="286" y="206"/>
                  </a:lnTo>
                  <a:lnTo>
                    <a:pt x="290" y="214"/>
                  </a:lnTo>
                  <a:lnTo>
                    <a:pt x="290" y="224"/>
                  </a:lnTo>
                  <a:lnTo>
                    <a:pt x="290" y="224"/>
                  </a:lnTo>
                  <a:lnTo>
                    <a:pt x="290" y="230"/>
                  </a:lnTo>
                  <a:lnTo>
                    <a:pt x="286" y="238"/>
                  </a:lnTo>
                  <a:lnTo>
                    <a:pt x="276" y="256"/>
                  </a:lnTo>
                  <a:lnTo>
                    <a:pt x="264" y="274"/>
                  </a:lnTo>
                  <a:lnTo>
                    <a:pt x="248" y="290"/>
                  </a:lnTo>
                  <a:lnTo>
                    <a:pt x="248" y="290"/>
                  </a:lnTo>
                  <a:lnTo>
                    <a:pt x="236" y="302"/>
                  </a:lnTo>
                  <a:lnTo>
                    <a:pt x="228" y="316"/>
                  </a:lnTo>
                  <a:lnTo>
                    <a:pt x="224" y="328"/>
                  </a:lnTo>
                  <a:lnTo>
                    <a:pt x="220" y="338"/>
                  </a:lnTo>
                  <a:lnTo>
                    <a:pt x="220" y="338"/>
                  </a:lnTo>
                  <a:lnTo>
                    <a:pt x="216" y="344"/>
                  </a:lnTo>
                  <a:lnTo>
                    <a:pt x="210" y="348"/>
                  </a:lnTo>
                  <a:lnTo>
                    <a:pt x="204" y="352"/>
                  </a:lnTo>
                  <a:lnTo>
                    <a:pt x="196" y="354"/>
                  </a:lnTo>
                  <a:lnTo>
                    <a:pt x="178" y="356"/>
                  </a:lnTo>
                  <a:lnTo>
                    <a:pt x="158" y="356"/>
                  </a:lnTo>
                  <a:lnTo>
                    <a:pt x="140" y="354"/>
                  </a:lnTo>
                  <a:lnTo>
                    <a:pt x="126" y="350"/>
                  </a:lnTo>
                  <a:lnTo>
                    <a:pt x="116" y="344"/>
                  </a:lnTo>
                  <a:lnTo>
                    <a:pt x="114" y="342"/>
                  </a:lnTo>
                  <a:lnTo>
                    <a:pt x="114" y="338"/>
                  </a:lnTo>
                  <a:lnTo>
                    <a:pt x="114" y="3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2" name="Freeform 104"/>
            <p:cNvSpPr>
              <a:spLocks noEditPoints="1"/>
            </p:cNvSpPr>
            <p:nvPr/>
          </p:nvSpPr>
          <p:spPr bwMode="auto">
            <a:xfrm>
              <a:off x="4974" y="894"/>
              <a:ext cx="300" cy="356"/>
            </a:xfrm>
            <a:custGeom>
              <a:avLst/>
              <a:gdLst/>
              <a:ahLst/>
              <a:cxnLst>
                <a:cxn ang="0">
                  <a:pos x="8" y="44"/>
                </a:cxn>
                <a:cxn ang="0">
                  <a:pos x="28" y="74"/>
                </a:cxn>
                <a:cxn ang="0">
                  <a:pos x="36" y="102"/>
                </a:cxn>
                <a:cxn ang="0">
                  <a:pos x="46" y="114"/>
                </a:cxn>
                <a:cxn ang="0">
                  <a:pos x="62" y="116"/>
                </a:cxn>
                <a:cxn ang="0">
                  <a:pos x="66" y="114"/>
                </a:cxn>
                <a:cxn ang="0">
                  <a:pos x="58" y="104"/>
                </a:cxn>
                <a:cxn ang="0">
                  <a:pos x="50" y="76"/>
                </a:cxn>
                <a:cxn ang="0">
                  <a:pos x="24" y="42"/>
                </a:cxn>
                <a:cxn ang="0">
                  <a:pos x="0" y="38"/>
                </a:cxn>
                <a:cxn ang="0">
                  <a:pos x="132" y="356"/>
                </a:cxn>
                <a:cxn ang="0">
                  <a:pos x="182" y="348"/>
                </a:cxn>
                <a:cxn ang="0">
                  <a:pos x="190" y="338"/>
                </a:cxn>
                <a:cxn ang="0">
                  <a:pos x="206" y="302"/>
                </a:cxn>
                <a:cxn ang="0">
                  <a:pos x="234" y="274"/>
                </a:cxn>
                <a:cxn ang="0">
                  <a:pos x="260" y="230"/>
                </a:cxn>
                <a:cxn ang="0">
                  <a:pos x="260" y="214"/>
                </a:cxn>
                <a:cxn ang="0">
                  <a:pos x="252" y="196"/>
                </a:cxn>
                <a:cxn ang="0">
                  <a:pos x="256" y="180"/>
                </a:cxn>
                <a:cxn ang="0">
                  <a:pos x="248" y="150"/>
                </a:cxn>
                <a:cxn ang="0">
                  <a:pos x="244" y="146"/>
                </a:cxn>
                <a:cxn ang="0">
                  <a:pos x="250" y="130"/>
                </a:cxn>
                <a:cxn ang="0">
                  <a:pos x="248" y="118"/>
                </a:cxn>
                <a:cxn ang="0">
                  <a:pos x="236" y="104"/>
                </a:cxn>
                <a:cxn ang="0">
                  <a:pos x="254" y="94"/>
                </a:cxn>
                <a:cxn ang="0">
                  <a:pos x="292" y="38"/>
                </a:cxn>
                <a:cxn ang="0">
                  <a:pos x="300" y="22"/>
                </a:cxn>
                <a:cxn ang="0">
                  <a:pos x="292" y="4"/>
                </a:cxn>
                <a:cxn ang="0">
                  <a:pos x="264" y="2"/>
                </a:cxn>
                <a:cxn ang="0">
                  <a:pos x="250" y="10"/>
                </a:cxn>
                <a:cxn ang="0">
                  <a:pos x="268" y="12"/>
                </a:cxn>
                <a:cxn ang="0">
                  <a:pos x="280" y="26"/>
                </a:cxn>
                <a:cxn ang="0">
                  <a:pos x="270" y="48"/>
                </a:cxn>
                <a:cxn ang="0">
                  <a:pos x="236" y="94"/>
                </a:cxn>
                <a:cxn ang="0">
                  <a:pos x="218" y="108"/>
                </a:cxn>
                <a:cxn ang="0">
                  <a:pos x="218" y="116"/>
                </a:cxn>
                <a:cxn ang="0">
                  <a:pos x="226" y="136"/>
                </a:cxn>
                <a:cxn ang="0">
                  <a:pos x="220" y="150"/>
                </a:cxn>
                <a:cxn ang="0">
                  <a:pos x="218" y="154"/>
                </a:cxn>
                <a:cxn ang="0">
                  <a:pos x="228" y="176"/>
                </a:cxn>
                <a:cxn ang="0">
                  <a:pos x="226" y="200"/>
                </a:cxn>
                <a:cxn ang="0">
                  <a:pos x="228" y="212"/>
                </a:cxn>
                <a:cxn ang="0">
                  <a:pos x="232" y="232"/>
                </a:cxn>
                <a:cxn ang="0">
                  <a:pos x="216" y="262"/>
                </a:cxn>
                <a:cxn ang="0">
                  <a:pos x="186" y="294"/>
                </a:cxn>
                <a:cxn ang="0">
                  <a:pos x="160" y="332"/>
                </a:cxn>
                <a:cxn ang="0">
                  <a:pos x="152" y="348"/>
                </a:cxn>
                <a:cxn ang="0">
                  <a:pos x="132" y="356"/>
                </a:cxn>
              </a:cxnLst>
              <a:rect l="0" t="0" r="r" b="b"/>
              <a:pathLst>
                <a:path w="300" h="356">
                  <a:moveTo>
                    <a:pt x="0" y="38"/>
                  </a:moveTo>
                  <a:lnTo>
                    <a:pt x="0" y="38"/>
                  </a:lnTo>
                  <a:lnTo>
                    <a:pt x="8" y="44"/>
                  </a:lnTo>
                  <a:lnTo>
                    <a:pt x="16" y="52"/>
                  </a:lnTo>
                  <a:lnTo>
                    <a:pt x="22" y="62"/>
                  </a:lnTo>
                  <a:lnTo>
                    <a:pt x="28" y="74"/>
                  </a:lnTo>
                  <a:lnTo>
                    <a:pt x="28" y="74"/>
                  </a:lnTo>
                  <a:lnTo>
                    <a:pt x="32" y="90"/>
                  </a:lnTo>
                  <a:lnTo>
                    <a:pt x="36" y="102"/>
                  </a:lnTo>
                  <a:lnTo>
                    <a:pt x="38" y="108"/>
                  </a:lnTo>
                  <a:lnTo>
                    <a:pt x="40" y="110"/>
                  </a:lnTo>
                  <a:lnTo>
                    <a:pt x="46" y="114"/>
                  </a:lnTo>
                  <a:lnTo>
                    <a:pt x="54" y="116"/>
                  </a:lnTo>
                  <a:lnTo>
                    <a:pt x="54" y="116"/>
                  </a:lnTo>
                  <a:lnTo>
                    <a:pt x="62" y="116"/>
                  </a:lnTo>
                  <a:lnTo>
                    <a:pt x="72" y="116"/>
                  </a:lnTo>
                  <a:lnTo>
                    <a:pt x="72" y="116"/>
                  </a:lnTo>
                  <a:lnTo>
                    <a:pt x="66" y="114"/>
                  </a:lnTo>
                  <a:lnTo>
                    <a:pt x="62" y="110"/>
                  </a:lnTo>
                  <a:lnTo>
                    <a:pt x="60" y="108"/>
                  </a:lnTo>
                  <a:lnTo>
                    <a:pt x="58" y="104"/>
                  </a:lnTo>
                  <a:lnTo>
                    <a:pt x="56" y="92"/>
                  </a:lnTo>
                  <a:lnTo>
                    <a:pt x="50" y="76"/>
                  </a:lnTo>
                  <a:lnTo>
                    <a:pt x="50" y="76"/>
                  </a:lnTo>
                  <a:lnTo>
                    <a:pt x="42" y="60"/>
                  </a:lnTo>
                  <a:lnTo>
                    <a:pt x="30" y="48"/>
                  </a:lnTo>
                  <a:lnTo>
                    <a:pt x="24" y="42"/>
                  </a:lnTo>
                  <a:lnTo>
                    <a:pt x="16" y="40"/>
                  </a:lnTo>
                  <a:lnTo>
                    <a:pt x="8" y="38"/>
                  </a:lnTo>
                  <a:lnTo>
                    <a:pt x="0" y="38"/>
                  </a:lnTo>
                  <a:lnTo>
                    <a:pt x="0" y="38"/>
                  </a:lnTo>
                  <a:close/>
                  <a:moveTo>
                    <a:pt x="132" y="356"/>
                  </a:moveTo>
                  <a:lnTo>
                    <a:pt x="132" y="356"/>
                  </a:lnTo>
                  <a:lnTo>
                    <a:pt x="150" y="356"/>
                  </a:lnTo>
                  <a:lnTo>
                    <a:pt x="168" y="354"/>
                  </a:lnTo>
                  <a:lnTo>
                    <a:pt x="182" y="348"/>
                  </a:lnTo>
                  <a:lnTo>
                    <a:pt x="186" y="344"/>
                  </a:lnTo>
                  <a:lnTo>
                    <a:pt x="190" y="338"/>
                  </a:lnTo>
                  <a:lnTo>
                    <a:pt x="190" y="338"/>
                  </a:lnTo>
                  <a:lnTo>
                    <a:pt x="194" y="328"/>
                  </a:lnTo>
                  <a:lnTo>
                    <a:pt x="198" y="316"/>
                  </a:lnTo>
                  <a:lnTo>
                    <a:pt x="206" y="302"/>
                  </a:lnTo>
                  <a:lnTo>
                    <a:pt x="218" y="290"/>
                  </a:lnTo>
                  <a:lnTo>
                    <a:pt x="218" y="290"/>
                  </a:lnTo>
                  <a:lnTo>
                    <a:pt x="234" y="274"/>
                  </a:lnTo>
                  <a:lnTo>
                    <a:pt x="246" y="256"/>
                  </a:lnTo>
                  <a:lnTo>
                    <a:pt x="256" y="238"/>
                  </a:lnTo>
                  <a:lnTo>
                    <a:pt x="260" y="230"/>
                  </a:lnTo>
                  <a:lnTo>
                    <a:pt x="260" y="224"/>
                  </a:lnTo>
                  <a:lnTo>
                    <a:pt x="260" y="224"/>
                  </a:lnTo>
                  <a:lnTo>
                    <a:pt x="260" y="214"/>
                  </a:lnTo>
                  <a:lnTo>
                    <a:pt x="256" y="206"/>
                  </a:lnTo>
                  <a:lnTo>
                    <a:pt x="252" y="196"/>
                  </a:lnTo>
                  <a:lnTo>
                    <a:pt x="252" y="196"/>
                  </a:lnTo>
                  <a:lnTo>
                    <a:pt x="254" y="194"/>
                  </a:lnTo>
                  <a:lnTo>
                    <a:pt x="256" y="180"/>
                  </a:lnTo>
                  <a:lnTo>
                    <a:pt x="256" y="180"/>
                  </a:lnTo>
                  <a:lnTo>
                    <a:pt x="256" y="168"/>
                  </a:lnTo>
                  <a:lnTo>
                    <a:pt x="252" y="158"/>
                  </a:lnTo>
                  <a:lnTo>
                    <a:pt x="248" y="150"/>
                  </a:lnTo>
                  <a:lnTo>
                    <a:pt x="244" y="146"/>
                  </a:lnTo>
                  <a:lnTo>
                    <a:pt x="244" y="146"/>
                  </a:lnTo>
                  <a:lnTo>
                    <a:pt x="244" y="146"/>
                  </a:lnTo>
                  <a:lnTo>
                    <a:pt x="246" y="144"/>
                  </a:lnTo>
                  <a:lnTo>
                    <a:pt x="248" y="138"/>
                  </a:lnTo>
                  <a:lnTo>
                    <a:pt x="250" y="130"/>
                  </a:lnTo>
                  <a:lnTo>
                    <a:pt x="250" y="130"/>
                  </a:lnTo>
                  <a:lnTo>
                    <a:pt x="250" y="124"/>
                  </a:lnTo>
                  <a:lnTo>
                    <a:pt x="248" y="118"/>
                  </a:lnTo>
                  <a:lnTo>
                    <a:pt x="242" y="110"/>
                  </a:lnTo>
                  <a:lnTo>
                    <a:pt x="236" y="104"/>
                  </a:lnTo>
                  <a:lnTo>
                    <a:pt x="236" y="104"/>
                  </a:lnTo>
                  <a:lnTo>
                    <a:pt x="242" y="102"/>
                  </a:lnTo>
                  <a:lnTo>
                    <a:pt x="248" y="98"/>
                  </a:lnTo>
                  <a:lnTo>
                    <a:pt x="254" y="94"/>
                  </a:lnTo>
                  <a:lnTo>
                    <a:pt x="258" y="86"/>
                  </a:lnTo>
                  <a:lnTo>
                    <a:pt x="272" y="68"/>
                  </a:lnTo>
                  <a:lnTo>
                    <a:pt x="292" y="38"/>
                  </a:lnTo>
                  <a:lnTo>
                    <a:pt x="292" y="38"/>
                  </a:lnTo>
                  <a:lnTo>
                    <a:pt x="296" y="30"/>
                  </a:lnTo>
                  <a:lnTo>
                    <a:pt x="300" y="22"/>
                  </a:lnTo>
                  <a:lnTo>
                    <a:pt x="298" y="16"/>
                  </a:lnTo>
                  <a:lnTo>
                    <a:pt x="296" y="10"/>
                  </a:lnTo>
                  <a:lnTo>
                    <a:pt x="292" y="4"/>
                  </a:lnTo>
                  <a:lnTo>
                    <a:pt x="284" y="2"/>
                  </a:lnTo>
                  <a:lnTo>
                    <a:pt x="276" y="0"/>
                  </a:lnTo>
                  <a:lnTo>
                    <a:pt x="264" y="2"/>
                  </a:lnTo>
                  <a:lnTo>
                    <a:pt x="264" y="2"/>
                  </a:lnTo>
                  <a:lnTo>
                    <a:pt x="256" y="4"/>
                  </a:lnTo>
                  <a:lnTo>
                    <a:pt x="250" y="10"/>
                  </a:lnTo>
                  <a:lnTo>
                    <a:pt x="250" y="10"/>
                  </a:lnTo>
                  <a:lnTo>
                    <a:pt x="260" y="10"/>
                  </a:lnTo>
                  <a:lnTo>
                    <a:pt x="268" y="12"/>
                  </a:lnTo>
                  <a:lnTo>
                    <a:pt x="274" y="14"/>
                  </a:lnTo>
                  <a:lnTo>
                    <a:pt x="278" y="20"/>
                  </a:lnTo>
                  <a:lnTo>
                    <a:pt x="280" y="26"/>
                  </a:lnTo>
                  <a:lnTo>
                    <a:pt x="280" y="32"/>
                  </a:lnTo>
                  <a:lnTo>
                    <a:pt x="276" y="40"/>
                  </a:lnTo>
                  <a:lnTo>
                    <a:pt x="270" y="48"/>
                  </a:lnTo>
                  <a:lnTo>
                    <a:pt x="270" y="48"/>
                  </a:lnTo>
                  <a:lnTo>
                    <a:pt x="250" y="76"/>
                  </a:lnTo>
                  <a:lnTo>
                    <a:pt x="236" y="94"/>
                  </a:lnTo>
                  <a:lnTo>
                    <a:pt x="230" y="100"/>
                  </a:lnTo>
                  <a:lnTo>
                    <a:pt x="224" y="106"/>
                  </a:lnTo>
                  <a:lnTo>
                    <a:pt x="218" y="108"/>
                  </a:lnTo>
                  <a:lnTo>
                    <a:pt x="212" y="110"/>
                  </a:lnTo>
                  <a:lnTo>
                    <a:pt x="212" y="110"/>
                  </a:lnTo>
                  <a:lnTo>
                    <a:pt x="218" y="116"/>
                  </a:lnTo>
                  <a:lnTo>
                    <a:pt x="224" y="126"/>
                  </a:lnTo>
                  <a:lnTo>
                    <a:pt x="224" y="130"/>
                  </a:lnTo>
                  <a:lnTo>
                    <a:pt x="226" y="136"/>
                  </a:lnTo>
                  <a:lnTo>
                    <a:pt x="226" y="136"/>
                  </a:lnTo>
                  <a:lnTo>
                    <a:pt x="224" y="146"/>
                  </a:lnTo>
                  <a:lnTo>
                    <a:pt x="220" y="150"/>
                  </a:lnTo>
                  <a:lnTo>
                    <a:pt x="218" y="152"/>
                  </a:lnTo>
                  <a:lnTo>
                    <a:pt x="218" y="154"/>
                  </a:lnTo>
                  <a:lnTo>
                    <a:pt x="218" y="154"/>
                  </a:lnTo>
                  <a:lnTo>
                    <a:pt x="222" y="158"/>
                  </a:lnTo>
                  <a:lnTo>
                    <a:pt x="226" y="164"/>
                  </a:lnTo>
                  <a:lnTo>
                    <a:pt x="228" y="176"/>
                  </a:lnTo>
                  <a:lnTo>
                    <a:pt x="228" y="186"/>
                  </a:lnTo>
                  <a:lnTo>
                    <a:pt x="228" y="186"/>
                  </a:lnTo>
                  <a:lnTo>
                    <a:pt x="226" y="200"/>
                  </a:lnTo>
                  <a:lnTo>
                    <a:pt x="226" y="204"/>
                  </a:lnTo>
                  <a:lnTo>
                    <a:pt x="226" y="204"/>
                  </a:lnTo>
                  <a:lnTo>
                    <a:pt x="228" y="212"/>
                  </a:lnTo>
                  <a:lnTo>
                    <a:pt x="230" y="222"/>
                  </a:lnTo>
                  <a:lnTo>
                    <a:pt x="232" y="232"/>
                  </a:lnTo>
                  <a:lnTo>
                    <a:pt x="232" y="232"/>
                  </a:lnTo>
                  <a:lnTo>
                    <a:pt x="230" y="238"/>
                  </a:lnTo>
                  <a:lnTo>
                    <a:pt x="226" y="246"/>
                  </a:lnTo>
                  <a:lnTo>
                    <a:pt x="216" y="262"/>
                  </a:lnTo>
                  <a:lnTo>
                    <a:pt x="202" y="280"/>
                  </a:lnTo>
                  <a:lnTo>
                    <a:pt x="186" y="294"/>
                  </a:lnTo>
                  <a:lnTo>
                    <a:pt x="186" y="294"/>
                  </a:lnTo>
                  <a:lnTo>
                    <a:pt x="174" y="308"/>
                  </a:lnTo>
                  <a:lnTo>
                    <a:pt x="166" y="320"/>
                  </a:lnTo>
                  <a:lnTo>
                    <a:pt x="160" y="332"/>
                  </a:lnTo>
                  <a:lnTo>
                    <a:pt x="156" y="342"/>
                  </a:lnTo>
                  <a:lnTo>
                    <a:pt x="156" y="342"/>
                  </a:lnTo>
                  <a:lnTo>
                    <a:pt x="152" y="348"/>
                  </a:lnTo>
                  <a:lnTo>
                    <a:pt x="146" y="352"/>
                  </a:lnTo>
                  <a:lnTo>
                    <a:pt x="132" y="356"/>
                  </a:lnTo>
                  <a:lnTo>
                    <a:pt x="132" y="356"/>
                  </a:lnTo>
                  <a:close/>
                </a:path>
              </a:pathLst>
            </a:custGeom>
            <a:solidFill>
              <a:srgbClr val="E0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3" name="Freeform 105"/>
            <p:cNvSpPr>
              <a:spLocks noEditPoints="1"/>
            </p:cNvSpPr>
            <p:nvPr/>
          </p:nvSpPr>
          <p:spPr bwMode="auto">
            <a:xfrm>
              <a:off x="4516" y="278"/>
              <a:ext cx="180" cy="246"/>
            </a:xfrm>
            <a:custGeom>
              <a:avLst/>
              <a:gdLst/>
              <a:ahLst/>
              <a:cxnLst>
                <a:cxn ang="0">
                  <a:pos x="124" y="96"/>
                </a:cxn>
                <a:cxn ang="0">
                  <a:pos x="54" y="64"/>
                </a:cxn>
                <a:cxn ang="0">
                  <a:pos x="10" y="116"/>
                </a:cxn>
                <a:cxn ang="0">
                  <a:pos x="8" y="112"/>
                </a:cxn>
                <a:cxn ang="0">
                  <a:pos x="0" y="80"/>
                </a:cxn>
                <a:cxn ang="0">
                  <a:pos x="6" y="52"/>
                </a:cxn>
                <a:cxn ang="0">
                  <a:pos x="24" y="28"/>
                </a:cxn>
                <a:cxn ang="0">
                  <a:pos x="58" y="10"/>
                </a:cxn>
                <a:cxn ang="0">
                  <a:pos x="76" y="2"/>
                </a:cxn>
                <a:cxn ang="0">
                  <a:pos x="112" y="0"/>
                </a:cxn>
                <a:cxn ang="0">
                  <a:pos x="140" y="6"/>
                </a:cxn>
                <a:cxn ang="0">
                  <a:pos x="162" y="22"/>
                </a:cxn>
                <a:cxn ang="0">
                  <a:pos x="168" y="32"/>
                </a:cxn>
                <a:cxn ang="0">
                  <a:pos x="178" y="68"/>
                </a:cxn>
                <a:cxn ang="0">
                  <a:pos x="178" y="96"/>
                </a:cxn>
                <a:cxn ang="0">
                  <a:pos x="164" y="118"/>
                </a:cxn>
                <a:cxn ang="0">
                  <a:pos x="136" y="134"/>
                </a:cxn>
                <a:cxn ang="0">
                  <a:pos x="144" y="158"/>
                </a:cxn>
                <a:cxn ang="0">
                  <a:pos x="64" y="120"/>
                </a:cxn>
                <a:cxn ang="0">
                  <a:pos x="98" y="224"/>
                </a:cxn>
                <a:cxn ang="0">
                  <a:pos x="96" y="214"/>
                </a:cxn>
                <a:cxn ang="0">
                  <a:pos x="102" y="196"/>
                </a:cxn>
                <a:cxn ang="0">
                  <a:pos x="112" y="186"/>
                </a:cxn>
                <a:cxn ang="0">
                  <a:pos x="118" y="182"/>
                </a:cxn>
                <a:cxn ang="0">
                  <a:pos x="134" y="178"/>
                </a:cxn>
                <a:cxn ang="0">
                  <a:pos x="150" y="180"/>
                </a:cxn>
                <a:cxn ang="0">
                  <a:pos x="164" y="184"/>
                </a:cxn>
                <a:cxn ang="0">
                  <a:pos x="170" y="192"/>
                </a:cxn>
                <a:cxn ang="0">
                  <a:pos x="174" y="200"/>
                </a:cxn>
                <a:cxn ang="0">
                  <a:pos x="176" y="216"/>
                </a:cxn>
                <a:cxn ang="0">
                  <a:pos x="170" y="228"/>
                </a:cxn>
                <a:cxn ang="0">
                  <a:pos x="160" y="238"/>
                </a:cxn>
                <a:cxn ang="0">
                  <a:pos x="154" y="242"/>
                </a:cxn>
                <a:cxn ang="0">
                  <a:pos x="134" y="246"/>
                </a:cxn>
                <a:cxn ang="0">
                  <a:pos x="118" y="244"/>
                </a:cxn>
                <a:cxn ang="0">
                  <a:pos x="106" y="236"/>
                </a:cxn>
                <a:cxn ang="0">
                  <a:pos x="98" y="224"/>
                </a:cxn>
              </a:cxnLst>
              <a:rect l="0" t="0" r="r" b="b"/>
              <a:pathLst>
                <a:path w="180" h="246">
                  <a:moveTo>
                    <a:pt x="64" y="120"/>
                  </a:moveTo>
                  <a:lnTo>
                    <a:pt x="124" y="96"/>
                  </a:lnTo>
                  <a:lnTo>
                    <a:pt x="100" y="44"/>
                  </a:lnTo>
                  <a:lnTo>
                    <a:pt x="54" y="64"/>
                  </a:lnTo>
                  <a:lnTo>
                    <a:pt x="68" y="94"/>
                  </a:lnTo>
                  <a:lnTo>
                    <a:pt x="10" y="116"/>
                  </a:lnTo>
                  <a:lnTo>
                    <a:pt x="8" y="112"/>
                  </a:lnTo>
                  <a:lnTo>
                    <a:pt x="8" y="112"/>
                  </a:lnTo>
                  <a:lnTo>
                    <a:pt x="2" y="96"/>
                  </a:lnTo>
                  <a:lnTo>
                    <a:pt x="0" y="80"/>
                  </a:lnTo>
                  <a:lnTo>
                    <a:pt x="2" y="64"/>
                  </a:lnTo>
                  <a:lnTo>
                    <a:pt x="6" y="52"/>
                  </a:lnTo>
                  <a:lnTo>
                    <a:pt x="14" y="38"/>
                  </a:lnTo>
                  <a:lnTo>
                    <a:pt x="24" y="28"/>
                  </a:lnTo>
                  <a:lnTo>
                    <a:pt x="40" y="18"/>
                  </a:lnTo>
                  <a:lnTo>
                    <a:pt x="58" y="10"/>
                  </a:lnTo>
                  <a:lnTo>
                    <a:pt x="58" y="10"/>
                  </a:lnTo>
                  <a:lnTo>
                    <a:pt x="76" y="2"/>
                  </a:lnTo>
                  <a:lnTo>
                    <a:pt x="94" y="0"/>
                  </a:lnTo>
                  <a:lnTo>
                    <a:pt x="112" y="0"/>
                  </a:lnTo>
                  <a:lnTo>
                    <a:pt x="128" y="2"/>
                  </a:lnTo>
                  <a:lnTo>
                    <a:pt x="140" y="6"/>
                  </a:lnTo>
                  <a:lnTo>
                    <a:pt x="152" y="12"/>
                  </a:lnTo>
                  <a:lnTo>
                    <a:pt x="162" y="22"/>
                  </a:lnTo>
                  <a:lnTo>
                    <a:pt x="168" y="32"/>
                  </a:lnTo>
                  <a:lnTo>
                    <a:pt x="168" y="32"/>
                  </a:lnTo>
                  <a:lnTo>
                    <a:pt x="174" y="50"/>
                  </a:lnTo>
                  <a:lnTo>
                    <a:pt x="178" y="68"/>
                  </a:lnTo>
                  <a:lnTo>
                    <a:pt x="180" y="82"/>
                  </a:lnTo>
                  <a:lnTo>
                    <a:pt x="178" y="96"/>
                  </a:lnTo>
                  <a:lnTo>
                    <a:pt x="172" y="108"/>
                  </a:lnTo>
                  <a:lnTo>
                    <a:pt x="164" y="118"/>
                  </a:lnTo>
                  <a:lnTo>
                    <a:pt x="152" y="126"/>
                  </a:lnTo>
                  <a:lnTo>
                    <a:pt x="136" y="134"/>
                  </a:lnTo>
                  <a:lnTo>
                    <a:pt x="134" y="134"/>
                  </a:lnTo>
                  <a:lnTo>
                    <a:pt x="144" y="158"/>
                  </a:lnTo>
                  <a:lnTo>
                    <a:pt x="90" y="178"/>
                  </a:lnTo>
                  <a:lnTo>
                    <a:pt x="64" y="120"/>
                  </a:lnTo>
                  <a:close/>
                  <a:moveTo>
                    <a:pt x="98" y="224"/>
                  </a:moveTo>
                  <a:lnTo>
                    <a:pt x="98" y="224"/>
                  </a:lnTo>
                  <a:lnTo>
                    <a:pt x="96" y="218"/>
                  </a:lnTo>
                  <a:lnTo>
                    <a:pt x="96" y="214"/>
                  </a:lnTo>
                  <a:lnTo>
                    <a:pt x="98" y="202"/>
                  </a:lnTo>
                  <a:lnTo>
                    <a:pt x="102" y="196"/>
                  </a:lnTo>
                  <a:lnTo>
                    <a:pt x="106" y="190"/>
                  </a:lnTo>
                  <a:lnTo>
                    <a:pt x="112" y="186"/>
                  </a:lnTo>
                  <a:lnTo>
                    <a:pt x="118" y="182"/>
                  </a:lnTo>
                  <a:lnTo>
                    <a:pt x="118" y="182"/>
                  </a:lnTo>
                  <a:lnTo>
                    <a:pt x="126" y="180"/>
                  </a:lnTo>
                  <a:lnTo>
                    <a:pt x="134" y="178"/>
                  </a:lnTo>
                  <a:lnTo>
                    <a:pt x="144" y="178"/>
                  </a:lnTo>
                  <a:lnTo>
                    <a:pt x="150" y="180"/>
                  </a:lnTo>
                  <a:lnTo>
                    <a:pt x="158" y="182"/>
                  </a:lnTo>
                  <a:lnTo>
                    <a:pt x="164" y="184"/>
                  </a:lnTo>
                  <a:lnTo>
                    <a:pt x="168" y="188"/>
                  </a:lnTo>
                  <a:lnTo>
                    <a:pt x="170" y="192"/>
                  </a:lnTo>
                  <a:lnTo>
                    <a:pt x="170" y="192"/>
                  </a:lnTo>
                  <a:lnTo>
                    <a:pt x="174" y="200"/>
                  </a:lnTo>
                  <a:lnTo>
                    <a:pt x="176" y="208"/>
                  </a:lnTo>
                  <a:lnTo>
                    <a:pt x="176" y="216"/>
                  </a:lnTo>
                  <a:lnTo>
                    <a:pt x="174" y="222"/>
                  </a:lnTo>
                  <a:lnTo>
                    <a:pt x="170" y="228"/>
                  </a:lnTo>
                  <a:lnTo>
                    <a:pt x="166" y="234"/>
                  </a:lnTo>
                  <a:lnTo>
                    <a:pt x="160" y="238"/>
                  </a:lnTo>
                  <a:lnTo>
                    <a:pt x="154" y="242"/>
                  </a:lnTo>
                  <a:lnTo>
                    <a:pt x="154" y="242"/>
                  </a:lnTo>
                  <a:lnTo>
                    <a:pt x="144" y="244"/>
                  </a:lnTo>
                  <a:lnTo>
                    <a:pt x="134" y="246"/>
                  </a:lnTo>
                  <a:lnTo>
                    <a:pt x="126" y="246"/>
                  </a:lnTo>
                  <a:lnTo>
                    <a:pt x="118" y="244"/>
                  </a:lnTo>
                  <a:lnTo>
                    <a:pt x="112" y="240"/>
                  </a:lnTo>
                  <a:lnTo>
                    <a:pt x="106" y="236"/>
                  </a:lnTo>
                  <a:lnTo>
                    <a:pt x="102" y="230"/>
                  </a:lnTo>
                  <a:lnTo>
                    <a:pt x="98" y="224"/>
                  </a:lnTo>
                  <a:lnTo>
                    <a:pt x="98" y="224"/>
                  </a:lnTo>
                  <a:close/>
                </a:path>
              </a:pathLst>
            </a:custGeom>
            <a:solidFill>
              <a:srgbClr val="2EB0C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4" name="Freeform 106"/>
            <p:cNvSpPr>
              <a:spLocks noEditPoints="1"/>
            </p:cNvSpPr>
            <p:nvPr/>
          </p:nvSpPr>
          <p:spPr bwMode="auto">
            <a:xfrm>
              <a:off x="4716" y="196"/>
              <a:ext cx="120" cy="168"/>
            </a:xfrm>
            <a:custGeom>
              <a:avLst/>
              <a:gdLst/>
              <a:ahLst/>
              <a:cxnLst>
                <a:cxn ang="0">
                  <a:pos x="30" y="68"/>
                </a:cxn>
                <a:cxn ang="0">
                  <a:pos x="74" y="74"/>
                </a:cxn>
                <a:cxn ang="0">
                  <a:pos x="76" y="36"/>
                </a:cxn>
                <a:cxn ang="0">
                  <a:pos x="42" y="32"/>
                </a:cxn>
                <a:cxn ang="0">
                  <a:pos x="42" y="54"/>
                </a:cxn>
                <a:cxn ang="0">
                  <a:pos x="0" y="50"/>
                </a:cxn>
                <a:cxn ang="0">
                  <a:pos x="0" y="46"/>
                </a:cxn>
                <a:cxn ang="0">
                  <a:pos x="0" y="46"/>
                </a:cxn>
                <a:cxn ang="0">
                  <a:pos x="2" y="34"/>
                </a:cxn>
                <a:cxn ang="0">
                  <a:pos x="6" y="24"/>
                </a:cxn>
                <a:cxn ang="0">
                  <a:pos x="12" y="16"/>
                </a:cxn>
                <a:cxn ang="0">
                  <a:pos x="18" y="10"/>
                </a:cxn>
                <a:cxn ang="0">
                  <a:pos x="28" y="4"/>
                </a:cxn>
                <a:cxn ang="0">
                  <a:pos x="38" y="2"/>
                </a:cxn>
                <a:cxn ang="0">
                  <a:pos x="50" y="0"/>
                </a:cxn>
                <a:cxn ang="0">
                  <a:pos x="62" y="2"/>
                </a:cxn>
                <a:cxn ang="0">
                  <a:pos x="62" y="2"/>
                </a:cxn>
                <a:cxn ang="0">
                  <a:pos x="76" y="4"/>
                </a:cxn>
                <a:cxn ang="0">
                  <a:pos x="88" y="8"/>
                </a:cxn>
                <a:cxn ang="0">
                  <a:pos x="98" y="14"/>
                </a:cxn>
                <a:cxn ang="0">
                  <a:pos x="106" y="20"/>
                </a:cxn>
                <a:cxn ang="0">
                  <a:pos x="112" y="26"/>
                </a:cxn>
                <a:cxn ang="0">
                  <a:pos x="116" y="34"/>
                </a:cxn>
                <a:cxn ang="0">
                  <a:pos x="120" y="42"/>
                </a:cxn>
                <a:cxn ang="0">
                  <a:pos x="120" y="50"/>
                </a:cxn>
                <a:cxn ang="0">
                  <a:pos x="120" y="50"/>
                </a:cxn>
                <a:cxn ang="0">
                  <a:pos x="118" y="64"/>
                </a:cxn>
                <a:cxn ang="0">
                  <a:pos x="114" y="74"/>
                </a:cxn>
                <a:cxn ang="0">
                  <a:pos x="110" y="84"/>
                </a:cxn>
                <a:cxn ang="0">
                  <a:pos x="106" y="90"/>
                </a:cxn>
                <a:cxn ang="0">
                  <a:pos x="98" y="96"/>
                </a:cxn>
                <a:cxn ang="0">
                  <a:pos x="90" y="98"/>
                </a:cxn>
                <a:cxn ang="0">
                  <a:pos x="80" y="100"/>
                </a:cxn>
                <a:cxn ang="0">
                  <a:pos x="68" y="100"/>
                </a:cxn>
                <a:cxn ang="0">
                  <a:pos x="66" y="100"/>
                </a:cxn>
                <a:cxn ang="0">
                  <a:pos x="66" y="116"/>
                </a:cxn>
                <a:cxn ang="0">
                  <a:pos x="26" y="112"/>
                </a:cxn>
                <a:cxn ang="0">
                  <a:pos x="30" y="68"/>
                </a:cxn>
                <a:cxn ang="0">
                  <a:pos x="16" y="140"/>
                </a:cxn>
                <a:cxn ang="0">
                  <a:pos x="16" y="140"/>
                </a:cxn>
                <a:cxn ang="0">
                  <a:pos x="20" y="134"/>
                </a:cxn>
                <a:cxn ang="0">
                  <a:pos x="24" y="128"/>
                </a:cxn>
                <a:cxn ang="0">
                  <a:pos x="32" y="124"/>
                </a:cxn>
                <a:cxn ang="0">
                  <a:pos x="42" y="122"/>
                </a:cxn>
                <a:cxn ang="0">
                  <a:pos x="42" y="122"/>
                </a:cxn>
                <a:cxn ang="0">
                  <a:pos x="54" y="126"/>
                </a:cxn>
                <a:cxn ang="0">
                  <a:pos x="62" y="132"/>
                </a:cxn>
                <a:cxn ang="0">
                  <a:pos x="68" y="138"/>
                </a:cxn>
                <a:cxn ang="0">
                  <a:pos x="70" y="146"/>
                </a:cxn>
                <a:cxn ang="0">
                  <a:pos x="70" y="146"/>
                </a:cxn>
                <a:cxn ang="0">
                  <a:pos x="68" y="156"/>
                </a:cxn>
                <a:cxn ang="0">
                  <a:pos x="62" y="164"/>
                </a:cxn>
                <a:cxn ang="0">
                  <a:pos x="54" y="168"/>
                </a:cxn>
                <a:cxn ang="0">
                  <a:pos x="44" y="168"/>
                </a:cxn>
                <a:cxn ang="0">
                  <a:pos x="44" y="168"/>
                </a:cxn>
                <a:cxn ang="0">
                  <a:pos x="32" y="166"/>
                </a:cxn>
                <a:cxn ang="0">
                  <a:pos x="22" y="158"/>
                </a:cxn>
                <a:cxn ang="0">
                  <a:pos x="18" y="150"/>
                </a:cxn>
                <a:cxn ang="0">
                  <a:pos x="16" y="140"/>
                </a:cxn>
                <a:cxn ang="0">
                  <a:pos x="16" y="140"/>
                </a:cxn>
              </a:cxnLst>
              <a:rect l="0" t="0" r="r" b="b"/>
              <a:pathLst>
                <a:path w="120" h="168">
                  <a:moveTo>
                    <a:pt x="30" y="68"/>
                  </a:moveTo>
                  <a:lnTo>
                    <a:pt x="74" y="74"/>
                  </a:lnTo>
                  <a:lnTo>
                    <a:pt x="76" y="36"/>
                  </a:lnTo>
                  <a:lnTo>
                    <a:pt x="42" y="32"/>
                  </a:lnTo>
                  <a:lnTo>
                    <a:pt x="42" y="54"/>
                  </a:lnTo>
                  <a:lnTo>
                    <a:pt x="0" y="50"/>
                  </a:lnTo>
                  <a:lnTo>
                    <a:pt x="0" y="46"/>
                  </a:lnTo>
                  <a:lnTo>
                    <a:pt x="0" y="46"/>
                  </a:lnTo>
                  <a:lnTo>
                    <a:pt x="2" y="34"/>
                  </a:lnTo>
                  <a:lnTo>
                    <a:pt x="6" y="24"/>
                  </a:lnTo>
                  <a:lnTo>
                    <a:pt x="12" y="16"/>
                  </a:lnTo>
                  <a:lnTo>
                    <a:pt x="18" y="10"/>
                  </a:lnTo>
                  <a:lnTo>
                    <a:pt x="28" y="4"/>
                  </a:lnTo>
                  <a:lnTo>
                    <a:pt x="38" y="2"/>
                  </a:lnTo>
                  <a:lnTo>
                    <a:pt x="50" y="0"/>
                  </a:lnTo>
                  <a:lnTo>
                    <a:pt x="62" y="2"/>
                  </a:lnTo>
                  <a:lnTo>
                    <a:pt x="62" y="2"/>
                  </a:lnTo>
                  <a:lnTo>
                    <a:pt x="76" y="4"/>
                  </a:lnTo>
                  <a:lnTo>
                    <a:pt x="88" y="8"/>
                  </a:lnTo>
                  <a:lnTo>
                    <a:pt x="98" y="14"/>
                  </a:lnTo>
                  <a:lnTo>
                    <a:pt x="106" y="20"/>
                  </a:lnTo>
                  <a:lnTo>
                    <a:pt x="112" y="26"/>
                  </a:lnTo>
                  <a:lnTo>
                    <a:pt x="116" y="34"/>
                  </a:lnTo>
                  <a:lnTo>
                    <a:pt x="120" y="42"/>
                  </a:lnTo>
                  <a:lnTo>
                    <a:pt x="120" y="50"/>
                  </a:lnTo>
                  <a:lnTo>
                    <a:pt x="120" y="50"/>
                  </a:lnTo>
                  <a:lnTo>
                    <a:pt x="118" y="64"/>
                  </a:lnTo>
                  <a:lnTo>
                    <a:pt x="114" y="74"/>
                  </a:lnTo>
                  <a:lnTo>
                    <a:pt x="110" y="84"/>
                  </a:lnTo>
                  <a:lnTo>
                    <a:pt x="106" y="90"/>
                  </a:lnTo>
                  <a:lnTo>
                    <a:pt x="98" y="96"/>
                  </a:lnTo>
                  <a:lnTo>
                    <a:pt x="90" y="98"/>
                  </a:lnTo>
                  <a:lnTo>
                    <a:pt x="80" y="100"/>
                  </a:lnTo>
                  <a:lnTo>
                    <a:pt x="68" y="100"/>
                  </a:lnTo>
                  <a:lnTo>
                    <a:pt x="66" y="100"/>
                  </a:lnTo>
                  <a:lnTo>
                    <a:pt x="66" y="116"/>
                  </a:lnTo>
                  <a:lnTo>
                    <a:pt x="26" y="112"/>
                  </a:lnTo>
                  <a:lnTo>
                    <a:pt x="30" y="68"/>
                  </a:lnTo>
                  <a:close/>
                  <a:moveTo>
                    <a:pt x="16" y="140"/>
                  </a:moveTo>
                  <a:lnTo>
                    <a:pt x="16" y="140"/>
                  </a:lnTo>
                  <a:lnTo>
                    <a:pt x="20" y="134"/>
                  </a:lnTo>
                  <a:lnTo>
                    <a:pt x="24" y="128"/>
                  </a:lnTo>
                  <a:lnTo>
                    <a:pt x="32" y="124"/>
                  </a:lnTo>
                  <a:lnTo>
                    <a:pt x="42" y="122"/>
                  </a:lnTo>
                  <a:lnTo>
                    <a:pt x="42" y="122"/>
                  </a:lnTo>
                  <a:lnTo>
                    <a:pt x="54" y="126"/>
                  </a:lnTo>
                  <a:lnTo>
                    <a:pt x="62" y="132"/>
                  </a:lnTo>
                  <a:lnTo>
                    <a:pt x="68" y="138"/>
                  </a:lnTo>
                  <a:lnTo>
                    <a:pt x="70" y="146"/>
                  </a:lnTo>
                  <a:lnTo>
                    <a:pt x="70" y="146"/>
                  </a:lnTo>
                  <a:lnTo>
                    <a:pt x="68" y="156"/>
                  </a:lnTo>
                  <a:lnTo>
                    <a:pt x="62" y="164"/>
                  </a:lnTo>
                  <a:lnTo>
                    <a:pt x="54" y="168"/>
                  </a:lnTo>
                  <a:lnTo>
                    <a:pt x="44" y="168"/>
                  </a:lnTo>
                  <a:lnTo>
                    <a:pt x="44" y="168"/>
                  </a:lnTo>
                  <a:lnTo>
                    <a:pt x="32" y="166"/>
                  </a:lnTo>
                  <a:lnTo>
                    <a:pt x="22" y="158"/>
                  </a:lnTo>
                  <a:lnTo>
                    <a:pt x="18" y="150"/>
                  </a:lnTo>
                  <a:lnTo>
                    <a:pt x="16" y="140"/>
                  </a:lnTo>
                  <a:lnTo>
                    <a:pt x="16" y="140"/>
                  </a:lnTo>
                  <a:close/>
                </a:path>
              </a:pathLst>
            </a:custGeom>
            <a:solidFill>
              <a:srgbClr val="2EB0C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5" name="Freeform 107"/>
            <p:cNvSpPr>
              <a:spLocks/>
            </p:cNvSpPr>
            <p:nvPr/>
          </p:nvSpPr>
          <p:spPr bwMode="auto">
            <a:xfrm>
              <a:off x="4860" y="394"/>
              <a:ext cx="142" cy="132"/>
            </a:xfrm>
            <a:custGeom>
              <a:avLst/>
              <a:gdLst/>
              <a:ahLst/>
              <a:cxnLst>
                <a:cxn ang="0">
                  <a:pos x="0" y="132"/>
                </a:cxn>
                <a:cxn ang="0">
                  <a:pos x="0" y="132"/>
                </a:cxn>
                <a:cxn ang="0">
                  <a:pos x="12" y="102"/>
                </a:cxn>
                <a:cxn ang="0">
                  <a:pos x="24" y="72"/>
                </a:cxn>
                <a:cxn ang="0">
                  <a:pos x="34" y="56"/>
                </a:cxn>
                <a:cxn ang="0">
                  <a:pos x="42" y="40"/>
                </a:cxn>
                <a:cxn ang="0">
                  <a:pos x="54" y="26"/>
                </a:cxn>
                <a:cxn ang="0">
                  <a:pos x="64" y="14"/>
                </a:cxn>
                <a:cxn ang="0">
                  <a:pos x="76" y="6"/>
                </a:cxn>
                <a:cxn ang="0">
                  <a:pos x="88" y="2"/>
                </a:cxn>
                <a:cxn ang="0">
                  <a:pos x="94" y="0"/>
                </a:cxn>
                <a:cxn ang="0">
                  <a:pos x="102" y="2"/>
                </a:cxn>
                <a:cxn ang="0">
                  <a:pos x="108" y="4"/>
                </a:cxn>
                <a:cxn ang="0">
                  <a:pos x="114" y="6"/>
                </a:cxn>
                <a:cxn ang="0">
                  <a:pos x="120" y="12"/>
                </a:cxn>
                <a:cxn ang="0">
                  <a:pos x="128" y="18"/>
                </a:cxn>
                <a:cxn ang="0">
                  <a:pos x="142" y="36"/>
                </a:cxn>
                <a:cxn ang="0">
                  <a:pos x="142" y="36"/>
                </a:cxn>
                <a:cxn ang="0">
                  <a:pos x="138" y="34"/>
                </a:cxn>
                <a:cxn ang="0">
                  <a:pos x="130" y="26"/>
                </a:cxn>
                <a:cxn ang="0">
                  <a:pos x="116" y="20"/>
                </a:cxn>
                <a:cxn ang="0">
                  <a:pos x="106" y="18"/>
                </a:cxn>
                <a:cxn ang="0">
                  <a:pos x="98" y="18"/>
                </a:cxn>
                <a:cxn ang="0">
                  <a:pos x="86" y="20"/>
                </a:cxn>
                <a:cxn ang="0">
                  <a:pos x="76" y="24"/>
                </a:cxn>
                <a:cxn ang="0">
                  <a:pos x="64" y="32"/>
                </a:cxn>
                <a:cxn ang="0">
                  <a:pos x="52" y="42"/>
                </a:cxn>
                <a:cxn ang="0">
                  <a:pos x="40" y="58"/>
                </a:cxn>
                <a:cxn ang="0">
                  <a:pos x="26" y="78"/>
                </a:cxn>
                <a:cxn ang="0">
                  <a:pos x="12" y="102"/>
                </a:cxn>
                <a:cxn ang="0">
                  <a:pos x="0" y="132"/>
                </a:cxn>
                <a:cxn ang="0">
                  <a:pos x="0" y="132"/>
                </a:cxn>
              </a:cxnLst>
              <a:rect l="0" t="0" r="r" b="b"/>
              <a:pathLst>
                <a:path w="142" h="132">
                  <a:moveTo>
                    <a:pt x="0" y="132"/>
                  </a:moveTo>
                  <a:lnTo>
                    <a:pt x="0" y="132"/>
                  </a:lnTo>
                  <a:lnTo>
                    <a:pt x="12" y="102"/>
                  </a:lnTo>
                  <a:lnTo>
                    <a:pt x="24" y="72"/>
                  </a:lnTo>
                  <a:lnTo>
                    <a:pt x="34" y="56"/>
                  </a:lnTo>
                  <a:lnTo>
                    <a:pt x="42" y="40"/>
                  </a:lnTo>
                  <a:lnTo>
                    <a:pt x="54" y="26"/>
                  </a:lnTo>
                  <a:lnTo>
                    <a:pt x="64" y="14"/>
                  </a:lnTo>
                  <a:lnTo>
                    <a:pt x="76" y="6"/>
                  </a:lnTo>
                  <a:lnTo>
                    <a:pt x="88" y="2"/>
                  </a:lnTo>
                  <a:lnTo>
                    <a:pt x="94" y="0"/>
                  </a:lnTo>
                  <a:lnTo>
                    <a:pt x="102" y="2"/>
                  </a:lnTo>
                  <a:lnTo>
                    <a:pt x="108" y="4"/>
                  </a:lnTo>
                  <a:lnTo>
                    <a:pt x="114" y="6"/>
                  </a:lnTo>
                  <a:lnTo>
                    <a:pt x="120" y="12"/>
                  </a:lnTo>
                  <a:lnTo>
                    <a:pt x="128" y="18"/>
                  </a:lnTo>
                  <a:lnTo>
                    <a:pt x="142" y="36"/>
                  </a:lnTo>
                  <a:lnTo>
                    <a:pt x="142" y="36"/>
                  </a:lnTo>
                  <a:lnTo>
                    <a:pt x="138" y="34"/>
                  </a:lnTo>
                  <a:lnTo>
                    <a:pt x="130" y="26"/>
                  </a:lnTo>
                  <a:lnTo>
                    <a:pt x="116" y="20"/>
                  </a:lnTo>
                  <a:lnTo>
                    <a:pt x="106" y="18"/>
                  </a:lnTo>
                  <a:lnTo>
                    <a:pt x="98" y="18"/>
                  </a:lnTo>
                  <a:lnTo>
                    <a:pt x="86" y="20"/>
                  </a:lnTo>
                  <a:lnTo>
                    <a:pt x="76" y="24"/>
                  </a:lnTo>
                  <a:lnTo>
                    <a:pt x="64" y="32"/>
                  </a:lnTo>
                  <a:lnTo>
                    <a:pt x="52" y="42"/>
                  </a:lnTo>
                  <a:lnTo>
                    <a:pt x="40" y="58"/>
                  </a:lnTo>
                  <a:lnTo>
                    <a:pt x="26" y="78"/>
                  </a:lnTo>
                  <a:lnTo>
                    <a:pt x="12" y="102"/>
                  </a:lnTo>
                  <a:lnTo>
                    <a:pt x="0" y="132"/>
                  </a:lnTo>
                  <a:lnTo>
                    <a:pt x="0" y="132"/>
                  </a:lnTo>
                  <a:close/>
                </a:path>
              </a:pathLst>
            </a:custGeom>
            <a:solidFill>
              <a:srgbClr val="FFD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fade">
                                      <p:cBhvr>
                                        <p:cTn id="15" dur="2000"/>
                                        <p:tgtEl>
                                          <p:spTgt spid="717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fade">
                                      <p:cBhvr>
                                        <p:cTn id="18" dur="2000"/>
                                        <p:tgtEl>
                                          <p:spTgt spid="71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Effect transition="in" filter="fade">
                                      <p:cBhvr>
                                        <p:cTn id="23" dur="2000"/>
                                        <p:tgtEl>
                                          <p:spTgt spid="71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62000" y="1143000"/>
            <a:ext cx="8382000" cy="1143000"/>
          </a:xfrm>
        </p:spPr>
        <p:txBody>
          <a:bodyPr/>
          <a:lstStyle/>
          <a:p>
            <a:r>
              <a:rPr lang="en-US" sz="4000" dirty="0"/>
              <a:t>Why is this important for YWD?</a:t>
            </a:r>
            <a:r>
              <a:rPr lang="en-US" dirty="0"/>
              <a:t>	</a:t>
            </a:r>
          </a:p>
        </p:txBody>
      </p:sp>
      <p:sp>
        <p:nvSpPr>
          <p:cNvPr id="8195" name="Rectangle 3"/>
          <p:cNvSpPr>
            <a:spLocks noGrp="1" noChangeArrowheads="1"/>
          </p:cNvSpPr>
          <p:nvPr>
            <p:ph type="body" idx="1"/>
          </p:nvPr>
        </p:nvSpPr>
        <p:spPr>
          <a:xfrm>
            <a:off x="838200" y="2286000"/>
            <a:ext cx="7693025" cy="3800475"/>
          </a:xfrm>
        </p:spPr>
        <p:txBody>
          <a:bodyPr/>
          <a:lstStyle/>
          <a:p>
            <a:pPr>
              <a:lnSpc>
                <a:spcPct val="90000"/>
              </a:lnSpc>
            </a:pPr>
            <a:r>
              <a:rPr lang="en-US" sz="3000" dirty="0"/>
              <a:t>Get a clear understanding of their rights and responsibilities if/when they disclose</a:t>
            </a:r>
          </a:p>
          <a:p>
            <a:pPr>
              <a:lnSpc>
                <a:spcPct val="90000"/>
              </a:lnSpc>
            </a:pPr>
            <a:r>
              <a:rPr lang="en-US" sz="3000" dirty="0"/>
              <a:t>Helps YWD make informed decisions about disclosing disability that will effect educational, employment, and social lives. </a:t>
            </a:r>
          </a:p>
          <a:p>
            <a:pPr>
              <a:lnSpc>
                <a:spcPct val="90000"/>
              </a:lnSpc>
            </a:pPr>
            <a:r>
              <a:rPr lang="en-US" sz="3000" dirty="0"/>
              <a:t>To get the services they need!!!</a:t>
            </a:r>
          </a:p>
          <a:p>
            <a:pPr>
              <a:lnSpc>
                <a:spcPct val="90000"/>
              </a:lnSpc>
            </a:pPr>
            <a:r>
              <a:rPr lang="en-US" sz="3000" dirty="0"/>
              <a:t>Advantages and disadvantages </a:t>
            </a:r>
            <a:endParaRPr lang="en-US" sz="3000" dirty="0" smtClean="0"/>
          </a:p>
          <a:p>
            <a:pPr>
              <a:lnSpc>
                <a:spcPct val="90000"/>
              </a:lnSpc>
              <a:buNone/>
            </a:pPr>
            <a:r>
              <a:rPr lang="en-US" sz="3000" dirty="0"/>
              <a:t>	</a:t>
            </a:r>
            <a:r>
              <a:rPr lang="en-US" sz="3000" dirty="0" smtClean="0"/>
              <a:t>to </a:t>
            </a:r>
            <a:r>
              <a:rPr lang="en-US" sz="3000" dirty="0"/>
              <a:t>	</a:t>
            </a:r>
            <a:r>
              <a:rPr lang="en-US" sz="3000" dirty="0" smtClean="0"/>
              <a:t>making </a:t>
            </a:r>
            <a:r>
              <a:rPr lang="en-US" sz="3000" dirty="0"/>
              <a:t>this decision.</a:t>
            </a:r>
          </a:p>
        </p:txBody>
      </p:sp>
      <p:pic>
        <p:nvPicPr>
          <p:cNvPr id="8196" name="Picture 4" descr="C:\Documents and Settings\jpd.IEL\Local Settings\Temporary Internet Files\Content.IE5\I48SBRHG\MC900058895[1].wmf"/>
          <p:cNvPicPr>
            <a:picLocks noChangeAspect="1" noChangeArrowheads="1"/>
          </p:cNvPicPr>
          <p:nvPr/>
        </p:nvPicPr>
        <p:blipFill>
          <a:blip r:embed="rId3" cstate="print"/>
          <a:srcRect/>
          <a:stretch>
            <a:fillRect/>
          </a:stretch>
        </p:blipFill>
        <p:spPr bwMode="auto">
          <a:xfrm>
            <a:off x="6858000" y="4488264"/>
            <a:ext cx="2286000" cy="23697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762000" y="762000"/>
            <a:ext cx="7924800" cy="1219200"/>
          </a:xfrm>
        </p:spPr>
        <p:txBody>
          <a:bodyPr/>
          <a:lstStyle/>
          <a:p>
            <a:r>
              <a:rPr lang="en-US" sz="3200" dirty="0"/>
              <a:t>A </a:t>
            </a:r>
            <a:r>
              <a:rPr lang="en-US" sz="3200" dirty="0" smtClean="0"/>
              <a:t>Piece </a:t>
            </a:r>
            <a:r>
              <a:rPr lang="en-US" sz="3200" dirty="0"/>
              <a:t>of Youth Development </a:t>
            </a:r>
            <a:r>
              <a:rPr lang="en-US" sz="3200" dirty="0" smtClean="0"/>
              <a:t/>
            </a:r>
            <a:br>
              <a:rPr lang="en-US" sz="3200" dirty="0" smtClean="0"/>
            </a:br>
            <a:r>
              <a:rPr lang="en-US" sz="3200" dirty="0" smtClean="0"/>
              <a:t>and Leadership</a:t>
            </a:r>
            <a:endParaRPr lang="en-US" sz="3200" dirty="0"/>
          </a:p>
        </p:txBody>
      </p:sp>
      <p:sp>
        <p:nvSpPr>
          <p:cNvPr id="25603" name="Rectangle 3"/>
          <p:cNvSpPr>
            <a:spLocks noGrp="1" noChangeArrowheads="1"/>
          </p:cNvSpPr>
          <p:nvPr>
            <p:ph type="body" idx="1"/>
          </p:nvPr>
        </p:nvSpPr>
        <p:spPr>
          <a:xfrm>
            <a:off x="838200" y="2362200"/>
            <a:ext cx="7693025" cy="4495800"/>
          </a:xfrm>
        </p:spPr>
        <p:txBody>
          <a:bodyPr/>
          <a:lstStyle/>
          <a:p>
            <a:r>
              <a:rPr lang="en-US" sz="3000" dirty="0"/>
              <a:t>Disclosure falls under the Guidepost YDL because accommodations are a right</a:t>
            </a:r>
          </a:p>
          <a:p>
            <a:r>
              <a:rPr lang="en-US" sz="3000" dirty="0"/>
              <a:t>Self-identity as a person with a disability ties into the disability history/culture/community piece</a:t>
            </a:r>
          </a:p>
          <a:p>
            <a:r>
              <a:rPr lang="en-US" sz="3000" dirty="0"/>
              <a:t>Part of what this guide hopes to do is give YWD the tools to combat the stigma of disability</a:t>
            </a:r>
          </a:p>
        </p:txBody>
      </p:sp>
      <p:pic>
        <p:nvPicPr>
          <p:cNvPr id="25606" name="Picture 6" descr="C:\Documents and Settings\jpd.IEL\Local Settings\Temporary Internet Files\Content.IE5\0CXVMDII\MC900070854[1].wmf"/>
          <p:cNvPicPr>
            <a:picLocks noChangeAspect="1" noChangeArrowheads="1"/>
          </p:cNvPicPr>
          <p:nvPr/>
        </p:nvPicPr>
        <p:blipFill>
          <a:blip r:embed="rId3" cstate="print"/>
          <a:srcRect/>
          <a:stretch>
            <a:fillRect/>
          </a:stretch>
        </p:blipFill>
        <p:spPr bwMode="auto">
          <a:xfrm>
            <a:off x="6848947" y="228600"/>
            <a:ext cx="2295053" cy="17322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dirty="0"/>
              <a:t>Key Issues of Disclosure</a:t>
            </a:r>
          </a:p>
        </p:txBody>
      </p:sp>
      <p:sp>
        <p:nvSpPr>
          <p:cNvPr id="24579" name="Rectangle 3"/>
          <p:cNvSpPr>
            <a:spLocks noGrp="1" noChangeArrowheads="1"/>
          </p:cNvSpPr>
          <p:nvPr>
            <p:ph type="body" idx="1"/>
          </p:nvPr>
        </p:nvSpPr>
        <p:spPr/>
        <p:txBody>
          <a:bodyPr/>
          <a:lstStyle/>
          <a:p>
            <a:r>
              <a:rPr lang="en-US" sz="3200" dirty="0"/>
              <a:t>Where to </a:t>
            </a:r>
            <a:r>
              <a:rPr lang="en-US" sz="3200" dirty="0" smtClean="0"/>
              <a:t>disclose?</a:t>
            </a:r>
          </a:p>
          <a:p>
            <a:pPr>
              <a:buNone/>
            </a:pPr>
            <a:endParaRPr lang="en-US" sz="2000" dirty="0"/>
          </a:p>
          <a:p>
            <a:r>
              <a:rPr lang="en-US" sz="3200" dirty="0"/>
              <a:t>When to </a:t>
            </a:r>
            <a:r>
              <a:rPr lang="en-US" sz="3200" dirty="0" smtClean="0"/>
              <a:t>disclose?</a:t>
            </a:r>
          </a:p>
          <a:p>
            <a:pPr>
              <a:buNone/>
            </a:pPr>
            <a:endParaRPr lang="en-US" sz="2000" dirty="0"/>
          </a:p>
          <a:p>
            <a:r>
              <a:rPr lang="en-US" sz="3200" dirty="0" smtClean="0"/>
              <a:t>Whom </a:t>
            </a:r>
            <a:r>
              <a:rPr lang="en-US" sz="3200" dirty="0"/>
              <a:t>to </a:t>
            </a:r>
            <a:r>
              <a:rPr lang="en-US" sz="3200" dirty="0" smtClean="0"/>
              <a:t>disclose to?</a:t>
            </a:r>
          </a:p>
          <a:p>
            <a:endParaRPr lang="en-US" sz="2000" dirty="0"/>
          </a:p>
          <a:p>
            <a:r>
              <a:rPr lang="en-US" sz="3200" dirty="0"/>
              <a:t>What are the rights/responsibilities of the individual disclosing?</a:t>
            </a:r>
          </a:p>
        </p:txBody>
      </p:sp>
      <p:pic>
        <p:nvPicPr>
          <p:cNvPr id="6" name="Picture 2" descr="C:\Documents and Settings\jpd.IEL\Local Settings\Temporary Internet Files\Content.IE5\8WEKCSDT\MC900432593[1].png"/>
          <p:cNvPicPr>
            <a:picLocks noChangeAspect="1" noChangeArrowheads="1"/>
          </p:cNvPicPr>
          <p:nvPr/>
        </p:nvPicPr>
        <p:blipFill>
          <a:blip r:embed="rId3" cstate="print"/>
          <a:srcRect/>
          <a:stretch>
            <a:fillRect/>
          </a:stretch>
        </p:blipFill>
        <p:spPr bwMode="auto">
          <a:xfrm>
            <a:off x="6934200" y="152628"/>
            <a:ext cx="1828572" cy="18285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sz="3200" dirty="0"/>
              <a:t>Why Disclose in </a:t>
            </a:r>
            <a:r>
              <a:rPr lang="en-US" sz="3200" dirty="0" smtClean="0"/>
              <a:t/>
            </a:r>
            <a:br>
              <a:rPr lang="en-US" sz="3200" dirty="0" smtClean="0"/>
            </a:br>
            <a:r>
              <a:rPr lang="en-US" sz="3200" dirty="0" smtClean="0"/>
              <a:t>Post-Secondary </a:t>
            </a:r>
            <a:r>
              <a:rPr lang="en-US" sz="3200" dirty="0"/>
              <a:t>School?</a:t>
            </a:r>
          </a:p>
        </p:txBody>
      </p:sp>
      <p:sp>
        <p:nvSpPr>
          <p:cNvPr id="10243" name="Rectangle 3"/>
          <p:cNvSpPr>
            <a:spLocks noGrp="1" noChangeArrowheads="1"/>
          </p:cNvSpPr>
          <p:nvPr>
            <p:ph type="body" idx="1"/>
          </p:nvPr>
        </p:nvSpPr>
        <p:spPr/>
        <p:txBody>
          <a:bodyPr/>
          <a:lstStyle/>
          <a:p>
            <a:r>
              <a:rPr lang="en-US" sz="3000" dirty="0"/>
              <a:t>At the post-secondary level, accommodations are only provided when a student discloses and asks for </a:t>
            </a:r>
            <a:r>
              <a:rPr lang="en-US" sz="3000" dirty="0" smtClean="0"/>
              <a:t>them</a:t>
            </a:r>
          </a:p>
          <a:p>
            <a:pPr>
              <a:buNone/>
            </a:pPr>
            <a:endParaRPr lang="en-US" sz="3000" dirty="0"/>
          </a:p>
          <a:p>
            <a:r>
              <a:rPr lang="en-US" sz="3000" dirty="0"/>
              <a:t>Requires open communication with professors, </a:t>
            </a:r>
            <a:r>
              <a:rPr lang="en-US" sz="3000" dirty="0" smtClean="0"/>
              <a:t>disability support services, </a:t>
            </a:r>
            <a:r>
              <a:rPr lang="en-US" sz="3000" dirty="0"/>
              <a:t>and the student</a:t>
            </a:r>
          </a:p>
          <a:p>
            <a:endParaRPr lang="en-US" dirty="0"/>
          </a:p>
        </p:txBody>
      </p:sp>
      <p:pic>
        <p:nvPicPr>
          <p:cNvPr id="10246" name="Picture 6" descr="C:\Documents and Settings\jpd.IEL\Local Settings\Temporary Internet Files\Content.IE5\XMSEGURQ\MP900439409[1].jpg"/>
          <p:cNvPicPr>
            <a:picLocks noChangeAspect="1" noChangeArrowheads="1"/>
          </p:cNvPicPr>
          <p:nvPr/>
        </p:nvPicPr>
        <p:blipFill>
          <a:blip r:embed="rId3" cstate="print"/>
          <a:srcRect/>
          <a:stretch>
            <a:fillRect/>
          </a:stretch>
        </p:blipFill>
        <p:spPr bwMode="auto">
          <a:xfrm>
            <a:off x="5867400" y="0"/>
            <a:ext cx="3200400" cy="2343912"/>
          </a:xfrm>
          <a:prstGeom prst="rect">
            <a:avLst/>
          </a:prstGeom>
          <a:noFill/>
          <a:ln w="50800" cmpd="sng">
            <a:solidFill>
              <a:schemeClr val="tx2"/>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609600" y="685800"/>
            <a:ext cx="6324600" cy="1143000"/>
          </a:xfrm>
        </p:spPr>
        <p:txBody>
          <a:bodyPr/>
          <a:lstStyle/>
          <a:p>
            <a:pPr algn="ctr"/>
            <a:r>
              <a:rPr lang="en-US" sz="4400" dirty="0"/>
              <a:t>To </a:t>
            </a:r>
            <a:r>
              <a:rPr lang="en-US" sz="4400" dirty="0" smtClean="0"/>
              <a:t>Whom?</a:t>
            </a:r>
            <a:r>
              <a:rPr lang="en-US" dirty="0"/>
              <a:t>	</a:t>
            </a:r>
          </a:p>
        </p:txBody>
      </p:sp>
      <p:sp>
        <p:nvSpPr>
          <p:cNvPr id="15363" name="Rectangle 3"/>
          <p:cNvSpPr>
            <a:spLocks noGrp="1" noChangeArrowheads="1"/>
          </p:cNvSpPr>
          <p:nvPr>
            <p:ph type="body" idx="1"/>
          </p:nvPr>
        </p:nvSpPr>
        <p:spPr/>
        <p:txBody>
          <a:bodyPr/>
          <a:lstStyle/>
          <a:p>
            <a:r>
              <a:rPr lang="en-US" sz="3200" dirty="0"/>
              <a:t>Professors, TAs, etc</a:t>
            </a:r>
            <a:r>
              <a:rPr lang="en-US" sz="3200" dirty="0" smtClean="0"/>
              <a:t>.</a:t>
            </a:r>
          </a:p>
          <a:p>
            <a:endParaRPr lang="en-US" sz="3200" dirty="0"/>
          </a:p>
          <a:p>
            <a:r>
              <a:rPr lang="en-US" sz="3200" dirty="0" smtClean="0"/>
              <a:t>Counselors/Advisors</a:t>
            </a:r>
          </a:p>
          <a:p>
            <a:endParaRPr lang="en-US" sz="3200" dirty="0"/>
          </a:p>
          <a:p>
            <a:r>
              <a:rPr lang="en-US" sz="3200" dirty="0" smtClean="0"/>
              <a:t>Disability Support Services</a:t>
            </a:r>
            <a:endParaRPr lang="en-US" sz="3200" dirty="0"/>
          </a:p>
        </p:txBody>
      </p:sp>
      <p:pic>
        <p:nvPicPr>
          <p:cNvPr id="15364" name="Picture 4" descr="C:\Program Files\Microsoft Office\MEDIA\CAGCAT10\j0301252.wmf"/>
          <p:cNvPicPr>
            <a:picLocks noChangeAspect="1" noChangeArrowheads="1"/>
          </p:cNvPicPr>
          <p:nvPr/>
        </p:nvPicPr>
        <p:blipFill>
          <a:blip r:embed="rId3" cstate="print"/>
          <a:srcRect/>
          <a:stretch>
            <a:fillRect/>
          </a:stretch>
        </p:blipFill>
        <p:spPr bwMode="auto">
          <a:xfrm>
            <a:off x="5282548" y="304800"/>
            <a:ext cx="3473464" cy="2971800"/>
          </a:xfrm>
          <a:prstGeom prst="rect">
            <a:avLst/>
          </a:prstGeom>
          <a:noFill/>
        </p:spPr>
      </p:pic>
    </p:spTree>
  </p:cSld>
  <p:clrMapOvr>
    <a:masterClrMapping/>
  </p:clrMapOvr>
</p:sld>
</file>

<file path=ppt/theme/theme1.xml><?xml version="1.0" encoding="utf-8"?>
<a:theme xmlns:a="http://schemas.openxmlformats.org/drawingml/2006/main" name="Capsules">
  <a:themeElements>
    <a:clrScheme name="Capsules 9">
      <a:dk1>
        <a:srgbClr val="000000"/>
      </a:dk1>
      <a:lt1>
        <a:srgbClr val="FFFFFF"/>
      </a:lt1>
      <a:dk2>
        <a:srgbClr val="000000"/>
      </a:dk2>
      <a:lt2>
        <a:srgbClr val="666699"/>
      </a:lt2>
      <a:accent1>
        <a:srgbClr val="33CCCC"/>
      </a:accent1>
      <a:accent2>
        <a:srgbClr val="003399"/>
      </a:accent2>
      <a:accent3>
        <a:srgbClr val="FFFFFF"/>
      </a:accent3>
      <a:accent4>
        <a:srgbClr val="000000"/>
      </a:accent4>
      <a:accent5>
        <a:srgbClr val="ADE2E2"/>
      </a:accent5>
      <a:accent6>
        <a:srgbClr val="002D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0000"/>
        </a:dk1>
        <a:lt1>
          <a:srgbClr val="FFFFFF"/>
        </a:lt1>
        <a:dk2>
          <a:srgbClr val="000000"/>
        </a:dk2>
        <a:lt2>
          <a:srgbClr val="666699"/>
        </a:lt2>
        <a:accent1>
          <a:srgbClr val="33CCCC"/>
        </a:accent1>
        <a:accent2>
          <a:srgbClr val="003399"/>
        </a:accent2>
        <a:accent3>
          <a:srgbClr val="FFFFFF"/>
        </a:accent3>
        <a:accent4>
          <a:srgbClr val="000000"/>
        </a:accent4>
        <a:accent5>
          <a:srgbClr val="ADE2E2"/>
        </a:accent5>
        <a:accent6>
          <a:srgbClr val="002D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pproval_x0020_Status xmlns="f65701bd-703e-4e7a-b356-d9aef005502d">Approved</Approval_x0020_Status>
    <_dlc_DocId xmlns="b22f8f74-215c-4154-9939-bd29e4e8980e">XRUYQT3274NZ-880339284-93</_dlc_DocId>
    <_dlc_DocIdUrl xmlns="b22f8f74-215c-4154-9939-bd29e4e8980e">
      <Url>https://supportservices.jobcorps.gov/disability/_layouts/15/DocIdRedir.aspx?ID=XRUYQT3274NZ-880339284-93</Url>
      <Description>XRUYQT3274NZ-880339284-93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A04868-744D-4DC3-A349-64EC0FA8F7B9}"/>
</file>

<file path=customXml/itemProps2.xml><?xml version="1.0" encoding="utf-8"?>
<ds:datastoreItem xmlns:ds="http://schemas.openxmlformats.org/officeDocument/2006/customXml" ds:itemID="{F89AF687-EB79-4467-8783-670717CFB602}"/>
</file>

<file path=customXml/itemProps3.xml><?xml version="1.0" encoding="utf-8"?>
<ds:datastoreItem xmlns:ds="http://schemas.openxmlformats.org/officeDocument/2006/customXml" ds:itemID="{7F3ACC93-BA49-4481-8D62-848EAE87CE4A}"/>
</file>

<file path=customXml/itemProps4.xml><?xml version="1.0" encoding="utf-8"?>
<ds:datastoreItem xmlns:ds="http://schemas.openxmlformats.org/officeDocument/2006/customXml" ds:itemID="{D3E9FB4F-28C3-4A2A-9F0F-4B3E0C882F4C}"/>
</file>

<file path=docProps/app.xml><?xml version="1.0" encoding="utf-8"?>
<Properties xmlns="http://schemas.openxmlformats.org/officeDocument/2006/extended-properties" xmlns:vt="http://schemas.openxmlformats.org/officeDocument/2006/docPropsVTypes">
  <Template>Capsules</Template>
  <TotalTime>2152</TotalTime>
  <Words>2709</Words>
  <Application>Microsoft Office PowerPoint</Application>
  <PresentationFormat>On-screen Show (4:3)</PresentationFormat>
  <Paragraphs>323</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Capsules</vt:lpstr>
      <vt:lpstr>The 411 on Disability Disclosure: Addressing Self Disclosure During the Transition Process</vt:lpstr>
      <vt:lpstr>Agenda</vt:lpstr>
      <vt:lpstr>Terminology We’ll Use</vt:lpstr>
      <vt:lpstr>What is Disclosure ?</vt:lpstr>
      <vt:lpstr>Why is this important for YWD? </vt:lpstr>
      <vt:lpstr>A Piece of Youth Development  and Leadership</vt:lpstr>
      <vt:lpstr>Key Issues of Disclosure</vt:lpstr>
      <vt:lpstr>Why Disclose in  Post-Secondary School?</vt:lpstr>
      <vt:lpstr>To Whom? </vt:lpstr>
      <vt:lpstr>Rights</vt:lpstr>
      <vt:lpstr>Responsibilities </vt:lpstr>
      <vt:lpstr>Why Disclose in Work?</vt:lpstr>
      <vt:lpstr>To Whom?</vt:lpstr>
      <vt:lpstr>Rights</vt:lpstr>
      <vt:lpstr>Responsibilities</vt:lpstr>
      <vt:lpstr>Why Disclose in Social Settings?</vt:lpstr>
      <vt:lpstr>To Whom?</vt:lpstr>
      <vt:lpstr>Rights</vt:lpstr>
      <vt:lpstr>Responsibilities</vt:lpstr>
      <vt:lpstr>Disclosure Beyond Just Services</vt:lpstr>
      <vt:lpstr>Disability Inquiries</vt:lpstr>
      <vt:lpstr>General Service Provision </vt:lpstr>
      <vt:lpstr>General Services</vt:lpstr>
      <vt:lpstr>Employment Related  Services and Training</vt:lpstr>
      <vt:lpstr>Employment Related  Services and Training</vt:lpstr>
      <vt:lpstr>Other  Considerations</vt:lpstr>
      <vt:lpstr>NCWD/Youth   Disclosure Resources</vt:lpstr>
      <vt:lpstr>More Resources</vt:lpstr>
      <vt:lpstr>Contact Information</vt:lpstr>
      <vt:lpstr>Next Steps</vt:lpstr>
      <vt:lpstr>Educating Center Staff</vt:lpstr>
      <vt:lpstr>Center Staff</vt:lpstr>
      <vt:lpstr>Center Staff</vt:lpstr>
      <vt:lpstr>Educating the Student</vt:lpstr>
      <vt:lpstr>Educating the Employer</vt:lpstr>
      <vt:lpstr>Regional Disability Coordinators</vt:lpstr>
      <vt:lpstr>JC Community Disability Website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411 on Disability Disclosure: The Toolkit</dc:title>
  <dc:creator>Rebecca Hare</dc:creator>
  <cp:lastModifiedBy>lkosh</cp:lastModifiedBy>
  <cp:revision>63</cp:revision>
  <dcterms:created xsi:type="dcterms:W3CDTF">2005-08-24T21:15:19Z</dcterms:created>
  <dcterms:modified xsi:type="dcterms:W3CDTF">2012-04-18T17:54:55Z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TemplateUrl">
    <vt:lpwstr/>
  </property>
  <property fmtid="{D5CDD505-2E9C-101B-9397-08002B2CF9AE}" pid="4" name="Order">
    <vt:r8>1100</vt:r8>
  </property>
  <property fmtid="{D5CDD505-2E9C-101B-9397-08002B2CF9AE}" pid="5" name="xd_ProgID">
    <vt:lpwstr/>
  </property>
  <property fmtid="{D5CDD505-2E9C-101B-9397-08002B2CF9AE}" pid="6" name="_CopySource">
    <vt:lpwstr/>
  </property>
  <property fmtid="{D5CDD505-2E9C-101B-9397-08002B2CF9AE}" pid="7" name="_SourceUrl">
    <vt:lpwstr/>
  </property>
  <property fmtid="{D5CDD505-2E9C-101B-9397-08002B2CF9AE}" pid="8" name="_SharedFileIndex">
    <vt:lpwstr/>
  </property>
  <property fmtid="{D5CDD505-2E9C-101B-9397-08002B2CF9AE}" pid="9" name="_dlc_DocIdItemGuid">
    <vt:lpwstr>2ff7ae03-383d-4f56-bd1a-339cb838922d</vt:lpwstr>
  </property>
</Properties>
</file>