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72" r:id="rId2"/>
  </p:sldMasterIdLst>
  <p:notesMasterIdLst>
    <p:notesMasterId r:id="rId54"/>
  </p:notesMasterIdLst>
  <p:sldIdLst>
    <p:sldId id="271" r:id="rId3"/>
    <p:sldId id="269" r:id="rId4"/>
    <p:sldId id="285" r:id="rId5"/>
    <p:sldId id="281" r:id="rId6"/>
    <p:sldId id="316" r:id="rId7"/>
    <p:sldId id="317" r:id="rId8"/>
    <p:sldId id="318" r:id="rId9"/>
    <p:sldId id="319" r:id="rId10"/>
    <p:sldId id="320" r:id="rId11"/>
    <p:sldId id="314" r:id="rId12"/>
    <p:sldId id="321" r:id="rId13"/>
    <p:sldId id="322" r:id="rId14"/>
    <p:sldId id="259" r:id="rId15"/>
    <p:sldId id="323" r:id="rId16"/>
    <p:sldId id="324" r:id="rId17"/>
    <p:sldId id="325" r:id="rId18"/>
    <p:sldId id="329" r:id="rId19"/>
    <p:sldId id="330" r:id="rId20"/>
    <p:sldId id="331" r:id="rId21"/>
    <p:sldId id="332" r:id="rId22"/>
    <p:sldId id="334" r:id="rId23"/>
    <p:sldId id="333" r:id="rId24"/>
    <p:sldId id="335" r:id="rId25"/>
    <p:sldId id="336" r:id="rId26"/>
    <p:sldId id="337" r:id="rId27"/>
    <p:sldId id="338" r:id="rId28"/>
    <p:sldId id="339" r:id="rId29"/>
    <p:sldId id="340" r:id="rId30"/>
    <p:sldId id="341" r:id="rId31"/>
    <p:sldId id="343" r:id="rId32"/>
    <p:sldId id="344" r:id="rId33"/>
    <p:sldId id="345" r:id="rId34"/>
    <p:sldId id="531" r:id="rId35"/>
    <p:sldId id="549" r:id="rId36"/>
    <p:sldId id="533" r:id="rId37"/>
    <p:sldId id="534" r:id="rId38"/>
    <p:sldId id="536" r:id="rId39"/>
    <p:sldId id="537" r:id="rId40"/>
    <p:sldId id="540" r:id="rId41"/>
    <p:sldId id="538" r:id="rId42"/>
    <p:sldId id="541" r:id="rId43"/>
    <p:sldId id="539" r:id="rId44"/>
    <p:sldId id="542" r:id="rId45"/>
    <p:sldId id="543" r:id="rId46"/>
    <p:sldId id="544" r:id="rId47"/>
    <p:sldId id="545" r:id="rId48"/>
    <p:sldId id="546" r:id="rId49"/>
    <p:sldId id="547" r:id="rId50"/>
    <p:sldId id="550" r:id="rId51"/>
    <p:sldId id="548" r:id="rId52"/>
    <p:sldId id="280" r:id="rId53"/>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A9168"/>
    <a:srgbClr val="D78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56962" autoAdjust="0"/>
  </p:normalViewPr>
  <p:slideViewPr>
    <p:cSldViewPr snapToGrid="0">
      <p:cViewPr varScale="1">
        <p:scale>
          <a:sx n="54" d="100"/>
          <a:sy n="54" d="100"/>
        </p:scale>
        <p:origin x="1288" y="2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C75BE-5099-4CA8-AFCD-E8B4A07D9326}"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FCEAB589-B861-4933-9799-42424E17E1EA}">
      <dgm:prSet custT="1"/>
      <dgm:spPr/>
      <dgm:t>
        <a:bodyPr/>
        <a:lstStyle/>
        <a:p>
          <a:pPr>
            <a:lnSpc>
              <a:spcPct val="113000"/>
            </a:lnSpc>
            <a:spcBef>
              <a:spcPts val="0"/>
            </a:spcBef>
            <a:spcAft>
              <a:spcPts val="0"/>
            </a:spcAft>
          </a:pPr>
          <a:r>
            <a:rPr lang="en-US" sz="2400" dirty="0">
              <a:solidFill>
                <a:schemeClr val="bg1"/>
              </a:solidFill>
            </a:rPr>
            <a:t>It’s Tuesday morning and the new students have just arrived.</a:t>
          </a:r>
        </a:p>
      </dgm:t>
    </dgm:pt>
    <dgm:pt modelId="{C2A6B631-E22C-4658-971D-D203A5FE1AD6}" type="parTrans" cxnId="{8F0BF123-98A5-4236-A41D-7BAB701CE810}">
      <dgm:prSet/>
      <dgm:spPr/>
      <dgm:t>
        <a:bodyPr/>
        <a:lstStyle/>
        <a:p>
          <a:pPr>
            <a:lnSpc>
              <a:spcPct val="113000"/>
            </a:lnSpc>
            <a:spcBef>
              <a:spcPts val="0"/>
            </a:spcBef>
            <a:spcAft>
              <a:spcPts val="0"/>
            </a:spcAft>
          </a:pPr>
          <a:endParaRPr lang="en-US"/>
        </a:p>
      </dgm:t>
    </dgm:pt>
    <dgm:pt modelId="{DA438E0B-6053-4AE3-8134-F4A558630671}" type="sibTrans" cxnId="{8F0BF123-98A5-4236-A41D-7BAB701CE810}">
      <dgm:prSet/>
      <dgm:spPr/>
      <dgm:t>
        <a:bodyPr/>
        <a:lstStyle/>
        <a:p>
          <a:pPr>
            <a:lnSpc>
              <a:spcPct val="113000"/>
            </a:lnSpc>
            <a:spcBef>
              <a:spcPts val="0"/>
            </a:spcBef>
            <a:spcAft>
              <a:spcPts val="0"/>
            </a:spcAft>
          </a:pPr>
          <a:endParaRPr lang="en-US"/>
        </a:p>
      </dgm:t>
    </dgm:pt>
    <dgm:pt modelId="{115272C2-EAD4-4953-B370-127A0FB1CA53}">
      <dgm:prSet custT="1"/>
      <dgm:spPr/>
      <dgm:t>
        <a:bodyPr/>
        <a:lstStyle/>
        <a:p>
          <a:pPr>
            <a:lnSpc>
              <a:spcPct val="113000"/>
            </a:lnSpc>
            <a:spcBef>
              <a:spcPts val="0"/>
            </a:spcBef>
            <a:spcAft>
              <a:spcPts val="0"/>
            </a:spcAft>
          </a:pPr>
          <a:r>
            <a:rPr lang="en-US" sz="2400" dirty="0">
              <a:solidFill>
                <a:schemeClr val="bg1"/>
              </a:solidFill>
            </a:rPr>
            <a:t>You get a call from a career technical instructor that Dylan just “flipped his lid again” in class, so he’s sending him down to the wellness center.</a:t>
          </a:r>
        </a:p>
      </dgm:t>
    </dgm:pt>
    <dgm:pt modelId="{BBBF1B3C-409B-449E-9150-0B679C51911A}" type="parTrans" cxnId="{BE978A0D-C82C-4D9B-BFDD-02855ADD39B7}">
      <dgm:prSet/>
      <dgm:spPr/>
      <dgm:t>
        <a:bodyPr/>
        <a:lstStyle/>
        <a:p>
          <a:pPr>
            <a:lnSpc>
              <a:spcPct val="113000"/>
            </a:lnSpc>
            <a:spcBef>
              <a:spcPts val="0"/>
            </a:spcBef>
            <a:spcAft>
              <a:spcPts val="0"/>
            </a:spcAft>
          </a:pPr>
          <a:endParaRPr lang="en-US"/>
        </a:p>
      </dgm:t>
    </dgm:pt>
    <dgm:pt modelId="{ECAB8E5A-959C-445F-936F-0053732F7B2D}" type="sibTrans" cxnId="{BE978A0D-C82C-4D9B-BFDD-02855ADD39B7}">
      <dgm:prSet/>
      <dgm:spPr/>
      <dgm:t>
        <a:bodyPr/>
        <a:lstStyle/>
        <a:p>
          <a:pPr>
            <a:lnSpc>
              <a:spcPct val="113000"/>
            </a:lnSpc>
            <a:spcBef>
              <a:spcPts val="0"/>
            </a:spcBef>
            <a:spcAft>
              <a:spcPts val="0"/>
            </a:spcAft>
          </a:pPr>
          <a:endParaRPr lang="en-US"/>
        </a:p>
      </dgm:t>
    </dgm:pt>
    <dgm:pt modelId="{527D0E0A-3A23-DE45-AD28-AA2BB7CDBF26}">
      <dgm:prSet custT="1"/>
      <dgm:spPr/>
      <dgm:t>
        <a:bodyPr/>
        <a:lstStyle/>
        <a:p>
          <a:pPr>
            <a:lnSpc>
              <a:spcPct val="113000"/>
            </a:lnSpc>
            <a:spcBef>
              <a:spcPts val="0"/>
            </a:spcBef>
            <a:spcAft>
              <a:spcPts val="0"/>
            </a:spcAft>
          </a:pPr>
          <a:r>
            <a:rPr lang="en-US" sz="2400" dirty="0">
              <a:solidFill>
                <a:schemeClr val="bg1"/>
              </a:solidFill>
            </a:rPr>
            <a:t>It's the 3rd time in 2 weeks. </a:t>
          </a:r>
        </a:p>
      </dgm:t>
    </dgm:pt>
    <dgm:pt modelId="{3E7835E0-8317-B34C-BCFA-6E670242C549}" type="parTrans" cxnId="{403CB670-D753-DD43-89EC-20BE03C61658}">
      <dgm:prSet/>
      <dgm:spPr/>
      <dgm:t>
        <a:bodyPr/>
        <a:lstStyle/>
        <a:p>
          <a:pPr>
            <a:lnSpc>
              <a:spcPct val="113000"/>
            </a:lnSpc>
            <a:spcBef>
              <a:spcPts val="0"/>
            </a:spcBef>
            <a:spcAft>
              <a:spcPts val="0"/>
            </a:spcAft>
          </a:pPr>
          <a:endParaRPr lang="en-US"/>
        </a:p>
      </dgm:t>
    </dgm:pt>
    <dgm:pt modelId="{9AAE726F-D5D3-C440-87B3-3D93AE78213E}" type="sibTrans" cxnId="{403CB670-D753-DD43-89EC-20BE03C61658}">
      <dgm:prSet/>
      <dgm:spPr/>
      <dgm:t>
        <a:bodyPr/>
        <a:lstStyle/>
        <a:p>
          <a:pPr>
            <a:lnSpc>
              <a:spcPct val="113000"/>
            </a:lnSpc>
            <a:spcBef>
              <a:spcPts val="0"/>
            </a:spcBef>
            <a:spcAft>
              <a:spcPts val="0"/>
            </a:spcAft>
          </a:pPr>
          <a:endParaRPr lang="en-US"/>
        </a:p>
      </dgm:t>
    </dgm:pt>
    <dgm:pt modelId="{1DADD940-64F4-3743-B9CD-71EA73CD2601}" type="pres">
      <dgm:prSet presAssocID="{736C75BE-5099-4CA8-AFCD-E8B4A07D9326}" presName="vert0" presStyleCnt="0">
        <dgm:presLayoutVars>
          <dgm:dir/>
          <dgm:animOne val="branch"/>
          <dgm:animLvl val="lvl"/>
        </dgm:presLayoutVars>
      </dgm:prSet>
      <dgm:spPr/>
    </dgm:pt>
    <dgm:pt modelId="{B95555DE-8A77-6045-ADA9-20A0EFB0CCB3}" type="pres">
      <dgm:prSet presAssocID="{FCEAB589-B861-4933-9799-42424E17E1EA}" presName="thickLine" presStyleLbl="alignNode1" presStyleIdx="0" presStyleCnt="3"/>
      <dgm:spPr/>
    </dgm:pt>
    <dgm:pt modelId="{219D8038-F758-134E-A0FE-AA55A48DE2DA}" type="pres">
      <dgm:prSet presAssocID="{FCEAB589-B861-4933-9799-42424E17E1EA}" presName="horz1" presStyleCnt="0"/>
      <dgm:spPr/>
    </dgm:pt>
    <dgm:pt modelId="{60082BEA-F2BC-F442-B70B-8D4A2FAF6D51}" type="pres">
      <dgm:prSet presAssocID="{FCEAB589-B861-4933-9799-42424E17E1EA}" presName="tx1" presStyleLbl="revTx" presStyleIdx="0" presStyleCnt="3"/>
      <dgm:spPr/>
    </dgm:pt>
    <dgm:pt modelId="{EEF7EF2D-E527-7A44-9A9C-06C4FC864BB7}" type="pres">
      <dgm:prSet presAssocID="{FCEAB589-B861-4933-9799-42424E17E1EA}" presName="vert1" presStyleCnt="0"/>
      <dgm:spPr/>
    </dgm:pt>
    <dgm:pt modelId="{4926DEF0-2F0E-EC49-9AC3-BA89555F8906}" type="pres">
      <dgm:prSet presAssocID="{115272C2-EAD4-4953-B370-127A0FB1CA53}" presName="thickLine" presStyleLbl="alignNode1" presStyleIdx="1" presStyleCnt="3"/>
      <dgm:spPr/>
    </dgm:pt>
    <dgm:pt modelId="{8E621D45-15F9-5E4F-BA7E-2B731C8B008B}" type="pres">
      <dgm:prSet presAssocID="{115272C2-EAD4-4953-B370-127A0FB1CA53}" presName="horz1" presStyleCnt="0"/>
      <dgm:spPr/>
    </dgm:pt>
    <dgm:pt modelId="{BE89081D-8293-0A41-B7B4-C2CDA589DA12}" type="pres">
      <dgm:prSet presAssocID="{115272C2-EAD4-4953-B370-127A0FB1CA53}" presName="tx1" presStyleLbl="revTx" presStyleIdx="1" presStyleCnt="3" custScaleY="189298"/>
      <dgm:spPr/>
    </dgm:pt>
    <dgm:pt modelId="{B3621BF0-430D-7144-9F15-F94BE96C36AB}" type="pres">
      <dgm:prSet presAssocID="{115272C2-EAD4-4953-B370-127A0FB1CA53}" presName="vert1" presStyleCnt="0"/>
      <dgm:spPr/>
    </dgm:pt>
    <dgm:pt modelId="{2373CD42-0B1A-264A-AF28-00BBE1813347}" type="pres">
      <dgm:prSet presAssocID="{527D0E0A-3A23-DE45-AD28-AA2BB7CDBF26}" presName="thickLine" presStyleLbl="alignNode1" presStyleIdx="2" presStyleCnt="3"/>
      <dgm:spPr/>
    </dgm:pt>
    <dgm:pt modelId="{6B2DC203-7417-E247-8E35-ABE823D26785}" type="pres">
      <dgm:prSet presAssocID="{527D0E0A-3A23-DE45-AD28-AA2BB7CDBF26}" presName="horz1" presStyleCnt="0"/>
      <dgm:spPr/>
    </dgm:pt>
    <dgm:pt modelId="{3E52C995-5213-9249-A5FF-3AA2A2CFFD6A}" type="pres">
      <dgm:prSet presAssocID="{527D0E0A-3A23-DE45-AD28-AA2BB7CDBF26}" presName="tx1" presStyleLbl="revTx" presStyleIdx="2" presStyleCnt="3"/>
      <dgm:spPr/>
    </dgm:pt>
    <dgm:pt modelId="{46E6FA30-1194-514B-97B5-F9CE417AEA73}" type="pres">
      <dgm:prSet presAssocID="{527D0E0A-3A23-DE45-AD28-AA2BB7CDBF26}" presName="vert1" presStyleCnt="0"/>
      <dgm:spPr/>
    </dgm:pt>
  </dgm:ptLst>
  <dgm:cxnLst>
    <dgm:cxn modelId="{BE978A0D-C82C-4D9B-BFDD-02855ADD39B7}" srcId="{736C75BE-5099-4CA8-AFCD-E8B4A07D9326}" destId="{115272C2-EAD4-4953-B370-127A0FB1CA53}" srcOrd="1" destOrd="0" parTransId="{BBBF1B3C-409B-449E-9150-0B679C51911A}" sibTransId="{ECAB8E5A-959C-445F-936F-0053732F7B2D}"/>
    <dgm:cxn modelId="{36864413-B79B-9149-AE81-597A7E6A30BE}" type="presOf" srcId="{736C75BE-5099-4CA8-AFCD-E8B4A07D9326}" destId="{1DADD940-64F4-3743-B9CD-71EA73CD2601}" srcOrd="0" destOrd="0" presId="urn:microsoft.com/office/officeart/2008/layout/LinedList"/>
    <dgm:cxn modelId="{8F0BF123-98A5-4236-A41D-7BAB701CE810}" srcId="{736C75BE-5099-4CA8-AFCD-E8B4A07D9326}" destId="{FCEAB589-B861-4933-9799-42424E17E1EA}" srcOrd="0" destOrd="0" parTransId="{C2A6B631-E22C-4658-971D-D203A5FE1AD6}" sibTransId="{DA438E0B-6053-4AE3-8134-F4A558630671}"/>
    <dgm:cxn modelId="{403CB670-D753-DD43-89EC-20BE03C61658}" srcId="{736C75BE-5099-4CA8-AFCD-E8B4A07D9326}" destId="{527D0E0A-3A23-DE45-AD28-AA2BB7CDBF26}" srcOrd="2" destOrd="0" parTransId="{3E7835E0-8317-B34C-BCFA-6E670242C549}" sibTransId="{9AAE726F-D5D3-C440-87B3-3D93AE78213E}"/>
    <dgm:cxn modelId="{30C11FA4-5D24-3447-8F16-04B007882185}" type="presOf" srcId="{527D0E0A-3A23-DE45-AD28-AA2BB7CDBF26}" destId="{3E52C995-5213-9249-A5FF-3AA2A2CFFD6A}" srcOrd="0" destOrd="0" presId="urn:microsoft.com/office/officeart/2008/layout/LinedList"/>
    <dgm:cxn modelId="{D7054CC4-7ADB-144A-9529-1D6595C728FD}" type="presOf" srcId="{FCEAB589-B861-4933-9799-42424E17E1EA}" destId="{60082BEA-F2BC-F442-B70B-8D4A2FAF6D51}" srcOrd="0" destOrd="0" presId="urn:microsoft.com/office/officeart/2008/layout/LinedList"/>
    <dgm:cxn modelId="{D13755D6-A0FE-024A-BC25-AA883682C171}" type="presOf" srcId="{115272C2-EAD4-4953-B370-127A0FB1CA53}" destId="{BE89081D-8293-0A41-B7B4-C2CDA589DA12}" srcOrd="0" destOrd="0" presId="urn:microsoft.com/office/officeart/2008/layout/LinedList"/>
    <dgm:cxn modelId="{779CE969-DDCB-0C4E-A07E-FF3C732D4C59}" type="presParOf" srcId="{1DADD940-64F4-3743-B9CD-71EA73CD2601}" destId="{B95555DE-8A77-6045-ADA9-20A0EFB0CCB3}" srcOrd="0" destOrd="0" presId="urn:microsoft.com/office/officeart/2008/layout/LinedList"/>
    <dgm:cxn modelId="{5C2C87A3-340E-3E45-A84B-197CFB5C73AD}" type="presParOf" srcId="{1DADD940-64F4-3743-B9CD-71EA73CD2601}" destId="{219D8038-F758-134E-A0FE-AA55A48DE2DA}" srcOrd="1" destOrd="0" presId="urn:microsoft.com/office/officeart/2008/layout/LinedList"/>
    <dgm:cxn modelId="{0766D0B9-0DA7-644A-9421-EC405DBEFFFD}" type="presParOf" srcId="{219D8038-F758-134E-A0FE-AA55A48DE2DA}" destId="{60082BEA-F2BC-F442-B70B-8D4A2FAF6D51}" srcOrd="0" destOrd="0" presId="urn:microsoft.com/office/officeart/2008/layout/LinedList"/>
    <dgm:cxn modelId="{2B7C13CF-8A9F-4C4B-977C-C1A2D5BAD274}" type="presParOf" srcId="{219D8038-F758-134E-A0FE-AA55A48DE2DA}" destId="{EEF7EF2D-E527-7A44-9A9C-06C4FC864BB7}" srcOrd="1" destOrd="0" presId="urn:microsoft.com/office/officeart/2008/layout/LinedList"/>
    <dgm:cxn modelId="{A5C65C04-CEE2-3F47-BFDC-1E8BCD31A1A4}" type="presParOf" srcId="{1DADD940-64F4-3743-B9CD-71EA73CD2601}" destId="{4926DEF0-2F0E-EC49-9AC3-BA89555F8906}" srcOrd="2" destOrd="0" presId="urn:microsoft.com/office/officeart/2008/layout/LinedList"/>
    <dgm:cxn modelId="{CA303A72-4322-9241-8D4A-F6A936279153}" type="presParOf" srcId="{1DADD940-64F4-3743-B9CD-71EA73CD2601}" destId="{8E621D45-15F9-5E4F-BA7E-2B731C8B008B}" srcOrd="3" destOrd="0" presId="urn:microsoft.com/office/officeart/2008/layout/LinedList"/>
    <dgm:cxn modelId="{B68D3306-7A02-474C-BAD4-EA1CE5C49749}" type="presParOf" srcId="{8E621D45-15F9-5E4F-BA7E-2B731C8B008B}" destId="{BE89081D-8293-0A41-B7B4-C2CDA589DA12}" srcOrd="0" destOrd="0" presId="urn:microsoft.com/office/officeart/2008/layout/LinedList"/>
    <dgm:cxn modelId="{6E940BA2-C430-CB44-A655-B08CE0BDC570}" type="presParOf" srcId="{8E621D45-15F9-5E4F-BA7E-2B731C8B008B}" destId="{B3621BF0-430D-7144-9F15-F94BE96C36AB}" srcOrd="1" destOrd="0" presId="urn:microsoft.com/office/officeart/2008/layout/LinedList"/>
    <dgm:cxn modelId="{FFF1522F-D239-7F41-8F5E-B12E73E5F310}" type="presParOf" srcId="{1DADD940-64F4-3743-B9CD-71EA73CD2601}" destId="{2373CD42-0B1A-264A-AF28-00BBE1813347}" srcOrd="4" destOrd="0" presId="urn:microsoft.com/office/officeart/2008/layout/LinedList"/>
    <dgm:cxn modelId="{2C4EEF53-97ED-8948-931F-1F602F936359}" type="presParOf" srcId="{1DADD940-64F4-3743-B9CD-71EA73CD2601}" destId="{6B2DC203-7417-E247-8E35-ABE823D26785}" srcOrd="5" destOrd="0" presId="urn:microsoft.com/office/officeart/2008/layout/LinedList"/>
    <dgm:cxn modelId="{F5442DFB-4373-454A-8365-C44E997D0381}" type="presParOf" srcId="{6B2DC203-7417-E247-8E35-ABE823D26785}" destId="{3E52C995-5213-9249-A5FF-3AA2A2CFFD6A}" srcOrd="0" destOrd="0" presId="urn:microsoft.com/office/officeart/2008/layout/LinedList"/>
    <dgm:cxn modelId="{199AFDEA-CCC5-5D4D-8ED4-1F439DBF6843}" type="presParOf" srcId="{6B2DC203-7417-E247-8E35-ABE823D26785}" destId="{46E6FA30-1194-514B-97B5-F9CE417AEA7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555DE-8A77-6045-ADA9-20A0EFB0CCB3}">
      <dsp:nvSpPr>
        <dsp:cNvPr id="0" name=""/>
        <dsp:cNvSpPr/>
      </dsp:nvSpPr>
      <dsp:spPr>
        <a:xfrm>
          <a:off x="0" y="268"/>
          <a:ext cx="479423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82BEA-F2BC-F442-B70B-8D4A2FAF6D51}">
      <dsp:nvSpPr>
        <dsp:cNvPr id="0" name=""/>
        <dsp:cNvSpPr/>
      </dsp:nvSpPr>
      <dsp:spPr>
        <a:xfrm>
          <a:off x="0" y="268"/>
          <a:ext cx="4794234" cy="96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13000"/>
            </a:lnSpc>
            <a:spcBef>
              <a:spcPct val="0"/>
            </a:spcBef>
            <a:spcAft>
              <a:spcPts val="0"/>
            </a:spcAft>
            <a:buNone/>
          </a:pPr>
          <a:r>
            <a:rPr lang="en-US" sz="2400" kern="1200" dirty="0">
              <a:solidFill>
                <a:schemeClr val="bg1"/>
              </a:solidFill>
            </a:rPr>
            <a:t>It’s Tuesday morning and the new students have just arrived.</a:t>
          </a:r>
        </a:p>
      </dsp:txBody>
      <dsp:txXfrm>
        <a:off x="0" y="268"/>
        <a:ext cx="4794234" cy="964199"/>
      </dsp:txXfrm>
    </dsp:sp>
    <dsp:sp modelId="{4926DEF0-2F0E-EC49-9AC3-BA89555F8906}">
      <dsp:nvSpPr>
        <dsp:cNvPr id="0" name=""/>
        <dsp:cNvSpPr/>
      </dsp:nvSpPr>
      <dsp:spPr>
        <a:xfrm>
          <a:off x="0" y="964467"/>
          <a:ext cx="479423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9081D-8293-0A41-B7B4-C2CDA589DA12}">
      <dsp:nvSpPr>
        <dsp:cNvPr id="0" name=""/>
        <dsp:cNvSpPr/>
      </dsp:nvSpPr>
      <dsp:spPr>
        <a:xfrm>
          <a:off x="0" y="964467"/>
          <a:ext cx="4789552" cy="182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13000"/>
            </a:lnSpc>
            <a:spcBef>
              <a:spcPct val="0"/>
            </a:spcBef>
            <a:spcAft>
              <a:spcPts val="0"/>
            </a:spcAft>
            <a:buNone/>
          </a:pPr>
          <a:r>
            <a:rPr lang="en-US" sz="2400" kern="1200" dirty="0">
              <a:solidFill>
                <a:schemeClr val="bg1"/>
              </a:solidFill>
            </a:rPr>
            <a:t>You get a call from a career technical instructor that Dylan just “flipped his lid again” in class, so he’s sending him down to the wellness center.</a:t>
          </a:r>
        </a:p>
      </dsp:txBody>
      <dsp:txXfrm>
        <a:off x="0" y="964467"/>
        <a:ext cx="4789552" cy="1825209"/>
      </dsp:txXfrm>
    </dsp:sp>
    <dsp:sp modelId="{2373CD42-0B1A-264A-AF28-00BBE1813347}">
      <dsp:nvSpPr>
        <dsp:cNvPr id="0" name=""/>
        <dsp:cNvSpPr/>
      </dsp:nvSpPr>
      <dsp:spPr>
        <a:xfrm>
          <a:off x="0" y="2789676"/>
          <a:ext cx="479423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2C995-5213-9249-A5FF-3AA2A2CFFD6A}">
      <dsp:nvSpPr>
        <dsp:cNvPr id="0" name=""/>
        <dsp:cNvSpPr/>
      </dsp:nvSpPr>
      <dsp:spPr>
        <a:xfrm>
          <a:off x="0" y="2789676"/>
          <a:ext cx="4794234" cy="96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13000"/>
            </a:lnSpc>
            <a:spcBef>
              <a:spcPct val="0"/>
            </a:spcBef>
            <a:spcAft>
              <a:spcPts val="0"/>
            </a:spcAft>
            <a:buNone/>
          </a:pPr>
          <a:r>
            <a:rPr lang="en-US" sz="2400" kern="1200" dirty="0">
              <a:solidFill>
                <a:schemeClr val="bg1"/>
              </a:solidFill>
            </a:rPr>
            <a:t>It's the 3rd time in 2 weeks. </a:t>
          </a:r>
        </a:p>
      </dsp:txBody>
      <dsp:txXfrm>
        <a:off x="0" y="2789676"/>
        <a:ext cx="4794234" cy="9641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6EEE8-7A5D-48A9-A67F-0B4F455D5FDE}" type="datetimeFigureOut">
              <a:rPr lang="en-US" smtClean="0"/>
              <a:t>7/25/19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46E63-692C-483F-B32B-B1B3286A932D}" type="slidenum">
              <a:rPr lang="en-US" smtClean="0"/>
              <a:t>‹#›</a:t>
            </a:fld>
            <a:endParaRPr lang="en-US"/>
          </a:p>
        </p:txBody>
      </p:sp>
    </p:spTree>
    <p:extLst>
      <p:ext uri="{BB962C8B-B14F-4D97-AF65-F5344CB8AC3E}">
        <p14:creationId xmlns:p14="http://schemas.microsoft.com/office/powerpoint/2010/main" val="125318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46E63-692C-483F-B32B-B1B3286A932D}" type="slidenum">
              <a:rPr lang="en-US" smtClean="0"/>
              <a:t>1</a:t>
            </a:fld>
            <a:endParaRPr lang="en-US"/>
          </a:p>
        </p:txBody>
      </p:sp>
    </p:spTree>
    <p:extLst>
      <p:ext uri="{BB962C8B-B14F-4D97-AF65-F5344CB8AC3E}">
        <p14:creationId xmlns:p14="http://schemas.microsoft.com/office/powerpoint/2010/main" val="25090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10</a:t>
            </a:fld>
            <a:endParaRPr lang="en-US"/>
          </a:p>
        </p:txBody>
      </p:sp>
    </p:spTree>
    <p:extLst>
      <p:ext uri="{BB962C8B-B14F-4D97-AF65-F5344CB8AC3E}">
        <p14:creationId xmlns:p14="http://schemas.microsoft.com/office/powerpoint/2010/main" val="172672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11</a:t>
            </a:fld>
            <a:endParaRPr lang="en-US"/>
          </a:p>
        </p:txBody>
      </p:sp>
    </p:spTree>
    <p:extLst>
      <p:ext uri="{BB962C8B-B14F-4D97-AF65-F5344CB8AC3E}">
        <p14:creationId xmlns:p14="http://schemas.microsoft.com/office/powerpoint/2010/main" val="9588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12</a:t>
            </a:fld>
            <a:endParaRPr lang="en-US"/>
          </a:p>
        </p:txBody>
      </p:sp>
    </p:spTree>
    <p:extLst>
      <p:ext uri="{BB962C8B-B14F-4D97-AF65-F5344CB8AC3E}">
        <p14:creationId xmlns:p14="http://schemas.microsoft.com/office/powerpoint/2010/main" val="187973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13</a:t>
            </a:fld>
            <a:endParaRPr lang="en-US"/>
          </a:p>
        </p:txBody>
      </p:sp>
    </p:spTree>
    <p:extLst>
      <p:ext uri="{BB962C8B-B14F-4D97-AF65-F5344CB8AC3E}">
        <p14:creationId xmlns:p14="http://schemas.microsoft.com/office/powerpoint/2010/main" val="4424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  (Reminder:  Introduce Dr. Warner after this slide)</a:t>
            </a:r>
          </a:p>
        </p:txBody>
      </p:sp>
      <p:sp>
        <p:nvSpPr>
          <p:cNvPr id="4" name="Slide Number Placeholder 3"/>
          <p:cNvSpPr>
            <a:spLocks noGrp="1"/>
          </p:cNvSpPr>
          <p:nvPr>
            <p:ph type="sldNum" sz="quarter" idx="5"/>
          </p:nvPr>
        </p:nvSpPr>
        <p:spPr/>
        <p:txBody>
          <a:bodyPr/>
          <a:lstStyle/>
          <a:p>
            <a:fld id="{59546E63-692C-483F-B32B-B1B3286A932D}" type="slidenum">
              <a:rPr lang="en-US" smtClean="0"/>
              <a:t>14</a:t>
            </a:fld>
            <a:endParaRPr lang="en-US"/>
          </a:p>
        </p:txBody>
      </p:sp>
    </p:spTree>
    <p:extLst>
      <p:ext uri="{BB962C8B-B14F-4D97-AF65-F5344CB8AC3E}">
        <p14:creationId xmlns:p14="http://schemas.microsoft.com/office/powerpoint/2010/main" val="77126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15</a:t>
            </a:fld>
            <a:endParaRPr lang="en-US"/>
          </a:p>
        </p:txBody>
      </p:sp>
    </p:spTree>
    <p:extLst>
      <p:ext uri="{BB962C8B-B14F-4D97-AF65-F5344CB8AC3E}">
        <p14:creationId xmlns:p14="http://schemas.microsoft.com/office/powerpoint/2010/main" val="264496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Dr. Alexander has briefly reviewed, AD/HD can affect many different areas of functioning.  The functional area that I am going to talk about is the dysregulation of emotional functioning. I titled my section, “Why you be </a:t>
            </a:r>
            <a:r>
              <a:rPr lang="en-US" dirty="0" err="1"/>
              <a:t>trippin</a:t>
            </a:r>
            <a:r>
              <a:rPr lang="en-US" dirty="0"/>
              <a:t>’” to try to add the student perspective.  Sometimes, when a student with AD/HD seems to “flash out,” from their perspective WE are the ones who are going off.</a:t>
            </a:r>
          </a:p>
        </p:txBody>
      </p:sp>
      <p:sp>
        <p:nvSpPr>
          <p:cNvPr id="4" name="Slide Number Placeholder 3"/>
          <p:cNvSpPr>
            <a:spLocks noGrp="1"/>
          </p:cNvSpPr>
          <p:nvPr>
            <p:ph type="sldNum" sz="quarter" idx="5"/>
          </p:nvPr>
        </p:nvSpPr>
        <p:spPr/>
        <p:txBody>
          <a:bodyPr/>
          <a:lstStyle/>
          <a:p>
            <a:fld id="{59546E63-692C-483F-B32B-B1B3286A932D}" type="slidenum">
              <a:rPr lang="en-US" smtClean="0"/>
              <a:t>16</a:t>
            </a:fld>
            <a:endParaRPr lang="en-US"/>
          </a:p>
        </p:txBody>
      </p:sp>
    </p:spTree>
    <p:extLst>
      <p:ext uri="{BB962C8B-B14F-4D97-AF65-F5344CB8AC3E}">
        <p14:creationId xmlns:p14="http://schemas.microsoft.com/office/powerpoint/2010/main" val="248903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common scenario.  It’s Tuesday morning and the new students have just arrived into the HWC.  You get a call from a career technical instructor that Dylan just “flipped his lid again” in class, so the instruction is sending him down to the wellness center – or the counseling circle – or your office.  It’s the 3</a:t>
            </a:r>
            <a:r>
              <a:rPr lang="en-US" baseline="30000" dirty="0"/>
              <a:t>rd</a:t>
            </a:r>
            <a:r>
              <a:rPr lang="en-US" dirty="0"/>
              <a:t> time this has happened in the past two weeks. And you’re thinking to yourself, “What’s the deal with this kid?” Does this scenario sound familiar to any one?  </a:t>
            </a:r>
          </a:p>
          <a:p>
            <a:endParaRPr lang="en-US" dirty="0"/>
          </a:p>
          <a:p>
            <a:r>
              <a:rPr lang="en-US" dirty="0"/>
              <a:t>I just want to make a note here about the use of the word “kid”. Students thinks it is utterly disrespectful when we refer to them as “kids” rather than as “young adults.” If we are trying to groom our Job Corps students to be productive, effective young adults, then that’s what we should call them. We have to speak what we want, not what we do not want from out students. In this scenario, Dylan may have flipped out or become emotionally dysregulated because the career technical instructor called him “kid” – and that triggered a strong and unsettling emotion in him.  </a:t>
            </a:r>
          </a:p>
        </p:txBody>
      </p:sp>
      <p:sp>
        <p:nvSpPr>
          <p:cNvPr id="4" name="Slide Number Placeholder 3"/>
          <p:cNvSpPr>
            <a:spLocks noGrp="1"/>
          </p:cNvSpPr>
          <p:nvPr>
            <p:ph type="sldNum" sz="quarter" idx="5"/>
          </p:nvPr>
        </p:nvSpPr>
        <p:spPr/>
        <p:txBody>
          <a:bodyPr/>
          <a:lstStyle/>
          <a:p>
            <a:fld id="{59546E63-692C-483F-B32B-B1B3286A932D}" type="slidenum">
              <a:rPr lang="en-US" smtClean="0"/>
              <a:t>17</a:t>
            </a:fld>
            <a:endParaRPr lang="en-US"/>
          </a:p>
        </p:txBody>
      </p:sp>
    </p:spTree>
    <p:extLst>
      <p:ext uri="{BB962C8B-B14F-4D97-AF65-F5344CB8AC3E}">
        <p14:creationId xmlns:p14="http://schemas.microsoft.com/office/powerpoint/2010/main" val="1227259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is one of the worst names ever given to a diagnosis in the DSM-5 – the Diagnostic and Statistical Manual that outlines the criteria for all psychiatric disorders. Many researchers and clinicians think that, too.  Why? Because AD/HD does not just cause problems with attention, hyperactivity and impulsivity. AD/HD is fundamentally a disorder of self-regulation. Attention and memory are poor in individuals with AD/HD because they cannot regulate their cognitive or thinking skills very well. They are hyperactivity because they cannot regular their motor behavior or physical movements very well. They are impulsive because they lack executive functioning skills, which I will talk more about in just a moment.</a:t>
            </a:r>
          </a:p>
          <a:p>
            <a:endParaRPr lang="en-US" dirty="0"/>
          </a:p>
          <a:p>
            <a:r>
              <a:rPr lang="en-US" dirty="0"/>
              <a:t>One other thing about the diagnosis of AD/HD. Earlier I mentioned the DSM. It is now called the DSM-5 because it has been through 5 revisions. Prior to 1980 and the publication of DSM III, emotional lability was included in the diagnostic criteria for ADHD but was taken out and labeled an “associated feature.” There is now some discussion about putting it back in because, as the quote states, emotional dysregulation is increasingly recognized as a CORE feature.</a:t>
            </a:r>
          </a:p>
        </p:txBody>
      </p:sp>
      <p:sp>
        <p:nvSpPr>
          <p:cNvPr id="4" name="Slide Number Placeholder 3"/>
          <p:cNvSpPr>
            <a:spLocks noGrp="1"/>
          </p:cNvSpPr>
          <p:nvPr>
            <p:ph type="sldNum" sz="quarter" idx="5"/>
          </p:nvPr>
        </p:nvSpPr>
        <p:spPr/>
        <p:txBody>
          <a:bodyPr/>
          <a:lstStyle/>
          <a:p>
            <a:fld id="{59546E63-692C-483F-B32B-B1B3286A932D}" type="slidenum">
              <a:rPr lang="en-US" smtClean="0"/>
              <a:t>18</a:t>
            </a:fld>
            <a:endParaRPr lang="en-US"/>
          </a:p>
        </p:txBody>
      </p:sp>
    </p:spTree>
    <p:extLst>
      <p:ext uri="{BB962C8B-B14F-4D97-AF65-F5344CB8AC3E}">
        <p14:creationId xmlns:p14="http://schemas.microsoft.com/office/powerpoint/2010/main" val="1784884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emotional dysregulation? One widely accepted definition is the ability to modify an emotional state so </a:t>
            </a:r>
            <a:r>
              <a:rPr lang="en-US" sz="1200" dirty="0"/>
              <a:t>to promote adaptive, goal-oriented behaviors. In other, the ability to check your emotions based on the situation calls for so you can get what you want. When these adaptive processes are impaired, it results in behavior that defeats the individual’s interests. It includes emotional expressions that are excessive in relation to social norms and are inappropriate for the context (such as a workplace setting). For example, the intensity of the emotion and the behavioral response are disproportionate to the situation at hand  (like a loud, angry outburst with foul language in response to constructive feedback). It also results in rapid, poorly controlled shifts in emotion, otherwise known as “lability”. Rigid thinking and inability to problem-solve in that moment are common (“rock brain”). Emotional dysregulation can take many forms but the one that tends to be most salient clinically is irritability.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unique to AD/HD – many disorders. Present from childhood through adulthood (don’t just “grow out of it”). Major contributor to impairment.</a:t>
            </a:r>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19</a:t>
            </a:fld>
            <a:endParaRPr lang="en-US"/>
          </a:p>
        </p:txBody>
      </p:sp>
    </p:spTree>
    <p:extLst>
      <p:ext uri="{BB962C8B-B14F-4D97-AF65-F5344CB8AC3E}">
        <p14:creationId xmlns:p14="http://schemas.microsoft.com/office/powerpoint/2010/main" val="195310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2</a:t>
            </a:fld>
            <a:endParaRPr lang="en-US"/>
          </a:p>
        </p:txBody>
      </p:sp>
    </p:spTree>
    <p:extLst>
      <p:ext uri="{BB962C8B-B14F-4D97-AF65-F5344CB8AC3E}">
        <p14:creationId xmlns:p14="http://schemas.microsoft.com/office/powerpoint/2010/main" val="415813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systems in the brain that are involved in self-regulation.  The first system on the right is called the “approach” or “go” system. Some call this the motor of the brain. Now if you look at the picture </a:t>
            </a:r>
            <a:r>
              <a:rPr lang="en-US" dirty="0" err="1"/>
              <a:t>eof</a:t>
            </a:r>
            <a:r>
              <a:rPr lang="en-US" dirty="0"/>
              <a:t> the brain in the center of the slide, it is like we are looking at the left side of someone’s head with the red in the back and the blue area in the front. This “go” system is controlled by areas in the back of the brain – roughly speaking, the red, yellow and green areas. Brain development goes from the back to the front and from the inside to the outside of the brain. So in infancy, the go system is already at full speed. This is why babies put everything in their mouths and toddlers start running as soon as they can walk.  </a:t>
            </a:r>
          </a:p>
          <a:p>
            <a:endParaRPr lang="en-US" dirty="0"/>
          </a:p>
          <a:p>
            <a:r>
              <a:rPr lang="en-US" dirty="0"/>
              <a:t>The other system in the brain is the “avoid” or “stop” system. We call this the “brakes” of the brain. This blue part of the brain, called the frontal lobe, is the last area of the brain to develop and may not be fully mature until you are in your late 20s and early 30s. </a:t>
            </a:r>
          </a:p>
          <a:p>
            <a:endParaRPr lang="en-US" dirty="0"/>
          </a:p>
          <a:p>
            <a:r>
              <a:rPr lang="en-US" dirty="0"/>
              <a:t>For the person with AD/HD, the ”go” system is </a:t>
            </a:r>
            <a:r>
              <a:rPr lang="en-US"/>
              <a:t>like well-developed </a:t>
            </a:r>
            <a:r>
              <a:rPr lang="en-US" dirty="0" err="1"/>
              <a:t>sportcar</a:t>
            </a:r>
            <a:r>
              <a:rPr lang="en-US" dirty="0"/>
              <a:t>, but the ”stop” system is not well developed, so you end up with </a:t>
            </a:r>
            <a:r>
              <a:rPr lang="en-US" dirty="0" err="1"/>
              <a:t>sportcar</a:t>
            </a:r>
            <a:r>
              <a:rPr lang="en-US" dirty="0"/>
              <a:t> that has bicycle brakes.</a:t>
            </a:r>
          </a:p>
        </p:txBody>
      </p:sp>
      <p:sp>
        <p:nvSpPr>
          <p:cNvPr id="4" name="Slide Number Placeholder 3"/>
          <p:cNvSpPr>
            <a:spLocks noGrp="1"/>
          </p:cNvSpPr>
          <p:nvPr>
            <p:ph type="sldNum" sz="quarter" idx="5"/>
          </p:nvPr>
        </p:nvSpPr>
        <p:spPr/>
        <p:txBody>
          <a:bodyPr/>
          <a:lstStyle/>
          <a:p>
            <a:fld id="{59546E63-692C-483F-B32B-B1B3286A932D}" type="slidenum">
              <a:rPr lang="en-US" smtClean="0"/>
              <a:t>20</a:t>
            </a:fld>
            <a:endParaRPr lang="en-US"/>
          </a:p>
        </p:txBody>
      </p:sp>
    </p:spTree>
    <p:extLst>
      <p:ext uri="{BB962C8B-B14F-4D97-AF65-F5344CB8AC3E}">
        <p14:creationId xmlns:p14="http://schemas.microsoft.com/office/powerpoint/2010/main" val="2825366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Tamara:  This slide is just to show that adolescent brain development related to management of emotions and behaviors is much more complicated that the heuristic model I just presented.</a:t>
            </a:r>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21</a:t>
            </a:fld>
            <a:endParaRPr lang="en-US"/>
          </a:p>
        </p:txBody>
      </p:sp>
    </p:spTree>
    <p:extLst>
      <p:ext uri="{BB962C8B-B14F-4D97-AF65-F5344CB8AC3E}">
        <p14:creationId xmlns:p14="http://schemas.microsoft.com/office/powerpoint/2010/main" val="266384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22</a:t>
            </a:fld>
            <a:endParaRPr lang="en-US"/>
          </a:p>
        </p:txBody>
      </p:sp>
    </p:spTree>
    <p:extLst>
      <p:ext uri="{BB962C8B-B14F-4D97-AF65-F5344CB8AC3E}">
        <p14:creationId xmlns:p14="http://schemas.microsoft.com/office/powerpoint/2010/main" val="44468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“go” and “stop” models of the brain, I want to show you a model about human decision-making that can be helpful – not just when working with students with AD/HD but with all students.  As you know, our thoughts and our emotions are </a:t>
            </a:r>
            <a:r>
              <a:rPr lang="en-US" dirty="0" err="1"/>
              <a:t>interwined</a:t>
            </a:r>
            <a:r>
              <a:rPr lang="en-US" dirty="0"/>
              <a:t>. The key task of the developing brain is to learn how to strike a balance between the thinking and feeling systems. Researchers have come with the idea of “hot” vs “cold” cognition to describe how we make decisions. Cold cognition refers to thinking when you are under conditions of low emotions or low arousal.  This is when our best rational thinking occurs.  Hot cognition refers to thinking when we are feeling strong emotions or are under high arousal.  This could be called “emotional thinking” when we tend to rely more on our feelings than the facts when making a decision.</a:t>
            </a:r>
          </a:p>
          <a:p>
            <a:endParaRPr lang="en-US" dirty="0"/>
          </a:p>
          <a:p>
            <a:r>
              <a:rPr lang="en-US" dirty="0"/>
              <a:t>Here’s the key: decision made when you are hot are difficult to influence by cool rational thought alone.  A minor example is – teenager with money in his pocket.</a:t>
            </a:r>
          </a:p>
        </p:txBody>
      </p:sp>
      <p:sp>
        <p:nvSpPr>
          <p:cNvPr id="4" name="Slide Number Placeholder 3"/>
          <p:cNvSpPr>
            <a:spLocks noGrp="1"/>
          </p:cNvSpPr>
          <p:nvPr>
            <p:ph type="sldNum" sz="quarter" idx="5"/>
          </p:nvPr>
        </p:nvSpPr>
        <p:spPr/>
        <p:txBody>
          <a:bodyPr/>
          <a:lstStyle/>
          <a:p>
            <a:fld id="{59546E63-692C-483F-B32B-B1B3286A932D}" type="slidenum">
              <a:rPr lang="en-US" smtClean="0"/>
              <a:t>23</a:t>
            </a:fld>
            <a:endParaRPr lang="en-US"/>
          </a:p>
        </p:txBody>
      </p:sp>
    </p:spTree>
    <p:extLst>
      <p:ext uri="{BB962C8B-B14F-4D97-AF65-F5344CB8AC3E}">
        <p14:creationId xmlns:p14="http://schemas.microsoft.com/office/powerpoint/2010/main" val="1457860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24</a:t>
            </a:fld>
            <a:endParaRPr lang="en-US"/>
          </a:p>
        </p:txBody>
      </p:sp>
    </p:spTree>
    <p:extLst>
      <p:ext uri="{BB962C8B-B14F-4D97-AF65-F5344CB8AC3E}">
        <p14:creationId xmlns:p14="http://schemas.microsoft.com/office/powerpoint/2010/main" val="338988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25</a:t>
            </a:fld>
            <a:endParaRPr lang="en-US"/>
          </a:p>
        </p:txBody>
      </p:sp>
    </p:spTree>
    <p:extLst>
      <p:ext uri="{BB962C8B-B14F-4D97-AF65-F5344CB8AC3E}">
        <p14:creationId xmlns:p14="http://schemas.microsoft.com/office/powerpoint/2010/main" val="386071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26</a:t>
            </a:fld>
            <a:endParaRPr lang="en-US"/>
          </a:p>
        </p:txBody>
      </p:sp>
    </p:spTree>
    <p:extLst>
      <p:ext uri="{BB962C8B-B14F-4D97-AF65-F5344CB8AC3E}">
        <p14:creationId xmlns:p14="http://schemas.microsoft.com/office/powerpoint/2010/main" val="507896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27</a:t>
            </a:fld>
            <a:endParaRPr lang="en-US"/>
          </a:p>
        </p:txBody>
      </p:sp>
    </p:spTree>
    <p:extLst>
      <p:ext uri="{BB962C8B-B14F-4D97-AF65-F5344CB8AC3E}">
        <p14:creationId xmlns:p14="http://schemas.microsoft.com/office/powerpoint/2010/main" val="3203451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28</a:t>
            </a:fld>
            <a:endParaRPr lang="en-US"/>
          </a:p>
        </p:txBody>
      </p:sp>
    </p:spTree>
    <p:extLst>
      <p:ext uri="{BB962C8B-B14F-4D97-AF65-F5344CB8AC3E}">
        <p14:creationId xmlns:p14="http://schemas.microsoft.com/office/powerpoint/2010/main" val="3111017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59546E63-692C-483F-B32B-B1B3286A932D}" type="slidenum">
              <a:rPr lang="en-US" smtClean="0"/>
              <a:t>29</a:t>
            </a:fld>
            <a:endParaRPr lang="en-US"/>
          </a:p>
        </p:txBody>
      </p:sp>
    </p:spTree>
    <p:extLst>
      <p:ext uri="{BB962C8B-B14F-4D97-AF65-F5344CB8AC3E}">
        <p14:creationId xmlns:p14="http://schemas.microsoft.com/office/powerpoint/2010/main" val="288660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3</a:t>
            </a:fld>
            <a:endParaRPr lang="en-US"/>
          </a:p>
        </p:txBody>
      </p:sp>
    </p:spTree>
    <p:extLst>
      <p:ext uri="{BB962C8B-B14F-4D97-AF65-F5344CB8AC3E}">
        <p14:creationId xmlns:p14="http://schemas.microsoft.com/office/powerpoint/2010/main" val="234718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a:p>
            <a:endParaRPr lang="en-US" dirty="0"/>
          </a:p>
          <a:p>
            <a:r>
              <a:rPr lang="en-US" dirty="0"/>
              <a:t>(Introduce Diane after this slide)</a:t>
            </a:r>
          </a:p>
        </p:txBody>
      </p:sp>
      <p:sp>
        <p:nvSpPr>
          <p:cNvPr id="4" name="Slide Number Placeholder 3"/>
          <p:cNvSpPr>
            <a:spLocks noGrp="1"/>
          </p:cNvSpPr>
          <p:nvPr>
            <p:ph type="sldNum" sz="quarter" idx="5"/>
          </p:nvPr>
        </p:nvSpPr>
        <p:spPr/>
        <p:txBody>
          <a:bodyPr/>
          <a:lstStyle/>
          <a:p>
            <a:fld id="{59546E63-692C-483F-B32B-B1B3286A932D}" type="slidenum">
              <a:rPr lang="en-US" smtClean="0"/>
              <a:t>30</a:t>
            </a:fld>
            <a:endParaRPr lang="en-US"/>
          </a:p>
        </p:txBody>
      </p:sp>
    </p:spTree>
    <p:extLst>
      <p:ext uri="{BB962C8B-B14F-4D97-AF65-F5344CB8AC3E}">
        <p14:creationId xmlns:p14="http://schemas.microsoft.com/office/powerpoint/2010/main" val="4071942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46E63-692C-483F-B32B-B1B3286A932D}" type="slidenum">
              <a:rPr lang="en-US" smtClean="0"/>
              <a:t>31</a:t>
            </a:fld>
            <a:endParaRPr lang="en-US"/>
          </a:p>
        </p:txBody>
      </p:sp>
    </p:spTree>
    <p:extLst>
      <p:ext uri="{BB962C8B-B14F-4D97-AF65-F5344CB8AC3E}">
        <p14:creationId xmlns:p14="http://schemas.microsoft.com/office/powerpoint/2010/main" val="328799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46E63-692C-483F-B32B-B1B3286A932D}" type="slidenum">
              <a:rPr lang="en-US" smtClean="0"/>
              <a:t>32</a:t>
            </a:fld>
            <a:endParaRPr lang="en-US"/>
          </a:p>
        </p:txBody>
      </p:sp>
    </p:spTree>
    <p:extLst>
      <p:ext uri="{BB962C8B-B14F-4D97-AF65-F5344CB8AC3E}">
        <p14:creationId xmlns:p14="http://schemas.microsoft.com/office/powerpoint/2010/main" val="4019749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Diane:  When we are looking at supporting Functional Limitations, remember that consideration might need</a:t>
            </a:r>
            <a:r>
              <a:rPr lang="en-US" sz="1200" baseline="0" dirty="0"/>
              <a:t> to be given to other areas such as r</a:t>
            </a:r>
            <a:r>
              <a:rPr lang="en-US" sz="1200" dirty="0"/>
              <a:t>ecreation, the cafeteria, social</a:t>
            </a:r>
            <a:r>
              <a:rPr lang="en-US" sz="1200" baseline="0" dirty="0"/>
              <a:t> activities or formal assemblies, etc.   </a:t>
            </a:r>
          </a:p>
          <a:p>
            <a:endParaRPr lang="en-US" sz="1200" baseline="0" dirty="0"/>
          </a:p>
          <a:p>
            <a:r>
              <a:rPr lang="en-US" sz="1200" baseline="0" dirty="0"/>
              <a:t>Are the accommodations on the student’s plan enabling them to have equitable access to the program AND to the extent possible and practical, are they assisting the individual in becoming as independent as possible and building their employability skills?</a:t>
            </a:r>
            <a:endParaRPr lang="en-US" sz="1200" dirty="0"/>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33</a:t>
            </a:fld>
            <a:endParaRPr lang="en-US"/>
          </a:p>
        </p:txBody>
      </p:sp>
    </p:spTree>
    <p:extLst>
      <p:ext uri="{BB962C8B-B14F-4D97-AF65-F5344CB8AC3E}">
        <p14:creationId xmlns:p14="http://schemas.microsoft.com/office/powerpoint/2010/main" val="125812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 – Remember when Dr. Alexander was talking about treatment options earlier in the presentation and it was mentioned that these treatment options could ALSO be supported in some ways by accommodating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 at these treatment options and discuss what accommodations might assist in supporting the treatment goals.  As we go through this matrix, we will see how some basic accommodations can assist in promoting all 3 of these treatment recommendations.</a:t>
            </a:r>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34</a:t>
            </a:fld>
            <a:endParaRPr lang="en-US"/>
          </a:p>
        </p:txBody>
      </p:sp>
    </p:spTree>
    <p:extLst>
      <p:ext uri="{BB962C8B-B14F-4D97-AF65-F5344CB8AC3E}">
        <p14:creationId xmlns:p14="http://schemas.microsoft.com/office/powerpoint/2010/main" val="2036007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46E63-692C-483F-B32B-B1B3286A932D}" type="slidenum">
              <a:rPr lang="en-US" smtClean="0"/>
              <a:t>35</a:t>
            </a:fld>
            <a:endParaRPr lang="en-US"/>
          </a:p>
        </p:txBody>
      </p:sp>
    </p:spTree>
    <p:extLst>
      <p:ext uri="{BB962C8B-B14F-4D97-AF65-F5344CB8AC3E}">
        <p14:creationId xmlns:p14="http://schemas.microsoft.com/office/powerpoint/2010/main" val="1390712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36</a:t>
            </a:fld>
            <a:endParaRPr lang="en-US"/>
          </a:p>
        </p:txBody>
      </p:sp>
    </p:spTree>
    <p:extLst>
      <p:ext uri="{BB962C8B-B14F-4D97-AF65-F5344CB8AC3E}">
        <p14:creationId xmlns:p14="http://schemas.microsoft.com/office/powerpoint/2010/main" val="1996447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37</a:t>
            </a:fld>
            <a:endParaRPr lang="en-US"/>
          </a:p>
        </p:txBody>
      </p:sp>
    </p:spTree>
    <p:extLst>
      <p:ext uri="{BB962C8B-B14F-4D97-AF65-F5344CB8AC3E}">
        <p14:creationId xmlns:p14="http://schemas.microsoft.com/office/powerpoint/2010/main" val="3354564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38</a:t>
            </a:fld>
            <a:endParaRPr lang="en-US"/>
          </a:p>
        </p:txBody>
      </p:sp>
    </p:spTree>
    <p:extLst>
      <p:ext uri="{BB962C8B-B14F-4D97-AF65-F5344CB8AC3E}">
        <p14:creationId xmlns:p14="http://schemas.microsoft.com/office/powerpoint/2010/main" val="4214772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39</a:t>
            </a:fld>
            <a:endParaRPr lang="en-US"/>
          </a:p>
        </p:txBody>
      </p:sp>
    </p:spTree>
    <p:extLst>
      <p:ext uri="{BB962C8B-B14F-4D97-AF65-F5344CB8AC3E}">
        <p14:creationId xmlns:p14="http://schemas.microsoft.com/office/powerpoint/2010/main" val="126980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4</a:t>
            </a:fld>
            <a:endParaRPr lang="en-US"/>
          </a:p>
        </p:txBody>
      </p:sp>
    </p:spTree>
    <p:extLst>
      <p:ext uri="{BB962C8B-B14F-4D97-AF65-F5344CB8AC3E}">
        <p14:creationId xmlns:p14="http://schemas.microsoft.com/office/powerpoint/2010/main" val="242961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40</a:t>
            </a:fld>
            <a:endParaRPr lang="en-US"/>
          </a:p>
        </p:txBody>
      </p:sp>
    </p:spTree>
    <p:extLst>
      <p:ext uri="{BB962C8B-B14F-4D97-AF65-F5344CB8AC3E}">
        <p14:creationId xmlns:p14="http://schemas.microsoft.com/office/powerpoint/2010/main" val="1076717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41</a:t>
            </a:fld>
            <a:endParaRPr lang="en-US"/>
          </a:p>
        </p:txBody>
      </p:sp>
    </p:spTree>
    <p:extLst>
      <p:ext uri="{BB962C8B-B14F-4D97-AF65-F5344CB8AC3E}">
        <p14:creationId xmlns:p14="http://schemas.microsoft.com/office/powerpoint/2010/main" val="3161846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a:t>
            </a:r>
          </a:p>
        </p:txBody>
      </p:sp>
      <p:sp>
        <p:nvSpPr>
          <p:cNvPr id="4" name="Slide Number Placeholder 3"/>
          <p:cNvSpPr>
            <a:spLocks noGrp="1"/>
          </p:cNvSpPr>
          <p:nvPr>
            <p:ph type="sldNum" sz="quarter" idx="5"/>
          </p:nvPr>
        </p:nvSpPr>
        <p:spPr/>
        <p:txBody>
          <a:bodyPr/>
          <a:lstStyle/>
          <a:p>
            <a:fld id="{59546E63-692C-483F-B32B-B1B3286A932D}" type="slidenum">
              <a:rPr lang="en-US" smtClean="0"/>
              <a:t>42</a:t>
            </a:fld>
            <a:endParaRPr lang="en-US"/>
          </a:p>
        </p:txBody>
      </p:sp>
    </p:spTree>
    <p:extLst>
      <p:ext uri="{BB962C8B-B14F-4D97-AF65-F5344CB8AC3E}">
        <p14:creationId xmlns:p14="http://schemas.microsoft.com/office/powerpoint/2010/main" val="3521951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a:t>
            </a:r>
          </a:p>
        </p:txBody>
      </p:sp>
      <p:sp>
        <p:nvSpPr>
          <p:cNvPr id="4" name="Slide Number Placeholder 3"/>
          <p:cNvSpPr>
            <a:spLocks noGrp="1"/>
          </p:cNvSpPr>
          <p:nvPr>
            <p:ph type="sldNum" sz="quarter" idx="5"/>
          </p:nvPr>
        </p:nvSpPr>
        <p:spPr/>
        <p:txBody>
          <a:bodyPr/>
          <a:lstStyle/>
          <a:p>
            <a:fld id="{59546E63-692C-483F-B32B-B1B3286A932D}" type="slidenum">
              <a:rPr lang="en-US" smtClean="0"/>
              <a:t>43</a:t>
            </a:fld>
            <a:endParaRPr lang="en-US"/>
          </a:p>
        </p:txBody>
      </p:sp>
    </p:spTree>
    <p:extLst>
      <p:ext uri="{BB962C8B-B14F-4D97-AF65-F5344CB8AC3E}">
        <p14:creationId xmlns:p14="http://schemas.microsoft.com/office/powerpoint/2010/main" val="4258757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44</a:t>
            </a:fld>
            <a:endParaRPr lang="en-US"/>
          </a:p>
        </p:txBody>
      </p:sp>
    </p:spTree>
    <p:extLst>
      <p:ext uri="{BB962C8B-B14F-4D97-AF65-F5344CB8AC3E}">
        <p14:creationId xmlns:p14="http://schemas.microsoft.com/office/powerpoint/2010/main" val="3674512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45</a:t>
            </a:fld>
            <a:endParaRPr lang="en-US"/>
          </a:p>
        </p:txBody>
      </p:sp>
    </p:spTree>
    <p:extLst>
      <p:ext uri="{BB962C8B-B14F-4D97-AF65-F5344CB8AC3E}">
        <p14:creationId xmlns:p14="http://schemas.microsoft.com/office/powerpoint/2010/main" val="1594986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Diane:  Tools</a:t>
            </a:r>
            <a:r>
              <a:rPr lang="en-US" sz="1200" baseline="0" dirty="0"/>
              <a:t> for Life is just one example of a state Assistive Technology Act Program.  Every U.S. State and territory has a State AT Act Program.  The programs offer services, and conduct activities in 2 broad areas—training and loans or low-cost access to AT.  </a:t>
            </a:r>
          </a:p>
          <a:p>
            <a:endParaRPr lang="en-US" sz="1200" baseline="0" dirty="0"/>
          </a:p>
          <a:p>
            <a:r>
              <a:rPr lang="en-US" sz="1200" baseline="0" dirty="0"/>
              <a:t>Each JC center should be making contact with your state and/or local AT Program to build partnerships that support your students with disabilities (Including ADHD).</a:t>
            </a:r>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46</a:t>
            </a:fld>
            <a:endParaRPr lang="en-US"/>
          </a:p>
        </p:txBody>
      </p:sp>
    </p:spTree>
    <p:extLst>
      <p:ext uri="{BB962C8B-B14F-4D97-AF65-F5344CB8AC3E}">
        <p14:creationId xmlns:p14="http://schemas.microsoft.com/office/powerpoint/2010/main" val="532950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Diane</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47</a:t>
            </a:fld>
            <a:endParaRPr lang="en-US"/>
          </a:p>
        </p:txBody>
      </p:sp>
    </p:spTree>
    <p:extLst>
      <p:ext uri="{BB962C8B-B14F-4D97-AF65-F5344CB8AC3E}">
        <p14:creationId xmlns:p14="http://schemas.microsoft.com/office/powerpoint/2010/main" val="2849412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Diane</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48</a:t>
            </a:fld>
            <a:endParaRPr lang="en-US"/>
          </a:p>
        </p:txBody>
      </p:sp>
    </p:spTree>
    <p:extLst>
      <p:ext uri="{BB962C8B-B14F-4D97-AF65-F5344CB8AC3E}">
        <p14:creationId xmlns:p14="http://schemas.microsoft.com/office/powerpoint/2010/main" val="4273084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46E63-692C-483F-B32B-B1B3286A932D}" type="slidenum">
              <a:rPr lang="en-US" smtClean="0"/>
              <a:t>49</a:t>
            </a:fld>
            <a:endParaRPr lang="en-US"/>
          </a:p>
        </p:txBody>
      </p:sp>
    </p:spTree>
    <p:extLst>
      <p:ext uri="{BB962C8B-B14F-4D97-AF65-F5344CB8AC3E}">
        <p14:creationId xmlns:p14="http://schemas.microsoft.com/office/powerpoint/2010/main" val="190683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5</a:t>
            </a:fld>
            <a:endParaRPr lang="en-US"/>
          </a:p>
        </p:txBody>
      </p:sp>
    </p:spTree>
    <p:extLst>
      <p:ext uri="{BB962C8B-B14F-4D97-AF65-F5344CB8AC3E}">
        <p14:creationId xmlns:p14="http://schemas.microsoft.com/office/powerpoint/2010/main" val="12288383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Diane</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50</a:t>
            </a:fld>
            <a:endParaRPr lang="en-US"/>
          </a:p>
        </p:txBody>
      </p:sp>
    </p:spTree>
    <p:extLst>
      <p:ext uri="{BB962C8B-B14F-4D97-AF65-F5344CB8AC3E}">
        <p14:creationId xmlns:p14="http://schemas.microsoft.com/office/powerpoint/2010/main" val="1267852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46E63-692C-483F-B32B-B1B3286A932D}" type="slidenum">
              <a:rPr lang="en-US" smtClean="0"/>
              <a:t>51</a:t>
            </a:fld>
            <a:endParaRPr lang="en-US"/>
          </a:p>
        </p:txBody>
      </p:sp>
    </p:spTree>
    <p:extLst>
      <p:ext uri="{BB962C8B-B14F-4D97-AF65-F5344CB8AC3E}">
        <p14:creationId xmlns:p14="http://schemas.microsoft.com/office/powerpoint/2010/main" val="7073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6</a:t>
            </a:fld>
            <a:endParaRPr lang="en-US"/>
          </a:p>
        </p:txBody>
      </p:sp>
    </p:spTree>
    <p:extLst>
      <p:ext uri="{BB962C8B-B14F-4D97-AF65-F5344CB8AC3E}">
        <p14:creationId xmlns:p14="http://schemas.microsoft.com/office/powerpoint/2010/main" val="428045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7</a:t>
            </a:fld>
            <a:endParaRPr lang="en-US"/>
          </a:p>
        </p:txBody>
      </p:sp>
    </p:spTree>
    <p:extLst>
      <p:ext uri="{BB962C8B-B14F-4D97-AF65-F5344CB8AC3E}">
        <p14:creationId xmlns:p14="http://schemas.microsoft.com/office/powerpoint/2010/main" val="364625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Drew: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of the functional limitations an individual with ADD/ADHD</a:t>
            </a:r>
            <a:r>
              <a:rPr lang="en-US" sz="1200" baseline="0" dirty="0"/>
              <a:t> include (READ SLIDE). </a:t>
            </a:r>
            <a:r>
              <a:rPr lang="en-US" sz="1200" dirty="0"/>
              <a:t>This is not an exhaustive list of functional limitations, but some examples of those commonly experienced by individuals with</a:t>
            </a:r>
            <a:r>
              <a:rPr lang="en-US" sz="1200" baseline="0" dirty="0"/>
              <a:t> ADD/ADHD</a:t>
            </a:r>
            <a:r>
              <a:rPr lang="en-US" sz="1200" dirty="0"/>
              <a:t>.  Remember, the applicant or student is the best source of information on what functional limitations they experience.  That is why it is critical that we engage applicants and students who have disclosed disabilities in an interactive process to determine functional limitations and accommodations. </a:t>
            </a:r>
          </a:p>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8</a:t>
            </a:fld>
            <a:endParaRPr lang="en-US"/>
          </a:p>
        </p:txBody>
      </p:sp>
    </p:spTree>
    <p:extLst>
      <p:ext uri="{BB962C8B-B14F-4D97-AF65-F5344CB8AC3E}">
        <p14:creationId xmlns:p14="http://schemas.microsoft.com/office/powerpoint/2010/main" val="111866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a:t>
            </a:r>
          </a:p>
        </p:txBody>
      </p:sp>
      <p:sp>
        <p:nvSpPr>
          <p:cNvPr id="4" name="Slide Number Placeholder 3"/>
          <p:cNvSpPr>
            <a:spLocks noGrp="1"/>
          </p:cNvSpPr>
          <p:nvPr>
            <p:ph type="sldNum" sz="quarter" idx="5"/>
          </p:nvPr>
        </p:nvSpPr>
        <p:spPr/>
        <p:txBody>
          <a:bodyPr/>
          <a:lstStyle/>
          <a:p>
            <a:fld id="{59546E63-692C-483F-B32B-B1B3286A932D}" type="slidenum">
              <a:rPr lang="en-US" smtClean="0"/>
              <a:t>9</a:t>
            </a:fld>
            <a:endParaRPr lang="en-US"/>
          </a:p>
        </p:txBody>
      </p:sp>
    </p:spTree>
    <p:extLst>
      <p:ext uri="{BB962C8B-B14F-4D97-AF65-F5344CB8AC3E}">
        <p14:creationId xmlns:p14="http://schemas.microsoft.com/office/powerpoint/2010/main" val="326504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92752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7CA0C05-0B19-4A3E-A566-A0865A02C5E0}" type="slidenum">
              <a:rPr lang="en-US" smtClean="0"/>
              <a:t>‹#›</a:t>
            </a:fld>
            <a:endParaRPr lang="en-US"/>
          </a:p>
        </p:txBody>
      </p:sp>
    </p:spTree>
    <p:extLst>
      <p:ext uri="{BB962C8B-B14F-4D97-AF65-F5344CB8AC3E}">
        <p14:creationId xmlns:p14="http://schemas.microsoft.com/office/powerpoint/2010/main" val="423755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7CA0C05-0B19-4A3E-A566-A0865A02C5E0}" type="slidenum">
              <a:rPr lang="en-US" smtClean="0"/>
              <a:t>‹#›</a:t>
            </a:fld>
            <a:endParaRPr lang="en-US"/>
          </a:p>
        </p:txBody>
      </p:sp>
    </p:spTree>
    <p:extLst>
      <p:ext uri="{BB962C8B-B14F-4D97-AF65-F5344CB8AC3E}">
        <p14:creationId xmlns:p14="http://schemas.microsoft.com/office/powerpoint/2010/main" val="232004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914400" y="5181610"/>
            <a:ext cx="10363200" cy="933452"/>
          </a:xfrm>
        </p:spPr>
        <p:txBody>
          <a:bodyPr anchor="b">
            <a:normAutofit/>
          </a:bodyPr>
          <a:lstStyle>
            <a:lvl1pPr algn="ctr">
              <a:defRPr sz="24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900">
                <a:solidFill>
                  <a:schemeClr val="accent2">
                    <a:lumMod val="60000"/>
                    <a:lumOff val="40000"/>
                  </a:schemeClr>
                </a:solidFill>
              </a:defRPr>
            </a:lvl1pPr>
            <a:lvl2pPr marL="457027" indent="0" algn="ctr">
              <a:buNone/>
              <a:defRPr>
                <a:solidFill>
                  <a:schemeClr val="tx1">
                    <a:tint val="75000"/>
                  </a:schemeClr>
                </a:solidFill>
              </a:defRPr>
            </a:lvl2pPr>
            <a:lvl3pPr marL="914054" indent="0" algn="ctr">
              <a:buNone/>
              <a:defRPr>
                <a:solidFill>
                  <a:schemeClr val="tx1">
                    <a:tint val="75000"/>
                  </a:schemeClr>
                </a:solidFill>
              </a:defRPr>
            </a:lvl3pPr>
            <a:lvl4pPr marL="1371082" indent="0" algn="ctr">
              <a:buNone/>
              <a:defRPr>
                <a:solidFill>
                  <a:schemeClr val="tx1">
                    <a:tint val="75000"/>
                  </a:schemeClr>
                </a:solidFill>
              </a:defRPr>
            </a:lvl4pPr>
            <a:lvl5pPr marL="1828108" indent="0" algn="ctr">
              <a:buNone/>
              <a:defRPr>
                <a:solidFill>
                  <a:schemeClr val="tx1">
                    <a:tint val="75000"/>
                  </a:schemeClr>
                </a:solidFill>
              </a:defRPr>
            </a:lvl5pPr>
            <a:lvl6pPr marL="2285138" indent="0" algn="ctr">
              <a:buNone/>
              <a:defRPr>
                <a:solidFill>
                  <a:schemeClr val="tx1">
                    <a:tint val="75000"/>
                  </a:schemeClr>
                </a:solidFill>
              </a:defRPr>
            </a:lvl6pPr>
            <a:lvl7pPr marL="2742162" indent="0" algn="ctr">
              <a:buNone/>
              <a:defRPr>
                <a:solidFill>
                  <a:schemeClr val="tx1">
                    <a:tint val="75000"/>
                  </a:schemeClr>
                </a:solidFill>
              </a:defRPr>
            </a:lvl7pPr>
            <a:lvl8pPr marL="3199187" indent="0" algn="ctr">
              <a:buNone/>
              <a:defRPr>
                <a:solidFill>
                  <a:schemeClr val="tx1">
                    <a:tint val="75000"/>
                  </a:schemeClr>
                </a:solidFill>
              </a:defRPr>
            </a:lvl8pPr>
            <a:lvl9pPr marL="365621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792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4839" y="160350"/>
            <a:ext cx="8026404" cy="525463"/>
          </a:xfrm>
        </p:spPr>
        <p:txBody>
          <a:bodyPr/>
          <a:lstStyle>
            <a:lvl1pPr algn="l">
              <a:defRPr>
                <a:solidFill>
                  <a:schemeClr val="bg1">
                    <a:lumMod val="65000"/>
                  </a:schemeClr>
                </a:solidFill>
              </a:defRPr>
            </a:lvl1pPr>
          </a:lstStyle>
          <a:p>
            <a:r>
              <a:rPr lang="en-US" dirty="0"/>
              <a:t>Click to edit Master title style</a:t>
            </a:r>
          </a:p>
        </p:txBody>
      </p:sp>
      <p:sp>
        <p:nvSpPr>
          <p:cNvPr id="13" name="Content Placeholder 12"/>
          <p:cNvSpPr>
            <a:spLocks noGrp="1"/>
          </p:cNvSpPr>
          <p:nvPr>
            <p:ph sz="quarter" idx="13"/>
          </p:nvPr>
        </p:nvSpPr>
        <p:spPr>
          <a:xfrm>
            <a:off x="2032004"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381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386" indent="-171386">
              <a:buFont typeface="Arial" pitchFamily="34" charset="0"/>
              <a:buChar char="•"/>
              <a:defRPr sz="2400">
                <a:solidFill>
                  <a:schemeClr val="accent2">
                    <a:lumMod val="60000"/>
                    <a:lumOff val="40000"/>
                  </a:schemeClr>
                </a:solidFill>
              </a:defRPr>
            </a:lvl1pPr>
            <a:lvl2pPr marL="628411" indent="-171386">
              <a:buFont typeface="Arial" pitchFamily="34" charset="0"/>
              <a:buChar char="•"/>
              <a:defRPr sz="2000">
                <a:solidFill>
                  <a:schemeClr val="accent2">
                    <a:lumMod val="60000"/>
                    <a:lumOff val="40000"/>
                  </a:schemeClr>
                </a:solidFill>
              </a:defRPr>
            </a:lvl2pPr>
            <a:lvl3pPr marL="1085440" indent="-171386">
              <a:buFont typeface="Arial" pitchFamily="34" charset="0"/>
              <a:buChar char="•"/>
              <a:defRPr sz="1900">
                <a:solidFill>
                  <a:schemeClr val="accent2">
                    <a:lumMod val="60000"/>
                    <a:lumOff val="40000"/>
                  </a:schemeClr>
                </a:solidFill>
              </a:defRPr>
            </a:lvl3pPr>
            <a:lvl4pPr marL="1542465" indent="-171386">
              <a:buFont typeface="Arial" pitchFamily="34" charset="0"/>
              <a:buChar char="•"/>
              <a:defRPr sz="1600">
                <a:solidFill>
                  <a:schemeClr val="accent2">
                    <a:lumMod val="60000"/>
                    <a:lumOff val="40000"/>
                  </a:schemeClr>
                </a:solidFill>
              </a:defRPr>
            </a:lvl4pPr>
            <a:lvl5pPr marL="1999493" indent="-171386">
              <a:buFont typeface="Arial" pitchFamily="34" charset="0"/>
              <a:buChar char="•"/>
              <a:defRPr sz="1600">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93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876" tIns="60937" rIns="121876" bIns="60937"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14" name="Footer Placeholder 4"/>
          <p:cNvSpPr>
            <a:spLocks noGrp="1"/>
          </p:cNvSpPr>
          <p:nvPr>
            <p:ph type="ftr" sz="quarter" idx="3"/>
          </p:nvPr>
        </p:nvSpPr>
        <p:spPr>
          <a:xfrm>
            <a:off x="4165601" y="6356360"/>
            <a:ext cx="3860800" cy="365125"/>
          </a:xfrm>
          <a:prstGeom prst="rect">
            <a:avLst/>
          </a:prstGeom>
        </p:spPr>
        <p:txBody>
          <a:bodyPr vert="horz" lIns="121876" tIns="60937" rIns="121876" bIns="6093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876" tIns="60937" rIns="121876" bIns="6093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3"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937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876" tIns="60937" rIns="121876" bIns="60937"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14" name="Footer Placeholder 4"/>
          <p:cNvSpPr>
            <a:spLocks noGrp="1"/>
          </p:cNvSpPr>
          <p:nvPr>
            <p:ph type="ftr" sz="quarter" idx="3"/>
          </p:nvPr>
        </p:nvSpPr>
        <p:spPr>
          <a:xfrm>
            <a:off x="4165601" y="6356360"/>
            <a:ext cx="3860800" cy="365125"/>
          </a:xfrm>
          <a:prstGeom prst="rect">
            <a:avLst/>
          </a:prstGeom>
        </p:spPr>
        <p:txBody>
          <a:bodyPr vert="horz" lIns="121876" tIns="60937" rIns="121876" bIns="6093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876" tIns="60937" rIns="121876" bIns="6093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759200" y="1295401"/>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28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400"/>
            <a:ext cx="9448800" cy="1362075"/>
          </a:xfrm>
        </p:spPr>
        <p:txBody>
          <a:bodyPr anchor="t"/>
          <a:lstStyle>
            <a:lvl1pPr algn="l">
              <a:defRPr sz="4000"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3251200" y="584208"/>
            <a:ext cx="9448800" cy="1500187"/>
          </a:xfrm>
        </p:spPr>
        <p:txBody>
          <a:bodyPr anchor="b"/>
          <a:lstStyle>
            <a:lvl1pPr marL="0" indent="0">
              <a:buNone/>
              <a:defRPr sz="2000">
                <a:solidFill>
                  <a:schemeClr val="bg1">
                    <a:lumMod val="10000"/>
                  </a:schemeClr>
                </a:solidFill>
              </a:defRPr>
            </a:lvl1pPr>
            <a:lvl2pPr marL="457027" indent="0">
              <a:buNone/>
              <a:defRPr sz="1900">
                <a:solidFill>
                  <a:schemeClr val="tx1">
                    <a:tint val="75000"/>
                  </a:schemeClr>
                </a:solidFill>
              </a:defRPr>
            </a:lvl2pPr>
            <a:lvl3pPr marL="914054" indent="0">
              <a:buNone/>
              <a:defRPr sz="1600">
                <a:solidFill>
                  <a:schemeClr val="tx1">
                    <a:tint val="75000"/>
                  </a:schemeClr>
                </a:solidFill>
              </a:defRPr>
            </a:lvl3pPr>
            <a:lvl4pPr marL="1371082" indent="0">
              <a:buNone/>
              <a:defRPr sz="1600">
                <a:solidFill>
                  <a:schemeClr val="tx1">
                    <a:tint val="75000"/>
                  </a:schemeClr>
                </a:solidFill>
              </a:defRPr>
            </a:lvl4pPr>
            <a:lvl5pPr marL="1828108" indent="0">
              <a:buNone/>
              <a:defRPr sz="1600">
                <a:solidFill>
                  <a:schemeClr val="tx1">
                    <a:tint val="75000"/>
                  </a:schemeClr>
                </a:solidFill>
              </a:defRPr>
            </a:lvl5pPr>
            <a:lvl6pPr marL="2285138" indent="0">
              <a:buNone/>
              <a:defRPr sz="1600">
                <a:solidFill>
                  <a:schemeClr val="tx1">
                    <a:tint val="75000"/>
                  </a:schemeClr>
                </a:solidFill>
              </a:defRPr>
            </a:lvl6pPr>
            <a:lvl7pPr marL="2742162" indent="0">
              <a:buNone/>
              <a:defRPr sz="1600">
                <a:solidFill>
                  <a:schemeClr val="tx1">
                    <a:tint val="75000"/>
                  </a:schemeClr>
                </a:solidFill>
              </a:defRPr>
            </a:lvl7pPr>
            <a:lvl8pPr marL="3199187" indent="0">
              <a:buNone/>
              <a:defRPr sz="1600">
                <a:solidFill>
                  <a:schemeClr val="tx1">
                    <a:tint val="75000"/>
                  </a:schemeClr>
                </a:solidFill>
              </a:defRPr>
            </a:lvl8pPr>
            <a:lvl9pPr marL="365621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633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65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3" y="304812"/>
            <a:ext cx="4976444" cy="639763"/>
          </a:xfrm>
        </p:spPr>
        <p:txBody>
          <a:bodyPr anchor="b">
            <a:noAutofit/>
          </a:bodyPr>
          <a:lstStyle>
            <a:lvl1pPr marL="0" indent="0">
              <a:buNone/>
              <a:defRPr sz="2000" b="1"/>
            </a:lvl1pPr>
            <a:lvl2pPr marL="457027" indent="0">
              <a:buNone/>
              <a:defRPr sz="2000" b="1"/>
            </a:lvl2pPr>
            <a:lvl3pPr marL="914054" indent="0">
              <a:buNone/>
              <a:defRPr sz="1900" b="1"/>
            </a:lvl3pPr>
            <a:lvl4pPr marL="1371082" indent="0">
              <a:buNone/>
              <a:defRPr sz="1600" b="1"/>
            </a:lvl4pPr>
            <a:lvl5pPr marL="1828108" indent="0">
              <a:buNone/>
              <a:defRPr sz="1600" b="1"/>
            </a:lvl5pPr>
            <a:lvl6pPr marL="2285138" indent="0">
              <a:buNone/>
              <a:defRPr sz="1600" b="1"/>
            </a:lvl6pPr>
            <a:lvl7pPr marL="2742162" indent="0">
              <a:buNone/>
              <a:defRPr sz="1600" b="1"/>
            </a:lvl7pPr>
            <a:lvl8pPr marL="3199187" indent="0">
              <a:buNone/>
              <a:defRPr sz="1600" b="1"/>
            </a:lvl8pPr>
            <a:lvl9pPr marL="365621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9203" y="1066814"/>
            <a:ext cx="4976444"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1" y="304812"/>
            <a:ext cx="4978400" cy="639763"/>
          </a:xfrm>
        </p:spPr>
        <p:txBody>
          <a:bodyPr anchor="b">
            <a:noAutofit/>
          </a:bodyPr>
          <a:lstStyle>
            <a:lvl1pPr marL="0" indent="0">
              <a:buNone/>
              <a:defRPr sz="2000" b="1"/>
            </a:lvl1pPr>
            <a:lvl2pPr marL="457027" indent="0">
              <a:buNone/>
              <a:defRPr sz="2000" b="1"/>
            </a:lvl2pPr>
            <a:lvl3pPr marL="914054" indent="0">
              <a:buNone/>
              <a:defRPr sz="1900" b="1"/>
            </a:lvl3pPr>
            <a:lvl4pPr marL="1371082" indent="0">
              <a:buNone/>
              <a:defRPr sz="1600" b="1"/>
            </a:lvl4pPr>
            <a:lvl5pPr marL="1828108" indent="0">
              <a:buNone/>
              <a:defRPr sz="1600" b="1"/>
            </a:lvl5pPr>
            <a:lvl6pPr marL="2285138" indent="0">
              <a:buNone/>
              <a:defRPr sz="1600" b="1"/>
            </a:lvl6pPr>
            <a:lvl7pPr marL="2742162" indent="0">
              <a:buNone/>
              <a:defRPr sz="1600" b="1"/>
            </a:lvl7pPr>
            <a:lvl8pPr marL="3199187" indent="0">
              <a:buNone/>
              <a:defRPr sz="1600" b="1"/>
            </a:lvl8pPr>
            <a:lvl9pPr marL="365621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144001" y="1066814"/>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191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44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987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401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13" y="23472"/>
            <a:ext cx="7635433" cy="674688"/>
          </a:xfrm>
        </p:spPr>
        <p:txBody>
          <a:bodyPr anchor="ctr" anchorCtr="0"/>
          <a:lstStyle>
            <a:lvl1pPr algn="l">
              <a:defRPr sz="2000"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5384800" y="1715535"/>
            <a:ext cx="5283200" cy="342694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600">
                <a:solidFill>
                  <a:schemeClr val="bg1">
                    <a:lumMod val="90000"/>
                  </a:schemeClr>
                </a:solidFill>
              </a:defRPr>
            </a:lvl1pPr>
            <a:lvl2pPr marL="457027" indent="0">
              <a:buNone/>
              <a:defRPr sz="1200"/>
            </a:lvl2pPr>
            <a:lvl3pPr marL="914054" indent="0">
              <a:buNone/>
              <a:defRPr sz="900"/>
            </a:lvl3pPr>
            <a:lvl4pPr marL="1371082" indent="0">
              <a:buNone/>
              <a:defRPr sz="900"/>
            </a:lvl4pPr>
            <a:lvl5pPr marL="1828108" indent="0">
              <a:buNone/>
              <a:defRPr sz="900"/>
            </a:lvl5pPr>
            <a:lvl6pPr marL="2285138" indent="0">
              <a:buNone/>
              <a:defRPr sz="900"/>
            </a:lvl6pPr>
            <a:lvl7pPr marL="2742162" indent="0">
              <a:buNone/>
              <a:defRPr sz="900"/>
            </a:lvl7pPr>
            <a:lvl8pPr marL="3199187" indent="0">
              <a:buNone/>
              <a:defRPr sz="900"/>
            </a:lvl8pPr>
            <a:lvl9pPr marL="3656215"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701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1" y="4792672"/>
            <a:ext cx="7315200" cy="566739"/>
          </a:xfr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3962403" y="177800"/>
            <a:ext cx="7924800" cy="4470400"/>
          </a:xfrm>
        </p:spPr>
        <p:txBody>
          <a:bodyPr/>
          <a:lstStyle>
            <a:lvl1pPr marL="0" indent="0">
              <a:buNone/>
              <a:defRPr sz="3200"/>
            </a:lvl1pPr>
            <a:lvl2pPr marL="457027" indent="0">
              <a:buNone/>
              <a:defRPr sz="2800"/>
            </a:lvl2pPr>
            <a:lvl3pPr marL="914054" indent="0">
              <a:buNone/>
              <a:defRPr sz="2400"/>
            </a:lvl3pPr>
            <a:lvl4pPr marL="1371082" indent="0">
              <a:buNone/>
              <a:defRPr sz="2000"/>
            </a:lvl4pPr>
            <a:lvl5pPr marL="1828108" indent="0">
              <a:buNone/>
              <a:defRPr sz="2000"/>
            </a:lvl5pPr>
            <a:lvl6pPr marL="2285138" indent="0">
              <a:buNone/>
              <a:defRPr sz="2000"/>
            </a:lvl6pPr>
            <a:lvl7pPr marL="2742162" indent="0">
              <a:buNone/>
              <a:defRPr sz="2000"/>
            </a:lvl7pPr>
            <a:lvl8pPr marL="3199187" indent="0">
              <a:buNone/>
              <a:defRPr sz="2000"/>
            </a:lvl8pPr>
            <a:lvl9pPr marL="3656215" indent="0">
              <a:buNone/>
              <a:defRPr sz="2000"/>
            </a:lvl9pPr>
          </a:lstStyle>
          <a:p>
            <a:endParaRPr lang="en-US"/>
          </a:p>
        </p:txBody>
      </p:sp>
      <p:sp>
        <p:nvSpPr>
          <p:cNvPr id="4" name="Text Placeholder 3"/>
          <p:cNvSpPr>
            <a:spLocks noGrp="1"/>
          </p:cNvSpPr>
          <p:nvPr>
            <p:ph type="body" sz="half" idx="2"/>
          </p:nvPr>
        </p:nvSpPr>
        <p:spPr>
          <a:xfrm>
            <a:off x="4165601" y="5359413"/>
            <a:ext cx="7315200" cy="804863"/>
          </a:xfrm>
        </p:spPr>
        <p:txBody>
          <a:bodyPr/>
          <a:lstStyle>
            <a:lvl1pPr marL="0" indent="0">
              <a:buNone/>
              <a:defRPr sz="1600">
                <a:solidFill>
                  <a:schemeClr val="bg1">
                    <a:lumMod val="90000"/>
                  </a:schemeClr>
                </a:solidFill>
              </a:defRPr>
            </a:lvl1pPr>
            <a:lvl2pPr marL="457027" indent="0">
              <a:buNone/>
              <a:defRPr sz="1200"/>
            </a:lvl2pPr>
            <a:lvl3pPr marL="914054" indent="0">
              <a:buNone/>
              <a:defRPr sz="900"/>
            </a:lvl3pPr>
            <a:lvl4pPr marL="1371082" indent="0">
              <a:buNone/>
              <a:defRPr sz="900"/>
            </a:lvl4pPr>
            <a:lvl5pPr marL="1828108" indent="0">
              <a:buNone/>
              <a:defRPr sz="900"/>
            </a:lvl5pPr>
            <a:lvl6pPr marL="2285138" indent="0">
              <a:buNone/>
              <a:defRPr sz="900"/>
            </a:lvl6pPr>
            <a:lvl7pPr marL="2742162" indent="0">
              <a:buNone/>
              <a:defRPr sz="900"/>
            </a:lvl7pPr>
            <a:lvl8pPr marL="3199187" indent="0">
              <a:buNone/>
              <a:defRPr sz="900"/>
            </a:lvl8pPr>
            <a:lvl9pPr marL="365621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96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19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3" y="304808"/>
            <a:ext cx="13208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1" y="274647"/>
            <a:ext cx="9550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1" y="1422401"/>
            <a:ext cx="6197600" cy="838200"/>
          </a:xfrm>
        </p:spPr>
        <p:txBody>
          <a:bodyPr anchor="ctr">
            <a:normAutofit/>
          </a:bodyPr>
          <a:lstStyle>
            <a:lvl1pPr marL="57129" indent="0">
              <a:buFontTx/>
              <a:buNone/>
              <a:defRPr sz="1900" baseline="0">
                <a:solidFill>
                  <a:schemeClr val="bg1">
                    <a:lumMod val="95000"/>
                  </a:schemeClr>
                </a:solidFill>
              </a:defRPr>
            </a:lvl1pPr>
          </a:lstStyle>
          <a:p>
            <a:pPr lvl="0"/>
            <a:r>
              <a:rPr lang="en-US" dirty="0"/>
              <a:t>Click to edit Master text styles</a:t>
            </a:r>
          </a:p>
        </p:txBody>
      </p:sp>
      <p:sp>
        <p:nvSpPr>
          <p:cNvPr id="7" name="Text Placeholder 8"/>
          <p:cNvSpPr>
            <a:spLocks noGrp="1"/>
          </p:cNvSpPr>
          <p:nvPr>
            <p:ph type="body" sz="quarter" idx="16"/>
          </p:nvPr>
        </p:nvSpPr>
        <p:spPr>
          <a:xfrm>
            <a:off x="3149601" y="2260600"/>
            <a:ext cx="6197600" cy="838200"/>
          </a:xfrm>
        </p:spPr>
        <p:txBody>
          <a:bodyPr anchor="ctr">
            <a:normAutofit/>
          </a:bodyPr>
          <a:lstStyle>
            <a:lvl1pPr marL="57129" indent="0">
              <a:buFontTx/>
              <a:buNone/>
              <a:defRPr sz="1900" baseline="0">
                <a:solidFill>
                  <a:schemeClr val="bg1">
                    <a:lumMod val="95000"/>
                  </a:schemeClr>
                </a:solidFill>
              </a:defRPr>
            </a:lvl1pPr>
          </a:lstStyle>
          <a:p>
            <a:pPr lvl="0"/>
            <a:r>
              <a:rPr lang="en-US" dirty="0"/>
              <a:t>Click to edit Master text styles</a:t>
            </a:r>
          </a:p>
        </p:txBody>
      </p:sp>
      <p:sp>
        <p:nvSpPr>
          <p:cNvPr id="8" name="Text Placeholder 8"/>
          <p:cNvSpPr>
            <a:spLocks noGrp="1"/>
          </p:cNvSpPr>
          <p:nvPr>
            <p:ph type="body" sz="quarter" idx="17"/>
          </p:nvPr>
        </p:nvSpPr>
        <p:spPr>
          <a:xfrm>
            <a:off x="3149601" y="3098801"/>
            <a:ext cx="6197600" cy="838200"/>
          </a:xfrm>
        </p:spPr>
        <p:txBody>
          <a:bodyPr anchor="ctr">
            <a:normAutofit/>
          </a:bodyPr>
          <a:lstStyle>
            <a:lvl1pPr marL="57129" indent="0">
              <a:buFontTx/>
              <a:buNone/>
              <a:defRPr sz="1900" baseline="0">
                <a:solidFill>
                  <a:schemeClr val="bg1">
                    <a:lumMod val="95000"/>
                  </a:schemeClr>
                </a:solidFill>
              </a:defRPr>
            </a:lvl1pPr>
          </a:lstStyle>
          <a:p>
            <a:pPr lvl="0"/>
            <a:r>
              <a:rPr lang="en-US" dirty="0"/>
              <a:t>Click to edit Master text styles</a:t>
            </a:r>
          </a:p>
        </p:txBody>
      </p:sp>
      <p:sp>
        <p:nvSpPr>
          <p:cNvPr id="12" name="Text Placeholder 8"/>
          <p:cNvSpPr>
            <a:spLocks noGrp="1"/>
          </p:cNvSpPr>
          <p:nvPr>
            <p:ph type="body" sz="quarter" idx="18"/>
          </p:nvPr>
        </p:nvSpPr>
        <p:spPr>
          <a:xfrm>
            <a:off x="3149601" y="3937003"/>
            <a:ext cx="6197600" cy="838200"/>
          </a:xfrm>
        </p:spPr>
        <p:txBody>
          <a:bodyPr anchor="ctr">
            <a:normAutofit/>
          </a:bodyPr>
          <a:lstStyle>
            <a:lvl1pPr marL="57129" indent="0">
              <a:buFontTx/>
              <a:buNone/>
              <a:defRPr sz="1900" baseline="0">
                <a:solidFill>
                  <a:schemeClr val="bg1">
                    <a:lumMod val="95000"/>
                  </a:schemeClr>
                </a:solidFill>
              </a:defRPr>
            </a:lvl1pPr>
          </a:lstStyle>
          <a:p>
            <a:pPr lvl="0"/>
            <a:r>
              <a:rPr lang="en-US" dirty="0"/>
              <a:t>Click to edit Master text styles</a:t>
            </a:r>
          </a:p>
        </p:txBody>
      </p:sp>
      <p:sp>
        <p:nvSpPr>
          <p:cNvPr id="2" name="Title 1"/>
          <p:cNvSpPr>
            <a:spLocks noGrp="1"/>
          </p:cNvSpPr>
          <p:nvPr>
            <p:ph type="title"/>
          </p:nvPr>
        </p:nvSpPr>
        <p:spPr>
          <a:xfrm>
            <a:off x="203205" y="177810"/>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178151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8839200" y="2234531"/>
            <a:ext cx="2540000" cy="3937676"/>
          </a:xfrm>
        </p:spPr>
        <p:txBody>
          <a:bodyPr anchor="ctr" anchorCtr="0">
            <a:normAutofit/>
          </a:bodyPr>
          <a:lstStyle>
            <a:lvl1pPr marL="57129" indent="0" algn="ctr">
              <a:buFontTx/>
              <a:buNone/>
              <a:defRPr sz="1900" baseline="0">
                <a:solidFill>
                  <a:schemeClr val="bg1"/>
                </a:solidFill>
              </a:defRPr>
            </a:lvl1pPr>
          </a:lstStyle>
          <a:p>
            <a:pPr lvl="0"/>
            <a:r>
              <a:rPr lang="en-US" dirty="0"/>
              <a:t>Click to edit Master text styles</a:t>
            </a:r>
          </a:p>
        </p:txBody>
      </p:sp>
      <p:sp>
        <p:nvSpPr>
          <p:cNvPr id="7" name="Text Placeholder 8"/>
          <p:cNvSpPr>
            <a:spLocks noGrp="1"/>
          </p:cNvSpPr>
          <p:nvPr>
            <p:ph type="body" sz="quarter" idx="16"/>
          </p:nvPr>
        </p:nvSpPr>
        <p:spPr>
          <a:xfrm>
            <a:off x="4775200" y="2209811"/>
            <a:ext cx="2540000" cy="3977605"/>
          </a:xfrm>
        </p:spPr>
        <p:txBody>
          <a:bodyPr anchor="ctr" anchorCtr="0">
            <a:normAutofit/>
          </a:bodyPr>
          <a:lstStyle>
            <a:lvl1pPr marL="57129" indent="0" algn="ctr">
              <a:buFontTx/>
              <a:buNone/>
              <a:defRPr sz="1900" baseline="0">
                <a:solidFill>
                  <a:schemeClr val="bg1"/>
                </a:solidFill>
              </a:defRPr>
            </a:lvl1pPr>
          </a:lstStyle>
          <a:p>
            <a:pPr lvl="0"/>
            <a:r>
              <a:rPr lang="en-US" dirty="0"/>
              <a:t>Click to edit Master text styles</a:t>
            </a:r>
          </a:p>
        </p:txBody>
      </p:sp>
      <p:sp>
        <p:nvSpPr>
          <p:cNvPr id="8" name="Text Placeholder 8"/>
          <p:cNvSpPr>
            <a:spLocks noGrp="1"/>
          </p:cNvSpPr>
          <p:nvPr>
            <p:ph type="body" sz="quarter" idx="17"/>
          </p:nvPr>
        </p:nvSpPr>
        <p:spPr>
          <a:xfrm>
            <a:off x="711200" y="2234531"/>
            <a:ext cx="2540000" cy="3937676"/>
          </a:xfrm>
        </p:spPr>
        <p:txBody>
          <a:bodyPr anchor="ctr" anchorCtr="0">
            <a:normAutofit/>
          </a:bodyPr>
          <a:lstStyle>
            <a:lvl1pPr marL="57129" indent="0" algn="ctr">
              <a:buFontTx/>
              <a:buNone/>
              <a:defRPr sz="1900" baseline="0">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03205" y="177810"/>
            <a:ext cx="8737603" cy="525463"/>
          </a:xfrm>
        </p:spPr>
        <p:txBody>
          <a:bodyPr/>
          <a:lstStyle>
            <a:lvl1pPr algn="l">
              <a:defRPr>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997545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1"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6" name="Content Placeholder 3"/>
          <p:cNvSpPr>
            <a:spLocks noGrp="1"/>
          </p:cNvSpPr>
          <p:nvPr>
            <p:ph sz="half" idx="2"/>
          </p:nvPr>
        </p:nvSpPr>
        <p:spPr>
          <a:xfrm>
            <a:off x="5791200" y="304808"/>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9" name="Content Placeholder 2"/>
          <p:cNvSpPr>
            <a:spLocks noGrp="1"/>
          </p:cNvSpPr>
          <p:nvPr>
            <p:ph sz="half" idx="14"/>
          </p:nvPr>
        </p:nvSpPr>
        <p:spPr>
          <a:xfrm>
            <a:off x="1219201" y="3429001"/>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Content Placeholder 3"/>
          <p:cNvSpPr>
            <a:spLocks noGrp="1"/>
          </p:cNvSpPr>
          <p:nvPr>
            <p:ph sz="half" idx="15"/>
          </p:nvPr>
        </p:nvSpPr>
        <p:spPr>
          <a:xfrm>
            <a:off x="5588001" y="3429001"/>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1597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1" y="7559675"/>
            <a:ext cx="3860800" cy="365125"/>
          </a:xfrm>
        </p:spPr>
        <p:txBody>
          <a:bodyPr/>
          <a:lstStyle>
            <a:lvl1pPr>
              <a:defRPr>
                <a:solidFill>
                  <a:schemeClr val="accent2">
                    <a:lumMod val="60000"/>
                    <a:lumOff val="40000"/>
                  </a:schemeClr>
                </a:solidFill>
              </a:defRPr>
            </a:lvl1pPr>
          </a:lstStyle>
          <a:p>
            <a:endParaRPr lang="en-US" dirty="0">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dirty="0">
              <a:solidFill>
                <a:srgbClr val="F7291E">
                  <a:lumMod val="60000"/>
                  <a:lumOff val="40000"/>
                </a:srgbClr>
              </a:solidFill>
            </a:endParaRPr>
          </a:p>
        </p:txBody>
      </p:sp>
      <p:sp>
        <p:nvSpPr>
          <p:cNvPr id="15" name="Content Placeholder 2"/>
          <p:cNvSpPr>
            <a:spLocks noGrp="1"/>
          </p:cNvSpPr>
          <p:nvPr>
            <p:ph sz="half" idx="15"/>
          </p:nvPr>
        </p:nvSpPr>
        <p:spPr>
          <a:xfrm>
            <a:off x="914407" y="-2235199"/>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7" name="Content Placeholder 3"/>
          <p:cNvSpPr>
            <a:spLocks noGrp="1"/>
          </p:cNvSpPr>
          <p:nvPr>
            <p:ph sz="half" idx="17"/>
          </p:nvPr>
        </p:nvSpPr>
        <p:spPr>
          <a:xfrm>
            <a:off x="8127996"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a:xfrm>
            <a:off x="101601" y="177810"/>
            <a:ext cx="8737603" cy="525463"/>
          </a:xfrm>
        </p:spPr>
        <p:txBody>
          <a:bodyPr/>
          <a:lstStyle>
            <a:lvl1pPr algn="l">
              <a:defRPr>
                <a:solidFill>
                  <a:schemeClr val="accent2">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41269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72481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962403" y="177810"/>
            <a:ext cx="8026404"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778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876" tIns="60937" rIns="121876" bIns="60937"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14" name="Footer Placeholder 4"/>
          <p:cNvSpPr>
            <a:spLocks noGrp="1"/>
          </p:cNvSpPr>
          <p:nvPr>
            <p:ph type="ftr" sz="quarter" idx="3"/>
          </p:nvPr>
        </p:nvSpPr>
        <p:spPr>
          <a:xfrm>
            <a:off x="4165601" y="6356360"/>
            <a:ext cx="3860800" cy="365125"/>
          </a:xfrm>
          <a:prstGeom prst="rect">
            <a:avLst/>
          </a:prstGeom>
        </p:spPr>
        <p:txBody>
          <a:bodyPr vert="horz" lIns="121876" tIns="60937" rIns="121876" bIns="6093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876" tIns="60937" rIns="121876" bIns="6093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3"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7507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876" tIns="60937" rIns="121876" bIns="60937"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14" name="Footer Placeholder 4"/>
          <p:cNvSpPr>
            <a:spLocks noGrp="1"/>
          </p:cNvSpPr>
          <p:nvPr>
            <p:ph type="ftr" sz="quarter" idx="3"/>
          </p:nvPr>
        </p:nvSpPr>
        <p:spPr>
          <a:xfrm>
            <a:off x="4165601" y="6356360"/>
            <a:ext cx="3860800" cy="365125"/>
          </a:xfrm>
          <a:prstGeom prst="rect">
            <a:avLst/>
          </a:prstGeom>
        </p:spPr>
        <p:txBody>
          <a:bodyPr vert="horz" lIns="121876" tIns="60937" rIns="121876" bIns="6093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876" tIns="60937" rIns="121876" bIns="6093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4368797" y="1295401"/>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267201" y="381013"/>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3096890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3" y="304812"/>
            <a:ext cx="4976444" cy="639763"/>
          </a:xfrm>
        </p:spPr>
        <p:txBody>
          <a:bodyPr anchor="b">
            <a:noAutofit/>
          </a:bodyPr>
          <a:lstStyle>
            <a:lvl1pPr marL="0" indent="0">
              <a:buNone/>
              <a:defRPr sz="2000" b="1"/>
            </a:lvl1pPr>
            <a:lvl2pPr marL="457027" indent="0">
              <a:buNone/>
              <a:defRPr sz="2000" b="1"/>
            </a:lvl2pPr>
            <a:lvl3pPr marL="914054" indent="0">
              <a:buNone/>
              <a:defRPr sz="1900" b="1"/>
            </a:lvl3pPr>
            <a:lvl4pPr marL="1371082" indent="0">
              <a:buNone/>
              <a:defRPr sz="1600" b="1"/>
            </a:lvl4pPr>
            <a:lvl5pPr marL="1828108" indent="0">
              <a:buNone/>
              <a:defRPr sz="1600" b="1"/>
            </a:lvl5pPr>
            <a:lvl6pPr marL="2285138" indent="0">
              <a:buNone/>
              <a:defRPr sz="1600" b="1"/>
            </a:lvl6pPr>
            <a:lvl7pPr marL="2742162" indent="0">
              <a:buNone/>
              <a:defRPr sz="1600" b="1"/>
            </a:lvl7pPr>
            <a:lvl8pPr marL="3199187" indent="0">
              <a:buNone/>
              <a:defRPr sz="1600" b="1"/>
            </a:lvl8pPr>
            <a:lvl9pPr marL="365621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9203" y="1066814"/>
            <a:ext cx="4976444"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1" y="304812"/>
            <a:ext cx="4978400" cy="639763"/>
          </a:xfrm>
        </p:spPr>
        <p:txBody>
          <a:bodyPr anchor="b">
            <a:noAutofit/>
          </a:bodyPr>
          <a:lstStyle>
            <a:lvl1pPr marL="0" indent="0">
              <a:buNone/>
              <a:defRPr sz="2000" b="1"/>
            </a:lvl1pPr>
            <a:lvl2pPr marL="457027" indent="0">
              <a:buNone/>
              <a:defRPr sz="2000" b="1"/>
            </a:lvl2pPr>
            <a:lvl3pPr marL="914054" indent="0">
              <a:buNone/>
              <a:defRPr sz="1900" b="1"/>
            </a:lvl3pPr>
            <a:lvl4pPr marL="1371082" indent="0">
              <a:buNone/>
              <a:defRPr sz="1600" b="1"/>
            </a:lvl4pPr>
            <a:lvl5pPr marL="1828108" indent="0">
              <a:buNone/>
              <a:defRPr sz="1600" b="1"/>
            </a:lvl5pPr>
            <a:lvl6pPr marL="2285138" indent="0">
              <a:buNone/>
              <a:defRPr sz="1600" b="1"/>
            </a:lvl6pPr>
            <a:lvl7pPr marL="2742162" indent="0">
              <a:buNone/>
              <a:defRPr sz="1600" b="1"/>
            </a:lvl7pPr>
            <a:lvl8pPr marL="3199187" indent="0">
              <a:buNone/>
              <a:defRPr sz="1600" b="1"/>
            </a:lvl8pPr>
            <a:lvl9pPr marL="365621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144001" y="1066814"/>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3661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1" y="1422401"/>
            <a:ext cx="6197600" cy="838200"/>
          </a:xfrm>
        </p:spPr>
        <p:txBody>
          <a:bodyPr anchor="ctr">
            <a:normAutofit/>
          </a:bodyPr>
          <a:lstStyle>
            <a:lvl1pPr marL="57129" indent="0">
              <a:buFontTx/>
              <a:buNone/>
              <a:defRPr sz="1900" baseline="0"/>
            </a:lvl1pPr>
          </a:lstStyle>
          <a:p>
            <a:pPr lvl="0"/>
            <a:r>
              <a:rPr lang="en-US" dirty="0"/>
              <a:t>Click to edit Master text styles</a:t>
            </a:r>
          </a:p>
        </p:txBody>
      </p:sp>
      <p:sp>
        <p:nvSpPr>
          <p:cNvPr id="7" name="Text Placeholder 8"/>
          <p:cNvSpPr>
            <a:spLocks noGrp="1"/>
          </p:cNvSpPr>
          <p:nvPr>
            <p:ph type="body" sz="quarter" idx="16"/>
          </p:nvPr>
        </p:nvSpPr>
        <p:spPr>
          <a:xfrm>
            <a:off x="3149601" y="2260600"/>
            <a:ext cx="6197600" cy="838200"/>
          </a:xfrm>
        </p:spPr>
        <p:txBody>
          <a:bodyPr anchor="ctr">
            <a:normAutofit/>
          </a:bodyPr>
          <a:lstStyle>
            <a:lvl1pPr marL="57129" indent="0">
              <a:buFontTx/>
              <a:buNone/>
              <a:defRPr sz="1900" baseline="0"/>
            </a:lvl1pPr>
          </a:lstStyle>
          <a:p>
            <a:pPr lvl="0"/>
            <a:r>
              <a:rPr lang="en-US" dirty="0"/>
              <a:t>Click to edit Master text styles</a:t>
            </a:r>
          </a:p>
        </p:txBody>
      </p:sp>
      <p:sp>
        <p:nvSpPr>
          <p:cNvPr id="8" name="Text Placeholder 8"/>
          <p:cNvSpPr>
            <a:spLocks noGrp="1"/>
          </p:cNvSpPr>
          <p:nvPr>
            <p:ph type="body" sz="quarter" idx="17"/>
          </p:nvPr>
        </p:nvSpPr>
        <p:spPr>
          <a:xfrm>
            <a:off x="3149601" y="3098801"/>
            <a:ext cx="6197600" cy="838200"/>
          </a:xfrm>
        </p:spPr>
        <p:txBody>
          <a:bodyPr anchor="ctr">
            <a:normAutofit/>
          </a:bodyPr>
          <a:lstStyle>
            <a:lvl1pPr marL="57129" indent="0">
              <a:buFontTx/>
              <a:buNone/>
              <a:defRPr sz="1900" baseline="0"/>
            </a:lvl1pPr>
          </a:lstStyle>
          <a:p>
            <a:pPr lvl="0"/>
            <a:r>
              <a:rPr lang="en-US" dirty="0"/>
              <a:t>Click to edit Master text styles</a:t>
            </a:r>
          </a:p>
        </p:txBody>
      </p:sp>
      <p:sp>
        <p:nvSpPr>
          <p:cNvPr id="12" name="Text Placeholder 8"/>
          <p:cNvSpPr>
            <a:spLocks noGrp="1"/>
          </p:cNvSpPr>
          <p:nvPr>
            <p:ph type="body" sz="quarter" idx="18"/>
          </p:nvPr>
        </p:nvSpPr>
        <p:spPr>
          <a:xfrm>
            <a:off x="3149601" y="3937003"/>
            <a:ext cx="6197600" cy="838200"/>
          </a:xfrm>
        </p:spPr>
        <p:txBody>
          <a:bodyPr anchor="ctr">
            <a:normAutofit/>
          </a:bodyPr>
          <a:lstStyle>
            <a:lvl1pPr marL="57129" indent="0">
              <a:buFontTx/>
              <a:buNone/>
              <a:defRPr sz="19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1200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1"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6" name="Content Placeholder 3"/>
          <p:cNvSpPr>
            <a:spLocks noGrp="1"/>
          </p:cNvSpPr>
          <p:nvPr>
            <p:ph sz="half" idx="2"/>
          </p:nvPr>
        </p:nvSpPr>
        <p:spPr>
          <a:xfrm>
            <a:off x="5791200" y="304808"/>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9" name="Content Placeholder 2"/>
          <p:cNvSpPr>
            <a:spLocks noGrp="1"/>
          </p:cNvSpPr>
          <p:nvPr>
            <p:ph sz="half" idx="14"/>
          </p:nvPr>
        </p:nvSpPr>
        <p:spPr>
          <a:xfrm>
            <a:off x="1219201" y="3429001"/>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Content Placeholder 3"/>
          <p:cNvSpPr>
            <a:spLocks noGrp="1"/>
          </p:cNvSpPr>
          <p:nvPr>
            <p:ph sz="half" idx="15"/>
          </p:nvPr>
        </p:nvSpPr>
        <p:spPr>
          <a:xfrm>
            <a:off x="5588001" y="3429001"/>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1935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1" y="7559675"/>
            <a:ext cx="3860800" cy="365125"/>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508010" y="3225815"/>
            <a:ext cx="3352796" cy="3352799"/>
          </a:xfrm>
        </p:spPr>
        <p:txBody>
          <a:bodyPr lIns="365626" tIns="0" rIns="243749">
            <a:normAutofit/>
          </a:bodyPr>
          <a:lstStyle>
            <a:lvl1pPr>
              <a:lnSpc>
                <a:spcPts val="1999"/>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Content Placeholder 3"/>
          <p:cNvSpPr>
            <a:spLocks noGrp="1"/>
          </p:cNvSpPr>
          <p:nvPr>
            <p:ph sz="half" idx="2"/>
          </p:nvPr>
        </p:nvSpPr>
        <p:spPr>
          <a:xfrm>
            <a:off x="4114803" y="3225815"/>
            <a:ext cx="3352796" cy="3352799"/>
          </a:xfrm>
        </p:spPr>
        <p:txBody>
          <a:bodyPr lIns="365626" tIns="0" rIns="243749">
            <a:normAutofit/>
          </a:bodyPr>
          <a:lstStyle>
            <a:lvl1pPr>
              <a:lnSpc>
                <a:spcPts val="1999"/>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1" name="Content Placeholder 3"/>
          <p:cNvSpPr>
            <a:spLocks noGrp="1"/>
          </p:cNvSpPr>
          <p:nvPr>
            <p:ph sz="half" idx="14"/>
          </p:nvPr>
        </p:nvSpPr>
        <p:spPr>
          <a:xfrm>
            <a:off x="7721599" y="3225815"/>
            <a:ext cx="3352796" cy="3352799"/>
          </a:xfrm>
        </p:spPr>
        <p:txBody>
          <a:bodyPr lIns="365626" tIns="0" rIns="243749">
            <a:normAutofit/>
          </a:bodyPr>
          <a:lstStyle>
            <a:lvl1pPr>
              <a:lnSpc>
                <a:spcPts val="1999"/>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5" name="Content Placeholder 2"/>
          <p:cNvSpPr>
            <a:spLocks noGrp="1"/>
          </p:cNvSpPr>
          <p:nvPr>
            <p:ph sz="half" idx="15"/>
          </p:nvPr>
        </p:nvSpPr>
        <p:spPr>
          <a:xfrm>
            <a:off x="508010" y="711201"/>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6" name="Content Placeholder 3"/>
          <p:cNvSpPr>
            <a:spLocks noGrp="1"/>
          </p:cNvSpPr>
          <p:nvPr>
            <p:ph sz="half" idx="16"/>
          </p:nvPr>
        </p:nvSpPr>
        <p:spPr>
          <a:xfrm>
            <a:off x="4114796"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7" name="Content Placeholder 3"/>
          <p:cNvSpPr>
            <a:spLocks noGrp="1"/>
          </p:cNvSpPr>
          <p:nvPr>
            <p:ph sz="half" idx="17"/>
          </p:nvPr>
        </p:nvSpPr>
        <p:spPr>
          <a:xfrm>
            <a:off x="7721597"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a:xfrm>
            <a:off x="203205" y="177810"/>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209712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34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6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08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21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7CA0C05-0B19-4A3E-A566-A0865A02C5E0}" type="slidenum">
              <a:rPr lang="en-US" smtClean="0"/>
              <a:t>‹#›</a:t>
            </a:fld>
            <a:endParaRPr lang="en-US"/>
          </a:p>
        </p:txBody>
      </p:sp>
    </p:spTree>
    <p:extLst>
      <p:ext uri="{BB962C8B-B14F-4D97-AF65-F5344CB8AC3E}">
        <p14:creationId xmlns:p14="http://schemas.microsoft.com/office/powerpoint/2010/main" val="211228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7CA0C05-0B19-4A3E-A566-A0865A02C5E0}" type="slidenum">
              <a:rPr lang="en-US" smtClean="0"/>
              <a:t>‹#›</a:t>
            </a:fld>
            <a:endParaRPr lang="en-US"/>
          </a:p>
        </p:txBody>
      </p:sp>
    </p:spTree>
    <p:extLst>
      <p:ext uri="{BB962C8B-B14F-4D97-AF65-F5344CB8AC3E}">
        <p14:creationId xmlns:p14="http://schemas.microsoft.com/office/powerpoint/2010/main" val="183398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EDC192A-E67E-469A-A4BF-1D3F34A80032}"/>
              </a:ext>
            </a:extLst>
          </p:cNvPr>
          <p:cNvSpPr txBox="1">
            <a:spLocks/>
          </p:cNvSpPr>
          <p:nvPr userDrawn="1"/>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9795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114000"/>
        </a:lnSpc>
        <a:spcBef>
          <a:spcPts val="0"/>
        </a:spcBef>
        <a:buClr>
          <a:srgbClr val="92D050"/>
        </a:buClr>
        <a:buFont typeface="Wingdings" panose="05000000000000000000" pitchFamily="2" charset="2"/>
        <a:buChar char="§"/>
        <a:defRPr sz="2800" kern="1200">
          <a:solidFill>
            <a:schemeClr val="bg1"/>
          </a:solidFill>
          <a:latin typeface="+mn-lt"/>
          <a:ea typeface="+mn-ea"/>
          <a:cs typeface="+mn-cs"/>
        </a:defRPr>
      </a:lvl1pPr>
      <a:lvl2pPr marL="685783" indent="-228594" algn="l" defTabSz="914377" rtl="0" eaLnBrk="1" latinLnBrk="0" hangingPunct="1">
        <a:lnSpc>
          <a:spcPct val="114000"/>
        </a:lnSpc>
        <a:spcBef>
          <a:spcPts val="0"/>
        </a:spcBef>
        <a:buClr>
          <a:srgbClr val="0070C0"/>
        </a:buClr>
        <a:buFont typeface="Wingdings" panose="05000000000000000000" pitchFamily="2" charset="2"/>
        <a:buChar char="§"/>
        <a:defRPr sz="2400" kern="1200">
          <a:solidFill>
            <a:schemeClr val="bg1"/>
          </a:solidFill>
          <a:latin typeface="+mn-lt"/>
          <a:ea typeface="+mn-ea"/>
          <a:cs typeface="+mn-cs"/>
        </a:defRPr>
      </a:lvl2pPr>
      <a:lvl3pPr marL="1142971" indent="-228594" algn="l" defTabSz="914377" rtl="0" eaLnBrk="1" latinLnBrk="0" hangingPunct="1">
        <a:lnSpc>
          <a:spcPct val="114000"/>
        </a:lnSpc>
        <a:spcBef>
          <a:spcPts val="0"/>
        </a:spcBef>
        <a:buClr>
          <a:srgbClr val="C00000"/>
        </a:buClr>
        <a:buFont typeface="Wingdings" panose="05000000000000000000" pitchFamily="2" charset="2"/>
        <a:buChar char="§"/>
        <a:defRPr sz="2000" kern="1200">
          <a:solidFill>
            <a:schemeClr val="bg1"/>
          </a:solidFill>
          <a:latin typeface="+mn-lt"/>
          <a:ea typeface="+mn-ea"/>
          <a:cs typeface="+mn-cs"/>
        </a:defRPr>
      </a:lvl3pPr>
      <a:lvl4pPr marL="1600160" indent="-228594" algn="l" defTabSz="914377" rtl="0" eaLnBrk="1" latinLnBrk="0" hangingPunct="1">
        <a:lnSpc>
          <a:spcPct val="114000"/>
        </a:lnSpc>
        <a:spcBef>
          <a:spcPts val="0"/>
        </a:spcBef>
        <a:buClr>
          <a:srgbClr val="FFFF00"/>
        </a:buClr>
        <a:buFont typeface="Wingdings" panose="05000000000000000000" pitchFamily="2" charset="2"/>
        <a:buChar char="§"/>
        <a:defRPr sz="1900" kern="1200">
          <a:solidFill>
            <a:schemeClr val="bg1"/>
          </a:solidFill>
          <a:latin typeface="+mn-lt"/>
          <a:ea typeface="+mn-ea"/>
          <a:cs typeface="+mn-cs"/>
        </a:defRPr>
      </a:lvl4pPr>
      <a:lvl5pPr marL="2057349" indent="-228594" algn="l" defTabSz="914377" rtl="0" eaLnBrk="1" latinLnBrk="0" hangingPunct="1">
        <a:lnSpc>
          <a:spcPct val="114000"/>
        </a:lnSpc>
        <a:spcBef>
          <a:spcPts val="0"/>
        </a:spcBef>
        <a:buFont typeface="Wingdings" panose="05000000000000000000" pitchFamily="2" charset="2"/>
        <a:buChar char="§"/>
        <a:defRPr sz="19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1"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6" rIns="91408" bIns="45706" rtlCol="0" anchor="ctr"/>
          <a:lstStyle/>
          <a:p>
            <a:pPr algn="ctr" defTabSz="914054"/>
            <a:endParaRPr lang="en-US">
              <a:solidFill>
                <a:prstClr val="white"/>
              </a:solidFill>
            </a:endParaRPr>
          </a:p>
        </p:txBody>
      </p:sp>
      <p:sp>
        <p:nvSpPr>
          <p:cNvPr id="4" name="Date Placeholder 3"/>
          <p:cNvSpPr>
            <a:spLocks noGrp="1"/>
          </p:cNvSpPr>
          <p:nvPr>
            <p:ph type="dt" sz="half" idx="2"/>
          </p:nvPr>
        </p:nvSpPr>
        <p:spPr>
          <a:xfrm>
            <a:off x="609600" y="6356360"/>
            <a:ext cx="2844800" cy="365125"/>
          </a:xfrm>
          <a:prstGeom prst="rect">
            <a:avLst/>
          </a:prstGeom>
        </p:spPr>
        <p:txBody>
          <a:bodyPr vert="horz" lIns="121876" tIns="60937" rIns="121876" bIns="60937" rtlCol="0" anchor="ctr"/>
          <a:lstStyle>
            <a:lvl1pPr algn="l">
              <a:defRPr sz="1200">
                <a:solidFill>
                  <a:schemeClr val="tx1">
                    <a:tint val="75000"/>
                  </a:schemeClr>
                </a:solidFill>
              </a:defRPr>
            </a:lvl1pPr>
          </a:lstStyle>
          <a:p>
            <a:pPr defTabSz="914054"/>
            <a:endParaRPr lang="en-US">
              <a:solidFill>
                <a:prstClr val="black">
                  <a:tint val="75000"/>
                </a:prstClr>
              </a:solidFill>
            </a:endParaRPr>
          </a:p>
        </p:txBody>
      </p:sp>
      <p:sp>
        <p:nvSpPr>
          <p:cNvPr id="5" name="Footer Placeholder 4"/>
          <p:cNvSpPr>
            <a:spLocks noGrp="1"/>
          </p:cNvSpPr>
          <p:nvPr>
            <p:ph type="ftr" sz="quarter" idx="3"/>
          </p:nvPr>
        </p:nvSpPr>
        <p:spPr>
          <a:xfrm>
            <a:off x="4165601" y="6356360"/>
            <a:ext cx="3860800" cy="365125"/>
          </a:xfrm>
          <a:prstGeom prst="rect">
            <a:avLst/>
          </a:prstGeom>
        </p:spPr>
        <p:txBody>
          <a:bodyPr vert="horz" lIns="121876" tIns="60937" rIns="121876" bIns="60937" rtlCol="0" anchor="ctr"/>
          <a:lstStyle>
            <a:lvl1pPr algn="ctr">
              <a:defRPr sz="1200">
                <a:solidFill>
                  <a:schemeClr val="tx1">
                    <a:tint val="75000"/>
                  </a:schemeClr>
                </a:solidFill>
              </a:defRPr>
            </a:lvl1pPr>
          </a:lstStyle>
          <a:p>
            <a:pPr defTabSz="914054"/>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0"/>
            <a:ext cx="2844800" cy="365125"/>
          </a:xfrm>
          <a:prstGeom prst="rect">
            <a:avLst/>
          </a:prstGeom>
        </p:spPr>
        <p:txBody>
          <a:bodyPr vert="horz" lIns="121876" tIns="60937" rIns="121876" bIns="60937" rtlCol="0" anchor="ctr"/>
          <a:lstStyle>
            <a:lvl1pPr algn="r">
              <a:defRPr sz="1200">
                <a:solidFill>
                  <a:schemeClr val="tx1">
                    <a:tint val="75000"/>
                  </a:schemeClr>
                </a:solidFill>
              </a:defRPr>
            </a:lvl1pPr>
          </a:lstStyle>
          <a:p>
            <a:pPr defTabSz="914054"/>
            <a:fld id="{FD99AA8B-2E7A-4BBC-8FDE-CA7CF71DD330}" type="slidenum">
              <a:rPr lang="en-US" smtClean="0">
                <a:solidFill>
                  <a:prstClr val="black">
                    <a:tint val="75000"/>
                  </a:prstClr>
                </a:solidFill>
              </a:rPr>
              <a:pPr defTabSz="914054"/>
              <a:t>‹#›</a:t>
            </a:fld>
            <a:endParaRPr lang="en-US">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876" tIns="60937" rIns="121876" bIns="609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946405" y="177810"/>
            <a:ext cx="8737603" cy="525463"/>
          </a:xfrm>
          <a:prstGeom prst="rect">
            <a:avLst/>
          </a:prstGeom>
        </p:spPr>
        <p:txBody>
          <a:bodyPr vert="horz" lIns="121876" tIns="60937" rIns="121876" bIns="60937" rtlCol="0" anchor="b">
            <a:normAutofit/>
          </a:bodyPr>
          <a:lstStyle/>
          <a:p>
            <a:r>
              <a:rPr lang="en-US" dirty="0"/>
              <a:t>Click to edit Master title style</a:t>
            </a:r>
          </a:p>
        </p:txBody>
      </p:sp>
    </p:spTree>
    <p:extLst>
      <p:ext uri="{BB962C8B-B14F-4D97-AF65-F5344CB8AC3E}">
        <p14:creationId xmlns:p14="http://schemas.microsoft.com/office/powerpoint/2010/main" val="3034483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sldNum="0" hdr="0" dt="0"/>
  <p:txStyles>
    <p:titleStyle>
      <a:lvl1pPr algn="r" defTabSz="914054" rtl="0" eaLnBrk="1" latinLnBrk="0" hangingPunct="1">
        <a:spcBef>
          <a:spcPct val="0"/>
        </a:spcBef>
        <a:buNone/>
        <a:defRPr sz="2800" kern="1200">
          <a:solidFill>
            <a:schemeClr val="bg1">
              <a:lumMod val="95000"/>
            </a:schemeClr>
          </a:solidFill>
          <a:latin typeface="+mj-lt"/>
          <a:ea typeface="+mj-ea"/>
          <a:cs typeface="+mj-cs"/>
        </a:defRPr>
      </a:lvl1pPr>
    </p:titleStyle>
    <p:bodyStyle>
      <a:lvl1pPr marL="0" indent="0" algn="l" defTabSz="914054"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054"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054"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054"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054" rtl="0" eaLnBrk="1" latinLnBrk="0" hangingPunct="1">
        <a:spcBef>
          <a:spcPct val="20000"/>
        </a:spcBef>
        <a:buFontTx/>
        <a:buNone/>
        <a:defRPr sz="2400" kern="1200">
          <a:solidFill>
            <a:schemeClr val="bg1">
              <a:lumMod val="10000"/>
            </a:schemeClr>
          </a:solidFill>
          <a:latin typeface="+mn-lt"/>
          <a:ea typeface="+mn-ea"/>
          <a:cs typeface="+mn-cs"/>
        </a:defRPr>
      </a:lvl5pPr>
      <a:lvl6pPr marL="2513648" indent="-228513" algn="l" defTabSz="9140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74" indent="-228513" algn="l" defTabSz="9140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02" indent="-228513" algn="l" defTabSz="9140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30" indent="-228513" algn="l" defTabSz="9140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4" rtl="0" eaLnBrk="1" latinLnBrk="0" hangingPunct="1">
        <a:defRPr sz="1900" kern="1200">
          <a:solidFill>
            <a:schemeClr val="tx1"/>
          </a:solidFill>
          <a:latin typeface="+mn-lt"/>
          <a:ea typeface="+mn-ea"/>
          <a:cs typeface="+mn-cs"/>
        </a:defRPr>
      </a:lvl1pPr>
      <a:lvl2pPr marL="457027" algn="l" defTabSz="914054" rtl="0" eaLnBrk="1" latinLnBrk="0" hangingPunct="1">
        <a:defRPr sz="1900" kern="1200">
          <a:solidFill>
            <a:schemeClr val="tx1"/>
          </a:solidFill>
          <a:latin typeface="+mn-lt"/>
          <a:ea typeface="+mn-ea"/>
          <a:cs typeface="+mn-cs"/>
        </a:defRPr>
      </a:lvl2pPr>
      <a:lvl3pPr marL="914054" algn="l" defTabSz="914054" rtl="0" eaLnBrk="1" latinLnBrk="0" hangingPunct="1">
        <a:defRPr sz="1900" kern="1200">
          <a:solidFill>
            <a:schemeClr val="tx1"/>
          </a:solidFill>
          <a:latin typeface="+mn-lt"/>
          <a:ea typeface="+mn-ea"/>
          <a:cs typeface="+mn-cs"/>
        </a:defRPr>
      </a:lvl3pPr>
      <a:lvl4pPr marL="1371082" algn="l" defTabSz="914054" rtl="0" eaLnBrk="1" latinLnBrk="0" hangingPunct="1">
        <a:defRPr sz="1900" kern="1200">
          <a:solidFill>
            <a:schemeClr val="tx1"/>
          </a:solidFill>
          <a:latin typeface="+mn-lt"/>
          <a:ea typeface="+mn-ea"/>
          <a:cs typeface="+mn-cs"/>
        </a:defRPr>
      </a:lvl4pPr>
      <a:lvl5pPr marL="1828108" algn="l" defTabSz="914054" rtl="0" eaLnBrk="1" latinLnBrk="0" hangingPunct="1">
        <a:defRPr sz="1900" kern="1200">
          <a:solidFill>
            <a:schemeClr val="tx1"/>
          </a:solidFill>
          <a:latin typeface="+mn-lt"/>
          <a:ea typeface="+mn-ea"/>
          <a:cs typeface="+mn-cs"/>
        </a:defRPr>
      </a:lvl5pPr>
      <a:lvl6pPr marL="2285138" algn="l" defTabSz="914054" rtl="0" eaLnBrk="1" latinLnBrk="0" hangingPunct="1">
        <a:defRPr sz="1900" kern="1200">
          <a:solidFill>
            <a:schemeClr val="tx1"/>
          </a:solidFill>
          <a:latin typeface="+mn-lt"/>
          <a:ea typeface="+mn-ea"/>
          <a:cs typeface="+mn-cs"/>
        </a:defRPr>
      </a:lvl6pPr>
      <a:lvl7pPr marL="2742162" algn="l" defTabSz="914054" rtl="0" eaLnBrk="1" latinLnBrk="0" hangingPunct="1">
        <a:defRPr sz="1900" kern="1200">
          <a:solidFill>
            <a:schemeClr val="tx1"/>
          </a:solidFill>
          <a:latin typeface="+mn-lt"/>
          <a:ea typeface="+mn-ea"/>
          <a:cs typeface="+mn-cs"/>
        </a:defRPr>
      </a:lvl7pPr>
      <a:lvl8pPr marL="3199187" algn="l" defTabSz="914054" rtl="0" eaLnBrk="1" latinLnBrk="0" hangingPunct="1">
        <a:defRPr sz="1900" kern="1200">
          <a:solidFill>
            <a:schemeClr val="tx1"/>
          </a:solidFill>
          <a:latin typeface="+mn-lt"/>
          <a:ea typeface="+mn-ea"/>
          <a:cs typeface="+mn-cs"/>
        </a:defRPr>
      </a:lvl8pPr>
      <a:lvl9pPr marL="3656215" algn="l" defTabSz="9140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understood.org/en/learning-attention-issues/child-learning-disabilities/add-adh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s://supportservices.jobcorps.gov/SupportingStudentsLD/Pages/Related-Disabilities.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5">
            <a:extLst>
              <a:ext uri="{FF2B5EF4-FFF2-40B4-BE49-F238E27FC236}">
                <a16:creationId xmlns:a16="http://schemas.microsoft.com/office/drawing/2014/main" id="{35719738-F9FF-4054-ABB6-B3831E6C900B}"/>
              </a:ext>
            </a:extLst>
          </p:cNvPr>
          <p:cNvSpPr>
            <a:spLocks noEditPoints="1"/>
          </p:cNvSpPr>
          <p:nvPr/>
        </p:nvSpPr>
        <p:spPr bwMode="auto">
          <a:xfrm>
            <a:off x="2942883" y="3541377"/>
            <a:ext cx="1600767" cy="1611235"/>
          </a:xfrm>
          <a:custGeom>
            <a:avLst/>
            <a:gdLst>
              <a:gd name="T0" fmla="*/ 0 w 71"/>
              <a:gd name="T1" fmla="*/ 158392 h 71"/>
              <a:gd name="T2" fmla="*/ 30788 w 71"/>
              <a:gd name="T3" fmla="*/ 106743 h 71"/>
              <a:gd name="T4" fmla="*/ 13684 w 71"/>
              <a:gd name="T5" fmla="*/ 110186 h 71"/>
              <a:gd name="T6" fmla="*/ 23947 w 71"/>
              <a:gd name="T7" fmla="*/ 86083 h 71"/>
              <a:gd name="T8" fmla="*/ 20526 w 71"/>
              <a:gd name="T9" fmla="*/ 144619 h 71"/>
              <a:gd name="T10" fmla="*/ 37630 w 71"/>
              <a:gd name="T11" fmla="*/ 134289 h 71"/>
              <a:gd name="T12" fmla="*/ 51314 w 71"/>
              <a:gd name="T13" fmla="*/ 158392 h 71"/>
              <a:gd name="T14" fmla="*/ 0 w 71"/>
              <a:gd name="T15" fmla="*/ 237588 h 71"/>
              <a:gd name="T16" fmla="*/ 23947 w 71"/>
              <a:gd name="T17" fmla="*/ 230702 h 71"/>
              <a:gd name="T18" fmla="*/ 17105 w 71"/>
              <a:gd name="T19" fmla="*/ 213485 h 71"/>
              <a:gd name="T20" fmla="*/ 30788 w 71"/>
              <a:gd name="T21" fmla="*/ 189382 h 71"/>
              <a:gd name="T22" fmla="*/ 17105 w 71"/>
              <a:gd name="T23" fmla="*/ 189382 h 71"/>
              <a:gd name="T24" fmla="*/ 3421 w 71"/>
              <a:gd name="T25" fmla="*/ 196269 h 71"/>
              <a:gd name="T26" fmla="*/ 47893 w 71"/>
              <a:gd name="T27" fmla="*/ 175609 h 71"/>
              <a:gd name="T28" fmla="*/ 34209 w 71"/>
              <a:gd name="T29" fmla="*/ 203155 h 71"/>
              <a:gd name="T30" fmla="*/ 23947 w 71"/>
              <a:gd name="T31" fmla="*/ 244475 h 71"/>
              <a:gd name="T32" fmla="*/ 3421 w 71"/>
              <a:gd name="T33" fmla="*/ 68866 h 71"/>
              <a:gd name="T34" fmla="*/ 20526 w 71"/>
              <a:gd name="T35" fmla="*/ 55093 h 71"/>
              <a:gd name="T36" fmla="*/ 20526 w 71"/>
              <a:gd name="T37" fmla="*/ 20660 h 71"/>
              <a:gd name="T38" fmla="*/ 13684 w 71"/>
              <a:gd name="T39" fmla="*/ 27546 h 71"/>
              <a:gd name="T40" fmla="*/ 20526 w 71"/>
              <a:gd name="T41" fmla="*/ 0 h 71"/>
              <a:gd name="T42" fmla="*/ 37630 w 71"/>
              <a:gd name="T43" fmla="*/ 55093 h 71"/>
              <a:gd name="T44" fmla="*/ 51314 w 71"/>
              <a:gd name="T45" fmla="*/ 68866 h 71"/>
              <a:gd name="T46" fmla="*/ 239466 w 71"/>
              <a:gd name="T47" fmla="*/ 68866 h 71"/>
              <a:gd name="T48" fmla="*/ 68419 w 71"/>
              <a:gd name="T49" fmla="*/ 65423 h 71"/>
              <a:gd name="T50" fmla="*/ 71840 w 71"/>
              <a:gd name="T51" fmla="*/ 34433 h 71"/>
              <a:gd name="T52" fmla="*/ 242887 w 71"/>
              <a:gd name="T53" fmla="*/ 37876 h 71"/>
              <a:gd name="T54" fmla="*/ 242887 w 71"/>
              <a:gd name="T55" fmla="*/ 134289 h 71"/>
              <a:gd name="T56" fmla="*/ 71840 w 71"/>
              <a:gd name="T57" fmla="*/ 137732 h 71"/>
              <a:gd name="T58" fmla="*/ 68419 w 71"/>
              <a:gd name="T59" fmla="*/ 106743 h 71"/>
              <a:gd name="T60" fmla="*/ 239466 w 71"/>
              <a:gd name="T61" fmla="*/ 103299 h 71"/>
              <a:gd name="T62" fmla="*/ 242887 w 71"/>
              <a:gd name="T63" fmla="*/ 134289 h 71"/>
              <a:gd name="T64" fmla="*/ 239466 w 71"/>
              <a:gd name="T65" fmla="*/ 210042 h 71"/>
              <a:gd name="T66" fmla="*/ 68419 w 71"/>
              <a:gd name="T67" fmla="*/ 206599 h 71"/>
              <a:gd name="T68" fmla="*/ 71840 w 71"/>
              <a:gd name="T69" fmla="*/ 175609 h 71"/>
              <a:gd name="T70" fmla="*/ 242887 w 71"/>
              <a:gd name="T71" fmla="*/ 179052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accent2"/>
          </a:solidFill>
          <a:ln>
            <a:noFill/>
          </a:ln>
        </p:spPr>
        <p:txBody>
          <a:bodyPr lIns="91438" tIns="45719" rIns="91438" bIns="45719"/>
          <a:lstStyle/>
          <a:p>
            <a:endParaRPr lang="en-US" sz="9600">
              <a:solidFill>
                <a:schemeClr val="bg1"/>
              </a:solidFill>
            </a:endParaRPr>
          </a:p>
        </p:txBody>
      </p:sp>
      <p:sp>
        <p:nvSpPr>
          <p:cNvPr id="5" name="Freeform 4">
            <a:extLst>
              <a:ext uri="{FF2B5EF4-FFF2-40B4-BE49-F238E27FC236}">
                <a16:creationId xmlns:a16="http://schemas.microsoft.com/office/drawing/2014/main" id="{C4428DFA-95CB-493F-BB30-E551A040A7F0}"/>
              </a:ext>
            </a:extLst>
          </p:cNvPr>
          <p:cNvSpPr>
            <a:spLocks noEditPoints="1"/>
          </p:cNvSpPr>
          <p:nvPr/>
        </p:nvSpPr>
        <p:spPr bwMode="auto">
          <a:xfrm>
            <a:off x="676420" y="3703546"/>
            <a:ext cx="1632157" cy="1286897"/>
          </a:xfrm>
          <a:custGeom>
            <a:avLst/>
            <a:gdLst>
              <a:gd name="T0" fmla="*/ 247650 w 72"/>
              <a:gd name="T1" fmla="*/ 184986 h 57"/>
              <a:gd name="T2" fmla="*/ 240771 w 72"/>
              <a:gd name="T3" fmla="*/ 195263 h 57"/>
              <a:gd name="T4" fmla="*/ 10319 w 72"/>
              <a:gd name="T5" fmla="*/ 195263 h 57"/>
              <a:gd name="T6" fmla="*/ 0 w 72"/>
              <a:gd name="T7" fmla="*/ 184986 h 57"/>
              <a:gd name="T8" fmla="*/ 0 w 72"/>
              <a:gd name="T9" fmla="*/ 167858 h 57"/>
              <a:gd name="T10" fmla="*/ 10319 w 72"/>
              <a:gd name="T11" fmla="*/ 161006 h 57"/>
              <a:gd name="T12" fmla="*/ 240771 w 72"/>
              <a:gd name="T13" fmla="*/ 161006 h 57"/>
              <a:gd name="T14" fmla="*/ 247650 w 72"/>
              <a:gd name="T15" fmla="*/ 167858 h 57"/>
              <a:gd name="T16" fmla="*/ 247650 w 72"/>
              <a:gd name="T17" fmla="*/ 184986 h 57"/>
              <a:gd name="T18" fmla="*/ 247650 w 72"/>
              <a:gd name="T19" fmla="*/ 82216 h 57"/>
              <a:gd name="T20" fmla="*/ 240771 w 72"/>
              <a:gd name="T21" fmla="*/ 89067 h 57"/>
              <a:gd name="T22" fmla="*/ 27517 w 72"/>
              <a:gd name="T23" fmla="*/ 89067 h 57"/>
              <a:gd name="T24" fmla="*/ 20638 w 72"/>
              <a:gd name="T25" fmla="*/ 82216 h 57"/>
              <a:gd name="T26" fmla="*/ 20638 w 72"/>
              <a:gd name="T27" fmla="*/ 61662 h 57"/>
              <a:gd name="T28" fmla="*/ 27517 w 72"/>
              <a:gd name="T29" fmla="*/ 54811 h 57"/>
              <a:gd name="T30" fmla="*/ 240771 w 72"/>
              <a:gd name="T31" fmla="*/ 54811 h 57"/>
              <a:gd name="T32" fmla="*/ 247650 w 72"/>
              <a:gd name="T33" fmla="*/ 61662 h 57"/>
              <a:gd name="T34" fmla="*/ 247650 w 72"/>
              <a:gd name="T35" fmla="*/ 82216 h 57"/>
              <a:gd name="T36" fmla="*/ 247650 w 72"/>
              <a:gd name="T37" fmla="*/ 133601 h 57"/>
              <a:gd name="T38" fmla="*/ 240771 w 72"/>
              <a:gd name="T39" fmla="*/ 143878 h 57"/>
              <a:gd name="T40" fmla="*/ 61913 w 72"/>
              <a:gd name="T41" fmla="*/ 143878 h 57"/>
              <a:gd name="T42" fmla="*/ 55033 w 72"/>
              <a:gd name="T43" fmla="*/ 133601 h 57"/>
              <a:gd name="T44" fmla="*/ 55033 w 72"/>
              <a:gd name="T45" fmla="*/ 116473 h 57"/>
              <a:gd name="T46" fmla="*/ 61913 w 72"/>
              <a:gd name="T47" fmla="*/ 106196 h 57"/>
              <a:gd name="T48" fmla="*/ 240771 w 72"/>
              <a:gd name="T49" fmla="*/ 106196 h 57"/>
              <a:gd name="T50" fmla="*/ 247650 w 72"/>
              <a:gd name="T51" fmla="*/ 116473 h 57"/>
              <a:gd name="T52" fmla="*/ 247650 w 72"/>
              <a:gd name="T53" fmla="*/ 133601 h 57"/>
              <a:gd name="T54" fmla="*/ 247650 w 72"/>
              <a:gd name="T55" fmla="*/ 27405 h 57"/>
              <a:gd name="T56" fmla="*/ 240771 w 72"/>
              <a:gd name="T57" fmla="*/ 37682 h 57"/>
              <a:gd name="T58" fmla="*/ 82550 w 72"/>
              <a:gd name="T59" fmla="*/ 37682 h 57"/>
              <a:gd name="T60" fmla="*/ 72231 w 72"/>
              <a:gd name="T61" fmla="*/ 27405 h 57"/>
              <a:gd name="T62" fmla="*/ 72231 w 72"/>
              <a:gd name="T63" fmla="*/ 10277 h 57"/>
              <a:gd name="T64" fmla="*/ 82550 w 72"/>
              <a:gd name="T65" fmla="*/ 0 h 57"/>
              <a:gd name="T66" fmla="*/ 240771 w 72"/>
              <a:gd name="T67" fmla="*/ 0 h 57"/>
              <a:gd name="T68" fmla="*/ 247650 w 72"/>
              <a:gd name="T69" fmla="*/ 10277 h 57"/>
              <a:gd name="T70" fmla="*/ 247650 w 72"/>
              <a:gd name="T71" fmla="*/ 27405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accent1"/>
          </a:solidFill>
          <a:ln>
            <a:noFill/>
          </a:ln>
        </p:spPr>
        <p:txBody>
          <a:bodyPr lIns="91438" tIns="45719" rIns="91438" bIns="45719"/>
          <a:lstStyle/>
          <a:p>
            <a:endParaRPr lang="en-US" sz="9600">
              <a:solidFill>
                <a:schemeClr val="bg1"/>
              </a:solidFill>
            </a:endParaRPr>
          </a:p>
        </p:txBody>
      </p:sp>
      <p:sp>
        <p:nvSpPr>
          <p:cNvPr id="6" name="Freeform 60">
            <a:extLst>
              <a:ext uri="{FF2B5EF4-FFF2-40B4-BE49-F238E27FC236}">
                <a16:creationId xmlns:a16="http://schemas.microsoft.com/office/drawing/2014/main" id="{E4AEE0C6-7D20-4CBF-BBCD-21BA00080767}"/>
              </a:ext>
            </a:extLst>
          </p:cNvPr>
          <p:cNvSpPr>
            <a:spLocks noEditPoints="1"/>
          </p:cNvSpPr>
          <p:nvPr/>
        </p:nvSpPr>
        <p:spPr bwMode="auto">
          <a:xfrm>
            <a:off x="7573789" y="3471948"/>
            <a:ext cx="1602411" cy="1750091"/>
          </a:xfrm>
          <a:custGeom>
            <a:avLst/>
            <a:gdLst>
              <a:gd name="T0" fmla="*/ 338109 w 216"/>
              <a:gd name="T1" fmla="*/ 318845 h 236"/>
              <a:gd name="T2" fmla="*/ 287073 w 216"/>
              <a:gd name="T3" fmla="*/ 369860 h 236"/>
              <a:gd name="T4" fmla="*/ 274315 w 216"/>
              <a:gd name="T5" fmla="*/ 376237 h 236"/>
              <a:gd name="T6" fmla="*/ 261556 w 216"/>
              <a:gd name="T7" fmla="*/ 369860 h 236"/>
              <a:gd name="T8" fmla="*/ 236038 w 216"/>
              <a:gd name="T9" fmla="*/ 344353 h 236"/>
              <a:gd name="T10" fmla="*/ 229659 w 216"/>
              <a:gd name="T11" fmla="*/ 331599 h 236"/>
              <a:gd name="T12" fmla="*/ 248797 w 216"/>
              <a:gd name="T13" fmla="*/ 312468 h 236"/>
              <a:gd name="T14" fmla="*/ 261556 w 216"/>
              <a:gd name="T15" fmla="*/ 318845 h 236"/>
              <a:gd name="T16" fmla="*/ 274315 w 216"/>
              <a:gd name="T17" fmla="*/ 330004 h 236"/>
              <a:gd name="T18" fmla="*/ 312591 w 216"/>
              <a:gd name="T19" fmla="*/ 293337 h 236"/>
              <a:gd name="T20" fmla="*/ 325350 w 216"/>
              <a:gd name="T21" fmla="*/ 286960 h 236"/>
              <a:gd name="T22" fmla="*/ 344488 w 216"/>
              <a:gd name="T23" fmla="*/ 306091 h 236"/>
              <a:gd name="T24" fmla="*/ 338109 w 216"/>
              <a:gd name="T25" fmla="*/ 318845 h 236"/>
              <a:gd name="T26" fmla="*/ 280694 w 216"/>
              <a:gd name="T27" fmla="*/ 296526 h 236"/>
              <a:gd name="T28" fmla="*/ 274315 w 216"/>
              <a:gd name="T29" fmla="*/ 302903 h 236"/>
              <a:gd name="T30" fmla="*/ 248797 w 216"/>
              <a:gd name="T31" fmla="*/ 293337 h 236"/>
              <a:gd name="T32" fmla="*/ 210520 w 216"/>
              <a:gd name="T33" fmla="*/ 331599 h 236"/>
              <a:gd name="T34" fmla="*/ 221684 w 216"/>
              <a:gd name="T35" fmla="*/ 358701 h 236"/>
              <a:gd name="T36" fmla="*/ 232848 w 216"/>
              <a:gd name="T37" fmla="*/ 369860 h 236"/>
              <a:gd name="T38" fmla="*/ 165865 w 216"/>
              <a:gd name="T39" fmla="*/ 369860 h 236"/>
              <a:gd name="T40" fmla="*/ 19138 w 216"/>
              <a:gd name="T41" fmla="*/ 369860 h 236"/>
              <a:gd name="T42" fmla="*/ 0 w 216"/>
              <a:gd name="T43" fmla="*/ 350729 h 236"/>
              <a:gd name="T44" fmla="*/ 0 w 216"/>
              <a:gd name="T45" fmla="*/ 19131 h 236"/>
              <a:gd name="T46" fmla="*/ 19138 w 216"/>
              <a:gd name="T47" fmla="*/ 0 h 236"/>
              <a:gd name="T48" fmla="*/ 63794 w 216"/>
              <a:gd name="T49" fmla="*/ 0 h 236"/>
              <a:gd name="T50" fmla="*/ 121209 w 216"/>
              <a:gd name="T51" fmla="*/ 0 h 236"/>
              <a:gd name="T52" fmla="*/ 121209 w 216"/>
              <a:gd name="T53" fmla="*/ 70146 h 236"/>
              <a:gd name="T54" fmla="*/ 121209 w 216"/>
              <a:gd name="T55" fmla="*/ 108407 h 236"/>
              <a:gd name="T56" fmla="*/ 159485 w 216"/>
              <a:gd name="T57" fmla="*/ 146669 h 236"/>
              <a:gd name="T58" fmla="*/ 197762 w 216"/>
              <a:gd name="T59" fmla="*/ 146669 h 236"/>
              <a:gd name="T60" fmla="*/ 280694 w 216"/>
              <a:gd name="T61" fmla="*/ 146669 h 236"/>
              <a:gd name="T62" fmla="*/ 280694 w 216"/>
              <a:gd name="T63" fmla="*/ 261453 h 236"/>
              <a:gd name="T64" fmla="*/ 280694 w 216"/>
              <a:gd name="T65" fmla="*/ 296526 h 236"/>
              <a:gd name="T66" fmla="*/ 159485 w 216"/>
              <a:gd name="T67" fmla="*/ 127538 h 236"/>
              <a:gd name="T68" fmla="*/ 140347 w 216"/>
              <a:gd name="T69" fmla="*/ 108407 h 236"/>
              <a:gd name="T70" fmla="*/ 140347 w 216"/>
              <a:gd name="T71" fmla="*/ 70146 h 236"/>
              <a:gd name="T72" fmla="*/ 140347 w 216"/>
              <a:gd name="T73" fmla="*/ 0 h 236"/>
              <a:gd name="T74" fmla="*/ 280694 w 216"/>
              <a:gd name="T75" fmla="*/ 127538 h 236"/>
              <a:gd name="T76" fmla="*/ 197762 w 216"/>
              <a:gd name="T77" fmla="*/ 127538 h 236"/>
              <a:gd name="T78" fmla="*/ 159485 w 216"/>
              <a:gd name="T79" fmla="*/ 127538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 h="236">
                <a:moveTo>
                  <a:pt x="212" y="200"/>
                </a:moveTo>
                <a:cubicBezTo>
                  <a:pt x="180" y="232"/>
                  <a:pt x="180" y="232"/>
                  <a:pt x="180" y="232"/>
                </a:cubicBezTo>
                <a:cubicBezTo>
                  <a:pt x="178" y="235"/>
                  <a:pt x="175" y="236"/>
                  <a:pt x="172" y="236"/>
                </a:cubicBezTo>
                <a:cubicBezTo>
                  <a:pt x="169" y="236"/>
                  <a:pt x="166" y="235"/>
                  <a:pt x="164" y="232"/>
                </a:cubicBezTo>
                <a:cubicBezTo>
                  <a:pt x="148" y="216"/>
                  <a:pt x="148" y="216"/>
                  <a:pt x="148" y="216"/>
                </a:cubicBezTo>
                <a:cubicBezTo>
                  <a:pt x="145" y="214"/>
                  <a:pt x="144" y="211"/>
                  <a:pt x="144" y="208"/>
                </a:cubicBezTo>
                <a:cubicBezTo>
                  <a:pt x="144" y="201"/>
                  <a:pt x="149" y="196"/>
                  <a:pt x="156" y="196"/>
                </a:cubicBezTo>
                <a:cubicBezTo>
                  <a:pt x="159" y="196"/>
                  <a:pt x="162" y="197"/>
                  <a:pt x="164" y="200"/>
                </a:cubicBezTo>
                <a:cubicBezTo>
                  <a:pt x="172" y="207"/>
                  <a:pt x="172" y="207"/>
                  <a:pt x="172" y="207"/>
                </a:cubicBezTo>
                <a:cubicBezTo>
                  <a:pt x="196" y="184"/>
                  <a:pt x="196" y="184"/>
                  <a:pt x="196" y="184"/>
                </a:cubicBezTo>
                <a:cubicBezTo>
                  <a:pt x="198" y="181"/>
                  <a:pt x="201" y="180"/>
                  <a:pt x="204" y="180"/>
                </a:cubicBezTo>
                <a:cubicBezTo>
                  <a:pt x="211" y="180"/>
                  <a:pt x="216" y="185"/>
                  <a:pt x="216" y="192"/>
                </a:cubicBezTo>
                <a:cubicBezTo>
                  <a:pt x="216" y="195"/>
                  <a:pt x="215" y="198"/>
                  <a:pt x="212" y="200"/>
                </a:cubicBezTo>
                <a:moveTo>
                  <a:pt x="176" y="186"/>
                </a:moveTo>
                <a:cubicBezTo>
                  <a:pt x="172" y="190"/>
                  <a:pt x="172" y="190"/>
                  <a:pt x="172" y="190"/>
                </a:cubicBezTo>
                <a:cubicBezTo>
                  <a:pt x="168" y="186"/>
                  <a:pt x="162" y="184"/>
                  <a:pt x="156" y="184"/>
                </a:cubicBezTo>
                <a:cubicBezTo>
                  <a:pt x="143" y="184"/>
                  <a:pt x="132" y="195"/>
                  <a:pt x="132" y="208"/>
                </a:cubicBezTo>
                <a:cubicBezTo>
                  <a:pt x="132" y="215"/>
                  <a:pt x="135" y="221"/>
                  <a:pt x="139" y="225"/>
                </a:cubicBezTo>
                <a:cubicBezTo>
                  <a:pt x="146" y="232"/>
                  <a:pt x="146" y="232"/>
                  <a:pt x="146" y="232"/>
                </a:cubicBezTo>
                <a:cubicBezTo>
                  <a:pt x="104" y="232"/>
                  <a:pt x="104" y="232"/>
                  <a:pt x="104" y="232"/>
                </a:cubicBezTo>
                <a:cubicBezTo>
                  <a:pt x="12" y="232"/>
                  <a:pt x="12" y="232"/>
                  <a:pt x="12" y="232"/>
                </a:cubicBezTo>
                <a:cubicBezTo>
                  <a:pt x="5" y="232"/>
                  <a:pt x="0" y="227"/>
                  <a:pt x="0" y="220"/>
                </a:cubicBezTo>
                <a:cubicBezTo>
                  <a:pt x="0" y="12"/>
                  <a:pt x="0" y="12"/>
                  <a:pt x="0" y="12"/>
                </a:cubicBezTo>
                <a:cubicBezTo>
                  <a:pt x="0" y="5"/>
                  <a:pt x="5" y="0"/>
                  <a:pt x="12" y="0"/>
                </a:cubicBezTo>
                <a:cubicBezTo>
                  <a:pt x="40" y="0"/>
                  <a:pt x="40" y="0"/>
                  <a:pt x="40" y="0"/>
                </a:cubicBezTo>
                <a:cubicBezTo>
                  <a:pt x="76" y="0"/>
                  <a:pt x="76" y="0"/>
                  <a:pt x="76" y="0"/>
                </a:cubicBezTo>
                <a:cubicBezTo>
                  <a:pt x="76" y="44"/>
                  <a:pt x="76" y="44"/>
                  <a:pt x="76" y="44"/>
                </a:cubicBezTo>
                <a:cubicBezTo>
                  <a:pt x="76" y="68"/>
                  <a:pt x="76" y="68"/>
                  <a:pt x="76" y="68"/>
                </a:cubicBezTo>
                <a:cubicBezTo>
                  <a:pt x="76" y="81"/>
                  <a:pt x="87" y="92"/>
                  <a:pt x="100" y="92"/>
                </a:cubicBezTo>
                <a:cubicBezTo>
                  <a:pt x="124" y="92"/>
                  <a:pt x="124" y="92"/>
                  <a:pt x="124" y="92"/>
                </a:cubicBezTo>
                <a:cubicBezTo>
                  <a:pt x="176" y="92"/>
                  <a:pt x="176" y="92"/>
                  <a:pt x="176" y="92"/>
                </a:cubicBezTo>
                <a:cubicBezTo>
                  <a:pt x="176" y="164"/>
                  <a:pt x="176" y="164"/>
                  <a:pt x="176" y="164"/>
                </a:cubicBezTo>
                <a:lnTo>
                  <a:pt x="176" y="186"/>
                </a:lnTo>
                <a:close/>
                <a:moveTo>
                  <a:pt x="100" y="80"/>
                </a:moveTo>
                <a:cubicBezTo>
                  <a:pt x="93" y="80"/>
                  <a:pt x="88" y="75"/>
                  <a:pt x="88" y="68"/>
                </a:cubicBezTo>
                <a:cubicBezTo>
                  <a:pt x="88" y="44"/>
                  <a:pt x="88" y="44"/>
                  <a:pt x="88" y="44"/>
                </a:cubicBezTo>
                <a:cubicBezTo>
                  <a:pt x="88" y="0"/>
                  <a:pt x="88" y="0"/>
                  <a:pt x="88" y="0"/>
                </a:cubicBezTo>
                <a:cubicBezTo>
                  <a:pt x="176" y="80"/>
                  <a:pt x="176" y="80"/>
                  <a:pt x="176" y="80"/>
                </a:cubicBezTo>
                <a:cubicBezTo>
                  <a:pt x="124" y="80"/>
                  <a:pt x="124" y="80"/>
                  <a:pt x="124" y="80"/>
                </a:cubicBezTo>
                <a:lnTo>
                  <a:pt x="100" y="80"/>
                </a:lnTo>
                <a:close/>
              </a:path>
            </a:pathLst>
          </a:custGeom>
          <a:solidFill>
            <a:schemeClr val="accent4"/>
          </a:solidFill>
          <a:ln>
            <a:noFill/>
          </a:ln>
        </p:spPr>
        <p:txBody>
          <a:bodyPr lIns="91438" tIns="45719" rIns="91438" bIns="45719"/>
          <a:lstStyle/>
          <a:p>
            <a:endParaRPr lang="en-US" sz="9600">
              <a:solidFill>
                <a:schemeClr val="bg1"/>
              </a:solidFill>
            </a:endParaRPr>
          </a:p>
        </p:txBody>
      </p:sp>
      <p:sp>
        <p:nvSpPr>
          <p:cNvPr id="7" name="Freeform 57">
            <a:extLst>
              <a:ext uri="{FF2B5EF4-FFF2-40B4-BE49-F238E27FC236}">
                <a16:creationId xmlns:a16="http://schemas.microsoft.com/office/drawing/2014/main" id="{4877FA62-2835-4D80-9736-324347AE0EF6}"/>
              </a:ext>
            </a:extLst>
          </p:cNvPr>
          <p:cNvSpPr>
            <a:spLocks noChangeArrowheads="1"/>
          </p:cNvSpPr>
          <p:nvPr/>
        </p:nvSpPr>
        <p:spPr bwMode="auto">
          <a:xfrm>
            <a:off x="9738083" y="3545931"/>
            <a:ext cx="1804192" cy="1602124"/>
          </a:xfrm>
          <a:custGeom>
            <a:avLst/>
            <a:gdLst>
              <a:gd name="T0" fmla="*/ 87382 w 461"/>
              <a:gd name="T1" fmla="*/ 0 h 409"/>
              <a:gd name="T2" fmla="*/ 87382 w 461"/>
              <a:gd name="T3" fmla="*/ 0 h 409"/>
              <a:gd name="T4" fmla="*/ 171320 w 461"/>
              <a:gd name="T5" fmla="*/ 87891 h 409"/>
              <a:gd name="T6" fmla="*/ 198008 w 461"/>
              <a:gd name="T7" fmla="*/ 87891 h 409"/>
              <a:gd name="T8" fmla="*/ 160128 w 461"/>
              <a:gd name="T9" fmla="*/ 129682 h 409"/>
              <a:gd name="T10" fmla="*/ 122248 w 461"/>
              <a:gd name="T11" fmla="*/ 87891 h 409"/>
              <a:gd name="T12" fmla="*/ 152380 w 461"/>
              <a:gd name="T13" fmla="*/ 87891 h 409"/>
              <a:gd name="T14" fmla="*/ 87382 w 461"/>
              <a:gd name="T15" fmla="*/ 22834 h 409"/>
              <a:gd name="T16" fmla="*/ 18940 w 461"/>
              <a:gd name="T17" fmla="*/ 87891 h 409"/>
              <a:gd name="T18" fmla="*/ 87382 w 461"/>
              <a:gd name="T19" fmla="*/ 156394 h 409"/>
              <a:gd name="T20" fmla="*/ 125692 w 461"/>
              <a:gd name="T21" fmla="*/ 141315 h 409"/>
              <a:gd name="T22" fmla="*/ 141188 w 461"/>
              <a:gd name="T23" fmla="*/ 156394 h 409"/>
              <a:gd name="T24" fmla="*/ 87382 w 461"/>
              <a:gd name="T25" fmla="*/ 175782 h 409"/>
              <a:gd name="T26" fmla="*/ 0 w 461"/>
              <a:gd name="T27" fmla="*/ 87891 h 409"/>
              <a:gd name="T28" fmla="*/ 87382 w 461"/>
              <a:gd name="T29" fmla="*/ 0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6"/>
          </a:solidFill>
          <a:ln>
            <a:noFill/>
          </a:ln>
          <a:effectLst/>
        </p:spPr>
        <p:txBody>
          <a:bodyPr wrap="none" lIns="91414" tIns="45707" rIns="91414" bIns="45707" anchor="ctr"/>
          <a:lstStyle/>
          <a:p>
            <a:endParaRPr lang="en-US" sz="9600">
              <a:solidFill>
                <a:schemeClr val="bg1"/>
              </a:solidFill>
            </a:endParaRPr>
          </a:p>
        </p:txBody>
      </p:sp>
      <p:sp>
        <p:nvSpPr>
          <p:cNvPr id="20" name="TextBox 19"/>
          <p:cNvSpPr txBox="1"/>
          <p:nvPr/>
        </p:nvSpPr>
        <p:spPr>
          <a:xfrm>
            <a:off x="3754927" y="479814"/>
            <a:ext cx="4673851" cy="2000815"/>
          </a:xfrm>
          <a:prstGeom prst="rect">
            <a:avLst/>
          </a:prstGeom>
          <a:noFill/>
        </p:spPr>
        <p:txBody>
          <a:bodyPr wrap="square" lIns="91438" tIns="45719" rIns="91438" bIns="45719" rtlCol="0" anchor="ctr" anchorCtr="0">
            <a:noAutofit/>
          </a:bodyPr>
          <a:lstStyle/>
          <a:p>
            <a:pPr algn="ctr"/>
            <a:r>
              <a:rPr lang="en-US" sz="8000" b="1" dirty="0">
                <a:solidFill>
                  <a:schemeClr val="bg1"/>
                </a:solidFill>
              </a:rPr>
              <a:t>AD/HD</a:t>
            </a:r>
            <a:endParaRPr lang="en-US" sz="8000" dirty="0">
              <a:solidFill>
                <a:schemeClr val="bg1"/>
              </a:solidFill>
            </a:endParaRPr>
          </a:p>
        </p:txBody>
      </p:sp>
      <p:sp>
        <p:nvSpPr>
          <p:cNvPr id="21" name="TextBox 20"/>
          <p:cNvSpPr txBox="1"/>
          <p:nvPr/>
        </p:nvSpPr>
        <p:spPr>
          <a:xfrm>
            <a:off x="564775" y="5196685"/>
            <a:ext cx="10977499" cy="1510395"/>
          </a:xfrm>
          <a:prstGeom prst="rect">
            <a:avLst/>
          </a:prstGeom>
          <a:noFill/>
        </p:spPr>
        <p:txBody>
          <a:bodyPr wrap="square" lIns="91438" tIns="45719" rIns="91438" bIns="45719" rtlCol="0" anchor="ctr" anchorCtr="0">
            <a:normAutofit/>
          </a:bodyPr>
          <a:lstStyle/>
          <a:p>
            <a:pPr algn="ctr"/>
            <a:r>
              <a:rPr lang="en-US" sz="3200" dirty="0">
                <a:solidFill>
                  <a:schemeClr val="bg1">
                    <a:lumMod val="95000"/>
                  </a:schemeClr>
                </a:solidFill>
              </a:rPr>
              <a:t>Strategies and Supports:</a:t>
            </a:r>
          </a:p>
          <a:p>
            <a:pPr algn="ctr"/>
            <a:r>
              <a:rPr lang="en-US" sz="2400" dirty="0">
                <a:solidFill>
                  <a:schemeClr val="bg1">
                    <a:lumMod val="95000"/>
                  </a:schemeClr>
                </a:solidFill>
              </a:rPr>
              <a:t>Supporting Behavior, Attention, and Impulsivity Manifestations of AD/HD</a:t>
            </a:r>
          </a:p>
        </p:txBody>
      </p:sp>
      <p:sp>
        <p:nvSpPr>
          <p:cNvPr id="22" name="Arc 21"/>
          <p:cNvSpPr/>
          <p:nvPr/>
        </p:nvSpPr>
        <p:spPr>
          <a:xfrm>
            <a:off x="5187637" y="1448553"/>
            <a:ext cx="5368704" cy="3514255"/>
          </a:xfrm>
          <a:prstGeom prst="arc">
            <a:avLst>
              <a:gd name="adj1" fmla="val 16375513"/>
              <a:gd name="adj2" fmla="val 0"/>
            </a:avLst>
          </a:prstGeom>
          <a:ln>
            <a:solidFill>
              <a:schemeClr val="bg1">
                <a:lumMod val="85000"/>
              </a:schemeClr>
            </a:solidFill>
            <a:headEnd type="triangle" w="lg" len="lg"/>
            <a:tailEnd type="ova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a:p>
        </p:txBody>
      </p:sp>
      <p:sp>
        <p:nvSpPr>
          <p:cNvPr id="23" name="Arc 22"/>
          <p:cNvSpPr/>
          <p:nvPr/>
        </p:nvSpPr>
        <p:spPr>
          <a:xfrm>
            <a:off x="5712738" y="1447041"/>
            <a:ext cx="2553077" cy="3561339"/>
          </a:xfrm>
          <a:prstGeom prst="arc">
            <a:avLst>
              <a:gd name="adj1" fmla="val 18462480"/>
              <a:gd name="adj2" fmla="val 0"/>
            </a:avLst>
          </a:prstGeom>
          <a:ln>
            <a:solidFill>
              <a:schemeClr val="bg1">
                <a:lumMod val="85000"/>
              </a:schemeClr>
            </a:solidFill>
            <a:headEnd type="triangle" w="lg" len="lg"/>
            <a:tailEnd type="ova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a:p>
        </p:txBody>
      </p:sp>
      <p:sp>
        <p:nvSpPr>
          <p:cNvPr id="24" name="Arc 23"/>
          <p:cNvSpPr/>
          <p:nvPr/>
        </p:nvSpPr>
        <p:spPr>
          <a:xfrm flipH="1">
            <a:off x="1596431" y="1447043"/>
            <a:ext cx="5367528" cy="3514255"/>
          </a:xfrm>
          <a:prstGeom prst="arc">
            <a:avLst>
              <a:gd name="adj1" fmla="val 16375513"/>
              <a:gd name="adj2" fmla="val 0"/>
            </a:avLst>
          </a:prstGeom>
          <a:ln>
            <a:solidFill>
              <a:schemeClr val="bg1">
                <a:lumMod val="85000"/>
              </a:schemeClr>
            </a:solidFill>
            <a:headEnd type="triangle" w="lg" len="lg"/>
            <a:tailEnd type="ova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a:p>
        </p:txBody>
      </p:sp>
      <p:sp>
        <p:nvSpPr>
          <p:cNvPr id="25" name="Arc 24"/>
          <p:cNvSpPr/>
          <p:nvPr/>
        </p:nvSpPr>
        <p:spPr>
          <a:xfrm flipH="1">
            <a:off x="3904308" y="1436479"/>
            <a:ext cx="2551176" cy="3561339"/>
          </a:xfrm>
          <a:prstGeom prst="arc">
            <a:avLst>
              <a:gd name="adj1" fmla="val 18462480"/>
              <a:gd name="adj2" fmla="val 0"/>
            </a:avLst>
          </a:prstGeom>
          <a:ln>
            <a:solidFill>
              <a:schemeClr val="bg1">
                <a:lumMod val="85000"/>
              </a:schemeClr>
            </a:solidFill>
            <a:headEnd type="triangle" w="lg" len="lg"/>
            <a:tailEnd type="ova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a:p>
        </p:txBody>
      </p:sp>
      <p:cxnSp>
        <p:nvCxnSpPr>
          <p:cNvPr id="27" name="Straight Connector 26"/>
          <p:cNvCxnSpPr/>
          <p:nvPr/>
        </p:nvCxnSpPr>
        <p:spPr>
          <a:xfrm>
            <a:off x="6083931" y="2598343"/>
            <a:ext cx="0" cy="615636"/>
          </a:xfrm>
          <a:prstGeom prst="line">
            <a:avLst/>
          </a:prstGeom>
          <a:ln>
            <a:solidFill>
              <a:schemeClr val="bg1">
                <a:lumMod val="85000"/>
              </a:schemeClr>
            </a:solidFill>
            <a:headEnd type="triangle" w="lg" len="lg"/>
            <a:tailEnd type="oval"/>
          </a:ln>
        </p:spPr>
        <p:style>
          <a:lnRef idx="1">
            <a:schemeClr val="accent1"/>
          </a:lnRef>
          <a:fillRef idx="0">
            <a:schemeClr val="accent1"/>
          </a:fillRef>
          <a:effectRef idx="0">
            <a:schemeClr val="accent1"/>
          </a:effectRef>
          <a:fontRef idx="minor">
            <a:schemeClr val="tx1"/>
          </a:fontRef>
        </p:style>
      </p:cxnSp>
      <p:pic>
        <p:nvPicPr>
          <p:cNvPr id="3" name="Picture 2" descr="A close up of a watch&#10;&#10;Description generated with very high confidence">
            <a:extLst>
              <a:ext uri="{FF2B5EF4-FFF2-40B4-BE49-F238E27FC236}">
                <a16:creationId xmlns:a16="http://schemas.microsoft.com/office/drawing/2014/main" id="{BEB3A532-EAE1-40CE-9368-4850F38B6F5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68751" y="2877808"/>
            <a:ext cx="2018535" cy="2808397"/>
          </a:xfrm>
          <a:prstGeom prst="rect">
            <a:avLst/>
          </a:prstGeom>
        </p:spPr>
      </p:pic>
    </p:spTree>
    <p:extLst>
      <p:ext uri="{BB962C8B-B14F-4D97-AF65-F5344CB8AC3E}">
        <p14:creationId xmlns:p14="http://schemas.microsoft.com/office/powerpoint/2010/main" val="258249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A37D95EE-4F7F-462D-81CE-C64CB898ED83}"/>
              </a:ext>
            </a:extLst>
          </p:cNvPr>
          <p:cNvSpPr/>
          <p:nvPr/>
        </p:nvSpPr>
        <p:spPr bwMode="auto">
          <a:xfrm>
            <a:off x="1003318" y="1986322"/>
            <a:ext cx="3441842" cy="3441842"/>
          </a:xfrm>
          <a:prstGeom prst="ellipse">
            <a:avLst/>
          </a:prstGeom>
          <a:solidFill>
            <a:srgbClr val="0070C0"/>
          </a:solidFill>
          <a:ln>
            <a:noFill/>
          </a:ln>
        </p:spPr>
        <p:txBody>
          <a:bodyPr vert="horz" wrap="square" lIns="68580" tIns="34290" rIns="68580" bIns="34290" numCol="1" rtlCol="0" anchor="t" anchorCtr="0" compatLnSpc="1">
            <a:prstTxWarp prst="textNoShape">
              <a:avLst/>
            </a:prstTxWarp>
          </a:bodyPr>
          <a:lstStyle/>
          <a:p>
            <a:pPr algn="l"/>
            <a:endParaRPr lang="en-GB" sz="1350"/>
          </a:p>
        </p:txBody>
      </p:sp>
      <p:sp>
        <p:nvSpPr>
          <p:cNvPr id="68" name="Title 67">
            <a:extLst>
              <a:ext uri="{FF2B5EF4-FFF2-40B4-BE49-F238E27FC236}">
                <a16:creationId xmlns:a16="http://schemas.microsoft.com/office/drawing/2014/main" id="{E68917E2-4DD4-4707-8308-C1280B589E2C}"/>
              </a:ext>
            </a:extLst>
          </p:cNvPr>
          <p:cNvSpPr>
            <a:spLocks noGrp="1"/>
          </p:cNvSpPr>
          <p:nvPr>
            <p:ph type="title"/>
          </p:nvPr>
        </p:nvSpPr>
        <p:spPr/>
        <p:txBody>
          <a:bodyPr>
            <a:normAutofit/>
          </a:bodyPr>
          <a:lstStyle/>
          <a:p>
            <a:r>
              <a:rPr lang="da-DK" dirty="0"/>
              <a:t>Medication Management</a:t>
            </a:r>
            <a:endParaRPr lang="en-GB" dirty="0"/>
          </a:p>
        </p:txBody>
      </p:sp>
      <p:grpSp>
        <p:nvGrpSpPr>
          <p:cNvPr id="6" name="Group 5">
            <a:extLst>
              <a:ext uri="{FF2B5EF4-FFF2-40B4-BE49-F238E27FC236}">
                <a16:creationId xmlns:a16="http://schemas.microsoft.com/office/drawing/2014/main" id="{D8205E45-D693-4F51-96BA-7AAE49D22A0E}"/>
              </a:ext>
            </a:extLst>
          </p:cNvPr>
          <p:cNvGrpSpPr/>
          <p:nvPr/>
        </p:nvGrpSpPr>
        <p:grpSpPr>
          <a:xfrm>
            <a:off x="1254306" y="2553851"/>
            <a:ext cx="2905358" cy="2303277"/>
            <a:chOff x="2023708" y="2302179"/>
            <a:chExt cx="3873810" cy="3071036"/>
          </a:xfrm>
          <a:blipFill>
            <a:blip r:embed="rId3"/>
            <a:stretch>
              <a:fillRect/>
            </a:stretch>
          </a:blipFill>
        </p:grpSpPr>
        <p:sp>
          <p:nvSpPr>
            <p:cNvPr id="46" name="Freeform 5">
              <a:extLst>
                <a:ext uri="{FF2B5EF4-FFF2-40B4-BE49-F238E27FC236}">
                  <a16:creationId xmlns:a16="http://schemas.microsoft.com/office/drawing/2014/main" id="{FC999220-D2EE-4CD6-9F34-29DF8AB97DB0}"/>
                </a:ext>
              </a:extLst>
            </p:cNvPr>
            <p:cNvSpPr>
              <a:spLocks/>
            </p:cNvSpPr>
            <p:nvPr/>
          </p:nvSpPr>
          <p:spPr bwMode="auto">
            <a:xfrm>
              <a:off x="2023708" y="2804340"/>
              <a:ext cx="2459562" cy="2568875"/>
            </a:xfrm>
            <a:custGeom>
              <a:avLst/>
              <a:gdLst>
                <a:gd name="T0" fmla="*/ 765 w 765"/>
                <a:gd name="T1" fmla="*/ 44 h 799"/>
                <a:gd name="T2" fmla="*/ 765 w 765"/>
                <a:gd name="T3" fmla="*/ 755 h 799"/>
                <a:gd name="T4" fmla="*/ 721 w 765"/>
                <a:gd name="T5" fmla="*/ 799 h 799"/>
                <a:gd name="T6" fmla="*/ 45 w 765"/>
                <a:gd name="T7" fmla="*/ 799 h 799"/>
                <a:gd name="T8" fmla="*/ 17 w 765"/>
                <a:gd name="T9" fmla="*/ 790 h 799"/>
                <a:gd name="T10" fmla="*/ 0 w 765"/>
                <a:gd name="T11" fmla="*/ 755 h 799"/>
                <a:gd name="T12" fmla="*/ 0 w 765"/>
                <a:gd name="T13" fmla="*/ 44 h 799"/>
                <a:gd name="T14" fmla="*/ 45 w 765"/>
                <a:gd name="T15" fmla="*/ 0 h 799"/>
                <a:gd name="T16" fmla="*/ 721 w 765"/>
                <a:gd name="T17" fmla="*/ 0 h 799"/>
                <a:gd name="T18" fmla="*/ 765 w 765"/>
                <a:gd name="T19" fmla="*/ 44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5" h="799">
                  <a:moveTo>
                    <a:pt x="765" y="44"/>
                  </a:moveTo>
                  <a:cubicBezTo>
                    <a:pt x="765" y="755"/>
                    <a:pt x="765" y="755"/>
                    <a:pt x="765" y="755"/>
                  </a:cubicBezTo>
                  <a:cubicBezTo>
                    <a:pt x="765" y="780"/>
                    <a:pt x="745" y="799"/>
                    <a:pt x="721" y="799"/>
                  </a:cubicBezTo>
                  <a:cubicBezTo>
                    <a:pt x="45" y="799"/>
                    <a:pt x="45" y="799"/>
                    <a:pt x="45" y="799"/>
                  </a:cubicBezTo>
                  <a:cubicBezTo>
                    <a:pt x="34" y="799"/>
                    <a:pt x="25" y="796"/>
                    <a:pt x="17" y="790"/>
                  </a:cubicBezTo>
                  <a:cubicBezTo>
                    <a:pt x="7" y="781"/>
                    <a:pt x="0" y="769"/>
                    <a:pt x="0" y="755"/>
                  </a:cubicBezTo>
                  <a:cubicBezTo>
                    <a:pt x="0" y="44"/>
                    <a:pt x="0" y="44"/>
                    <a:pt x="0" y="44"/>
                  </a:cubicBezTo>
                  <a:cubicBezTo>
                    <a:pt x="0" y="20"/>
                    <a:pt x="20" y="0"/>
                    <a:pt x="45" y="0"/>
                  </a:cubicBezTo>
                  <a:cubicBezTo>
                    <a:pt x="721" y="0"/>
                    <a:pt x="721" y="0"/>
                    <a:pt x="721" y="0"/>
                  </a:cubicBezTo>
                  <a:cubicBezTo>
                    <a:pt x="745" y="0"/>
                    <a:pt x="765" y="20"/>
                    <a:pt x="76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7" name="Freeform 6">
              <a:extLst>
                <a:ext uri="{FF2B5EF4-FFF2-40B4-BE49-F238E27FC236}">
                  <a16:creationId xmlns:a16="http://schemas.microsoft.com/office/drawing/2014/main" id="{F799DDB0-2D5E-418D-AE0A-CB78FCAEE611}"/>
                </a:ext>
              </a:extLst>
            </p:cNvPr>
            <p:cNvSpPr>
              <a:spLocks/>
            </p:cNvSpPr>
            <p:nvPr/>
          </p:nvSpPr>
          <p:spPr bwMode="auto">
            <a:xfrm>
              <a:off x="2136438" y="2302179"/>
              <a:ext cx="3761080" cy="3071036"/>
            </a:xfrm>
            <a:custGeom>
              <a:avLst/>
              <a:gdLst>
                <a:gd name="T0" fmla="*/ 1151 w 1170"/>
                <a:gd name="T1" fmla="*/ 28 h 955"/>
                <a:gd name="T2" fmla="*/ 1119 w 1170"/>
                <a:gd name="T3" fmla="*/ 28 h 955"/>
                <a:gd name="T4" fmla="*/ 1086 w 1170"/>
                <a:gd name="T5" fmla="*/ 28 h 955"/>
                <a:gd name="T6" fmla="*/ 1053 w 1170"/>
                <a:gd name="T7" fmla="*/ 28 h 955"/>
                <a:gd name="T8" fmla="*/ 1021 w 1170"/>
                <a:gd name="T9" fmla="*/ 28 h 955"/>
                <a:gd name="T10" fmla="*/ 988 w 1170"/>
                <a:gd name="T11" fmla="*/ 28 h 955"/>
                <a:gd name="T12" fmla="*/ 955 w 1170"/>
                <a:gd name="T13" fmla="*/ 28 h 955"/>
                <a:gd name="T14" fmla="*/ 923 w 1170"/>
                <a:gd name="T15" fmla="*/ 28 h 955"/>
                <a:gd name="T16" fmla="*/ 890 w 1170"/>
                <a:gd name="T17" fmla="*/ 28 h 955"/>
                <a:gd name="T18" fmla="*/ 857 w 1170"/>
                <a:gd name="T19" fmla="*/ 28 h 955"/>
                <a:gd name="T20" fmla="*/ 824 w 1170"/>
                <a:gd name="T21" fmla="*/ 28 h 955"/>
                <a:gd name="T22" fmla="*/ 792 w 1170"/>
                <a:gd name="T23" fmla="*/ 28 h 955"/>
                <a:gd name="T24" fmla="*/ 759 w 1170"/>
                <a:gd name="T25" fmla="*/ 28 h 955"/>
                <a:gd name="T26" fmla="*/ 726 w 1170"/>
                <a:gd name="T27" fmla="*/ 28 h 955"/>
                <a:gd name="T28" fmla="*/ 694 w 1170"/>
                <a:gd name="T29" fmla="*/ 28 h 955"/>
                <a:gd name="T30" fmla="*/ 661 w 1170"/>
                <a:gd name="T31" fmla="*/ 28 h 955"/>
                <a:gd name="T32" fmla="*/ 628 w 1170"/>
                <a:gd name="T33" fmla="*/ 28 h 955"/>
                <a:gd name="T34" fmla="*/ 595 w 1170"/>
                <a:gd name="T35" fmla="*/ 28 h 955"/>
                <a:gd name="T36" fmla="*/ 563 w 1170"/>
                <a:gd name="T37" fmla="*/ 28 h 955"/>
                <a:gd name="T38" fmla="*/ 530 w 1170"/>
                <a:gd name="T39" fmla="*/ 28 h 955"/>
                <a:gd name="T40" fmla="*/ 497 w 1170"/>
                <a:gd name="T41" fmla="*/ 28 h 955"/>
                <a:gd name="T42" fmla="*/ 465 w 1170"/>
                <a:gd name="T43" fmla="*/ 28 h 955"/>
                <a:gd name="T44" fmla="*/ 432 w 1170"/>
                <a:gd name="T45" fmla="*/ 28 h 955"/>
                <a:gd name="T46" fmla="*/ 399 w 1170"/>
                <a:gd name="T47" fmla="*/ 28 h 955"/>
                <a:gd name="T48" fmla="*/ 367 w 1170"/>
                <a:gd name="T49" fmla="*/ 28 h 955"/>
                <a:gd name="T50" fmla="*/ 334 w 1170"/>
                <a:gd name="T51" fmla="*/ 28 h 955"/>
                <a:gd name="T52" fmla="*/ 301 w 1170"/>
                <a:gd name="T53" fmla="*/ 28 h 955"/>
                <a:gd name="T54" fmla="*/ 268 w 1170"/>
                <a:gd name="T55" fmla="*/ 28 h 955"/>
                <a:gd name="T56" fmla="*/ 236 w 1170"/>
                <a:gd name="T57" fmla="*/ 28 h 955"/>
                <a:gd name="T58" fmla="*/ 203 w 1170"/>
                <a:gd name="T59" fmla="*/ 28 h 955"/>
                <a:gd name="T60" fmla="*/ 170 w 1170"/>
                <a:gd name="T61" fmla="*/ 28 h 955"/>
                <a:gd name="T62" fmla="*/ 138 w 1170"/>
                <a:gd name="T63" fmla="*/ 28 h 955"/>
                <a:gd name="T64" fmla="*/ 105 w 1170"/>
                <a:gd name="T65" fmla="*/ 28 h 955"/>
                <a:gd name="T66" fmla="*/ 72 w 1170"/>
                <a:gd name="T67" fmla="*/ 28 h 955"/>
                <a:gd name="T68" fmla="*/ 57 w 1170"/>
                <a:gd name="T69" fmla="*/ 880 h 955"/>
                <a:gd name="T70" fmla="*/ 21 w 1170"/>
                <a:gd name="T71" fmla="*/ 955 h 955"/>
                <a:gd name="T72" fmla="*/ 1170 w 1170"/>
                <a:gd name="T73" fmla="*/ 859 h 955"/>
                <a:gd name="T74" fmla="*/ 1170 w 1170"/>
                <a:gd name="T75" fmla="*/ 484 h 955"/>
                <a:gd name="T76" fmla="*/ 1170 w 1170"/>
                <a:gd name="T77" fmla="*/ 45 h 955"/>
                <a:gd name="T78" fmla="*/ 1168 w 1170"/>
                <a:gd name="T79"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0" h="955">
                  <a:moveTo>
                    <a:pt x="1168" y="0"/>
                  </a:moveTo>
                  <a:cubicBezTo>
                    <a:pt x="1151" y="28"/>
                    <a:pt x="1151" y="28"/>
                    <a:pt x="1151" y="28"/>
                  </a:cubicBezTo>
                  <a:cubicBezTo>
                    <a:pt x="1135" y="0"/>
                    <a:pt x="1135" y="0"/>
                    <a:pt x="1135" y="0"/>
                  </a:cubicBezTo>
                  <a:cubicBezTo>
                    <a:pt x="1119" y="28"/>
                    <a:pt x="1119" y="28"/>
                    <a:pt x="1119" y="28"/>
                  </a:cubicBezTo>
                  <a:cubicBezTo>
                    <a:pt x="1102" y="0"/>
                    <a:pt x="1102" y="0"/>
                    <a:pt x="1102" y="0"/>
                  </a:cubicBezTo>
                  <a:cubicBezTo>
                    <a:pt x="1086" y="28"/>
                    <a:pt x="1086" y="28"/>
                    <a:pt x="1086" y="28"/>
                  </a:cubicBezTo>
                  <a:cubicBezTo>
                    <a:pt x="1070" y="0"/>
                    <a:pt x="1070" y="0"/>
                    <a:pt x="1070" y="0"/>
                  </a:cubicBezTo>
                  <a:cubicBezTo>
                    <a:pt x="1053" y="28"/>
                    <a:pt x="1053" y="28"/>
                    <a:pt x="1053" y="28"/>
                  </a:cubicBezTo>
                  <a:cubicBezTo>
                    <a:pt x="1037" y="0"/>
                    <a:pt x="1037" y="0"/>
                    <a:pt x="1037" y="0"/>
                  </a:cubicBezTo>
                  <a:cubicBezTo>
                    <a:pt x="1021" y="28"/>
                    <a:pt x="1021" y="28"/>
                    <a:pt x="1021" y="28"/>
                  </a:cubicBezTo>
                  <a:cubicBezTo>
                    <a:pt x="1004" y="0"/>
                    <a:pt x="1004" y="0"/>
                    <a:pt x="1004" y="0"/>
                  </a:cubicBezTo>
                  <a:cubicBezTo>
                    <a:pt x="988" y="28"/>
                    <a:pt x="988" y="28"/>
                    <a:pt x="988" y="28"/>
                  </a:cubicBezTo>
                  <a:cubicBezTo>
                    <a:pt x="972" y="0"/>
                    <a:pt x="972" y="0"/>
                    <a:pt x="972" y="0"/>
                  </a:cubicBezTo>
                  <a:cubicBezTo>
                    <a:pt x="955" y="28"/>
                    <a:pt x="955" y="28"/>
                    <a:pt x="955" y="28"/>
                  </a:cubicBezTo>
                  <a:cubicBezTo>
                    <a:pt x="939" y="0"/>
                    <a:pt x="939" y="0"/>
                    <a:pt x="939" y="0"/>
                  </a:cubicBezTo>
                  <a:cubicBezTo>
                    <a:pt x="923" y="28"/>
                    <a:pt x="923" y="28"/>
                    <a:pt x="923" y="28"/>
                  </a:cubicBezTo>
                  <a:cubicBezTo>
                    <a:pt x="906" y="0"/>
                    <a:pt x="906" y="0"/>
                    <a:pt x="906" y="0"/>
                  </a:cubicBezTo>
                  <a:cubicBezTo>
                    <a:pt x="890" y="28"/>
                    <a:pt x="890" y="28"/>
                    <a:pt x="890" y="28"/>
                  </a:cubicBezTo>
                  <a:cubicBezTo>
                    <a:pt x="873" y="0"/>
                    <a:pt x="873" y="0"/>
                    <a:pt x="873" y="0"/>
                  </a:cubicBezTo>
                  <a:cubicBezTo>
                    <a:pt x="857" y="28"/>
                    <a:pt x="857" y="28"/>
                    <a:pt x="857" y="28"/>
                  </a:cubicBezTo>
                  <a:cubicBezTo>
                    <a:pt x="841" y="0"/>
                    <a:pt x="841" y="0"/>
                    <a:pt x="841" y="0"/>
                  </a:cubicBezTo>
                  <a:cubicBezTo>
                    <a:pt x="824" y="28"/>
                    <a:pt x="824" y="28"/>
                    <a:pt x="824" y="28"/>
                  </a:cubicBezTo>
                  <a:cubicBezTo>
                    <a:pt x="808" y="0"/>
                    <a:pt x="808" y="0"/>
                    <a:pt x="808" y="0"/>
                  </a:cubicBezTo>
                  <a:cubicBezTo>
                    <a:pt x="792" y="28"/>
                    <a:pt x="792" y="28"/>
                    <a:pt x="792" y="28"/>
                  </a:cubicBezTo>
                  <a:cubicBezTo>
                    <a:pt x="775" y="0"/>
                    <a:pt x="775" y="0"/>
                    <a:pt x="775" y="0"/>
                  </a:cubicBezTo>
                  <a:cubicBezTo>
                    <a:pt x="759" y="28"/>
                    <a:pt x="759" y="28"/>
                    <a:pt x="759" y="28"/>
                  </a:cubicBezTo>
                  <a:cubicBezTo>
                    <a:pt x="743" y="0"/>
                    <a:pt x="743" y="0"/>
                    <a:pt x="743" y="0"/>
                  </a:cubicBezTo>
                  <a:cubicBezTo>
                    <a:pt x="726" y="28"/>
                    <a:pt x="726" y="28"/>
                    <a:pt x="726" y="28"/>
                  </a:cubicBezTo>
                  <a:cubicBezTo>
                    <a:pt x="710" y="0"/>
                    <a:pt x="710" y="0"/>
                    <a:pt x="710" y="0"/>
                  </a:cubicBezTo>
                  <a:cubicBezTo>
                    <a:pt x="694" y="28"/>
                    <a:pt x="694" y="28"/>
                    <a:pt x="694" y="28"/>
                  </a:cubicBezTo>
                  <a:cubicBezTo>
                    <a:pt x="677" y="0"/>
                    <a:pt x="677" y="0"/>
                    <a:pt x="677" y="0"/>
                  </a:cubicBezTo>
                  <a:cubicBezTo>
                    <a:pt x="661" y="28"/>
                    <a:pt x="661" y="28"/>
                    <a:pt x="661" y="28"/>
                  </a:cubicBezTo>
                  <a:cubicBezTo>
                    <a:pt x="645" y="0"/>
                    <a:pt x="645" y="0"/>
                    <a:pt x="645" y="0"/>
                  </a:cubicBezTo>
                  <a:cubicBezTo>
                    <a:pt x="628" y="28"/>
                    <a:pt x="628" y="28"/>
                    <a:pt x="628" y="28"/>
                  </a:cubicBezTo>
                  <a:cubicBezTo>
                    <a:pt x="612" y="0"/>
                    <a:pt x="612" y="0"/>
                    <a:pt x="612" y="0"/>
                  </a:cubicBezTo>
                  <a:cubicBezTo>
                    <a:pt x="595" y="28"/>
                    <a:pt x="595" y="28"/>
                    <a:pt x="595" y="28"/>
                  </a:cubicBezTo>
                  <a:cubicBezTo>
                    <a:pt x="579" y="0"/>
                    <a:pt x="579" y="0"/>
                    <a:pt x="579" y="0"/>
                  </a:cubicBezTo>
                  <a:cubicBezTo>
                    <a:pt x="563" y="28"/>
                    <a:pt x="563" y="28"/>
                    <a:pt x="563" y="28"/>
                  </a:cubicBezTo>
                  <a:cubicBezTo>
                    <a:pt x="546" y="0"/>
                    <a:pt x="546" y="0"/>
                    <a:pt x="546" y="0"/>
                  </a:cubicBezTo>
                  <a:cubicBezTo>
                    <a:pt x="530" y="28"/>
                    <a:pt x="530" y="28"/>
                    <a:pt x="530" y="28"/>
                  </a:cubicBezTo>
                  <a:cubicBezTo>
                    <a:pt x="514" y="0"/>
                    <a:pt x="514" y="0"/>
                    <a:pt x="514" y="0"/>
                  </a:cubicBezTo>
                  <a:cubicBezTo>
                    <a:pt x="497" y="28"/>
                    <a:pt x="497" y="28"/>
                    <a:pt x="497" y="28"/>
                  </a:cubicBezTo>
                  <a:cubicBezTo>
                    <a:pt x="481" y="0"/>
                    <a:pt x="481" y="0"/>
                    <a:pt x="481" y="0"/>
                  </a:cubicBezTo>
                  <a:cubicBezTo>
                    <a:pt x="465" y="28"/>
                    <a:pt x="465" y="28"/>
                    <a:pt x="465" y="28"/>
                  </a:cubicBezTo>
                  <a:cubicBezTo>
                    <a:pt x="448" y="0"/>
                    <a:pt x="448" y="0"/>
                    <a:pt x="448" y="0"/>
                  </a:cubicBezTo>
                  <a:cubicBezTo>
                    <a:pt x="432" y="28"/>
                    <a:pt x="432" y="28"/>
                    <a:pt x="432" y="28"/>
                  </a:cubicBezTo>
                  <a:cubicBezTo>
                    <a:pt x="416" y="0"/>
                    <a:pt x="416" y="0"/>
                    <a:pt x="416" y="0"/>
                  </a:cubicBezTo>
                  <a:cubicBezTo>
                    <a:pt x="399" y="28"/>
                    <a:pt x="399" y="28"/>
                    <a:pt x="399" y="28"/>
                  </a:cubicBezTo>
                  <a:cubicBezTo>
                    <a:pt x="383" y="0"/>
                    <a:pt x="383" y="0"/>
                    <a:pt x="383" y="0"/>
                  </a:cubicBezTo>
                  <a:cubicBezTo>
                    <a:pt x="367" y="28"/>
                    <a:pt x="367" y="28"/>
                    <a:pt x="367" y="28"/>
                  </a:cubicBezTo>
                  <a:cubicBezTo>
                    <a:pt x="350" y="0"/>
                    <a:pt x="350" y="0"/>
                    <a:pt x="350" y="0"/>
                  </a:cubicBezTo>
                  <a:cubicBezTo>
                    <a:pt x="334" y="28"/>
                    <a:pt x="334" y="28"/>
                    <a:pt x="334" y="28"/>
                  </a:cubicBezTo>
                  <a:cubicBezTo>
                    <a:pt x="317" y="0"/>
                    <a:pt x="317" y="0"/>
                    <a:pt x="317" y="0"/>
                  </a:cubicBezTo>
                  <a:cubicBezTo>
                    <a:pt x="301" y="28"/>
                    <a:pt x="301" y="28"/>
                    <a:pt x="301" y="28"/>
                  </a:cubicBezTo>
                  <a:cubicBezTo>
                    <a:pt x="285" y="0"/>
                    <a:pt x="285" y="0"/>
                    <a:pt x="285" y="0"/>
                  </a:cubicBezTo>
                  <a:cubicBezTo>
                    <a:pt x="268" y="28"/>
                    <a:pt x="268" y="28"/>
                    <a:pt x="268" y="28"/>
                  </a:cubicBezTo>
                  <a:cubicBezTo>
                    <a:pt x="252" y="0"/>
                    <a:pt x="252" y="0"/>
                    <a:pt x="252" y="0"/>
                  </a:cubicBezTo>
                  <a:cubicBezTo>
                    <a:pt x="236" y="28"/>
                    <a:pt x="236" y="28"/>
                    <a:pt x="236" y="28"/>
                  </a:cubicBezTo>
                  <a:cubicBezTo>
                    <a:pt x="219" y="0"/>
                    <a:pt x="219" y="0"/>
                    <a:pt x="219" y="0"/>
                  </a:cubicBezTo>
                  <a:cubicBezTo>
                    <a:pt x="203" y="28"/>
                    <a:pt x="203" y="28"/>
                    <a:pt x="203" y="28"/>
                  </a:cubicBezTo>
                  <a:cubicBezTo>
                    <a:pt x="187" y="0"/>
                    <a:pt x="187" y="0"/>
                    <a:pt x="187" y="0"/>
                  </a:cubicBezTo>
                  <a:cubicBezTo>
                    <a:pt x="170" y="28"/>
                    <a:pt x="170" y="28"/>
                    <a:pt x="170" y="28"/>
                  </a:cubicBezTo>
                  <a:cubicBezTo>
                    <a:pt x="154" y="0"/>
                    <a:pt x="154" y="0"/>
                    <a:pt x="154" y="0"/>
                  </a:cubicBezTo>
                  <a:cubicBezTo>
                    <a:pt x="138" y="28"/>
                    <a:pt x="138" y="28"/>
                    <a:pt x="138" y="28"/>
                  </a:cubicBezTo>
                  <a:cubicBezTo>
                    <a:pt x="121" y="0"/>
                    <a:pt x="121" y="0"/>
                    <a:pt x="121" y="0"/>
                  </a:cubicBezTo>
                  <a:cubicBezTo>
                    <a:pt x="105" y="28"/>
                    <a:pt x="105" y="28"/>
                    <a:pt x="105" y="28"/>
                  </a:cubicBezTo>
                  <a:cubicBezTo>
                    <a:pt x="88" y="0"/>
                    <a:pt x="88" y="0"/>
                    <a:pt x="88" y="0"/>
                  </a:cubicBezTo>
                  <a:cubicBezTo>
                    <a:pt x="72" y="28"/>
                    <a:pt x="72" y="28"/>
                    <a:pt x="72" y="28"/>
                  </a:cubicBezTo>
                  <a:cubicBezTo>
                    <a:pt x="57" y="2"/>
                    <a:pt x="57" y="2"/>
                    <a:pt x="57" y="2"/>
                  </a:cubicBezTo>
                  <a:cubicBezTo>
                    <a:pt x="57" y="880"/>
                    <a:pt x="57" y="880"/>
                    <a:pt x="57" y="880"/>
                  </a:cubicBezTo>
                  <a:cubicBezTo>
                    <a:pt x="57" y="916"/>
                    <a:pt x="33" y="945"/>
                    <a:pt x="0" y="953"/>
                  </a:cubicBezTo>
                  <a:cubicBezTo>
                    <a:pt x="7" y="955"/>
                    <a:pt x="14" y="955"/>
                    <a:pt x="21" y="955"/>
                  </a:cubicBezTo>
                  <a:cubicBezTo>
                    <a:pt x="1073" y="955"/>
                    <a:pt x="1073" y="955"/>
                    <a:pt x="1073" y="955"/>
                  </a:cubicBezTo>
                  <a:cubicBezTo>
                    <a:pt x="1126" y="955"/>
                    <a:pt x="1170" y="912"/>
                    <a:pt x="1170" y="859"/>
                  </a:cubicBezTo>
                  <a:cubicBezTo>
                    <a:pt x="1170" y="570"/>
                    <a:pt x="1170" y="570"/>
                    <a:pt x="1170" y="570"/>
                  </a:cubicBezTo>
                  <a:cubicBezTo>
                    <a:pt x="1170" y="484"/>
                    <a:pt x="1170" y="484"/>
                    <a:pt x="1170" y="484"/>
                  </a:cubicBezTo>
                  <a:cubicBezTo>
                    <a:pt x="1170" y="56"/>
                    <a:pt x="1170" y="56"/>
                    <a:pt x="1170" y="56"/>
                  </a:cubicBezTo>
                  <a:cubicBezTo>
                    <a:pt x="1170" y="45"/>
                    <a:pt x="1170" y="45"/>
                    <a:pt x="1170" y="45"/>
                  </a:cubicBezTo>
                  <a:cubicBezTo>
                    <a:pt x="1170" y="3"/>
                    <a:pt x="1170" y="3"/>
                    <a:pt x="1170" y="3"/>
                  </a:cubicBezTo>
                  <a:lnTo>
                    <a:pt x="11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8" name="Rectangle 7">
              <a:extLst>
                <a:ext uri="{FF2B5EF4-FFF2-40B4-BE49-F238E27FC236}">
                  <a16:creationId xmlns:a16="http://schemas.microsoft.com/office/drawing/2014/main" id="{EB54CDB0-1F31-4AAF-B508-A5A49CE77CA6}"/>
                </a:ext>
              </a:extLst>
            </p:cNvPr>
            <p:cNvSpPr>
              <a:spLocks noChangeArrowheads="1"/>
            </p:cNvSpPr>
            <p:nvPr/>
          </p:nvSpPr>
          <p:spPr bwMode="auto">
            <a:xfrm>
              <a:off x="2667635" y="4649011"/>
              <a:ext cx="3110321" cy="332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0" name="Rectangle 9">
              <a:extLst>
                <a:ext uri="{FF2B5EF4-FFF2-40B4-BE49-F238E27FC236}">
                  <a16:creationId xmlns:a16="http://schemas.microsoft.com/office/drawing/2014/main" id="{B6AD1845-E592-470A-BED7-C47FD91D6878}"/>
                </a:ext>
              </a:extLst>
            </p:cNvPr>
            <p:cNvSpPr>
              <a:spLocks noChangeArrowheads="1"/>
            </p:cNvSpPr>
            <p:nvPr/>
          </p:nvSpPr>
          <p:spPr bwMode="auto">
            <a:xfrm>
              <a:off x="2669343" y="5045273"/>
              <a:ext cx="3103489" cy="580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1" name="Rectangle 10">
              <a:extLst>
                <a:ext uri="{FF2B5EF4-FFF2-40B4-BE49-F238E27FC236}">
                  <a16:creationId xmlns:a16="http://schemas.microsoft.com/office/drawing/2014/main" id="{E43AD683-4E92-4C8C-827D-13D212F20699}"/>
                </a:ext>
              </a:extLst>
            </p:cNvPr>
            <p:cNvSpPr>
              <a:spLocks noChangeArrowheads="1"/>
            </p:cNvSpPr>
            <p:nvPr/>
          </p:nvSpPr>
          <p:spPr bwMode="auto">
            <a:xfrm>
              <a:off x="4309051" y="4546529"/>
              <a:ext cx="695168" cy="61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2" name="Rectangle 11">
              <a:extLst>
                <a:ext uri="{FF2B5EF4-FFF2-40B4-BE49-F238E27FC236}">
                  <a16:creationId xmlns:a16="http://schemas.microsoft.com/office/drawing/2014/main" id="{3ECA459D-4314-432E-9A0B-EA96237A2C30}"/>
                </a:ext>
              </a:extLst>
            </p:cNvPr>
            <p:cNvSpPr>
              <a:spLocks noChangeArrowheads="1"/>
            </p:cNvSpPr>
            <p:nvPr/>
          </p:nvSpPr>
          <p:spPr bwMode="auto">
            <a:xfrm>
              <a:off x="2667635" y="3292836"/>
              <a:ext cx="3105197" cy="1058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3" name="Freeform 12">
              <a:extLst>
                <a:ext uri="{FF2B5EF4-FFF2-40B4-BE49-F238E27FC236}">
                  <a16:creationId xmlns:a16="http://schemas.microsoft.com/office/drawing/2014/main" id="{9DE360D2-57CA-4631-9D62-2FCA6F3D7BC2}"/>
                </a:ext>
              </a:extLst>
            </p:cNvPr>
            <p:cNvSpPr>
              <a:spLocks/>
            </p:cNvSpPr>
            <p:nvPr/>
          </p:nvSpPr>
          <p:spPr bwMode="auto">
            <a:xfrm>
              <a:off x="2667635" y="3465347"/>
              <a:ext cx="1535518" cy="1142671"/>
            </a:xfrm>
            <a:custGeom>
              <a:avLst/>
              <a:gdLst>
                <a:gd name="T0" fmla="*/ 478 w 478"/>
                <a:gd name="T1" fmla="*/ 344 h 355"/>
                <a:gd name="T2" fmla="*/ 468 w 478"/>
                <a:gd name="T3" fmla="*/ 355 h 355"/>
                <a:gd name="T4" fmla="*/ 10 w 478"/>
                <a:gd name="T5" fmla="*/ 355 h 355"/>
                <a:gd name="T6" fmla="*/ 0 w 478"/>
                <a:gd name="T7" fmla="*/ 344 h 355"/>
                <a:gd name="T8" fmla="*/ 0 w 478"/>
                <a:gd name="T9" fmla="*/ 11 h 355"/>
                <a:gd name="T10" fmla="*/ 10 w 478"/>
                <a:gd name="T11" fmla="*/ 0 h 355"/>
                <a:gd name="T12" fmla="*/ 468 w 478"/>
                <a:gd name="T13" fmla="*/ 0 h 355"/>
                <a:gd name="T14" fmla="*/ 478 w 478"/>
                <a:gd name="T15" fmla="*/ 11 h 355"/>
                <a:gd name="T16" fmla="*/ 478 w 478"/>
                <a:gd name="T17" fmla="*/ 34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355">
                  <a:moveTo>
                    <a:pt x="478" y="344"/>
                  </a:moveTo>
                  <a:cubicBezTo>
                    <a:pt x="478" y="350"/>
                    <a:pt x="473" y="355"/>
                    <a:pt x="468" y="355"/>
                  </a:cubicBezTo>
                  <a:cubicBezTo>
                    <a:pt x="10" y="355"/>
                    <a:pt x="10" y="355"/>
                    <a:pt x="10" y="355"/>
                  </a:cubicBezTo>
                  <a:cubicBezTo>
                    <a:pt x="4" y="355"/>
                    <a:pt x="0" y="350"/>
                    <a:pt x="0" y="344"/>
                  </a:cubicBezTo>
                  <a:cubicBezTo>
                    <a:pt x="0" y="11"/>
                    <a:pt x="0" y="11"/>
                    <a:pt x="0" y="11"/>
                  </a:cubicBezTo>
                  <a:cubicBezTo>
                    <a:pt x="0" y="5"/>
                    <a:pt x="4" y="0"/>
                    <a:pt x="10" y="0"/>
                  </a:cubicBezTo>
                  <a:cubicBezTo>
                    <a:pt x="468" y="0"/>
                    <a:pt x="468" y="0"/>
                    <a:pt x="468" y="0"/>
                  </a:cubicBezTo>
                  <a:cubicBezTo>
                    <a:pt x="473" y="0"/>
                    <a:pt x="478" y="5"/>
                    <a:pt x="478" y="11"/>
                  </a:cubicBezTo>
                  <a:lnTo>
                    <a:pt x="478"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5" name="Group 4"/>
            <p:cNvGrpSpPr/>
            <p:nvPr/>
          </p:nvGrpSpPr>
          <p:grpSpPr>
            <a:xfrm>
              <a:off x="4309051" y="3482427"/>
              <a:ext cx="1444049" cy="292073"/>
              <a:chOff x="4309051" y="3482427"/>
              <a:chExt cx="1110219" cy="292073"/>
            </a:xfrm>
            <a:grpFill/>
          </p:grpSpPr>
          <p:sp>
            <p:nvSpPr>
              <p:cNvPr id="54" name="Rectangle 13">
                <a:extLst>
                  <a:ext uri="{FF2B5EF4-FFF2-40B4-BE49-F238E27FC236}">
                    <a16:creationId xmlns:a16="http://schemas.microsoft.com/office/drawing/2014/main" id="{B93E030E-621B-4F71-8CAE-DB0243F91A4E}"/>
                  </a:ext>
                </a:extLst>
              </p:cNvPr>
              <p:cNvSpPr>
                <a:spLocks noChangeArrowheads="1"/>
              </p:cNvSpPr>
              <p:nvPr/>
            </p:nvSpPr>
            <p:spPr bwMode="auto">
              <a:xfrm>
                <a:off x="4309051" y="3482427"/>
                <a:ext cx="1110219" cy="1161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5" name="Rectangle 14">
                <a:extLst>
                  <a:ext uri="{FF2B5EF4-FFF2-40B4-BE49-F238E27FC236}">
                    <a16:creationId xmlns:a16="http://schemas.microsoft.com/office/drawing/2014/main" id="{19D5E15B-F9C2-483F-B4E5-9A1BE7B82C0F}"/>
                  </a:ext>
                </a:extLst>
              </p:cNvPr>
              <p:cNvSpPr>
                <a:spLocks noChangeArrowheads="1"/>
              </p:cNvSpPr>
              <p:nvPr/>
            </p:nvSpPr>
            <p:spPr bwMode="auto">
              <a:xfrm>
                <a:off x="4309051" y="3658354"/>
                <a:ext cx="1110219" cy="1161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56" name="Rectangle 15">
              <a:extLst>
                <a:ext uri="{FF2B5EF4-FFF2-40B4-BE49-F238E27FC236}">
                  <a16:creationId xmlns:a16="http://schemas.microsoft.com/office/drawing/2014/main" id="{D8E75800-86A4-41F1-9CDD-FB02C7B82E76}"/>
                </a:ext>
              </a:extLst>
            </p:cNvPr>
            <p:cNvSpPr>
              <a:spLocks noChangeArrowheads="1"/>
            </p:cNvSpPr>
            <p:nvPr/>
          </p:nvSpPr>
          <p:spPr bwMode="auto">
            <a:xfrm>
              <a:off x="4309051" y="3839405"/>
              <a:ext cx="661007" cy="1127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7" name="Rectangle 16">
              <a:extLst>
                <a:ext uri="{FF2B5EF4-FFF2-40B4-BE49-F238E27FC236}">
                  <a16:creationId xmlns:a16="http://schemas.microsoft.com/office/drawing/2014/main" id="{BE7F72C3-0672-42F9-97EF-DD0C01DA1E37}"/>
                </a:ext>
              </a:extLst>
            </p:cNvPr>
            <p:cNvSpPr>
              <a:spLocks noChangeArrowheads="1"/>
            </p:cNvSpPr>
            <p:nvPr/>
          </p:nvSpPr>
          <p:spPr bwMode="auto">
            <a:xfrm>
              <a:off x="4469606" y="2585712"/>
              <a:ext cx="958204" cy="4714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8" name="Rectangle 17">
              <a:extLst>
                <a:ext uri="{FF2B5EF4-FFF2-40B4-BE49-F238E27FC236}">
                  <a16:creationId xmlns:a16="http://schemas.microsoft.com/office/drawing/2014/main" id="{D427F2DA-37CA-4C7E-A765-45E437BEABBC}"/>
                </a:ext>
              </a:extLst>
            </p:cNvPr>
            <p:cNvSpPr>
              <a:spLocks noChangeArrowheads="1"/>
            </p:cNvSpPr>
            <p:nvPr/>
          </p:nvSpPr>
          <p:spPr bwMode="auto">
            <a:xfrm>
              <a:off x="4309051" y="4375726"/>
              <a:ext cx="676380" cy="1161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2" name="Group 1"/>
            <p:cNvGrpSpPr/>
            <p:nvPr/>
          </p:nvGrpSpPr>
          <p:grpSpPr>
            <a:xfrm>
              <a:off x="4309052" y="4025580"/>
              <a:ext cx="672524" cy="295489"/>
              <a:chOff x="4309051" y="4025580"/>
              <a:chExt cx="1110219" cy="295489"/>
            </a:xfrm>
            <a:grpFill/>
          </p:grpSpPr>
          <p:sp>
            <p:nvSpPr>
              <p:cNvPr id="59" name="Rectangle 18">
                <a:extLst>
                  <a:ext uri="{FF2B5EF4-FFF2-40B4-BE49-F238E27FC236}">
                    <a16:creationId xmlns:a16="http://schemas.microsoft.com/office/drawing/2014/main" id="{718D6339-606B-4D67-8F26-81BCE85DD8E4}"/>
                  </a:ext>
                </a:extLst>
              </p:cNvPr>
              <p:cNvSpPr>
                <a:spLocks noChangeArrowheads="1"/>
              </p:cNvSpPr>
              <p:nvPr/>
            </p:nvSpPr>
            <p:spPr bwMode="auto">
              <a:xfrm>
                <a:off x="4309051" y="4025580"/>
                <a:ext cx="1110219" cy="119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0" name="Rectangle 19">
                <a:extLst>
                  <a:ext uri="{FF2B5EF4-FFF2-40B4-BE49-F238E27FC236}">
                    <a16:creationId xmlns:a16="http://schemas.microsoft.com/office/drawing/2014/main" id="{A47482AA-3EA1-448C-B76A-6838BBAA5512}"/>
                  </a:ext>
                </a:extLst>
              </p:cNvPr>
              <p:cNvSpPr>
                <a:spLocks noChangeArrowheads="1"/>
              </p:cNvSpPr>
              <p:nvPr/>
            </p:nvSpPr>
            <p:spPr bwMode="auto">
              <a:xfrm>
                <a:off x="4309051" y="4204923"/>
                <a:ext cx="1110219" cy="1161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61" name="Rectangle 20">
              <a:extLst>
                <a:ext uri="{FF2B5EF4-FFF2-40B4-BE49-F238E27FC236}">
                  <a16:creationId xmlns:a16="http://schemas.microsoft.com/office/drawing/2014/main" id="{1F4F7434-3CD4-4D86-8113-35255397C741}"/>
                </a:ext>
              </a:extLst>
            </p:cNvPr>
            <p:cNvSpPr>
              <a:spLocks noChangeArrowheads="1"/>
            </p:cNvSpPr>
            <p:nvPr/>
          </p:nvSpPr>
          <p:spPr bwMode="auto">
            <a:xfrm>
              <a:off x="2667635" y="2585712"/>
              <a:ext cx="1641416" cy="6490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2" name="Freeform 21">
              <a:extLst>
                <a:ext uri="{FF2B5EF4-FFF2-40B4-BE49-F238E27FC236}">
                  <a16:creationId xmlns:a16="http://schemas.microsoft.com/office/drawing/2014/main" id="{F687DCB4-CF7D-4E02-A02F-B7EE377606F7}"/>
                </a:ext>
              </a:extLst>
            </p:cNvPr>
            <p:cNvSpPr>
              <a:spLocks/>
            </p:cNvSpPr>
            <p:nvPr/>
          </p:nvSpPr>
          <p:spPr bwMode="auto">
            <a:xfrm>
              <a:off x="2846978" y="2736018"/>
              <a:ext cx="276701" cy="331358"/>
            </a:xfrm>
            <a:custGeom>
              <a:avLst/>
              <a:gdLst>
                <a:gd name="T0" fmla="*/ 0 w 86"/>
                <a:gd name="T1" fmla="*/ 103 h 103"/>
                <a:gd name="T2" fmla="*/ 0 w 86"/>
                <a:gd name="T3" fmla="*/ 0 h 103"/>
                <a:gd name="T4" fmla="*/ 28 w 86"/>
                <a:gd name="T5" fmla="*/ 0 h 103"/>
                <a:gd name="T6" fmla="*/ 49 w 86"/>
                <a:gd name="T7" fmla="*/ 38 h 103"/>
                <a:gd name="T8" fmla="*/ 66 w 86"/>
                <a:gd name="T9" fmla="*/ 73 h 103"/>
                <a:gd name="T10" fmla="*/ 66 w 86"/>
                <a:gd name="T11" fmla="*/ 73 h 103"/>
                <a:gd name="T12" fmla="*/ 64 w 86"/>
                <a:gd name="T13" fmla="*/ 30 h 103"/>
                <a:gd name="T14" fmla="*/ 64 w 86"/>
                <a:gd name="T15" fmla="*/ 0 h 103"/>
                <a:gd name="T16" fmla="*/ 86 w 86"/>
                <a:gd name="T17" fmla="*/ 0 h 103"/>
                <a:gd name="T18" fmla="*/ 86 w 86"/>
                <a:gd name="T19" fmla="*/ 103 h 103"/>
                <a:gd name="T20" fmla="*/ 61 w 86"/>
                <a:gd name="T21" fmla="*/ 103 h 103"/>
                <a:gd name="T22" fmla="*/ 39 w 86"/>
                <a:gd name="T23" fmla="*/ 63 h 103"/>
                <a:gd name="T24" fmla="*/ 21 w 86"/>
                <a:gd name="T25" fmla="*/ 27 h 103"/>
                <a:gd name="T26" fmla="*/ 21 w 86"/>
                <a:gd name="T27" fmla="*/ 27 h 103"/>
                <a:gd name="T28" fmla="*/ 22 w 86"/>
                <a:gd name="T29" fmla="*/ 72 h 103"/>
                <a:gd name="T30" fmla="*/ 22 w 86"/>
                <a:gd name="T31" fmla="*/ 103 h 103"/>
                <a:gd name="T32" fmla="*/ 0 w 86"/>
                <a:gd name="T3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3">
                  <a:moveTo>
                    <a:pt x="0" y="103"/>
                  </a:moveTo>
                  <a:cubicBezTo>
                    <a:pt x="0" y="0"/>
                    <a:pt x="0" y="0"/>
                    <a:pt x="0" y="0"/>
                  </a:cubicBezTo>
                  <a:cubicBezTo>
                    <a:pt x="28" y="0"/>
                    <a:pt x="28" y="0"/>
                    <a:pt x="28" y="0"/>
                  </a:cubicBezTo>
                  <a:cubicBezTo>
                    <a:pt x="49" y="38"/>
                    <a:pt x="49" y="38"/>
                    <a:pt x="49" y="38"/>
                  </a:cubicBezTo>
                  <a:cubicBezTo>
                    <a:pt x="55" y="48"/>
                    <a:pt x="61" y="61"/>
                    <a:pt x="66" y="73"/>
                  </a:cubicBezTo>
                  <a:cubicBezTo>
                    <a:pt x="66" y="73"/>
                    <a:pt x="66" y="73"/>
                    <a:pt x="66" y="73"/>
                  </a:cubicBezTo>
                  <a:cubicBezTo>
                    <a:pt x="65" y="59"/>
                    <a:pt x="64" y="45"/>
                    <a:pt x="64" y="30"/>
                  </a:cubicBezTo>
                  <a:cubicBezTo>
                    <a:pt x="64" y="0"/>
                    <a:pt x="64" y="0"/>
                    <a:pt x="64" y="0"/>
                  </a:cubicBezTo>
                  <a:cubicBezTo>
                    <a:pt x="86" y="0"/>
                    <a:pt x="86" y="0"/>
                    <a:pt x="86" y="0"/>
                  </a:cubicBezTo>
                  <a:cubicBezTo>
                    <a:pt x="86" y="103"/>
                    <a:pt x="86" y="103"/>
                    <a:pt x="86" y="103"/>
                  </a:cubicBezTo>
                  <a:cubicBezTo>
                    <a:pt x="61" y="103"/>
                    <a:pt x="61" y="103"/>
                    <a:pt x="61" y="103"/>
                  </a:cubicBezTo>
                  <a:cubicBezTo>
                    <a:pt x="39" y="63"/>
                    <a:pt x="39" y="63"/>
                    <a:pt x="39" y="63"/>
                  </a:cubicBezTo>
                  <a:cubicBezTo>
                    <a:pt x="33" y="52"/>
                    <a:pt x="26" y="39"/>
                    <a:pt x="21" y="27"/>
                  </a:cubicBezTo>
                  <a:cubicBezTo>
                    <a:pt x="21" y="27"/>
                    <a:pt x="21" y="27"/>
                    <a:pt x="21" y="27"/>
                  </a:cubicBezTo>
                  <a:cubicBezTo>
                    <a:pt x="21" y="40"/>
                    <a:pt x="22" y="55"/>
                    <a:pt x="22" y="72"/>
                  </a:cubicBezTo>
                  <a:cubicBezTo>
                    <a:pt x="22" y="103"/>
                    <a:pt x="22" y="103"/>
                    <a:pt x="22" y="103"/>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3" name="Freeform 22">
              <a:extLst>
                <a:ext uri="{FF2B5EF4-FFF2-40B4-BE49-F238E27FC236}">
                  <a16:creationId xmlns:a16="http://schemas.microsoft.com/office/drawing/2014/main" id="{6BAC5CFD-954F-441F-B204-525DCE94007B}"/>
                </a:ext>
              </a:extLst>
            </p:cNvPr>
            <p:cNvSpPr>
              <a:spLocks/>
            </p:cNvSpPr>
            <p:nvPr/>
          </p:nvSpPr>
          <p:spPr bwMode="auto">
            <a:xfrm>
              <a:off x="3186876" y="2736018"/>
              <a:ext cx="210088" cy="331358"/>
            </a:xfrm>
            <a:custGeom>
              <a:avLst/>
              <a:gdLst>
                <a:gd name="T0" fmla="*/ 115 w 123"/>
                <a:gd name="T1" fmla="*/ 111 h 194"/>
                <a:gd name="T2" fmla="*/ 44 w 123"/>
                <a:gd name="T3" fmla="*/ 111 h 194"/>
                <a:gd name="T4" fmla="*/ 44 w 123"/>
                <a:gd name="T5" fmla="*/ 158 h 194"/>
                <a:gd name="T6" fmla="*/ 123 w 123"/>
                <a:gd name="T7" fmla="*/ 158 h 194"/>
                <a:gd name="T8" fmla="*/ 123 w 123"/>
                <a:gd name="T9" fmla="*/ 194 h 194"/>
                <a:gd name="T10" fmla="*/ 0 w 123"/>
                <a:gd name="T11" fmla="*/ 194 h 194"/>
                <a:gd name="T12" fmla="*/ 0 w 123"/>
                <a:gd name="T13" fmla="*/ 0 h 194"/>
                <a:gd name="T14" fmla="*/ 119 w 123"/>
                <a:gd name="T15" fmla="*/ 0 h 194"/>
                <a:gd name="T16" fmla="*/ 119 w 123"/>
                <a:gd name="T17" fmla="*/ 36 h 194"/>
                <a:gd name="T18" fmla="*/ 44 w 123"/>
                <a:gd name="T19" fmla="*/ 36 h 194"/>
                <a:gd name="T20" fmla="*/ 44 w 123"/>
                <a:gd name="T21" fmla="*/ 75 h 194"/>
                <a:gd name="T22" fmla="*/ 115 w 123"/>
                <a:gd name="T23" fmla="*/ 75 h 194"/>
                <a:gd name="T24" fmla="*/ 115 w 123"/>
                <a:gd name="T25" fmla="*/ 1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94">
                  <a:moveTo>
                    <a:pt x="115" y="111"/>
                  </a:moveTo>
                  <a:lnTo>
                    <a:pt x="44" y="111"/>
                  </a:lnTo>
                  <a:lnTo>
                    <a:pt x="44" y="158"/>
                  </a:lnTo>
                  <a:lnTo>
                    <a:pt x="123" y="158"/>
                  </a:lnTo>
                  <a:lnTo>
                    <a:pt x="123" y="194"/>
                  </a:lnTo>
                  <a:lnTo>
                    <a:pt x="0" y="194"/>
                  </a:lnTo>
                  <a:lnTo>
                    <a:pt x="0" y="0"/>
                  </a:lnTo>
                  <a:lnTo>
                    <a:pt x="119" y="0"/>
                  </a:lnTo>
                  <a:lnTo>
                    <a:pt x="119" y="36"/>
                  </a:lnTo>
                  <a:lnTo>
                    <a:pt x="44" y="36"/>
                  </a:lnTo>
                  <a:lnTo>
                    <a:pt x="44" y="75"/>
                  </a:lnTo>
                  <a:lnTo>
                    <a:pt x="115" y="75"/>
                  </a:lnTo>
                  <a:lnTo>
                    <a:pt x="11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4" name="Freeform 23">
              <a:extLst>
                <a:ext uri="{FF2B5EF4-FFF2-40B4-BE49-F238E27FC236}">
                  <a16:creationId xmlns:a16="http://schemas.microsoft.com/office/drawing/2014/main" id="{ECA4A025-7483-4982-98B8-E8EE72C6919C}"/>
                </a:ext>
              </a:extLst>
            </p:cNvPr>
            <p:cNvSpPr>
              <a:spLocks/>
            </p:cNvSpPr>
            <p:nvPr/>
          </p:nvSpPr>
          <p:spPr bwMode="auto">
            <a:xfrm>
              <a:off x="3426000" y="2736018"/>
              <a:ext cx="423591" cy="331358"/>
            </a:xfrm>
            <a:custGeom>
              <a:avLst/>
              <a:gdLst>
                <a:gd name="T0" fmla="*/ 25 w 132"/>
                <a:gd name="T1" fmla="*/ 103 h 103"/>
                <a:gd name="T2" fmla="*/ 0 w 132"/>
                <a:gd name="T3" fmla="*/ 0 h 103"/>
                <a:gd name="T4" fmla="*/ 25 w 132"/>
                <a:gd name="T5" fmla="*/ 0 h 103"/>
                <a:gd name="T6" fmla="*/ 33 w 132"/>
                <a:gd name="T7" fmla="*/ 42 h 103"/>
                <a:gd name="T8" fmla="*/ 39 w 132"/>
                <a:gd name="T9" fmla="*/ 78 h 103"/>
                <a:gd name="T10" fmla="*/ 40 w 132"/>
                <a:gd name="T11" fmla="*/ 78 h 103"/>
                <a:gd name="T12" fmla="*/ 46 w 132"/>
                <a:gd name="T13" fmla="*/ 42 h 103"/>
                <a:gd name="T14" fmla="*/ 55 w 132"/>
                <a:gd name="T15" fmla="*/ 0 h 103"/>
                <a:gd name="T16" fmla="*/ 80 w 132"/>
                <a:gd name="T17" fmla="*/ 0 h 103"/>
                <a:gd name="T18" fmla="*/ 88 w 132"/>
                <a:gd name="T19" fmla="*/ 43 h 103"/>
                <a:gd name="T20" fmla="*/ 93 w 132"/>
                <a:gd name="T21" fmla="*/ 78 h 103"/>
                <a:gd name="T22" fmla="*/ 94 w 132"/>
                <a:gd name="T23" fmla="*/ 78 h 103"/>
                <a:gd name="T24" fmla="*/ 100 w 132"/>
                <a:gd name="T25" fmla="*/ 42 h 103"/>
                <a:gd name="T26" fmla="*/ 108 w 132"/>
                <a:gd name="T27" fmla="*/ 0 h 103"/>
                <a:gd name="T28" fmla="*/ 132 w 132"/>
                <a:gd name="T29" fmla="*/ 0 h 103"/>
                <a:gd name="T30" fmla="*/ 105 w 132"/>
                <a:gd name="T31" fmla="*/ 103 h 103"/>
                <a:gd name="T32" fmla="*/ 80 w 132"/>
                <a:gd name="T33" fmla="*/ 103 h 103"/>
                <a:gd name="T34" fmla="*/ 71 w 132"/>
                <a:gd name="T35" fmla="*/ 59 h 103"/>
                <a:gd name="T36" fmla="*/ 66 w 132"/>
                <a:gd name="T37" fmla="*/ 27 h 103"/>
                <a:gd name="T38" fmla="*/ 66 w 132"/>
                <a:gd name="T39" fmla="*/ 27 h 103"/>
                <a:gd name="T40" fmla="*/ 60 w 132"/>
                <a:gd name="T41" fmla="*/ 59 h 103"/>
                <a:gd name="T42" fmla="*/ 50 w 132"/>
                <a:gd name="T43" fmla="*/ 103 h 103"/>
                <a:gd name="T44" fmla="*/ 25 w 132"/>
                <a:gd name="T4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03">
                  <a:moveTo>
                    <a:pt x="25" y="103"/>
                  </a:moveTo>
                  <a:cubicBezTo>
                    <a:pt x="0" y="0"/>
                    <a:pt x="0" y="0"/>
                    <a:pt x="0" y="0"/>
                  </a:cubicBezTo>
                  <a:cubicBezTo>
                    <a:pt x="25" y="0"/>
                    <a:pt x="25" y="0"/>
                    <a:pt x="25" y="0"/>
                  </a:cubicBezTo>
                  <a:cubicBezTo>
                    <a:pt x="33" y="42"/>
                    <a:pt x="33" y="42"/>
                    <a:pt x="33" y="42"/>
                  </a:cubicBezTo>
                  <a:cubicBezTo>
                    <a:pt x="35" y="55"/>
                    <a:pt x="38" y="68"/>
                    <a:pt x="39" y="78"/>
                  </a:cubicBezTo>
                  <a:cubicBezTo>
                    <a:pt x="40" y="78"/>
                    <a:pt x="40" y="78"/>
                    <a:pt x="40" y="78"/>
                  </a:cubicBezTo>
                  <a:cubicBezTo>
                    <a:pt x="41" y="67"/>
                    <a:pt x="44" y="55"/>
                    <a:pt x="46" y="42"/>
                  </a:cubicBezTo>
                  <a:cubicBezTo>
                    <a:pt x="55" y="0"/>
                    <a:pt x="55" y="0"/>
                    <a:pt x="55" y="0"/>
                  </a:cubicBezTo>
                  <a:cubicBezTo>
                    <a:pt x="80" y="0"/>
                    <a:pt x="80" y="0"/>
                    <a:pt x="80" y="0"/>
                  </a:cubicBezTo>
                  <a:cubicBezTo>
                    <a:pt x="88" y="43"/>
                    <a:pt x="88" y="43"/>
                    <a:pt x="88" y="43"/>
                  </a:cubicBezTo>
                  <a:cubicBezTo>
                    <a:pt x="90" y="55"/>
                    <a:pt x="92" y="66"/>
                    <a:pt x="93" y="78"/>
                  </a:cubicBezTo>
                  <a:cubicBezTo>
                    <a:pt x="94" y="78"/>
                    <a:pt x="94" y="78"/>
                    <a:pt x="94" y="78"/>
                  </a:cubicBezTo>
                  <a:cubicBezTo>
                    <a:pt x="95" y="66"/>
                    <a:pt x="98" y="54"/>
                    <a:pt x="100" y="42"/>
                  </a:cubicBezTo>
                  <a:cubicBezTo>
                    <a:pt x="108" y="0"/>
                    <a:pt x="108" y="0"/>
                    <a:pt x="108" y="0"/>
                  </a:cubicBezTo>
                  <a:cubicBezTo>
                    <a:pt x="132" y="0"/>
                    <a:pt x="132" y="0"/>
                    <a:pt x="132" y="0"/>
                  </a:cubicBezTo>
                  <a:cubicBezTo>
                    <a:pt x="105" y="103"/>
                    <a:pt x="105" y="103"/>
                    <a:pt x="105" y="103"/>
                  </a:cubicBezTo>
                  <a:cubicBezTo>
                    <a:pt x="80" y="103"/>
                    <a:pt x="80" y="103"/>
                    <a:pt x="80" y="103"/>
                  </a:cubicBezTo>
                  <a:cubicBezTo>
                    <a:pt x="71" y="59"/>
                    <a:pt x="71" y="59"/>
                    <a:pt x="71" y="59"/>
                  </a:cubicBezTo>
                  <a:cubicBezTo>
                    <a:pt x="69" y="48"/>
                    <a:pt x="68" y="39"/>
                    <a:pt x="66" y="27"/>
                  </a:cubicBezTo>
                  <a:cubicBezTo>
                    <a:pt x="66" y="27"/>
                    <a:pt x="66" y="27"/>
                    <a:pt x="66" y="27"/>
                  </a:cubicBezTo>
                  <a:cubicBezTo>
                    <a:pt x="64" y="38"/>
                    <a:pt x="63" y="48"/>
                    <a:pt x="60" y="59"/>
                  </a:cubicBezTo>
                  <a:cubicBezTo>
                    <a:pt x="50" y="103"/>
                    <a:pt x="50" y="103"/>
                    <a:pt x="50" y="103"/>
                  </a:cubicBezTo>
                  <a:lnTo>
                    <a:pt x="2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5" name="Freeform 24">
              <a:extLst>
                <a:ext uri="{FF2B5EF4-FFF2-40B4-BE49-F238E27FC236}">
                  <a16:creationId xmlns:a16="http://schemas.microsoft.com/office/drawing/2014/main" id="{224262C3-08CB-4745-86E6-7D10DE9BF18F}"/>
                </a:ext>
              </a:extLst>
            </p:cNvPr>
            <p:cNvSpPr>
              <a:spLocks/>
            </p:cNvSpPr>
            <p:nvPr/>
          </p:nvSpPr>
          <p:spPr bwMode="auto">
            <a:xfrm>
              <a:off x="3871795" y="2729186"/>
              <a:ext cx="225460" cy="341606"/>
            </a:xfrm>
            <a:custGeom>
              <a:avLst/>
              <a:gdLst>
                <a:gd name="T0" fmla="*/ 4 w 70"/>
                <a:gd name="T1" fmla="*/ 81 h 106"/>
                <a:gd name="T2" fmla="*/ 30 w 70"/>
                <a:gd name="T3" fmla="*/ 87 h 106"/>
                <a:gd name="T4" fmla="*/ 46 w 70"/>
                <a:gd name="T5" fmla="*/ 76 h 106"/>
                <a:gd name="T6" fmla="*/ 29 w 70"/>
                <a:gd name="T7" fmla="*/ 62 h 106"/>
                <a:gd name="T8" fmla="*/ 1 w 70"/>
                <a:gd name="T9" fmla="*/ 31 h 106"/>
                <a:gd name="T10" fmla="*/ 40 w 70"/>
                <a:gd name="T11" fmla="*/ 0 h 106"/>
                <a:gd name="T12" fmla="*/ 66 w 70"/>
                <a:gd name="T13" fmla="*/ 5 h 106"/>
                <a:gd name="T14" fmla="*/ 61 w 70"/>
                <a:gd name="T15" fmla="*/ 24 h 106"/>
                <a:gd name="T16" fmla="*/ 39 w 70"/>
                <a:gd name="T17" fmla="*/ 19 h 106"/>
                <a:gd name="T18" fmla="*/ 24 w 70"/>
                <a:gd name="T19" fmla="*/ 29 h 106"/>
                <a:gd name="T20" fmla="*/ 44 w 70"/>
                <a:gd name="T21" fmla="*/ 44 h 106"/>
                <a:gd name="T22" fmla="*/ 70 w 70"/>
                <a:gd name="T23" fmla="*/ 74 h 106"/>
                <a:gd name="T24" fmla="*/ 29 w 70"/>
                <a:gd name="T25" fmla="*/ 106 h 106"/>
                <a:gd name="T26" fmla="*/ 0 w 70"/>
                <a:gd name="T27" fmla="*/ 100 h 106"/>
                <a:gd name="T28" fmla="*/ 4 w 70"/>
                <a:gd name="T29" fmla="*/ 8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106">
                  <a:moveTo>
                    <a:pt x="4" y="81"/>
                  </a:moveTo>
                  <a:cubicBezTo>
                    <a:pt x="11" y="84"/>
                    <a:pt x="20" y="87"/>
                    <a:pt x="30" y="87"/>
                  </a:cubicBezTo>
                  <a:cubicBezTo>
                    <a:pt x="41" y="87"/>
                    <a:pt x="46" y="83"/>
                    <a:pt x="46" y="76"/>
                  </a:cubicBezTo>
                  <a:cubicBezTo>
                    <a:pt x="46" y="70"/>
                    <a:pt x="42" y="66"/>
                    <a:pt x="29" y="62"/>
                  </a:cubicBezTo>
                  <a:cubicBezTo>
                    <a:pt x="12" y="56"/>
                    <a:pt x="1" y="46"/>
                    <a:pt x="1" y="31"/>
                  </a:cubicBezTo>
                  <a:cubicBezTo>
                    <a:pt x="1" y="14"/>
                    <a:pt x="16" y="0"/>
                    <a:pt x="40" y="0"/>
                  </a:cubicBezTo>
                  <a:cubicBezTo>
                    <a:pt x="51" y="0"/>
                    <a:pt x="60" y="3"/>
                    <a:pt x="66" y="5"/>
                  </a:cubicBezTo>
                  <a:cubicBezTo>
                    <a:pt x="61" y="24"/>
                    <a:pt x="61" y="24"/>
                    <a:pt x="61" y="24"/>
                  </a:cubicBezTo>
                  <a:cubicBezTo>
                    <a:pt x="57" y="22"/>
                    <a:pt x="49" y="19"/>
                    <a:pt x="39" y="19"/>
                  </a:cubicBezTo>
                  <a:cubicBezTo>
                    <a:pt x="29" y="19"/>
                    <a:pt x="24" y="24"/>
                    <a:pt x="24" y="29"/>
                  </a:cubicBezTo>
                  <a:cubicBezTo>
                    <a:pt x="24" y="36"/>
                    <a:pt x="30" y="39"/>
                    <a:pt x="44" y="44"/>
                  </a:cubicBezTo>
                  <a:cubicBezTo>
                    <a:pt x="62" y="50"/>
                    <a:pt x="70" y="60"/>
                    <a:pt x="70" y="74"/>
                  </a:cubicBezTo>
                  <a:cubicBezTo>
                    <a:pt x="70" y="92"/>
                    <a:pt x="57" y="106"/>
                    <a:pt x="29" y="106"/>
                  </a:cubicBezTo>
                  <a:cubicBezTo>
                    <a:pt x="17" y="106"/>
                    <a:pt x="5" y="103"/>
                    <a:pt x="0" y="100"/>
                  </a:cubicBezTo>
                  <a:lnTo>
                    <a:pt x="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5" name="Freeform 12">
              <a:extLst>
                <a:ext uri="{FF2B5EF4-FFF2-40B4-BE49-F238E27FC236}">
                  <a16:creationId xmlns:a16="http://schemas.microsoft.com/office/drawing/2014/main" id="{9DE360D2-57CA-4631-9D62-2FCA6F3D7BC2}"/>
                </a:ext>
              </a:extLst>
            </p:cNvPr>
            <p:cNvSpPr>
              <a:spLocks/>
            </p:cNvSpPr>
            <p:nvPr/>
          </p:nvSpPr>
          <p:spPr bwMode="auto">
            <a:xfrm>
              <a:off x="5039359" y="3848101"/>
              <a:ext cx="723265" cy="759918"/>
            </a:xfrm>
            <a:custGeom>
              <a:avLst/>
              <a:gdLst>
                <a:gd name="T0" fmla="*/ 478 w 478"/>
                <a:gd name="T1" fmla="*/ 344 h 355"/>
                <a:gd name="T2" fmla="*/ 468 w 478"/>
                <a:gd name="T3" fmla="*/ 355 h 355"/>
                <a:gd name="T4" fmla="*/ 10 w 478"/>
                <a:gd name="T5" fmla="*/ 355 h 355"/>
                <a:gd name="T6" fmla="*/ 0 w 478"/>
                <a:gd name="T7" fmla="*/ 344 h 355"/>
                <a:gd name="T8" fmla="*/ 0 w 478"/>
                <a:gd name="T9" fmla="*/ 11 h 355"/>
                <a:gd name="T10" fmla="*/ 10 w 478"/>
                <a:gd name="T11" fmla="*/ 0 h 355"/>
                <a:gd name="T12" fmla="*/ 468 w 478"/>
                <a:gd name="T13" fmla="*/ 0 h 355"/>
                <a:gd name="T14" fmla="*/ 478 w 478"/>
                <a:gd name="T15" fmla="*/ 11 h 355"/>
                <a:gd name="T16" fmla="*/ 478 w 478"/>
                <a:gd name="T17" fmla="*/ 34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355">
                  <a:moveTo>
                    <a:pt x="478" y="344"/>
                  </a:moveTo>
                  <a:cubicBezTo>
                    <a:pt x="478" y="350"/>
                    <a:pt x="473" y="355"/>
                    <a:pt x="468" y="355"/>
                  </a:cubicBezTo>
                  <a:cubicBezTo>
                    <a:pt x="10" y="355"/>
                    <a:pt x="10" y="355"/>
                    <a:pt x="10" y="355"/>
                  </a:cubicBezTo>
                  <a:cubicBezTo>
                    <a:pt x="4" y="355"/>
                    <a:pt x="0" y="350"/>
                    <a:pt x="0" y="344"/>
                  </a:cubicBezTo>
                  <a:cubicBezTo>
                    <a:pt x="0" y="11"/>
                    <a:pt x="0" y="11"/>
                    <a:pt x="0" y="11"/>
                  </a:cubicBezTo>
                  <a:cubicBezTo>
                    <a:pt x="0" y="5"/>
                    <a:pt x="4" y="0"/>
                    <a:pt x="10" y="0"/>
                  </a:cubicBezTo>
                  <a:cubicBezTo>
                    <a:pt x="468" y="0"/>
                    <a:pt x="468" y="0"/>
                    <a:pt x="468" y="0"/>
                  </a:cubicBezTo>
                  <a:cubicBezTo>
                    <a:pt x="473" y="0"/>
                    <a:pt x="478" y="5"/>
                    <a:pt x="478" y="11"/>
                  </a:cubicBezTo>
                  <a:lnTo>
                    <a:pt x="478" y="344"/>
                  </a:lnTo>
                  <a:close/>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grpSp>
      <p:grpSp>
        <p:nvGrpSpPr>
          <p:cNvPr id="70" name="Group 69">
            <a:extLst>
              <a:ext uri="{FF2B5EF4-FFF2-40B4-BE49-F238E27FC236}">
                <a16:creationId xmlns:a16="http://schemas.microsoft.com/office/drawing/2014/main" id="{F986D0BF-DE5A-4FF2-AAE2-C1888954648B}"/>
              </a:ext>
            </a:extLst>
          </p:cNvPr>
          <p:cNvGrpSpPr/>
          <p:nvPr/>
        </p:nvGrpSpPr>
        <p:grpSpPr>
          <a:xfrm>
            <a:off x="4738813" y="2288527"/>
            <a:ext cx="6279064" cy="683021"/>
            <a:chOff x="6438900" y="1424644"/>
            <a:chExt cx="8372086" cy="910695"/>
          </a:xfrm>
        </p:grpSpPr>
        <p:sp>
          <p:nvSpPr>
            <p:cNvPr id="83" name="Rectangle: Rounded Corners 82">
              <a:extLst>
                <a:ext uri="{FF2B5EF4-FFF2-40B4-BE49-F238E27FC236}">
                  <a16:creationId xmlns:a16="http://schemas.microsoft.com/office/drawing/2014/main" id="{44D023A4-9C20-44D1-85D7-F935FB735D9A}"/>
                </a:ext>
              </a:extLst>
            </p:cNvPr>
            <p:cNvSpPr/>
            <p:nvPr/>
          </p:nvSpPr>
          <p:spPr bwMode="auto">
            <a:xfrm>
              <a:off x="6438900" y="1424644"/>
              <a:ext cx="2527037" cy="910695"/>
            </a:xfrm>
            <a:prstGeom prst="roundRect">
              <a:avLst/>
            </a:prstGeom>
            <a:solidFill>
              <a:srgbClr val="C00000"/>
            </a:solidFill>
            <a:ln>
              <a:noFill/>
            </a:ln>
          </p:spPr>
          <p:txBody>
            <a:bodyPr vert="horz" wrap="square" lIns="68580" tIns="34290" rIns="68580" bIns="34290" numCol="1" rtlCol="0" anchor="ctr" anchorCtr="0" compatLnSpc="1">
              <a:prstTxWarp prst="textNoShape">
                <a:avLst/>
              </a:prstTxWarp>
            </a:bodyPr>
            <a:lstStyle/>
            <a:p>
              <a:pPr algn="ctr"/>
              <a:r>
                <a:rPr lang="en-US" sz="2000" b="1" dirty="0">
                  <a:solidFill>
                    <a:schemeClr val="bg1"/>
                  </a:solidFill>
                </a:rPr>
                <a:t>Stimulants</a:t>
              </a:r>
              <a:endParaRPr lang="en-GB" sz="2000" b="1" dirty="0">
                <a:solidFill>
                  <a:schemeClr val="bg1"/>
                </a:solidFill>
              </a:endParaRPr>
            </a:p>
          </p:txBody>
        </p:sp>
        <p:sp>
          <p:nvSpPr>
            <p:cNvPr id="84" name="Rectangle 83">
              <a:extLst>
                <a:ext uri="{FF2B5EF4-FFF2-40B4-BE49-F238E27FC236}">
                  <a16:creationId xmlns:a16="http://schemas.microsoft.com/office/drawing/2014/main" id="{53703483-04CB-4088-9832-8FD9BC3BF963}"/>
                </a:ext>
              </a:extLst>
            </p:cNvPr>
            <p:cNvSpPr/>
            <p:nvPr/>
          </p:nvSpPr>
          <p:spPr>
            <a:xfrm>
              <a:off x="9192179" y="1695325"/>
              <a:ext cx="5618807" cy="369332"/>
            </a:xfrm>
            <a:prstGeom prst="rect">
              <a:avLst/>
            </a:prstGeom>
          </p:spPr>
          <p:txBody>
            <a:bodyPr wrap="square" lIns="0" tIns="0" rIns="0" bIns="0" anchor="ctr">
              <a:spAutoFit/>
            </a:bodyPr>
            <a:lstStyle/>
            <a:p>
              <a:r>
                <a:rPr lang="en-GB" sz="1800" b="1" dirty="0">
                  <a:solidFill>
                    <a:schemeClr val="bg1"/>
                  </a:solidFill>
                </a:rPr>
                <a:t>Methylphenidate and Amphetamine Salts</a:t>
              </a:r>
            </a:p>
          </p:txBody>
        </p:sp>
      </p:grpSp>
      <p:grpSp>
        <p:nvGrpSpPr>
          <p:cNvPr id="90" name="Group 89">
            <a:extLst>
              <a:ext uri="{FF2B5EF4-FFF2-40B4-BE49-F238E27FC236}">
                <a16:creationId xmlns:a16="http://schemas.microsoft.com/office/drawing/2014/main" id="{B782073A-4336-4A58-A706-79FA5C90533E}"/>
              </a:ext>
            </a:extLst>
          </p:cNvPr>
          <p:cNvGrpSpPr/>
          <p:nvPr/>
        </p:nvGrpSpPr>
        <p:grpSpPr>
          <a:xfrm>
            <a:off x="4750741" y="3324420"/>
            <a:ext cx="5182308" cy="683021"/>
            <a:chOff x="6438900" y="1424644"/>
            <a:chExt cx="6909745" cy="910695"/>
          </a:xfrm>
        </p:grpSpPr>
        <p:sp>
          <p:nvSpPr>
            <p:cNvPr id="91" name="Rectangle: Rounded Corners 90">
              <a:extLst>
                <a:ext uri="{FF2B5EF4-FFF2-40B4-BE49-F238E27FC236}">
                  <a16:creationId xmlns:a16="http://schemas.microsoft.com/office/drawing/2014/main" id="{D56E35CD-F1AC-49FD-9A56-900B012BE11C}"/>
                </a:ext>
              </a:extLst>
            </p:cNvPr>
            <p:cNvSpPr/>
            <p:nvPr/>
          </p:nvSpPr>
          <p:spPr bwMode="auto">
            <a:xfrm>
              <a:off x="6438900" y="1424644"/>
              <a:ext cx="2527037" cy="910695"/>
            </a:xfrm>
            <a:prstGeom prst="roundRect">
              <a:avLst/>
            </a:prstGeom>
            <a:solidFill>
              <a:srgbClr val="C00000"/>
            </a:solidFill>
            <a:ln>
              <a:noFill/>
            </a:ln>
          </p:spPr>
          <p:txBody>
            <a:bodyPr vert="horz" wrap="square" lIns="68580" tIns="34290" rIns="68580" bIns="34290" numCol="1" rtlCol="0" anchor="ctr" anchorCtr="0" compatLnSpc="1">
              <a:prstTxWarp prst="textNoShape">
                <a:avLst/>
              </a:prstTxWarp>
            </a:bodyPr>
            <a:lstStyle/>
            <a:p>
              <a:pPr algn="ctr"/>
              <a:r>
                <a:rPr lang="en-US" sz="2000" b="1" dirty="0">
                  <a:solidFill>
                    <a:schemeClr val="bg1"/>
                  </a:solidFill>
                </a:rPr>
                <a:t>Non-Stimulant</a:t>
              </a:r>
            </a:p>
            <a:p>
              <a:pPr algn="ctr"/>
              <a:r>
                <a:rPr lang="en-US" sz="2000" b="1" dirty="0">
                  <a:solidFill>
                    <a:schemeClr val="bg1"/>
                  </a:solidFill>
                </a:rPr>
                <a:t>SNRI</a:t>
              </a:r>
              <a:endParaRPr lang="en-GB" sz="2000" b="1" dirty="0">
                <a:solidFill>
                  <a:schemeClr val="bg1"/>
                </a:solidFill>
              </a:endParaRPr>
            </a:p>
          </p:txBody>
        </p:sp>
        <p:sp>
          <p:nvSpPr>
            <p:cNvPr id="92" name="Rectangle 91">
              <a:extLst>
                <a:ext uri="{FF2B5EF4-FFF2-40B4-BE49-F238E27FC236}">
                  <a16:creationId xmlns:a16="http://schemas.microsoft.com/office/drawing/2014/main" id="{7E708336-E21F-4210-9284-419ACE06703C}"/>
                </a:ext>
              </a:extLst>
            </p:cNvPr>
            <p:cNvSpPr/>
            <p:nvPr/>
          </p:nvSpPr>
          <p:spPr>
            <a:xfrm>
              <a:off x="9192179" y="1695325"/>
              <a:ext cx="4156466" cy="369332"/>
            </a:xfrm>
            <a:prstGeom prst="rect">
              <a:avLst/>
            </a:prstGeom>
          </p:spPr>
          <p:txBody>
            <a:bodyPr wrap="square" lIns="0" tIns="0" rIns="0" bIns="0" anchor="ctr">
              <a:spAutoFit/>
            </a:bodyPr>
            <a:lstStyle/>
            <a:p>
              <a:r>
                <a:rPr lang="en-GB" sz="1800" b="1" dirty="0">
                  <a:solidFill>
                    <a:schemeClr val="bg1"/>
                  </a:solidFill>
                </a:rPr>
                <a:t>Atomoxetine and Guanfacine ER</a:t>
              </a:r>
            </a:p>
          </p:txBody>
        </p:sp>
      </p:grpSp>
      <p:grpSp>
        <p:nvGrpSpPr>
          <p:cNvPr id="93" name="Group 92">
            <a:extLst>
              <a:ext uri="{FF2B5EF4-FFF2-40B4-BE49-F238E27FC236}">
                <a16:creationId xmlns:a16="http://schemas.microsoft.com/office/drawing/2014/main" id="{6D4A12C9-DA3B-4235-908B-D5CCE13A358E}"/>
              </a:ext>
            </a:extLst>
          </p:cNvPr>
          <p:cNvGrpSpPr/>
          <p:nvPr/>
        </p:nvGrpSpPr>
        <p:grpSpPr>
          <a:xfrm>
            <a:off x="4738813" y="4414106"/>
            <a:ext cx="5000624" cy="683021"/>
            <a:chOff x="6438900" y="1424644"/>
            <a:chExt cx="6667499" cy="910695"/>
          </a:xfrm>
        </p:grpSpPr>
        <p:sp>
          <p:nvSpPr>
            <p:cNvPr id="94" name="Rectangle: Rounded Corners 93">
              <a:extLst>
                <a:ext uri="{FF2B5EF4-FFF2-40B4-BE49-F238E27FC236}">
                  <a16:creationId xmlns:a16="http://schemas.microsoft.com/office/drawing/2014/main" id="{0314D480-4798-447A-8C3F-A0FB887D770C}"/>
                </a:ext>
              </a:extLst>
            </p:cNvPr>
            <p:cNvSpPr/>
            <p:nvPr/>
          </p:nvSpPr>
          <p:spPr bwMode="auto">
            <a:xfrm>
              <a:off x="6438900" y="1424644"/>
              <a:ext cx="2527037" cy="910695"/>
            </a:xfrm>
            <a:prstGeom prst="roundRect">
              <a:avLst/>
            </a:prstGeom>
            <a:solidFill>
              <a:srgbClr val="C00000"/>
            </a:solidFill>
            <a:ln>
              <a:noFill/>
            </a:ln>
          </p:spPr>
          <p:txBody>
            <a:bodyPr vert="horz" wrap="square" lIns="68580" tIns="34290" rIns="68580" bIns="34290" numCol="1" rtlCol="0" anchor="ctr" anchorCtr="0" compatLnSpc="1">
              <a:prstTxWarp prst="textNoShape">
                <a:avLst/>
              </a:prstTxWarp>
            </a:bodyPr>
            <a:lstStyle/>
            <a:p>
              <a:pPr algn="ctr"/>
              <a:r>
                <a:rPr lang="en-US" sz="2000" b="1" dirty="0">
                  <a:solidFill>
                    <a:schemeClr val="bg1"/>
                  </a:solidFill>
                </a:rPr>
                <a:t>Non-Stimulant SSRI</a:t>
              </a:r>
              <a:endParaRPr lang="en-GB" sz="2000" b="1" dirty="0">
                <a:solidFill>
                  <a:schemeClr val="bg1"/>
                </a:solidFill>
              </a:endParaRPr>
            </a:p>
          </p:txBody>
        </p:sp>
        <p:sp>
          <p:nvSpPr>
            <p:cNvPr id="95" name="Rectangle 94">
              <a:extLst>
                <a:ext uri="{FF2B5EF4-FFF2-40B4-BE49-F238E27FC236}">
                  <a16:creationId xmlns:a16="http://schemas.microsoft.com/office/drawing/2014/main" id="{5FCC74BE-3B11-40C6-BD51-087FB44B6C3C}"/>
                </a:ext>
              </a:extLst>
            </p:cNvPr>
            <p:cNvSpPr/>
            <p:nvPr/>
          </p:nvSpPr>
          <p:spPr>
            <a:xfrm>
              <a:off x="9192180" y="1695325"/>
              <a:ext cx="3914219" cy="369332"/>
            </a:xfrm>
            <a:prstGeom prst="rect">
              <a:avLst/>
            </a:prstGeom>
          </p:spPr>
          <p:txBody>
            <a:bodyPr wrap="square" lIns="0" tIns="0" rIns="0" bIns="0" anchor="ctr">
              <a:spAutoFit/>
            </a:bodyPr>
            <a:lstStyle/>
            <a:p>
              <a:r>
                <a:rPr lang="en-GB" sz="1800" b="1" dirty="0">
                  <a:solidFill>
                    <a:schemeClr val="bg1"/>
                  </a:solidFill>
                </a:rPr>
                <a:t>Sertraline</a:t>
              </a:r>
            </a:p>
          </p:txBody>
        </p:sp>
      </p:grpSp>
    </p:spTree>
    <p:extLst>
      <p:ext uri="{BB962C8B-B14F-4D97-AF65-F5344CB8AC3E}">
        <p14:creationId xmlns:p14="http://schemas.microsoft.com/office/powerpoint/2010/main" val="270791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6D704D-06DA-46F5-8091-7F9ED2DCE7D9}"/>
              </a:ext>
            </a:extLst>
          </p:cNvPr>
          <p:cNvSpPr>
            <a:spLocks noGrp="1"/>
          </p:cNvSpPr>
          <p:nvPr>
            <p:ph type="title"/>
          </p:nvPr>
        </p:nvSpPr>
        <p:spPr>
          <a:xfrm>
            <a:off x="5764193" y="802955"/>
            <a:ext cx="5307888" cy="1454051"/>
          </a:xfrm>
        </p:spPr>
        <p:txBody>
          <a:bodyPr>
            <a:normAutofit/>
          </a:bodyPr>
          <a:lstStyle/>
          <a:p>
            <a:r>
              <a:rPr lang="en-US" dirty="0">
                <a:solidFill>
                  <a:srgbClr val="000000"/>
                </a:solidFill>
              </a:rPr>
              <a:t>Adverse Events:  </a:t>
            </a:r>
            <a:r>
              <a:rPr lang="en-US" b="1" dirty="0">
                <a:solidFill>
                  <a:srgbClr val="92D050"/>
                </a:solidFill>
              </a:rPr>
              <a:t>Stimulants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peed Bump">
            <a:extLst>
              <a:ext uri="{FF2B5EF4-FFF2-40B4-BE49-F238E27FC236}">
                <a16:creationId xmlns:a16="http://schemas.microsoft.com/office/drawing/2014/main" id="{E2ED9A06-0F9D-4245-A2EF-34BCD8C9C5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4B234D4-B1EB-4090-861C-055DA89A954B}"/>
              </a:ext>
            </a:extLst>
          </p:cNvPr>
          <p:cNvSpPr>
            <a:spLocks noGrp="1"/>
          </p:cNvSpPr>
          <p:nvPr>
            <p:ph idx="1"/>
          </p:nvPr>
        </p:nvSpPr>
        <p:spPr>
          <a:xfrm>
            <a:off x="5764193" y="2421682"/>
            <a:ext cx="5941256" cy="3639289"/>
          </a:xfrm>
        </p:spPr>
        <p:txBody>
          <a:bodyPr anchor="ctr">
            <a:normAutofit/>
          </a:bodyPr>
          <a:lstStyle/>
          <a:p>
            <a:pPr>
              <a:spcAft>
                <a:spcPts val="600"/>
              </a:spcAft>
            </a:pPr>
            <a:r>
              <a:rPr lang="en-US" dirty="0">
                <a:solidFill>
                  <a:srgbClr val="000000"/>
                </a:solidFill>
              </a:rPr>
              <a:t>Appetite loss and weight loss</a:t>
            </a:r>
          </a:p>
          <a:p>
            <a:pPr>
              <a:spcAft>
                <a:spcPts val="600"/>
              </a:spcAft>
            </a:pPr>
            <a:r>
              <a:rPr lang="en-US" dirty="0">
                <a:solidFill>
                  <a:srgbClr val="000000"/>
                </a:solidFill>
              </a:rPr>
              <a:t>Agitation and irritability</a:t>
            </a:r>
          </a:p>
          <a:p>
            <a:pPr>
              <a:spcAft>
                <a:spcPts val="600"/>
              </a:spcAft>
            </a:pPr>
            <a:r>
              <a:rPr lang="en-US" dirty="0">
                <a:solidFill>
                  <a:srgbClr val="000000"/>
                </a:solidFill>
              </a:rPr>
              <a:t>Rapid heart rate and increase in BP</a:t>
            </a:r>
          </a:p>
          <a:p>
            <a:pPr>
              <a:spcAft>
                <a:spcPts val="600"/>
              </a:spcAft>
            </a:pPr>
            <a:r>
              <a:rPr lang="en-US" dirty="0">
                <a:solidFill>
                  <a:srgbClr val="000000"/>
                </a:solidFill>
              </a:rPr>
              <a:t>Headache</a:t>
            </a:r>
          </a:p>
          <a:p>
            <a:pPr>
              <a:spcAft>
                <a:spcPts val="600"/>
              </a:spcAft>
            </a:pPr>
            <a:r>
              <a:rPr lang="en-US" dirty="0">
                <a:solidFill>
                  <a:srgbClr val="000000"/>
                </a:solidFill>
              </a:rPr>
              <a:t>Digestive changes</a:t>
            </a:r>
          </a:p>
          <a:p>
            <a:pPr marL="0" indent="0">
              <a:spcAft>
                <a:spcPts val="600"/>
              </a:spcAft>
              <a:buNone/>
            </a:pPr>
            <a:endParaRPr lang="en-US" sz="2000" dirty="0">
              <a:solidFill>
                <a:srgbClr val="000000"/>
              </a:solidFill>
            </a:endParaRPr>
          </a:p>
        </p:txBody>
      </p:sp>
      <p:sp>
        <p:nvSpPr>
          <p:cNvPr id="8" name="Slide Number Placeholder 5">
            <a:extLst>
              <a:ext uri="{FF2B5EF4-FFF2-40B4-BE49-F238E27FC236}">
                <a16:creationId xmlns:a16="http://schemas.microsoft.com/office/drawing/2014/main" id="{151AE670-7C2C-47A7-BCC3-9A85151ED068}"/>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54441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6D704D-06DA-46F5-8091-7F9ED2DCE7D9}"/>
              </a:ext>
            </a:extLst>
          </p:cNvPr>
          <p:cNvSpPr>
            <a:spLocks noGrp="1"/>
          </p:cNvSpPr>
          <p:nvPr>
            <p:ph type="title"/>
          </p:nvPr>
        </p:nvSpPr>
        <p:spPr>
          <a:xfrm>
            <a:off x="5764193" y="802955"/>
            <a:ext cx="5307888" cy="1454051"/>
          </a:xfrm>
        </p:spPr>
        <p:txBody>
          <a:bodyPr>
            <a:normAutofit/>
          </a:bodyPr>
          <a:lstStyle/>
          <a:p>
            <a:r>
              <a:rPr lang="en-US" dirty="0">
                <a:solidFill>
                  <a:srgbClr val="000000"/>
                </a:solidFill>
              </a:rPr>
              <a:t>Adverse Events:  </a:t>
            </a:r>
            <a:br>
              <a:rPr lang="en-US" dirty="0">
                <a:solidFill>
                  <a:srgbClr val="000000"/>
                </a:solidFill>
              </a:rPr>
            </a:br>
            <a:r>
              <a:rPr lang="en-US" b="1" dirty="0">
                <a:solidFill>
                  <a:srgbClr val="92D050"/>
                </a:solidFill>
              </a:rPr>
              <a:t>Non-Stimulants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peed Bump">
            <a:extLst>
              <a:ext uri="{FF2B5EF4-FFF2-40B4-BE49-F238E27FC236}">
                <a16:creationId xmlns:a16="http://schemas.microsoft.com/office/drawing/2014/main" id="{E2ED9A06-0F9D-4245-A2EF-34BCD8C9C5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4B234D4-B1EB-4090-861C-055DA89A954B}"/>
              </a:ext>
            </a:extLst>
          </p:cNvPr>
          <p:cNvSpPr>
            <a:spLocks noGrp="1"/>
          </p:cNvSpPr>
          <p:nvPr>
            <p:ph idx="1"/>
          </p:nvPr>
        </p:nvSpPr>
        <p:spPr>
          <a:xfrm>
            <a:off x="5764193" y="2366127"/>
            <a:ext cx="5941256" cy="2761590"/>
          </a:xfrm>
        </p:spPr>
        <p:txBody>
          <a:bodyPr anchor="ctr">
            <a:normAutofit/>
          </a:bodyPr>
          <a:lstStyle/>
          <a:p>
            <a:pPr>
              <a:spcAft>
                <a:spcPts val="600"/>
              </a:spcAft>
            </a:pPr>
            <a:r>
              <a:rPr lang="en-US" dirty="0">
                <a:solidFill>
                  <a:srgbClr val="000000"/>
                </a:solidFill>
              </a:rPr>
              <a:t>Sleepiness </a:t>
            </a:r>
          </a:p>
          <a:p>
            <a:pPr>
              <a:spcAft>
                <a:spcPts val="600"/>
              </a:spcAft>
            </a:pPr>
            <a:r>
              <a:rPr lang="en-US" dirty="0">
                <a:solidFill>
                  <a:srgbClr val="000000"/>
                </a:solidFill>
              </a:rPr>
              <a:t>Light headedness</a:t>
            </a:r>
          </a:p>
          <a:p>
            <a:pPr>
              <a:spcAft>
                <a:spcPts val="600"/>
              </a:spcAft>
            </a:pPr>
            <a:r>
              <a:rPr lang="en-US" dirty="0">
                <a:solidFill>
                  <a:srgbClr val="000000"/>
                </a:solidFill>
              </a:rPr>
              <a:t>Digestive changes</a:t>
            </a:r>
          </a:p>
          <a:p>
            <a:pPr>
              <a:spcAft>
                <a:spcPts val="600"/>
              </a:spcAft>
            </a:pPr>
            <a:r>
              <a:rPr lang="en-US" dirty="0">
                <a:solidFill>
                  <a:srgbClr val="000000"/>
                </a:solidFill>
              </a:rPr>
              <a:t>Expressiveness</a:t>
            </a:r>
          </a:p>
          <a:p>
            <a:pPr marL="0" indent="0">
              <a:spcAft>
                <a:spcPts val="600"/>
              </a:spcAft>
              <a:buNone/>
            </a:pPr>
            <a:endParaRPr lang="en-US" sz="2000" dirty="0">
              <a:solidFill>
                <a:srgbClr val="000000"/>
              </a:solidFill>
            </a:endParaRPr>
          </a:p>
        </p:txBody>
      </p:sp>
      <p:sp>
        <p:nvSpPr>
          <p:cNvPr id="8" name="Slide Number Placeholder 5">
            <a:extLst>
              <a:ext uri="{FF2B5EF4-FFF2-40B4-BE49-F238E27FC236}">
                <a16:creationId xmlns:a16="http://schemas.microsoft.com/office/drawing/2014/main" id="{151AE670-7C2C-47A7-BCC3-9A85151ED068}"/>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88385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07961" y="152678"/>
            <a:ext cx="4618185" cy="523220"/>
          </a:xfrm>
          <a:prstGeom prst="rect">
            <a:avLst/>
          </a:prstGeom>
          <a:noFill/>
        </p:spPr>
        <p:txBody>
          <a:bodyPr wrap="square" lIns="91438" tIns="45719" rIns="91438" bIns="45719" rtlCol="0">
            <a:normAutofit/>
          </a:bodyPr>
          <a:lstStyle/>
          <a:p>
            <a:endParaRPr lang="en-US" sz="2800" dirty="0">
              <a:solidFill>
                <a:schemeClr val="bg1"/>
              </a:solidFill>
            </a:endParaRPr>
          </a:p>
        </p:txBody>
      </p:sp>
      <p:grpSp>
        <p:nvGrpSpPr>
          <p:cNvPr id="6" name="Group 5">
            <a:extLst>
              <a:ext uri="{FF2B5EF4-FFF2-40B4-BE49-F238E27FC236}">
                <a16:creationId xmlns:a16="http://schemas.microsoft.com/office/drawing/2014/main" id="{B6BFD62F-E589-43F8-8357-EF1AEFE77AFC}"/>
              </a:ext>
            </a:extLst>
          </p:cNvPr>
          <p:cNvGrpSpPr/>
          <p:nvPr/>
        </p:nvGrpSpPr>
        <p:grpSpPr>
          <a:xfrm>
            <a:off x="2793039" y="5333655"/>
            <a:ext cx="7181827" cy="1159220"/>
            <a:chOff x="3930474" y="5333655"/>
            <a:chExt cx="6044392" cy="1159220"/>
          </a:xfrm>
        </p:grpSpPr>
        <p:sp>
          <p:nvSpPr>
            <p:cNvPr id="115" name="Rectangle 44"/>
            <p:cNvSpPr/>
            <p:nvPr/>
          </p:nvSpPr>
          <p:spPr>
            <a:xfrm flipH="1">
              <a:off x="3930474" y="5361931"/>
              <a:ext cx="5526728" cy="1102668"/>
            </a:xfrm>
            <a:prstGeom prst="rect">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grpSp>
          <p:nvGrpSpPr>
            <p:cNvPr id="116" name="Group 115"/>
            <p:cNvGrpSpPr/>
            <p:nvPr/>
          </p:nvGrpSpPr>
          <p:grpSpPr>
            <a:xfrm flipH="1">
              <a:off x="8815646" y="5333655"/>
              <a:ext cx="1159220" cy="1159220"/>
              <a:chOff x="4653220" y="879606"/>
              <a:chExt cx="1592105" cy="1592105"/>
            </a:xfrm>
          </p:grpSpPr>
          <p:sp>
            <p:nvSpPr>
              <p:cNvPr id="119" name="Oval 118"/>
              <p:cNvSpPr/>
              <p:nvPr/>
            </p:nvSpPr>
            <p:spPr>
              <a:xfrm>
                <a:off x="4653220" y="879606"/>
                <a:ext cx="1592105" cy="159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0" name="Oval 119"/>
              <p:cNvSpPr/>
              <p:nvPr/>
            </p:nvSpPr>
            <p:spPr>
              <a:xfrm>
                <a:off x="4745784" y="972170"/>
                <a:ext cx="1406977" cy="140697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21" name="Group 120"/>
              <p:cNvGrpSpPr/>
              <p:nvPr/>
            </p:nvGrpSpPr>
            <p:grpSpPr>
              <a:xfrm rot="3600000">
                <a:off x="4950757" y="1137452"/>
                <a:ext cx="1012452" cy="1022290"/>
                <a:chOff x="8734246" y="1750083"/>
                <a:chExt cx="2867173" cy="2895034"/>
              </a:xfrm>
              <a:solidFill>
                <a:schemeClr val="bg1">
                  <a:lumMod val="85000"/>
                </a:schemeClr>
              </a:solidFill>
            </p:grpSpPr>
            <p:sp>
              <p:nvSpPr>
                <p:cNvPr id="122" name="Freeform 10"/>
                <p:cNvSpPr>
                  <a:spLocks/>
                </p:cNvSpPr>
                <p:nvPr/>
              </p:nvSpPr>
              <p:spPr bwMode="auto">
                <a:xfrm>
                  <a:off x="8803899" y="1750083"/>
                  <a:ext cx="1362667" cy="1447517"/>
                </a:xfrm>
                <a:custGeom>
                  <a:avLst/>
                  <a:gdLst>
                    <a:gd name="T0" fmla="*/ 535 w 535"/>
                    <a:gd name="T1" fmla="*/ 0 h 562"/>
                    <a:gd name="T2" fmla="*/ 535 w 535"/>
                    <a:gd name="T3" fmla="*/ 562 h 562"/>
                    <a:gd name="T4" fmla="*/ 0 w 535"/>
                    <a:gd name="T5" fmla="*/ 388 h 562"/>
                    <a:gd name="T6" fmla="*/ 535 w 535"/>
                    <a:gd name="T7" fmla="*/ 0 h 562"/>
                  </a:gdLst>
                  <a:ahLst/>
                  <a:cxnLst>
                    <a:cxn ang="0">
                      <a:pos x="T0" y="T1"/>
                    </a:cxn>
                    <a:cxn ang="0">
                      <a:pos x="T2" y="T3"/>
                    </a:cxn>
                    <a:cxn ang="0">
                      <a:pos x="T4" y="T5"/>
                    </a:cxn>
                    <a:cxn ang="0">
                      <a:pos x="T6" y="T7"/>
                    </a:cxn>
                  </a:cxnLst>
                  <a:rect l="0" t="0" r="r" b="b"/>
                  <a:pathLst>
                    <a:path w="535" h="562">
                      <a:moveTo>
                        <a:pt x="535" y="0"/>
                      </a:moveTo>
                      <a:cubicBezTo>
                        <a:pt x="535" y="562"/>
                        <a:pt x="535" y="562"/>
                        <a:pt x="535" y="562"/>
                      </a:cubicBezTo>
                      <a:cubicBezTo>
                        <a:pt x="0" y="388"/>
                        <a:pt x="0" y="388"/>
                        <a:pt x="0" y="388"/>
                      </a:cubicBezTo>
                      <a:cubicBezTo>
                        <a:pt x="74" y="163"/>
                        <a:pt x="286" y="0"/>
                        <a:pt x="535" y="0"/>
                      </a:cubicBez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23" name="Freeform 11"/>
                <p:cNvSpPr>
                  <a:spLocks/>
                </p:cNvSpPr>
                <p:nvPr/>
              </p:nvSpPr>
              <p:spPr bwMode="auto">
                <a:xfrm>
                  <a:off x="10166566" y="1750083"/>
                  <a:ext cx="1366466" cy="1447517"/>
                </a:xfrm>
                <a:custGeom>
                  <a:avLst/>
                  <a:gdLst>
                    <a:gd name="T0" fmla="*/ 536 w 536"/>
                    <a:gd name="T1" fmla="*/ 388 h 562"/>
                    <a:gd name="T2" fmla="*/ 0 w 536"/>
                    <a:gd name="T3" fmla="*/ 562 h 562"/>
                    <a:gd name="T4" fmla="*/ 0 w 536"/>
                    <a:gd name="T5" fmla="*/ 0 h 562"/>
                    <a:gd name="T6" fmla="*/ 536 w 536"/>
                    <a:gd name="T7" fmla="*/ 388 h 562"/>
                  </a:gdLst>
                  <a:ahLst/>
                  <a:cxnLst>
                    <a:cxn ang="0">
                      <a:pos x="T0" y="T1"/>
                    </a:cxn>
                    <a:cxn ang="0">
                      <a:pos x="T2" y="T3"/>
                    </a:cxn>
                    <a:cxn ang="0">
                      <a:pos x="T4" y="T5"/>
                    </a:cxn>
                    <a:cxn ang="0">
                      <a:pos x="T6" y="T7"/>
                    </a:cxn>
                  </a:cxnLst>
                  <a:rect l="0" t="0" r="r" b="b"/>
                  <a:pathLst>
                    <a:path w="536" h="562">
                      <a:moveTo>
                        <a:pt x="536" y="388"/>
                      </a:moveTo>
                      <a:cubicBezTo>
                        <a:pt x="0" y="562"/>
                        <a:pt x="0" y="562"/>
                        <a:pt x="0" y="562"/>
                      </a:cubicBezTo>
                      <a:cubicBezTo>
                        <a:pt x="0" y="0"/>
                        <a:pt x="0" y="0"/>
                        <a:pt x="0" y="0"/>
                      </a:cubicBezTo>
                      <a:cubicBezTo>
                        <a:pt x="250" y="0"/>
                        <a:pt x="462" y="163"/>
                        <a:pt x="536" y="388"/>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24" name="Freeform 12"/>
                <p:cNvSpPr>
                  <a:spLocks/>
                </p:cNvSpPr>
                <p:nvPr/>
              </p:nvSpPr>
              <p:spPr bwMode="auto">
                <a:xfrm>
                  <a:off x="10166566" y="2749287"/>
                  <a:ext cx="1434853" cy="1619750"/>
                </a:xfrm>
                <a:custGeom>
                  <a:avLst/>
                  <a:gdLst>
                    <a:gd name="T0" fmla="*/ 563 w 563"/>
                    <a:gd name="T1" fmla="*/ 174 h 629"/>
                    <a:gd name="T2" fmla="*/ 331 w 563"/>
                    <a:gd name="T3" fmla="*/ 629 h 629"/>
                    <a:gd name="T4" fmla="*/ 0 w 563"/>
                    <a:gd name="T5" fmla="*/ 174 h 629"/>
                    <a:gd name="T6" fmla="*/ 536 w 563"/>
                    <a:gd name="T7" fmla="*/ 0 h 629"/>
                    <a:gd name="T8" fmla="*/ 563 w 563"/>
                    <a:gd name="T9" fmla="*/ 174 h 629"/>
                  </a:gdLst>
                  <a:ahLst/>
                  <a:cxnLst>
                    <a:cxn ang="0">
                      <a:pos x="T0" y="T1"/>
                    </a:cxn>
                    <a:cxn ang="0">
                      <a:pos x="T2" y="T3"/>
                    </a:cxn>
                    <a:cxn ang="0">
                      <a:pos x="T4" y="T5"/>
                    </a:cxn>
                    <a:cxn ang="0">
                      <a:pos x="T6" y="T7"/>
                    </a:cxn>
                    <a:cxn ang="0">
                      <a:pos x="T8" y="T9"/>
                    </a:cxn>
                  </a:cxnLst>
                  <a:rect l="0" t="0" r="r" b="b"/>
                  <a:pathLst>
                    <a:path w="563" h="629">
                      <a:moveTo>
                        <a:pt x="563" y="174"/>
                      </a:moveTo>
                      <a:cubicBezTo>
                        <a:pt x="563" y="361"/>
                        <a:pt x="472" y="527"/>
                        <a:pt x="331" y="629"/>
                      </a:cubicBezTo>
                      <a:cubicBezTo>
                        <a:pt x="0" y="174"/>
                        <a:pt x="0" y="174"/>
                        <a:pt x="0" y="174"/>
                      </a:cubicBezTo>
                      <a:cubicBezTo>
                        <a:pt x="536" y="0"/>
                        <a:pt x="536" y="0"/>
                        <a:pt x="536" y="0"/>
                      </a:cubicBezTo>
                      <a:cubicBezTo>
                        <a:pt x="553" y="55"/>
                        <a:pt x="563" y="113"/>
                        <a:pt x="563" y="174"/>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25" name="Freeform 13"/>
                <p:cNvSpPr>
                  <a:spLocks/>
                </p:cNvSpPr>
                <p:nvPr/>
              </p:nvSpPr>
              <p:spPr bwMode="auto">
                <a:xfrm>
                  <a:off x="9325663" y="3197600"/>
                  <a:ext cx="1684337" cy="1447517"/>
                </a:xfrm>
                <a:custGeom>
                  <a:avLst/>
                  <a:gdLst>
                    <a:gd name="T0" fmla="*/ 661 w 661"/>
                    <a:gd name="T1" fmla="*/ 455 h 562"/>
                    <a:gd name="T2" fmla="*/ 330 w 661"/>
                    <a:gd name="T3" fmla="*/ 562 h 562"/>
                    <a:gd name="T4" fmla="*/ 0 w 661"/>
                    <a:gd name="T5" fmla="*/ 455 h 562"/>
                    <a:gd name="T6" fmla="*/ 330 w 661"/>
                    <a:gd name="T7" fmla="*/ 0 h 562"/>
                    <a:gd name="T8" fmla="*/ 661 w 661"/>
                    <a:gd name="T9" fmla="*/ 455 h 562"/>
                  </a:gdLst>
                  <a:ahLst/>
                  <a:cxnLst>
                    <a:cxn ang="0">
                      <a:pos x="T0" y="T1"/>
                    </a:cxn>
                    <a:cxn ang="0">
                      <a:pos x="T2" y="T3"/>
                    </a:cxn>
                    <a:cxn ang="0">
                      <a:pos x="T4" y="T5"/>
                    </a:cxn>
                    <a:cxn ang="0">
                      <a:pos x="T6" y="T7"/>
                    </a:cxn>
                    <a:cxn ang="0">
                      <a:pos x="T8" y="T9"/>
                    </a:cxn>
                  </a:cxnLst>
                  <a:rect l="0" t="0" r="r" b="b"/>
                  <a:pathLst>
                    <a:path w="661" h="562">
                      <a:moveTo>
                        <a:pt x="661" y="455"/>
                      </a:moveTo>
                      <a:cubicBezTo>
                        <a:pt x="568" y="523"/>
                        <a:pt x="454" y="562"/>
                        <a:pt x="330" y="562"/>
                      </a:cubicBezTo>
                      <a:cubicBezTo>
                        <a:pt x="207" y="562"/>
                        <a:pt x="93" y="523"/>
                        <a:pt x="0" y="455"/>
                      </a:cubicBezTo>
                      <a:cubicBezTo>
                        <a:pt x="330" y="0"/>
                        <a:pt x="330" y="0"/>
                        <a:pt x="330" y="0"/>
                      </a:cubicBezTo>
                      <a:lnTo>
                        <a:pt x="661" y="455"/>
                      </a:ln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26" name="Freeform 14"/>
                <p:cNvSpPr>
                  <a:spLocks/>
                </p:cNvSpPr>
                <p:nvPr/>
              </p:nvSpPr>
              <p:spPr bwMode="auto">
                <a:xfrm>
                  <a:off x="8734246" y="2749287"/>
                  <a:ext cx="1432320" cy="1619750"/>
                </a:xfrm>
                <a:custGeom>
                  <a:avLst/>
                  <a:gdLst>
                    <a:gd name="T0" fmla="*/ 562 w 562"/>
                    <a:gd name="T1" fmla="*/ 174 h 629"/>
                    <a:gd name="T2" fmla="*/ 232 w 562"/>
                    <a:gd name="T3" fmla="*/ 629 h 629"/>
                    <a:gd name="T4" fmla="*/ 0 w 562"/>
                    <a:gd name="T5" fmla="*/ 174 h 629"/>
                    <a:gd name="T6" fmla="*/ 27 w 562"/>
                    <a:gd name="T7" fmla="*/ 0 h 629"/>
                    <a:gd name="T8" fmla="*/ 562 w 562"/>
                    <a:gd name="T9" fmla="*/ 174 h 629"/>
                  </a:gdLst>
                  <a:ahLst/>
                  <a:cxnLst>
                    <a:cxn ang="0">
                      <a:pos x="T0" y="T1"/>
                    </a:cxn>
                    <a:cxn ang="0">
                      <a:pos x="T2" y="T3"/>
                    </a:cxn>
                    <a:cxn ang="0">
                      <a:pos x="T4" y="T5"/>
                    </a:cxn>
                    <a:cxn ang="0">
                      <a:pos x="T6" y="T7"/>
                    </a:cxn>
                    <a:cxn ang="0">
                      <a:pos x="T8" y="T9"/>
                    </a:cxn>
                  </a:cxnLst>
                  <a:rect l="0" t="0" r="r" b="b"/>
                  <a:pathLst>
                    <a:path w="562" h="629">
                      <a:moveTo>
                        <a:pt x="562" y="174"/>
                      </a:moveTo>
                      <a:cubicBezTo>
                        <a:pt x="232" y="629"/>
                        <a:pt x="232" y="629"/>
                        <a:pt x="232" y="629"/>
                      </a:cubicBezTo>
                      <a:cubicBezTo>
                        <a:pt x="91" y="527"/>
                        <a:pt x="0" y="361"/>
                        <a:pt x="0" y="174"/>
                      </a:cubicBezTo>
                      <a:cubicBezTo>
                        <a:pt x="0" y="113"/>
                        <a:pt x="10" y="55"/>
                        <a:pt x="27" y="0"/>
                      </a:cubicBezTo>
                      <a:lnTo>
                        <a:pt x="562" y="17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grpSp>
        </p:grpSp>
        <p:sp>
          <p:nvSpPr>
            <p:cNvPr id="118" name="TextBox 117"/>
            <p:cNvSpPr txBox="1"/>
            <p:nvPr/>
          </p:nvSpPr>
          <p:spPr>
            <a:xfrm flipH="1">
              <a:off x="4044031" y="5542871"/>
              <a:ext cx="4388744" cy="758799"/>
            </a:xfrm>
            <a:prstGeom prst="rect">
              <a:avLst/>
            </a:prstGeom>
            <a:noFill/>
          </p:spPr>
          <p:txBody>
            <a:bodyPr wrap="square" lIns="91438" tIns="45719" rIns="91438" bIns="45719" rtlCol="0">
              <a:noAutofit/>
            </a:bodyPr>
            <a:lstStyle/>
            <a:p>
              <a:pPr algn="ctr"/>
              <a:r>
                <a:rPr lang="en-US" sz="2000" dirty="0">
                  <a:solidFill>
                    <a:schemeClr val="bg1">
                      <a:lumMod val="95000"/>
                    </a:schemeClr>
                  </a:solidFill>
                </a:rPr>
                <a:t>Consider medication when the above fail or needed to support the above options!</a:t>
              </a:r>
            </a:p>
          </p:txBody>
        </p:sp>
      </p:grpSp>
      <p:grpSp>
        <p:nvGrpSpPr>
          <p:cNvPr id="3" name="Group 2">
            <a:extLst>
              <a:ext uri="{FF2B5EF4-FFF2-40B4-BE49-F238E27FC236}">
                <a16:creationId xmlns:a16="http://schemas.microsoft.com/office/drawing/2014/main" id="{0F53594F-7347-4EA8-BE22-7A373CC8DF99}"/>
              </a:ext>
            </a:extLst>
          </p:cNvPr>
          <p:cNvGrpSpPr/>
          <p:nvPr/>
        </p:nvGrpSpPr>
        <p:grpSpPr>
          <a:xfrm>
            <a:off x="846494" y="1440797"/>
            <a:ext cx="7158819" cy="1159220"/>
            <a:chOff x="846495" y="1440797"/>
            <a:chExt cx="6044394" cy="1159220"/>
          </a:xfrm>
        </p:grpSpPr>
        <p:sp>
          <p:nvSpPr>
            <p:cNvPr id="128" name="Rectangle 44"/>
            <p:cNvSpPr/>
            <p:nvPr/>
          </p:nvSpPr>
          <p:spPr>
            <a:xfrm>
              <a:off x="1431555" y="1460111"/>
              <a:ext cx="5459334" cy="1110484"/>
            </a:xfrm>
            <a:prstGeom prst="rect">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grpSp>
          <p:nvGrpSpPr>
            <p:cNvPr id="129" name="Group 128"/>
            <p:cNvGrpSpPr/>
            <p:nvPr/>
          </p:nvGrpSpPr>
          <p:grpSpPr>
            <a:xfrm>
              <a:off x="846495" y="1440797"/>
              <a:ext cx="1159220" cy="1159220"/>
              <a:chOff x="4653220" y="879606"/>
              <a:chExt cx="1592105" cy="1592105"/>
            </a:xfrm>
          </p:grpSpPr>
          <p:sp>
            <p:nvSpPr>
              <p:cNvPr id="132" name="Oval 131"/>
              <p:cNvSpPr/>
              <p:nvPr/>
            </p:nvSpPr>
            <p:spPr>
              <a:xfrm>
                <a:off x="4653220" y="879606"/>
                <a:ext cx="1592105" cy="159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3" name="Oval 132"/>
              <p:cNvSpPr/>
              <p:nvPr/>
            </p:nvSpPr>
            <p:spPr>
              <a:xfrm>
                <a:off x="4745784" y="972170"/>
                <a:ext cx="1406977" cy="140697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34" name="Group 133"/>
              <p:cNvGrpSpPr/>
              <p:nvPr/>
            </p:nvGrpSpPr>
            <p:grpSpPr>
              <a:xfrm rot="3600000">
                <a:off x="4950757" y="1137452"/>
                <a:ext cx="1012452" cy="1022290"/>
                <a:chOff x="8734246" y="1750083"/>
                <a:chExt cx="2867173" cy="2895034"/>
              </a:xfrm>
              <a:solidFill>
                <a:schemeClr val="bg1">
                  <a:lumMod val="85000"/>
                </a:schemeClr>
              </a:solidFill>
            </p:grpSpPr>
            <p:sp>
              <p:nvSpPr>
                <p:cNvPr id="135" name="Freeform 10"/>
                <p:cNvSpPr>
                  <a:spLocks/>
                </p:cNvSpPr>
                <p:nvPr/>
              </p:nvSpPr>
              <p:spPr bwMode="auto">
                <a:xfrm>
                  <a:off x="8803899" y="1750083"/>
                  <a:ext cx="1362667" cy="1447517"/>
                </a:xfrm>
                <a:custGeom>
                  <a:avLst/>
                  <a:gdLst>
                    <a:gd name="T0" fmla="*/ 535 w 535"/>
                    <a:gd name="T1" fmla="*/ 0 h 562"/>
                    <a:gd name="T2" fmla="*/ 535 w 535"/>
                    <a:gd name="T3" fmla="*/ 562 h 562"/>
                    <a:gd name="T4" fmla="*/ 0 w 535"/>
                    <a:gd name="T5" fmla="*/ 388 h 562"/>
                    <a:gd name="T6" fmla="*/ 535 w 535"/>
                    <a:gd name="T7" fmla="*/ 0 h 562"/>
                  </a:gdLst>
                  <a:ahLst/>
                  <a:cxnLst>
                    <a:cxn ang="0">
                      <a:pos x="T0" y="T1"/>
                    </a:cxn>
                    <a:cxn ang="0">
                      <a:pos x="T2" y="T3"/>
                    </a:cxn>
                    <a:cxn ang="0">
                      <a:pos x="T4" y="T5"/>
                    </a:cxn>
                    <a:cxn ang="0">
                      <a:pos x="T6" y="T7"/>
                    </a:cxn>
                  </a:cxnLst>
                  <a:rect l="0" t="0" r="r" b="b"/>
                  <a:pathLst>
                    <a:path w="535" h="562">
                      <a:moveTo>
                        <a:pt x="535" y="0"/>
                      </a:moveTo>
                      <a:cubicBezTo>
                        <a:pt x="535" y="562"/>
                        <a:pt x="535" y="562"/>
                        <a:pt x="535" y="562"/>
                      </a:cubicBezTo>
                      <a:cubicBezTo>
                        <a:pt x="0" y="388"/>
                        <a:pt x="0" y="388"/>
                        <a:pt x="0" y="388"/>
                      </a:cubicBezTo>
                      <a:cubicBezTo>
                        <a:pt x="74" y="163"/>
                        <a:pt x="286" y="0"/>
                        <a:pt x="535" y="0"/>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36" name="Freeform 11"/>
                <p:cNvSpPr>
                  <a:spLocks/>
                </p:cNvSpPr>
                <p:nvPr/>
              </p:nvSpPr>
              <p:spPr bwMode="auto">
                <a:xfrm>
                  <a:off x="10166566" y="1750083"/>
                  <a:ext cx="1366466" cy="1447517"/>
                </a:xfrm>
                <a:custGeom>
                  <a:avLst/>
                  <a:gdLst>
                    <a:gd name="T0" fmla="*/ 536 w 536"/>
                    <a:gd name="T1" fmla="*/ 388 h 562"/>
                    <a:gd name="T2" fmla="*/ 0 w 536"/>
                    <a:gd name="T3" fmla="*/ 562 h 562"/>
                    <a:gd name="T4" fmla="*/ 0 w 536"/>
                    <a:gd name="T5" fmla="*/ 0 h 562"/>
                    <a:gd name="T6" fmla="*/ 536 w 536"/>
                    <a:gd name="T7" fmla="*/ 388 h 562"/>
                  </a:gdLst>
                  <a:ahLst/>
                  <a:cxnLst>
                    <a:cxn ang="0">
                      <a:pos x="T0" y="T1"/>
                    </a:cxn>
                    <a:cxn ang="0">
                      <a:pos x="T2" y="T3"/>
                    </a:cxn>
                    <a:cxn ang="0">
                      <a:pos x="T4" y="T5"/>
                    </a:cxn>
                    <a:cxn ang="0">
                      <a:pos x="T6" y="T7"/>
                    </a:cxn>
                  </a:cxnLst>
                  <a:rect l="0" t="0" r="r" b="b"/>
                  <a:pathLst>
                    <a:path w="536" h="562">
                      <a:moveTo>
                        <a:pt x="536" y="388"/>
                      </a:moveTo>
                      <a:cubicBezTo>
                        <a:pt x="0" y="562"/>
                        <a:pt x="0" y="562"/>
                        <a:pt x="0" y="562"/>
                      </a:cubicBezTo>
                      <a:cubicBezTo>
                        <a:pt x="0" y="0"/>
                        <a:pt x="0" y="0"/>
                        <a:pt x="0" y="0"/>
                      </a:cubicBezTo>
                      <a:cubicBezTo>
                        <a:pt x="250" y="0"/>
                        <a:pt x="462" y="163"/>
                        <a:pt x="536" y="388"/>
                      </a:cubicBez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37" name="Freeform 12"/>
                <p:cNvSpPr>
                  <a:spLocks/>
                </p:cNvSpPr>
                <p:nvPr/>
              </p:nvSpPr>
              <p:spPr bwMode="auto">
                <a:xfrm>
                  <a:off x="10166566" y="2749287"/>
                  <a:ext cx="1434853" cy="1619750"/>
                </a:xfrm>
                <a:custGeom>
                  <a:avLst/>
                  <a:gdLst>
                    <a:gd name="T0" fmla="*/ 563 w 563"/>
                    <a:gd name="T1" fmla="*/ 174 h 629"/>
                    <a:gd name="T2" fmla="*/ 331 w 563"/>
                    <a:gd name="T3" fmla="*/ 629 h 629"/>
                    <a:gd name="T4" fmla="*/ 0 w 563"/>
                    <a:gd name="T5" fmla="*/ 174 h 629"/>
                    <a:gd name="T6" fmla="*/ 536 w 563"/>
                    <a:gd name="T7" fmla="*/ 0 h 629"/>
                    <a:gd name="T8" fmla="*/ 563 w 563"/>
                    <a:gd name="T9" fmla="*/ 174 h 629"/>
                  </a:gdLst>
                  <a:ahLst/>
                  <a:cxnLst>
                    <a:cxn ang="0">
                      <a:pos x="T0" y="T1"/>
                    </a:cxn>
                    <a:cxn ang="0">
                      <a:pos x="T2" y="T3"/>
                    </a:cxn>
                    <a:cxn ang="0">
                      <a:pos x="T4" y="T5"/>
                    </a:cxn>
                    <a:cxn ang="0">
                      <a:pos x="T6" y="T7"/>
                    </a:cxn>
                    <a:cxn ang="0">
                      <a:pos x="T8" y="T9"/>
                    </a:cxn>
                  </a:cxnLst>
                  <a:rect l="0" t="0" r="r" b="b"/>
                  <a:pathLst>
                    <a:path w="563" h="629">
                      <a:moveTo>
                        <a:pt x="563" y="174"/>
                      </a:moveTo>
                      <a:cubicBezTo>
                        <a:pt x="563" y="361"/>
                        <a:pt x="472" y="527"/>
                        <a:pt x="331" y="629"/>
                      </a:cubicBezTo>
                      <a:cubicBezTo>
                        <a:pt x="0" y="174"/>
                        <a:pt x="0" y="174"/>
                        <a:pt x="0" y="174"/>
                      </a:cubicBezTo>
                      <a:cubicBezTo>
                        <a:pt x="536" y="0"/>
                        <a:pt x="536" y="0"/>
                        <a:pt x="536" y="0"/>
                      </a:cubicBezTo>
                      <a:cubicBezTo>
                        <a:pt x="553" y="55"/>
                        <a:pt x="563" y="113"/>
                        <a:pt x="563" y="174"/>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38" name="Freeform 13"/>
                <p:cNvSpPr>
                  <a:spLocks/>
                </p:cNvSpPr>
                <p:nvPr/>
              </p:nvSpPr>
              <p:spPr bwMode="auto">
                <a:xfrm>
                  <a:off x="9325663" y="3197600"/>
                  <a:ext cx="1684337" cy="1447517"/>
                </a:xfrm>
                <a:custGeom>
                  <a:avLst/>
                  <a:gdLst>
                    <a:gd name="T0" fmla="*/ 661 w 661"/>
                    <a:gd name="T1" fmla="*/ 455 h 562"/>
                    <a:gd name="T2" fmla="*/ 330 w 661"/>
                    <a:gd name="T3" fmla="*/ 562 h 562"/>
                    <a:gd name="T4" fmla="*/ 0 w 661"/>
                    <a:gd name="T5" fmla="*/ 455 h 562"/>
                    <a:gd name="T6" fmla="*/ 330 w 661"/>
                    <a:gd name="T7" fmla="*/ 0 h 562"/>
                    <a:gd name="T8" fmla="*/ 661 w 661"/>
                    <a:gd name="T9" fmla="*/ 455 h 562"/>
                  </a:gdLst>
                  <a:ahLst/>
                  <a:cxnLst>
                    <a:cxn ang="0">
                      <a:pos x="T0" y="T1"/>
                    </a:cxn>
                    <a:cxn ang="0">
                      <a:pos x="T2" y="T3"/>
                    </a:cxn>
                    <a:cxn ang="0">
                      <a:pos x="T4" y="T5"/>
                    </a:cxn>
                    <a:cxn ang="0">
                      <a:pos x="T6" y="T7"/>
                    </a:cxn>
                    <a:cxn ang="0">
                      <a:pos x="T8" y="T9"/>
                    </a:cxn>
                  </a:cxnLst>
                  <a:rect l="0" t="0" r="r" b="b"/>
                  <a:pathLst>
                    <a:path w="661" h="562">
                      <a:moveTo>
                        <a:pt x="661" y="455"/>
                      </a:moveTo>
                      <a:cubicBezTo>
                        <a:pt x="568" y="523"/>
                        <a:pt x="454" y="562"/>
                        <a:pt x="330" y="562"/>
                      </a:cubicBezTo>
                      <a:cubicBezTo>
                        <a:pt x="207" y="562"/>
                        <a:pt x="93" y="523"/>
                        <a:pt x="0" y="455"/>
                      </a:cubicBezTo>
                      <a:cubicBezTo>
                        <a:pt x="330" y="0"/>
                        <a:pt x="330" y="0"/>
                        <a:pt x="330" y="0"/>
                      </a:cubicBezTo>
                      <a:lnTo>
                        <a:pt x="661" y="455"/>
                      </a:ln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39" name="Freeform 14"/>
                <p:cNvSpPr>
                  <a:spLocks/>
                </p:cNvSpPr>
                <p:nvPr/>
              </p:nvSpPr>
              <p:spPr bwMode="auto">
                <a:xfrm>
                  <a:off x="8734246" y="2749287"/>
                  <a:ext cx="1432320" cy="1619750"/>
                </a:xfrm>
                <a:custGeom>
                  <a:avLst/>
                  <a:gdLst>
                    <a:gd name="T0" fmla="*/ 562 w 562"/>
                    <a:gd name="T1" fmla="*/ 174 h 629"/>
                    <a:gd name="T2" fmla="*/ 232 w 562"/>
                    <a:gd name="T3" fmla="*/ 629 h 629"/>
                    <a:gd name="T4" fmla="*/ 0 w 562"/>
                    <a:gd name="T5" fmla="*/ 174 h 629"/>
                    <a:gd name="T6" fmla="*/ 27 w 562"/>
                    <a:gd name="T7" fmla="*/ 0 h 629"/>
                    <a:gd name="T8" fmla="*/ 562 w 562"/>
                    <a:gd name="T9" fmla="*/ 174 h 629"/>
                  </a:gdLst>
                  <a:ahLst/>
                  <a:cxnLst>
                    <a:cxn ang="0">
                      <a:pos x="T0" y="T1"/>
                    </a:cxn>
                    <a:cxn ang="0">
                      <a:pos x="T2" y="T3"/>
                    </a:cxn>
                    <a:cxn ang="0">
                      <a:pos x="T4" y="T5"/>
                    </a:cxn>
                    <a:cxn ang="0">
                      <a:pos x="T6" y="T7"/>
                    </a:cxn>
                    <a:cxn ang="0">
                      <a:pos x="T8" y="T9"/>
                    </a:cxn>
                  </a:cxnLst>
                  <a:rect l="0" t="0" r="r" b="b"/>
                  <a:pathLst>
                    <a:path w="562" h="629">
                      <a:moveTo>
                        <a:pt x="562" y="174"/>
                      </a:moveTo>
                      <a:cubicBezTo>
                        <a:pt x="232" y="629"/>
                        <a:pt x="232" y="629"/>
                        <a:pt x="232" y="629"/>
                      </a:cubicBezTo>
                      <a:cubicBezTo>
                        <a:pt x="91" y="527"/>
                        <a:pt x="0" y="361"/>
                        <a:pt x="0" y="174"/>
                      </a:cubicBezTo>
                      <a:cubicBezTo>
                        <a:pt x="0" y="113"/>
                        <a:pt x="10" y="55"/>
                        <a:pt x="27" y="0"/>
                      </a:cubicBezTo>
                      <a:lnTo>
                        <a:pt x="562" y="17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grpSp>
        </p:grpSp>
        <p:sp>
          <p:nvSpPr>
            <p:cNvPr id="130" name="TextBox 129"/>
            <p:cNvSpPr txBox="1"/>
            <p:nvPr/>
          </p:nvSpPr>
          <p:spPr>
            <a:xfrm>
              <a:off x="2490018" y="1994615"/>
              <a:ext cx="3685881" cy="369332"/>
            </a:xfrm>
            <a:prstGeom prst="rect">
              <a:avLst/>
            </a:prstGeom>
            <a:noFill/>
          </p:spPr>
          <p:txBody>
            <a:bodyPr wrap="square" lIns="91438" tIns="45719" rIns="91438" bIns="45719" rtlCol="0">
              <a:normAutofit lnSpcReduction="10000"/>
            </a:bodyPr>
            <a:lstStyle/>
            <a:p>
              <a:r>
                <a:rPr lang="en-US" dirty="0">
                  <a:solidFill>
                    <a:schemeClr val="accent6"/>
                  </a:solidFill>
                </a:rPr>
                <a:t>Accommodations can assist with this!</a:t>
              </a:r>
            </a:p>
          </p:txBody>
        </p:sp>
        <p:sp>
          <p:nvSpPr>
            <p:cNvPr id="131" name="TextBox 130"/>
            <p:cNvSpPr txBox="1"/>
            <p:nvPr/>
          </p:nvSpPr>
          <p:spPr>
            <a:xfrm>
              <a:off x="2233499" y="1619896"/>
              <a:ext cx="4388744" cy="523220"/>
            </a:xfrm>
            <a:prstGeom prst="rect">
              <a:avLst/>
            </a:prstGeom>
            <a:noFill/>
          </p:spPr>
          <p:txBody>
            <a:bodyPr wrap="square" lIns="91438" tIns="45719" rIns="91438" bIns="45719" rtlCol="0">
              <a:noAutofit/>
            </a:bodyPr>
            <a:lstStyle/>
            <a:p>
              <a:r>
                <a:rPr lang="en-US" sz="2000" dirty="0">
                  <a:solidFill>
                    <a:schemeClr val="bg1">
                      <a:lumMod val="95000"/>
                    </a:schemeClr>
                  </a:solidFill>
                </a:rPr>
                <a:t>Structure the time line of daily life activities.</a:t>
              </a:r>
            </a:p>
          </p:txBody>
        </p:sp>
      </p:grpSp>
      <p:sp>
        <p:nvSpPr>
          <p:cNvPr id="86" name="Title 67">
            <a:extLst>
              <a:ext uri="{FF2B5EF4-FFF2-40B4-BE49-F238E27FC236}">
                <a16:creationId xmlns:a16="http://schemas.microsoft.com/office/drawing/2014/main" id="{9433DEB0-5016-4468-8F92-E2FE56BF6F04}"/>
              </a:ext>
            </a:extLst>
          </p:cNvPr>
          <p:cNvSpPr>
            <a:spLocks noGrp="1"/>
          </p:cNvSpPr>
          <p:nvPr>
            <p:ph type="title"/>
          </p:nvPr>
        </p:nvSpPr>
        <p:spPr>
          <a:xfrm>
            <a:off x="838200" y="365125"/>
            <a:ext cx="10515600" cy="1325563"/>
          </a:xfrm>
        </p:spPr>
        <p:txBody>
          <a:bodyPr>
            <a:normAutofit/>
          </a:bodyPr>
          <a:lstStyle/>
          <a:p>
            <a:r>
              <a:rPr lang="da-DK" dirty="0"/>
              <a:t>Treatment Options</a:t>
            </a:r>
            <a:endParaRPr lang="en-GB" dirty="0"/>
          </a:p>
        </p:txBody>
      </p:sp>
      <p:grpSp>
        <p:nvGrpSpPr>
          <p:cNvPr id="4" name="Group 3">
            <a:extLst>
              <a:ext uri="{FF2B5EF4-FFF2-40B4-BE49-F238E27FC236}">
                <a16:creationId xmlns:a16="http://schemas.microsoft.com/office/drawing/2014/main" id="{33AEF1C9-A460-4B51-95E1-F0E3A806E136}"/>
              </a:ext>
            </a:extLst>
          </p:cNvPr>
          <p:cNvGrpSpPr/>
          <p:nvPr/>
        </p:nvGrpSpPr>
        <p:grpSpPr>
          <a:xfrm>
            <a:off x="2793039" y="2700237"/>
            <a:ext cx="8128003" cy="1159220"/>
            <a:chOff x="3854349" y="2700237"/>
            <a:chExt cx="6120517" cy="1159220"/>
          </a:xfrm>
        </p:grpSpPr>
        <p:sp>
          <p:nvSpPr>
            <p:cNvPr id="89" name="Rectangle 44"/>
            <p:cNvSpPr/>
            <p:nvPr/>
          </p:nvSpPr>
          <p:spPr>
            <a:xfrm flipH="1">
              <a:off x="3854349" y="2728149"/>
              <a:ext cx="5506065" cy="1104592"/>
            </a:xfrm>
            <a:prstGeom prst="rect">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grpSp>
          <p:nvGrpSpPr>
            <p:cNvPr id="90" name="Group 89"/>
            <p:cNvGrpSpPr/>
            <p:nvPr/>
          </p:nvGrpSpPr>
          <p:grpSpPr>
            <a:xfrm flipH="1">
              <a:off x="8815646" y="2700237"/>
              <a:ext cx="1159220" cy="1159220"/>
              <a:chOff x="4653220" y="879606"/>
              <a:chExt cx="1592105" cy="1592105"/>
            </a:xfrm>
          </p:grpSpPr>
          <p:sp>
            <p:nvSpPr>
              <p:cNvPr id="93" name="Oval 92"/>
              <p:cNvSpPr/>
              <p:nvPr/>
            </p:nvSpPr>
            <p:spPr>
              <a:xfrm>
                <a:off x="4653220" y="879606"/>
                <a:ext cx="1592105" cy="159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94" name="Oval 93"/>
              <p:cNvSpPr/>
              <p:nvPr/>
            </p:nvSpPr>
            <p:spPr>
              <a:xfrm>
                <a:off x="4745784" y="972170"/>
                <a:ext cx="1406977" cy="140697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95" name="Group 94"/>
              <p:cNvGrpSpPr/>
              <p:nvPr/>
            </p:nvGrpSpPr>
            <p:grpSpPr>
              <a:xfrm rot="3600000">
                <a:off x="4950757" y="1137452"/>
                <a:ext cx="1012452" cy="1022290"/>
                <a:chOff x="8734246" y="1750083"/>
                <a:chExt cx="2867173" cy="2895034"/>
              </a:xfrm>
              <a:solidFill>
                <a:schemeClr val="bg1">
                  <a:lumMod val="85000"/>
                </a:schemeClr>
              </a:solidFill>
            </p:grpSpPr>
            <p:sp>
              <p:nvSpPr>
                <p:cNvPr id="96" name="Freeform 10"/>
                <p:cNvSpPr>
                  <a:spLocks/>
                </p:cNvSpPr>
                <p:nvPr/>
              </p:nvSpPr>
              <p:spPr bwMode="auto">
                <a:xfrm>
                  <a:off x="8803899" y="1750083"/>
                  <a:ext cx="1362667" cy="1447517"/>
                </a:xfrm>
                <a:custGeom>
                  <a:avLst/>
                  <a:gdLst>
                    <a:gd name="T0" fmla="*/ 535 w 535"/>
                    <a:gd name="T1" fmla="*/ 0 h 562"/>
                    <a:gd name="T2" fmla="*/ 535 w 535"/>
                    <a:gd name="T3" fmla="*/ 562 h 562"/>
                    <a:gd name="T4" fmla="*/ 0 w 535"/>
                    <a:gd name="T5" fmla="*/ 388 h 562"/>
                    <a:gd name="T6" fmla="*/ 535 w 535"/>
                    <a:gd name="T7" fmla="*/ 0 h 562"/>
                  </a:gdLst>
                  <a:ahLst/>
                  <a:cxnLst>
                    <a:cxn ang="0">
                      <a:pos x="T0" y="T1"/>
                    </a:cxn>
                    <a:cxn ang="0">
                      <a:pos x="T2" y="T3"/>
                    </a:cxn>
                    <a:cxn ang="0">
                      <a:pos x="T4" y="T5"/>
                    </a:cxn>
                    <a:cxn ang="0">
                      <a:pos x="T6" y="T7"/>
                    </a:cxn>
                  </a:cxnLst>
                  <a:rect l="0" t="0" r="r" b="b"/>
                  <a:pathLst>
                    <a:path w="535" h="562">
                      <a:moveTo>
                        <a:pt x="535" y="0"/>
                      </a:moveTo>
                      <a:cubicBezTo>
                        <a:pt x="535" y="562"/>
                        <a:pt x="535" y="562"/>
                        <a:pt x="535" y="562"/>
                      </a:cubicBezTo>
                      <a:cubicBezTo>
                        <a:pt x="0" y="388"/>
                        <a:pt x="0" y="388"/>
                        <a:pt x="0" y="388"/>
                      </a:cubicBezTo>
                      <a:cubicBezTo>
                        <a:pt x="74" y="163"/>
                        <a:pt x="286" y="0"/>
                        <a:pt x="535" y="0"/>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97" name="Freeform 11"/>
                <p:cNvSpPr>
                  <a:spLocks/>
                </p:cNvSpPr>
                <p:nvPr/>
              </p:nvSpPr>
              <p:spPr bwMode="auto">
                <a:xfrm>
                  <a:off x="10166566" y="1750083"/>
                  <a:ext cx="1366466" cy="1447517"/>
                </a:xfrm>
                <a:custGeom>
                  <a:avLst/>
                  <a:gdLst>
                    <a:gd name="T0" fmla="*/ 536 w 536"/>
                    <a:gd name="T1" fmla="*/ 388 h 562"/>
                    <a:gd name="T2" fmla="*/ 0 w 536"/>
                    <a:gd name="T3" fmla="*/ 562 h 562"/>
                    <a:gd name="T4" fmla="*/ 0 w 536"/>
                    <a:gd name="T5" fmla="*/ 0 h 562"/>
                    <a:gd name="T6" fmla="*/ 536 w 536"/>
                    <a:gd name="T7" fmla="*/ 388 h 562"/>
                  </a:gdLst>
                  <a:ahLst/>
                  <a:cxnLst>
                    <a:cxn ang="0">
                      <a:pos x="T0" y="T1"/>
                    </a:cxn>
                    <a:cxn ang="0">
                      <a:pos x="T2" y="T3"/>
                    </a:cxn>
                    <a:cxn ang="0">
                      <a:pos x="T4" y="T5"/>
                    </a:cxn>
                    <a:cxn ang="0">
                      <a:pos x="T6" y="T7"/>
                    </a:cxn>
                  </a:cxnLst>
                  <a:rect l="0" t="0" r="r" b="b"/>
                  <a:pathLst>
                    <a:path w="536" h="562">
                      <a:moveTo>
                        <a:pt x="536" y="388"/>
                      </a:moveTo>
                      <a:cubicBezTo>
                        <a:pt x="0" y="562"/>
                        <a:pt x="0" y="562"/>
                        <a:pt x="0" y="562"/>
                      </a:cubicBezTo>
                      <a:cubicBezTo>
                        <a:pt x="0" y="0"/>
                        <a:pt x="0" y="0"/>
                        <a:pt x="0" y="0"/>
                      </a:cubicBezTo>
                      <a:cubicBezTo>
                        <a:pt x="250" y="0"/>
                        <a:pt x="462" y="163"/>
                        <a:pt x="536" y="388"/>
                      </a:cubicBez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98" name="Freeform 12"/>
                <p:cNvSpPr>
                  <a:spLocks/>
                </p:cNvSpPr>
                <p:nvPr/>
              </p:nvSpPr>
              <p:spPr bwMode="auto">
                <a:xfrm>
                  <a:off x="10166566" y="2749287"/>
                  <a:ext cx="1434853" cy="1619750"/>
                </a:xfrm>
                <a:custGeom>
                  <a:avLst/>
                  <a:gdLst>
                    <a:gd name="T0" fmla="*/ 563 w 563"/>
                    <a:gd name="T1" fmla="*/ 174 h 629"/>
                    <a:gd name="T2" fmla="*/ 331 w 563"/>
                    <a:gd name="T3" fmla="*/ 629 h 629"/>
                    <a:gd name="T4" fmla="*/ 0 w 563"/>
                    <a:gd name="T5" fmla="*/ 174 h 629"/>
                    <a:gd name="T6" fmla="*/ 536 w 563"/>
                    <a:gd name="T7" fmla="*/ 0 h 629"/>
                    <a:gd name="T8" fmla="*/ 563 w 563"/>
                    <a:gd name="T9" fmla="*/ 174 h 629"/>
                  </a:gdLst>
                  <a:ahLst/>
                  <a:cxnLst>
                    <a:cxn ang="0">
                      <a:pos x="T0" y="T1"/>
                    </a:cxn>
                    <a:cxn ang="0">
                      <a:pos x="T2" y="T3"/>
                    </a:cxn>
                    <a:cxn ang="0">
                      <a:pos x="T4" y="T5"/>
                    </a:cxn>
                    <a:cxn ang="0">
                      <a:pos x="T6" y="T7"/>
                    </a:cxn>
                    <a:cxn ang="0">
                      <a:pos x="T8" y="T9"/>
                    </a:cxn>
                  </a:cxnLst>
                  <a:rect l="0" t="0" r="r" b="b"/>
                  <a:pathLst>
                    <a:path w="563" h="629">
                      <a:moveTo>
                        <a:pt x="563" y="174"/>
                      </a:moveTo>
                      <a:cubicBezTo>
                        <a:pt x="563" y="361"/>
                        <a:pt x="472" y="527"/>
                        <a:pt x="331" y="629"/>
                      </a:cubicBezTo>
                      <a:cubicBezTo>
                        <a:pt x="0" y="174"/>
                        <a:pt x="0" y="174"/>
                        <a:pt x="0" y="174"/>
                      </a:cubicBezTo>
                      <a:cubicBezTo>
                        <a:pt x="536" y="0"/>
                        <a:pt x="536" y="0"/>
                        <a:pt x="536" y="0"/>
                      </a:cubicBezTo>
                      <a:cubicBezTo>
                        <a:pt x="553" y="55"/>
                        <a:pt x="563" y="113"/>
                        <a:pt x="563" y="174"/>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99" name="Freeform 13"/>
                <p:cNvSpPr>
                  <a:spLocks/>
                </p:cNvSpPr>
                <p:nvPr/>
              </p:nvSpPr>
              <p:spPr bwMode="auto">
                <a:xfrm>
                  <a:off x="9325663" y="3197600"/>
                  <a:ext cx="1684337" cy="1447517"/>
                </a:xfrm>
                <a:custGeom>
                  <a:avLst/>
                  <a:gdLst>
                    <a:gd name="T0" fmla="*/ 661 w 661"/>
                    <a:gd name="T1" fmla="*/ 455 h 562"/>
                    <a:gd name="T2" fmla="*/ 330 w 661"/>
                    <a:gd name="T3" fmla="*/ 562 h 562"/>
                    <a:gd name="T4" fmla="*/ 0 w 661"/>
                    <a:gd name="T5" fmla="*/ 455 h 562"/>
                    <a:gd name="T6" fmla="*/ 330 w 661"/>
                    <a:gd name="T7" fmla="*/ 0 h 562"/>
                    <a:gd name="T8" fmla="*/ 661 w 661"/>
                    <a:gd name="T9" fmla="*/ 455 h 562"/>
                  </a:gdLst>
                  <a:ahLst/>
                  <a:cxnLst>
                    <a:cxn ang="0">
                      <a:pos x="T0" y="T1"/>
                    </a:cxn>
                    <a:cxn ang="0">
                      <a:pos x="T2" y="T3"/>
                    </a:cxn>
                    <a:cxn ang="0">
                      <a:pos x="T4" y="T5"/>
                    </a:cxn>
                    <a:cxn ang="0">
                      <a:pos x="T6" y="T7"/>
                    </a:cxn>
                    <a:cxn ang="0">
                      <a:pos x="T8" y="T9"/>
                    </a:cxn>
                  </a:cxnLst>
                  <a:rect l="0" t="0" r="r" b="b"/>
                  <a:pathLst>
                    <a:path w="661" h="562">
                      <a:moveTo>
                        <a:pt x="661" y="455"/>
                      </a:moveTo>
                      <a:cubicBezTo>
                        <a:pt x="568" y="523"/>
                        <a:pt x="454" y="562"/>
                        <a:pt x="330" y="562"/>
                      </a:cubicBezTo>
                      <a:cubicBezTo>
                        <a:pt x="207" y="562"/>
                        <a:pt x="93" y="523"/>
                        <a:pt x="0" y="455"/>
                      </a:cubicBezTo>
                      <a:cubicBezTo>
                        <a:pt x="330" y="0"/>
                        <a:pt x="330" y="0"/>
                        <a:pt x="330" y="0"/>
                      </a:cubicBezTo>
                      <a:lnTo>
                        <a:pt x="661" y="45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00" name="Freeform 14"/>
                <p:cNvSpPr>
                  <a:spLocks/>
                </p:cNvSpPr>
                <p:nvPr/>
              </p:nvSpPr>
              <p:spPr bwMode="auto">
                <a:xfrm>
                  <a:off x="8734246" y="2749287"/>
                  <a:ext cx="1432320" cy="1619750"/>
                </a:xfrm>
                <a:custGeom>
                  <a:avLst/>
                  <a:gdLst>
                    <a:gd name="T0" fmla="*/ 562 w 562"/>
                    <a:gd name="T1" fmla="*/ 174 h 629"/>
                    <a:gd name="T2" fmla="*/ 232 w 562"/>
                    <a:gd name="T3" fmla="*/ 629 h 629"/>
                    <a:gd name="T4" fmla="*/ 0 w 562"/>
                    <a:gd name="T5" fmla="*/ 174 h 629"/>
                    <a:gd name="T6" fmla="*/ 27 w 562"/>
                    <a:gd name="T7" fmla="*/ 0 h 629"/>
                    <a:gd name="T8" fmla="*/ 562 w 562"/>
                    <a:gd name="T9" fmla="*/ 174 h 629"/>
                  </a:gdLst>
                  <a:ahLst/>
                  <a:cxnLst>
                    <a:cxn ang="0">
                      <a:pos x="T0" y="T1"/>
                    </a:cxn>
                    <a:cxn ang="0">
                      <a:pos x="T2" y="T3"/>
                    </a:cxn>
                    <a:cxn ang="0">
                      <a:pos x="T4" y="T5"/>
                    </a:cxn>
                    <a:cxn ang="0">
                      <a:pos x="T6" y="T7"/>
                    </a:cxn>
                    <a:cxn ang="0">
                      <a:pos x="T8" y="T9"/>
                    </a:cxn>
                  </a:cxnLst>
                  <a:rect l="0" t="0" r="r" b="b"/>
                  <a:pathLst>
                    <a:path w="562" h="629">
                      <a:moveTo>
                        <a:pt x="562" y="174"/>
                      </a:moveTo>
                      <a:cubicBezTo>
                        <a:pt x="232" y="629"/>
                        <a:pt x="232" y="629"/>
                        <a:pt x="232" y="629"/>
                      </a:cubicBezTo>
                      <a:cubicBezTo>
                        <a:pt x="91" y="527"/>
                        <a:pt x="0" y="361"/>
                        <a:pt x="0" y="174"/>
                      </a:cubicBezTo>
                      <a:cubicBezTo>
                        <a:pt x="0" y="113"/>
                        <a:pt x="10" y="55"/>
                        <a:pt x="27" y="0"/>
                      </a:cubicBezTo>
                      <a:lnTo>
                        <a:pt x="562" y="174"/>
                      </a:ln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grpSp>
        </p:grpSp>
        <p:sp>
          <p:nvSpPr>
            <p:cNvPr id="87" name="TextBox 86">
              <a:extLst>
                <a:ext uri="{FF2B5EF4-FFF2-40B4-BE49-F238E27FC236}">
                  <a16:creationId xmlns:a16="http://schemas.microsoft.com/office/drawing/2014/main" id="{3B899E21-B406-41E9-AFEF-2BA0AFFA1129}"/>
                </a:ext>
              </a:extLst>
            </p:cNvPr>
            <p:cNvSpPr txBox="1"/>
            <p:nvPr/>
          </p:nvSpPr>
          <p:spPr>
            <a:xfrm>
              <a:off x="4525571" y="3324285"/>
              <a:ext cx="3685881" cy="369332"/>
            </a:xfrm>
            <a:prstGeom prst="rect">
              <a:avLst/>
            </a:prstGeom>
            <a:noFill/>
          </p:spPr>
          <p:txBody>
            <a:bodyPr wrap="square" lIns="91438" tIns="45719" rIns="91438" bIns="45719" rtlCol="0">
              <a:normAutofit lnSpcReduction="10000"/>
            </a:bodyPr>
            <a:lstStyle/>
            <a:p>
              <a:pPr algn="ctr"/>
              <a:r>
                <a:rPr lang="en-US" dirty="0">
                  <a:solidFill>
                    <a:schemeClr val="accent2"/>
                  </a:solidFill>
                </a:rPr>
                <a:t>Accommodations can assist with this!</a:t>
              </a:r>
            </a:p>
          </p:txBody>
        </p:sp>
        <p:sp>
          <p:nvSpPr>
            <p:cNvPr id="88" name="TextBox 87">
              <a:extLst>
                <a:ext uri="{FF2B5EF4-FFF2-40B4-BE49-F238E27FC236}">
                  <a16:creationId xmlns:a16="http://schemas.microsoft.com/office/drawing/2014/main" id="{8F877754-2FE6-45C5-8EF3-8F0444487E17}"/>
                </a:ext>
              </a:extLst>
            </p:cNvPr>
            <p:cNvSpPr txBox="1"/>
            <p:nvPr/>
          </p:nvSpPr>
          <p:spPr>
            <a:xfrm>
              <a:off x="3877613" y="2951160"/>
              <a:ext cx="4865314" cy="369332"/>
            </a:xfrm>
            <a:prstGeom prst="rect">
              <a:avLst/>
            </a:prstGeom>
            <a:noFill/>
          </p:spPr>
          <p:txBody>
            <a:bodyPr wrap="square" lIns="91438" tIns="45719" rIns="91438" bIns="45719" rtlCol="0">
              <a:noAutofit/>
            </a:bodyPr>
            <a:lstStyle/>
            <a:p>
              <a:pPr algn="ctr"/>
              <a:r>
                <a:rPr lang="en-US" sz="2000" dirty="0">
                  <a:solidFill>
                    <a:schemeClr val="bg1">
                      <a:lumMod val="95000"/>
                    </a:schemeClr>
                  </a:solidFill>
                </a:rPr>
                <a:t>Maintain regularity and predictability in daily routine.</a:t>
              </a:r>
            </a:p>
          </p:txBody>
        </p:sp>
      </p:grpSp>
      <p:grpSp>
        <p:nvGrpSpPr>
          <p:cNvPr id="5" name="Group 4">
            <a:extLst>
              <a:ext uri="{FF2B5EF4-FFF2-40B4-BE49-F238E27FC236}">
                <a16:creationId xmlns:a16="http://schemas.microsoft.com/office/drawing/2014/main" id="{7744C708-6481-471A-81DA-12BFA3FD04F2}"/>
              </a:ext>
            </a:extLst>
          </p:cNvPr>
          <p:cNvGrpSpPr/>
          <p:nvPr/>
        </p:nvGrpSpPr>
        <p:grpSpPr>
          <a:xfrm>
            <a:off x="846495" y="4000862"/>
            <a:ext cx="7158818" cy="1159220"/>
            <a:chOff x="846495" y="4000862"/>
            <a:chExt cx="6141035" cy="1159220"/>
          </a:xfrm>
        </p:grpSpPr>
        <p:sp>
          <p:nvSpPr>
            <p:cNvPr id="102" name="Rectangle 44"/>
            <p:cNvSpPr/>
            <p:nvPr/>
          </p:nvSpPr>
          <p:spPr>
            <a:xfrm>
              <a:off x="1608406" y="4019812"/>
              <a:ext cx="5379124" cy="1124420"/>
            </a:xfrm>
            <a:prstGeom prst="rect">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grpSp>
          <p:nvGrpSpPr>
            <p:cNvPr id="103" name="Group 102"/>
            <p:cNvGrpSpPr/>
            <p:nvPr/>
          </p:nvGrpSpPr>
          <p:grpSpPr>
            <a:xfrm>
              <a:off x="846495" y="4000862"/>
              <a:ext cx="1159220" cy="1159220"/>
              <a:chOff x="4653220" y="879606"/>
              <a:chExt cx="1592105" cy="1592105"/>
            </a:xfrm>
          </p:grpSpPr>
          <p:sp>
            <p:nvSpPr>
              <p:cNvPr id="106" name="Oval 105"/>
              <p:cNvSpPr/>
              <p:nvPr/>
            </p:nvSpPr>
            <p:spPr>
              <a:xfrm>
                <a:off x="4653220" y="879606"/>
                <a:ext cx="1592105" cy="159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7" name="Oval 106"/>
              <p:cNvSpPr/>
              <p:nvPr/>
            </p:nvSpPr>
            <p:spPr>
              <a:xfrm>
                <a:off x="4745784" y="972170"/>
                <a:ext cx="1406977" cy="140697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8" name="Group 107"/>
              <p:cNvGrpSpPr/>
              <p:nvPr/>
            </p:nvGrpSpPr>
            <p:grpSpPr>
              <a:xfrm rot="3600000">
                <a:off x="4950757" y="1137452"/>
                <a:ext cx="1012452" cy="1022290"/>
                <a:chOff x="8734246" y="1750083"/>
                <a:chExt cx="2867173" cy="2895034"/>
              </a:xfrm>
              <a:solidFill>
                <a:schemeClr val="bg1">
                  <a:lumMod val="85000"/>
                </a:schemeClr>
              </a:solidFill>
            </p:grpSpPr>
            <p:sp>
              <p:nvSpPr>
                <p:cNvPr id="109" name="Freeform 10"/>
                <p:cNvSpPr>
                  <a:spLocks/>
                </p:cNvSpPr>
                <p:nvPr/>
              </p:nvSpPr>
              <p:spPr bwMode="auto">
                <a:xfrm>
                  <a:off x="8803899" y="1750083"/>
                  <a:ext cx="1362667" cy="1447517"/>
                </a:xfrm>
                <a:custGeom>
                  <a:avLst/>
                  <a:gdLst>
                    <a:gd name="T0" fmla="*/ 535 w 535"/>
                    <a:gd name="T1" fmla="*/ 0 h 562"/>
                    <a:gd name="T2" fmla="*/ 535 w 535"/>
                    <a:gd name="T3" fmla="*/ 562 h 562"/>
                    <a:gd name="T4" fmla="*/ 0 w 535"/>
                    <a:gd name="T5" fmla="*/ 388 h 562"/>
                    <a:gd name="T6" fmla="*/ 535 w 535"/>
                    <a:gd name="T7" fmla="*/ 0 h 562"/>
                  </a:gdLst>
                  <a:ahLst/>
                  <a:cxnLst>
                    <a:cxn ang="0">
                      <a:pos x="T0" y="T1"/>
                    </a:cxn>
                    <a:cxn ang="0">
                      <a:pos x="T2" y="T3"/>
                    </a:cxn>
                    <a:cxn ang="0">
                      <a:pos x="T4" y="T5"/>
                    </a:cxn>
                    <a:cxn ang="0">
                      <a:pos x="T6" y="T7"/>
                    </a:cxn>
                  </a:cxnLst>
                  <a:rect l="0" t="0" r="r" b="b"/>
                  <a:pathLst>
                    <a:path w="535" h="562">
                      <a:moveTo>
                        <a:pt x="535" y="0"/>
                      </a:moveTo>
                      <a:cubicBezTo>
                        <a:pt x="535" y="562"/>
                        <a:pt x="535" y="562"/>
                        <a:pt x="535" y="562"/>
                      </a:cubicBezTo>
                      <a:cubicBezTo>
                        <a:pt x="0" y="388"/>
                        <a:pt x="0" y="388"/>
                        <a:pt x="0" y="388"/>
                      </a:cubicBezTo>
                      <a:cubicBezTo>
                        <a:pt x="74" y="163"/>
                        <a:pt x="286" y="0"/>
                        <a:pt x="535" y="0"/>
                      </a:cubicBez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10" name="Freeform 11"/>
                <p:cNvSpPr>
                  <a:spLocks/>
                </p:cNvSpPr>
                <p:nvPr/>
              </p:nvSpPr>
              <p:spPr bwMode="auto">
                <a:xfrm>
                  <a:off x="10166566" y="1750083"/>
                  <a:ext cx="1366466" cy="1447517"/>
                </a:xfrm>
                <a:custGeom>
                  <a:avLst/>
                  <a:gdLst>
                    <a:gd name="T0" fmla="*/ 536 w 536"/>
                    <a:gd name="T1" fmla="*/ 388 h 562"/>
                    <a:gd name="T2" fmla="*/ 0 w 536"/>
                    <a:gd name="T3" fmla="*/ 562 h 562"/>
                    <a:gd name="T4" fmla="*/ 0 w 536"/>
                    <a:gd name="T5" fmla="*/ 0 h 562"/>
                    <a:gd name="T6" fmla="*/ 536 w 536"/>
                    <a:gd name="T7" fmla="*/ 388 h 562"/>
                  </a:gdLst>
                  <a:ahLst/>
                  <a:cxnLst>
                    <a:cxn ang="0">
                      <a:pos x="T0" y="T1"/>
                    </a:cxn>
                    <a:cxn ang="0">
                      <a:pos x="T2" y="T3"/>
                    </a:cxn>
                    <a:cxn ang="0">
                      <a:pos x="T4" y="T5"/>
                    </a:cxn>
                    <a:cxn ang="0">
                      <a:pos x="T6" y="T7"/>
                    </a:cxn>
                  </a:cxnLst>
                  <a:rect l="0" t="0" r="r" b="b"/>
                  <a:pathLst>
                    <a:path w="536" h="562">
                      <a:moveTo>
                        <a:pt x="536" y="388"/>
                      </a:moveTo>
                      <a:cubicBezTo>
                        <a:pt x="0" y="562"/>
                        <a:pt x="0" y="562"/>
                        <a:pt x="0" y="562"/>
                      </a:cubicBezTo>
                      <a:cubicBezTo>
                        <a:pt x="0" y="0"/>
                        <a:pt x="0" y="0"/>
                        <a:pt x="0" y="0"/>
                      </a:cubicBezTo>
                      <a:cubicBezTo>
                        <a:pt x="250" y="0"/>
                        <a:pt x="462" y="163"/>
                        <a:pt x="536" y="388"/>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p>
              </p:txBody>
            </p:sp>
            <p:sp>
              <p:nvSpPr>
                <p:cNvPr id="111" name="Freeform 12"/>
                <p:cNvSpPr>
                  <a:spLocks/>
                </p:cNvSpPr>
                <p:nvPr/>
              </p:nvSpPr>
              <p:spPr bwMode="auto">
                <a:xfrm>
                  <a:off x="10166566" y="2749287"/>
                  <a:ext cx="1434853" cy="1619750"/>
                </a:xfrm>
                <a:custGeom>
                  <a:avLst/>
                  <a:gdLst>
                    <a:gd name="T0" fmla="*/ 563 w 563"/>
                    <a:gd name="T1" fmla="*/ 174 h 629"/>
                    <a:gd name="T2" fmla="*/ 331 w 563"/>
                    <a:gd name="T3" fmla="*/ 629 h 629"/>
                    <a:gd name="T4" fmla="*/ 0 w 563"/>
                    <a:gd name="T5" fmla="*/ 174 h 629"/>
                    <a:gd name="T6" fmla="*/ 536 w 563"/>
                    <a:gd name="T7" fmla="*/ 0 h 629"/>
                    <a:gd name="T8" fmla="*/ 563 w 563"/>
                    <a:gd name="T9" fmla="*/ 174 h 629"/>
                  </a:gdLst>
                  <a:ahLst/>
                  <a:cxnLst>
                    <a:cxn ang="0">
                      <a:pos x="T0" y="T1"/>
                    </a:cxn>
                    <a:cxn ang="0">
                      <a:pos x="T2" y="T3"/>
                    </a:cxn>
                    <a:cxn ang="0">
                      <a:pos x="T4" y="T5"/>
                    </a:cxn>
                    <a:cxn ang="0">
                      <a:pos x="T6" y="T7"/>
                    </a:cxn>
                    <a:cxn ang="0">
                      <a:pos x="T8" y="T9"/>
                    </a:cxn>
                  </a:cxnLst>
                  <a:rect l="0" t="0" r="r" b="b"/>
                  <a:pathLst>
                    <a:path w="563" h="629">
                      <a:moveTo>
                        <a:pt x="563" y="174"/>
                      </a:moveTo>
                      <a:cubicBezTo>
                        <a:pt x="563" y="361"/>
                        <a:pt x="472" y="527"/>
                        <a:pt x="331" y="629"/>
                      </a:cubicBezTo>
                      <a:cubicBezTo>
                        <a:pt x="0" y="174"/>
                        <a:pt x="0" y="174"/>
                        <a:pt x="0" y="174"/>
                      </a:cubicBezTo>
                      <a:cubicBezTo>
                        <a:pt x="536" y="0"/>
                        <a:pt x="536" y="0"/>
                        <a:pt x="536" y="0"/>
                      </a:cubicBezTo>
                      <a:cubicBezTo>
                        <a:pt x="553" y="55"/>
                        <a:pt x="563" y="113"/>
                        <a:pt x="563" y="17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12" name="Freeform 13"/>
                <p:cNvSpPr>
                  <a:spLocks/>
                </p:cNvSpPr>
                <p:nvPr/>
              </p:nvSpPr>
              <p:spPr bwMode="auto">
                <a:xfrm>
                  <a:off x="9325663" y="3197600"/>
                  <a:ext cx="1684337" cy="1447517"/>
                </a:xfrm>
                <a:custGeom>
                  <a:avLst/>
                  <a:gdLst>
                    <a:gd name="T0" fmla="*/ 661 w 661"/>
                    <a:gd name="T1" fmla="*/ 455 h 562"/>
                    <a:gd name="T2" fmla="*/ 330 w 661"/>
                    <a:gd name="T3" fmla="*/ 562 h 562"/>
                    <a:gd name="T4" fmla="*/ 0 w 661"/>
                    <a:gd name="T5" fmla="*/ 455 h 562"/>
                    <a:gd name="T6" fmla="*/ 330 w 661"/>
                    <a:gd name="T7" fmla="*/ 0 h 562"/>
                    <a:gd name="T8" fmla="*/ 661 w 661"/>
                    <a:gd name="T9" fmla="*/ 455 h 562"/>
                  </a:gdLst>
                  <a:ahLst/>
                  <a:cxnLst>
                    <a:cxn ang="0">
                      <a:pos x="T0" y="T1"/>
                    </a:cxn>
                    <a:cxn ang="0">
                      <a:pos x="T2" y="T3"/>
                    </a:cxn>
                    <a:cxn ang="0">
                      <a:pos x="T4" y="T5"/>
                    </a:cxn>
                    <a:cxn ang="0">
                      <a:pos x="T6" y="T7"/>
                    </a:cxn>
                    <a:cxn ang="0">
                      <a:pos x="T8" y="T9"/>
                    </a:cxn>
                  </a:cxnLst>
                  <a:rect l="0" t="0" r="r" b="b"/>
                  <a:pathLst>
                    <a:path w="661" h="562">
                      <a:moveTo>
                        <a:pt x="661" y="455"/>
                      </a:moveTo>
                      <a:cubicBezTo>
                        <a:pt x="568" y="523"/>
                        <a:pt x="454" y="562"/>
                        <a:pt x="330" y="562"/>
                      </a:cubicBezTo>
                      <a:cubicBezTo>
                        <a:pt x="207" y="562"/>
                        <a:pt x="93" y="523"/>
                        <a:pt x="0" y="455"/>
                      </a:cubicBezTo>
                      <a:cubicBezTo>
                        <a:pt x="330" y="0"/>
                        <a:pt x="330" y="0"/>
                        <a:pt x="330" y="0"/>
                      </a:cubicBezTo>
                      <a:lnTo>
                        <a:pt x="661" y="455"/>
                      </a:lnTo>
                      <a:close/>
                    </a:path>
                  </a:pathLst>
                </a:custGeom>
                <a:grp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sp>
              <p:nvSpPr>
                <p:cNvPr id="113" name="Freeform 14"/>
                <p:cNvSpPr>
                  <a:spLocks/>
                </p:cNvSpPr>
                <p:nvPr/>
              </p:nvSpPr>
              <p:spPr bwMode="auto">
                <a:xfrm>
                  <a:off x="8734246" y="2749287"/>
                  <a:ext cx="1432320" cy="1619750"/>
                </a:xfrm>
                <a:custGeom>
                  <a:avLst/>
                  <a:gdLst>
                    <a:gd name="T0" fmla="*/ 562 w 562"/>
                    <a:gd name="T1" fmla="*/ 174 h 629"/>
                    <a:gd name="T2" fmla="*/ 232 w 562"/>
                    <a:gd name="T3" fmla="*/ 629 h 629"/>
                    <a:gd name="T4" fmla="*/ 0 w 562"/>
                    <a:gd name="T5" fmla="*/ 174 h 629"/>
                    <a:gd name="T6" fmla="*/ 27 w 562"/>
                    <a:gd name="T7" fmla="*/ 0 h 629"/>
                    <a:gd name="T8" fmla="*/ 562 w 562"/>
                    <a:gd name="T9" fmla="*/ 174 h 629"/>
                  </a:gdLst>
                  <a:ahLst/>
                  <a:cxnLst>
                    <a:cxn ang="0">
                      <a:pos x="T0" y="T1"/>
                    </a:cxn>
                    <a:cxn ang="0">
                      <a:pos x="T2" y="T3"/>
                    </a:cxn>
                    <a:cxn ang="0">
                      <a:pos x="T4" y="T5"/>
                    </a:cxn>
                    <a:cxn ang="0">
                      <a:pos x="T6" y="T7"/>
                    </a:cxn>
                    <a:cxn ang="0">
                      <a:pos x="T8" y="T9"/>
                    </a:cxn>
                  </a:cxnLst>
                  <a:rect l="0" t="0" r="r" b="b"/>
                  <a:pathLst>
                    <a:path w="562" h="629">
                      <a:moveTo>
                        <a:pt x="562" y="174"/>
                      </a:moveTo>
                      <a:cubicBezTo>
                        <a:pt x="232" y="629"/>
                        <a:pt x="232" y="629"/>
                        <a:pt x="232" y="629"/>
                      </a:cubicBezTo>
                      <a:cubicBezTo>
                        <a:pt x="91" y="527"/>
                        <a:pt x="0" y="361"/>
                        <a:pt x="0" y="174"/>
                      </a:cubicBezTo>
                      <a:cubicBezTo>
                        <a:pt x="0" y="113"/>
                        <a:pt x="10" y="55"/>
                        <a:pt x="27" y="0"/>
                      </a:cubicBezTo>
                      <a:lnTo>
                        <a:pt x="562" y="17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a:p>
              </p:txBody>
            </p:sp>
          </p:grpSp>
        </p:grpSp>
        <p:sp>
          <p:nvSpPr>
            <p:cNvPr id="101" name="TextBox 100">
              <a:extLst>
                <a:ext uri="{FF2B5EF4-FFF2-40B4-BE49-F238E27FC236}">
                  <a16:creationId xmlns:a16="http://schemas.microsoft.com/office/drawing/2014/main" id="{2F474C1F-31B6-4CB1-9DE0-CC388A9E2053}"/>
                </a:ext>
              </a:extLst>
            </p:cNvPr>
            <p:cNvSpPr txBox="1"/>
            <p:nvPr/>
          </p:nvSpPr>
          <p:spPr>
            <a:xfrm>
              <a:off x="2390041" y="4551372"/>
              <a:ext cx="3685881" cy="369332"/>
            </a:xfrm>
            <a:prstGeom prst="rect">
              <a:avLst/>
            </a:prstGeom>
            <a:noFill/>
          </p:spPr>
          <p:txBody>
            <a:bodyPr wrap="square" lIns="91438" tIns="45719" rIns="91438" bIns="45719" rtlCol="0">
              <a:normAutofit lnSpcReduction="10000"/>
            </a:bodyPr>
            <a:lstStyle/>
            <a:p>
              <a:pPr algn="ctr"/>
              <a:r>
                <a:rPr lang="en-US" dirty="0">
                  <a:solidFill>
                    <a:srgbClr val="0070C0"/>
                  </a:solidFill>
                </a:rPr>
                <a:t>Accommodations can assist with this!</a:t>
              </a:r>
            </a:p>
          </p:txBody>
        </p:sp>
        <p:sp>
          <p:nvSpPr>
            <p:cNvPr id="114" name="TextBox 113">
              <a:extLst>
                <a:ext uri="{FF2B5EF4-FFF2-40B4-BE49-F238E27FC236}">
                  <a16:creationId xmlns:a16="http://schemas.microsoft.com/office/drawing/2014/main" id="{17CBB5CA-E96F-4AC6-B72A-CD2F75617EC7}"/>
                </a:ext>
              </a:extLst>
            </p:cNvPr>
            <p:cNvSpPr txBox="1"/>
            <p:nvPr/>
          </p:nvSpPr>
          <p:spPr>
            <a:xfrm>
              <a:off x="2305094" y="4222653"/>
              <a:ext cx="4388744" cy="523220"/>
            </a:xfrm>
            <a:prstGeom prst="rect">
              <a:avLst/>
            </a:prstGeom>
            <a:noFill/>
          </p:spPr>
          <p:txBody>
            <a:bodyPr wrap="square" lIns="91438" tIns="45719" rIns="91438" bIns="45719" rtlCol="0">
              <a:normAutofit/>
            </a:bodyPr>
            <a:lstStyle/>
            <a:p>
              <a:r>
                <a:rPr lang="en-US" sz="2000" dirty="0">
                  <a:solidFill>
                    <a:schemeClr val="bg1">
                      <a:lumMod val="95000"/>
                    </a:schemeClr>
                  </a:solidFill>
                </a:rPr>
                <a:t>Maintain consistency in weekly patterns.</a:t>
              </a:r>
            </a:p>
          </p:txBody>
        </p:sp>
      </p:grpSp>
    </p:spTree>
    <p:extLst>
      <p:ext uri="{BB962C8B-B14F-4D97-AF65-F5344CB8AC3E}">
        <p14:creationId xmlns:p14="http://schemas.microsoft.com/office/powerpoint/2010/main" val="33746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38E1-82D9-419D-ADDB-397D211EAD2C}"/>
              </a:ext>
            </a:extLst>
          </p:cNvPr>
          <p:cNvSpPr>
            <a:spLocks noGrp="1"/>
          </p:cNvSpPr>
          <p:nvPr>
            <p:ph type="title"/>
          </p:nvPr>
        </p:nvSpPr>
        <p:spPr/>
        <p:txBody>
          <a:bodyPr/>
          <a:lstStyle/>
          <a:p>
            <a:r>
              <a:rPr lang="en-US" dirty="0">
                <a:solidFill>
                  <a:srgbClr val="92D050"/>
                </a:solidFill>
              </a:rPr>
              <a:t>Optimal</a:t>
            </a:r>
            <a:r>
              <a:rPr lang="en-US" dirty="0"/>
              <a:t> Management</a:t>
            </a:r>
          </a:p>
        </p:txBody>
      </p:sp>
      <p:sp>
        <p:nvSpPr>
          <p:cNvPr id="3" name="Content Placeholder 2">
            <a:extLst>
              <a:ext uri="{FF2B5EF4-FFF2-40B4-BE49-F238E27FC236}">
                <a16:creationId xmlns:a16="http://schemas.microsoft.com/office/drawing/2014/main" id="{670325F8-CC4B-4EDB-B0B1-69DB1F1BCE85}"/>
              </a:ext>
            </a:extLst>
          </p:cNvPr>
          <p:cNvSpPr>
            <a:spLocks noGrp="1"/>
          </p:cNvSpPr>
          <p:nvPr>
            <p:ph idx="1"/>
          </p:nvPr>
        </p:nvSpPr>
        <p:spPr/>
        <p:txBody>
          <a:bodyPr/>
          <a:lstStyle/>
          <a:p>
            <a:r>
              <a:rPr lang="en-US" dirty="0"/>
              <a:t>Scheduling that promotes optimal executive function.</a:t>
            </a:r>
          </a:p>
          <a:p>
            <a:r>
              <a:rPr lang="en-US" dirty="0"/>
              <a:t>Academic/Career technical support, center-wide accommodation consideration and coaching.</a:t>
            </a:r>
          </a:p>
          <a:p>
            <a:r>
              <a:rPr lang="en-US" dirty="0"/>
              <a:t>Routine, consistency and healthy lifestyle.</a:t>
            </a:r>
          </a:p>
          <a:p>
            <a:r>
              <a:rPr lang="en-US" dirty="0"/>
              <a:t>Medications that deliver smoothly, effectively all day.</a:t>
            </a:r>
          </a:p>
          <a:p>
            <a:r>
              <a:rPr lang="en-US" dirty="0"/>
              <a:t>Weekend use of medication is recommended.</a:t>
            </a:r>
          </a:p>
          <a:p>
            <a:endParaRPr lang="en-US" dirty="0"/>
          </a:p>
        </p:txBody>
      </p:sp>
    </p:spTree>
    <p:extLst>
      <p:ext uri="{BB962C8B-B14F-4D97-AF65-F5344CB8AC3E}">
        <p14:creationId xmlns:p14="http://schemas.microsoft.com/office/powerpoint/2010/main" val="261885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2735-F7A8-44E7-BA95-824A72C340E9}"/>
              </a:ext>
            </a:extLst>
          </p:cNvPr>
          <p:cNvSpPr>
            <a:spLocks noGrp="1"/>
          </p:cNvSpPr>
          <p:nvPr>
            <p:ph type="title"/>
          </p:nvPr>
        </p:nvSpPr>
        <p:spPr>
          <a:xfrm>
            <a:off x="4452902" y="1709740"/>
            <a:ext cx="6894550" cy="2852737"/>
          </a:xfrm>
        </p:spPr>
        <p:txBody>
          <a:bodyPr/>
          <a:lstStyle/>
          <a:p>
            <a:r>
              <a:rPr lang="en-US" dirty="0">
                <a:solidFill>
                  <a:schemeClr val="tx1"/>
                </a:solidFill>
              </a:rPr>
              <a:t>Tamara Warner, Ph.D.</a:t>
            </a:r>
          </a:p>
        </p:txBody>
      </p:sp>
      <p:sp>
        <p:nvSpPr>
          <p:cNvPr id="3" name="Text Placeholder 2">
            <a:extLst>
              <a:ext uri="{FF2B5EF4-FFF2-40B4-BE49-F238E27FC236}">
                <a16:creationId xmlns:a16="http://schemas.microsoft.com/office/drawing/2014/main" id="{546D8AE8-5970-4F2A-9593-69EBC2993BCF}"/>
              </a:ext>
            </a:extLst>
          </p:cNvPr>
          <p:cNvSpPr>
            <a:spLocks noGrp="1"/>
          </p:cNvSpPr>
          <p:nvPr>
            <p:ph type="body" idx="1"/>
          </p:nvPr>
        </p:nvSpPr>
        <p:spPr>
          <a:xfrm>
            <a:off x="4544686" y="4589464"/>
            <a:ext cx="6654550" cy="1500187"/>
          </a:xfrm>
        </p:spPr>
        <p:txBody>
          <a:bodyPr>
            <a:normAutofit/>
          </a:bodyPr>
          <a:lstStyle/>
          <a:p>
            <a:r>
              <a:rPr lang="en-US" dirty="0">
                <a:solidFill>
                  <a:srgbClr val="00B0F0"/>
                </a:solidFill>
              </a:rPr>
              <a:t>Licensed Neuropsychologist</a:t>
            </a:r>
          </a:p>
          <a:p>
            <a:r>
              <a:rPr lang="en-US" dirty="0">
                <a:solidFill>
                  <a:srgbClr val="00B0F0"/>
                </a:solidFill>
              </a:rPr>
              <a:t>Regional Mental Health Specialist</a:t>
            </a:r>
          </a:p>
          <a:p>
            <a:r>
              <a:rPr lang="en-US" dirty="0">
                <a:solidFill>
                  <a:srgbClr val="00B0F0"/>
                </a:solidFill>
              </a:rPr>
              <a:t>Dallas and San Francisco Regions</a:t>
            </a:r>
          </a:p>
          <a:p>
            <a:endParaRPr lang="en-US" dirty="0"/>
          </a:p>
        </p:txBody>
      </p:sp>
      <p:grpSp>
        <p:nvGrpSpPr>
          <p:cNvPr id="56" name="woman_red_suit">
            <a:extLst>
              <a:ext uri="{FF2B5EF4-FFF2-40B4-BE49-F238E27FC236}">
                <a16:creationId xmlns:a16="http://schemas.microsoft.com/office/drawing/2014/main" id="{E00DD173-2026-4757-867D-BD6F08E9B145}"/>
              </a:ext>
            </a:extLst>
          </p:cNvPr>
          <p:cNvGrpSpPr/>
          <p:nvPr/>
        </p:nvGrpSpPr>
        <p:grpSpPr>
          <a:xfrm>
            <a:off x="842590" y="1584251"/>
            <a:ext cx="2847073" cy="5259859"/>
            <a:chOff x="6278465" y="1443832"/>
            <a:chExt cx="701676" cy="1305453"/>
          </a:xfrm>
        </p:grpSpPr>
        <p:sp>
          <p:nvSpPr>
            <p:cNvPr id="57" name="Freeform 79">
              <a:extLst>
                <a:ext uri="{FF2B5EF4-FFF2-40B4-BE49-F238E27FC236}">
                  <a16:creationId xmlns:a16="http://schemas.microsoft.com/office/drawing/2014/main" id="{A95C2DEE-F6C5-48EF-9B9A-76B478A0C4FB}"/>
                </a:ext>
              </a:extLst>
            </p:cNvPr>
            <p:cNvSpPr>
              <a:spLocks/>
            </p:cNvSpPr>
            <p:nvPr/>
          </p:nvSpPr>
          <p:spPr bwMode="auto">
            <a:xfrm flipH="1">
              <a:off x="6430866" y="1443832"/>
              <a:ext cx="454025" cy="671513"/>
            </a:xfrm>
            <a:custGeom>
              <a:avLst/>
              <a:gdLst>
                <a:gd name="T0" fmla="*/ 221 w 233"/>
                <a:gd name="T1" fmla="*/ 281 h 349"/>
                <a:gd name="T2" fmla="*/ 221 w 233"/>
                <a:gd name="T3" fmla="*/ 283 h 349"/>
                <a:gd name="T4" fmla="*/ 217 w 233"/>
                <a:gd name="T5" fmla="*/ 302 h 349"/>
                <a:gd name="T6" fmla="*/ 208 w 233"/>
                <a:gd name="T7" fmla="*/ 326 h 349"/>
                <a:gd name="T8" fmla="*/ 202 w 233"/>
                <a:gd name="T9" fmla="*/ 333 h 349"/>
                <a:gd name="T10" fmla="*/ 184 w 233"/>
                <a:gd name="T11" fmla="*/ 340 h 349"/>
                <a:gd name="T12" fmla="*/ 72 w 233"/>
                <a:gd name="T13" fmla="*/ 348 h 349"/>
                <a:gd name="T14" fmla="*/ 53 w 233"/>
                <a:gd name="T15" fmla="*/ 343 h 349"/>
                <a:gd name="T16" fmla="*/ 46 w 233"/>
                <a:gd name="T17" fmla="*/ 337 h 349"/>
                <a:gd name="T18" fmla="*/ 34 w 233"/>
                <a:gd name="T19" fmla="*/ 315 h 349"/>
                <a:gd name="T20" fmla="*/ 27 w 233"/>
                <a:gd name="T21" fmla="*/ 297 h 349"/>
                <a:gd name="T22" fmla="*/ 27 w 233"/>
                <a:gd name="T23" fmla="*/ 295 h 349"/>
                <a:gd name="T24" fmla="*/ 36 w 233"/>
                <a:gd name="T25" fmla="*/ 38 h 349"/>
                <a:gd name="T26" fmla="*/ 104 w 233"/>
                <a:gd name="T27" fmla="*/ 2 h 349"/>
                <a:gd name="T28" fmla="*/ 165 w 233"/>
                <a:gd name="T29" fmla="*/ 19 h 349"/>
                <a:gd name="T30" fmla="*/ 176 w 233"/>
                <a:gd name="T31" fmla="*/ 29 h 349"/>
                <a:gd name="T32" fmla="*/ 180 w 233"/>
                <a:gd name="T33" fmla="*/ 33 h 349"/>
                <a:gd name="T34" fmla="*/ 221 w 233"/>
                <a:gd name="T35" fmla="*/ 28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349">
                  <a:moveTo>
                    <a:pt x="221" y="281"/>
                  </a:moveTo>
                  <a:cubicBezTo>
                    <a:pt x="221" y="282"/>
                    <a:pt x="221" y="283"/>
                    <a:pt x="221" y="283"/>
                  </a:cubicBezTo>
                  <a:cubicBezTo>
                    <a:pt x="220" y="290"/>
                    <a:pt x="219" y="296"/>
                    <a:pt x="217" y="302"/>
                  </a:cubicBezTo>
                  <a:cubicBezTo>
                    <a:pt x="215" y="312"/>
                    <a:pt x="212" y="320"/>
                    <a:pt x="208" y="326"/>
                  </a:cubicBezTo>
                  <a:cubicBezTo>
                    <a:pt x="206" y="329"/>
                    <a:pt x="204" y="331"/>
                    <a:pt x="202" y="333"/>
                  </a:cubicBezTo>
                  <a:cubicBezTo>
                    <a:pt x="197" y="337"/>
                    <a:pt x="191" y="340"/>
                    <a:pt x="184" y="340"/>
                  </a:cubicBezTo>
                  <a:cubicBezTo>
                    <a:pt x="72" y="348"/>
                    <a:pt x="72" y="348"/>
                    <a:pt x="72" y="348"/>
                  </a:cubicBezTo>
                  <a:cubicBezTo>
                    <a:pt x="64" y="349"/>
                    <a:pt x="58" y="347"/>
                    <a:pt x="53" y="343"/>
                  </a:cubicBezTo>
                  <a:cubicBezTo>
                    <a:pt x="50" y="342"/>
                    <a:pt x="48" y="340"/>
                    <a:pt x="46" y="337"/>
                  </a:cubicBezTo>
                  <a:cubicBezTo>
                    <a:pt x="42" y="332"/>
                    <a:pt x="38" y="324"/>
                    <a:pt x="34" y="315"/>
                  </a:cubicBezTo>
                  <a:cubicBezTo>
                    <a:pt x="31" y="309"/>
                    <a:pt x="29" y="303"/>
                    <a:pt x="27" y="297"/>
                  </a:cubicBezTo>
                  <a:cubicBezTo>
                    <a:pt x="27" y="296"/>
                    <a:pt x="27" y="296"/>
                    <a:pt x="27" y="295"/>
                  </a:cubicBezTo>
                  <a:cubicBezTo>
                    <a:pt x="4" y="219"/>
                    <a:pt x="0" y="82"/>
                    <a:pt x="36" y="38"/>
                  </a:cubicBezTo>
                  <a:cubicBezTo>
                    <a:pt x="51" y="20"/>
                    <a:pt x="71" y="4"/>
                    <a:pt x="104" y="2"/>
                  </a:cubicBezTo>
                  <a:cubicBezTo>
                    <a:pt x="131" y="0"/>
                    <a:pt x="149" y="8"/>
                    <a:pt x="165" y="19"/>
                  </a:cubicBezTo>
                  <a:cubicBezTo>
                    <a:pt x="169" y="22"/>
                    <a:pt x="172" y="25"/>
                    <a:pt x="176" y="29"/>
                  </a:cubicBezTo>
                  <a:cubicBezTo>
                    <a:pt x="178" y="30"/>
                    <a:pt x="179" y="31"/>
                    <a:pt x="180" y="33"/>
                  </a:cubicBezTo>
                  <a:cubicBezTo>
                    <a:pt x="220" y="76"/>
                    <a:pt x="233" y="206"/>
                    <a:pt x="221" y="281"/>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8" name="Freeform 80">
              <a:extLst>
                <a:ext uri="{FF2B5EF4-FFF2-40B4-BE49-F238E27FC236}">
                  <a16:creationId xmlns:a16="http://schemas.microsoft.com/office/drawing/2014/main" id="{703231FC-6089-4421-A2EC-5563C7EE1982}"/>
                </a:ext>
              </a:extLst>
            </p:cNvPr>
            <p:cNvSpPr>
              <a:spLocks/>
            </p:cNvSpPr>
            <p:nvPr/>
          </p:nvSpPr>
          <p:spPr bwMode="auto">
            <a:xfrm flipH="1">
              <a:off x="6559453" y="1913732"/>
              <a:ext cx="176213" cy="261938"/>
            </a:xfrm>
            <a:custGeom>
              <a:avLst/>
              <a:gdLst>
                <a:gd name="T0" fmla="*/ 92 w 111"/>
                <a:gd name="T1" fmla="*/ 47 h 165"/>
                <a:gd name="T2" fmla="*/ 92 w 111"/>
                <a:gd name="T3" fmla="*/ 0 h 165"/>
                <a:gd name="T4" fmla="*/ 19 w 111"/>
                <a:gd name="T5" fmla="*/ 0 h 165"/>
                <a:gd name="T6" fmla="*/ 19 w 111"/>
                <a:gd name="T7" fmla="*/ 47 h 165"/>
                <a:gd name="T8" fmla="*/ 0 w 111"/>
                <a:gd name="T9" fmla="*/ 52 h 165"/>
                <a:gd name="T10" fmla="*/ 19 w 111"/>
                <a:gd name="T11" fmla="*/ 165 h 165"/>
                <a:gd name="T12" fmla="*/ 92 w 111"/>
                <a:gd name="T13" fmla="*/ 165 h 165"/>
                <a:gd name="T14" fmla="*/ 111 w 111"/>
                <a:gd name="T15" fmla="*/ 52 h 165"/>
                <a:gd name="T16" fmla="*/ 92 w 111"/>
                <a:gd name="T17"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65">
                  <a:moveTo>
                    <a:pt x="92" y="47"/>
                  </a:moveTo>
                  <a:lnTo>
                    <a:pt x="92" y="0"/>
                  </a:lnTo>
                  <a:lnTo>
                    <a:pt x="19" y="0"/>
                  </a:lnTo>
                  <a:lnTo>
                    <a:pt x="19" y="47"/>
                  </a:lnTo>
                  <a:lnTo>
                    <a:pt x="0" y="52"/>
                  </a:lnTo>
                  <a:lnTo>
                    <a:pt x="19" y="165"/>
                  </a:lnTo>
                  <a:lnTo>
                    <a:pt x="92" y="165"/>
                  </a:lnTo>
                  <a:lnTo>
                    <a:pt x="111" y="52"/>
                  </a:lnTo>
                  <a:lnTo>
                    <a:pt x="92" y="47"/>
                  </a:lnTo>
                  <a:close/>
                </a:path>
              </a:pathLst>
            </a:custGeom>
            <a:solidFill>
              <a:srgbClr val="A07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9" name="Freeform 81">
              <a:extLst>
                <a:ext uri="{FF2B5EF4-FFF2-40B4-BE49-F238E27FC236}">
                  <a16:creationId xmlns:a16="http://schemas.microsoft.com/office/drawing/2014/main" id="{0190087F-37EC-4EFE-B28C-457699DA2165}"/>
                </a:ext>
              </a:extLst>
            </p:cNvPr>
            <p:cNvSpPr>
              <a:spLocks/>
            </p:cNvSpPr>
            <p:nvPr/>
          </p:nvSpPr>
          <p:spPr bwMode="auto">
            <a:xfrm flipH="1">
              <a:off x="6559453" y="1913732"/>
              <a:ext cx="176213" cy="261938"/>
            </a:xfrm>
            <a:custGeom>
              <a:avLst/>
              <a:gdLst>
                <a:gd name="T0" fmla="*/ 92 w 111"/>
                <a:gd name="T1" fmla="*/ 47 h 165"/>
                <a:gd name="T2" fmla="*/ 92 w 111"/>
                <a:gd name="T3" fmla="*/ 0 h 165"/>
                <a:gd name="T4" fmla="*/ 19 w 111"/>
                <a:gd name="T5" fmla="*/ 0 h 165"/>
                <a:gd name="T6" fmla="*/ 19 w 111"/>
                <a:gd name="T7" fmla="*/ 47 h 165"/>
                <a:gd name="T8" fmla="*/ 0 w 111"/>
                <a:gd name="T9" fmla="*/ 52 h 165"/>
                <a:gd name="T10" fmla="*/ 19 w 111"/>
                <a:gd name="T11" fmla="*/ 165 h 165"/>
                <a:gd name="T12" fmla="*/ 92 w 111"/>
                <a:gd name="T13" fmla="*/ 165 h 165"/>
                <a:gd name="T14" fmla="*/ 111 w 111"/>
                <a:gd name="T15" fmla="*/ 52 h 165"/>
                <a:gd name="T16" fmla="*/ 92 w 111"/>
                <a:gd name="T17"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65">
                  <a:moveTo>
                    <a:pt x="92" y="47"/>
                  </a:moveTo>
                  <a:lnTo>
                    <a:pt x="92" y="0"/>
                  </a:lnTo>
                  <a:lnTo>
                    <a:pt x="19" y="0"/>
                  </a:lnTo>
                  <a:lnTo>
                    <a:pt x="19" y="47"/>
                  </a:lnTo>
                  <a:lnTo>
                    <a:pt x="0" y="52"/>
                  </a:lnTo>
                  <a:lnTo>
                    <a:pt x="19" y="165"/>
                  </a:lnTo>
                  <a:lnTo>
                    <a:pt x="92" y="165"/>
                  </a:lnTo>
                  <a:lnTo>
                    <a:pt x="111" y="52"/>
                  </a:lnTo>
                  <a:lnTo>
                    <a:pt x="92"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0" name="Freeform 82">
              <a:extLst>
                <a:ext uri="{FF2B5EF4-FFF2-40B4-BE49-F238E27FC236}">
                  <a16:creationId xmlns:a16="http://schemas.microsoft.com/office/drawing/2014/main" id="{0B1855D5-7DF7-4822-8A69-B8AECAD05349}"/>
                </a:ext>
              </a:extLst>
            </p:cNvPr>
            <p:cNvSpPr>
              <a:spLocks/>
            </p:cNvSpPr>
            <p:nvPr/>
          </p:nvSpPr>
          <p:spPr bwMode="auto">
            <a:xfrm flipH="1">
              <a:off x="6589615" y="1918495"/>
              <a:ext cx="115888" cy="69850"/>
            </a:xfrm>
            <a:custGeom>
              <a:avLst/>
              <a:gdLst>
                <a:gd name="T0" fmla="*/ 60 w 60"/>
                <a:gd name="T1" fmla="*/ 0 h 36"/>
                <a:gd name="T2" fmla="*/ 30 w 60"/>
                <a:gd name="T3" fmla="*/ 14 h 36"/>
                <a:gd name="T4" fmla="*/ 28 w 60"/>
                <a:gd name="T5" fmla="*/ 14 h 36"/>
                <a:gd name="T6" fmla="*/ 0 w 60"/>
                <a:gd name="T7" fmla="*/ 5 h 36"/>
                <a:gd name="T8" fmla="*/ 0 w 60"/>
                <a:gd name="T9" fmla="*/ 11 h 36"/>
                <a:gd name="T10" fmla="*/ 60 w 60"/>
                <a:gd name="T11" fmla="*/ 36 h 36"/>
                <a:gd name="T12" fmla="*/ 60 w 6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60" y="0"/>
                  </a:moveTo>
                  <a:cubicBezTo>
                    <a:pt x="51" y="8"/>
                    <a:pt x="40" y="13"/>
                    <a:pt x="30" y="14"/>
                  </a:cubicBezTo>
                  <a:cubicBezTo>
                    <a:pt x="30" y="14"/>
                    <a:pt x="29" y="14"/>
                    <a:pt x="28" y="14"/>
                  </a:cubicBezTo>
                  <a:cubicBezTo>
                    <a:pt x="19" y="14"/>
                    <a:pt x="10" y="11"/>
                    <a:pt x="0" y="5"/>
                  </a:cubicBezTo>
                  <a:cubicBezTo>
                    <a:pt x="0" y="11"/>
                    <a:pt x="0" y="11"/>
                    <a:pt x="0" y="11"/>
                  </a:cubicBezTo>
                  <a:cubicBezTo>
                    <a:pt x="60" y="36"/>
                    <a:pt x="60" y="36"/>
                    <a:pt x="60" y="36"/>
                  </a:cubicBezTo>
                  <a:cubicBezTo>
                    <a:pt x="60" y="0"/>
                    <a:pt x="60" y="0"/>
                    <a:pt x="60" y="0"/>
                  </a:cubicBezTo>
                </a:path>
              </a:pathLst>
            </a:custGeom>
            <a:solidFill>
              <a:srgbClr val="7C623C"/>
            </a:solidFill>
            <a:ln>
              <a:noFill/>
            </a:ln>
          </p:spPr>
          <p:txBody>
            <a:bodyPr vert="horz" wrap="square" lIns="78867" tIns="39434" rIns="78867" bIns="39434" numCol="1" anchor="t" anchorCtr="0" compatLnSpc="1">
              <a:prstTxWarp prst="textNoShape">
                <a:avLst/>
              </a:prstTxWarp>
            </a:bodyPr>
            <a:lstStyle/>
            <a:p>
              <a:endParaRPr lang="en-US" sz="1553"/>
            </a:p>
          </p:txBody>
        </p:sp>
        <p:sp>
          <p:nvSpPr>
            <p:cNvPr id="61" name="Freeform 83">
              <a:extLst>
                <a:ext uri="{FF2B5EF4-FFF2-40B4-BE49-F238E27FC236}">
                  <a16:creationId xmlns:a16="http://schemas.microsoft.com/office/drawing/2014/main" id="{E43D6FA4-36FE-4536-91CB-9147F51D11A5}"/>
                </a:ext>
              </a:extLst>
            </p:cNvPr>
            <p:cNvSpPr>
              <a:spLocks/>
            </p:cNvSpPr>
            <p:nvPr/>
          </p:nvSpPr>
          <p:spPr bwMode="auto">
            <a:xfrm flipH="1">
              <a:off x="6439172" y="2504999"/>
              <a:ext cx="415508" cy="244286"/>
            </a:xfrm>
            <a:custGeom>
              <a:avLst/>
              <a:gdLst>
                <a:gd name="T0" fmla="*/ 214 w 215"/>
                <a:gd name="T1" fmla="*/ 112 h 112"/>
                <a:gd name="T2" fmla="*/ 195 w 215"/>
                <a:gd name="T3" fmla="*/ 0 h 112"/>
                <a:gd name="T4" fmla="*/ 20 w 215"/>
                <a:gd name="T5" fmla="*/ 0 h 112"/>
                <a:gd name="T6" fmla="*/ 1 w 215"/>
                <a:gd name="T7" fmla="*/ 112 h 112"/>
                <a:gd name="T8" fmla="*/ 214 w 215"/>
                <a:gd name="T9" fmla="*/ 112 h 112"/>
                <a:gd name="connsiteX0" fmla="*/ 9908 w 9909"/>
                <a:gd name="connsiteY0" fmla="*/ 10000 h 11214"/>
                <a:gd name="connsiteX1" fmla="*/ 9025 w 9909"/>
                <a:gd name="connsiteY1" fmla="*/ 0 h 11214"/>
                <a:gd name="connsiteX2" fmla="*/ 885 w 9909"/>
                <a:gd name="connsiteY2" fmla="*/ 0 h 11214"/>
                <a:gd name="connsiteX3" fmla="*/ 2 w 9909"/>
                <a:gd name="connsiteY3" fmla="*/ 11214 h 11214"/>
                <a:gd name="connsiteX4" fmla="*/ 9908 w 9909"/>
                <a:gd name="connsiteY4" fmla="*/ 10000 h 11214"/>
                <a:gd name="connsiteX0" fmla="*/ 10005 w 10006"/>
                <a:gd name="connsiteY0" fmla="*/ 8917 h 10000"/>
                <a:gd name="connsiteX1" fmla="*/ 9114 w 10006"/>
                <a:gd name="connsiteY1" fmla="*/ 0 h 10000"/>
                <a:gd name="connsiteX2" fmla="*/ 899 w 10006"/>
                <a:gd name="connsiteY2" fmla="*/ 0 h 10000"/>
                <a:gd name="connsiteX3" fmla="*/ 8 w 10006"/>
                <a:gd name="connsiteY3" fmla="*/ 10000 h 10000"/>
                <a:gd name="connsiteX4" fmla="*/ 10005 w 10006"/>
                <a:gd name="connsiteY4" fmla="*/ 8917 h 10000"/>
                <a:gd name="connsiteX0" fmla="*/ 10005 w 10152"/>
                <a:gd name="connsiteY0" fmla="*/ 10681 h 10736"/>
                <a:gd name="connsiteX1" fmla="*/ 9114 w 10152"/>
                <a:gd name="connsiteY1" fmla="*/ 736 h 10736"/>
                <a:gd name="connsiteX2" fmla="*/ 899 w 10152"/>
                <a:gd name="connsiteY2" fmla="*/ 736 h 10736"/>
                <a:gd name="connsiteX3" fmla="*/ 8 w 10152"/>
                <a:gd name="connsiteY3" fmla="*/ 10736 h 10736"/>
                <a:gd name="connsiteX4" fmla="*/ 10005 w 10152"/>
                <a:gd name="connsiteY4" fmla="*/ 10681 h 10736"/>
                <a:gd name="connsiteX0" fmla="*/ 9847 w 10057"/>
                <a:gd name="connsiteY0" fmla="*/ 10972 h 10972"/>
                <a:gd name="connsiteX1" fmla="*/ 9114 w 10057"/>
                <a:gd name="connsiteY1" fmla="*/ 756 h 10972"/>
                <a:gd name="connsiteX2" fmla="*/ 899 w 10057"/>
                <a:gd name="connsiteY2" fmla="*/ 756 h 10972"/>
                <a:gd name="connsiteX3" fmla="*/ 8 w 10057"/>
                <a:gd name="connsiteY3" fmla="*/ 10756 h 10972"/>
                <a:gd name="connsiteX4" fmla="*/ 9847 w 10057"/>
                <a:gd name="connsiteY4" fmla="*/ 10972 h 10972"/>
                <a:gd name="connsiteX0" fmla="*/ 9847 w 10057"/>
                <a:gd name="connsiteY0" fmla="*/ 10252 h 10252"/>
                <a:gd name="connsiteX1" fmla="*/ 9114 w 10057"/>
                <a:gd name="connsiteY1" fmla="*/ 36 h 10252"/>
                <a:gd name="connsiteX2" fmla="*/ 899 w 10057"/>
                <a:gd name="connsiteY2" fmla="*/ 36 h 10252"/>
                <a:gd name="connsiteX3" fmla="*/ 8 w 10057"/>
                <a:gd name="connsiteY3" fmla="*/ 10036 h 10252"/>
                <a:gd name="connsiteX4" fmla="*/ 9847 w 10057"/>
                <a:gd name="connsiteY4" fmla="*/ 10252 h 10252"/>
                <a:gd name="connsiteX0" fmla="*/ 9847 w 9873"/>
                <a:gd name="connsiteY0" fmla="*/ 10252 h 10252"/>
                <a:gd name="connsiteX1" fmla="*/ 9114 w 9873"/>
                <a:gd name="connsiteY1" fmla="*/ 36 h 10252"/>
                <a:gd name="connsiteX2" fmla="*/ 899 w 9873"/>
                <a:gd name="connsiteY2" fmla="*/ 36 h 10252"/>
                <a:gd name="connsiteX3" fmla="*/ 8 w 9873"/>
                <a:gd name="connsiteY3" fmla="*/ 10036 h 10252"/>
                <a:gd name="connsiteX4" fmla="*/ 9847 w 9873"/>
                <a:gd name="connsiteY4" fmla="*/ 10252 h 10252"/>
                <a:gd name="connsiteX0" fmla="*/ 9974 w 10000"/>
                <a:gd name="connsiteY0" fmla="*/ 9736 h 9789"/>
                <a:gd name="connsiteX1" fmla="*/ 9231 w 10000"/>
                <a:gd name="connsiteY1" fmla="*/ 35 h 9789"/>
                <a:gd name="connsiteX2" fmla="*/ 911 w 10000"/>
                <a:gd name="connsiteY2" fmla="*/ 35 h 9789"/>
                <a:gd name="connsiteX3" fmla="*/ 8 w 10000"/>
                <a:gd name="connsiteY3" fmla="*/ 9789 h 9789"/>
                <a:gd name="connsiteX4" fmla="*/ 9974 w 10000"/>
                <a:gd name="connsiteY4" fmla="*/ 9736 h 9789"/>
                <a:gd name="connsiteX0" fmla="*/ 9910 w 9948"/>
                <a:gd name="connsiteY0" fmla="*/ 10054 h 10054"/>
                <a:gd name="connsiteX1" fmla="*/ 9231 w 9948"/>
                <a:gd name="connsiteY1" fmla="*/ 36 h 10054"/>
                <a:gd name="connsiteX2" fmla="*/ 911 w 9948"/>
                <a:gd name="connsiteY2" fmla="*/ 36 h 10054"/>
                <a:gd name="connsiteX3" fmla="*/ 8 w 9948"/>
                <a:gd name="connsiteY3" fmla="*/ 10000 h 10054"/>
                <a:gd name="connsiteX4" fmla="*/ 9910 w 9948"/>
                <a:gd name="connsiteY4" fmla="*/ 10054 h 10054"/>
                <a:gd name="connsiteX0" fmla="*/ 10026 w 10052"/>
                <a:gd name="connsiteY0" fmla="*/ 10000 h 10000"/>
                <a:gd name="connsiteX1" fmla="*/ 9279 w 10052"/>
                <a:gd name="connsiteY1" fmla="*/ 36 h 10000"/>
                <a:gd name="connsiteX2" fmla="*/ 916 w 10052"/>
                <a:gd name="connsiteY2" fmla="*/ 36 h 10000"/>
                <a:gd name="connsiteX3" fmla="*/ 8 w 10052"/>
                <a:gd name="connsiteY3" fmla="*/ 9946 h 10000"/>
                <a:gd name="connsiteX4" fmla="*/ 10026 w 10052"/>
                <a:gd name="connsiteY4" fmla="*/ 10000 h 10000"/>
                <a:gd name="connsiteX0" fmla="*/ 10026 w 10026"/>
                <a:gd name="connsiteY0" fmla="*/ 10000 h 10000"/>
                <a:gd name="connsiteX1" fmla="*/ 9279 w 10026"/>
                <a:gd name="connsiteY1" fmla="*/ 36 h 10000"/>
                <a:gd name="connsiteX2" fmla="*/ 916 w 10026"/>
                <a:gd name="connsiteY2" fmla="*/ 36 h 10000"/>
                <a:gd name="connsiteX3" fmla="*/ 8 w 10026"/>
                <a:gd name="connsiteY3" fmla="*/ 9946 h 10000"/>
                <a:gd name="connsiteX4" fmla="*/ 10026 w 10026"/>
                <a:gd name="connsiteY4" fmla="*/ 10000 h 10000"/>
                <a:gd name="connsiteX0" fmla="*/ 10187 w 10187"/>
                <a:gd name="connsiteY0" fmla="*/ 10000 h 10000"/>
                <a:gd name="connsiteX1" fmla="*/ 9279 w 10187"/>
                <a:gd name="connsiteY1" fmla="*/ 36 h 10000"/>
                <a:gd name="connsiteX2" fmla="*/ 916 w 10187"/>
                <a:gd name="connsiteY2" fmla="*/ 36 h 10000"/>
                <a:gd name="connsiteX3" fmla="*/ 8 w 10187"/>
                <a:gd name="connsiteY3" fmla="*/ 9946 h 10000"/>
                <a:gd name="connsiteX4" fmla="*/ 10187 w 10187"/>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 h="10000">
                  <a:moveTo>
                    <a:pt x="10187" y="10000"/>
                  </a:moveTo>
                  <a:cubicBezTo>
                    <a:pt x="10105" y="4789"/>
                    <a:pt x="10155" y="3440"/>
                    <a:pt x="9279" y="36"/>
                  </a:cubicBezTo>
                  <a:cubicBezTo>
                    <a:pt x="6990" y="-43"/>
                    <a:pt x="3703" y="36"/>
                    <a:pt x="916" y="36"/>
                  </a:cubicBezTo>
                  <a:cubicBezTo>
                    <a:pt x="916" y="36"/>
                    <a:pt x="-104" y="3019"/>
                    <a:pt x="8" y="9946"/>
                  </a:cubicBezTo>
                  <a:lnTo>
                    <a:pt x="10187" y="10000"/>
                  </a:lnTo>
                  <a:close/>
                </a:path>
              </a:pathLst>
            </a:custGeom>
            <a:solidFill>
              <a:srgbClr val="2A2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2" name="Freeform 88">
              <a:extLst>
                <a:ext uri="{FF2B5EF4-FFF2-40B4-BE49-F238E27FC236}">
                  <a16:creationId xmlns:a16="http://schemas.microsoft.com/office/drawing/2014/main" id="{6D00C878-48BB-4613-8438-D8A1AB209778}"/>
                </a:ext>
              </a:extLst>
            </p:cNvPr>
            <p:cNvSpPr>
              <a:spLocks/>
            </p:cNvSpPr>
            <p:nvPr/>
          </p:nvSpPr>
          <p:spPr bwMode="auto">
            <a:xfrm flipH="1">
              <a:off x="6413403" y="1989932"/>
              <a:ext cx="466725" cy="601663"/>
            </a:xfrm>
            <a:custGeom>
              <a:avLst/>
              <a:gdLst>
                <a:gd name="T0" fmla="*/ 46 w 239"/>
                <a:gd name="T1" fmla="*/ 163 h 312"/>
                <a:gd name="T2" fmla="*/ 38 w 239"/>
                <a:gd name="T3" fmla="*/ 76 h 312"/>
                <a:gd name="T4" fmla="*/ 85 w 239"/>
                <a:gd name="T5" fmla="*/ 0 h 312"/>
                <a:gd name="T6" fmla="*/ 119 w 239"/>
                <a:gd name="T7" fmla="*/ 95 h 312"/>
                <a:gd name="T8" fmla="*/ 154 w 239"/>
                <a:gd name="T9" fmla="*/ 0 h 312"/>
                <a:gd name="T10" fmla="*/ 201 w 239"/>
                <a:gd name="T11" fmla="*/ 76 h 312"/>
                <a:gd name="T12" fmla="*/ 193 w 239"/>
                <a:gd name="T13" fmla="*/ 163 h 312"/>
                <a:gd name="T14" fmla="*/ 225 w 239"/>
                <a:gd name="T15" fmla="*/ 312 h 312"/>
                <a:gd name="T16" fmla="*/ 129 w 239"/>
                <a:gd name="T17" fmla="*/ 312 h 312"/>
                <a:gd name="T18" fmla="*/ 119 w 239"/>
                <a:gd name="T19" fmla="*/ 276 h 312"/>
                <a:gd name="T20" fmla="*/ 109 w 239"/>
                <a:gd name="T21" fmla="*/ 312 h 312"/>
                <a:gd name="T22" fmla="*/ 14 w 239"/>
                <a:gd name="T23" fmla="*/ 312 h 312"/>
                <a:gd name="T24" fmla="*/ 46 w 239"/>
                <a:gd name="T25" fmla="*/ 16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312">
                  <a:moveTo>
                    <a:pt x="46" y="163"/>
                  </a:moveTo>
                  <a:cubicBezTo>
                    <a:pt x="32" y="149"/>
                    <a:pt x="8" y="119"/>
                    <a:pt x="38" y="76"/>
                  </a:cubicBezTo>
                  <a:cubicBezTo>
                    <a:pt x="57" y="49"/>
                    <a:pt x="0" y="4"/>
                    <a:pt x="85" y="0"/>
                  </a:cubicBezTo>
                  <a:cubicBezTo>
                    <a:pt x="119" y="95"/>
                    <a:pt x="119" y="95"/>
                    <a:pt x="119" y="95"/>
                  </a:cubicBezTo>
                  <a:cubicBezTo>
                    <a:pt x="154" y="0"/>
                    <a:pt x="154" y="0"/>
                    <a:pt x="154" y="0"/>
                  </a:cubicBezTo>
                  <a:cubicBezTo>
                    <a:pt x="239" y="4"/>
                    <a:pt x="182" y="49"/>
                    <a:pt x="201" y="76"/>
                  </a:cubicBezTo>
                  <a:cubicBezTo>
                    <a:pt x="231" y="119"/>
                    <a:pt x="207" y="149"/>
                    <a:pt x="193" y="163"/>
                  </a:cubicBezTo>
                  <a:cubicBezTo>
                    <a:pt x="193" y="163"/>
                    <a:pt x="197" y="228"/>
                    <a:pt x="225" y="312"/>
                  </a:cubicBezTo>
                  <a:cubicBezTo>
                    <a:pt x="129" y="312"/>
                    <a:pt x="129" y="312"/>
                    <a:pt x="129" y="312"/>
                  </a:cubicBezTo>
                  <a:cubicBezTo>
                    <a:pt x="119" y="276"/>
                    <a:pt x="119" y="276"/>
                    <a:pt x="119" y="276"/>
                  </a:cubicBezTo>
                  <a:cubicBezTo>
                    <a:pt x="109" y="312"/>
                    <a:pt x="109" y="312"/>
                    <a:pt x="109" y="312"/>
                  </a:cubicBezTo>
                  <a:cubicBezTo>
                    <a:pt x="14" y="312"/>
                    <a:pt x="14" y="312"/>
                    <a:pt x="14" y="312"/>
                  </a:cubicBezTo>
                  <a:cubicBezTo>
                    <a:pt x="42" y="228"/>
                    <a:pt x="46" y="163"/>
                    <a:pt x="46" y="1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3" name="Freeform 89">
              <a:extLst>
                <a:ext uri="{FF2B5EF4-FFF2-40B4-BE49-F238E27FC236}">
                  <a16:creationId xmlns:a16="http://schemas.microsoft.com/office/drawing/2014/main" id="{78DB3177-3DB3-46FA-AE9F-1027BB9B899C}"/>
                </a:ext>
              </a:extLst>
            </p:cNvPr>
            <p:cNvSpPr>
              <a:spLocks/>
            </p:cNvSpPr>
            <p:nvPr/>
          </p:nvSpPr>
          <p:spPr bwMode="auto">
            <a:xfrm flipH="1">
              <a:off x="6394353" y="2453482"/>
              <a:ext cx="90488" cy="39688"/>
            </a:xfrm>
            <a:custGeom>
              <a:avLst/>
              <a:gdLst>
                <a:gd name="T0" fmla="*/ 6 w 46"/>
                <a:gd name="T1" fmla="*/ 0 h 21"/>
                <a:gd name="T2" fmla="*/ 33 w 46"/>
                <a:gd name="T3" fmla="*/ 17 h 21"/>
                <a:gd name="T4" fmla="*/ 14 w 46"/>
                <a:gd name="T5" fmla="*/ 12 h 21"/>
                <a:gd name="T6" fmla="*/ 2 w 46"/>
                <a:gd name="T7" fmla="*/ 9 h 21"/>
                <a:gd name="T8" fmla="*/ 6 w 46"/>
                <a:gd name="T9" fmla="*/ 0 h 21"/>
              </a:gdLst>
              <a:ahLst/>
              <a:cxnLst>
                <a:cxn ang="0">
                  <a:pos x="T0" y="T1"/>
                </a:cxn>
                <a:cxn ang="0">
                  <a:pos x="T2" y="T3"/>
                </a:cxn>
                <a:cxn ang="0">
                  <a:pos x="T4" y="T5"/>
                </a:cxn>
                <a:cxn ang="0">
                  <a:pos x="T6" y="T7"/>
                </a:cxn>
                <a:cxn ang="0">
                  <a:pos x="T8" y="T9"/>
                </a:cxn>
              </a:cxnLst>
              <a:rect l="0" t="0" r="r" b="b"/>
              <a:pathLst>
                <a:path w="46" h="21">
                  <a:moveTo>
                    <a:pt x="6" y="0"/>
                  </a:moveTo>
                  <a:cubicBezTo>
                    <a:pt x="11" y="0"/>
                    <a:pt x="46" y="8"/>
                    <a:pt x="33" y="17"/>
                  </a:cubicBezTo>
                  <a:cubicBezTo>
                    <a:pt x="29" y="21"/>
                    <a:pt x="19" y="13"/>
                    <a:pt x="14" y="12"/>
                  </a:cubicBezTo>
                  <a:cubicBezTo>
                    <a:pt x="10" y="12"/>
                    <a:pt x="5" y="13"/>
                    <a:pt x="2" y="9"/>
                  </a:cubicBezTo>
                  <a:cubicBezTo>
                    <a:pt x="0" y="6"/>
                    <a:pt x="2" y="0"/>
                    <a:pt x="6" y="0"/>
                  </a:cubicBezTo>
                  <a:close/>
                </a:path>
              </a:pathLst>
            </a:custGeom>
            <a:solidFill>
              <a:srgbClr val="BB9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4" name="Freeform 90">
              <a:extLst>
                <a:ext uri="{FF2B5EF4-FFF2-40B4-BE49-F238E27FC236}">
                  <a16:creationId xmlns:a16="http://schemas.microsoft.com/office/drawing/2014/main" id="{28E93282-32B9-4E4D-8886-19BD58535A8B}"/>
                </a:ext>
              </a:extLst>
            </p:cNvPr>
            <p:cNvSpPr>
              <a:spLocks/>
            </p:cNvSpPr>
            <p:nvPr/>
          </p:nvSpPr>
          <p:spPr bwMode="auto">
            <a:xfrm flipH="1">
              <a:off x="6391178" y="2436020"/>
              <a:ext cx="136525" cy="112713"/>
            </a:xfrm>
            <a:custGeom>
              <a:avLst/>
              <a:gdLst>
                <a:gd name="T0" fmla="*/ 26 w 70"/>
                <a:gd name="T1" fmla="*/ 17 h 59"/>
                <a:gd name="T2" fmla="*/ 54 w 70"/>
                <a:gd name="T3" fmla="*/ 1 h 59"/>
                <a:gd name="T4" fmla="*/ 69 w 70"/>
                <a:gd name="T5" fmla="*/ 29 h 59"/>
                <a:gd name="T6" fmla="*/ 26 w 70"/>
                <a:gd name="T7" fmla="*/ 58 h 59"/>
                <a:gd name="T8" fmla="*/ 1 w 70"/>
                <a:gd name="T9" fmla="*/ 37 h 59"/>
                <a:gd name="T10" fmla="*/ 26 w 70"/>
                <a:gd name="T11" fmla="*/ 17 h 59"/>
              </a:gdLst>
              <a:ahLst/>
              <a:cxnLst>
                <a:cxn ang="0">
                  <a:pos x="T0" y="T1"/>
                </a:cxn>
                <a:cxn ang="0">
                  <a:pos x="T2" y="T3"/>
                </a:cxn>
                <a:cxn ang="0">
                  <a:pos x="T4" y="T5"/>
                </a:cxn>
                <a:cxn ang="0">
                  <a:pos x="T6" y="T7"/>
                </a:cxn>
                <a:cxn ang="0">
                  <a:pos x="T8" y="T9"/>
                </a:cxn>
                <a:cxn ang="0">
                  <a:pos x="T10" y="T11"/>
                </a:cxn>
              </a:cxnLst>
              <a:rect l="0" t="0" r="r" b="b"/>
              <a:pathLst>
                <a:path w="70" h="59">
                  <a:moveTo>
                    <a:pt x="26" y="17"/>
                  </a:moveTo>
                  <a:cubicBezTo>
                    <a:pt x="38" y="16"/>
                    <a:pt x="52" y="0"/>
                    <a:pt x="54" y="1"/>
                  </a:cubicBezTo>
                  <a:cubicBezTo>
                    <a:pt x="55" y="2"/>
                    <a:pt x="70" y="27"/>
                    <a:pt x="69" y="29"/>
                  </a:cubicBezTo>
                  <a:cubicBezTo>
                    <a:pt x="68" y="32"/>
                    <a:pt x="39" y="56"/>
                    <a:pt x="26" y="58"/>
                  </a:cubicBezTo>
                  <a:cubicBezTo>
                    <a:pt x="16" y="59"/>
                    <a:pt x="2" y="49"/>
                    <a:pt x="1" y="37"/>
                  </a:cubicBezTo>
                  <a:cubicBezTo>
                    <a:pt x="0" y="26"/>
                    <a:pt x="16" y="17"/>
                    <a:pt x="26" y="17"/>
                  </a:cubicBezTo>
                  <a:close/>
                </a:path>
              </a:pathLst>
            </a:custGeom>
            <a:solidFill>
              <a:srgbClr val="BB9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5" name="Freeform 91">
              <a:extLst>
                <a:ext uri="{FF2B5EF4-FFF2-40B4-BE49-F238E27FC236}">
                  <a16:creationId xmlns:a16="http://schemas.microsoft.com/office/drawing/2014/main" id="{655C419F-8827-4101-94B4-89F57E706108}"/>
                </a:ext>
              </a:extLst>
            </p:cNvPr>
            <p:cNvSpPr>
              <a:spLocks/>
            </p:cNvSpPr>
            <p:nvPr/>
          </p:nvSpPr>
          <p:spPr bwMode="auto">
            <a:xfrm flipH="1">
              <a:off x="6278465" y="1996282"/>
              <a:ext cx="255588" cy="522288"/>
            </a:xfrm>
            <a:custGeom>
              <a:avLst/>
              <a:gdLst>
                <a:gd name="T0" fmla="*/ 63 w 132"/>
                <a:gd name="T1" fmla="*/ 271 h 271"/>
                <a:gd name="T2" fmla="*/ 109 w 132"/>
                <a:gd name="T3" fmla="*/ 207 h 271"/>
                <a:gd name="T4" fmla="*/ 126 w 132"/>
                <a:gd name="T5" fmla="*/ 165 h 271"/>
                <a:gd name="T6" fmla="*/ 121 w 132"/>
                <a:gd name="T7" fmla="*/ 114 h 271"/>
                <a:gd name="T8" fmla="*/ 0 w 132"/>
                <a:gd name="T9" fmla="*/ 0 h 271"/>
                <a:gd name="T10" fmla="*/ 2 w 132"/>
                <a:gd name="T11" fmla="*/ 61 h 271"/>
                <a:gd name="T12" fmla="*/ 79 w 132"/>
                <a:gd name="T13" fmla="*/ 132 h 271"/>
                <a:gd name="T14" fmla="*/ 82 w 132"/>
                <a:gd name="T15" fmla="*/ 153 h 271"/>
                <a:gd name="T16" fmla="*/ 68 w 132"/>
                <a:gd name="T17" fmla="*/ 186 h 271"/>
                <a:gd name="T18" fmla="*/ 39 w 132"/>
                <a:gd name="T19" fmla="*/ 237 h 271"/>
                <a:gd name="T20" fmla="*/ 63 w 132"/>
                <a:gd name="T21"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71">
                  <a:moveTo>
                    <a:pt x="63" y="271"/>
                  </a:moveTo>
                  <a:cubicBezTo>
                    <a:pt x="83" y="254"/>
                    <a:pt x="97" y="229"/>
                    <a:pt x="109" y="207"/>
                  </a:cubicBezTo>
                  <a:cubicBezTo>
                    <a:pt x="115" y="195"/>
                    <a:pt x="122" y="181"/>
                    <a:pt x="126" y="165"/>
                  </a:cubicBezTo>
                  <a:cubicBezTo>
                    <a:pt x="132" y="144"/>
                    <a:pt x="127" y="127"/>
                    <a:pt x="121" y="114"/>
                  </a:cubicBezTo>
                  <a:cubicBezTo>
                    <a:pt x="110" y="89"/>
                    <a:pt x="61" y="12"/>
                    <a:pt x="0" y="0"/>
                  </a:cubicBezTo>
                  <a:cubicBezTo>
                    <a:pt x="2" y="61"/>
                    <a:pt x="2" y="61"/>
                    <a:pt x="2" y="61"/>
                  </a:cubicBezTo>
                  <a:cubicBezTo>
                    <a:pt x="24" y="72"/>
                    <a:pt x="71" y="113"/>
                    <a:pt x="79" y="132"/>
                  </a:cubicBezTo>
                  <a:cubicBezTo>
                    <a:pt x="84" y="143"/>
                    <a:pt x="84" y="148"/>
                    <a:pt x="82" y="153"/>
                  </a:cubicBezTo>
                  <a:cubicBezTo>
                    <a:pt x="79" y="165"/>
                    <a:pt x="73" y="176"/>
                    <a:pt x="68" y="186"/>
                  </a:cubicBezTo>
                  <a:cubicBezTo>
                    <a:pt x="58" y="205"/>
                    <a:pt x="50" y="223"/>
                    <a:pt x="39" y="237"/>
                  </a:cubicBezTo>
                  <a:lnTo>
                    <a:pt x="63" y="27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6" name="Freeform 92">
              <a:extLst>
                <a:ext uri="{FF2B5EF4-FFF2-40B4-BE49-F238E27FC236}">
                  <a16:creationId xmlns:a16="http://schemas.microsoft.com/office/drawing/2014/main" id="{737BC4D1-50D1-4598-8F47-7ACC160F83F6}"/>
                </a:ext>
              </a:extLst>
            </p:cNvPr>
            <p:cNvSpPr>
              <a:spLocks/>
            </p:cNvSpPr>
            <p:nvPr/>
          </p:nvSpPr>
          <p:spPr bwMode="auto">
            <a:xfrm flipH="1">
              <a:off x="6648353" y="1988345"/>
              <a:ext cx="133350" cy="185738"/>
            </a:xfrm>
            <a:custGeom>
              <a:avLst/>
              <a:gdLst>
                <a:gd name="T0" fmla="*/ 0 w 84"/>
                <a:gd name="T1" fmla="*/ 29 h 117"/>
                <a:gd name="T2" fmla="*/ 40 w 84"/>
                <a:gd name="T3" fmla="*/ 45 h 117"/>
                <a:gd name="T4" fmla="*/ 24 w 84"/>
                <a:gd name="T5" fmla="*/ 67 h 117"/>
                <a:gd name="T6" fmla="*/ 84 w 84"/>
                <a:gd name="T7" fmla="*/ 117 h 117"/>
                <a:gd name="T8" fmla="*/ 41 w 84"/>
                <a:gd name="T9" fmla="*/ 0 h 117"/>
                <a:gd name="T10" fmla="*/ 0 w 84"/>
                <a:gd name="T11" fmla="*/ 29 h 117"/>
              </a:gdLst>
              <a:ahLst/>
              <a:cxnLst>
                <a:cxn ang="0">
                  <a:pos x="T0" y="T1"/>
                </a:cxn>
                <a:cxn ang="0">
                  <a:pos x="T2" y="T3"/>
                </a:cxn>
                <a:cxn ang="0">
                  <a:pos x="T4" y="T5"/>
                </a:cxn>
                <a:cxn ang="0">
                  <a:pos x="T6" y="T7"/>
                </a:cxn>
                <a:cxn ang="0">
                  <a:pos x="T8" y="T9"/>
                </a:cxn>
                <a:cxn ang="0">
                  <a:pos x="T10" y="T11"/>
                </a:cxn>
              </a:cxnLst>
              <a:rect l="0" t="0" r="r" b="b"/>
              <a:pathLst>
                <a:path w="84" h="117">
                  <a:moveTo>
                    <a:pt x="0" y="29"/>
                  </a:moveTo>
                  <a:lnTo>
                    <a:pt x="40" y="45"/>
                  </a:lnTo>
                  <a:lnTo>
                    <a:pt x="24" y="67"/>
                  </a:lnTo>
                  <a:lnTo>
                    <a:pt x="84" y="117"/>
                  </a:lnTo>
                  <a:lnTo>
                    <a:pt x="41"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7" name="Freeform 93">
              <a:extLst>
                <a:ext uri="{FF2B5EF4-FFF2-40B4-BE49-F238E27FC236}">
                  <a16:creationId xmlns:a16="http://schemas.microsoft.com/office/drawing/2014/main" id="{A9477B5E-CC31-4272-8087-32CB65DB8645}"/>
                </a:ext>
              </a:extLst>
            </p:cNvPr>
            <p:cNvSpPr>
              <a:spLocks/>
            </p:cNvSpPr>
            <p:nvPr/>
          </p:nvSpPr>
          <p:spPr bwMode="auto">
            <a:xfrm flipH="1">
              <a:off x="6511828" y="1988345"/>
              <a:ext cx="136525" cy="185738"/>
            </a:xfrm>
            <a:custGeom>
              <a:avLst/>
              <a:gdLst>
                <a:gd name="T0" fmla="*/ 86 w 86"/>
                <a:gd name="T1" fmla="*/ 29 h 117"/>
                <a:gd name="T2" fmla="*/ 43 w 86"/>
                <a:gd name="T3" fmla="*/ 0 h 117"/>
                <a:gd name="T4" fmla="*/ 0 w 86"/>
                <a:gd name="T5" fmla="*/ 117 h 117"/>
                <a:gd name="T6" fmla="*/ 62 w 86"/>
                <a:gd name="T7" fmla="*/ 67 h 117"/>
                <a:gd name="T8" fmla="*/ 46 w 86"/>
                <a:gd name="T9" fmla="*/ 45 h 117"/>
                <a:gd name="T10" fmla="*/ 86 w 86"/>
                <a:gd name="T11" fmla="*/ 29 h 117"/>
              </a:gdLst>
              <a:ahLst/>
              <a:cxnLst>
                <a:cxn ang="0">
                  <a:pos x="T0" y="T1"/>
                </a:cxn>
                <a:cxn ang="0">
                  <a:pos x="T2" y="T3"/>
                </a:cxn>
                <a:cxn ang="0">
                  <a:pos x="T4" y="T5"/>
                </a:cxn>
                <a:cxn ang="0">
                  <a:pos x="T6" y="T7"/>
                </a:cxn>
                <a:cxn ang="0">
                  <a:pos x="T8" y="T9"/>
                </a:cxn>
                <a:cxn ang="0">
                  <a:pos x="T10" y="T11"/>
                </a:cxn>
              </a:cxnLst>
              <a:rect l="0" t="0" r="r" b="b"/>
              <a:pathLst>
                <a:path w="86" h="117">
                  <a:moveTo>
                    <a:pt x="86" y="29"/>
                  </a:moveTo>
                  <a:lnTo>
                    <a:pt x="43" y="0"/>
                  </a:lnTo>
                  <a:lnTo>
                    <a:pt x="0" y="117"/>
                  </a:lnTo>
                  <a:lnTo>
                    <a:pt x="62" y="67"/>
                  </a:lnTo>
                  <a:lnTo>
                    <a:pt x="46" y="45"/>
                  </a:lnTo>
                  <a:lnTo>
                    <a:pt x="8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8" name="Freeform 94">
              <a:extLst>
                <a:ext uri="{FF2B5EF4-FFF2-40B4-BE49-F238E27FC236}">
                  <a16:creationId xmlns:a16="http://schemas.microsoft.com/office/drawing/2014/main" id="{E7C056BE-6C5B-49E8-ADE9-C25C0B1C2916}"/>
                </a:ext>
              </a:extLst>
            </p:cNvPr>
            <p:cNvSpPr>
              <a:spLocks/>
            </p:cNvSpPr>
            <p:nvPr/>
          </p:nvSpPr>
          <p:spPr bwMode="auto">
            <a:xfrm flipH="1">
              <a:off x="6495953" y="1505745"/>
              <a:ext cx="328613" cy="444500"/>
            </a:xfrm>
            <a:custGeom>
              <a:avLst/>
              <a:gdLst>
                <a:gd name="T0" fmla="*/ 151 w 169"/>
                <a:gd name="T1" fmla="*/ 103 h 231"/>
                <a:gd name="T2" fmla="*/ 149 w 169"/>
                <a:gd name="T3" fmla="*/ 72 h 231"/>
                <a:gd name="T4" fmla="*/ 75 w 169"/>
                <a:gd name="T5" fmla="*/ 2 h 231"/>
                <a:gd name="T6" fmla="*/ 12 w 169"/>
                <a:gd name="T7" fmla="*/ 81 h 231"/>
                <a:gd name="T8" fmla="*/ 14 w 169"/>
                <a:gd name="T9" fmla="*/ 112 h 231"/>
                <a:gd name="T10" fmla="*/ 0 w 169"/>
                <a:gd name="T11" fmla="*/ 128 h 231"/>
                <a:gd name="T12" fmla="*/ 1 w 169"/>
                <a:gd name="T13" fmla="*/ 144 h 231"/>
                <a:gd name="T14" fmla="*/ 17 w 169"/>
                <a:gd name="T15" fmla="*/ 158 h 231"/>
                <a:gd name="T16" fmla="*/ 91 w 169"/>
                <a:gd name="T17" fmla="*/ 229 h 231"/>
                <a:gd name="T18" fmla="*/ 155 w 169"/>
                <a:gd name="T19" fmla="*/ 148 h 231"/>
                <a:gd name="T20" fmla="*/ 169 w 169"/>
                <a:gd name="T21" fmla="*/ 132 h 231"/>
                <a:gd name="T22" fmla="*/ 168 w 169"/>
                <a:gd name="T23" fmla="*/ 117 h 231"/>
                <a:gd name="T24" fmla="*/ 151 w 169"/>
                <a:gd name="T25" fmla="*/ 10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31">
                  <a:moveTo>
                    <a:pt x="151" y="103"/>
                  </a:moveTo>
                  <a:cubicBezTo>
                    <a:pt x="149" y="72"/>
                    <a:pt x="149" y="72"/>
                    <a:pt x="149" y="72"/>
                  </a:cubicBezTo>
                  <a:cubicBezTo>
                    <a:pt x="147" y="39"/>
                    <a:pt x="106" y="0"/>
                    <a:pt x="75" y="2"/>
                  </a:cubicBezTo>
                  <a:cubicBezTo>
                    <a:pt x="45" y="4"/>
                    <a:pt x="10" y="48"/>
                    <a:pt x="12" y="81"/>
                  </a:cubicBezTo>
                  <a:cubicBezTo>
                    <a:pt x="14" y="112"/>
                    <a:pt x="14" y="112"/>
                    <a:pt x="14" y="112"/>
                  </a:cubicBezTo>
                  <a:cubicBezTo>
                    <a:pt x="6" y="113"/>
                    <a:pt x="0" y="120"/>
                    <a:pt x="0" y="128"/>
                  </a:cubicBezTo>
                  <a:cubicBezTo>
                    <a:pt x="1" y="144"/>
                    <a:pt x="1" y="144"/>
                    <a:pt x="1" y="144"/>
                  </a:cubicBezTo>
                  <a:cubicBezTo>
                    <a:pt x="2" y="152"/>
                    <a:pt x="9" y="158"/>
                    <a:pt x="17" y="158"/>
                  </a:cubicBezTo>
                  <a:cubicBezTo>
                    <a:pt x="20" y="191"/>
                    <a:pt x="61" y="231"/>
                    <a:pt x="91" y="229"/>
                  </a:cubicBezTo>
                  <a:cubicBezTo>
                    <a:pt x="122" y="227"/>
                    <a:pt x="157" y="181"/>
                    <a:pt x="155" y="148"/>
                  </a:cubicBezTo>
                  <a:cubicBezTo>
                    <a:pt x="163" y="148"/>
                    <a:pt x="169" y="141"/>
                    <a:pt x="169" y="132"/>
                  </a:cubicBezTo>
                  <a:cubicBezTo>
                    <a:pt x="168" y="117"/>
                    <a:pt x="168" y="117"/>
                    <a:pt x="168" y="117"/>
                  </a:cubicBezTo>
                  <a:cubicBezTo>
                    <a:pt x="167" y="108"/>
                    <a:pt x="160" y="102"/>
                    <a:pt x="151" y="103"/>
                  </a:cubicBezTo>
                </a:path>
              </a:pathLst>
            </a:custGeom>
            <a:solidFill>
              <a:srgbClr val="A07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9" name="Freeform 95">
              <a:extLst>
                <a:ext uri="{FF2B5EF4-FFF2-40B4-BE49-F238E27FC236}">
                  <a16:creationId xmlns:a16="http://schemas.microsoft.com/office/drawing/2014/main" id="{A4EDE340-BE9C-48C7-8C20-32FA994786BD}"/>
                </a:ext>
              </a:extLst>
            </p:cNvPr>
            <p:cNvSpPr>
              <a:spLocks noEditPoints="1"/>
            </p:cNvSpPr>
            <p:nvPr/>
          </p:nvSpPr>
          <p:spPr bwMode="auto">
            <a:xfrm flipH="1">
              <a:off x="6495953" y="1508920"/>
              <a:ext cx="188913" cy="436563"/>
            </a:xfrm>
            <a:custGeom>
              <a:avLst/>
              <a:gdLst>
                <a:gd name="T0" fmla="*/ 50 w 97"/>
                <a:gd name="T1" fmla="*/ 132 h 227"/>
                <a:gd name="T2" fmla="*/ 39 w 97"/>
                <a:gd name="T3" fmla="*/ 121 h 227"/>
                <a:gd name="T4" fmla="*/ 49 w 97"/>
                <a:gd name="T5" fmla="*/ 108 h 227"/>
                <a:gd name="T6" fmla="*/ 50 w 97"/>
                <a:gd name="T7" fmla="*/ 108 h 227"/>
                <a:gd name="T8" fmla="*/ 62 w 97"/>
                <a:gd name="T9" fmla="*/ 118 h 227"/>
                <a:gd name="T10" fmla="*/ 52 w 97"/>
                <a:gd name="T11" fmla="*/ 132 h 227"/>
                <a:gd name="T12" fmla="*/ 50 w 97"/>
                <a:gd name="T13" fmla="*/ 132 h 227"/>
                <a:gd name="T14" fmla="*/ 6 w 97"/>
                <a:gd name="T15" fmla="*/ 0 h 227"/>
                <a:gd name="T16" fmla="*/ 3 w 97"/>
                <a:gd name="T17" fmla="*/ 0 h 227"/>
                <a:gd name="T18" fmla="*/ 12 w 97"/>
                <a:gd name="T19" fmla="*/ 121 h 227"/>
                <a:gd name="T20" fmla="*/ 0 w 97"/>
                <a:gd name="T21" fmla="*/ 170 h 227"/>
                <a:gd name="T22" fmla="*/ 15 w 97"/>
                <a:gd name="T23" fmla="*/ 172 h 227"/>
                <a:gd name="T24" fmla="*/ 19 w 97"/>
                <a:gd name="T25" fmla="*/ 227 h 227"/>
                <a:gd name="T26" fmla="*/ 83 w 97"/>
                <a:gd name="T27" fmla="*/ 149 h 227"/>
                <a:gd name="T28" fmla="*/ 83 w 97"/>
                <a:gd name="T29" fmla="*/ 146 h 227"/>
                <a:gd name="T30" fmla="*/ 83 w 97"/>
                <a:gd name="T31" fmla="*/ 146 h 227"/>
                <a:gd name="T32" fmla="*/ 83 w 97"/>
                <a:gd name="T33" fmla="*/ 146 h 227"/>
                <a:gd name="T34" fmla="*/ 97 w 97"/>
                <a:gd name="T35" fmla="*/ 131 h 227"/>
                <a:gd name="T36" fmla="*/ 97 w 97"/>
                <a:gd name="T37" fmla="*/ 130 h 227"/>
                <a:gd name="T38" fmla="*/ 96 w 97"/>
                <a:gd name="T39" fmla="*/ 115 h 227"/>
                <a:gd name="T40" fmla="*/ 81 w 97"/>
                <a:gd name="T41" fmla="*/ 101 h 227"/>
                <a:gd name="T42" fmla="*/ 79 w 97"/>
                <a:gd name="T43" fmla="*/ 101 h 227"/>
                <a:gd name="T44" fmla="*/ 77 w 97"/>
                <a:gd name="T45" fmla="*/ 70 h 227"/>
                <a:gd name="T46" fmla="*/ 6 w 97"/>
                <a:gd name="T4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227">
                  <a:moveTo>
                    <a:pt x="50" y="132"/>
                  </a:moveTo>
                  <a:cubicBezTo>
                    <a:pt x="44" y="132"/>
                    <a:pt x="39" y="127"/>
                    <a:pt x="39" y="121"/>
                  </a:cubicBezTo>
                  <a:cubicBezTo>
                    <a:pt x="38" y="114"/>
                    <a:pt x="43" y="109"/>
                    <a:pt x="49" y="108"/>
                  </a:cubicBezTo>
                  <a:cubicBezTo>
                    <a:pt x="50" y="108"/>
                    <a:pt x="50" y="108"/>
                    <a:pt x="50" y="108"/>
                  </a:cubicBezTo>
                  <a:cubicBezTo>
                    <a:pt x="56" y="108"/>
                    <a:pt x="62" y="112"/>
                    <a:pt x="62" y="118"/>
                  </a:cubicBezTo>
                  <a:cubicBezTo>
                    <a:pt x="63" y="125"/>
                    <a:pt x="58" y="131"/>
                    <a:pt x="52" y="132"/>
                  </a:cubicBezTo>
                  <a:cubicBezTo>
                    <a:pt x="51" y="132"/>
                    <a:pt x="51" y="132"/>
                    <a:pt x="50" y="132"/>
                  </a:cubicBezTo>
                  <a:moveTo>
                    <a:pt x="6" y="0"/>
                  </a:moveTo>
                  <a:cubicBezTo>
                    <a:pt x="5" y="0"/>
                    <a:pt x="4" y="0"/>
                    <a:pt x="3" y="0"/>
                  </a:cubicBezTo>
                  <a:cubicBezTo>
                    <a:pt x="12" y="121"/>
                    <a:pt x="12" y="121"/>
                    <a:pt x="12" y="121"/>
                  </a:cubicBezTo>
                  <a:cubicBezTo>
                    <a:pt x="2" y="145"/>
                    <a:pt x="0" y="170"/>
                    <a:pt x="0" y="170"/>
                  </a:cubicBezTo>
                  <a:cubicBezTo>
                    <a:pt x="15" y="172"/>
                    <a:pt x="15" y="172"/>
                    <a:pt x="15" y="172"/>
                  </a:cubicBezTo>
                  <a:cubicBezTo>
                    <a:pt x="19" y="227"/>
                    <a:pt x="19" y="227"/>
                    <a:pt x="19" y="227"/>
                  </a:cubicBezTo>
                  <a:cubicBezTo>
                    <a:pt x="49" y="225"/>
                    <a:pt x="83" y="182"/>
                    <a:pt x="83" y="149"/>
                  </a:cubicBezTo>
                  <a:cubicBezTo>
                    <a:pt x="83" y="148"/>
                    <a:pt x="83" y="147"/>
                    <a:pt x="83" y="146"/>
                  </a:cubicBezTo>
                  <a:cubicBezTo>
                    <a:pt x="83" y="146"/>
                    <a:pt x="83" y="146"/>
                    <a:pt x="83" y="146"/>
                  </a:cubicBezTo>
                  <a:cubicBezTo>
                    <a:pt x="83" y="146"/>
                    <a:pt x="83" y="146"/>
                    <a:pt x="83" y="146"/>
                  </a:cubicBezTo>
                  <a:cubicBezTo>
                    <a:pt x="91" y="146"/>
                    <a:pt x="97" y="139"/>
                    <a:pt x="97" y="131"/>
                  </a:cubicBezTo>
                  <a:cubicBezTo>
                    <a:pt x="97" y="131"/>
                    <a:pt x="97" y="131"/>
                    <a:pt x="97" y="130"/>
                  </a:cubicBezTo>
                  <a:cubicBezTo>
                    <a:pt x="96" y="115"/>
                    <a:pt x="96" y="115"/>
                    <a:pt x="96" y="115"/>
                  </a:cubicBezTo>
                  <a:cubicBezTo>
                    <a:pt x="95" y="107"/>
                    <a:pt x="88" y="101"/>
                    <a:pt x="81" y="101"/>
                  </a:cubicBezTo>
                  <a:cubicBezTo>
                    <a:pt x="80" y="101"/>
                    <a:pt x="80" y="101"/>
                    <a:pt x="79" y="101"/>
                  </a:cubicBezTo>
                  <a:cubicBezTo>
                    <a:pt x="77" y="70"/>
                    <a:pt x="77" y="70"/>
                    <a:pt x="77" y="70"/>
                  </a:cubicBezTo>
                  <a:cubicBezTo>
                    <a:pt x="75" y="37"/>
                    <a:pt x="36" y="0"/>
                    <a:pt x="6" y="0"/>
                  </a:cubicBezTo>
                </a:path>
              </a:pathLst>
            </a:custGeom>
            <a:solidFill>
              <a:srgbClr val="BB9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0" name="Freeform 96">
              <a:extLst>
                <a:ext uri="{FF2B5EF4-FFF2-40B4-BE49-F238E27FC236}">
                  <a16:creationId xmlns:a16="http://schemas.microsoft.com/office/drawing/2014/main" id="{CE314559-E6D0-4391-B91D-5EFF00100353}"/>
                </a:ext>
              </a:extLst>
            </p:cNvPr>
            <p:cNvSpPr>
              <a:spLocks/>
            </p:cNvSpPr>
            <p:nvPr/>
          </p:nvSpPr>
          <p:spPr bwMode="auto">
            <a:xfrm flipH="1">
              <a:off x="6708678" y="1726407"/>
              <a:ext cx="47625" cy="46038"/>
            </a:xfrm>
            <a:custGeom>
              <a:avLst/>
              <a:gdLst>
                <a:gd name="T0" fmla="*/ 13 w 25"/>
                <a:gd name="T1" fmla="*/ 0 h 24"/>
                <a:gd name="T2" fmla="*/ 11 w 25"/>
                <a:gd name="T3" fmla="*/ 0 h 24"/>
                <a:gd name="T4" fmla="*/ 1 w 25"/>
                <a:gd name="T5" fmla="*/ 13 h 24"/>
                <a:gd name="T6" fmla="*/ 13 w 25"/>
                <a:gd name="T7" fmla="*/ 24 h 24"/>
                <a:gd name="T8" fmla="*/ 14 w 25"/>
                <a:gd name="T9" fmla="*/ 24 h 24"/>
                <a:gd name="T10" fmla="*/ 24 w 25"/>
                <a:gd name="T11" fmla="*/ 11 h 24"/>
                <a:gd name="T12" fmla="*/ 13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13" y="0"/>
                  </a:moveTo>
                  <a:cubicBezTo>
                    <a:pt x="12" y="0"/>
                    <a:pt x="12" y="0"/>
                    <a:pt x="11" y="0"/>
                  </a:cubicBezTo>
                  <a:cubicBezTo>
                    <a:pt x="5" y="1"/>
                    <a:pt x="0" y="7"/>
                    <a:pt x="1" y="13"/>
                  </a:cubicBezTo>
                  <a:cubicBezTo>
                    <a:pt x="1" y="19"/>
                    <a:pt x="7" y="24"/>
                    <a:pt x="13" y="24"/>
                  </a:cubicBezTo>
                  <a:cubicBezTo>
                    <a:pt x="13" y="24"/>
                    <a:pt x="13" y="24"/>
                    <a:pt x="14" y="24"/>
                  </a:cubicBezTo>
                  <a:cubicBezTo>
                    <a:pt x="20" y="23"/>
                    <a:pt x="25" y="17"/>
                    <a:pt x="24" y="11"/>
                  </a:cubicBezTo>
                  <a:cubicBezTo>
                    <a:pt x="24" y="5"/>
                    <a:pt x="19" y="0"/>
                    <a:pt x="13" y="0"/>
                  </a:cubicBezTo>
                </a:path>
              </a:pathLst>
            </a:custGeom>
            <a:solidFill>
              <a:srgbClr val="7C623C"/>
            </a:solidFill>
            <a:ln>
              <a:noFill/>
            </a:ln>
          </p:spPr>
          <p:txBody>
            <a:bodyPr vert="horz" wrap="square" lIns="78867" tIns="39434" rIns="78867" bIns="39434" numCol="1" anchor="t" anchorCtr="0" compatLnSpc="1">
              <a:prstTxWarp prst="textNoShape">
                <a:avLst/>
              </a:prstTxWarp>
            </a:bodyPr>
            <a:lstStyle/>
            <a:p>
              <a:endParaRPr lang="en-US" sz="1553"/>
            </a:p>
          </p:txBody>
        </p:sp>
        <p:sp>
          <p:nvSpPr>
            <p:cNvPr id="71" name="Freeform 97">
              <a:extLst>
                <a:ext uri="{FF2B5EF4-FFF2-40B4-BE49-F238E27FC236}">
                  <a16:creationId xmlns:a16="http://schemas.microsoft.com/office/drawing/2014/main" id="{2E1CD850-16F8-42A6-9C35-8FBB86DF4B35}"/>
                </a:ext>
              </a:extLst>
            </p:cNvPr>
            <p:cNvSpPr>
              <a:spLocks/>
            </p:cNvSpPr>
            <p:nvPr/>
          </p:nvSpPr>
          <p:spPr bwMode="auto">
            <a:xfrm flipH="1">
              <a:off x="6708678" y="1718470"/>
              <a:ext cx="47625" cy="49213"/>
            </a:xfrm>
            <a:custGeom>
              <a:avLst/>
              <a:gdLst>
                <a:gd name="T0" fmla="*/ 24 w 25"/>
                <a:gd name="T1" fmla="*/ 12 h 25"/>
                <a:gd name="T2" fmla="*/ 14 w 25"/>
                <a:gd name="T3" fmla="*/ 25 h 25"/>
                <a:gd name="T4" fmla="*/ 1 w 25"/>
                <a:gd name="T5" fmla="*/ 14 h 25"/>
                <a:gd name="T6" fmla="*/ 11 w 25"/>
                <a:gd name="T7" fmla="*/ 1 h 25"/>
                <a:gd name="T8" fmla="*/ 24 w 25"/>
                <a:gd name="T9" fmla="*/ 12 h 25"/>
              </a:gdLst>
              <a:ahLst/>
              <a:cxnLst>
                <a:cxn ang="0">
                  <a:pos x="T0" y="T1"/>
                </a:cxn>
                <a:cxn ang="0">
                  <a:pos x="T2" y="T3"/>
                </a:cxn>
                <a:cxn ang="0">
                  <a:pos x="T4" y="T5"/>
                </a:cxn>
                <a:cxn ang="0">
                  <a:pos x="T6" y="T7"/>
                </a:cxn>
                <a:cxn ang="0">
                  <a:pos x="T8" y="T9"/>
                </a:cxn>
              </a:cxnLst>
              <a:rect l="0" t="0" r="r" b="b"/>
              <a:pathLst>
                <a:path w="25" h="25">
                  <a:moveTo>
                    <a:pt x="24" y="12"/>
                  </a:moveTo>
                  <a:cubicBezTo>
                    <a:pt x="25" y="18"/>
                    <a:pt x="20" y="24"/>
                    <a:pt x="14" y="25"/>
                  </a:cubicBezTo>
                  <a:cubicBezTo>
                    <a:pt x="7" y="25"/>
                    <a:pt x="1" y="21"/>
                    <a:pt x="1" y="14"/>
                  </a:cubicBezTo>
                  <a:cubicBezTo>
                    <a:pt x="0" y="8"/>
                    <a:pt x="5" y="2"/>
                    <a:pt x="11" y="1"/>
                  </a:cubicBezTo>
                  <a:cubicBezTo>
                    <a:pt x="18" y="0"/>
                    <a:pt x="23" y="5"/>
                    <a:pt x="24" y="12"/>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2" name="Freeform 98">
              <a:extLst>
                <a:ext uri="{FF2B5EF4-FFF2-40B4-BE49-F238E27FC236}">
                  <a16:creationId xmlns:a16="http://schemas.microsoft.com/office/drawing/2014/main" id="{CFB40C3C-955F-4B58-B28F-A8AF521258E8}"/>
                </a:ext>
              </a:extLst>
            </p:cNvPr>
            <p:cNvSpPr>
              <a:spLocks/>
            </p:cNvSpPr>
            <p:nvPr/>
          </p:nvSpPr>
          <p:spPr bwMode="auto">
            <a:xfrm flipH="1">
              <a:off x="6719790" y="1729582"/>
              <a:ext cx="11113" cy="12700"/>
            </a:xfrm>
            <a:custGeom>
              <a:avLst/>
              <a:gdLst>
                <a:gd name="T0" fmla="*/ 6 w 6"/>
                <a:gd name="T1" fmla="*/ 3 h 6"/>
                <a:gd name="T2" fmla="*/ 3 w 6"/>
                <a:gd name="T3" fmla="*/ 6 h 6"/>
                <a:gd name="T4" fmla="*/ 0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4"/>
                    <a:pt x="5" y="6"/>
                    <a:pt x="3" y="6"/>
                  </a:cubicBezTo>
                  <a:cubicBezTo>
                    <a:pt x="2" y="6"/>
                    <a:pt x="0" y="5"/>
                    <a:pt x="0" y="3"/>
                  </a:cubicBezTo>
                  <a:cubicBezTo>
                    <a:pt x="0" y="2"/>
                    <a:pt x="1" y="0"/>
                    <a:pt x="3" y="0"/>
                  </a:cubicBezTo>
                  <a:cubicBezTo>
                    <a:pt x="4" y="0"/>
                    <a:pt x="6" y="1"/>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3" name="Freeform 99">
              <a:extLst>
                <a:ext uri="{FF2B5EF4-FFF2-40B4-BE49-F238E27FC236}">
                  <a16:creationId xmlns:a16="http://schemas.microsoft.com/office/drawing/2014/main" id="{BCA01540-9DD7-40A4-9E3E-55A9C9C190D5}"/>
                </a:ext>
              </a:extLst>
            </p:cNvPr>
            <p:cNvSpPr>
              <a:spLocks/>
            </p:cNvSpPr>
            <p:nvPr/>
          </p:nvSpPr>
          <p:spPr bwMode="auto">
            <a:xfrm flipH="1">
              <a:off x="6705503" y="1707357"/>
              <a:ext cx="74613" cy="25400"/>
            </a:xfrm>
            <a:custGeom>
              <a:avLst/>
              <a:gdLst>
                <a:gd name="T0" fmla="*/ 38 w 38"/>
                <a:gd name="T1" fmla="*/ 9 h 13"/>
                <a:gd name="T2" fmla="*/ 23 w 38"/>
                <a:gd name="T3" fmla="*/ 0 h 13"/>
                <a:gd name="T4" fmla="*/ 7 w 38"/>
                <a:gd name="T5" fmla="*/ 9 h 13"/>
                <a:gd name="T6" fmla="*/ 6 w 38"/>
                <a:gd name="T7" fmla="*/ 9 h 13"/>
                <a:gd name="T8" fmla="*/ 4 w 38"/>
                <a:gd name="T9" fmla="*/ 9 h 13"/>
                <a:gd name="T10" fmla="*/ 0 w 38"/>
                <a:gd name="T11" fmla="*/ 6 h 13"/>
                <a:gd name="T12" fmla="*/ 0 w 38"/>
                <a:gd name="T13" fmla="*/ 6 h 13"/>
                <a:gd name="T14" fmla="*/ 0 w 38"/>
                <a:gd name="T15" fmla="*/ 7 h 13"/>
                <a:gd name="T16" fmla="*/ 0 w 38"/>
                <a:gd name="T17" fmla="*/ 8 h 13"/>
                <a:gd name="T18" fmla="*/ 3 w 38"/>
                <a:gd name="T19" fmla="*/ 10 h 13"/>
                <a:gd name="T20" fmla="*/ 5 w 38"/>
                <a:gd name="T21" fmla="*/ 12 h 13"/>
                <a:gd name="T22" fmla="*/ 7 w 38"/>
                <a:gd name="T23" fmla="*/ 13 h 13"/>
                <a:gd name="T24" fmla="*/ 7 w 38"/>
                <a:gd name="T25" fmla="*/ 13 h 13"/>
                <a:gd name="T26" fmla="*/ 9 w 38"/>
                <a:gd name="T27" fmla="*/ 12 h 13"/>
                <a:gd name="T28" fmla="*/ 23 w 38"/>
                <a:gd name="T29" fmla="*/ 3 h 13"/>
                <a:gd name="T30" fmla="*/ 35 w 38"/>
                <a:gd name="T31" fmla="*/ 10 h 13"/>
                <a:gd name="T32" fmla="*/ 37 w 38"/>
                <a:gd name="T33" fmla="*/ 11 h 13"/>
                <a:gd name="T34" fmla="*/ 38 w 38"/>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38" y="9"/>
                  </a:moveTo>
                  <a:cubicBezTo>
                    <a:pt x="36" y="4"/>
                    <a:pt x="30" y="0"/>
                    <a:pt x="23" y="0"/>
                  </a:cubicBezTo>
                  <a:cubicBezTo>
                    <a:pt x="20" y="0"/>
                    <a:pt x="13" y="1"/>
                    <a:pt x="7" y="9"/>
                  </a:cubicBezTo>
                  <a:cubicBezTo>
                    <a:pt x="6" y="9"/>
                    <a:pt x="6" y="9"/>
                    <a:pt x="6" y="9"/>
                  </a:cubicBezTo>
                  <a:cubicBezTo>
                    <a:pt x="6" y="9"/>
                    <a:pt x="5" y="9"/>
                    <a:pt x="4" y="9"/>
                  </a:cubicBezTo>
                  <a:cubicBezTo>
                    <a:pt x="2" y="8"/>
                    <a:pt x="0" y="6"/>
                    <a:pt x="0" y="6"/>
                  </a:cubicBezTo>
                  <a:cubicBezTo>
                    <a:pt x="0" y="6"/>
                    <a:pt x="0" y="6"/>
                    <a:pt x="0" y="6"/>
                  </a:cubicBezTo>
                  <a:cubicBezTo>
                    <a:pt x="0" y="7"/>
                    <a:pt x="0" y="7"/>
                    <a:pt x="0" y="7"/>
                  </a:cubicBezTo>
                  <a:cubicBezTo>
                    <a:pt x="0" y="7"/>
                    <a:pt x="0" y="7"/>
                    <a:pt x="0" y="8"/>
                  </a:cubicBezTo>
                  <a:cubicBezTo>
                    <a:pt x="1" y="9"/>
                    <a:pt x="2" y="10"/>
                    <a:pt x="3" y="10"/>
                  </a:cubicBezTo>
                  <a:cubicBezTo>
                    <a:pt x="3" y="11"/>
                    <a:pt x="5" y="12"/>
                    <a:pt x="5" y="12"/>
                  </a:cubicBezTo>
                  <a:cubicBezTo>
                    <a:pt x="6" y="12"/>
                    <a:pt x="6" y="13"/>
                    <a:pt x="7" y="13"/>
                  </a:cubicBezTo>
                  <a:cubicBezTo>
                    <a:pt x="7" y="13"/>
                    <a:pt x="7" y="13"/>
                    <a:pt x="7" y="13"/>
                  </a:cubicBezTo>
                  <a:cubicBezTo>
                    <a:pt x="8" y="13"/>
                    <a:pt x="9" y="12"/>
                    <a:pt x="9" y="12"/>
                  </a:cubicBezTo>
                  <a:cubicBezTo>
                    <a:pt x="13" y="6"/>
                    <a:pt x="18" y="3"/>
                    <a:pt x="23" y="3"/>
                  </a:cubicBezTo>
                  <a:cubicBezTo>
                    <a:pt x="28" y="3"/>
                    <a:pt x="33" y="6"/>
                    <a:pt x="35" y="10"/>
                  </a:cubicBezTo>
                  <a:cubicBezTo>
                    <a:pt x="36" y="11"/>
                    <a:pt x="37" y="11"/>
                    <a:pt x="37" y="11"/>
                  </a:cubicBezTo>
                  <a:cubicBezTo>
                    <a:pt x="38" y="10"/>
                    <a:pt x="38" y="9"/>
                    <a:pt x="38" y="9"/>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4" name="Freeform 100">
              <a:extLst>
                <a:ext uri="{FF2B5EF4-FFF2-40B4-BE49-F238E27FC236}">
                  <a16:creationId xmlns:a16="http://schemas.microsoft.com/office/drawing/2014/main" id="{26008159-3EE9-4C45-B15E-5DC59540B9D2}"/>
                </a:ext>
              </a:extLst>
            </p:cNvPr>
            <p:cNvSpPr>
              <a:spLocks/>
            </p:cNvSpPr>
            <p:nvPr/>
          </p:nvSpPr>
          <p:spPr bwMode="auto">
            <a:xfrm flipH="1">
              <a:off x="6562628" y="1716882"/>
              <a:ext cx="47625" cy="46038"/>
            </a:xfrm>
            <a:custGeom>
              <a:avLst/>
              <a:gdLst>
                <a:gd name="T0" fmla="*/ 12 w 25"/>
                <a:gd name="T1" fmla="*/ 0 h 24"/>
                <a:gd name="T2" fmla="*/ 11 w 25"/>
                <a:gd name="T3" fmla="*/ 0 h 24"/>
                <a:gd name="T4" fmla="*/ 1 w 25"/>
                <a:gd name="T5" fmla="*/ 13 h 24"/>
                <a:gd name="T6" fmla="*/ 12 w 25"/>
                <a:gd name="T7" fmla="*/ 24 h 24"/>
                <a:gd name="T8" fmla="*/ 14 w 25"/>
                <a:gd name="T9" fmla="*/ 24 h 24"/>
                <a:gd name="T10" fmla="*/ 24 w 25"/>
                <a:gd name="T11" fmla="*/ 10 h 24"/>
                <a:gd name="T12" fmla="*/ 12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12" y="0"/>
                  </a:moveTo>
                  <a:cubicBezTo>
                    <a:pt x="12" y="0"/>
                    <a:pt x="12" y="0"/>
                    <a:pt x="11" y="0"/>
                  </a:cubicBezTo>
                  <a:cubicBezTo>
                    <a:pt x="5" y="1"/>
                    <a:pt x="0" y="6"/>
                    <a:pt x="1" y="13"/>
                  </a:cubicBezTo>
                  <a:cubicBezTo>
                    <a:pt x="1" y="19"/>
                    <a:pt x="6" y="24"/>
                    <a:pt x="12" y="24"/>
                  </a:cubicBezTo>
                  <a:cubicBezTo>
                    <a:pt x="13" y="24"/>
                    <a:pt x="13" y="24"/>
                    <a:pt x="14" y="24"/>
                  </a:cubicBezTo>
                  <a:cubicBezTo>
                    <a:pt x="20" y="23"/>
                    <a:pt x="25" y="17"/>
                    <a:pt x="24" y="10"/>
                  </a:cubicBezTo>
                  <a:cubicBezTo>
                    <a:pt x="24" y="4"/>
                    <a:pt x="18" y="0"/>
                    <a:pt x="12" y="0"/>
                  </a:cubicBezTo>
                </a:path>
              </a:pathLst>
            </a:custGeom>
            <a:solidFill>
              <a:srgbClr val="7C623C"/>
            </a:solidFill>
            <a:ln>
              <a:noFill/>
            </a:ln>
          </p:spPr>
          <p:txBody>
            <a:bodyPr vert="horz" wrap="square" lIns="78867" tIns="39434" rIns="78867" bIns="39434" numCol="1" anchor="t" anchorCtr="0" compatLnSpc="1">
              <a:prstTxWarp prst="textNoShape">
                <a:avLst/>
              </a:prstTxWarp>
            </a:bodyPr>
            <a:lstStyle/>
            <a:p>
              <a:endParaRPr lang="en-US" sz="1553"/>
            </a:p>
          </p:txBody>
        </p:sp>
        <p:sp>
          <p:nvSpPr>
            <p:cNvPr id="75" name="Freeform 101">
              <a:extLst>
                <a:ext uri="{FF2B5EF4-FFF2-40B4-BE49-F238E27FC236}">
                  <a16:creationId xmlns:a16="http://schemas.microsoft.com/office/drawing/2014/main" id="{8E585946-BE92-44C2-B07A-0AC8CBE0A0A8}"/>
                </a:ext>
              </a:extLst>
            </p:cNvPr>
            <p:cNvSpPr>
              <a:spLocks/>
            </p:cNvSpPr>
            <p:nvPr/>
          </p:nvSpPr>
          <p:spPr bwMode="auto">
            <a:xfrm flipH="1">
              <a:off x="6562628" y="1708945"/>
              <a:ext cx="47625" cy="47625"/>
            </a:xfrm>
            <a:custGeom>
              <a:avLst/>
              <a:gdLst>
                <a:gd name="T0" fmla="*/ 24 w 25"/>
                <a:gd name="T1" fmla="*/ 11 h 25"/>
                <a:gd name="T2" fmla="*/ 13 w 25"/>
                <a:gd name="T3" fmla="*/ 25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4"/>
                    <a:pt x="13" y="25"/>
                  </a:cubicBezTo>
                  <a:cubicBezTo>
                    <a:pt x="7" y="25"/>
                    <a:pt x="1" y="20"/>
                    <a:pt x="0" y="14"/>
                  </a:cubicBezTo>
                  <a:cubicBezTo>
                    <a:pt x="0" y="7"/>
                    <a:pt x="4" y="2"/>
                    <a:pt x="11" y="1"/>
                  </a:cubicBezTo>
                  <a:cubicBezTo>
                    <a:pt x="17" y="0"/>
                    <a:pt x="23" y="5"/>
                    <a:pt x="24" y="11"/>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6" name="Freeform 102">
              <a:extLst>
                <a:ext uri="{FF2B5EF4-FFF2-40B4-BE49-F238E27FC236}">
                  <a16:creationId xmlns:a16="http://schemas.microsoft.com/office/drawing/2014/main" id="{14A0A107-511C-438F-BF68-3B41BC2DAC61}"/>
                </a:ext>
              </a:extLst>
            </p:cNvPr>
            <p:cNvSpPr>
              <a:spLocks/>
            </p:cNvSpPr>
            <p:nvPr/>
          </p:nvSpPr>
          <p:spPr bwMode="auto">
            <a:xfrm flipH="1">
              <a:off x="6573740" y="1720057"/>
              <a:ext cx="11113" cy="12700"/>
            </a:xfrm>
            <a:custGeom>
              <a:avLst/>
              <a:gdLst>
                <a:gd name="T0" fmla="*/ 6 w 6"/>
                <a:gd name="T1" fmla="*/ 2 h 6"/>
                <a:gd name="T2" fmla="*/ 3 w 6"/>
                <a:gd name="T3" fmla="*/ 6 h 6"/>
                <a:gd name="T4" fmla="*/ 0 w 6"/>
                <a:gd name="T5" fmla="*/ 3 h 6"/>
                <a:gd name="T6" fmla="*/ 3 w 6"/>
                <a:gd name="T7" fmla="*/ 0 h 6"/>
                <a:gd name="T8" fmla="*/ 6 w 6"/>
                <a:gd name="T9" fmla="*/ 2 h 6"/>
              </a:gdLst>
              <a:ahLst/>
              <a:cxnLst>
                <a:cxn ang="0">
                  <a:pos x="T0" y="T1"/>
                </a:cxn>
                <a:cxn ang="0">
                  <a:pos x="T2" y="T3"/>
                </a:cxn>
                <a:cxn ang="0">
                  <a:pos x="T4" y="T5"/>
                </a:cxn>
                <a:cxn ang="0">
                  <a:pos x="T6" y="T7"/>
                </a:cxn>
                <a:cxn ang="0">
                  <a:pos x="T8" y="T9"/>
                </a:cxn>
              </a:cxnLst>
              <a:rect l="0" t="0" r="r" b="b"/>
              <a:pathLst>
                <a:path w="6" h="6">
                  <a:moveTo>
                    <a:pt x="6" y="2"/>
                  </a:moveTo>
                  <a:cubicBezTo>
                    <a:pt x="6" y="4"/>
                    <a:pt x="5" y="6"/>
                    <a:pt x="3" y="6"/>
                  </a:cubicBezTo>
                  <a:cubicBezTo>
                    <a:pt x="2" y="6"/>
                    <a:pt x="0" y="5"/>
                    <a:pt x="0" y="3"/>
                  </a:cubicBezTo>
                  <a:cubicBezTo>
                    <a:pt x="0" y="1"/>
                    <a:pt x="1" y="0"/>
                    <a:pt x="3" y="0"/>
                  </a:cubicBezTo>
                  <a:cubicBezTo>
                    <a:pt x="4" y="0"/>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7" name="Freeform 103">
              <a:extLst>
                <a:ext uri="{FF2B5EF4-FFF2-40B4-BE49-F238E27FC236}">
                  <a16:creationId xmlns:a16="http://schemas.microsoft.com/office/drawing/2014/main" id="{569BD3F9-7F9A-4683-B3B5-AE7BCF191ED2}"/>
                </a:ext>
              </a:extLst>
            </p:cNvPr>
            <p:cNvSpPr>
              <a:spLocks/>
            </p:cNvSpPr>
            <p:nvPr/>
          </p:nvSpPr>
          <p:spPr bwMode="auto">
            <a:xfrm flipH="1">
              <a:off x="6541990" y="1696245"/>
              <a:ext cx="74613" cy="23813"/>
            </a:xfrm>
            <a:custGeom>
              <a:avLst/>
              <a:gdLst>
                <a:gd name="T0" fmla="*/ 0 w 38"/>
                <a:gd name="T1" fmla="*/ 11 h 13"/>
                <a:gd name="T2" fmla="*/ 13 w 38"/>
                <a:gd name="T3" fmla="*/ 1 h 13"/>
                <a:gd name="T4" fmla="*/ 31 w 38"/>
                <a:gd name="T5" fmla="*/ 7 h 13"/>
                <a:gd name="T6" fmla="*/ 32 w 38"/>
                <a:gd name="T7" fmla="*/ 7 h 13"/>
                <a:gd name="T8" fmla="*/ 34 w 38"/>
                <a:gd name="T9" fmla="*/ 6 h 13"/>
                <a:gd name="T10" fmla="*/ 37 w 38"/>
                <a:gd name="T11" fmla="*/ 4 h 13"/>
                <a:gd name="T12" fmla="*/ 38 w 38"/>
                <a:gd name="T13" fmla="*/ 4 h 13"/>
                <a:gd name="T14" fmla="*/ 38 w 38"/>
                <a:gd name="T15" fmla="*/ 4 h 13"/>
                <a:gd name="T16" fmla="*/ 37 w 38"/>
                <a:gd name="T17" fmla="*/ 6 h 13"/>
                <a:gd name="T18" fmla="*/ 36 w 38"/>
                <a:gd name="T19" fmla="*/ 8 h 13"/>
                <a:gd name="T20" fmla="*/ 33 w 38"/>
                <a:gd name="T21" fmla="*/ 10 h 13"/>
                <a:gd name="T22" fmla="*/ 32 w 38"/>
                <a:gd name="T23" fmla="*/ 11 h 13"/>
                <a:gd name="T24" fmla="*/ 31 w 38"/>
                <a:gd name="T25" fmla="*/ 11 h 13"/>
                <a:gd name="T26" fmla="*/ 29 w 38"/>
                <a:gd name="T27" fmla="*/ 10 h 13"/>
                <a:gd name="T28" fmla="*/ 14 w 38"/>
                <a:gd name="T29" fmla="*/ 4 h 13"/>
                <a:gd name="T30" fmla="*/ 3 w 38"/>
                <a:gd name="T31" fmla="*/ 12 h 13"/>
                <a:gd name="T32" fmla="*/ 1 w 38"/>
                <a:gd name="T33" fmla="*/ 13 h 13"/>
                <a:gd name="T34" fmla="*/ 0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0" y="11"/>
                  </a:moveTo>
                  <a:cubicBezTo>
                    <a:pt x="2" y="6"/>
                    <a:pt x="7" y="2"/>
                    <a:pt x="13" y="1"/>
                  </a:cubicBezTo>
                  <a:cubicBezTo>
                    <a:pt x="17" y="0"/>
                    <a:pt x="24" y="0"/>
                    <a:pt x="31" y="7"/>
                  </a:cubicBezTo>
                  <a:cubicBezTo>
                    <a:pt x="32" y="7"/>
                    <a:pt x="32" y="7"/>
                    <a:pt x="32" y="7"/>
                  </a:cubicBezTo>
                  <a:cubicBezTo>
                    <a:pt x="32" y="7"/>
                    <a:pt x="33" y="7"/>
                    <a:pt x="34" y="6"/>
                  </a:cubicBezTo>
                  <a:cubicBezTo>
                    <a:pt x="36" y="6"/>
                    <a:pt x="37" y="4"/>
                    <a:pt x="37" y="4"/>
                  </a:cubicBezTo>
                  <a:cubicBezTo>
                    <a:pt x="38" y="4"/>
                    <a:pt x="38" y="4"/>
                    <a:pt x="38" y="4"/>
                  </a:cubicBezTo>
                  <a:cubicBezTo>
                    <a:pt x="38" y="4"/>
                    <a:pt x="38" y="4"/>
                    <a:pt x="38" y="4"/>
                  </a:cubicBezTo>
                  <a:cubicBezTo>
                    <a:pt x="38" y="4"/>
                    <a:pt x="38" y="5"/>
                    <a:pt x="37" y="6"/>
                  </a:cubicBezTo>
                  <a:cubicBezTo>
                    <a:pt x="37" y="6"/>
                    <a:pt x="36" y="7"/>
                    <a:pt x="36" y="8"/>
                  </a:cubicBezTo>
                  <a:cubicBezTo>
                    <a:pt x="35" y="9"/>
                    <a:pt x="34" y="10"/>
                    <a:pt x="33" y="10"/>
                  </a:cubicBezTo>
                  <a:cubicBezTo>
                    <a:pt x="33" y="11"/>
                    <a:pt x="32" y="11"/>
                    <a:pt x="32" y="11"/>
                  </a:cubicBezTo>
                  <a:cubicBezTo>
                    <a:pt x="31" y="11"/>
                    <a:pt x="31" y="11"/>
                    <a:pt x="31" y="11"/>
                  </a:cubicBezTo>
                  <a:cubicBezTo>
                    <a:pt x="31" y="11"/>
                    <a:pt x="30" y="11"/>
                    <a:pt x="29" y="10"/>
                  </a:cubicBezTo>
                  <a:cubicBezTo>
                    <a:pt x="25" y="5"/>
                    <a:pt x="20" y="3"/>
                    <a:pt x="14" y="4"/>
                  </a:cubicBezTo>
                  <a:cubicBezTo>
                    <a:pt x="9" y="5"/>
                    <a:pt x="4" y="8"/>
                    <a:pt x="3" y="12"/>
                  </a:cubicBezTo>
                  <a:cubicBezTo>
                    <a:pt x="3" y="13"/>
                    <a:pt x="2" y="13"/>
                    <a:pt x="1" y="13"/>
                  </a:cubicBezTo>
                  <a:cubicBezTo>
                    <a:pt x="0" y="13"/>
                    <a:pt x="0" y="12"/>
                    <a:pt x="0" y="11"/>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8" name="Freeform 104">
              <a:extLst>
                <a:ext uri="{FF2B5EF4-FFF2-40B4-BE49-F238E27FC236}">
                  <a16:creationId xmlns:a16="http://schemas.microsoft.com/office/drawing/2014/main" id="{F067DD68-740F-46C2-8EB6-7FA7DE07FC57}"/>
                </a:ext>
              </a:extLst>
            </p:cNvPr>
            <p:cNvSpPr>
              <a:spLocks/>
            </p:cNvSpPr>
            <p:nvPr/>
          </p:nvSpPr>
          <p:spPr bwMode="auto">
            <a:xfrm flipH="1">
              <a:off x="6472141" y="1456532"/>
              <a:ext cx="393700" cy="276225"/>
            </a:xfrm>
            <a:custGeom>
              <a:avLst/>
              <a:gdLst>
                <a:gd name="T0" fmla="*/ 142 w 202"/>
                <a:gd name="T1" fmla="*/ 105 h 143"/>
                <a:gd name="T2" fmla="*/ 156 w 202"/>
                <a:gd name="T3" fmla="*/ 126 h 143"/>
                <a:gd name="T4" fmla="*/ 104 w 202"/>
                <a:gd name="T5" fmla="*/ 99 h 143"/>
                <a:gd name="T6" fmla="*/ 119 w 202"/>
                <a:gd name="T7" fmla="*/ 120 h 143"/>
                <a:gd name="T8" fmla="*/ 102 w 202"/>
                <a:gd name="T9" fmla="*/ 112 h 143"/>
                <a:gd name="T10" fmla="*/ 71 w 202"/>
                <a:gd name="T11" fmla="*/ 85 h 143"/>
                <a:gd name="T12" fmla="*/ 26 w 202"/>
                <a:gd name="T13" fmla="*/ 143 h 143"/>
                <a:gd name="T14" fmla="*/ 95 w 202"/>
                <a:gd name="T15" fmla="*/ 5 h 143"/>
                <a:gd name="T16" fmla="*/ 184 w 202"/>
                <a:gd name="T17" fmla="*/ 135 h 143"/>
                <a:gd name="T18" fmla="*/ 142 w 202"/>
                <a:gd name="T19" fmla="*/ 10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143">
                  <a:moveTo>
                    <a:pt x="142" y="105"/>
                  </a:moveTo>
                  <a:cubicBezTo>
                    <a:pt x="144" y="112"/>
                    <a:pt x="149" y="121"/>
                    <a:pt x="156" y="126"/>
                  </a:cubicBezTo>
                  <a:cubicBezTo>
                    <a:pt x="136" y="123"/>
                    <a:pt x="118" y="112"/>
                    <a:pt x="104" y="99"/>
                  </a:cubicBezTo>
                  <a:cubicBezTo>
                    <a:pt x="106" y="106"/>
                    <a:pt x="111" y="113"/>
                    <a:pt x="119" y="120"/>
                  </a:cubicBezTo>
                  <a:cubicBezTo>
                    <a:pt x="113" y="118"/>
                    <a:pt x="108" y="115"/>
                    <a:pt x="102" y="112"/>
                  </a:cubicBezTo>
                  <a:cubicBezTo>
                    <a:pt x="90" y="105"/>
                    <a:pt x="79" y="95"/>
                    <a:pt x="71" y="85"/>
                  </a:cubicBezTo>
                  <a:cubicBezTo>
                    <a:pt x="61" y="110"/>
                    <a:pt x="41" y="142"/>
                    <a:pt x="26" y="143"/>
                  </a:cubicBezTo>
                  <a:cubicBezTo>
                    <a:pt x="0" y="102"/>
                    <a:pt x="19" y="10"/>
                    <a:pt x="95" y="5"/>
                  </a:cubicBezTo>
                  <a:cubicBezTo>
                    <a:pt x="170" y="0"/>
                    <a:pt x="202" y="85"/>
                    <a:pt x="184" y="135"/>
                  </a:cubicBezTo>
                  <a:cubicBezTo>
                    <a:pt x="167" y="132"/>
                    <a:pt x="147" y="111"/>
                    <a:pt x="142" y="10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79" name="Freeform 105">
              <a:extLst>
                <a:ext uri="{FF2B5EF4-FFF2-40B4-BE49-F238E27FC236}">
                  <a16:creationId xmlns:a16="http://schemas.microsoft.com/office/drawing/2014/main" id="{FB7FA354-E56C-4F80-A433-876B79B6BB6D}"/>
                </a:ext>
              </a:extLst>
            </p:cNvPr>
            <p:cNvSpPr>
              <a:spLocks/>
            </p:cNvSpPr>
            <p:nvPr/>
          </p:nvSpPr>
          <p:spPr bwMode="auto">
            <a:xfrm flipH="1">
              <a:off x="6602315" y="1851820"/>
              <a:ext cx="96838" cy="46038"/>
            </a:xfrm>
            <a:custGeom>
              <a:avLst/>
              <a:gdLst>
                <a:gd name="T0" fmla="*/ 48 w 49"/>
                <a:gd name="T1" fmla="*/ 0 h 24"/>
                <a:gd name="T2" fmla="*/ 25 w 49"/>
                <a:gd name="T3" fmla="*/ 23 h 24"/>
                <a:gd name="T4" fmla="*/ 0 w 49"/>
                <a:gd name="T5" fmla="*/ 3 h 24"/>
                <a:gd name="T6" fmla="*/ 48 w 49"/>
                <a:gd name="T7" fmla="*/ 0 h 24"/>
              </a:gdLst>
              <a:ahLst/>
              <a:cxnLst>
                <a:cxn ang="0">
                  <a:pos x="T0" y="T1"/>
                </a:cxn>
                <a:cxn ang="0">
                  <a:pos x="T2" y="T3"/>
                </a:cxn>
                <a:cxn ang="0">
                  <a:pos x="T4" y="T5"/>
                </a:cxn>
                <a:cxn ang="0">
                  <a:pos x="T6" y="T7"/>
                </a:cxn>
              </a:cxnLst>
              <a:rect l="0" t="0" r="r" b="b"/>
              <a:pathLst>
                <a:path w="49" h="24">
                  <a:moveTo>
                    <a:pt x="48" y="0"/>
                  </a:moveTo>
                  <a:cubicBezTo>
                    <a:pt x="49" y="11"/>
                    <a:pt x="39" y="22"/>
                    <a:pt x="25" y="23"/>
                  </a:cubicBezTo>
                  <a:cubicBezTo>
                    <a:pt x="12" y="24"/>
                    <a:pt x="1" y="15"/>
                    <a:pt x="0" y="3"/>
                  </a:cubicBezTo>
                  <a:lnTo>
                    <a:pt x="48" y="0"/>
                  </a:lnTo>
                  <a:close/>
                </a:path>
              </a:pathLst>
            </a:custGeom>
            <a:solidFill>
              <a:srgbClr val="F05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0" name="Freeform 106">
              <a:extLst>
                <a:ext uri="{FF2B5EF4-FFF2-40B4-BE49-F238E27FC236}">
                  <a16:creationId xmlns:a16="http://schemas.microsoft.com/office/drawing/2014/main" id="{071F39E4-CCB9-46D3-976A-BB2F4A9BA770}"/>
                </a:ext>
              </a:extLst>
            </p:cNvPr>
            <p:cNvSpPr>
              <a:spLocks/>
            </p:cNvSpPr>
            <p:nvPr/>
          </p:nvSpPr>
          <p:spPr bwMode="auto">
            <a:xfrm flipH="1">
              <a:off x="6613428" y="1851820"/>
              <a:ext cx="77788" cy="20638"/>
            </a:xfrm>
            <a:custGeom>
              <a:avLst/>
              <a:gdLst>
                <a:gd name="T0" fmla="*/ 36 w 40"/>
                <a:gd name="T1" fmla="*/ 8 h 11"/>
                <a:gd name="T2" fmla="*/ 4 w 40"/>
                <a:gd name="T3" fmla="*/ 10 h 11"/>
                <a:gd name="T4" fmla="*/ 0 w 40"/>
                <a:gd name="T5" fmla="*/ 7 h 11"/>
                <a:gd name="T6" fmla="*/ 0 w 40"/>
                <a:gd name="T7" fmla="*/ 3 h 11"/>
                <a:gd name="T8" fmla="*/ 40 w 40"/>
                <a:gd name="T9" fmla="*/ 0 h 11"/>
                <a:gd name="T10" fmla="*/ 40 w 40"/>
                <a:gd name="T11" fmla="*/ 4 h 11"/>
                <a:gd name="T12" fmla="*/ 36 w 40"/>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6" y="8"/>
                  </a:moveTo>
                  <a:cubicBezTo>
                    <a:pt x="4" y="10"/>
                    <a:pt x="4" y="10"/>
                    <a:pt x="4" y="10"/>
                  </a:cubicBezTo>
                  <a:cubicBezTo>
                    <a:pt x="2" y="11"/>
                    <a:pt x="0" y="9"/>
                    <a:pt x="0" y="7"/>
                  </a:cubicBezTo>
                  <a:cubicBezTo>
                    <a:pt x="0" y="3"/>
                    <a:pt x="0" y="3"/>
                    <a:pt x="0" y="3"/>
                  </a:cubicBezTo>
                  <a:cubicBezTo>
                    <a:pt x="40" y="0"/>
                    <a:pt x="40" y="0"/>
                    <a:pt x="40" y="0"/>
                  </a:cubicBezTo>
                  <a:cubicBezTo>
                    <a:pt x="40" y="4"/>
                    <a:pt x="40" y="4"/>
                    <a:pt x="40" y="4"/>
                  </a:cubicBezTo>
                  <a:cubicBezTo>
                    <a:pt x="40" y="6"/>
                    <a:pt x="38" y="8"/>
                    <a:pt x="3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1" name="Freeform 107">
              <a:extLst>
                <a:ext uri="{FF2B5EF4-FFF2-40B4-BE49-F238E27FC236}">
                  <a16:creationId xmlns:a16="http://schemas.microsoft.com/office/drawing/2014/main" id="{4DAFEC61-E520-48B6-A28B-4F68955C930A}"/>
                </a:ext>
              </a:extLst>
            </p:cNvPr>
            <p:cNvSpPr>
              <a:spLocks/>
            </p:cNvSpPr>
            <p:nvPr/>
          </p:nvSpPr>
          <p:spPr bwMode="auto">
            <a:xfrm flipH="1">
              <a:off x="6778528" y="1754982"/>
              <a:ext cx="111125" cy="206375"/>
            </a:xfrm>
            <a:custGeom>
              <a:avLst/>
              <a:gdLst>
                <a:gd name="T0" fmla="*/ 20 w 57"/>
                <a:gd name="T1" fmla="*/ 91 h 107"/>
                <a:gd name="T2" fmla="*/ 3 w 57"/>
                <a:gd name="T3" fmla="*/ 24 h 107"/>
                <a:gd name="T4" fmla="*/ 16 w 57"/>
                <a:gd name="T5" fmla="*/ 2 h 107"/>
                <a:gd name="T6" fmla="*/ 37 w 57"/>
                <a:gd name="T7" fmla="*/ 15 h 107"/>
                <a:gd name="T8" fmla="*/ 55 w 57"/>
                <a:gd name="T9" fmla="*/ 82 h 107"/>
                <a:gd name="T10" fmla="*/ 42 w 57"/>
                <a:gd name="T11" fmla="*/ 104 h 107"/>
                <a:gd name="T12" fmla="*/ 20 w 57"/>
                <a:gd name="T13" fmla="*/ 91 h 107"/>
              </a:gdLst>
              <a:ahLst/>
              <a:cxnLst>
                <a:cxn ang="0">
                  <a:pos x="T0" y="T1"/>
                </a:cxn>
                <a:cxn ang="0">
                  <a:pos x="T2" y="T3"/>
                </a:cxn>
                <a:cxn ang="0">
                  <a:pos x="T4" y="T5"/>
                </a:cxn>
                <a:cxn ang="0">
                  <a:pos x="T6" y="T7"/>
                </a:cxn>
                <a:cxn ang="0">
                  <a:pos x="T8" y="T9"/>
                </a:cxn>
                <a:cxn ang="0">
                  <a:pos x="T10" y="T11"/>
                </a:cxn>
                <a:cxn ang="0">
                  <a:pos x="T12" y="T13"/>
                </a:cxn>
              </a:cxnLst>
              <a:rect l="0" t="0" r="r" b="b"/>
              <a:pathLst>
                <a:path w="57" h="107">
                  <a:moveTo>
                    <a:pt x="20" y="91"/>
                  </a:moveTo>
                  <a:cubicBezTo>
                    <a:pt x="3" y="24"/>
                    <a:pt x="3" y="24"/>
                    <a:pt x="3" y="24"/>
                  </a:cubicBezTo>
                  <a:cubicBezTo>
                    <a:pt x="0" y="14"/>
                    <a:pt x="6" y="5"/>
                    <a:pt x="16" y="2"/>
                  </a:cubicBezTo>
                  <a:cubicBezTo>
                    <a:pt x="25" y="0"/>
                    <a:pt x="35" y="5"/>
                    <a:pt x="37" y="15"/>
                  </a:cubicBezTo>
                  <a:cubicBezTo>
                    <a:pt x="55" y="82"/>
                    <a:pt x="55" y="82"/>
                    <a:pt x="55" y="82"/>
                  </a:cubicBezTo>
                  <a:cubicBezTo>
                    <a:pt x="57" y="92"/>
                    <a:pt x="52" y="102"/>
                    <a:pt x="42" y="104"/>
                  </a:cubicBezTo>
                  <a:cubicBezTo>
                    <a:pt x="32" y="107"/>
                    <a:pt x="22" y="101"/>
                    <a:pt x="20" y="91"/>
                  </a:cubicBezTo>
                </a:path>
              </a:pathLst>
            </a:custGeom>
            <a:solidFill>
              <a:srgbClr val="68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2" name="Freeform 108">
              <a:extLst>
                <a:ext uri="{FF2B5EF4-FFF2-40B4-BE49-F238E27FC236}">
                  <a16:creationId xmlns:a16="http://schemas.microsoft.com/office/drawing/2014/main" id="{783F6507-955D-48AB-88A7-DEDBEA085FFC}"/>
                </a:ext>
              </a:extLst>
            </p:cNvPr>
            <p:cNvSpPr>
              <a:spLocks/>
            </p:cNvSpPr>
            <p:nvPr/>
          </p:nvSpPr>
          <p:spPr bwMode="auto">
            <a:xfrm flipH="1">
              <a:off x="6822978" y="1756570"/>
              <a:ext cx="34925" cy="14288"/>
            </a:xfrm>
            <a:custGeom>
              <a:avLst/>
              <a:gdLst>
                <a:gd name="T0" fmla="*/ 7 w 18"/>
                <a:gd name="T1" fmla="*/ 0 h 7"/>
                <a:gd name="T2" fmla="*/ 3 w 18"/>
                <a:gd name="T3" fmla="*/ 0 h 7"/>
                <a:gd name="T4" fmla="*/ 0 w 18"/>
                <a:gd name="T5" fmla="*/ 1 h 7"/>
                <a:gd name="T6" fmla="*/ 4 w 18"/>
                <a:gd name="T7" fmla="*/ 1 h 7"/>
                <a:gd name="T8" fmla="*/ 18 w 18"/>
                <a:gd name="T9" fmla="*/ 7 h 7"/>
                <a:gd name="T10" fmla="*/ 18 w 18"/>
                <a:gd name="T11" fmla="*/ 5 h 7"/>
                <a:gd name="T12" fmla="*/ 7 w 1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7" y="0"/>
                  </a:moveTo>
                  <a:cubicBezTo>
                    <a:pt x="5" y="0"/>
                    <a:pt x="4" y="0"/>
                    <a:pt x="3" y="0"/>
                  </a:cubicBezTo>
                  <a:cubicBezTo>
                    <a:pt x="0" y="1"/>
                    <a:pt x="0" y="1"/>
                    <a:pt x="0" y="1"/>
                  </a:cubicBezTo>
                  <a:cubicBezTo>
                    <a:pt x="1" y="1"/>
                    <a:pt x="3" y="1"/>
                    <a:pt x="4" y="1"/>
                  </a:cubicBezTo>
                  <a:cubicBezTo>
                    <a:pt x="9" y="1"/>
                    <a:pt x="14" y="3"/>
                    <a:pt x="18" y="7"/>
                  </a:cubicBezTo>
                  <a:cubicBezTo>
                    <a:pt x="18" y="5"/>
                    <a:pt x="18" y="5"/>
                    <a:pt x="18" y="5"/>
                  </a:cubicBezTo>
                  <a:cubicBezTo>
                    <a:pt x="15" y="2"/>
                    <a:pt x="11" y="0"/>
                    <a:pt x="7" y="0"/>
                  </a:cubicBezTo>
                </a:path>
              </a:pathLst>
            </a:custGeom>
            <a:solidFill>
              <a:srgbClr val="2F1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3" name="Freeform 109">
              <a:extLst>
                <a:ext uri="{FF2B5EF4-FFF2-40B4-BE49-F238E27FC236}">
                  <a16:creationId xmlns:a16="http://schemas.microsoft.com/office/drawing/2014/main" id="{856117E6-E851-4D54-8BFA-17D043505619}"/>
                </a:ext>
              </a:extLst>
            </p:cNvPr>
            <p:cNvSpPr>
              <a:spLocks/>
            </p:cNvSpPr>
            <p:nvPr/>
          </p:nvSpPr>
          <p:spPr bwMode="auto">
            <a:xfrm flipH="1">
              <a:off x="6816628" y="1767682"/>
              <a:ext cx="6350" cy="15875"/>
            </a:xfrm>
            <a:custGeom>
              <a:avLst/>
              <a:gdLst>
                <a:gd name="T0" fmla="*/ 0 w 3"/>
                <a:gd name="T1" fmla="*/ 0 h 9"/>
                <a:gd name="T2" fmla="*/ 0 w 3"/>
                <a:gd name="T3" fmla="*/ 2 h 9"/>
                <a:gd name="T4" fmla="*/ 3 w 3"/>
                <a:gd name="T5" fmla="*/ 9 h 9"/>
                <a:gd name="T6" fmla="*/ 3 w 3"/>
                <a:gd name="T7" fmla="*/ 6 h 9"/>
                <a:gd name="T8" fmla="*/ 0 w 3"/>
                <a:gd name="T9" fmla="*/ 0 h 9"/>
              </a:gdLst>
              <a:ahLst/>
              <a:cxnLst>
                <a:cxn ang="0">
                  <a:pos x="T0" y="T1"/>
                </a:cxn>
                <a:cxn ang="0">
                  <a:pos x="T2" y="T3"/>
                </a:cxn>
                <a:cxn ang="0">
                  <a:pos x="T4" y="T5"/>
                </a:cxn>
                <a:cxn ang="0">
                  <a:pos x="T6" y="T7"/>
                </a:cxn>
                <a:cxn ang="0">
                  <a:pos x="T8" y="T9"/>
                </a:cxn>
              </a:cxnLst>
              <a:rect l="0" t="0" r="r" b="b"/>
              <a:pathLst>
                <a:path w="3" h="9">
                  <a:moveTo>
                    <a:pt x="0" y="0"/>
                  </a:moveTo>
                  <a:cubicBezTo>
                    <a:pt x="0" y="2"/>
                    <a:pt x="0" y="2"/>
                    <a:pt x="0" y="2"/>
                  </a:cubicBezTo>
                  <a:cubicBezTo>
                    <a:pt x="1" y="4"/>
                    <a:pt x="3" y="6"/>
                    <a:pt x="3" y="9"/>
                  </a:cubicBezTo>
                  <a:cubicBezTo>
                    <a:pt x="3" y="6"/>
                    <a:pt x="3" y="6"/>
                    <a:pt x="3" y="6"/>
                  </a:cubicBezTo>
                  <a:cubicBezTo>
                    <a:pt x="2" y="3"/>
                    <a:pt x="1" y="1"/>
                    <a:pt x="0" y="0"/>
                  </a:cubicBezTo>
                </a:path>
              </a:pathLst>
            </a:custGeom>
            <a:solidFill>
              <a:srgbClr val="BE88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4" name="Freeform 110">
              <a:extLst>
                <a:ext uri="{FF2B5EF4-FFF2-40B4-BE49-F238E27FC236}">
                  <a16:creationId xmlns:a16="http://schemas.microsoft.com/office/drawing/2014/main" id="{3DC4C0E9-6BFE-47A4-99C6-B1D87445C0FE}"/>
                </a:ext>
              </a:extLst>
            </p:cNvPr>
            <p:cNvSpPr>
              <a:spLocks/>
            </p:cNvSpPr>
            <p:nvPr/>
          </p:nvSpPr>
          <p:spPr bwMode="auto">
            <a:xfrm flipH="1">
              <a:off x="6867428" y="1761332"/>
              <a:ext cx="14288" cy="9525"/>
            </a:xfrm>
            <a:custGeom>
              <a:avLst/>
              <a:gdLst>
                <a:gd name="T0" fmla="*/ 7 w 7"/>
                <a:gd name="T1" fmla="*/ 0 h 5"/>
                <a:gd name="T2" fmla="*/ 0 w 7"/>
                <a:gd name="T3" fmla="*/ 5 h 5"/>
                <a:gd name="T4" fmla="*/ 4 w 7"/>
                <a:gd name="T5" fmla="*/ 3 h 5"/>
                <a:gd name="T6" fmla="*/ 7 w 7"/>
                <a:gd name="T7" fmla="*/ 1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4" y="1"/>
                    <a:pt x="2" y="3"/>
                    <a:pt x="0" y="5"/>
                  </a:cubicBezTo>
                  <a:cubicBezTo>
                    <a:pt x="1" y="5"/>
                    <a:pt x="2" y="4"/>
                    <a:pt x="4" y="3"/>
                  </a:cubicBezTo>
                  <a:cubicBezTo>
                    <a:pt x="5" y="2"/>
                    <a:pt x="6" y="2"/>
                    <a:pt x="7" y="1"/>
                  </a:cubicBezTo>
                  <a:cubicBezTo>
                    <a:pt x="7" y="1"/>
                    <a:pt x="7" y="0"/>
                    <a:pt x="7" y="0"/>
                  </a:cubicBezTo>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5" name="Freeform 111">
              <a:extLst>
                <a:ext uri="{FF2B5EF4-FFF2-40B4-BE49-F238E27FC236}">
                  <a16:creationId xmlns:a16="http://schemas.microsoft.com/office/drawing/2014/main" id="{D8730536-EEFA-40D8-98CD-015BEC87916F}"/>
                </a:ext>
              </a:extLst>
            </p:cNvPr>
            <p:cNvSpPr>
              <a:spLocks noEditPoints="1"/>
            </p:cNvSpPr>
            <p:nvPr/>
          </p:nvSpPr>
          <p:spPr bwMode="auto">
            <a:xfrm flipH="1">
              <a:off x="6778528" y="1759745"/>
              <a:ext cx="88900" cy="190500"/>
            </a:xfrm>
            <a:custGeom>
              <a:avLst/>
              <a:gdLst>
                <a:gd name="T0" fmla="*/ 44 w 46"/>
                <a:gd name="T1" fmla="*/ 80 h 99"/>
                <a:gd name="T2" fmla="*/ 42 w 46"/>
                <a:gd name="T3" fmla="*/ 95 h 99"/>
                <a:gd name="T4" fmla="*/ 39 w 46"/>
                <a:gd name="T5" fmla="*/ 99 h 99"/>
                <a:gd name="T6" fmla="*/ 45 w 46"/>
                <a:gd name="T7" fmla="*/ 84 h 99"/>
                <a:gd name="T8" fmla="*/ 44 w 46"/>
                <a:gd name="T9" fmla="*/ 80 h 99"/>
                <a:gd name="T10" fmla="*/ 4 w 46"/>
                <a:gd name="T11" fmla="*/ 0 h 99"/>
                <a:gd name="T12" fmla="*/ 1 w 46"/>
                <a:gd name="T13" fmla="*/ 1 h 99"/>
                <a:gd name="T14" fmla="*/ 0 w 46"/>
                <a:gd name="T15" fmla="*/ 1 h 99"/>
                <a:gd name="T16" fmla="*/ 0 w 46"/>
                <a:gd name="T17" fmla="*/ 2 h 99"/>
                <a:gd name="T18" fmla="*/ 4 w 46"/>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9">
                  <a:moveTo>
                    <a:pt x="44" y="80"/>
                  </a:moveTo>
                  <a:cubicBezTo>
                    <a:pt x="45" y="86"/>
                    <a:pt x="44" y="91"/>
                    <a:pt x="42" y="95"/>
                  </a:cubicBezTo>
                  <a:cubicBezTo>
                    <a:pt x="41" y="96"/>
                    <a:pt x="40" y="98"/>
                    <a:pt x="39" y="99"/>
                  </a:cubicBezTo>
                  <a:cubicBezTo>
                    <a:pt x="44" y="96"/>
                    <a:pt x="46" y="90"/>
                    <a:pt x="45" y="84"/>
                  </a:cubicBezTo>
                  <a:cubicBezTo>
                    <a:pt x="44" y="80"/>
                    <a:pt x="44" y="80"/>
                    <a:pt x="44" y="80"/>
                  </a:cubicBezTo>
                  <a:moveTo>
                    <a:pt x="4" y="0"/>
                  </a:moveTo>
                  <a:cubicBezTo>
                    <a:pt x="1" y="1"/>
                    <a:pt x="1" y="1"/>
                    <a:pt x="1" y="1"/>
                  </a:cubicBezTo>
                  <a:cubicBezTo>
                    <a:pt x="1" y="1"/>
                    <a:pt x="0" y="1"/>
                    <a:pt x="0" y="1"/>
                  </a:cubicBezTo>
                  <a:cubicBezTo>
                    <a:pt x="0" y="1"/>
                    <a:pt x="0" y="2"/>
                    <a:pt x="0" y="2"/>
                  </a:cubicBezTo>
                  <a:cubicBezTo>
                    <a:pt x="1" y="1"/>
                    <a:pt x="3" y="1"/>
                    <a:pt x="4" y="0"/>
                  </a:cubicBezTo>
                </a:path>
              </a:pathLst>
            </a:custGeom>
            <a:solidFill>
              <a:srgbClr val="2F1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6" name="Freeform 112">
              <a:extLst>
                <a:ext uri="{FF2B5EF4-FFF2-40B4-BE49-F238E27FC236}">
                  <a16:creationId xmlns:a16="http://schemas.microsoft.com/office/drawing/2014/main" id="{E4DF8934-BDE2-4CFD-A05C-EC94EF74F2EA}"/>
                </a:ext>
              </a:extLst>
            </p:cNvPr>
            <p:cNvSpPr>
              <a:spLocks/>
            </p:cNvSpPr>
            <p:nvPr/>
          </p:nvSpPr>
          <p:spPr bwMode="auto">
            <a:xfrm flipH="1">
              <a:off x="6780115" y="1759745"/>
              <a:ext cx="93663" cy="182563"/>
            </a:xfrm>
            <a:custGeom>
              <a:avLst/>
              <a:gdLst>
                <a:gd name="T0" fmla="*/ 12 w 48"/>
                <a:gd name="T1" fmla="*/ 0 h 95"/>
                <a:gd name="T2" fmla="*/ 8 w 48"/>
                <a:gd name="T3" fmla="*/ 0 h 95"/>
                <a:gd name="T4" fmla="*/ 7 w 48"/>
                <a:gd name="T5" fmla="*/ 0 h 95"/>
                <a:gd name="T6" fmla="*/ 3 w 48"/>
                <a:gd name="T7" fmla="*/ 2 h 95"/>
                <a:gd name="T8" fmla="*/ 0 w 48"/>
                <a:gd name="T9" fmla="*/ 4 h 95"/>
                <a:gd name="T10" fmla="*/ 1 w 48"/>
                <a:gd name="T11" fmla="*/ 4 h 95"/>
                <a:gd name="T12" fmla="*/ 8 w 48"/>
                <a:gd name="T13" fmla="*/ 2 h 95"/>
                <a:gd name="T14" fmla="*/ 12 w 48"/>
                <a:gd name="T15" fmla="*/ 2 h 95"/>
                <a:gd name="T16" fmla="*/ 26 w 48"/>
                <a:gd name="T17" fmla="*/ 13 h 95"/>
                <a:gd name="T18" fmla="*/ 45 w 48"/>
                <a:gd name="T19" fmla="*/ 87 h 95"/>
                <a:gd name="T20" fmla="*/ 45 w 48"/>
                <a:gd name="T21" fmla="*/ 95 h 95"/>
                <a:gd name="T22" fmla="*/ 47 w 48"/>
                <a:gd name="T23" fmla="*/ 80 h 95"/>
                <a:gd name="T24" fmla="*/ 29 w 48"/>
                <a:gd name="T25" fmla="*/ 13 h 95"/>
                <a:gd name="T26" fmla="*/ 26 w 48"/>
                <a:gd name="T27" fmla="*/ 6 h 95"/>
                <a:gd name="T28" fmla="*/ 12 w 48"/>
                <a:gd name="T2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5">
                  <a:moveTo>
                    <a:pt x="12" y="0"/>
                  </a:moveTo>
                  <a:cubicBezTo>
                    <a:pt x="11" y="0"/>
                    <a:pt x="9" y="0"/>
                    <a:pt x="8" y="0"/>
                  </a:cubicBezTo>
                  <a:cubicBezTo>
                    <a:pt x="7" y="0"/>
                    <a:pt x="7" y="0"/>
                    <a:pt x="7" y="0"/>
                  </a:cubicBezTo>
                  <a:cubicBezTo>
                    <a:pt x="6" y="1"/>
                    <a:pt x="4" y="1"/>
                    <a:pt x="3" y="2"/>
                  </a:cubicBezTo>
                  <a:cubicBezTo>
                    <a:pt x="2" y="3"/>
                    <a:pt x="1" y="3"/>
                    <a:pt x="0" y="4"/>
                  </a:cubicBezTo>
                  <a:cubicBezTo>
                    <a:pt x="0" y="4"/>
                    <a:pt x="1" y="4"/>
                    <a:pt x="1" y="4"/>
                  </a:cubicBezTo>
                  <a:cubicBezTo>
                    <a:pt x="8" y="2"/>
                    <a:pt x="8" y="2"/>
                    <a:pt x="8" y="2"/>
                  </a:cubicBezTo>
                  <a:cubicBezTo>
                    <a:pt x="9" y="2"/>
                    <a:pt x="10" y="2"/>
                    <a:pt x="12" y="2"/>
                  </a:cubicBezTo>
                  <a:cubicBezTo>
                    <a:pt x="18" y="2"/>
                    <a:pt x="24" y="6"/>
                    <a:pt x="26" y="13"/>
                  </a:cubicBezTo>
                  <a:cubicBezTo>
                    <a:pt x="45" y="87"/>
                    <a:pt x="45" y="87"/>
                    <a:pt x="45" y="87"/>
                  </a:cubicBezTo>
                  <a:cubicBezTo>
                    <a:pt x="45" y="90"/>
                    <a:pt x="45" y="92"/>
                    <a:pt x="45" y="95"/>
                  </a:cubicBezTo>
                  <a:cubicBezTo>
                    <a:pt x="47" y="91"/>
                    <a:pt x="48" y="86"/>
                    <a:pt x="47" y="80"/>
                  </a:cubicBezTo>
                  <a:cubicBezTo>
                    <a:pt x="29" y="13"/>
                    <a:pt x="29" y="13"/>
                    <a:pt x="29" y="13"/>
                  </a:cubicBezTo>
                  <a:cubicBezTo>
                    <a:pt x="29" y="10"/>
                    <a:pt x="27" y="8"/>
                    <a:pt x="26" y="6"/>
                  </a:cubicBezTo>
                  <a:cubicBezTo>
                    <a:pt x="22" y="2"/>
                    <a:pt x="17" y="0"/>
                    <a:pt x="12" y="0"/>
                  </a:cubicBezTo>
                </a:path>
              </a:pathLst>
            </a:custGeom>
            <a:solidFill>
              <a:srgbClr val="52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7" name="Freeform 113">
              <a:extLst>
                <a:ext uri="{FF2B5EF4-FFF2-40B4-BE49-F238E27FC236}">
                  <a16:creationId xmlns:a16="http://schemas.microsoft.com/office/drawing/2014/main" id="{DFAAEBD5-70CA-455F-A6A3-A1BC4F7DD459}"/>
                </a:ext>
              </a:extLst>
            </p:cNvPr>
            <p:cNvSpPr>
              <a:spLocks/>
            </p:cNvSpPr>
            <p:nvPr/>
          </p:nvSpPr>
          <p:spPr bwMode="auto">
            <a:xfrm flipH="1">
              <a:off x="6849966" y="1770857"/>
              <a:ext cx="15875" cy="19050"/>
            </a:xfrm>
            <a:custGeom>
              <a:avLst/>
              <a:gdLst>
                <a:gd name="T0" fmla="*/ 2 w 8"/>
                <a:gd name="T1" fmla="*/ 7 h 10"/>
                <a:gd name="T2" fmla="*/ 1 w 8"/>
                <a:gd name="T3" fmla="*/ 3 h 10"/>
                <a:gd name="T4" fmla="*/ 3 w 8"/>
                <a:gd name="T5" fmla="*/ 0 h 10"/>
                <a:gd name="T6" fmla="*/ 6 w 8"/>
                <a:gd name="T7" fmla="*/ 2 h 10"/>
                <a:gd name="T8" fmla="*/ 7 w 8"/>
                <a:gd name="T9" fmla="*/ 6 h 10"/>
                <a:gd name="T10" fmla="*/ 5 w 8"/>
                <a:gd name="T11" fmla="*/ 9 h 10"/>
                <a:gd name="T12" fmla="*/ 2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7"/>
                  </a:moveTo>
                  <a:cubicBezTo>
                    <a:pt x="1" y="3"/>
                    <a:pt x="1" y="3"/>
                    <a:pt x="1" y="3"/>
                  </a:cubicBezTo>
                  <a:cubicBezTo>
                    <a:pt x="0" y="2"/>
                    <a:pt x="1" y="0"/>
                    <a:pt x="3" y="0"/>
                  </a:cubicBezTo>
                  <a:cubicBezTo>
                    <a:pt x="4" y="0"/>
                    <a:pt x="6" y="0"/>
                    <a:pt x="6" y="2"/>
                  </a:cubicBezTo>
                  <a:cubicBezTo>
                    <a:pt x="7" y="6"/>
                    <a:pt x="7" y="6"/>
                    <a:pt x="7" y="6"/>
                  </a:cubicBezTo>
                  <a:cubicBezTo>
                    <a:pt x="8" y="7"/>
                    <a:pt x="7" y="9"/>
                    <a:pt x="5" y="9"/>
                  </a:cubicBezTo>
                  <a:cubicBezTo>
                    <a:pt x="4" y="10"/>
                    <a:pt x="2" y="9"/>
                    <a:pt x="2" y="7"/>
                  </a:cubicBezTo>
                  <a:close/>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8" name="Freeform 114">
              <a:extLst>
                <a:ext uri="{FF2B5EF4-FFF2-40B4-BE49-F238E27FC236}">
                  <a16:creationId xmlns:a16="http://schemas.microsoft.com/office/drawing/2014/main" id="{497A94B2-2CF8-487F-B9C4-A93E2F7D1CFE}"/>
                </a:ext>
              </a:extLst>
            </p:cNvPr>
            <p:cNvSpPr>
              <a:spLocks/>
            </p:cNvSpPr>
            <p:nvPr/>
          </p:nvSpPr>
          <p:spPr bwMode="auto">
            <a:xfrm flipH="1">
              <a:off x="6783290" y="1810545"/>
              <a:ext cx="115888" cy="123825"/>
            </a:xfrm>
            <a:custGeom>
              <a:avLst/>
              <a:gdLst>
                <a:gd name="T0" fmla="*/ 56 w 59"/>
                <a:gd name="T1" fmla="*/ 34 h 64"/>
                <a:gd name="T2" fmla="*/ 34 w 59"/>
                <a:gd name="T3" fmla="*/ 64 h 64"/>
                <a:gd name="T4" fmla="*/ 0 w 59"/>
                <a:gd name="T5" fmla="*/ 51 h 64"/>
                <a:gd name="T6" fmla="*/ 10 w 59"/>
                <a:gd name="T7" fmla="*/ 12 h 64"/>
                <a:gd name="T8" fmla="*/ 37 w 59"/>
                <a:gd name="T9" fmla="*/ 4 h 64"/>
                <a:gd name="T10" fmla="*/ 56 w 59"/>
                <a:gd name="T11" fmla="*/ 34 h 64"/>
              </a:gdLst>
              <a:ahLst/>
              <a:cxnLst>
                <a:cxn ang="0">
                  <a:pos x="T0" y="T1"/>
                </a:cxn>
                <a:cxn ang="0">
                  <a:pos x="T2" y="T3"/>
                </a:cxn>
                <a:cxn ang="0">
                  <a:pos x="T4" y="T5"/>
                </a:cxn>
                <a:cxn ang="0">
                  <a:pos x="T6" y="T7"/>
                </a:cxn>
                <a:cxn ang="0">
                  <a:pos x="T8" y="T9"/>
                </a:cxn>
                <a:cxn ang="0">
                  <a:pos x="T10" y="T11"/>
                </a:cxn>
              </a:cxnLst>
              <a:rect l="0" t="0" r="r" b="b"/>
              <a:pathLst>
                <a:path w="59" h="64">
                  <a:moveTo>
                    <a:pt x="56" y="34"/>
                  </a:moveTo>
                  <a:cubicBezTo>
                    <a:pt x="34" y="64"/>
                    <a:pt x="34" y="64"/>
                    <a:pt x="34" y="64"/>
                  </a:cubicBezTo>
                  <a:cubicBezTo>
                    <a:pt x="0" y="51"/>
                    <a:pt x="0" y="51"/>
                    <a:pt x="0" y="51"/>
                  </a:cubicBezTo>
                  <a:cubicBezTo>
                    <a:pt x="10" y="12"/>
                    <a:pt x="10" y="12"/>
                    <a:pt x="10" y="12"/>
                  </a:cubicBezTo>
                  <a:cubicBezTo>
                    <a:pt x="13" y="4"/>
                    <a:pt x="28" y="0"/>
                    <a:pt x="37" y="4"/>
                  </a:cubicBezTo>
                  <a:cubicBezTo>
                    <a:pt x="46" y="7"/>
                    <a:pt x="59" y="26"/>
                    <a:pt x="56" y="34"/>
                  </a:cubicBezTo>
                  <a:close/>
                </a:path>
              </a:pathLst>
            </a:custGeom>
            <a:solidFill>
              <a:srgbClr val="BB9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89" name="Freeform 115">
              <a:extLst>
                <a:ext uri="{FF2B5EF4-FFF2-40B4-BE49-F238E27FC236}">
                  <a16:creationId xmlns:a16="http://schemas.microsoft.com/office/drawing/2014/main" id="{B3849E8C-376F-47CB-9FDD-8F7372F62386}"/>
                </a:ext>
              </a:extLst>
            </p:cNvPr>
            <p:cNvSpPr>
              <a:spLocks/>
            </p:cNvSpPr>
            <p:nvPr/>
          </p:nvSpPr>
          <p:spPr bwMode="auto">
            <a:xfrm flipH="1">
              <a:off x="6765828" y="1885157"/>
              <a:ext cx="214313" cy="323850"/>
            </a:xfrm>
            <a:custGeom>
              <a:avLst/>
              <a:gdLst>
                <a:gd name="T0" fmla="*/ 24 w 110"/>
                <a:gd name="T1" fmla="*/ 168 h 168"/>
                <a:gd name="T2" fmla="*/ 10 w 110"/>
                <a:gd name="T3" fmla="*/ 163 h 168"/>
                <a:gd name="T4" fmla="*/ 4 w 110"/>
                <a:gd name="T5" fmla="*/ 139 h 168"/>
                <a:gd name="T6" fmla="*/ 43 w 110"/>
                <a:gd name="T7" fmla="*/ 0 h 168"/>
                <a:gd name="T8" fmla="*/ 84 w 110"/>
                <a:gd name="T9" fmla="*/ 15 h 168"/>
                <a:gd name="T10" fmla="*/ 63 w 110"/>
                <a:gd name="T11" fmla="*/ 96 h 168"/>
                <a:gd name="T12" fmla="*/ 102 w 110"/>
                <a:gd name="T13" fmla="*/ 61 h 168"/>
                <a:gd name="T14" fmla="*/ 110 w 110"/>
                <a:gd name="T15" fmla="*/ 129 h 168"/>
                <a:gd name="T16" fmla="*/ 35 w 110"/>
                <a:gd name="T17" fmla="*/ 165 h 168"/>
                <a:gd name="T18" fmla="*/ 24 w 110"/>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68">
                  <a:moveTo>
                    <a:pt x="24" y="168"/>
                  </a:moveTo>
                  <a:cubicBezTo>
                    <a:pt x="19" y="168"/>
                    <a:pt x="14" y="167"/>
                    <a:pt x="10" y="163"/>
                  </a:cubicBezTo>
                  <a:cubicBezTo>
                    <a:pt x="3" y="158"/>
                    <a:pt x="0" y="148"/>
                    <a:pt x="4" y="139"/>
                  </a:cubicBezTo>
                  <a:cubicBezTo>
                    <a:pt x="43" y="0"/>
                    <a:pt x="43" y="0"/>
                    <a:pt x="43" y="0"/>
                  </a:cubicBezTo>
                  <a:cubicBezTo>
                    <a:pt x="84" y="15"/>
                    <a:pt x="84" y="15"/>
                    <a:pt x="84" y="15"/>
                  </a:cubicBezTo>
                  <a:cubicBezTo>
                    <a:pt x="63" y="96"/>
                    <a:pt x="63" y="96"/>
                    <a:pt x="63" y="96"/>
                  </a:cubicBezTo>
                  <a:cubicBezTo>
                    <a:pt x="63" y="96"/>
                    <a:pt x="84" y="69"/>
                    <a:pt x="102" y="61"/>
                  </a:cubicBezTo>
                  <a:cubicBezTo>
                    <a:pt x="110" y="129"/>
                    <a:pt x="110" y="129"/>
                    <a:pt x="110" y="129"/>
                  </a:cubicBezTo>
                  <a:cubicBezTo>
                    <a:pt x="35" y="165"/>
                    <a:pt x="35" y="165"/>
                    <a:pt x="35" y="165"/>
                  </a:cubicBezTo>
                  <a:cubicBezTo>
                    <a:pt x="32" y="167"/>
                    <a:pt x="28" y="168"/>
                    <a:pt x="24" y="1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grpSp>
    </p:spTree>
    <p:extLst>
      <p:ext uri="{BB962C8B-B14F-4D97-AF65-F5344CB8AC3E}">
        <p14:creationId xmlns:p14="http://schemas.microsoft.com/office/powerpoint/2010/main" val="346701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EEFBA-F707-4AEB-B77E-5EA46B2EDBF5}"/>
              </a:ext>
            </a:extLst>
          </p:cNvPr>
          <p:cNvSpPr>
            <a:spLocks noGrp="1"/>
          </p:cNvSpPr>
          <p:nvPr>
            <p:ph type="title"/>
          </p:nvPr>
        </p:nvSpPr>
        <p:spPr>
          <a:xfrm>
            <a:off x="3966774" y="1412924"/>
            <a:ext cx="7678885" cy="2125804"/>
          </a:xfrm>
        </p:spPr>
        <p:txBody>
          <a:bodyPr>
            <a:normAutofit/>
          </a:bodyPr>
          <a:lstStyle/>
          <a:p>
            <a:r>
              <a:rPr lang="en-US" dirty="0"/>
              <a:t>“Why you be </a:t>
            </a:r>
            <a:r>
              <a:rPr lang="en-US" dirty="0" err="1"/>
              <a:t>trippin</a:t>
            </a:r>
            <a:r>
              <a:rPr lang="en-US" dirty="0"/>
              <a:t>’?”</a:t>
            </a:r>
          </a:p>
        </p:txBody>
      </p:sp>
      <p:sp>
        <p:nvSpPr>
          <p:cNvPr id="6" name="Text Placeholder 5">
            <a:extLst>
              <a:ext uri="{FF2B5EF4-FFF2-40B4-BE49-F238E27FC236}">
                <a16:creationId xmlns:a16="http://schemas.microsoft.com/office/drawing/2014/main" id="{6C5C55C1-0364-4E1C-B13E-2D79B523FCF9}"/>
              </a:ext>
            </a:extLst>
          </p:cNvPr>
          <p:cNvSpPr>
            <a:spLocks noGrp="1"/>
          </p:cNvSpPr>
          <p:nvPr>
            <p:ph type="body" idx="1"/>
          </p:nvPr>
        </p:nvSpPr>
        <p:spPr>
          <a:xfrm>
            <a:off x="3966775" y="3765098"/>
            <a:ext cx="7099541" cy="607968"/>
          </a:xfrm>
        </p:spPr>
        <p:txBody>
          <a:bodyPr/>
          <a:lstStyle/>
          <a:p>
            <a:r>
              <a:rPr lang="en-US" dirty="0">
                <a:solidFill>
                  <a:srgbClr val="00B0F0"/>
                </a:solidFill>
              </a:rPr>
              <a:t>Emotional Dysregulation and AD/HD</a:t>
            </a:r>
          </a:p>
        </p:txBody>
      </p:sp>
      <p:grpSp>
        <p:nvGrpSpPr>
          <p:cNvPr id="7" name="Group 6">
            <a:extLst>
              <a:ext uri="{FF2B5EF4-FFF2-40B4-BE49-F238E27FC236}">
                <a16:creationId xmlns:a16="http://schemas.microsoft.com/office/drawing/2014/main" id="{EF0ED020-7688-4E82-9468-BA735F1D7D78}"/>
              </a:ext>
            </a:extLst>
          </p:cNvPr>
          <p:cNvGrpSpPr/>
          <p:nvPr/>
        </p:nvGrpSpPr>
        <p:grpSpPr>
          <a:xfrm>
            <a:off x="844549" y="2042930"/>
            <a:ext cx="2842703" cy="2772140"/>
            <a:chOff x="4073211" y="1371600"/>
            <a:chExt cx="4056739" cy="3956039"/>
          </a:xfrm>
        </p:grpSpPr>
        <p:sp>
          <p:nvSpPr>
            <p:cNvPr id="8" name="Freeform 1">
              <a:extLst>
                <a:ext uri="{FF2B5EF4-FFF2-40B4-BE49-F238E27FC236}">
                  <a16:creationId xmlns:a16="http://schemas.microsoft.com/office/drawing/2014/main" id="{C99D8216-2575-44C5-9A98-EFFF6A1E54D6}"/>
                </a:ext>
              </a:extLst>
            </p:cNvPr>
            <p:cNvSpPr>
              <a:spLocks noChangeArrowheads="1"/>
            </p:cNvSpPr>
            <p:nvPr/>
          </p:nvSpPr>
          <p:spPr bwMode="auto">
            <a:xfrm>
              <a:off x="6172200" y="1371600"/>
              <a:ext cx="1957750" cy="3956039"/>
            </a:xfrm>
            <a:custGeom>
              <a:avLst/>
              <a:gdLst>
                <a:gd name="T0" fmla="*/ 3334 w 6602"/>
                <a:gd name="T1" fmla="*/ 1294 h 13340"/>
                <a:gd name="T2" fmla="*/ 0 w 6602"/>
                <a:gd name="T3" fmla="*/ 1906 h 13340"/>
                <a:gd name="T4" fmla="*/ 68 w 6602"/>
                <a:gd name="T5" fmla="*/ 12522 h 13340"/>
                <a:gd name="T6" fmla="*/ 3607 w 6602"/>
                <a:gd name="T7" fmla="*/ 11910 h 13340"/>
                <a:gd name="T8" fmla="*/ 5852 w 6602"/>
                <a:gd name="T9" fmla="*/ 10140 h 13340"/>
                <a:gd name="T10" fmla="*/ 6601 w 6602"/>
                <a:gd name="T11" fmla="*/ 7622 h 13340"/>
                <a:gd name="T12" fmla="*/ 5920 w 6602"/>
                <a:gd name="T13" fmla="*/ 5172 h 13340"/>
                <a:gd name="T14" fmla="*/ 4628 w 6602"/>
                <a:gd name="T15" fmla="*/ 3130 h 13340"/>
                <a:gd name="T16" fmla="*/ 3334 w 6602"/>
                <a:gd name="T17" fmla="*/ 11569 h 13340"/>
                <a:gd name="T18" fmla="*/ 3334 w 6602"/>
                <a:gd name="T19" fmla="*/ 11638 h 13340"/>
                <a:gd name="T20" fmla="*/ 1701 w 6602"/>
                <a:gd name="T21" fmla="*/ 12930 h 13340"/>
                <a:gd name="T22" fmla="*/ 340 w 6602"/>
                <a:gd name="T23" fmla="*/ 9800 h 13340"/>
                <a:gd name="T24" fmla="*/ 1769 w 6602"/>
                <a:gd name="T25" fmla="*/ 9595 h 13340"/>
                <a:gd name="T26" fmla="*/ 1429 w 6602"/>
                <a:gd name="T27" fmla="*/ 10072 h 13340"/>
                <a:gd name="T28" fmla="*/ 2858 w 6602"/>
                <a:gd name="T29" fmla="*/ 10072 h 13340"/>
                <a:gd name="T30" fmla="*/ 4151 w 6602"/>
                <a:gd name="T31" fmla="*/ 11638 h 13340"/>
                <a:gd name="T32" fmla="*/ 3742 w 6602"/>
                <a:gd name="T33" fmla="*/ 11569 h 13340"/>
                <a:gd name="T34" fmla="*/ 2108 w 6602"/>
                <a:gd name="T35" fmla="*/ 9460 h 13340"/>
                <a:gd name="T36" fmla="*/ 340 w 6602"/>
                <a:gd name="T37" fmla="*/ 9188 h 13340"/>
                <a:gd name="T38" fmla="*/ 1906 w 6602"/>
                <a:gd name="T39" fmla="*/ 8507 h 13340"/>
                <a:gd name="T40" fmla="*/ 2858 w 6602"/>
                <a:gd name="T41" fmla="*/ 6873 h 13340"/>
                <a:gd name="T42" fmla="*/ 3742 w 6602"/>
                <a:gd name="T43" fmla="*/ 8167 h 13340"/>
                <a:gd name="T44" fmla="*/ 4558 w 6602"/>
                <a:gd name="T45" fmla="*/ 9595 h 13340"/>
                <a:gd name="T46" fmla="*/ 5512 w 6602"/>
                <a:gd name="T47" fmla="*/ 10140 h 13340"/>
                <a:gd name="T48" fmla="*/ 5580 w 6602"/>
                <a:gd name="T49" fmla="*/ 5172 h 13340"/>
                <a:gd name="T50" fmla="*/ 5375 w 6602"/>
                <a:gd name="T51" fmla="*/ 5989 h 13340"/>
                <a:gd name="T52" fmla="*/ 4356 w 6602"/>
                <a:gd name="T53" fmla="*/ 7010 h 13340"/>
                <a:gd name="T54" fmla="*/ 4558 w 6602"/>
                <a:gd name="T55" fmla="*/ 7213 h 13340"/>
                <a:gd name="T56" fmla="*/ 6192 w 6602"/>
                <a:gd name="T57" fmla="*/ 7622 h 13340"/>
                <a:gd name="T58" fmla="*/ 5375 w 6602"/>
                <a:gd name="T59" fmla="*/ 9051 h 13340"/>
                <a:gd name="T60" fmla="*/ 3879 w 6602"/>
                <a:gd name="T61" fmla="*/ 8983 h 13340"/>
                <a:gd name="T62" fmla="*/ 4084 w 6602"/>
                <a:gd name="T63" fmla="*/ 7213 h 13340"/>
                <a:gd name="T64" fmla="*/ 2108 w 6602"/>
                <a:gd name="T65" fmla="*/ 7485 h 13340"/>
                <a:gd name="T66" fmla="*/ 340 w 6602"/>
                <a:gd name="T67" fmla="*/ 7622 h 13340"/>
                <a:gd name="T68" fmla="*/ 340 w 6602"/>
                <a:gd name="T69" fmla="*/ 2110 h 13340"/>
                <a:gd name="T70" fmla="*/ 1634 w 6602"/>
                <a:gd name="T71" fmla="*/ 1973 h 13340"/>
                <a:gd name="T72" fmla="*/ 1973 w 6602"/>
                <a:gd name="T73" fmla="*/ 1768 h 13340"/>
                <a:gd name="T74" fmla="*/ 408 w 6602"/>
                <a:gd name="T75" fmla="*/ 1429 h 13340"/>
                <a:gd name="T76" fmla="*/ 3062 w 6602"/>
                <a:gd name="T77" fmla="*/ 1496 h 13340"/>
                <a:gd name="T78" fmla="*/ 3062 w 6602"/>
                <a:gd name="T79" fmla="*/ 1496 h 13340"/>
                <a:gd name="T80" fmla="*/ 1906 w 6602"/>
                <a:gd name="T81" fmla="*/ 3062 h 13340"/>
                <a:gd name="T82" fmla="*/ 1089 w 6602"/>
                <a:gd name="T83" fmla="*/ 5377 h 13340"/>
                <a:gd name="T84" fmla="*/ 2653 w 6602"/>
                <a:gd name="T85" fmla="*/ 5784 h 13340"/>
                <a:gd name="T86" fmla="*/ 2518 w 6602"/>
                <a:gd name="T87" fmla="*/ 5377 h 13340"/>
                <a:gd name="T88" fmla="*/ 1361 w 6602"/>
                <a:gd name="T89" fmla="*/ 3744 h 13340"/>
                <a:gd name="T90" fmla="*/ 3130 w 6602"/>
                <a:gd name="T91" fmla="*/ 3062 h 13340"/>
                <a:gd name="T92" fmla="*/ 4286 w 6602"/>
                <a:gd name="T93" fmla="*/ 3130 h 13340"/>
                <a:gd name="T94" fmla="*/ 4286 w 6602"/>
                <a:gd name="T95" fmla="*/ 3471 h 13340"/>
                <a:gd name="T96" fmla="*/ 2925 w 6602"/>
                <a:gd name="T97" fmla="*/ 4628 h 13340"/>
                <a:gd name="T98" fmla="*/ 2858 w 6602"/>
                <a:gd name="T99" fmla="*/ 5035 h 13340"/>
                <a:gd name="T100" fmla="*/ 4558 w 6602"/>
                <a:gd name="T101" fmla="*/ 3744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2" h="13340">
                  <a:moveTo>
                    <a:pt x="3334" y="1294"/>
                  </a:moveTo>
                  <a:lnTo>
                    <a:pt x="3334" y="1294"/>
                  </a:lnTo>
                  <a:cubicBezTo>
                    <a:pt x="3130" y="545"/>
                    <a:pt x="2450" y="0"/>
                    <a:pt x="1701" y="0"/>
                  </a:cubicBezTo>
                  <a:cubicBezTo>
                    <a:pt x="747" y="0"/>
                    <a:pt x="0" y="884"/>
                    <a:pt x="0" y="1906"/>
                  </a:cubicBezTo>
                  <a:cubicBezTo>
                    <a:pt x="0" y="12385"/>
                    <a:pt x="0" y="12385"/>
                    <a:pt x="0" y="12385"/>
                  </a:cubicBezTo>
                  <a:cubicBezTo>
                    <a:pt x="0" y="12455"/>
                    <a:pt x="0" y="12522"/>
                    <a:pt x="68" y="12522"/>
                  </a:cubicBezTo>
                  <a:cubicBezTo>
                    <a:pt x="408" y="12930"/>
                    <a:pt x="1157" y="13339"/>
                    <a:pt x="1701" y="13339"/>
                  </a:cubicBezTo>
                  <a:cubicBezTo>
                    <a:pt x="2585" y="13339"/>
                    <a:pt x="3334" y="12795"/>
                    <a:pt x="3607" y="11910"/>
                  </a:cubicBezTo>
                  <a:cubicBezTo>
                    <a:pt x="3811" y="11978"/>
                    <a:pt x="3946" y="11978"/>
                    <a:pt x="4151" y="11978"/>
                  </a:cubicBezTo>
                  <a:cubicBezTo>
                    <a:pt x="5103" y="11978"/>
                    <a:pt x="5852" y="11161"/>
                    <a:pt x="5852" y="10140"/>
                  </a:cubicBezTo>
                  <a:cubicBezTo>
                    <a:pt x="5852" y="9800"/>
                    <a:pt x="5785" y="9528"/>
                    <a:pt x="5717" y="9323"/>
                  </a:cubicBezTo>
                  <a:cubicBezTo>
                    <a:pt x="6261" y="8983"/>
                    <a:pt x="6601" y="8372"/>
                    <a:pt x="6601" y="7622"/>
                  </a:cubicBezTo>
                  <a:cubicBezTo>
                    <a:pt x="6601" y="7010"/>
                    <a:pt x="6261" y="6396"/>
                    <a:pt x="5785" y="6057"/>
                  </a:cubicBezTo>
                  <a:cubicBezTo>
                    <a:pt x="5920" y="5784"/>
                    <a:pt x="5920" y="5445"/>
                    <a:pt x="5920" y="5172"/>
                  </a:cubicBezTo>
                  <a:cubicBezTo>
                    <a:pt x="5920" y="4288"/>
                    <a:pt x="5375" y="3539"/>
                    <a:pt x="4628" y="3334"/>
                  </a:cubicBezTo>
                  <a:cubicBezTo>
                    <a:pt x="4628" y="3267"/>
                    <a:pt x="4628" y="3199"/>
                    <a:pt x="4628" y="3130"/>
                  </a:cubicBezTo>
                  <a:cubicBezTo>
                    <a:pt x="4628" y="2245"/>
                    <a:pt x="4084" y="1496"/>
                    <a:pt x="3334" y="1294"/>
                  </a:cubicBezTo>
                  <a:close/>
                  <a:moveTo>
                    <a:pt x="3334" y="11569"/>
                  </a:moveTo>
                  <a:lnTo>
                    <a:pt x="3334" y="11569"/>
                  </a:lnTo>
                  <a:cubicBezTo>
                    <a:pt x="3334" y="11638"/>
                    <a:pt x="3334" y="11638"/>
                    <a:pt x="3334" y="11638"/>
                  </a:cubicBezTo>
                  <a:lnTo>
                    <a:pt x="3334" y="11638"/>
                  </a:lnTo>
                  <a:cubicBezTo>
                    <a:pt x="3130" y="12385"/>
                    <a:pt x="2450" y="12930"/>
                    <a:pt x="1701" y="12930"/>
                  </a:cubicBezTo>
                  <a:cubicBezTo>
                    <a:pt x="1292" y="12930"/>
                    <a:pt x="680" y="12590"/>
                    <a:pt x="340" y="12318"/>
                  </a:cubicBezTo>
                  <a:cubicBezTo>
                    <a:pt x="340" y="9800"/>
                    <a:pt x="340" y="9800"/>
                    <a:pt x="340" y="9800"/>
                  </a:cubicBezTo>
                  <a:cubicBezTo>
                    <a:pt x="545" y="9391"/>
                    <a:pt x="1019" y="9323"/>
                    <a:pt x="1157" y="9323"/>
                  </a:cubicBezTo>
                  <a:cubicBezTo>
                    <a:pt x="1429" y="9323"/>
                    <a:pt x="1701" y="9460"/>
                    <a:pt x="1769" y="9595"/>
                  </a:cubicBezTo>
                  <a:cubicBezTo>
                    <a:pt x="1701" y="9663"/>
                    <a:pt x="1564" y="9733"/>
                    <a:pt x="1496" y="9800"/>
                  </a:cubicBezTo>
                  <a:cubicBezTo>
                    <a:pt x="1429" y="9868"/>
                    <a:pt x="1361" y="10005"/>
                    <a:pt x="1429" y="10072"/>
                  </a:cubicBezTo>
                  <a:cubicBezTo>
                    <a:pt x="1496" y="10140"/>
                    <a:pt x="1634" y="10140"/>
                    <a:pt x="1701" y="10072"/>
                  </a:cubicBezTo>
                  <a:cubicBezTo>
                    <a:pt x="2178" y="9663"/>
                    <a:pt x="2585" y="9935"/>
                    <a:pt x="2858" y="10072"/>
                  </a:cubicBezTo>
                  <a:cubicBezTo>
                    <a:pt x="3267" y="10412"/>
                    <a:pt x="3470" y="11094"/>
                    <a:pt x="3334" y="11569"/>
                  </a:cubicBezTo>
                  <a:close/>
                  <a:moveTo>
                    <a:pt x="4151" y="11638"/>
                  </a:moveTo>
                  <a:lnTo>
                    <a:pt x="4151" y="11638"/>
                  </a:lnTo>
                  <a:cubicBezTo>
                    <a:pt x="4014" y="11638"/>
                    <a:pt x="3879" y="11569"/>
                    <a:pt x="3742" y="11569"/>
                  </a:cubicBezTo>
                  <a:cubicBezTo>
                    <a:pt x="3811" y="10889"/>
                    <a:pt x="3539" y="10140"/>
                    <a:pt x="3062" y="9733"/>
                  </a:cubicBezTo>
                  <a:cubicBezTo>
                    <a:pt x="2790" y="9528"/>
                    <a:pt x="2450" y="9460"/>
                    <a:pt x="2108" y="9460"/>
                  </a:cubicBezTo>
                  <a:cubicBezTo>
                    <a:pt x="1973" y="9188"/>
                    <a:pt x="1634" y="8916"/>
                    <a:pt x="1157" y="8916"/>
                  </a:cubicBezTo>
                  <a:cubicBezTo>
                    <a:pt x="884" y="8916"/>
                    <a:pt x="545" y="9051"/>
                    <a:pt x="340" y="9188"/>
                  </a:cubicBezTo>
                  <a:cubicBezTo>
                    <a:pt x="340" y="8099"/>
                    <a:pt x="340" y="8099"/>
                    <a:pt x="340" y="8099"/>
                  </a:cubicBezTo>
                  <a:cubicBezTo>
                    <a:pt x="747" y="8372"/>
                    <a:pt x="1429" y="8779"/>
                    <a:pt x="1906" y="8507"/>
                  </a:cubicBezTo>
                  <a:cubicBezTo>
                    <a:pt x="2246" y="8372"/>
                    <a:pt x="2381" y="8030"/>
                    <a:pt x="2450" y="7555"/>
                  </a:cubicBezTo>
                  <a:cubicBezTo>
                    <a:pt x="2450" y="7283"/>
                    <a:pt x="2585" y="6941"/>
                    <a:pt x="2858" y="6873"/>
                  </a:cubicBezTo>
                  <a:cubicBezTo>
                    <a:pt x="3130" y="6806"/>
                    <a:pt x="3539" y="7078"/>
                    <a:pt x="3742" y="7418"/>
                  </a:cubicBezTo>
                  <a:cubicBezTo>
                    <a:pt x="3879" y="7622"/>
                    <a:pt x="3946" y="7895"/>
                    <a:pt x="3742" y="8167"/>
                  </a:cubicBezTo>
                  <a:cubicBezTo>
                    <a:pt x="3402" y="8711"/>
                    <a:pt x="3470" y="9051"/>
                    <a:pt x="3607" y="9256"/>
                  </a:cubicBezTo>
                  <a:cubicBezTo>
                    <a:pt x="3811" y="9528"/>
                    <a:pt x="4151" y="9595"/>
                    <a:pt x="4558" y="9595"/>
                  </a:cubicBezTo>
                  <a:cubicBezTo>
                    <a:pt x="4831" y="9595"/>
                    <a:pt x="5103" y="9595"/>
                    <a:pt x="5375" y="9460"/>
                  </a:cubicBezTo>
                  <a:cubicBezTo>
                    <a:pt x="5445" y="9663"/>
                    <a:pt x="5512" y="9868"/>
                    <a:pt x="5512" y="10140"/>
                  </a:cubicBezTo>
                  <a:cubicBezTo>
                    <a:pt x="5512" y="10957"/>
                    <a:pt x="4900" y="11638"/>
                    <a:pt x="4151" y="11638"/>
                  </a:cubicBezTo>
                  <a:close/>
                  <a:moveTo>
                    <a:pt x="5580" y="5172"/>
                  </a:moveTo>
                  <a:lnTo>
                    <a:pt x="5580" y="5172"/>
                  </a:lnTo>
                  <a:cubicBezTo>
                    <a:pt x="5580" y="5445"/>
                    <a:pt x="5512" y="5717"/>
                    <a:pt x="5375" y="5989"/>
                  </a:cubicBezTo>
                  <a:cubicBezTo>
                    <a:pt x="4900" y="6736"/>
                    <a:pt x="4558" y="6806"/>
                    <a:pt x="4558" y="6806"/>
                  </a:cubicBezTo>
                  <a:cubicBezTo>
                    <a:pt x="4423" y="6806"/>
                    <a:pt x="4356" y="6941"/>
                    <a:pt x="4356" y="7010"/>
                  </a:cubicBezTo>
                  <a:cubicBezTo>
                    <a:pt x="4423" y="7145"/>
                    <a:pt x="4491" y="7213"/>
                    <a:pt x="4558" y="7213"/>
                  </a:cubicBezTo>
                  <a:lnTo>
                    <a:pt x="4558" y="7213"/>
                  </a:lnTo>
                  <a:cubicBezTo>
                    <a:pt x="4628" y="7213"/>
                    <a:pt x="5035" y="7145"/>
                    <a:pt x="5580" y="6329"/>
                  </a:cubicBezTo>
                  <a:cubicBezTo>
                    <a:pt x="5989" y="6601"/>
                    <a:pt x="6192" y="7145"/>
                    <a:pt x="6192" y="7622"/>
                  </a:cubicBezTo>
                  <a:cubicBezTo>
                    <a:pt x="6192" y="8234"/>
                    <a:pt x="5920" y="8779"/>
                    <a:pt x="5375" y="9051"/>
                  </a:cubicBezTo>
                  <a:lnTo>
                    <a:pt x="5375" y="9051"/>
                  </a:lnTo>
                  <a:lnTo>
                    <a:pt x="5375" y="9051"/>
                  </a:lnTo>
                  <a:cubicBezTo>
                    <a:pt x="4831" y="9256"/>
                    <a:pt x="4084" y="9256"/>
                    <a:pt x="3879" y="8983"/>
                  </a:cubicBezTo>
                  <a:cubicBezTo>
                    <a:pt x="3811" y="8846"/>
                    <a:pt x="3946" y="8574"/>
                    <a:pt x="4084" y="8372"/>
                  </a:cubicBezTo>
                  <a:cubicBezTo>
                    <a:pt x="4286" y="8030"/>
                    <a:pt x="4286" y="7622"/>
                    <a:pt x="4084" y="7213"/>
                  </a:cubicBezTo>
                  <a:cubicBezTo>
                    <a:pt x="3811" y="6736"/>
                    <a:pt x="3267" y="6396"/>
                    <a:pt x="2723" y="6533"/>
                  </a:cubicBezTo>
                  <a:cubicBezTo>
                    <a:pt x="2518" y="6533"/>
                    <a:pt x="2178" y="6736"/>
                    <a:pt x="2108" y="7485"/>
                  </a:cubicBezTo>
                  <a:cubicBezTo>
                    <a:pt x="2041" y="7827"/>
                    <a:pt x="1973" y="8099"/>
                    <a:pt x="1769" y="8167"/>
                  </a:cubicBezTo>
                  <a:cubicBezTo>
                    <a:pt x="1361" y="8302"/>
                    <a:pt x="612" y="7827"/>
                    <a:pt x="340" y="7622"/>
                  </a:cubicBezTo>
                  <a:cubicBezTo>
                    <a:pt x="340" y="2110"/>
                    <a:pt x="340" y="2110"/>
                    <a:pt x="340" y="2110"/>
                  </a:cubicBezTo>
                  <a:lnTo>
                    <a:pt x="340" y="2110"/>
                  </a:lnTo>
                  <a:cubicBezTo>
                    <a:pt x="545" y="1633"/>
                    <a:pt x="884" y="1566"/>
                    <a:pt x="1089" y="1566"/>
                  </a:cubicBezTo>
                  <a:cubicBezTo>
                    <a:pt x="1361" y="1566"/>
                    <a:pt x="1564" y="1768"/>
                    <a:pt x="1634" y="1973"/>
                  </a:cubicBezTo>
                  <a:cubicBezTo>
                    <a:pt x="1701" y="2041"/>
                    <a:pt x="1769" y="2110"/>
                    <a:pt x="1906" y="2041"/>
                  </a:cubicBezTo>
                  <a:cubicBezTo>
                    <a:pt x="1973" y="2041"/>
                    <a:pt x="2041" y="1906"/>
                    <a:pt x="1973" y="1768"/>
                  </a:cubicBezTo>
                  <a:cubicBezTo>
                    <a:pt x="1906" y="1429"/>
                    <a:pt x="1496" y="1224"/>
                    <a:pt x="1089" y="1156"/>
                  </a:cubicBezTo>
                  <a:cubicBezTo>
                    <a:pt x="817" y="1156"/>
                    <a:pt x="612" y="1224"/>
                    <a:pt x="408" y="1429"/>
                  </a:cubicBezTo>
                  <a:cubicBezTo>
                    <a:pt x="612" y="817"/>
                    <a:pt x="1157" y="407"/>
                    <a:pt x="1701" y="407"/>
                  </a:cubicBezTo>
                  <a:cubicBezTo>
                    <a:pt x="2313" y="407"/>
                    <a:pt x="2858" y="884"/>
                    <a:pt x="3062" y="1496"/>
                  </a:cubicBezTo>
                  <a:lnTo>
                    <a:pt x="3062" y="1496"/>
                  </a:lnTo>
                  <a:lnTo>
                    <a:pt x="3062" y="1496"/>
                  </a:lnTo>
                  <a:cubicBezTo>
                    <a:pt x="3197" y="2041"/>
                    <a:pt x="3130" y="2518"/>
                    <a:pt x="2858" y="2857"/>
                  </a:cubicBezTo>
                  <a:cubicBezTo>
                    <a:pt x="2653" y="3062"/>
                    <a:pt x="2313" y="3199"/>
                    <a:pt x="1906" y="3062"/>
                  </a:cubicBezTo>
                  <a:cubicBezTo>
                    <a:pt x="1564" y="2995"/>
                    <a:pt x="1224" y="3199"/>
                    <a:pt x="1019" y="3539"/>
                  </a:cubicBezTo>
                  <a:cubicBezTo>
                    <a:pt x="747" y="4016"/>
                    <a:pt x="747" y="4833"/>
                    <a:pt x="1089" y="5377"/>
                  </a:cubicBezTo>
                  <a:cubicBezTo>
                    <a:pt x="1224" y="5580"/>
                    <a:pt x="1564" y="5852"/>
                    <a:pt x="2041" y="5852"/>
                  </a:cubicBezTo>
                  <a:cubicBezTo>
                    <a:pt x="2246" y="5852"/>
                    <a:pt x="2450" y="5852"/>
                    <a:pt x="2653" y="5784"/>
                  </a:cubicBezTo>
                  <a:cubicBezTo>
                    <a:pt x="2723" y="5784"/>
                    <a:pt x="2790" y="5649"/>
                    <a:pt x="2723" y="5512"/>
                  </a:cubicBezTo>
                  <a:cubicBezTo>
                    <a:pt x="2723" y="5445"/>
                    <a:pt x="2653" y="5377"/>
                    <a:pt x="2518" y="5377"/>
                  </a:cubicBezTo>
                  <a:cubicBezTo>
                    <a:pt x="2041" y="5580"/>
                    <a:pt x="1634" y="5445"/>
                    <a:pt x="1361" y="5105"/>
                  </a:cubicBezTo>
                  <a:cubicBezTo>
                    <a:pt x="1089" y="4763"/>
                    <a:pt x="1157" y="4083"/>
                    <a:pt x="1361" y="3744"/>
                  </a:cubicBezTo>
                  <a:cubicBezTo>
                    <a:pt x="1496" y="3539"/>
                    <a:pt x="1634" y="3402"/>
                    <a:pt x="1836" y="3471"/>
                  </a:cubicBezTo>
                  <a:cubicBezTo>
                    <a:pt x="2381" y="3607"/>
                    <a:pt x="2858" y="3471"/>
                    <a:pt x="3130" y="3062"/>
                  </a:cubicBezTo>
                  <a:cubicBezTo>
                    <a:pt x="3402" y="2790"/>
                    <a:pt x="3539" y="2245"/>
                    <a:pt x="3470" y="1768"/>
                  </a:cubicBezTo>
                  <a:cubicBezTo>
                    <a:pt x="3946" y="1973"/>
                    <a:pt x="4286" y="2518"/>
                    <a:pt x="4286" y="3130"/>
                  </a:cubicBezTo>
                  <a:cubicBezTo>
                    <a:pt x="4286" y="3267"/>
                    <a:pt x="4286" y="3334"/>
                    <a:pt x="4286" y="3471"/>
                  </a:cubicBezTo>
                  <a:lnTo>
                    <a:pt x="4286" y="3471"/>
                  </a:lnTo>
                  <a:lnTo>
                    <a:pt x="4286" y="3471"/>
                  </a:lnTo>
                  <a:cubicBezTo>
                    <a:pt x="4084" y="4423"/>
                    <a:pt x="3470" y="4763"/>
                    <a:pt x="2925" y="4628"/>
                  </a:cubicBezTo>
                  <a:cubicBezTo>
                    <a:pt x="2790" y="4628"/>
                    <a:pt x="2723" y="4695"/>
                    <a:pt x="2723" y="4763"/>
                  </a:cubicBezTo>
                  <a:cubicBezTo>
                    <a:pt x="2653" y="4900"/>
                    <a:pt x="2723" y="5035"/>
                    <a:pt x="2858" y="5035"/>
                  </a:cubicBezTo>
                  <a:cubicBezTo>
                    <a:pt x="2925" y="5035"/>
                    <a:pt x="2995" y="5035"/>
                    <a:pt x="3130" y="5035"/>
                  </a:cubicBezTo>
                  <a:cubicBezTo>
                    <a:pt x="3742" y="5035"/>
                    <a:pt x="4356" y="4628"/>
                    <a:pt x="4558" y="3744"/>
                  </a:cubicBezTo>
                  <a:cubicBezTo>
                    <a:pt x="5173" y="3879"/>
                    <a:pt x="5580" y="4491"/>
                    <a:pt x="5580" y="5172"/>
                  </a:cubicBezTo>
                  <a:close/>
                </a:path>
              </a:pathLst>
            </a:custGeom>
            <a:solidFill>
              <a:schemeClr val="accent6"/>
            </a:solidFill>
            <a:ln>
              <a:noFill/>
            </a:ln>
            <a:effectLst>
              <a:glow rad="152400">
                <a:schemeClr val="bg1"/>
              </a:glow>
            </a:effectLst>
          </p:spPr>
          <p:txBody>
            <a:bodyPr wrap="none" lIns="0" tIns="0" rIns="0" bIns="0" anchor="ctr">
              <a:normAutofit/>
            </a:bodyPr>
            <a:lstStyle/>
            <a:p>
              <a:endParaRPr lang="en-US"/>
            </a:p>
          </p:txBody>
        </p:sp>
        <p:sp>
          <p:nvSpPr>
            <p:cNvPr id="9" name="Freeform 2">
              <a:extLst>
                <a:ext uri="{FF2B5EF4-FFF2-40B4-BE49-F238E27FC236}">
                  <a16:creationId xmlns:a16="http://schemas.microsoft.com/office/drawing/2014/main" id="{CDD90785-49F9-45AF-ACBB-72CF063233ED}"/>
                </a:ext>
              </a:extLst>
            </p:cNvPr>
            <p:cNvSpPr>
              <a:spLocks noChangeArrowheads="1"/>
            </p:cNvSpPr>
            <p:nvPr/>
          </p:nvSpPr>
          <p:spPr bwMode="auto">
            <a:xfrm>
              <a:off x="4073211" y="1371600"/>
              <a:ext cx="1938133" cy="3956039"/>
            </a:xfrm>
            <a:custGeom>
              <a:avLst/>
              <a:gdLst>
                <a:gd name="T0" fmla="*/ 612 w 6535"/>
                <a:gd name="T1" fmla="*/ 5172 h 13340"/>
                <a:gd name="T2" fmla="*/ 0 w 6535"/>
                <a:gd name="T3" fmla="*/ 7622 h 13340"/>
                <a:gd name="T4" fmla="*/ 680 w 6535"/>
                <a:gd name="T5" fmla="*/ 10140 h 13340"/>
                <a:gd name="T6" fmla="*/ 2925 w 6535"/>
                <a:gd name="T7" fmla="*/ 11910 h 13340"/>
                <a:gd name="T8" fmla="*/ 6534 w 6535"/>
                <a:gd name="T9" fmla="*/ 12522 h 13340"/>
                <a:gd name="T10" fmla="*/ 6534 w 6535"/>
                <a:gd name="T11" fmla="*/ 1906 h 13340"/>
                <a:gd name="T12" fmla="*/ 3197 w 6535"/>
                <a:gd name="T13" fmla="*/ 1294 h 13340"/>
                <a:gd name="T14" fmla="*/ 1906 w 6535"/>
                <a:gd name="T15" fmla="*/ 3334 h 13340"/>
                <a:gd name="T16" fmla="*/ 6192 w 6535"/>
                <a:gd name="T17" fmla="*/ 12318 h 13340"/>
                <a:gd name="T18" fmla="*/ 4831 w 6535"/>
                <a:gd name="T19" fmla="*/ 12930 h 13340"/>
                <a:gd name="T20" fmla="*/ 3197 w 6535"/>
                <a:gd name="T21" fmla="*/ 11638 h 13340"/>
                <a:gd name="T22" fmla="*/ 3742 w 6535"/>
                <a:gd name="T23" fmla="*/ 10072 h 13340"/>
                <a:gd name="T24" fmla="*/ 5103 w 6535"/>
                <a:gd name="T25" fmla="*/ 10072 h 13340"/>
                <a:gd name="T26" fmla="*/ 4763 w 6535"/>
                <a:gd name="T27" fmla="*/ 9595 h 13340"/>
                <a:gd name="T28" fmla="*/ 6192 w 6535"/>
                <a:gd name="T29" fmla="*/ 9800 h 13340"/>
                <a:gd name="T30" fmla="*/ 6192 w 6535"/>
                <a:gd name="T31" fmla="*/ 9188 h 13340"/>
                <a:gd name="T32" fmla="*/ 5375 w 6535"/>
                <a:gd name="T33" fmla="*/ 8916 h 13340"/>
                <a:gd name="T34" fmla="*/ 3539 w 6535"/>
                <a:gd name="T35" fmla="*/ 9733 h 13340"/>
                <a:gd name="T36" fmla="*/ 2450 w 6535"/>
                <a:gd name="T37" fmla="*/ 11638 h 13340"/>
                <a:gd name="T38" fmla="*/ 1224 w 6535"/>
                <a:gd name="T39" fmla="*/ 9460 h 13340"/>
                <a:gd name="T40" fmla="*/ 2925 w 6535"/>
                <a:gd name="T41" fmla="*/ 9256 h 13340"/>
                <a:gd name="T42" fmla="*/ 2790 w 6535"/>
                <a:gd name="T43" fmla="*/ 7418 h 13340"/>
                <a:gd name="T44" fmla="*/ 4084 w 6535"/>
                <a:gd name="T45" fmla="*/ 7555 h 13340"/>
                <a:gd name="T46" fmla="*/ 6192 w 6535"/>
                <a:gd name="T47" fmla="*/ 8099 h 13340"/>
                <a:gd name="T48" fmla="*/ 3879 w 6535"/>
                <a:gd name="T49" fmla="*/ 4763 h 13340"/>
                <a:gd name="T50" fmla="*/ 3674 w 6535"/>
                <a:gd name="T51" fmla="*/ 4628 h 13340"/>
                <a:gd name="T52" fmla="*/ 2313 w 6535"/>
                <a:gd name="T53" fmla="*/ 3471 h 13340"/>
                <a:gd name="T54" fmla="*/ 2246 w 6535"/>
                <a:gd name="T55" fmla="*/ 3130 h 13340"/>
                <a:gd name="T56" fmla="*/ 3402 w 6535"/>
                <a:gd name="T57" fmla="*/ 3062 h 13340"/>
                <a:gd name="T58" fmla="*/ 5240 w 6535"/>
                <a:gd name="T59" fmla="*/ 3744 h 13340"/>
                <a:gd name="T60" fmla="*/ 4014 w 6535"/>
                <a:gd name="T61" fmla="*/ 5377 h 13340"/>
                <a:gd name="T62" fmla="*/ 3947 w 6535"/>
                <a:gd name="T63" fmla="*/ 5784 h 13340"/>
                <a:gd name="T64" fmla="*/ 5445 w 6535"/>
                <a:gd name="T65" fmla="*/ 5377 h 13340"/>
                <a:gd name="T66" fmla="*/ 4628 w 6535"/>
                <a:gd name="T67" fmla="*/ 3062 h 13340"/>
                <a:gd name="T68" fmla="*/ 3539 w 6535"/>
                <a:gd name="T69" fmla="*/ 1496 h 13340"/>
                <a:gd name="T70" fmla="*/ 3539 w 6535"/>
                <a:gd name="T71" fmla="*/ 1496 h 13340"/>
                <a:gd name="T72" fmla="*/ 6124 w 6535"/>
                <a:gd name="T73" fmla="*/ 1429 h 13340"/>
                <a:gd name="T74" fmla="*/ 4559 w 6535"/>
                <a:gd name="T75" fmla="*/ 1768 h 13340"/>
                <a:gd name="T76" fmla="*/ 4900 w 6535"/>
                <a:gd name="T77" fmla="*/ 1973 h 13340"/>
                <a:gd name="T78" fmla="*/ 6192 w 6535"/>
                <a:gd name="T79" fmla="*/ 2110 h 13340"/>
                <a:gd name="T80" fmla="*/ 6192 w 6535"/>
                <a:gd name="T81" fmla="*/ 7622 h 13340"/>
                <a:gd name="T82" fmla="*/ 4491 w 6535"/>
                <a:gd name="T83" fmla="*/ 7485 h 13340"/>
                <a:gd name="T84" fmla="*/ 2518 w 6535"/>
                <a:gd name="T85" fmla="*/ 7213 h 13340"/>
                <a:gd name="T86" fmla="*/ 2653 w 6535"/>
                <a:gd name="T87" fmla="*/ 8983 h 13340"/>
                <a:gd name="T88" fmla="*/ 1157 w 6535"/>
                <a:gd name="T89" fmla="*/ 9051 h 13340"/>
                <a:gd name="T90" fmla="*/ 340 w 6535"/>
                <a:gd name="T91" fmla="*/ 7622 h 13340"/>
                <a:gd name="T92" fmla="*/ 1974 w 6535"/>
                <a:gd name="T93" fmla="*/ 7213 h 13340"/>
                <a:gd name="T94" fmla="*/ 2178 w 6535"/>
                <a:gd name="T95" fmla="*/ 7010 h 13340"/>
                <a:gd name="T96" fmla="*/ 1157 w 6535"/>
                <a:gd name="T97" fmla="*/ 5989 h 13340"/>
                <a:gd name="T98" fmla="*/ 1974 w 6535"/>
                <a:gd name="T99" fmla="*/ 3744 h 13340"/>
                <a:gd name="T100" fmla="*/ 3674 w 6535"/>
                <a:gd name="T101" fmla="*/ 5035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5" h="13340">
                  <a:moveTo>
                    <a:pt x="612" y="5172"/>
                  </a:moveTo>
                  <a:lnTo>
                    <a:pt x="612" y="5172"/>
                  </a:lnTo>
                  <a:cubicBezTo>
                    <a:pt x="612" y="5445"/>
                    <a:pt x="680" y="5784"/>
                    <a:pt x="817" y="6057"/>
                  </a:cubicBezTo>
                  <a:cubicBezTo>
                    <a:pt x="273" y="6396"/>
                    <a:pt x="0" y="7010"/>
                    <a:pt x="0" y="7622"/>
                  </a:cubicBezTo>
                  <a:cubicBezTo>
                    <a:pt x="0" y="8372"/>
                    <a:pt x="340" y="8983"/>
                    <a:pt x="885" y="9323"/>
                  </a:cubicBezTo>
                  <a:cubicBezTo>
                    <a:pt x="747" y="9528"/>
                    <a:pt x="680" y="9800"/>
                    <a:pt x="680" y="10140"/>
                  </a:cubicBezTo>
                  <a:cubicBezTo>
                    <a:pt x="680" y="11161"/>
                    <a:pt x="1497" y="11978"/>
                    <a:pt x="2450" y="11978"/>
                  </a:cubicBezTo>
                  <a:cubicBezTo>
                    <a:pt x="2586" y="11978"/>
                    <a:pt x="2790" y="11978"/>
                    <a:pt x="2925" y="11910"/>
                  </a:cubicBezTo>
                  <a:cubicBezTo>
                    <a:pt x="3267" y="12795"/>
                    <a:pt x="4014" y="13339"/>
                    <a:pt x="4831" y="13339"/>
                  </a:cubicBezTo>
                  <a:cubicBezTo>
                    <a:pt x="5445" y="13339"/>
                    <a:pt x="6124" y="12930"/>
                    <a:pt x="6534" y="12522"/>
                  </a:cubicBezTo>
                  <a:cubicBezTo>
                    <a:pt x="6534" y="12522"/>
                    <a:pt x="6534" y="12455"/>
                    <a:pt x="6534" y="12385"/>
                  </a:cubicBezTo>
                  <a:cubicBezTo>
                    <a:pt x="6534" y="1906"/>
                    <a:pt x="6534" y="1906"/>
                    <a:pt x="6534" y="1906"/>
                  </a:cubicBezTo>
                  <a:cubicBezTo>
                    <a:pt x="6534" y="884"/>
                    <a:pt x="5785" y="0"/>
                    <a:pt x="4831" y="0"/>
                  </a:cubicBezTo>
                  <a:cubicBezTo>
                    <a:pt x="4084" y="0"/>
                    <a:pt x="3470" y="545"/>
                    <a:pt x="3197" y="1294"/>
                  </a:cubicBezTo>
                  <a:cubicBezTo>
                    <a:pt x="2450" y="1496"/>
                    <a:pt x="1906" y="2245"/>
                    <a:pt x="1906" y="3130"/>
                  </a:cubicBezTo>
                  <a:cubicBezTo>
                    <a:pt x="1906" y="3199"/>
                    <a:pt x="1906" y="3267"/>
                    <a:pt x="1906" y="3334"/>
                  </a:cubicBezTo>
                  <a:cubicBezTo>
                    <a:pt x="1157" y="3539"/>
                    <a:pt x="612" y="4288"/>
                    <a:pt x="612" y="5172"/>
                  </a:cubicBezTo>
                  <a:close/>
                  <a:moveTo>
                    <a:pt x="6192" y="12318"/>
                  </a:moveTo>
                  <a:lnTo>
                    <a:pt x="6192" y="12318"/>
                  </a:lnTo>
                  <a:cubicBezTo>
                    <a:pt x="5852" y="12590"/>
                    <a:pt x="5308" y="12930"/>
                    <a:pt x="4831" y="12930"/>
                  </a:cubicBezTo>
                  <a:cubicBezTo>
                    <a:pt x="4084" y="12930"/>
                    <a:pt x="3402" y="12385"/>
                    <a:pt x="3197" y="11638"/>
                  </a:cubicBezTo>
                  <a:lnTo>
                    <a:pt x="3197" y="11638"/>
                  </a:lnTo>
                  <a:cubicBezTo>
                    <a:pt x="3197" y="11569"/>
                    <a:pt x="3197" y="11569"/>
                    <a:pt x="3197" y="11569"/>
                  </a:cubicBezTo>
                  <a:cubicBezTo>
                    <a:pt x="3062" y="11094"/>
                    <a:pt x="3267" y="10412"/>
                    <a:pt x="3742" y="10072"/>
                  </a:cubicBezTo>
                  <a:cubicBezTo>
                    <a:pt x="3947" y="9935"/>
                    <a:pt x="4356" y="9663"/>
                    <a:pt x="4831" y="10072"/>
                  </a:cubicBezTo>
                  <a:cubicBezTo>
                    <a:pt x="4900" y="10140"/>
                    <a:pt x="5036" y="10140"/>
                    <a:pt x="5103" y="10072"/>
                  </a:cubicBezTo>
                  <a:cubicBezTo>
                    <a:pt x="5171" y="10005"/>
                    <a:pt x="5171" y="9868"/>
                    <a:pt x="5036" y="9800"/>
                  </a:cubicBezTo>
                  <a:cubicBezTo>
                    <a:pt x="4968" y="9733"/>
                    <a:pt x="4900" y="9663"/>
                    <a:pt x="4763" y="9595"/>
                  </a:cubicBezTo>
                  <a:cubicBezTo>
                    <a:pt x="4900" y="9460"/>
                    <a:pt x="5103" y="9323"/>
                    <a:pt x="5375" y="9323"/>
                  </a:cubicBezTo>
                  <a:cubicBezTo>
                    <a:pt x="5580" y="9323"/>
                    <a:pt x="5989" y="9391"/>
                    <a:pt x="6192" y="9800"/>
                  </a:cubicBezTo>
                  <a:lnTo>
                    <a:pt x="6192" y="12318"/>
                  </a:lnTo>
                  <a:close/>
                  <a:moveTo>
                    <a:pt x="6192" y="9188"/>
                  </a:moveTo>
                  <a:lnTo>
                    <a:pt x="6192" y="9188"/>
                  </a:lnTo>
                  <a:cubicBezTo>
                    <a:pt x="5989" y="9051"/>
                    <a:pt x="5717" y="8916"/>
                    <a:pt x="5375" y="8916"/>
                  </a:cubicBezTo>
                  <a:cubicBezTo>
                    <a:pt x="4968" y="8916"/>
                    <a:pt x="4559" y="9188"/>
                    <a:pt x="4424" y="9460"/>
                  </a:cubicBezTo>
                  <a:cubicBezTo>
                    <a:pt x="4084" y="9460"/>
                    <a:pt x="3812" y="9528"/>
                    <a:pt x="3539" y="9733"/>
                  </a:cubicBezTo>
                  <a:cubicBezTo>
                    <a:pt x="2995" y="10140"/>
                    <a:pt x="2723" y="10889"/>
                    <a:pt x="2858" y="11569"/>
                  </a:cubicBezTo>
                  <a:cubicBezTo>
                    <a:pt x="2723" y="11569"/>
                    <a:pt x="2586" y="11638"/>
                    <a:pt x="2450" y="11638"/>
                  </a:cubicBezTo>
                  <a:cubicBezTo>
                    <a:pt x="1701" y="11638"/>
                    <a:pt x="1089" y="10957"/>
                    <a:pt x="1089" y="10140"/>
                  </a:cubicBezTo>
                  <a:cubicBezTo>
                    <a:pt x="1089" y="9868"/>
                    <a:pt x="1089" y="9663"/>
                    <a:pt x="1224" y="9460"/>
                  </a:cubicBezTo>
                  <a:cubicBezTo>
                    <a:pt x="1429" y="9595"/>
                    <a:pt x="1701" y="9595"/>
                    <a:pt x="1974" y="9595"/>
                  </a:cubicBezTo>
                  <a:cubicBezTo>
                    <a:pt x="2381" y="9595"/>
                    <a:pt x="2790" y="9528"/>
                    <a:pt x="2925" y="9256"/>
                  </a:cubicBezTo>
                  <a:cubicBezTo>
                    <a:pt x="3062" y="9051"/>
                    <a:pt x="3197" y="8711"/>
                    <a:pt x="2790" y="8167"/>
                  </a:cubicBezTo>
                  <a:cubicBezTo>
                    <a:pt x="2586" y="7895"/>
                    <a:pt x="2653" y="7622"/>
                    <a:pt x="2790" y="7418"/>
                  </a:cubicBezTo>
                  <a:cubicBezTo>
                    <a:pt x="2995" y="7078"/>
                    <a:pt x="3402" y="6806"/>
                    <a:pt x="3742" y="6873"/>
                  </a:cubicBezTo>
                  <a:cubicBezTo>
                    <a:pt x="4014" y="6941"/>
                    <a:pt x="4084" y="7283"/>
                    <a:pt x="4084" y="7555"/>
                  </a:cubicBezTo>
                  <a:cubicBezTo>
                    <a:pt x="4151" y="8030"/>
                    <a:pt x="4356" y="8372"/>
                    <a:pt x="4628" y="8507"/>
                  </a:cubicBezTo>
                  <a:cubicBezTo>
                    <a:pt x="5171" y="8779"/>
                    <a:pt x="5852" y="8372"/>
                    <a:pt x="6192" y="8099"/>
                  </a:cubicBezTo>
                  <a:lnTo>
                    <a:pt x="6192" y="9188"/>
                  </a:lnTo>
                  <a:close/>
                  <a:moveTo>
                    <a:pt x="3879" y="4763"/>
                  </a:moveTo>
                  <a:lnTo>
                    <a:pt x="3879" y="4763"/>
                  </a:lnTo>
                  <a:cubicBezTo>
                    <a:pt x="3812" y="4695"/>
                    <a:pt x="3742" y="4628"/>
                    <a:pt x="3674" y="4628"/>
                  </a:cubicBezTo>
                  <a:cubicBezTo>
                    <a:pt x="3062" y="4763"/>
                    <a:pt x="2450" y="4423"/>
                    <a:pt x="2313" y="3471"/>
                  </a:cubicBezTo>
                  <a:lnTo>
                    <a:pt x="2313" y="3471"/>
                  </a:lnTo>
                  <a:lnTo>
                    <a:pt x="2313" y="3471"/>
                  </a:lnTo>
                  <a:cubicBezTo>
                    <a:pt x="2246" y="3334"/>
                    <a:pt x="2246" y="3267"/>
                    <a:pt x="2246" y="3130"/>
                  </a:cubicBezTo>
                  <a:cubicBezTo>
                    <a:pt x="2246" y="2518"/>
                    <a:pt x="2586" y="1973"/>
                    <a:pt x="3130" y="1768"/>
                  </a:cubicBezTo>
                  <a:cubicBezTo>
                    <a:pt x="3062" y="2245"/>
                    <a:pt x="3130" y="2790"/>
                    <a:pt x="3402" y="3062"/>
                  </a:cubicBezTo>
                  <a:cubicBezTo>
                    <a:pt x="3674" y="3471"/>
                    <a:pt x="4151" y="3607"/>
                    <a:pt x="4696" y="3471"/>
                  </a:cubicBezTo>
                  <a:cubicBezTo>
                    <a:pt x="4900" y="3402"/>
                    <a:pt x="5103" y="3539"/>
                    <a:pt x="5240" y="3744"/>
                  </a:cubicBezTo>
                  <a:cubicBezTo>
                    <a:pt x="5375" y="4083"/>
                    <a:pt x="5445" y="4763"/>
                    <a:pt x="5171" y="5105"/>
                  </a:cubicBezTo>
                  <a:cubicBezTo>
                    <a:pt x="4968" y="5445"/>
                    <a:pt x="4559" y="5580"/>
                    <a:pt x="4014" y="5377"/>
                  </a:cubicBezTo>
                  <a:cubicBezTo>
                    <a:pt x="3947" y="5377"/>
                    <a:pt x="3812" y="5445"/>
                    <a:pt x="3812" y="5512"/>
                  </a:cubicBezTo>
                  <a:cubicBezTo>
                    <a:pt x="3742" y="5649"/>
                    <a:pt x="3812" y="5784"/>
                    <a:pt x="3947" y="5784"/>
                  </a:cubicBezTo>
                  <a:cubicBezTo>
                    <a:pt x="4151" y="5852"/>
                    <a:pt x="4356" y="5852"/>
                    <a:pt x="4491" y="5852"/>
                  </a:cubicBezTo>
                  <a:cubicBezTo>
                    <a:pt x="5036" y="5852"/>
                    <a:pt x="5308" y="5580"/>
                    <a:pt x="5445" y="5377"/>
                  </a:cubicBezTo>
                  <a:cubicBezTo>
                    <a:pt x="5852" y="4833"/>
                    <a:pt x="5785" y="4016"/>
                    <a:pt x="5512" y="3539"/>
                  </a:cubicBezTo>
                  <a:cubicBezTo>
                    <a:pt x="5308" y="3199"/>
                    <a:pt x="4968" y="2995"/>
                    <a:pt x="4628" y="3062"/>
                  </a:cubicBezTo>
                  <a:cubicBezTo>
                    <a:pt x="4219" y="3199"/>
                    <a:pt x="3879" y="3062"/>
                    <a:pt x="3674" y="2857"/>
                  </a:cubicBezTo>
                  <a:cubicBezTo>
                    <a:pt x="3402" y="2518"/>
                    <a:pt x="3402" y="2041"/>
                    <a:pt x="3539" y="1496"/>
                  </a:cubicBezTo>
                  <a:lnTo>
                    <a:pt x="3539" y="1496"/>
                  </a:lnTo>
                  <a:lnTo>
                    <a:pt x="3539" y="1496"/>
                  </a:lnTo>
                  <a:cubicBezTo>
                    <a:pt x="3674" y="884"/>
                    <a:pt x="4219" y="407"/>
                    <a:pt x="4831" y="407"/>
                  </a:cubicBezTo>
                  <a:cubicBezTo>
                    <a:pt x="5445" y="407"/>
                    <a:pt x="5920" y="817"/>
                    <a:pt x="6124" y="1429"/>
                  </a:cubicBezTo>
                  <a:cubicBezTo>
                    <a:pt x="5920" y="1224"/>
                    <a:pt x="5717" y="1156"/>
                    <a:pt x="5445" y="1156"/>
                  </a:cubicBezTo>
                  <a:cubicBezTo>
                    <a:pt x="5036" y="1224"/>
                    <a:pt x="4696" y="1429"/>
                    <a:pt x="4559" y="1768"/>
                  </a:cubicBezTo>
                  <a:cubicBezTo>
                    <a:pt x="4491" y="1906"/>
                    <a:pt x="4559" y="2041"/>
                    <a:pt x="4696" y="2041"/>
                  </a:cubicBezTo>
                  <a:cubicBezTo>
                    <a:pt x="4763" y="2110"/>
                    <a:pt x="4831" y="2041"/>
                    <a:pt x="4900" y="1973"/>
                  </a:cubicBezTo>
                  <a:cubicBezTo>
                    <a:pt x="4968" y="1768"/>
                    <a:pt x="5171" y="1566"/>
                    <a:pt x="5512" y="1566"/>
                  </a:cubicBezTo>
                  <a:cubicBezTo>
                    <a:pt x="5647" y="1566"/>
                    <a:pt x="5989" y="1633"/>
                    <a:pt x="6192" y="2110"/>
                  </a:cubicBezTo>
                  <a:lnTo>
                    <a:pt x="6192" y="2110"/>
                  </a:lnTo>
                  <a:cubicBezTo>
                    <a:pt x="6192" y="7622"/>
                    <a:pt x="6192" y="7622"/>
                    <a:pt x="6192" y="7622"/>
                  </a:cubicBezTo>
                  <a:cubicBezTo>
                    <a:pt x="5920" y="7827"/>
                    <a:pt x="5171" y="8302"/>
                    <a:pt x="4763" y="8167"/>
                  </a:cubicBezTo>
                  <a:cubicBezTo>
                    <a:pt x="4628" y="8099"/>
                    <a:pt x="4491" y="7827"/>
                    <a:pt x="4491" y="7485"/>
                  </a:cubicBezTo>
                  <a:cubicBezTo>
                    <a:pt x="4424" y="6736"/>
                    <a:pt x="4014" y="6533"/>
                    <a:pt x="3812" y="6533"/>
                  </a:cubicBezTo>
                  <a:cubicBezTo>
                    <a:pt x="3335" y="6396"/>
                    <a:pt x="2723" y="6736"/>
                    <a:pt x="2518" y="7213"/>
                  </a:cubicBezTo>
                  <a:cubicBezTo>
                    <a:pt x="2246" y="7622"/>
                    <a:pt x="2246" y="8030"/>
                    <a:pt x="2518" y="8372"/>
                  </a:cubicBezTo>
                  <a:cubicBezTo>
                    <a:pt x="2653" y="8574"/>
                    <a:pt x="2790" y="8846"/>
                    <a:pt x="2653" y="8983"/>
                  </a:cubicBezTo>
                  <a:cubicBezTo>
                    <a:pt x="2450" y="9256"/>
                    <a:pt x="1701" y="9256"/>
                    <a:pt x="1157" y="9051"/>
                  </a:cubicBezTo>
                  <a:lnTo>
                    <a:pt x="1157" y="9051"/>
                  </a:lnTo>
                  <a:lnTo>
                    <a:pt x="1157" y="9051"/>
                  </a:lnTo>
                  <a:cubicBezTo>
                    <a:pt x="680" y="8779"/>
                    <a:pt x="340" y="8234"/>
                    <a:pt x="340" y="7622"/>
                  </a:cubicBezTo>
                  <a:cubicBezTo>
                    <a:pt x="340" y="7145"/>
                    <a:pt x="612" y="6601"/>
                    <a:pt x="952" y="6329"/>
                  </a:cubicBezTo>
                  <a:cubicBezTo>
                    <a:pt x="1497" y="7145"/>
                    <a:pt x="1906" y="7213"/>
                    <a:pt x="1974" y="7213"/>
                  </a:cubicBezTo>
                  <a:lnTo>
                    <a:pt x="1974" y="7213"/>
                  </a:lnTo>
                  <a:cubicBezTo>
                    <a:pt x="2109" y="7213"/>
                    <a:pt x="2178" y="7145"/>
                    <a:pt x="2178" y="7010"/>
                  </a:cubicBezTo>
                  <a:cubicBezTo>
                    <a:pt x="2178" y="6941"/>
                    <a:pt x="2109" y="6806"/>
                    <a:pt x="2041" y="6806"/>
                  </a:cubicBezTo>
                  <a:cubicBezTo>
                    <a:pt x="2041" y="6806"/>
                    <a:pt x="1632" y="6736"/>
                    <a:pt x="1157" y="5989"/>
                  </a:cubicBezTo>
                  <a:cubicBezTo>
                    <a:pt x="1020" y="5717"/>
                    <a:pt x="952" y="5445"/>
                    <a:pt x="952" y="5172"/>
                  </a:cubicBezTo>
                  <a:cubicBezTo>
                    <a:pt x="952" y="4491"/>
                    <a:pt x="1362" y="3879"/>
                    <a:pt x="1974" y="3744"/>
                  </a:cubicBezTo>
                  <a:cubicBezTo>
                    <a:pt x="2178" y="4628"/>
                    <a:pt x="2858" y="5035"/>
                    <a:pt x="3470" y="5035"/>
                  </a:cubicBezTo>
                  <a:cubicBezTo>
                    <a:pt x="3539" y="5035"/>
                    <a:pt x="3607" y="5035"/>
                    <a:pt x="3674" y="5035"/>
                  </a:cubicBezTo>
                  <a:cubicBezTo>
                    <a:pt x="3812" y="5035"/>
                    <a:pt x="3879" y="4900"/>
                    <a:pt x="3879" y="4763"/>
                  </a:cubicBezTo>
                  <a:close/>
                </a:path>
              </a:pathLst>
            </a:custGeom>
            <a:solidFill>
              <a:schemeClr val="accent1"/>
            </a:solidFill>
            <a:ln>
              <a:noFill/>
            </a:ln>
            <a:effectLst>
              <a:glow rad="152400">
                <a:schemeClr val="bg1"/>
              </a:glow>
            </a:effectLst>
          </p:spPr>
          <p:txBody>
            <a:bodyPr wrap="none" lIns="0" tIns="0" rIns="0" bIns="0" anchor="ctr">
              <a:normAutofit/>
            </a:bodyPr>
            <a:lstStyle/>
            <a:p>
              <a:endParaRPr lang="en-US"/>
            </a:p>
          </p:txBody>
        </p:sp>
      </p:grpSp>
    </p:spTree>
    <p:extLst>
      <p:ext uri="{BB962C8B-B14F-4D97-AF65-F5344CB8AC3E}">
        <p14:creationId xmlns:p14="http://schemas.microsoft.com/office/powerpoint/2010/main" val="206649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D3E502-0E67-4556-BC14-7B414C7C5413}"/>
              </a:ext>
            </a:extLst>
          </p:cNvPr>
          <p:cNvSpPr txBox="1">
            <a:spLocks/>
          </p:cNvSpPr>
          <p:nvPr/>
        </p:nvSpPr>
        <p:spPr>
          <a:xfrm>
            <a:off x="649224" y="645106"/>
            <a:ext cx="5122652" cy="1259894"/>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bg1"/>
                </a:solidFill>
                <a:latin typeface="+mj-lt"/>
                <a:ea typeface="+mj-ea"/>
                <a:cs typeface="+mj-cs"/>
              </a:defRPr>
            </a:lvl1pPr>
          </a:lstStyle>
          <a:p>
            <a:r>
              <a:rPr lang="en-US"/>
              <a:t>Not Again?!</a:t>
            </a:r>
            <a:endParaRPr lang="en-US" dirty="0"/>
          </a:p>
        </p:txBody>
      </p:sp>
      <p:pic>
        <p:nvPicPr>
          <p:cNvPr id="5" name="Content Placeholder 4">
            <a:extLst>
              <a:ext uri="{FF2B5EF4-FFF2-40B4-BE49-F238E27FC236}">
                <a16:creationId xmlns:a16="http://schemas.microsoft.com/office/drawing/2014/main" id="{A837E05C-F0CF-42A8-8DBE-A43B54EAA680}"/>
              </a:ext>
            </a:extLst>
          </p:cNvPr>
          <p:cNvPicPr>
            <a:picLocks noChangeAspect="1"/>
          </p:cNvPicPr>
          <p:nvPr/>
        </p:nvPicPr>
        <p:blipFill>
          <a:blip r:embed="rId3"/>
          <a:stretch>
            <a:fillRect/>
          </a:stretch>
        </p:blipFill>
        <p:spPr>
          <a:xfrm>
            <a:off x="6091916" y="1456314"/>
            <a:ext cx="5451627" cy="3625331"/>
          </a:xfrm>
          <a:prstGeom prst="rect">
            <a:avLst/>
          </a:prstGeom>
        </p:spPr>
      </p:pic>
      <p:graphicFrame>
        <p:nvGraphicFramePr>
          <p:cNvPr id="6" name="Content Placeholder 9">
            <a:extLst>
              <a:ext uri="{FF2B5EF4-FFF2-40B4-BE49-F238E27FC236}">
                <a16:creationId xmlns:a16="http://schemas.microsoft.com/office/drawing/2014/main" id="{7C5E4647-D85E-4346-9EA9-2504628848EF}"/>
              </a:ext>
            </a:extLst>
          </p:cNvPr>
          <p:cNvGraphicFramePr>
            <a:graphicFrameLocks/>
          </p:cNvGraphicFramePr>
          <p:nvPr>
            <p:extLst>
              <p:ext uri="{D42A27DB-BD31-4B8C-83A1-F6EECF244321}">
                <p14:modId xmlns:p14="http://schemas.microsoft.com/office/powerpoint/2010/main" val="4006793122"/>
              </p:ext>
            </p:extLst>
          </p:nvPr>
        </p:nvGraphicFramePr>
        <p:xfrm>
          <a:off x="648457" y="1572769"/>
          <a:ext cx="4794234" cy="3754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E6516C12-49AC-4C35-A68D-DF4F60C28579}"/>
              </a:ext>
            </a:extLst>
          </p:cNvPr>
          <p:cNvSpPr txBox="1"/>
          <p:nvPr/>
        </p:nvSpPr>
        <p:spPr>
          <a:xfrm>
            <a:off x="3291566" y="5485941"/>
            <a:ext cx="5600700" cy="523220"/>
          </a:xfrm>
          <a:prstGeom prst="rect">
            <a:avLst/>
          </a:prstGeom>
          <a:noFill/>
        </p:spPr>
        <p:txBody>
          <a:bodyPr wrap="square" rtlCol="0">
            <a:spAutoFit/>
          </a:bodyPr>
          <a:lstStyle/>
          <a:p>
            <a:pPr algn="ctr"/>
            <a:r>
              <a:rPr lang="en-US" sz="2800" b="1" dirty="0">
                <a:solidFill>
                  <a:srgbClr val="0070C0"/>
                </a:solidFill>
              </a:rPr>
              <a:t>What’s the deal with this kid?  </a:t>
            </a:r>
          </a:p>
        </p:txBody>
      </p:sp>
    </p:spTree>
    <p:extLst>
      <p:ext uri="{BB962C8B-B14F-4D97-AF65-F5344CB8AC3E}">
        <p14:creationId xmlns:p14="http://schemas.microsoft.com/office/powerpoint/2010/main" val="49743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5644-B530-4816-987B-EE3EEEFD8B79}"/>
              </a:ext>
            </a:extLst>
          </p:cNvPr>
          <p:cNvSpPr>
            <a:spLocks noGrp="1"/>
          </p:cNvSpPr>
          <p:nvPr>
            <p:ph type="title"/>
          </p:nvPr>
        </p:nvSpPr>
        <p:spPr/>
        <p:txBody>
          <a:bodyPr/>
          <a:lstStyle/>
          <a:p>
            <a:r>
              <a:rPr lang="en-US" dirty="0"/>
              <a:t>AD/HD </a:t>
            </a:r>
            <a:r>
              <a:rPr lang="en-US" dirty="0">
                <a:solidFill>
                  <a:srgbClr val="92D050"/>
                </a:solidFill>
              </a:rPr>
              <a:t>Worst Name Ever</a:t>
            </a:r>
          </a:p>
        </p:txBody>
      </p:sp>
      <p:sp>
        <p:nvSpPr>
          <p:cNvPr id="3" name="Content Placeholder 2">
            <a:extLst>
              <a:ext uri="{FF2B5EF4-FFF2-40B4-BE49-F238E27FC236}">
                <a16:creationId xmlns:a16="http://schemas.microsoft.com/office/drawing/2014/main" id="{5537F123-C1BE-40A4-9957-70E45241AC40}"/>
              </a:ext>
            </a:extLst>
          </p:cNvPr>
          <p:cNvSpPr>
            <a:spLocks noGrp="1"/>
          </p:cNvSpPr>
          <p:nvPr>
            <p:ph idx="1"/>
          </p:nvPr>
        </p:nvSpPr>
        <p:spPr>
          <a:xfrm>
            <a:off x="838200" y="1825625"/>
            <a:ext cx="6496665" cy="4351339"/>
          </a:xfrm>
        </p:spPr>
        <p:txBody>
          <a:bodyPr>
            <a:normAutofit/>
          </a:bodyPr>
          <a:lstStyle/>
          <a:p>
            <a:r>
              <a:rPr lang="en-US" dirty="0"/>
              <a:t>One of the most poorly named diagnoses in the DSM-5.</a:t>
            </a:r>
          </a:p>
          <a:p>
            <a:r>
              <a:rPr lang="en-US" dirty="0"/>
              <a:t>AD/HD does not just cause problems with attention, hyperactivity and impulsivity.</a:t>
            </a:r>
          </a:p>
          <a:p>
            <a:r>
              <a:rPr lang="en-US" dirty="0">
                <a:solidFill>
                  <a:srgbClr val="00B0F0"/>
                </a:solidFill>
              </a:rPr>
              <a:t>Fundamentally a disorder of self-regulation.</a:t>
            </a:r>
          </a:p>
          <a:p>
            <a:pPr lvl="1"/>
            <a:r>
              <a:rPr lang="en-US" dirty="0">
                <a:solidFill>
                  <a:srgbClr val="92D050"/>
                </a:solidFill>
              </a:rPr>
              <a:t>“Emotional dysregulation is increasingly recognized as a core feature …” </a:t>
            </a:r>
            <a:r>
              <a:rPr lang="en-US" dirty="0"/>
              <a:t>(van </a:t>
            </a:r>
            <a:r>
              <a:rPr lang="en-US" dirty="0" err="1"/>
              <a:t>Stralen</a:t>
            </a:r>
            <a:r>
              <a:rPr lang="en-US" dirty="0"/>
              <a:t>, 2016)</a:t>
            </a:r>
          </a:p>
          <a:p>
            <a:endParaRPr lang="en-US" dirty="0"/>
          </a:p>
        </p:txBody>
      </p:sp>
      <p:pic>
        <p:nvPicPr>
          <p:cNvPr id="4" name="Picture 3">
            <a:extLst>
              <a:ext uri="{FF2B5EF4-FFF2-40B4-BE49-F238E27FC236}">
                <a16:creationId xmlns:a16="http://schemas.microsoft.com/office/drawing/2014/main" id="{467BC258-5006-4F71-BA17-7444B78E8BA5}"/>
              </a:ext>
            </a:extLst>
          </p:cNvPr>
          <p:cNvPicPr>
            <a:picLocks noChangeAspect="1"/>
          </p:cNvPicPr>
          <p:nvPr/>
        </p:nvPicPr>
        <p:blipFill>
          <a:blip r:embed="rId3"/>
          <a:stretch>
            <a:fillRect/>
          </a:stretch>
        </p:blipFill>
        <p:spPr>
          <a:xfrm>
            <a:off x="8023941" y="2598592"/>
            <a:ext cx="2789085" cy="2091813"/>
          </a:xfrm>
          <a:prstGeom prst="rect">
            <a:avLst/>
          </a:prstGeom>
        </p:spPr>
      </p:pic>
    </p:spTree>
    <p:extLst>
      <p:ext uri="{BB962C8B-B14F-4D97-AF65-F5344CB8AC3E}">
        <p14:creationId xmlns:p14="http://schemas.microsoft.com/office/powerpoint/2010/main" val="381458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C007-B0E3-4FD6-BE66-60F2A6E030ED}"/>
              </a:ext>
            </a:extLst>
          </p:cNvPr>
          <p:cNvSpPr>
            <a:spLocks noGrp="1"/>
          </p:cNvSpPr>
          <p:nvPr>
            <p:ph type="title"/>
          </p:nvPr>
        </p:nvSpPr>
        <p:spPr/>
        <p:txBody>
          <a:bodyPr/>
          <a:lstStyle/>
          <a:p>
            <a:r>
              <a:rPr lang="en-US" dirty="0"/>
              <a:t>Emotional Dysregulation (ED)</a:t>
            </a:r>
          </a:p>
        </p:txBody>
      </p:sp>
      <p:sp>
        <p:nvSpPr>
          <p:cNvPr id="3" name="Content Placeholder 2">
            <a:extLst>
              <a:ext uri="{FF2B5EF4-FFF2-40B4-BE49-F238E27FC236}">
                <a16:creationId xmlns:a16="http://schemas.microsoft.com/office/drawing/2014/main" id="{A6EBC7EB-6C90-4C27-9555-AC3B697A1D49}"/>
              </a:ext>
            </a:extLst>
          </p:cNvPr>
          <p:cNvSpPr>
            <a:spLocks noGrp="1"/>
          </p:cNvSpPr>
          <p:nvPr>
            <p:ph idx="1"/>
          </p:nvPr>
        </p:nvSpPr>
        <p:spPr>
          <a:xfrm>
            <a:off x="838200" y="1825625"/>
            <a:ext cx="6742471" cy="4351339"/>
          </a:xfrm>
        </p:spPr>
        <p:txBody>
          <a:bodyPr>
            <a:normAutofit lnSpcReduction="10000"/>
          </a:bodyPr>
          <a:lstStyle/>
          <a:p>
            <a:r>
              <a:rPr lang="en-US" dirty="0"/>
              <a:t>An individual’s ability to modify an emotional state to promote adaptive, goal-oriented behaviors</a:t>
            </a:r>
          </a:p>
          <a:p>
            <a:r>
              <a:rPr lang="en-US" dirty="0"/>
              <a:t>Emotional lability, sudden shifts in mood, particularly irritability that results in reactive aggression and outbursts</a:t>
            </a:r>
          </a:p>
          <a:p>
            <a:r>
              <a:rPr lang="en-US" dirty="0"/>
              <a:t>Not unique to AD/HD</a:t>
            </a:r>
          </a:p>
          <a:p>
            <a:r>
              <a:rPr lang="en-US" dirty="0"/>
              <a:t>Prevalent throughout the lifespan</a:t>
            </a:r>
          </a:p>
          <a:p>
            <a:r>
              <a:rPr lang="en-US" dirty="0"/>
              <a:t>Major contributor to impairment</a:t>
            </a:r>
          </a:p>
        </p:txBody>
      </p:sp>
      <p:pic>
        <p:nvPicPr>
          <p:cNvPr id="4" name="Picture 3">
            <a:extLst>
              <a:ext uri="{FF2B5EF4-FFF2-40B4-BE49-F238E27FC236}">
                <a16:creationId xmlns:a16="http://schemas.microsoft.com/office/drawing/2014/main" id="{170C540E-5B2E-4242-B183-648082D71494}"/>
              </a:ext>
            </a:extLst>
          </p:cNvPr>
          <p:cNvPicPr>
            <a:picLocks noChangeAspect="1"/>
          </p:cNvPicPr>
          <p:nvPr/>
        </p:nvPicPr>
        <p:blipFill rotWithShape="1">
          <a:blip r:embed="rId3"/>
          <a:srcRect t="22782"/>
          <a:stretch/>
        </p:blipFill>
        <p:spPr>
          <a:xfrm>
            <a:off x="8035309" y="2657856"/>
            <a:ext cx="2682735" cy="2071544"/>
          </a:xfrm>
          <a:prstGeom prst="rect">
            <a:avLst/>
          </a:prstGeom>
        </p:spPr>
      </p:pic>
    </p:spTree>
    <p:extLst>
      <p:ext uri="{BB962C8B-B14F-4D97-AF65-F5344CB8AC3E}">
        <p14:creationId xmlns:p14="http://schemas.microsoft.com/office/powerpoint/2010/main" val="373951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6302" y="414779"/>
            <a:ext cx="6259399" cy="523220"/>
          </a:xfrm>
          <a:prstGeom prst="rect">
            <a:avLst/>
          </a:prstGeom>
          <a:noFill/>
        </p:spPr>
        <p:txBody>
          <a:bodyPr wrap="square" lIns="91438" tIns="45719" rIns="91438" bIns="45719" rtlCol="0">
            <a:normAutofit/>
          </a:bodyPr>
          <a:lstStyle/>
          <a:p>
            <a:pPr algn="ctr"/>
            <a:r>
              <a:rPr lang="en-US" sz="2800" dirty="0">
                <a:solidFill>
                  <a:schemeClr val="bg1">
                    <a:lumMod val="95000"/>
                  </a:schemeClr>
                </a:solidFill>
              </a:rPr>
              <a:t>Objectives</a:t>
            </a:r>
          </a:p>
        </p:txBody>
      </p:sp>
      <p:sp>
        <p:nvSpPr>
          <p:cNvPr id="6" name="Oval 5"/>
          <p:cNvSpPr/>
          <p:nvPr/>
        </p:nvSpPr>
        <p:spPr>
          <a:xfrm>
            <a:off x="697583" y="2366127"/>
            <a:ext cx="1168924" cy="1168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sp>
        <p:nvSpPr>
          <p:cNvPr id="8" name="TextBox 7"/>
          <p:cNvSpPr txBox="1"/>
          <p:nvPr/>
        </p:nvSpPr>
        <p:spPr>
          <a:xfrm>
            <a:off x="432060" y="4019187"/>
            <a:ext cx="1699968" cy="2071062"/>
          </a:xfrm>
          <a:prstGeom prst="rect">
            <a:avLst/>
          </a:prstGeom>
          <a:noFill/>
        </p:spPr>
        <p:txBody>
          <a:bodyPr wrap="square" lIns="91438" tIns="45719" rIns="91438" bIns="45719" rtlCol="0">
            <a:noAutofit/>
          </a:bodyPr>
          <a:lstStyle/>
          <a:p>
            <a:pPr algn="ctr"/>
            <a:r>
              <a:rPr lang="en-US" sz="1800" dirty="0">
                <a:solidFill>
                  <a:schemeClr val="bg1">
                    <a:lumMod val="95000"/>
                  </a:schemeClr>
                </a:solidFill>
              </a:rPr>
              <a:t>List several common functional limitations experienced by individuals with AD/HD</a:t>
            </a:r>
          </a:p>
        </p:txBody>
      </p:sp>
      <p:cxnSp>
        <p:nvCxnSpPr>
          <p:cNvPr id="10" name="Straight Connector 9"/>
          <p:cNvCxnSpPr/>
          <p:nvPr/>
        </p:nvCxnSpPr>
        <p:spPr>
          <a:xfrm>
            <a:off x="2456467" y="2950590"/>
            <a:ext cx="0" cy="23001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46430" y="2366127"/>
            <a:ext cx="1168924" cy="11689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sp>
        <p:nvSpPr>
          <p:cNvPr id="15" name="TextBox 14"/>
          <p:cNvSpPr txBox="1"/>
          <p:nvPr/>
        </p:nvSpPr>
        <p:spPr>
          <a:xfrm>
            <a:off x="2780907" y="4019187"/>
            <a:ext cx="1699968" cy="1569660"/>
          </a:xfrm>
          <a:prstGeom prst="rect">
            <a:avLst/>
          </a:prstGeom>
          <a:noFill/>
        </p:spPr>
        <p:txBody>
          <a:bodyPr wrap="square" lIns="91438" tIns="45719" rIns="91438" bIns="45719" rtlCol="0">
            <a:normAutofit/>
          </a:bodyPr>
          <a:lstStyle/>
          <a:p>
            <a:pPr algn="ctr"/>
            <a:r>
              <a:rPr lang="en-US" sz="1800" dirty="0">
                <a:solidFill>
                  <a:schemeClr val="bg1">
                    <a:lumMod val="95000"/>
                  </a:schemeClr>
                </a:solidFill>
              </a:rPr>
              <a:t>Identify current diagnoses and treatments for AD/HD</a:t>
            </a:r>
          </a:p>
        </p:txBody>
      </p:sp>
      <p:cxnSp>
        <p:nvCxnSpPr>
          <p:cNvPr id="18" name="Straight Connector 17"/>
          <p:cNvCxnSpPr/>
          <p:nvPr/>
        </p:nvCxnSpPr>
        <p:spPr>
          <a:xfrm>
            <a:off x="4805313" y="2950590"/>
            <a:ext cx="0" cy="23001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395275" y="2366127"/>
            <a:ext cx="1168924" cy="11689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sp>
        <p:nvSpPr>
          <p:cNvPr id="22" name="TextBox 21"/>
          <p:cNvSpPr txBox="1"/>
          <p:nvPr/>
        </p:nvSpPr>
        <p:spPr>
          <a:xfrm>
            <a:off x="5129752" y="4019186"/>
            <a:ext cx="1758886" cy="2702290"/>
          </a:xfrm>
          <a:prstGeom prst="rect">
            <a:avLst/>
          </a:prstGeom>
          <a:noFill/>
        </p:spPr>
        <p:txBody>
          <a:bodyPr wrap="square" lIns="91438" tIns="45719" rIns="91438" bIns="45719" rtlCol="0">
            <a:noAutofit/>
          </a:bodyPr>
          <a:lstStyle/>
          <a:p>
            <a:pPr algn="ctr"/>
            <a:r>
              <a:rPr lang="en-US" sz="1800" dirty="0">
                <a:solidFill>
                  <a:schemeClr val="bg1">
                    <a:lumMod val="95000"/>
                  </a:schemeClr>
                </a:solidFill>
              </a:rPr>
              <a:t>Describe how AD/HD can affect emotional functioning as well as strategies for managing emotional difficulties</a:t>
            </a:r>
          </a:p>
        </p:txBody>
      </p:sp>
      <p:cxnSp>
        <p:nvCxnSpPr>
          <p:cNvPr id="24" name="Straight Connector 23"/>
          <p:cNvCxnSpPr/>
          <p:nvPr/>
        </p:nvCxnSpPr>
        <p:spPr>
          <a:xfrm>
            <a:off x="7154159" y="2787086"/>
            <a:ext cx="0" cy="23001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744122" y="2366127"/>
            <a:ext cx="1168924" cy="11689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sp>
        <p:nvSpPr>
          <p:cNvPr id="28" name="TextBox 27"/>
          <p:cNvSpPr txBox="1"/>
          <p:nvPr/>
        </p:nvSpPr>
        <p:spPr>
          <a:xfrm>
            <a:off x="7478598" y="4019186"/>
            <a:ext cx="1932489" cy="2337165"/>
          </a:xfrm>
          <a:prstGeom prst="rect">
            <a:avLst/>
          </a:prstGeom>
          <a:noFill/>
        </p:spPr>
        <p:txBody>
          <a:bodyPr wrap="square" lIns="91438" tIns="45719" rIns="91438" bIns="45719" rtlCol="0">
            <a:noAutofit/>
          </a:bodyPr>
          <a:lstStyle/>
          <a:p>
            <a:pPr algn="ctr"/>
            <a:r>
              <a:rPr lang="en-US" sz="1800" dirty="0">
                <a:solidFill>
                  <a:schemeClr val="bg1">
                    <a:lumMod val="95000"/>
                  </a:schemeClr>
                </a:solidFill>
              </a:rPr>
              <a:t>Identify several relevant accommodations for the identified functional limitations </a:t>
            </a:r>
          </a:p>
        </p:txBody>
      </p:sp>
      <p:cxnSp>
        <p:nvCxnSpPr>
          <p:cNvPr id="30" name="Straight Connector 29"/>
          <p:cNvCxnSpPr/>
          <p:nvPr/>
        </p:nvCxnSpPr>
        <p:spPr>
          <a:xfrm>
            <a:off x="9503005" y="2787086"/>
            <a:ext cx="0" cy="23001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0092967" y="2366127"/>
            <a:ext cx="1168924" cy="1168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normAutofit/>
          </a:bodyPr>
          <a:lstStyle/>
          <a:p>
            <a:pPr algn="ctr"/>
            <a:endParaRPr lang="en-US"/>
          </a:p>
        </p:txBody>
      </p:sp>
      <p:sp>
        <p:nvSpPr>
          <p:cNvPr id="34" name="TextBox 33"/>
          <p:cNvSpPr txBox="1"/>
          <p:nvPr/>
        </p:nvSpPr>
        <p:spPr>
          <a:xfrm>
            <a:off x="9827444" y="4019186"/>
            <a:ext cx="1699968" cy="2702290"/>
          </a:xfrm>
          <a:prstGeom prst="rect">
            <a:avLst/>
          </a:prstGeom>
          <a:noFill/>
        </p:spPr>
        <p:txBody>
          <a:bodyPr wrap="square" lIns="91438" tIns="45719" rIns="91438" bIns="45719" rtlCol="0">
            <a:noAutofit/>
          </a:bodyPr>
          <a:lstStyle/>
          <a:p>
            <a:pPr lvl="0" algn="ctr"/>
            <a:r>
              <a:rPr lang="en-US" sz="1800" dirty="0">
                <a:solidFill>
                  <a:srgbClr val="FFFFFF">
                    <a:lumMod val="95000"/>
                  </a:srgbClr>
                </a:solidFill>
              </a:rPr>
              <a:t>Describe 1-2 examples of how assistive technology can support students with AD/HD in Job Corps environment</a:t>
            </a:r>
          </a:p>
          <a:p>
            <a:pPr lvl="0" algn="ctr"/>
            <a:endParaRPr lang="en-US" sz="1800" dirty="0">
              <a:solidFill>
                <a:srgbClr val="FFFFFF">
                  <a:lumMod val="95000"/>
                </a:srgbClr>
              </a:solidFill>
            </a:endParaRPr>
          </a:p>
        </p:txBody>
      </p:sp>
      <p:sp>
        <p:nvSpPr>
          <p:cNvPr id="31" name="Freeform 105">
            <a:extLst>
              <a:ext uri="{FF2B5EF4-FFF2-40B4-BE49-F238E27FC236}">
                <a16:creationId xmlns:a16="http://schemas.microsoft.com/office/drawing/2014/main" id="{35719738-F9FF-4054-ABB6-B3831E6C900B}"/>
              </a:ext>
            </a:extLst>
          </p:cNvPr>
          <p:cNvSpPr>
            <a:spLocks noEditPoints="1"/>
          </p:cNvSpPr>
          <p:nvPr/>
        </p:nvSpPr>
        <p:spPr bwMode="auto">
          <a:xfrm>
            <a:off x="3312625" y="2624707"/>
            <a:ext cx="647531" cy="651764"/>
          </a:xfrm>
          <a:custGeom>
            <a:avLst/>
            <a:gdLst>
              <a:gd name="T0" fmla="*/ 0 w 71"/>
              <a:gd name="T1" fmla="*/ 158392 h 71"/>
              <a:gd name="T2" fmla="*/ 30788 w 71"/>
              <a:gd name="T3" fmla="*/ 106743 h 71"/>
              <a:gd name="T4" fmla="*/ 13684 w 71"/>
              <a:gd name="T5" fmla="*/ 110186 h 71"/>
              <a:gd name="T6" fmla="*/ 23947 w 71"/>
              <a:gd name="T7" fmla="*/ 86083 h 71"/>
              <a:gd name="T8" fmla="*/ 20526 w 71"/>
              <a:gd name="T9" fmla="*/ 144619 h 71"/>
              <a:gd name="T10" fmla="*/ 37630 w 71"/>
              <a:gd name="T11" fmla="*/ 134289 h 71"/>
              <a:gd name="T12" fmla="*/ 51314 w 71"/>
              <a:gd name="T13" fmla="*/ 158392 h 71"/>
              <a:gd name="T14" fmla="*/ 0 w 71"/>
              <a:gd name="T15" fmla="*/ 237588 h 71"/>
              <a:gd name="T16" fmla="*/ 23947 w 71"/>
              <a:gd name="T17" fmla="*/ 230702 h 71"/>
              <a:gd name="T18" fmla="*/ 17105 w 71"/>
              <a:gd name="T19" fmla="*/ 213485 h 71"/>
              <a:gd name="T20" fmla="*/ 30788 w 71"/>
              <a:gd name="T21" fmla="*/ 189382 h 71"/>
              <a:gd name="T22" fmla="*/ 17105 w 71"/>
              <a:gd name="T23" fmla="*/ 189382 h 71"/>
              <a:gd name="T24" fmla="*/ 3421 w 71"/>
              <a:gd name="T25" fmla="*/ 196269 h 71"/>
              <a:gd name="T26" fmla="*/ 47893 w 71"/>
              <a:gd name="T27" fmla="*/ 175609 h 71"/>
              <a:gd name="T28" fmla="*/ 34209 w 71"/>
              <a:gd name="T29" fmla="*/ 203155 h 71"/>
              <a:gd name="T30" fmla="*/ 23947 w 71"/>
              <a:gd name="T31" fmla="*/ 244475 h 71"/>
              <a:gd name="T32" fmla="*/ 3421 w 71"/>
              <a:gd name="T33" fmla="*/ 68866 h 71"/>
              <a:gd name="T34" fmla="*/ 20526 w 71"/>
              <a:gd name="T35" fmla="*/ 55093 h 71"/>
              <a:gd name="T36" fmla="*/ 20526 w 71"/>
              <a:gd name="T37" fmla="*/ 20660 h 71"/>
              <a:gd name="T38" fmla="*/ 13684 w 71"/>
              <a:gd name="T39" fmla="*/ 27546 h 71"/>
              <a:gd name="T40" fmla="*/ 20526 w 71"/>
              <a:gd name="T41" fmla="*/ 0 h 71"/>
              <a:gd name="T42" fmla="*/ 37630 w 71"/>
              <a:gd name="T43" fmla="*/ 55093 h 71"/>
              <a:gd name="T44" fmla="*/ 51314 w 71"/>
              <a:gd name="T45" fmla="*/ 68866 h 71"/>
              <a:gd name="T46" fmla="*/ 239466 w 71"/>
              <a:gd name="T47" fmla="*/ 68866 h 71"/>
              <a:gd name="T48" fmla="*/ 68419 w 71"/>
              <a:gd name="T49" fmla="*/ 65423 h 71"/>
              <a:gd name="T50" fmla="*/ 71840 w 71"/>
              <a:gd name="T51" fmla="*/ 34433 h 71"/>
              <a:gd name="T52" fmla="*/ 242887 w 71"/>
              <a:gd name="T53" fmla="*/ 37876 h 71"/>
              <a:gd name="T54" fmla="*/ 242887 w 71"/>
              <a:gd name="T55" fmla="*/ 134289 h 71"/>
              <a:gd name="T56" fmla="*/ 71840 w 71"/>
              <a:gd name="T57" fmla="*/ 137732 h 71"/>
              <a:gd name="T58" fmla="*/ 68419 w 71"/>
              <a:gd name="T59" fmla="*/ 106743 h 71"/>
              <a:gd name="T60" fmla="*/ 239466 w 71"/>
              <a:gd name="T61" fmla="*/ 103299 h 71"/>
              <a:gd name="T62" fmla="*/ 242887 w 71"/>
              <a:gd name="T63" fmla="*/ 134289 h 71"/>
              <a:gd name="T64" fmla="*/ 239466 w 71"/>
              <a:gd name="T65" fmla="*/ 210042 h 71"/>
              <a:gd name="T66" fmla="*/ 68419 w 71"/>
              <a:gd name="T67" fmla="*/ 206599 h 71"/>
              <a:gd name="T68" fmla="*/ 71840 w 71"/>
              <a:gd name="T69" fmla="*/ 175609 h 71"/>
              <a:gd name="T70" fmla="*/ 242887 w 71"/>
              <a:gd name="T71" fmla="*/ 179052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bg1">
              <a:lumMod val="95000"/>
            </a:schemeClr>
          </a:solidFill>
          <a:ln>
            <a:noFill/>
          </a:ln>
        </p:spPr>
        <p:txBody>
          <a:bodyPr lIns="91438" tIns="45719" rIns="91438" bIns="45719">
            <a:normAutofit fontScale="40000" lnSpcReduction="20000"/>
          </a:bodyPr>
          <a:lstStyle/>
          <a:p>
            <a:endParaRPr lang="en-US" sz="9600"/>
          </a:p>
        </p:txBody>
      </p:sp>
      <p:sp>
        <p:nvSpPr>
          <p:cNvPr id="35" name="Freeform 34">
            <a:extLst>
              <a:ext uri="{FF2B5EF4-FFF2-40B4-BE49-F238E27FC236}">
                <a16:creationId xmlns:a16="http://schemas.microsoft.com/office/drawing/2014/main" id="{C4428DFA-95CB-493F-BB30-E551A040A7F0}"/>
              </a:ext>
            </a:extLst>
          </p:cNvPr>
          <p:cNvSpPr>
            <a:spLocks noEditPoints="1"/>
          </p:cNvSpPr>
          <p:nvPr/>
        </p:nvSpPr>
        <p:spPr bwMode="auto">
          <a:xfrm>
            <a:off x="930110" y="2690306"/>
            <a:ext cx="660228" cy="520567"/>
          </a:xfrm>
          <a:custGeom>
            <a:avLst/>
            <a:gdLst>
              <a:gd name="T0" fmla="*/ 247650 w 72"/>
              <a:gd name="T1" fmla="*/ 184986 h 57"/>
              <a:gd name="T2" fmla="*/ 240771 w 72"/>
              <a:gd name="T3" fmla="*/ 195263 h 57"/>
              <a:gd name="T4" fmla="*/ 10319 w 72"/>
              <a:gd name="T5" fmla="*/ 195263 h 57"/>
              <a:gd name="T6" fmla="*/ 0 w 72"/>
              <a:gd name="T7" fmla="*/ 184986 h 57"/>
              <a:gd name="T8" fmla="*/ 0 w 72"/>
              <a:gd name="T9" fmla="*/ 167858 h 57"/>
              <a:gd name="T10" fmla="*/ 10319 w 72"/>
              <a:gd name="T11" fmla="*/ 161006 h 57"/>
              <a:gd name="T12" fmla="*/ 240771 w 72"/>
              <a:gd name="T13" fmla="*/ 161006 h 57"/>
              <a:gd name="T14" fmla="*/ 247650 w 72"/>
              <a:gd name="T15" fmla="*/ 167858 h 57"/>
              <a:gd name="T16" fmla="*/ 247650 w 72"/>
              <a:gd name="T17" fmla="*/ 184986 h 57"/>
              <a:gd name="T18" fmla="*/ 247650 w 72"/>
              <a:gd name="T19" fmla="*/ 82216 h 57"/>
              <a:gd name="T20" fmla="*/ 240771 w 72"/>
              <a:gd name="T21" fmla="*/ 89067 h 57"/>
              <a:gd name="T22" fmla="*/ 27517 w 72"/>
              <a:gd name="T23" fmla="*/ 89067 h 57"/>
              <a:gd name="T24" fmla="*/ 20638 w 72"/>
              <a:gd name="T25" fmla="*/ 82216 h 57"/>
              <a:gd name="T26" fmla="*/ 20638 w 72"/>
              <a:gd name="T27" fmla="*/ 61662 h 57"/>
              <a:gd name="T28" fmla="*/ 27517 w 72"/>
              <a:gd name="T29" fmla="*/ 54811 h 57"/>
              <a:gd name="T30" fmla="*/ 240771 w 72"/>
              <a:gd name="T31" fmla="*/ 54811 h 57"/>
              <a:gd name="T32" fmla="*/ 247650 w 72"/>
              <a:gd name="T33" fmla="*/ 61662 h 57"/>
              <a:gd name="T34" fmla="*/ 247650 w 72"/>
              <a:gd name="T35" fmla="*/ 82216 h 57"/>
              <a:gd name="T36" fmla="*/ 247650 w 72"/>
              <a:gd name="T37" fmla="*/ 133601 h 57"/>
              <a:gd name="T38" fmla="*/ 240771 w 72"/>
              <a:gd name="T39" fmla="*/ 143878 h 57"/>
              <a:gd name="T40" fmla="*/ 61913 w 72"/>
              <a:gd name="T41" fmla="*/ 143878 h 57"/>
              <a:gd name="T42" fmla="*/ 55033 w 72"/>
              <a:gd name="T43" fmla="*/ 133601 h 57"/>
              <a:gd name="T44" fmla="*/ 55033 w 72"/>
              <a:gd name="T45" fmla="*/ 116473 h 57"/>
              <a:gd name="T46" fmla="*/ 61913 w 72"/>
              <a:gd name="T47" fmla="*/ 106196 h 57"/>
              <a:gd name="T48" fmla="*/ 240771 w 72"/>
              <a:gd name="T49" fmla="*/ 106196 h 57"/>
              <a:gd name="T50" fmla="*/ 247650 w 72"/>
              <a:gd name="T51" fmla="*/ 116473 h 57"/>
              <a:gd name="T52" fmla="*/ 247650 w 72"/>
              <a:gd name="T53" fmla="*/ 133601 h 57"/>
              <a:gd name="T54" fmla="*/ 247650 w 72"/>
              <a:gd name="T55" fmla="*/ 27405 h 57"/>
              <a:gd name="T56" fmla="*/ 240771 w 72"/>
              <a:gd name="T57" fmla="*/ 37682 h 57"/>
              <a:gd name="T58" fmla="*/ 82550 w 72"/>
              <a:gd name="T59" fmla="*/ 37682 h 57"/>
              <a:gd name="T60" fmla="*/ 72231 w 72"/>
              <a:gd name="T61" fmla="*/ 27405 h 57"/>
              <a:gd name="T62" fmla="*/ 72231 w 72"/>
              <a:gd name="T63" fmla="*/ 10277 h 57"/>
              <a:gd name="T64" fmla="*/ 82550 w 72"/>
              <a:gd name="T65" fmla="*/ 0 h 57"/>
              <a:gd name="T66" fmla="*/ 240771 w 72"/>
              <a:gd name="T67" fmla="*/ 0 h 57"/>
              <a:gd name="T68" fmla="*/ 247650 w 72"/>
              <a:gd name="T69" fmla="*/ 10277 h 57"/>
              <a:gd name="T70" fmla="*/ 247650 w 72"/>
              <a:gd name="T71" fmla="*/ 27405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lumMod val="95000"/>
            </a:schemeClr>
          </a:solidFill>
          <a:ln>
            <a:noFill/>
          </a:ln>
        </p:spPr>
        <p:txBody>
          <a:bodyPr lIns="91438" tIns="45719" rIns="91438" bIns="45719">
            <a:normAutofit fontScale="32500" lnSpcReduction="20000"/>
          </a:bodyPr>
          <a:lstStyle/>
          <a:p>
            <a:endParaRPr lang="en-US" sz="9600"/>
          </a:p>
        </p:txBody>
      </p:sp>
      <p:sp>
        <p:nvSpPr>
          <p:cNvPr id="36" name="Freeform 60">
            <a:extLst>
              <a:ext uri="{FF2B5EF4-FFF2-40B4-BE49-F238E27FC236}">
                <a16:creationId xmlns:a16="http://schemas.microsoft.com/office/drawing/2014/main" id="{E4AEE0C6-7D20-4CBF-BBCD-21BA00080767}"/>
              </a:ext>
            </a:extLst>
          </p:cNvPr>
          <p:cNvSpPr>
            <a:spLocks noEditPoints="1"/>
          </p:cNvSpPr>
          <p:nvPr/>
        </p:nvSpPr>
        <p:spPr bwMode="auto">
          <a:xfrm>
            <a:off x="8097453" y="2624709"/>
            <a:ext cx="599619" cy="654881"/>
          </a:xfrm>
          <a:custGeom>
            <a:avLst/>
            <a:gdLst>
              <a:gd name="T0" fmla="*/ 338109 w 216"/>
              <a:gd name="T1" fmla="*/ 318845 h 236"/>
              <a:gd name="T2" fmla="*/ 287073 w 216"/>
              <a:gd name="T3" fmla="*/ 369860 h 236"/>
              <a:gd name="T4" fmla="*/ 274315 w 216"/>
              <a:gd name="T5" fmla="*/ 376237 h 236"/>
              <a:gd name="T6" fmla="*/ 261556 w 216"/>
              <a:gd name="T7" fmla="*/ 369860 h 236"/>
              <a:gd name="T8" fmla="*/ 236038 w 216"/>
              <a:gd name="T9" fmla="*/ 344353 h 236"/>
              <a:gd name="T10" fmla="*/ 229659 w 216"/>
              <a:gd name="T11" fmla="*/ 331599 h 236"/>
              <a:gd name="T12" fmla="*/ 248797 w 216"/>
              <a:gd name="T13" fmla="*/ 312468 h 236"/>
              <a:gd name="T14" fmla="*/ 261556 w 216"/>
              <a:gd name="T15" fmla="*/ 318845 h 236"/>
              <a:gd name="T16" fmla="*/ 274315 w 216"/>
              <a:gd name="T17" fmla="*/ 330004 h 236"/>
              <a:gd name="T18" fmla="*/ 312591 w 216"/>
              <a:gd name="T19" fmla="*/ 293337 h 236"/>
              <a:gd name="T20" fmla="*/ 325350 w 216"/>
              <a:gd name="T21" fmla="*/ 286960 h 236"/>
              <a:gd name="T22" fmla="*/ 344488 w 216"/>
              <a:gd name="T23" fmla="*/ 306091 h 236"/>
              <a:gd name="T24" fmla="*/ 338109 w 216"/>
              <a:gd name="T25" fmla="*/ 318845 h 236"/>
              <a:gd name="T26" fmla="*/ 280694 w 216"/>
              <a:gd name="T27" fmla="*/ 296526 h 236"/>
              <a:gd name="T28" fmla="*/ 274315 w 216"/>
              <a:gd name="T29" fmla="*/ 302903 h 236"/>
              <a:gd name="T30" fmla="*/ 248797 w 216"/>
              <a:gd name="T31" fmla="*/ 293337 h 236"/>
              <a:gd name="T32" fmla="*/ 210520 w 216"/>
              <a:gd name="T33" fmla="*/ 331599 h 236"/>
              <a:gd name="T34" fmla="*/ 221684 w 216"/>
              <a:gd name="T35" fmla="*/ 358701 h 236"/>
              <a:gd name="T36" fmla="*/ 232848 w 216"/>
              <a:gd name="T37" fmla="*/ 369860 h 236"/>
              <a:gd name="T38" fmla="*/ 165865 w 216"/>
              <a:gd name="T39" fmla="*/ 369860 h 236"/>
              <a:gd name="T40" fmla="*/ 19138 w 216"/>
              <a:gd name="T41" fmla="*/ 369860 h 236"/>
              <a:gd name="T42" fmla="*/ 0 w 216"/>
              <a:gd name="T43" fmla="*/ 350729 h 236"/>
              <a:gd name="T44" fmla="*/ 0 w 216"/>
              <a:gd name="T45" fmla="*/ 19131 h 236"/>
              <a:gd name="T46" fmla="*/ 19138 w 216"/>
              <a:gd name="T47" fmla="*/ 0 h 236"/>
              <a:gd name="T48" fmla="*/ 63794 w 216"/>
              <a:gd name="T49" fmla="*/ 0 h 236"/>
              <a:gd name="T50" fmla="*/ 121209 w 216"/>
              <a:gd name="T51" fmla="*/ 0 h 236"/>
              <a:gd name="T52" fmla="*/ 121209 w 216"/>
              <a:gd name="T53" fmla="*/ 70146 h 236"/>
              <a:gd name="T54" fmla="*/ 121209 w 216"/>
              <a:gd name="T55" fmla="*/ 108407 h 236"/>
              <a:gd name="T56" fmla="*/ 159485 w 216"/>
              <a:gd name="T57" fmla="*/ 146669 h 236"/>
              <a:gd name="T58" fmla="*/ 197762 w 216"/>
              <a:gd name="T59" fmla="*/ 146669 h 236"/>
              <a:gd name="T60" fmla="*/ 280694 w 216"/>
              <a:gd name="T61" fmla="*/ 146669 h 236"/>
              <a:gd name="T62" fmla="*/ 280694 w 216"/>
              <a:gd name="T63" fmla="*/ 261453 h 236"/>
              <a:gd name="T64" fmla="*/ 280694 w 216"/>
              <a:gd name="T65" fmla="*/ 296526 h 236"/>
              <a:gd name="T66" fmla="*/ 159485 w 216"/>
              <a:gd name="T67" fmla="*/ 127538 h 236"/>
              <a:gd name="T68" fmla="*/ 140347 w 216"/>
              <a:gd name="T69" fmla="*/ 108407 h 236"/>
              <a:gd name="T70" fmla="*/ 140347 w 216"/>
              <a:gd name="T71" fmla="*/ 70146 h 236"/>
              <a:gd name="T72" fmla="*/ 140347 w 216"/>
              <a:gd name="T73" fmla="*/ 0 h 236"/>
              <a:gd name="T74" fmla="*/ 280694 w 216"/>
              <a:gd name="T75" fmla="*/ 127538 h 236"/>
              <a:gd name="T76" fmla="*/ 197762 w 216"/>
              <a:gd name="T77" fmla="*/ 127538 h 236"/>
              <a:gd name="T78" fmla="*/ 159485 w 216"/>
              <a:gd name="T79" fmla="*/ 127538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 h="236">
                <a:moveTo>
                  <a:pt x="212" y="200"/>
                </a:moveTo>
                <a:cubicBezTo>
                  <a:pt x="180" y="232"/>
                  <a:pt x="180" y="232"/>
                  <a:pt x="180" y="232"/>
                </a:cubicBezTo>
                <a:cubicBezTo>
                  <a:pt x="178" y="235"/>
                  <a:pt x="175" y="236"/>
                  <a:pt x="172" y="236"/>
                </a:cubicBezTo>
                <a:cubicBezTo>
                  <a:pt x="169" y="236"/>
                  <a:pt x="166" y="235"/>
                  <a:pt x="164" y="232"/>
                </a:cubicBezTo>
                <a:cubicBezTo>
                  <a:pt x="148" y="216"/>
                  <a:pt x="148" y="216"/>
                  <a:pt x="148" y="216"/>
                </a:cubicBezTo>
                <a:cubicBezTo>
                  <a:pt x="145" y="214"/>
                  <a:pt x="144" y="211"/>
                  <a:pt x="144" y="208"/>
                </a:cubicBezTo>
                <a:cubicBezTo>
                  <a:pt x="144" y="201"/>
                  <a:pt x="149" y="196"/>
                  <a:pt x="156" y="196"/>
                </a:cubicBezTo>
                <a:cubicBezTo>
                  <a:pt x="159" y="196"/>
                  <a:pt x="162" y="197"/>
                  <a:pt x="164" y="200"/>
                </a:cubicBezTo>
                <a:cubicBezTo>
                  <a:pt x="172" y="207"/>
                  <a:pt x="172" y="207"/>
                  <a:pt x="172" y="207"/>
                </a:cubicBezTo>
                <a:cubicBezTo>
                  <a:pt x="196" y="184"/>
                  <a:pt x="196" y="184"/>
                  <a:pt x="196" y="184"/>
                </a:cubicBezTo>
                <a:cubicBezTo>
                  <a:pt x="198" y="181"/>
                  <a:pt x="201" y="180"/>
                  <a:pt x="204" y="180"/>
                </a:cubicBezTo>
                <a:cubicBezTo>
                  <a:pt x="211" y="180"/>
                  <a:pt x="216" y="185"/>
                  <a:pt x="216" y="192"/>
                </a:cubicBezTo>
                <a:cubicBezTo>
                  <a:pt x="216" y="195"/>
                  <a:pt x="215" y="198"/>
                  <a:pt x="212" y="200"/>
                </a:cubicBezTo>
                <a:moveTo>
                  <a:pt x="176" y="186"/>
                </a:moveTo>
                <a:cubicBezTo>
                  <a:pt x="172" y="190"/>
                  <a:pt x="172" y="190"/>
                  <a:pt x="172" y="190"/>
                </a:cubicBezTo>
                <a:cubicBezTo>
                  <a:pt x="168" y="186"/>
                  <a:pt x="162" y="184"/>
                  <a:pt x="156" y="184"/>
                </a:cubicBezTo>
                <a:cubicBezTo>
                  <a:pt x="143" y="184"/>
                  <a:pt x="132" y="195"/>
                  <a:pt x="132" y="208"/>
                </a:cubicBezTo>
                <a:cubicBezTo>
                  <a:pt x="132" y="215"/>
                  <a:pt x="135" y="221"/>
                  <a:pt x="139" y="225"/>
                </a:cubicBezTo>
                <a:cubicBezTo>
                  <a:pt x="146" y="232"/>
                  <a:pt x="146" y="232"/>
                  <a:pt x="146" y="232"/>
                </a:cubicBezTo>
                <a:cubicBezTo>
                  <a:pt x="104" y="232"/>
                  <a:pt x="104" y="232"/>
                  <a:pt x="104" y="232"/>
                </a:cubicBezTo>
                <a:cubicBezTo>
                  <a:pt x="12" y="232"/>
                  <a:pt x="12" y="232"/>
                  <a:pt x="12" y="232"/>
                </a:cubicBezTo>
                <a:cubicBezTo>
                  <a:pt x="5" y="232"/>
                  <a:pt x="0" y="227"/>
                  <a:pt x="0" y="220"/>
                </a:cubicBezTo>
                <a:cubicBezTo>
                  <a:pt x="0" y="12"/>
                  <a:pt x="0" y="12"/>
                  <a:pt x="0" y="12"/>
                </a:cubicBezTo>
                <a:cubicBezTo>
                  <a:pt x="0" y="5"/>
                  <a:pt x="5" y="0"/>
                  <a:pt x="12" y="0"/>
                </a:cubicBezTo>
                <a:cubicBezTo>
                  <a:pt x="40" y="0"/>
                  <a:pt x="40" y="0"/>
                  <a:pt x="40" y="0"/>
                </a:cubicBezTo>
                <a:cubicBezTo>
                  <a:pt x="76" y="0"/>
                  <a:pt x="76" y="0"/>
                  <a:pt x="76" y="0"/>
                </a:cubicBezTo>
                <a:cubicBezTo>
                  <a:pt x="76" y="44"/>
                  <a:pt x="76" y="44"/>
                  <a:pt x="76" y="44"/>
                </a:cubicBezTo>
                <a:cubicBezTo>
                  <a:pt x="76" y="68"/>
                  <a:pt x="76" y="68"/>
                  <a:pt x="76" y="68"/>
                </a:cubicBezTo>
                <a:cubicBezTo>
                  <a:pt x="76" y="81"/>
                  <a:pt x="87" y="92"/>
                  <a:pt x="100" y="92"/>
                </a:cubicBezTo>
                <a:cubicBezTo>
                  <a:pt x="124" y="92"/>
                  <a:pt x="124" y="92"/>
                  <a:pt x="124" y="92"/>
                </a:cubicBezTo>
                <a:cubicBezTo>
                  <a:pt x="176" y="92"/>
                  <a:pt x="176" y="92"/>
                  <a:pt x="176" y="92"/>
                </a:cubicBezTo>
                <a:cubicBezTo>
                  <a:pt x="176" y="164"/>
                  <a:pt x="176" y="164"/>
                  <a:pt x="176" y="164"/>
                </a:cubicBezTo>
                <a:lnTo>
                  <a:pt x="176" y="186"/>
                </a:lnTo>
                <a:close/>
                <a:moveTo>
                  <a:pt x="100" y="80"/>
                </a:moveTo>
                <a:cubicBezTo>
                  <a:pt x="93" y="80"/>
                  <a:pt x="88" y="75"/>
                  <a:pt x="88" y="68"/>
                </a:cubicBezTo>
                <a:cubicBezTo>
                  <a:pt x="88" y="44"/>
                  <a:pt x="88" y="44"/>
                  <a:pt x="88" y="44"/>
                </a:cubicBezTo>
                <a:cubicBezTo>
                  <a:pt x="88" y="0"/>
                  <a:pt x="88" y="0"/>
                  <a:pt x="88" y="0"/>
                </a:cubicBezTo>
                <a:cubicBezTo>
                  <a:pt x="176" y="80"/>
                  <a:pt x="176" y="80"/>
                  <a:pt x="176" y="80"/>
                </a:cubicBezTo>
                <a:cubicBezTo>
                  <a:pt x="124" y="80"/>
                  <a:pt x="124" y="80"/>
                  <a:pt x="124" y="80"/>
                </a:cubicBezTo>
                <a:lnTo>
                  <a:pt x="100" y="80"/>
                </a:lnTo>
                <a:close/>
              </a:path>
            </a:pathLst>
          </a:custGeom>
          <a:solidFill>
            <a:schemeClr val="bg1">
              <a:lumMod val="95000"/>
            </a:schemeClr>
          </a:solidFill>
          <a:ln>
            <a:noFill/>
          </a:ln>
        </p:spPr>
        <p:txBody>
          <a:bodyPr lIns="91438" tIns="45719" rIns="91438" bIns="45719">
            <a:normAutofit fontScale="47500" lnSpcReduction="20000"/>
          </a:bodyPr>
          <a:lstStyle/>
          <a:p>
            <a:endParaRPr lang="en-US" sz="9600"/>
          </a:p>
        </p:txBody>
      </p:sp>
      <p:sp>
        <p:nvSpPr>
          <p:cNvPr id="37" name="Freeform 57">
            <a:extLst>
              <a:ext uri="{FF2B5EF4-FFF2-40B4-BE49-F238E27FC236}">
                <a16:creationId xmlns:a16="http://schemas.microsoft.com/office/drawing/2014/main" id="{4877FA62-2835-4D80-9736-324347AE0EF6}"/>
              </a:ext>
            </a:extLst>
          </p:cNvPr>
          <p:cNvSpPr>
            <a:spLocks noChangeArrowheads="1"/>
          </p:cNvSpPr>
          <p:nvPr/>
        </p:nvSpPr>
        <p:spPr bwMode="auto">
          <a:xfrm>
            <a:off x="10346028" y="2628394"/>
            <a:ext cx="729819" cy="648079"/>
          </a:xfrm>
          <a:custGeom>
            <a:avLst/>
            <a:gdLst>
              <a:gd name="T0" fmla="*/ 87382 w 461"/>
              <a:gd name="T1" fmla="*/ 0 h 409"/>
              <a:gd name="T2" fmla="*/ 87382 w 461"/>
              <a:gd name="T3" fmla="*/ 0 h 409"/>
              <a:gd name="T4" fmla="*/ 171320 w 461"/>
              <a:gd name="T5" fmla="*/ 87891 h 409"/>
              <a:gd name="T6" fmla="*/ 198008 w 461"/>
              <a:gd name="T7" fmla="*/ 87891 h 409"/>
              <a:gd name="T8" fmla="*/ 160128 w 461"/>
              <a:gd name="T9" fmla="*/ 129682 h 409"/>
              <a:gd name="T10" fmla="*/ 122248 w 461"/>
              <a:gd name="T11" fmla="*/ 87891 h 409"/>
              <a:gd name="T12" fmla="*/ 152380 w 461"/>
              <a:gd name="T13" fmla="*/ 87891 h 409"/>
              <a:gd name="T14" fmla="*/ 87382 w 461"/>
              <a:gd name="T15" fmla="*/ 22834 h 409"/>
              <a:gd name="T16" fmla="*/ 18940 w 461"/>
              <a:gd name="T17" fmla="*/ 87891 h 409"/>
              <a:gd name="T18" fmla="*/ 87382 w 461"/>
              <a:gd name="T19" fmla="*/ 156394 h 409"/>
              <a:gd name="T20" fmla="*/ 125692 w 461"/>
              <a:gd name="T21" fmla="*/ 141315 h 409"/>
              <a:gd name="T22" fmla="*/ 141188 w 461"/>
              <a:gd name="T23" fmla="*/ 156394 h 409"/>
              <a:gd name="T24" fmla="*/ 87382 w 461"/>
              <a:gd name="T25" fmla="*/ 175782 h 409"/>
              <a:gd name="T26" fmla="*/ 0 w 461"/>
              <a:gd name="T27" fmla="*/ 87891 h 409"/>
              <a:gd name="T28" fmla="*/ 87382 w 461"/>
              <a:gd name="T29" fmla="*/ 0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bg1">
              <a:lumMod val="95000"/>
            </a:schemeClr>
          </a:solidFill>
          <a:ln>
            <a:noFill/>
          </a:ln>
          <a:effectLst/>
        </p:spPr>
        <p:txBody>
          <a:bodyPr wrap="none" lIns="91414" tIns="45707" rIns="91414" bIns="45707" anchor="ctr">
            <a:normAutofit fontScale="40000" lnSpcReduction="20000"/>
          </a:bodyPr>
          <a:lstStyle/>
          <a:p>
            <a:endParaRPr lang="en-US" sz="9600"/>
          </a:p>
        </p:txBody>
      </p:sp>
      <p:sp>
        <p:nvSpPr>
          <p:cNvPr id="39" name="Slide Number Placeholder 5">
            <a:extLst>
              <a:ext uri="{FF2B5EF4-FFF2-40B4-BE49-F238E27FC236}">
                <a16:creationId xmlns:a16="http://schemas.microsoft.com/office/drawing/2014/main" id="{32E6AC3F-A4EB-4FB5-A09F-E390EDE6E352}"/>
              </a:ext>
            </a:extLst>
          </p:cNvPr>
          <p:cNvSpPr txBox="1">
            <a:spLocks/>
          </p:cNvSpPr>
          <p:nvPr/>
        </p:nvSpPr>
        <p:spPr>
          <a:xfrm>
            <a:off x="8981587" y="6521570"/>
            <a:ext cx="2743200" cy="199906"/>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bg1"/>
                </a:solidFill>
              </a:rPr>
              <a:pPr/>
              <a:t>2</a:t>
            </a:fld>
            <a:endParaRPr lang="en-US" dirty="0">
              <a:solidFill>
                <a:schemeClr val="bg1"/>
              </a:solidFill>
            </a:endParaRPr>
          </a:p>
        </p:txBody>
      </p:sp>
      <p:pic>
        <p:nvPicPr>
          <p:cNvPr id="40" name="Picture 39" descr="A close up of a watch&#10;&#10;Description generated with very high confidence">
            <a:extLst>
              <a:ext uri="{FF2B5EF4-FFF2-40B4-BE49-F238E27FC236}">
                <a16:creationId xmlns:a16="http://schemas.microsoft.com/office/drawing/2014/main" id="{ECB59604-D01D-46EB-B1E8-441B9B7B218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10141" y="2134077"/>
            <a:ext cx="1128193" cy="1569660"/>
          </a:xfrm>
          <a:prstGeom prst="rect">
            <a:avLst/>
          </a:prstGeom>
        </p:spPr>
      </p:pic>
    </p:spTree>
    <p:extLst>
      <p:ext uri="{BB962C8B-B14F-4D97-AF65-F5344CB8AC3E}">
        <p14:creationId xmlns:p14="http://schemas.microsoft.com/office/powerpoint/2010/main" val="339789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3B8FA8-5ABF-40D5-B1D8-EA969D7733A2}"/>
              </a:ext>
            </a:extLst>
          </p:cNvPr>
          <p:cNvSpPr>
            <a:spLocks noGrp="1"/>
          </p:cNvSpPr>
          <p:nvPr>
            <p:ph type="title"/>
          </p:nvPr>
        </p:nvSpPr>
        <p:spPr/>
        <p:txBody>
          <a:bodyPr>
            <a:normAutofit/>
          </a:bodyPr>
          <a:lstStyle/>
          <a:p>
            <a:r>
              <a:rPr lang="en-US" dirty="0">
                <a:solidFill>
                  <a:srgbClr val="92D050"/>
                </a:solidFill>
              </a:rPr>
              <a:t>Heuristic Model of Self-Regulation</a:t>
            </a:r>
            <a:br>
              <a:rPr lang="en-US" dirty="0"/>
            </a:br>
            <a:r>
              <a:rPr lang="en-US" sz="3200" dirty="0"/>
              <a:t>Two complimentary or competing systems</a:t>
            </a:r>
          </a:p>
        </p:txBody>
      </p:sp>
      <p:sp>
        <p:nvSpPr>
          <p:cNvPr id="17" name="Content Placeholder 16">
            <a:extLst>
              <a:ext uri="{FF2B5EF4-FFF2-40B4-BE49-F238E27FC236}">
                <a16:creationId xmlns:a16="http://schemas.microsoft.com/office/drawing/2014/main" id="{3D40FFE4-61D5-4BE3-93FC-C1BF050128C2}"/>
              </a:ext>
            </a:extLst>
          </p:cNvPr>
          <p:cNvSpPr>
            <a:spLocks noGrp="1"/>
          </p:cNvSpPr>
          <p:nvPr>
            <p:ph sz="half" idx="1"/>
          </p:nvPr>
        </p:nvSpPr>
        <p:spPr>
          <a:xfrm>
            <a:off x="838200" y="2884697"/>
            <a:ext cx="3683265" cy="2031509"/>
          </a:xfrm>
        </p:spPr>
        <p:txBody>
          <a:bodyPr>
            <a:normAutofit/>
          </a:bodyPr>
          <a:lstStyle/>
          <a:p>
            <a:r>
              <a:rPr lang="en-US" sz="2400" dirty="0"/>
              <a:t>“Avoid” or “Stop” system</a:t>
            </a:r>
          </a:p>
          <a:p>
            <a:r>
              <a:rPr lang="en-US" sz="2400" dirty="0"/>
              <a:t>“Brakes” of the brain</a:t>
            </a:r>
          </a:p>
          <a:p>
            <a:r>
              <a:rPr lang="en-US" sz="2400" dirty="0"/>
              <a:t>Develops until late 20s to early 30s</a:t>
            </a:r>
          </a:p>
          <a:p>
            <a:endParaRPr lang="en-US" dirty="0"/>
          </a:p>
        </p:txBody>
      </p:sp>
      <p:sp>
        <p:nvSpPr>
          <p:cNvPr id="18" name="Content Placeholder 17">
            <a:extLst>
              <a:ext uri="{FF2B5EF4-FFF2-40B4-BE49-F238E27FC236}">
                <a16:creationId xmlns:a16="http://schemas.microsoft.com/office/drawing/2014/main" id="{FEC1311D-951E-4896-A6F9-D2FD28713FE8}"/>
              </a:ext>
            </a:extLst>
          </p:cNvPr>
          <p:cNvSpPr>
            <a:spLocks noGrp="1"/>
          </p:cNvSpPr>
          <p:nvPr>
            <p:ph sz="half" idx="2"/>
          </p:nvPr>
        </p:nvSpPr>
        <p:spPr>
          <a:xfrm>
            <a:off x="7822935" y="2884697"/>
            <a:ext cx="3822725" cy="3195292"/>
          </a:xfrm>
        </p:spPr>
        <p:txBody>
          <a:bodyPr>
            <a:normAutofit/>
          </a:bodyPr>
          <a:lstStyle/>
          <a:p>
            <a:r>
              <a:rPr lang="en-US" sz="2400" dirty="0"/>
              <a:t>“Approach” or “Go” system</a:t>
            </a:r>
          </a:p>
          <a:p>
            <a:r>
              <a:rPr lang="en-US" sz="2400" dirty="0"/>
              <a:t>“Motor” of the brain</a:t>
            </a:r>
          </a:p>
          <a:p>
            <a:r>
              <a:rPr lang="en-US" sz="2400" dirty="0"/>
              <a:t>Develops early in infancy</a:t>
            </a:r>
          </a:p>
          <a:p>
            <a:endParaRPr lang="en-US" dirty="0"/>
          </a:p>
        </p:txBody>
      </p:sp>
      <p:pic>
        <p:nvPicPr>
          <p:cNvPr id="5" name="Picture 4">
            <a:extLst>
              <a:ext uri="{FF2B5EF4-FFF2-40B4-BE49-F238E27FC236}">
                <a16:creationId xmlns:a16="http://schemas.microsoft.com/office/drawing/2014/main" id="{E2B2B190-7BCF-4183-80B1-EE1F9DD0A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762" y="1760319"/>
            <a:ext cx="1325563" cy="1325563"/>
          </a:xfrm>
          <a:prstGeom prst="rect">
            <a:avLst/>
          </a:prstGeom>
        </p:spPr>
      </p:pic>
      <p:pic>
        <p:nvPicPr>
          <p:cNvPr id="10" name="Picture 9">
            <a:extLst>
              <a:ext uri="{FF2B5EF4-FFF2-40B4-BE49-F238E27FC236}">
                <a16:creationId xmlns:a16="http://schemas.microsoft.com/office/drawing/2014/main" id="{17ED4588-79B9-46F3-80D5-252C3B53F49E}"/>
              </a:ext>
            </a:extLst>
          </p:cNvPr>
          <p:cNvPicPr>
            <a:picLocks noChangeAspect="1"/>
          </p:cNvPicPr>
          <p:nvPr/>
        </p:nvPicPr>
        <p:blipFill>
          <a:blip r:embed="rId4"/>
          <a:stretch>
            <a:fillRect/>
          </a:stretch>
        </p:blipFill>
        <p:spPr>
          <a:xfrm>
            <a:off x="7929627" y="5125786"/>
            <a:ext cx="3314852" cy="1007455"/>
          </a:xfrm>
          <a:prstGeom prst="rect">
            <a:avLst/>
          </a:prstGeom>
        </p:spPr>
      </p:pic>
      <p:pic>
        <p:nvPicPr>
          <p:cNvPr id="11" name="Picture 10">
            <a:extLst>
              <a:ext uri="{FF2B5EF4-FFF2-40B4-BE49-F238E27FC236}">
                <a16:creationId xmlns:a16="http://schemas.microsoft.com/office/drawing/2014/main" id="{12675E3A-E279-464F-8DD2-EABB0C3F44DA}"/>
              </a:ext>
            </a:extLst>
          </p:cNvPr>
          <p:cNvPicPr>
            <a:picLocks noChangeAspect="1"/>
          </p:cNvPicPr>
          <p:nvPr/>
        </p:nvPicPr>
        <p:blipFill>
          <a:blip r:embed="rId5"/>
          <a:stretch>
            <a:fillRect/>
          </a:stretch>
        </p:blipFill>
        <p:spPr>
          <a:xfrm>
            <a:off x="1771574" y="4916206"/>
            <a:ext cx="1711940" cy="1426616"/>
          </a:xfrm>
          <a:prstGeom prst="rect">
            <a:avLst/>
          </a:prstGeom>
        </p:spPr>
      </p:pic>
      <p:pic>
        <p:nvPicPr>
          <p:cNvPr id="20" name="Picture 19">
            <a:extLst>
              <a:ext uri="{FF2B5EF4-FFF2-40B4-BE49-F238E27FC236}">
                <a16:creationId xmlns:a16="http://schemas.microsoft.com/office/drawing/2014/main" id="{F28C79B7-9C30-4F1A-B5E0-20EE08FF96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1631" y="1763443"/>
            <a:ext cx="1322439" cy="1322439"/>
          </a:xfrm>
          <a:prstGeom prst="rect">
            <a:avLst/>
          </a:prstGeom>
        </p:spPr>
      </p:pic>
      <p:pic>
        <p:nvPicPr>
          <p:cNvPr id="21" name="Picture 20">
            <a:extLst>
              <a:ext uri="{FF2B5EF4-FFF2-40B4-BE49-F238E27FC236}">
                <a16:creationId xmlns:a16="http://schemas.microsoft.com/office/drawing/2014/main" id="{9279D2C4-9ACF-44FB-8003-E92F92AFE2AE}"/>
              </a:ext>
            </a:extLst>
          </p:cNvPr>
          <p:cNvPicPr>
            <a:picLocks noChangeAspect="1"/>
          </p:cNvPicPr>
          <p:nvPr/>
        </p:nvPicPr>
        <p:blipFill>
          <a:blip r:embed="rId7"/>
          <a:stretch>
            <a:fillRect/>
          </a:stretch>
        </p:blipFill>
        <p:spPr>
          <a:xfrm>
            <a:off x="4610727" y="2895329"/>
            <a:ext cx="2916041" cy="2031509"/>
          </a:xfrm>
          <a:prstGeom prst="rect">
            <a:avLst/>
          </a:prstGeom>
        </p:spPr>
      </p:pic>
    </p:spTree>
    <p:extLst>
      <p:ext uri="{BB962C8B-B14F-4D97-AF65-F5344CB8AC3E}">
        <p14:creationId xmlns:p14="http://schemas.microsoft.com/office/powerpoint/2010/main" val="381353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AC06528-8B40-4892-B92E-024AB96B43DB}"/>
              </a:ext>
            </a:extLst>
          </p:cNvPr>
          <p:cNvSpPr txBox="1"/>
          <p:nvPr/>
        </p:nvSpPr>
        <p:spPr>
          <a:xfrm>
            <a:off x="4724515" y="5635587"/>
            <a:ext cx="6778895" cy="75302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800" kern="1200" dirty="0">
                <a:latin typeface="+mj-lt"/>
                <a:ea typeface="+mj-ea"/>
                <a:cs typeface="+mj-cs"/>
              </a:rPr>
              <a:t>Arian et al. </a:t>
            </a:r>
            <a:r>
              <a:rPr lang="en-US" sz="1800" i="1" kern="1200" dirty="0" err="1">
                <a:latin typeface="+mj-lt"/>
                <a:ea typeface="+mj-ea"/>
                <a:cs typeface="+mj-cs"/>
              </a:rPr>
              <a:t>Neuropsychiatr</a:t>
            </a:r>
            <a:r>
              <a:rPr lang="en-US" sz="1800" i="1" kern="1200" dirty="0">
                <a:latin typeface="+mj-lt"/>
                <a:ea typeface="+mj-ea"/>
                <a:cs typeface="+mj-cs"/>
              </a:rPr>
              <a:t> Dis Treat</a:t>
            </a:r>
            <a:r>
              <a:rPr lang="en-US" sz="1800" kern="1200" dirty="0">
                <a:latin typeface="+mj-lt"/>
                <a:ea typeface="+mj-ea"/>
                <a:cs typeface="+mj-cs"/>
              </a:rPr>
              <a:t>, 2013, 9: 449-481.</a:t>
            </a:r>
          </a:p>
        </p:txBody>
      </p:sp>
      <p:pic>
        <p:nvPicPr>
          <p:cNvPr id="7" name="Content Placeholder 4">
            <a:extLst>
              <a:ext uri="{FF2B5EF4-FFF2-40B4-BE49-F238E27FC236}">
                <a16:creationId xmlns:a16="http://schemas.microsoft.com/office/drawing/2014/main" id="{6E128F82-989B-4FC1-8E84-1C1620D46AC9}"/>
              </a:ext>
            </a:extLst>
          </p:cNvPr>
          <p:cNvPicPr>
            <a:picLocks noChangeAspect="1"/>
          </p:cNvPicPr>
          <p:nvPr/>
        </p:nvPicPr>
        <p:blipFill>
          <a:blip r:embed="rId3"/>
          <a:stretch>
            <a:fillRect/>
          </a:stretch>
        </p:blipFill>
        <p:spPr>
          <a:xfrm>
            <a:off x="4724516" y="952500"/>
            <a:ext cx="6778895" cy="4829963"/>
          </a:xfrm>
          <a:prstGeom prst="rect">
            <a:avLst/>
          </a:prstGeom>
        </p:spPr>
      </p:pic>
      <p:sp>
        <p:nvSpPr>
          <p:cNvPr id="9" name="Rectangle 8">
            <a:extLst>
              <a:ext uri="{FF2B5EF4-FFF2-40B4-BE49-F238E27FC236}">
                <a16:creationId xmlns:a16="http://schemas.microsoft.com/office/drawing/2014/main" id="{586569E4-3940-48DE-B326-A8872B632BE8}"/>
              </a:ext>
            </a:extLst>
          </p:cNvPr>
          <p:cNvSpPr/>
          <p:nvPr/>
        </p:nvSpPr>
        <p:spPr>
          <a:xfrm>
            <a:off x="849992" y="1507892"/>
            <a:ext cx="2775709" cy="1089529"/>
          </a:xfrm>
          <a:prstGeom prst="rect">
            <a:avLst/>
          </a:prstGeom>
        </p:spPr>
        <p:txBody>
          <a:bodyPr wrap="square">
            <a:spAutoFit/>
          </a:bodyPr>
          <a:lstStyle/>
          <a:p>
            <a:pPr algn="ctr" defTabSz="914400">
              <a:lnSpc>
                <a:spcPct val="90000"/>
              </a:lnSpc>
              <a:spcAft>
                <a:spcPts val="600"/>
              </a:spcAft>
            </a:pPr>
            <a:r>
              <a:rPr lang="en-US" sz="2400" dirty="0">
                <a:solidFill>
                  <a:srgbClr val="00B0F0"/>
                </a:solidFill>
              </a:rPr>
              <a:t>Adolescent Brain Development is a lot more complicated</a:t>
            </a:r>
          </a:p>
        </p:txBody>
      </p:sp>
      <p:sp>
        <p:nvSpPr>
          <p:cNvPr id="11" name="Slide Number Placeholder 5">
            <a:extLst>
              <a:ext uri="{FF2B5EF4-FFF2-40B4-BE49-F238E27FC236}">
                <a16:creationId xmlns:a16="http://schemas.microsoft.com/office/drawing/2014/main" id="{F744F77B-23DE-497A-8DF5-ECFAAFE8666F}"/>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407301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EEFBA-F707-4AEB-B77E-5EA46B2EDBF5}"/>
              </a:ext>
            </a:extLst>
          </p:cNvPr>
          <p:cNvSpPr>
            <a:spLocks noGrp="1"/>
          </p:cNvSpPr>
          <p:nvPr>
            <p:ph type="title"/>
          </p:nvPr>
        </p:nvSpPr>
        <p:spPr>
          <a:xfrm>
            <a:off x="4155311" y="1880757"/>
            <a:ext cx="7192140" cy="2125804"/>
          </a:xfrm>
        </p:spPr>
        <p:txBody>
          <a:bodyPr>
            <a:normAutofit/>
          </a:bodyPr>
          <a:lstStyle/>
          <a:p>
            <a:r>
              <a:rPr lang="en-US" dirty="0"/>
              <a:t>Strategies</a:t>
            </a:r>
          </a:p>
        </p:txBody>
      </p:sp>
      <p:grpSp>
        <p:nvGrpSpPr>
          <p:cNvPr id="7" name="Group 6">
            <a:extLst>
              <a:ext uri="{FF2B5EF4-FFF2-40B4-BE49-F238E27FC236}">
                <a16:creationId xmlns:a16="http://schemas.microsoft.com/office/drawing/2014/main" id="{EF0ED020-7688-4E82-9468-BA735F1D7D78}"/>
              </a:ext>
            </a:extLst>
          </p:cNvPr>
          <p:cNvGrpSpPr/>
          <p:nvPr/>
        </p:nvGrpSpPr>
        <p:grpSpPr>
          <a:xfrm>
            <a:off x="844549" y="2042930"/>
            <a:ext cx="2842703" cy="2772140"/>
            <a:chOff x="4073211" y="1371600"/>
            <a:chExt cx="4056739" cy="3956039"/>
          </a:xfrm>
        </p:grpSpPr>
        <p:sp>
          <p:nvSpPr>
            <p:cNvPr id="8" name="Freeform 1">
              <a:extLst>
                <a:ext uri="{FF2B5EF4-FFF2-40B4-BE49-F238E27FC236}">
                  <a16:creationId xmlns:a16="http://schemas.microsoft.com/office/drawing/2014/main" id="{C99D8216-2575-44C5-9A98-EFFF6A1E54D6}"/>
                </a:ext>
              </a:extLst>
            </p:cNvPr>
            <p:cNvSpPr>
              <a:spLocks noChangeArrowheads="1"/>
            </p:cNvSpPr>
            <p:nvPr/>
          </p:nvSpPr>
          <p:spPr bwMode="auto">
            <a:xfrm>
              <a:off x="6172200" y="1371600"/>
              <a:ext cx="1957750" cy="3956039"/>
            </a:xfrm>
            <a:custGeom>
              <a:avLst/>
              <a:gdLst>
                <a:gd name="T0" fmla="*/ 3334 w 6602"/>
                <a:gd name="T1" fmla="*/ 1294 h 13340"/>
                <a:gd name="T2" fmla="*/ 0 w 6602"/>
                <a:gd name="T3" fmla="*/ 1906 h 13340"/>
                <a:gd name="T4" fmla="*/ 68 w 6602"/>
                <a:gd name="T5" fmla="*/ 12522 h 13340"/>
                <a:gd name="T6" fmla="*/ 3607 w 6602"/>
                <a:gd name="T7" fmla="*/ 11910 h 13340"/>
                <a:gd name="T8" fmla="*/ 5852 w 6602"/>
                <a:gd name="T9" fmla="*/ 10140 h 13340"/>
                <a:gd name="T10" fmla="*/ 6601 w 6602"/>
                <a:gd name="T11" fmla="*/ 7622 h 13340"/>
                <a:gd name="T12" fmla="*/ 5920 w 6602"/>
                <a:gd name="T13" fmla="*/ 5172 h 13340"/>
                <a:gd name="T14" fmla="*/ 4628 w 6602"/>
                <a:gd name="T15" fmla="*/ 3130 h 13340"/>
                <a:gd name="T16" fmla="*/ 3334 w 6602"/>
                <a:gd name="T17" fmla="*/ 11569 h 13340"/>
                <a:gd name="T18" fmla="*/ 3334 w 6602"/>
                <a:gd name="T19" fmla="*/ 11638 h 13340"/>
                <a:gd name="T20" fmla="*/ 1701 w 6602"/>
                <a:gd name="T21" fmla="*/ 12930 h 13340"/>
                <a:gd name="T22" fmla="*/ 340 w 6602"/>
                <a:gd name="T23" fmla="*/ 9800 h 13340"/>
                <a:gd name="T24" fmla="*/ 1769 w 6602"/>
                <a:gd name="T25" fmla="*/ 9595 h 13340"/>
                <a:gd name="T26" fmla="*/ 1429 w 6602"/>
                <a:gd name="T27" fmla="*/ 10072 h 13340"/>
                <a:gd name="T28" fmla="*/ 2858 w 6602"/>
                <a:gd name="T29" fmla="*/ 10072 h 13340"/>
                <a:gd name="T30" fmla="*/ 4151 w 6602"/>
                <a:gd name="T31" fmla="*/ 11638 h 13340"/>
                <a:gd name="T32" fmla="*/ 3742 w 6602"/>
                <a:gd name="T33" fmla="*/ 11569 h 13340"/>
                <a:gd name="T34" fmla="*/ 2108 w 6602"/>
                <a:gd name="T35" fmla="*/ 9460 h 13340"/>
                <a:gd name="T36" fmla="*/ 340 w 6602"/>
                <a:gd name="T37" fmla="*/ 9188 h 13340"/>
                <a:gd name="T38" fmla="*/ 1906 w 6602"/>
                <a:gd name="T39" fmla="*/ 8507 h 13340"/>
                <a:gd name="T40" fmla="*/ 2858 w 6602"/>
                <a:gd name="T41" fmla="*/ 6873 h 13340"/>
                <a:gd name="T42" fmla="*/ 3742 w 6602"/>
                <a:gd name="T43" fmla="*/ 8167 h 13340"/>
                <a:gd name="T44" fmla="*/ 4558 w 6602"/>
                <a:gd name="T45" fmla="*/ 9595 h 13340"/>
                <a:gd name="T46" fmla="*/ 5512 w 6602"/>
                <a:gd name="T47" fmla="*/ 10140 h 13340"/>
                <a:gd name="T48" fmla="*/ 5580 w 6602"/>
                <a:gd name="T49" fmla="*/ 5172 h 13340"/>
                <a:gd name="T50" fmla="*/ 5375 w 6602"/>
                <a:gd name="T51" fmla="*/ 5989 h 13340"/>
                <a:gd name="T52" fmla="*/ 4356 w 6602"/>
                <a:gd name="T53" fmla="*/ 7010 h 13340"/>
                <a:gd name="T54" fmla="*/ 4558 w 6602"/>
                <a:gd name="T55" fmla="*/ 7213 h 13340"/>
                <a:gd name="T56" fmla="*/ 6192 w 6602"/>
                <a:gd name="T57" fmla="*/ 7622 h 13340"/>
                <a:gd name="T58" fmla="*/ 5375 w 6602"/>
                <a:gd name="T59" fmla="*/ 9051 h 13340"/>
                <a:gd name="T60" fmla="*/ 3879 w 6602"/>
                <a:gd name="T61" fmla="*/ 8983 h 13340"/>
                <a:gd name="T62" fmla="*/ 4084 w 6602"/>
                <a:gd name="T63" fmla="*/ 7213 h 13340"/>
                <a:gd name="T64" fmla="*/ 2108 w 6602"/>
                <a:gd name="T65" fmla="*/ 7485 h 13340"/>
                <a:gd name="T66" fmla="*/ 340 w 6602"/>
                <a:gd name="T67" fmla="*/ 7622 h 13340"/>
                <a:gd name="T68" fmla="*/ 340 w 6602"/>
                <a:gd name="T69" fmla="*/ 2110 h 13340"/>
                <a:gd name="T70" fmla="*/ 1634 w 6602"/>
                <a:gd name="T71" fmla="*/ 1973 h 13340"/>
                <a:gd name="T72" fmla="*/ 1973 w 6602"/>
                <a:gd name="T73" fmla="*/ 1768 h 13340"/>
                <a:gd name="T74" fmla="*/ 408 w 6602"/>
                <a:gd name="T75" fmla="*/ 1429 h 13340"/>
                <a:gd name="T76" fmla="*/ 3062 w 6602"/>
                <a:gd name="T77" fmla="*/ 1496 h 13340"/>
                <a:gd name="T78" fmla="*/ 3062 w 6602"/>
                <a:gd name="T79" fmla="*/ 1496 h 13340"/>
                <a:gd name="T80" fmla="*/ 1906 w 6602"/>
                <a:gd name="T81" fmla="*/ 3062 h 13340"/>
                <a:gd name="T82" fmla="*/ 1089 w 6602"/>
                <a:gd name="T83" fmla="*/ 5377 h 13340"/>
                <a:gd name="T84" fmla="*/ 2653 w 6602"/>
                <a:gd name="T85" fmla="*/ 5784 h 13340"/>
                <a:gd name="T86" fmla="*/ 2518 w 6602"/>
                <a:gd name="T87" fmla="*/ 5377 h 13340"/>
                <a:gd name="T88" fmla="*/ 1361 w 6602"/>
                <a:gd name="T89" fmla="*/ 3744 h 13340"/>
                <a:gd name="T90" fmla="*/ 3130 w 6602"/>
                <a:gd name="T91" fmla="*/ 3062 h 13340"/>
                <a:gd name="T92" fmla="*/ 4286 w 6602"/>
                <a:gd name="T93" fmla="*/ 3130 h 13340"/>
                <a:gd name="T94" fmla="*/ 4286 w 6602"/>
                <a:gd name="T95" fmla="*/ 3471 h 13340"/>
                <a:gd name="T96" fmla="*/ 2925 w 6602"/>
                <a:gd name="T97" fmla="*/ 4628 h 13340"/>
                <a:gd name="T98" fmla="*/ 2858 w 6602"/>
                <a:gd name="T99" fmla="*/ 5035 h 13340"/>
                <a:gd name="T100" fmla="*/ 4558 w 6602"/>
                <a:gd name="T101" fmla="*/ 3744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2" h="13340">
                  <a:moveTo>
                    <a:pt x="3334" y="1294"/>
                  </a:moveTo>
                  <a:lnTo>
                    <a:pt x="3334" y="1294"/>
                  </a:lnTo>
                  <a:cubicBezTo>
                    <a:pt x="3130" y="545"/>
                    <a:pt x="2450" y="0"/>
                    <a:pt x="1701" y="0"/>
                  </a:cubicBezTo>
                  <a:cubicBezTo>
                    <a:pt x="747" y="0"/>
                    <a:pt x="0" y="884"/>
                    <a:pt x="0" y="1906"/>
                  </a:cubicBezTo>
                  <a:cubicBezTo>
                    <a:pt x="0" y="12385"/>
                    <a:pt x="0" y="12385"/>
                    <a:pt x="0" y="12385"/>
                  </a:cubicBezTo>
                  <a:cubicBezTo>
                    <a:pt x="0" y="12455"/>
                    <a:pt x="0" y="12522"/>
                    <a:pt x="68" y="12522"/>
                  </a:cubicBezTo>
                  <a:cubicBezTo>
                    <a:pt x="408" y="12930"/>
                    <a:pt x="1157" y="13339"/>
                    <a:pt x="1701" y="13339"/>
                  </a:cubicBezTo>
                  <a:cubicBezTo>
                    <a:pt x="2585" y="13339"/>
                    <a:pt x="3334" y="12795"/>
                    <a:pt x="3607" y="11910"/>
                  </a:cubicBezTo>
                  <a:cubicBezTo>
                    <a:pt x="3811" y="11978"/>
                    <a:pt x="3946" y="11978"/>
                    <a:pt x="4151" y="11978"/>
                  </a:cubicBezTo>
                  <a:cubicBezTo>
                    <a:pt x="5103" y="11978"/>
                    <a:pt x="5852" y="11161"/>
                    <a:pt x="5852" y="10140"/>
                  </a:cubicBezTo>
                  <a:cubicBezTo>
                    <a:pt x="5852" y="9800"/>
                    <a:pt x="5785" y="9528"/>
                    <a:pt x="5717" y="9323"/>
                  </a:cubicBezTo>
                  <a:cubicBezTo>
                    <a:pt x="6261" y="8983"/>
                    <a:pt x="6601" y="8372"/>
                    <a:pt x="6601" y="7622"/>
                  </a:cubicBezTo>
                  <a:cubicBezTo>
                    <a:pt x="6601" y="7010"/>
                    <a:pt x="6261" y="6396"/>
                    <a:pt x="5785" y="6057"/>
                  </a:cubicBezTo>
                  <a:cubicBezTo>
                    <a:pt x="5920" y="5784"/>
                    <a:pt x="5920" y="5445"/>
                    <a:pt x="5920" y="5172"/>
                  </a:cubicBezTo>
                  <a:cubicBezTo>
                    <a:pt x="5920" y="4288"/>
                    <a:pt x="5375" y="3539"/>
                    <a:pt x="4628" y="3334"/>
                  </a:cubicBezTo>
                  <a:cubicBezTo>
                    <a:pt x="4628" y="3267"/>
                    <a:pt x="4628" y="3199"/>
                    <a:pt x="4628" y="3130"/>
                  </a:cubicBezTo>
                  <a:cubicBezTo>
                    <a:pt x="4628" y="2245"/>
                    <a:pt x="4084" y="1496"/>
                    <a:pt x="3334" y="1294"/>
                  </a:cubicBezTo>
                  <a:close/>
                  <a:moveTo>
                    <a:pt x="3334" y="11569"/>
                  </a:moveTo>
                  <a:lnTo>
                    <a:pt x="3334" y="11569"/>
                  </a:lnTo>
                  <a:cubicBezTo>
                    <a:pt x="3334" y="11638"/>
                    <a:pt x="3334" y="11638"/>
                    <a:pt x="3334" y="11638"/>
                  </a:cubicBezTo>
                  <a:lnTo>
                    <a:pt x="3334" y="11638"/>
                  </a:lnTo>
                  <a:cubicBezTo>
                    <a:pt x="3130" y="12385"/>
                    <a:pt x="2450" y="12930"/>
                    <a:pt x="1701" y="12930"/>
                  </a:cubicBezTo>
                  <a:cubicBezTo>
                    <a:pt x="1292" y="12930"/>
                    <a:pt x="680" y="12590"/>
                    <a:pt x="340" y="12318"/>
                  </a:cubicBezTo>
                  <a:cubicBezTo>
                    <a:pt x="340" y="9800"/>
                    <a:pt x="340" y="9800"/>
                    <a:pt x="340" y="9800"/>
                  </a:cubicBezTo>
                  <a:cubicBezTo>
                    <a:pt x="545" y="9391"/>
                    <a:pt x="1019" y="9323"/>
                    <a:pt x="1157" y="9323"/>
                  </a:cubicBezTo>
                  <a:cubicBezTo>
                    <a:pt x="1429" y="9323"/>
                    <a:pt x="1701" y="9460"/>
                    <a:pt x="1769" y="9595"/>
                  </a:cubicBezTo>
                  <a:cubicBezTo>
                    <a:pt x="1701" y="9663"/>
                    <a:pt x="1564" y="9733"/>
                    <a:pt x="1496" y="9800"/>
                  </a:cubicBezTo>
                  <a:cubicBezTo>
                    <a:pt x="1429" y="9868"/>
                    <a:pt x="1361" y="10005"/>
                    <a:pt x="1429" y="10072"/>
                  </a:cubicBezTo>
                  <a:cubicBezTo>
                    <a:pt x="1496" y="10140"/>
                    <a:pt x="1634" y="10140"/>
                    <a:pt x="1701" y="10072"/>
                  </a:cubicBezTo>
                  <a:cubicBezTo>
                    <a:pt x="2178" y="9663"/>
                    <a:pt x="2585" y="9935"/>
                    <a:pt x="2858" y="10072"/>
                  </a:cubicBezTo>
                  <a:cubicBezTo>
                    <a:pt x="3267" y="10412"/>
                    <a:pt x="3470" y="11094"/>
                    <a:pt x="3334" y="11569"/>
                  </a:cubicBezTo>
                  <a:close/>
                  <a:moveTo>
                    <a:pt x="4151" y="11638"/>
                  </a:moveTo>
                  <a:lnTo>
                    <a:pt x="4151" y="11638"/>
                  </a:lnTo>
                  <a:cubicBezTo>
                    <a:pt x="4014" y="11638"/>
                    <a:pt x="3879" y="11569"/>
                    <a:pt x="3742" y="11569"/>
                  </a:cubicBezTo>
                  <a:cubicBezTo>
                    <a:pt x="3811" y="10889"/>
                    <a:pt x="3539" y="10140"/>
                    <a:pt x="3062" y="9733"/>
                  </a:cubicBezTo>
                  <a:cubicBezTo>
                    <a:pt x="2790" y="9528"/>
                    <a:pt x="2450" y="9460"/>
                    <a:pt x="2108" y="9460"/>
                  </a:cubicBezTo>
                  <a:cubicBezTo>
                    <a:pt x="1973" y="9188"/>
                    <a:pt x="1634" y="8916"/>
                    <a:pt x="1157" y="8916"/>
                  </a:cubicBezTo>
                  <a:cubicBezTo>
                    <a:pt x="884" y="8916"/>
                    <a:pt x="545" y="9051"/>
                    <a:pt x="340" y="9188"/>
                  </a:cubicBezTo>
                  <a:cubicBezTo>
                    <a:pt x="340" y="8099"/>
                    <a:pt x="340" y="8099"/>
                    <a:pt x="340" y="8099"/>
                  </a:cubicBezTo>
                  <a:cubicBezTo>
                    <a:pt x="747" y="8372"/>
                    <a:pt x="1429" y="8779"/>
                    <a:pt x="1906" y="8507"/>
                  </a:cubicBezTo>
                  <a:cubicBezTo>
                    <a:pt x="2246" y="8372"/>
                    <a:pt x="2381" y="8030"/>
                    <a:pt x="2450" y="7555"/>
                  </a:cubicBezTo>
                  <a:cubicBezTo>
                    <a:pt x="2450" y="7283"/>
                    <a:pt x="2585" y="6941"/>
                    <a:pt x="2858" y="6873"/>
                  </a:cubicBezTo>
                  <a:cubicBezTo>
                    <a:pt x="3130" y="6806"/>
                    <a:pt x="3539" y="7078"/>
                    <a:pt x="3742" y="7418"/>
                  </a:cubicBezTo>
                  <a:cubicBezTo>
                    <a:pt x="3879" y="7622"/>
                    <a:pt x="3946" y="7895"/>
                    <a:pt x="3742" y="8167"/>
                  </a:cubicBezTo>
                  <a:cubicBezTo>
                    <a:pt x="3402" y="8711"/>
                    <a:pt x="3470" y="9051"/>
                    <a:pt x="3607" y="9256"/>
                  </a:cubicBezTo>
                  <a:cubicBezTo>
                    <a:pt x="3811" y="9528"/>
                    <a:pt x="4151" y="9595"/>
                    <a:pt x="4558" y="9595"/>
                  </a:cubicBezTo>
                  <a:cubicBezTo>
                    <a:pt x="4831" y="9595"/>
                    <a:pt x="5103" y="9595"/>
                    <a:pt x="5375" y="9460"/>
                  </a:cubicBezTo>
                  <a:cubicBezTo>
                    <a:pt x="5445" y="9663"/>
                    <a:pt x="5512" y="9868"/>
                    <a:pt x="5512" y="10140"/>
                  </a:cubicBezTo>
                  <a:cubicBezTo>
                    <a:pt x="5512" y="10957"/>
                    <a:pt x="4900" y="11638"/>
                    <a:pt x="4151" y="11638"/>
                  </a:cubicBezTo>
                  <a:close/>
                  <a:moveTo>
                    <a:pt x="5580" y="5172"/>
                  </a:moveTo>
                  <a:lnTo>
                    <a:pt x="5580" y="5172"/>
                  </a:lnTo>
                  <a:cubicBezTo>
                    <a:pt x="5580" y="5445"/>
                    <a:pt x="5512" y="5717"/>
                    <a:pt x="5375" y="5989"/>
                  </a:cubicBezTo>
                  <a:cubicBezTo>
                    <a:pt x="4900" y="6736"/>
                    <a:pt x="4558" y="6806"/>
                    <a:pt x="4558" y="6806"/>
                  </a:cubicBezTo>
                  <a:cubicBezTo>
                    <a:pt x="4423" y="6806"/>
                    <a:pt x="4356" y="6941"/>
                    <a:pt x="4356" y="7010"/>
                  </a:cubicBezTo>
                  <a:cubicBezTo>
                    <a:pt x="4423" y="7145"/>
                    <a:pt x="4491" y="7213"/>
                    <a:pt x="4558" y="7213"/>
                  </a:cubicBezTo>
                  <a:lnTo>
                    <a:pt x="4558" y="7213"/>
                  </a:lnTo>
                  <a:cubicBezTo>
                    <a:pt x="4628" y="7213"/>
                    <a:pt x="5035" y="7145"/>
                    <a:pt x="5580" y="6329"/>
                  </a:cubicBezTo>
                  <a:cubicBezTo>
                    <a:pt x="5989" y="6601"/>
                    <a:pt x="6192" y="7145"/>
                    <a:pt x="6192" y="7622"/>
                  </a:cubicBezTo>
                  <a:cubicBezTo>
                    <a:pt x="6192" y="8234"/>
                    <a:pt x="5920" y="8779"/>
                    <a:pt x="5375" y="9051"/>
                  </a:cubicBezTo>
                  <a:lnTo>
                    <a:pt x="5375" y="9051"/>
                  </a:lnTo>
                  <a:lnTo>
                    <a:pt x="5375" y="9051"/>
                  </a:lnTo>
                  <a:cubicBezTo>
                    <a:pt x="4831" y="9256"/>
                    <a:pt x="4084" y="9256"/>
                    <a:pt x="3879" y="8983"/>
                  </a:cubicBezTo>
                  <a:cubicBezTo>
                    <a:pt x="3811" y="8846"/>
                    <a:pt x="3946" y="8574"/>
                    <a:pt x="4084" y="8372"/>
                  </a:cubicBezTo>
                  <a:cubicBezTo>
                    <a:pt x="4286" y="8030"/>
                    <a:pt x="4286" y="7622"/>
                    <a:pt x="4084" y="7213"/>
                  </a:cubicBezTo>
                  <a:cubicBezTo>
                    <a:pt x="3811" y="6736"/>
                    <a:pt x="3267" y="6396"/>
                    <a:pt x="2723" y="6533"/>
                  </a:cubicBezTo>
                  <a:cubicBezTo>
                    <a:pt x="2518" y="6533"/>
                    <a:pt x="2178" y="6736"/>
                    <a:pt x="2108" y="7485"/>
                  </a:cubicBezTo>
                  <a:cubicBezTo>
                    <a:pt x="2041" y="7827"/>
                    <a:pt x="1973" y="8099"/>
                    <a:pt x="1769" y="8167"/>
                  </a:cubicBezTo>
                  <a:cubicBezTo>
                    <a:pt x="1361" y="8302"/>
                    <a:pt x="612" y="7827"/>
                    <a:pt x="340" y="7622"/>
                  </a:cubicBezTo>
                  <a:cubicBezTo>
                    <a:pt x="340" y="2110"/>
                    <a:pt x="340" y="2110"/>
                    <a:pt x="340" y="2110"/>
                  </a:cubicBezTo>
                  <a:lnTo>
                    <a:pt x="340" y="2110"/>
                  </a:lnTo>
                  <a:cubicBezTo>
                    <a:pt x="545" y="1633"/>
                    <a:pt x="884" y="1566"/>
                    <a:pt x="1089" y="1566"/>
                  </a:cubicBezTo>
                  <a:cubicBezTo>
                    <a:pt x="1361" y="1566"/>
                    <a:pt x="1564" y="1768"/>
                    <a:pt x="1634" y="1973"/>
                  </a:cubicBezTo>
                  <a:cubicBezTo>
                    <a:pt x="1701" y="2041"/>
                    <a:pt x="1769" y="2110"/>
                    <a:pt x="1906" y="2041"/>
                  </a:cubicBezTo>
                  <a:cubicBezTo>
                    <a:pt x="1973" y="2041"/>
                    <a:pt x="2041" y="1906"/>
                    <a:pt x="1973" y="1768"/>
                  </a:cubicBezTo>
                  <a:cubicBezTo>
                    <a:pt x="1906" y="1429"/>
                    <a:pt x="1496" y="1224"/>
                    <a:pt x="1089" y="1156"/>
                  </a:cubicBezTo>
                  <a:cubicBezTo>
                    <a:pt x="817" y="1156"/>
                    <a:pt x="612" y="1224"/>
                    <a:pt x="408" y="1429"/>
                  </a:cubicBezTo>
                  <a:cubicBezTo>
                    <a:pt x="612" y="817"/>
                    <a:pt x="1157" y="407"/>
                    <a:pt x="1701" y="407"/>
                  </a:cubicBezTo>
                  <a:cubicBezTo>
                    <a:pt x="2313" y="407"/>
                    <a:pt x="2858" y="884"/>
                    <a:pt x="3062" y="1496"/>
                  </a:cubicBezTo>
                  <a:lnTo>
                    <a:pt x="3062" y="1496"/>
                  </a:lnTo>
                  <a:lnTo>
                    <a:pt x="3062" y="1496"/>
                  </a:lnTo>
                  <a:cubicBezTo>
                    <a:pt x="3197" y="2041"/>
                    <a:pt x="3130" y="2518"/>
                    <a:pt x="2858" y="2857"/>
                  </a:cubicBezTo>
                  <a:cubicBezTo>
                    <a:pt x="2653" y="3062"/>
                    <a:pt x="2313" y="3199"/>
                    <a:pt x="1906" y="3062"/>
                  </a:cubicBezTo>
                  <a:cubicBezTo>
                    <a:pt x="1564" y="2995"/>
                    <a:pt x="1224" y="3199"/>
                    <a:pt x="1019" y="3539"/>
                  </a:cubicBezTo>
                  <a:cubicBezTo>
                    <a:pt x="747" y="4016"/>
                    <a:pt x="747" y="4833"/>
                    <a:pt x="1089" y="5377"/>
                  </a:cubicBezTo>
                  <a:cubicBezTo>
                    <a:pt x="1224" y="5580"/>
                    <a:pt x="1564" y="5852"/>
                    <a:pt x="2041" y="5852"/>
                  </a:cubicBezTo>
                  <a:cubicBezTo>
                    <a:pt x="2246" y="5852"/>
                    <a:pt x="2450" y="5852"/>
                    <a:pt x="2653" y="5784"/>
                  </a:cubicBezTo>
                  <a:cubicBezTo>
                    <a:pt x="2723" y="5784"/>
                    <a:pt x="2790" y="5649"/>
                    <a:pt x="2723" y="5512"/>
                  </a:cubicBezTo>
                  <a:cubicBezTo>
                    <a:pt x="2723" y="5445"/>
                    <a:pt x="2653" y="5377"/>
                    <a:pt x="2518" y="5377"/>
                  </a:cubicBezTo>
                  <a:cubicBezTo>
                    <a:pt x="2041" y="5580"/>
                    <a:pt x="1634" y="5445"/>
                    <a:pt x="1361" y="5105"/>
                  </a:cubicBezTo>
                  <a:cubicBezTo>
                    <a:pt x="1089" y="4763"/>
                    <a:pt x="1157" y="4083"/>
                    <a:pt x="1361" y="3744"/>
                  </a:cubicBezTo>
                  <a:cubicBezTo>
                    <a:pt x="1496" y="3539"/>
                    <a:pt x="1634" y="3402"/>
                    <a:pt x="1836" y="3471"/>
                  </a:cubicBezTo>
                  <a:cubicBezTo>
                    <a:pt x="2381" y="3607"/>
                    <a:pt x="2858" y="3471"/>
                    <a:pt x="3130" y="3062"/>
                  </a:cubicBezTo>
                  <a:cubicBezTo>
                    <a:pt x="3402" y="2790"/>
                    <a:pt x="3539" y="2245"/>
                    <a:pt x="3470" y="1768"/>
                  </a:cubicBezTo>
                  <a:cubicBezTo>
                    <a:pt x="3946" y="1973"/>
                    <a:pt x="4286" y="2518"/>
                    <a:pt x="4286" y="3130"/>
                  </a:cubicBezTo>
                  <a:cubicBezTo>
                    <a:pt x="4286" y="3267"/>
                    <a:pt x="4286" y="3334"/>
                    <a:pt x="4286" y="3471"/>
                  </a:cubicBezTo>
                  <a:lnTo>
                    <a:pt x="4286" y="3471"/>
                  </a:lnTo>
                  <a:lnTo>
                    <a:pt x="4286" y="3471"/>
                  </a:lnTo>
                  <a:cubicBezTo>
                    <a:pt x="4084" y="4423"/>
                    <a:pt x="3470" y="4763"/>
                    <a:pt x="2925" y="4628"/>
                  </a:cubicBezTo>
                  <a:cubicBezTo>
                    <a:pt x="2790" y="4628"/>
                    <a:pt x="2723" y="4695"/>
                    <a:pt x="2723" y="4763"/>
                  </a:cubicBezTo>
                  <a:cubicBezTo>
                    <a:pt x="2653" y="4900"/>
                    <a:pt x="2723" y="5035"/>
                    <a:pt x="2858" y="5035"/>
                  </a:cubicBezTo>
                  <a:cubicBezTo>
                    <a:pt x="2925" y="5035"/>
                    <a:pt x="2995" y="5035"/>
                    <a:pt x="3130" y="5035"/>
                  </a:cubicBezTo>
                  <a:cubicBezTo>
                    <a:pt x="3742" y="5035"/>
                    <a:pt x="4356" y="4628"/>
                    <a:pt x="4558" y="3744"/>
                  </a:cubicBezTo>
                  <a:cubicBezTo>
                    <a:pt x="5173" y="3879"/>
                    <a:pt x="5580" y="4491"/>
                    <a:pt x="5580" y="5172"/>
                  </a:cubicBezTo>
                  <a:close/>
                </a:path>
              </a:pathLst>
            </a:custGeom>
            <a:solidFill>
              <a:schemeClr val="accent6"/>
            </a:solidFill>
            <a:ln>
              <a:noFill/>
            </a:ln>
            <a:effectLst>
              <a:glow rad="152400">
                <a:schemeClr val="bg1"/>
              </a:glow>
            </a:effectLst>
          </p:spPr>
          <p:txBody>
            <a:bodyPr wrap="none" lIns="0" tIns="0" rIns="0" bIns="0" anchor="ctr">
              <a:normAutofit/>
            </a:bodyPr>
            <a:lstStyle/>
            <a:p>
              <a:endParaRPr lang="en-US"/>
            </a:p>
          </p:txBody>
        </p:sp>
        <p:sp>
          <p:nvSpPr>
            <p:cNvPr id="9" name="Freeform 2">
              <a:extLst>
                <a:ext uri="{FF2B5EF4-FFF2-40B4-BE49-F238E27FC236}">
                  <a16:creationId xmlns:a16="http://schemas.microsoft.com/office/drawing/2014/main" id="{CDD90785-49F9-45AF-ACBB-72CF063233ED}"/>
                </a:ext>
              </a:extLst>
            </p:cNvPr>
            <p:cNvSpPr>
              <a:spLocks noChangeArrowheads="1"/>
            </p:cNvSpPr>
            <p:nvPr/>
          </p:nvSpPr>
          <p:spPr bwMode="auto">
            <a:xfrm>
              <a:off x="4073211" y="1371600"/>
              <a:ext cx="1938133" cy="3956039"/>
            </a:xfrm>
            <a:custGeom>
              <a:avLst/>
              <a:gdLst>
                <a:gd name="T0" fmla="*/ 612 w 6535"/>
                <a:gd name="T1" fmla="*/ 5172 h 13340"/>
                <a:gd name="T2" fmla="*/ 0 w 6535"/>
                <a:gd name="T3" fmla="*/ 7622 h 13340"/>
                <a:gd name="T4" fmla="*/ 680 w 6535"/>
                <a:gd name="T5" fmla="*/ 10140 h 13340"/>
                <a:gd name="T6" fmla="*/ 2925 w 6535"/>
                <a:gd name="T7" fmla="*/ 11910 h 13340"/>
                <a:gd name="T8" fmla="*/ 6534 w 6535"/>
                <a:gd name="T9" fmla="*/ 12522 h 13340"/>
                <a:gd name="T10" fmla="*/ 6534 w 6535"/>
                <a:gd name="T11" fmla="*/ 1906 h 13340"/>
                <a:gd name="T12" fmla="*/ 3197 w 6535"/>
                <a:gd name="T13" fmla="*/ 1294 h 13340"/>
                <a:gd name="T14" fmla="*/ 1906 w 6535"/>
                <a:gd name="T15" fmla="*/ 3334 h 13340"/>
                <a:gd name="T16" fmla="*/ 6192 w 6535"/>
                <a:gd name="T17" fmla="*/ 12318 h 13340"/>
                <a:gd name="T18" fmla="*/ 4831 w 6535"/>
                <a:gd name="T19" fmla="*/ 12930 h 13340"/>
                <a:gd name="T20" fmla="*/ 3197 w 6535"/>
                <a:gd name="T21" fmla="*/ 11638 h 13340"/>
                <a:gd name="T22" fmla="*/ 3742 w 6535"/>
                <a:gd name="T23" fmla="*/ 10072 h 13340"/>
                <a:gd name="T24" fmla="*/ 5103 w 6535"/>
                <a:gd name="T25" fmla="*/ 10072 h 13340"/>
                <a:gd name="T26" fmla="*/ 4763 w 6535"/>
                <a:gd name="T27" fmla="*/ 9595 h 13340"/>
                <a:gd name="T28" fmla="*/ 6192 w 6535"/>
                <a:gd name="T29" fmla="*/ 9800 h 13340"/>
                <a:gd name="T30" fmla="*/ 6192 w 6535"/>
                <a:gd name="T31" fmla="*/ 9188 h 13340"/>
                <a:gd name="T32" fmla="*/ 5375 w 6535"/>
                <a:gd name="T33" fmla="*/ 8916 h 13340"/>
                <a:gd name="T34" fmla="*/ 3539 w 6535"/>
                <a:gd name="T35" fmla="*/ 9733 h 13340"/>
                <a:gd name="T36" fmla="*/ 2450 w 6535"/>
                <a:gd name="T37" fmla="*/ 11638 h 13340"/>
                <a:gd name="T38" fmla="*/ 1224 w 6535"/>
                <a:gd name="T39" fmla="*/ 9460 h 13340"/>
                <a:gd name="T40" fmla="*/ 2925 w 6535"/>
                <a:gd name="T41" fmla="*/ 9256 h 13340"/>
                <a:gd name="T42" fmla="*/ 2790 w 6535"/>
                <a:gd name="T43" fmla="*/ 7418 h 13340"/>
                <a:gd name="T44" fmla="*/ 4084 w 6535"/>
                <a:gd name="T45" fmla="*/ 7555 h 13340"/>
                <a:gd name="T46" fmla="*/ 6192 w 6535"/>
                <a:gd name="T47" fmla="*/ 8099 h 13340"/>
                <a:gd name="T48" fmla="*/ 3879 w 6535"/>
                <a:gd name="T49" fmla="*/ 4763 h 13340"/>
                <a:gd name="T50" fmla="*/ 3674 w 6535"/>
                <a:gd name="T51" fmla="*/ 4628 h 13340"/>
                <a:gd name="T52" fmla="*/ 2313 w 6535"/>
                <a:gd name="T53" fmla="*/ 3471 h 13340"/>
                <a:gd name="T54" fmla="*/ 2246 w 6535"/>
                <a:gd name="T55" fmla="*/ 3130 h 13340"/>
                <a:gd name="T56" fmla="*/ 3402 w 6535"/>
                <a:gd name="T57" fmla="*/ 3062 h 13340"/>
                <a:gd name="T58" fmla="*/ 5240 w 6535"/>
                <a:gd name="T59" fmla="*/ 3744 h 13340"/>
                <a:gd name="T60" fmla="*/ 4014 w 6535"/>
                <a:gd name="T61" fmla="*/ 5377 h 13340"/>
                <a:gd name="T62" fmla="*/ 3947 w 6535"/>
                <a:gd name="T63" fmla="*/ 5784 h 13340"/>
                <a:gd name="T64" fmla="*/ 5445 w 6535"/>
                <a:gd name="T65" fmla="*/ 5377 h 13340"/>
                <a:gd name="T66" fmla="*/ 4628 w 6535"/>
                <a:gd name="T67" fmla="*/ 3062 h 13340"/>
                <a:gd name="T68" fmla="*/ 3539 w 6535"/>
                <a:gd name="T69" fmla="*/ 1496 h 13340"/>
                <a:gd name="T70" fmla="*/ 3539 w 6535"/>
                <a:gd name="T71" fmla="*/ 1496 h 13340"/>
                <a:gd name="T72" fmla="*/ 6124 w 6535"/>
                <a:gd name="T73" fmla="*/ 1429 h 13340"/>
                <a:gd name="T74" fmla="*/ 4559 w 6535"/>
                <a:gd name="T75" fmla="*/ 1768 h 13340"/>
                <a:gd name="T76" fmla="*/ 4900 w 6535"/>
                <a:gd name="T77" fmla="*/ 1973 h 13340"/>
                <a:gd name="T78" fmla="*/ 6192 w 6535"/>
                <a:gd name="T79" fmla="*/ 2110 h 13340"/>
                <a:gd name="T80" fmla="*/ 6192 w 6535"/>
                <a:gd name="T81" fmla="*/ 7622 h 13340"/>
                <a:gd name="T82" fmla="*/ 4491 w 6535"/>
                <a:gd name="T83" fmla="*/ 7485 h 13340"/>
                <a:gd name="T84" fmla="*/ 2518 w 6535"/>
                <a:gd name="T85" fmla="*/ 7213 h 13340"/>
                <a:gd name="T86" fmla="*/ 2653 w 6535"/>
                <a:gd name="T87" fmla="*/ 8983 h 13340"/>
                <a:gd name="T88" fmla="*/ 1157 w 6535"/>
                <a:gd name="T89" fmla="*/ 9051 h 13340"/>
                <a:gd name="T90" fmla="*/ 340 w 6535"/>
                <a:gd name="T91" fmla="*/ 7622 h 13340"/>
                <a:gd name="T92" fmla="*/ 1974 w 6535"/>
                <a:gd name="T93" fmla="*/ 7213 h 13340"/>
                <a:gd name="T94" fmla="*/ 2178 w 6535"/>
                <a:gd name="T95" fmla="*/ 7010 h 13340"/>
                <a:gd name="T96" fmla="*/ 1157 w 6535"/>
                <a:gd name="T97" fmla="*/ 5989 h 13340"/>
                <a:gd name="T98" fmla="*/ 1974 w 6535"/>
                <a:gd name="T99" fmla="*/ 3744 h 13340"/>
                <a:gd name="T100" fmla="*/ 3674 w 6535"/>
                <a:gd name="T101" fmla="*/ 5035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5" h="13340">
                  <a:moveTo>
                    <a:pt x="612" y="5172"/>
                  </a:moveTo>
                  <a:lnTo>
                    <a:pt x="612" y="5172"/>
                  </a:lnTo>
                  <a:cubicBezTo>
                    <a:pt x="612" y="5445"/>
                    <a:pt x="680" y="5784"/>
                    <a:pt x="817" y="6057"/>
                  </a:cubicBezTo>
                  <a:cubicBezTo>
                    <a:pt x="273" y="6396"/>
                    <a:pt x="0" y="7010"/>
                    <a:pt x="0" y="7622"/>
                  </a:cubicBezTo>
                  <a:cubicBezTo>
                    <a:pt x="0" y="8372"/>
                    <a:pt x="340" y="8983"/>
                    <a:pt x="885" y="9323"/>
                  </a:cubicBezTo>
                  <a:cubicBezTo>
                    <a:pt x="747" y="9528"/>
                    <a:pt x="680" y="9800"/>
                    <a:pt x="680" y="10140"/>
                  </a:cubicBezTo>
                  <a:cubicBezTo>
                    <a:pt x="680" y="11161"/>
                    <a:pt x="1497" y="11978"/>
                    <a:pt x="2450" y="11978"/>
                  </a:cubicBezTo>
                  <a:cubicBezTo>
                    <a:pt x="2586" y="11978"/>
                    <a:pt x="2790" y="11978"/>
                    <a:pt x="2925" y="11910"/>
                  </a:cubicBezTo>
                  <a:cubicBezTo>
                    <a:pt x="3267" y="12795"/>
                    <a:pt x="4014" y="13339"/>
                    <a:pt x="4831" y="13339"/>
                  </a:cubicBezTo>
                  <a:cubicBezTo>
                    <a:pt x="5445" y="13339"/>
                    <a:pt x="6124" y="12930"/>
                    <a:pt x="6534" y="12522"/>
                  </a:cubicBezTo>
                  <a:cubicBezTo>
                    <a:pt x="6534" y="12522"/>
                    <a:pt x="6534" y="12455"/>
                    <a:pt x="6534" y="12385"/>
                  </a:cubicBezTo>
                  <a:cubicBezTo>
                    <a:pt x="6534" y="1906"/>
                    <a:pt x="6534" y="1906"/>
                    <a:pt x="6534" y="1906"/>
                  </a:cubicBezTo>
                  <a:cubicBezTo>
                    <a:pt x="6534" y="884"/>
                    <a:pt x="5785" y="0"/>
                    <a:pt x="4831" y="0"/>
                  </a:cubicBezTo>
                  <a:cubicBezTo>
                    <a:pt x="4084" y="0"/>
                    <a:pt x="3470" y="545"/>
                    <a:pt x="3197" y="1294"/>
                  </a:cubicBezTo>
                  <a:cubicBezTo>
                    <a:pt x="2450" y="1496"/>
                    <a:pt x="1906" y="2245"/>
                    <a:pt x="1906" y="3130"/>
                  </a:cubicBezTo>
                  <a:cubicBezTo>
                    <a:pt x="1906" y="3199"/>
                    <a:pt x="1906" y="3267"/>
                    <a:pt x="1906" y="3334"/>
                  </a:cubicBezTo>
                  <a:cubicBezTo>
                    <a:pt x="1157" y="3539"/>
                    <a:pt x="612" y="4288"/>
                    <a:pt x="612" y="5172"/>
                  </a:cubicBezTo>
                  <a:close/>
                  <a:moveTo>
                    <a:pt x="6192" y="12318"/>
                  </a:moveTo>
                  <a:lnTo>
                    <a:pt x="6192" y="12318"/>
                  </a:lnTo>
                  <a:cubicBezTo>
                    <a:pt x="5852" y="12590"/>
                    <a:pt x="5308" y="12930"/>
                    <a:pt x="4831" y="12930"/>
                  </a:cubicBezTo>
                  <a:cubicBezTo>
                    <a:pt x="4084" y="12930"/>
                    <a:pt x="3402" y="12385"/>
                    <a:pt x="3197" y="11638"/>
                  </a:cubicBezTo>
                  <a:lnTo>
                    <a:pt x="3197" y="11638"/>
                  </a:lnTo>
                  <a:cubicBezTo>
                    <a:pt x="3197" y="11569"/>
                    <a:pt x="3197" y="11569"/>
                    <a:pt x="3197" y="11569"/>
                  </a:cubicBezTo>
                  <a:cubicBezTo>
                    <a:pt x="3062" y="11094"/>
                    <a:pt x="3267" y="10412"/>
                    <a:pt x="3742" y="10072"/>
                  </a:cubicBezTo>
                  <a:cubicBezTo>
                    <a:pt x="3947" y="9935"/>
                    <a:pt x="4356" y="9663"/>
                    <a:pt x="4831" y="10072"/>
                  </a:cubicBezTo>
                  <a:cubicBezTo>
                    <a:pt x="4900" y="10140"/>
                    <a:pt x="5036" y="10140"/>
                    <a:pt x="5103" y="10072"/>
                  </a:cubicBezTo>
                  <a:cubicBezTo>
                    <a:pt x="5171" y="10005"/>
                    <a:pt x="5171" y="9868"/>
                    <a:pt x="5036" y="9800"/>
                  </a:cubicBezTo>
                  <a:cubicBezTo>
                    <a:pt x="4968" y="9733"/>
                    <a:pt x="4900" y="9663"/>
                    <a:pt x="4763" y="9595"/>
                  </a:cubicBezTo>
                  <a:cubicBezTo>
                    <a:pt x="4900" y="9460"/>
                    <a:pt x="5103" y="9323"/>
                    <a:pt x="5375" y="9323"/>
                  </a:cubicBezTo>
                  <a:cubicBezTo>
                    <a:pt x="5580" y="9323"/>
                    <a:pt x="5989" y="9391"/>
                    <a:pt x="6192" y="9800"/>
                  </a:cubicBezTo>
                  <a:lnTo>
                    <a:pt x="6192" y="12318"/>
                  </a:lnTo>
                  <a:close/>
                  <a:moveTo>
                    <a:pt x="6192" y="9188"/>
                  </a:moveTo>
                  <a:lnTo>
                    <a:pt x="6192" y="9188"/>
                  </a:lnTo>
                  <a:cubicBezTo>
                    <a:pt x="5989" y="9051"/>
                    <a:pt x="5717" y="8916"/>
                    <a:pt x="5375" y="8916"/>
                  </a:cubicBezTo>
                  <a:cubicBezTo>
                    <a:pt x="4968" y="8916"/>
                    <a:pt x="4559" y="9188"/>
                    <a:pt x="4424" y="9460"/>
                  </a:cubicBezTo>
                  <a:cubicBezTo>
                    <a:pt x="4084" y="9460"/>
                    <a:pt x="3812" y="9528"/>
                    <a:pt x="3539" y="9733"/>
                  </a:cubicBezTo>
                  <a:cubicBezTo>
                    <a:pt x="2995" y="10140"/>
                    <a:pt x="2723" y="10889"/>
                    <a:pt x="2858" y="11569"/>
                  </a:cubicBezTo>
                  <a:cubicBezTo>
                    <a:pt x="2723" y="11569"/>
                    <a:pt x="2586" y="11638"/>
                    <a:pt x="2450" y="11638"/>
                  </a:cubicBezTo>
                  <a:cubicBezTo>
                    <a:pt x="1701" y="11638"/>
                    <a:pt x="1089" y="10957"/>
                    <a:pt x="1089" y="10140"/>
                  </a:cubicBezTo>
                  <a:cubicBezTo>
                    <a:pt x="1089" y="9868"/>
                    <a:pt x="1089" y="9663"/>
                    <a:pt x="1224" y="9460"/>
                  </a:cubicBezTo>
                  <a:cubicBezTo>
                    <a:pt x="1429" y="9595"/>
                    <a:pt x="1701" y="9595"/>
                    <a:pt x="1974" y="9595"/>
                  </a:cubicBezTo>
                  <a:cubicBezTo>
                    <a:pt x="2381" y="9595"/>
                    <a:pt x="2790" y="9528"/>
                    <a:pt x="2925" y="9256"/>
                  </a:cubicBezTo>
                  <a:cubicBezTo>
                    <a:pt x="3062" y="9051"/>
                    <a:pt x="3197" y="8711"/>
                    <a:pt x="2790" y="8167"/>
                  </a:cubicBezTo>
                  <a:cubicBezTo>
                    <a:pt x="2586" y="7895"/>
                    <a:pt x="2653" y="7622"/>
                    <a:pt x="2790" y="7418"/>
                  </a:cubicBezTo>
                  <a:cubicBezTo>
                    <a:pt x="2995" y="7078"/>
                    <a:pt x="3402" y="6806"/>
                    <a:pt x="3742" y="6873"/>
                  </a:cubicBezTo>
                  <a:cubicBezTo>
                    <a:pt x="4014" y="6941"/>
                    <a:pt x="4084" y="7283"/>
                    <a:pt x="4084" y="7555"/>
                  </a:cubicBezTo>
                  <a:cubicBezTo>
                    <a:pt x="4151" y="8030"/>
                    <a:pt x="4356" y="8372"/>
                    <a:pt x="4628" y="8507"/>
                  </a:cubicBezTo>
                  <a:cubicBezTo>
                    <a:pt x="5171" y="8779"/>
                    <a:pt x="5852" y="8372"/>
                    <a:pt x="6192" y="8099"/>
                  </a:cubicBezTo>
                  <a:lnTo>
                    <a:pt x="6192" y="9188"/>
                  </a:lnTo>
                  <a:close/>
                  <a:moveTo>
                    <a:pt x="3879" y="4763"/>
                  </a:moveTo>
                  <a:lnTo>
                    <a:pt x="3879" y="4763"/>
                  </a:lnTo>
                  <a:cubicBezTo>
                    <a:pt x="3812" y="4695"/>
                    <a:pt x="3742" y="4628"/>
                    <a:pt x="3674" y="4628"/>
                  </a:cubicBezTo>
                  <a:cubicBezTo>
                    <a:pt x="3062" y="4763"/>
                    <a:pt x="2450" y="4423"/>
                    <a:pt x="2313" y="3471"/>
                  </a:cubicBezTo>
                  <a:lnTo>
                    <a:pt x="2313" y="3471"/>
                  </a:lnTo>
                  <a:lnTo>
                    <a:pt x="2313" y="3471"/>
                  </a:lnTo>
                  <a:cubicBezTo>
                    <a:pt x="2246" y="3334"/>
                    <a:pt x="2246" y="3267"/>
                    <a:pt x="2246" y="3130"/>
                  </a:cubicBezTo>
                  <a:cubicBezTo>
                    <a:pt x="2246" y="2518"/>
                    <a:pt x="2586" y="1973"/>
                    <a:pt x="3130" y="1768"/>
                  </a:cubicBezTo>
                  <a:cubicBezTo>
                    <a:pt x="3062" y="2245"/>
                    <a:pt x="3130" y="2790"/>
                    <a:pt x="3402" y="3062"/>
                  </a:cubicBezTo>
                  <a:cubicBezTo>
                    <a:pt x="3674" y="3471"/>
                    <a:pt x="4151" y="3607"/>
                    <a:pt x="4696" y="3471"/>
                  </a:cubicBezTo>
                  <a:cubicBezTo>
                    <a:pt x="4900" y="3402"/>
                    <a:pt x="5103" y="3539"/>
                    <a:pt x="5240" y="3744"/>
                  </a:cubicBezTo>
                  <a:cubicBezTo>
                    <a:pt x="5375" y="4083"/>
                    <a:pt x="5445" y="4763"/>
                    <a:pt x="5171" y="5105"/>
                  </a:cubicBezTo>
                  <a:cubicBezTo>
                    <a:pt x="4968" y="5445"/>
                    <a:pt x="4559" y="5580"/>
                    <a:pt x="4014" y="5377"/>
                  </a:cubicBezTo>
                  <a:cubicBezTo>
                    <a:pt x="3947" y="5377"/>
                    <a:pt x="3812" y="5445"/>
                    <a:pt x="3812" y="5512"/>
                  </a:cubicBezTo>
                  <a:cubicBezTo>
                    <a:pt x="3742" y="5649"/>
                    <a:pt x="3812" y="5784"/>
                    <a:pt x="3947" y="5784"/>
                  </a:cubicBezTo>
                  <a:cubicBezTo>
                    <a:pt x="4151" y="5852"/>
                    <a:pt x="4356" y="5852"/>
                    <a:pt x="4491" y="5852"/>
                  </a:cubicBezTo>
                  <a:cubicBezTo>
                    <a:pt x="5036" y="5852"/>
                    <a:pt x="5308" y="5580"/>
                    <a:pt x="5445" y="5377"/>
                  </a:cubicBezTo>
                  <a:cubicBezTo>
                    <a:pt x="5852" y="4833"/>
                    <a:pt x="5785" y="4016"/>
                    <a:pt x="5512" y="3539"/>
                  </a:cubicBezTo>
                  <a:cubicBezTo>
                    <a:pt x="5308" y="3199"/>
                    <a:pt x="4968" y="2995"/>
                    <a:pt x="4628" y="3062"/>
                  </a:cubicBezTo>
                  <a:cubicBezTo>
                    <a:pt x="4219" y="3199"/>
                    <a:pt x="3879" y="3062"/>
                    <a:pt x="3674" y="2857"/>
                  </a:cubicBezTo>
                  <a:cubicBezTo>
                    <a:pt x="3402" y="2518"/>
                    <a:pt x="3402" y="2041"/>
                    <a:pt x="3539" y="1496"/>
                  </a:cubicBezTo>
                  <a:lnTo>
                    <a:pt x="3539" y="1496"/>
                  </a:lnTo>
                  <a:lnTo>
                    <a:pt x="3539" y="1496"/>
                  </a:lnTo>
                  <a:cubicBezTo>
                    <a:pt x="3674" y="884"/>
                    <a:pt x="4219" y="407"/>
                    <a:pt x="4831" y="407"/>
                  </a:cubicBezTo>
                  <a:cubicBezTo>
                    <a:pt x="5445" y="407"/>
                    <a:pt x="5920" y="817"/>
                    <a:pt x="6124" y="1429"/>
                  </a:cubicBezTo>
                  <a:cubicBezTo>
                    <a:pt x="5920" y="1224"/>
                    <a:pt x="5717" y="1156"/>
                    <a:pt x="5445" y="1156"/>
                  </a:cubicBezTo>
                  <a:cubicBezTo>
                    <a:pt x="5036" y="1224"/>
                    <a:pt x="4696" y="1429"/>
                    <a:pt x="4559" y="1768"/>
                  </a:cubicBezTo>
                  <a:cubicBezTo>
                    <a:pt x="4491" y="1906"/>
                    <a:pt x="4559" y="2041"/>
                    <a:pt x="4696" y="2041"/>
                  </a:cubicBezTo>
                  <a:cubicBezTo>
                    <a:pt x="4763" y="2110"/>
                    <a:pt x="4831" y="2041"/>
                    <a:pt x="4900" y="1973"/>
                  </a:cubicBezTo>
                  <a:cubicBezTo>
                    <a:pt x="4968" y="1768"/>
                    <a:pt x="5171" y="1566"/>
                    <a:pt x="5512" y="1566"/>
                  </a:cubicBezTo>
                  <a:cubicBezTo>
                    <a:pt x="5647" y="1566"/>
                    <a:pt x="5989" y="1633"/>
                    <a:pt x="6192" y="2110"/>
                  </a:cubicBezTo>
                  <a:lnTo>
                    <a:pt x="6192" y="2110"/>
                  </a:lnTo>
                  <a:cubicBezTo>
                    <a:pt x="6192" y="7622"/>
                    <a:pt x="6192" y="7622"/>
                    <a:pt x="6192" y="7622"/>
                  </a:cubicBezTo>
                  <a:cubicBezTo>
                    <a:pt x="5920" y="7827"/>
                    <a:pt x="5171" y="8302"/>
                    <a:pt x="4763" y="8167"/>
                  </a:cubicBezTo>
                  <a:cubicBezTo>
                    <a:pt x="4628" y="8099"/>
                    <a:pt x="4491" y="7827"/>
                    <a:pt x="4491" y="7485"/>
                  </a:cubicBezTo>
                  <a:cubicBezTo>
                    <a:pt x="4424" y="6736"/>
                    <a:pt x="4014" y="6533"/>
                    <a:pt x="3812" y="6533"/>
                  </a:cubicBezTo>
                  <a:cubicBezTo>
                    <a:pt x="3335" y="6396"/>
                    <a:pt x="2723" y="6736"/>
                    <a:pt x="2518" y="7213"/>
                  </a:cubicBezTo>
                  <a:cubicBezTo>
                    <a:pt x="2246" y="7622"/>
                    <a:pt x="2246" y="8030"/>
                    <a:pt x="2518" y="8372"/>
                  </a:cubicBezTo>
                  <a:cubicBezTo>
                    <a:pt x="2653" y="8574"/>
                    <a:pt x="2790" y="8846"/>
                    <a:pt x="2653" y="8983"/>
                  </a:cubicBezTo>
                  <a:cubicBezTo>
                    <a:pt x="2450" y="9256"/>
                    <a:pt x="1701" y="9256"/>
                    <a:pt x="1157" y="9051"/>
                  </a:cubicBezTo>
                  <a:lnTo>
                    <a:pt x="1157" y="9051"/>
                  </a:lnTo>
                  <a:lnTo>
                    <a:pt x="1157" y="9051"/>
                  </a:lnTo>
                  <a:cubicBezTo>
                    <a:pt x="680" y="8779"/>
                    <a:pt x="340" y="8234"/>
                    <a:pt x="340" y="7622"/>
                  </a:cubicBezTo>
                  <a:cubicBezTo>
                    <a:pt x="340" y="7145"/>
                    <a:pt x="612" y="6601"/>
                    <a:pt x="952" y="6329"/>
                  </a:cubicBezTo>
                  <a:cubicBezTo>
                    <a:pt x="1497" y="7145"/>
                    <a:pt x="1906" y="7213"/>
                    <a:pt x="1974" y="7213"/>
                  </a:cubicBezTo>
                  <a:lnTo>
                    <a:pt x="1974" y="7213"/>
                  </a:lnTo>
                  <a:cubicBezTo>
                    <a:pt x="2109" y="7213"/>
                    <a:pt x="2178" y="7145"/>
                    <a:pt x="2178" y="7010"/>
                  </a:cubicBezTo>
                  <a:cubicBezTo>
                    <a:pt x="2178" y="6941"/>
                    <a:pt x="2109" y="6806"/>
                    <a:pt x="2041" y="6806"/>
                  </a:cubicBezTo>
                  <a:cubicBezTo>
                    <a:pt x="2041" y="6806"/>
                    <a:pt x="1632" y="6736"/>
                    <a:pt x="1157" y="5989"/>
                  </a:cubicBezTo>
                  <a:cubicBezTo>
                    <a:pt x="1020" y="5717"/>
                    <a:pt x="952" y="5445"/>
                    <a:pt x="952" y="5172"/>
                  </a:cubicBezTo>
                  <a:cubicBezTo>
                    <a:pt x="952" y="4491"/>
                    <a:pt x="1362" y="3879"/>
                    <a:pt x="1974" y="3744"/>
                  </a:cubicBezTo>
                  <a:cubicBezTo>
                    <a:pt x="2178" y="4628"/>
                    <a:pt x="2858" y="5035"/>
                    <a:pt x="3470" y="5035"/>
                  </a:cubicBezTo>
                  <a:cubicBezTo>
                    <a:pt x="3539" y="5035"/>
                    <a:pt x="3607" y="5035"/>
                    <a:pt x="3674" y="5035"/>
                  </a:cubicBezTo>
                  <a:cubicBezTo>
                    <a:pt x="3812" y="5035"/>
                    <a:pt x="3879" y="4900"/>
                    <a:pt x="3879" y="4763"/>
                  </a:cubicBezTo>
                  <a:close/>
                </a:path>
              </a:pathLst>
            </a:custGeom>
            <a:solidFill>
              <a:schemeClr val="accent1"/>
            </a:solidFill>
            <a:ln>
              <a:noFill/>
            </a:ln>
            <a:effectLst>
              <a:glow rad="152400">
                <a:schemeClr val="bg1"/>
              </a:glow>
            </a:effectLst>
          </p:spPr>
          <p:txBody>
            <a:bodyPr wrap="none" lIns="0" tIns="0" rIns="0" bIns="0" anchor="ctr">
              <a:normAutofit/>
            </a:bodyPr>
            <a:lstStyle/>
            <a:p>
              <a:endParaRPr lang="en-US"/>
            </a:p>
          </p:txBody>
        </p:sp>
      </p:grpSp>
    </p:spTree>
    <p:extLst>
      <p:ext uri="{BB962C8B-B14F-4D97-AF65-F5344CB8AC3E}">
        <p14:creationId xmlns:p14="http://schemas.microsoft.com/office/powerpoint/2010/main" val="175233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291E77-B990-41EB-BB9D-A82EC84AD313}"/>
              </a:ext>
            </a:extLst>
          </p:cNvPr>
          <p:cNvSpPr>
            <a:spLocks noGrp="1"/>
          </p:cNvSpPr>
          <p:nvPr>
            <p:ph type="title"/>
          </p:nvPr>
        </p:nvSpPr>
        <p:spPr/>
        <p:txBody>
          <a:bodyPr/>
          <a:lstStyle/>
          <a:p>
            <a:r>
              <a:rPr lang="en-US" dirty="0">
                <a:solidFill>
                  <a:srgbClr val="C00000"/>
                </a:solidFill>
              </a:rPr>
              <a:t>HOT</a:t>
            </a:r>
            <a:r>
              <a:rPr lang="en-US" dirty="0">
                <a:solidFill>
                  <a:srgbClr val="FF0000"/>
                </a:solidFill>
              </a:rPr>
              <a:t> </a:t>
            </a:r>
            <a:r>
              <a:rPr lang="en-US" dirty="0">
                <a:solidFill>
                  <a:schemeClr val="tx1"/>
                </a:solidFill>
              </a:rPr>
              <a:t>vs </a:t>
            </a:r>
            <a:r>
              <a:rPr lang="en-US" dirty="0">
                <a:solidFill>
                  <a:srgbClr val="0070C0"/>
                </a:solidFill>
              </a:rPr>
              <a:t>COLD</a:t>
            </a:r>
            <a:r>
              <a:rPr lang="en-US" dirty="0"/>
              <a:t> </a:t>
            </a:r>
            <a:r>
              <a:rPr lang="en-US" dirty="0">
                <a:solidFill>
                  <a:schemeClr val="tx1"/>
                </a:solidFill>
              </a:rPr>
              <a:t>Cognition</a:t>
            </a:r>
          </a:p>
        </p:txBody>
      </p:sp>
      <p:sp>
        <p:nvSpPr>
          <p:cNvPr id="5" name="Text Placeholder 4">
            <a:extLst>
              <a:ext uri="{FF2B5EF4-FFF2-40B4-BE49-F238E27FC236}">
                <a16:creationId xmlns:a16="http://schemas.microsoft.com/office/drawing/2014/main" id="{D0F6A185-5F68-4E6F-BB6F-804AECF2C718}"/>
              </a:ext>
            </a:extLst>
          </p:cNvPr>
          <p:cNvSpPr>
            <a:spLocks noGrp="1"/>
          </p:cNvSpPr>
          <p:nvPr>
            <p:ph type="body" idx="1"/>
          </p:nvPr>
        </p:nvSpPr>
        <p:spPr>
          <a:xfrm>
            <a:off x="862013" y="3235060"/>
            <a:ext cx="5135560" cy="583093"/>
          </a:xfrm>
        </p:spPr>
        <p:txBody>
          <a:bodyPr>
            <a:normAutofit/>
          </a:bodyPr>
          <a:lstStyle/>
          <a:p>
            <a:pPr algn="ctr"/>
            <a:r>
              <a:rPr lang="en-US" sz="2800" dirty="0">
                <a:solidFill>
                  <a:srgbClr val="0070C0"/>
                </a:solidFill>
                <a:ea typeface="Tahoma" panose="020B0604030504040204" pitchFamily="34" charset="0"/>
                <a:cs typeface="Tahoma" panose="020B0604030504040204" pitchFamily="34" charset="0"/>
              </a:rPr>
              <a:t>“COLD” cognition</a:t>
            </a:r>
          </a:p>
        </p:txBody>
      </p:sp>
      <p:sp>
        <p:nvSpPr>
          <p:cNvPr id="6" name="Content Placeholder 5">
            <a:extLst>
              <a:ext uri="{FF2B5EF4-FFF2-40B4-BE49-F238E27FC236}">
                <a16:creationId xmlns:a16="http://schemas.microsoft.com/office/drawing/2014/main" id="{D0AFC88B-A007-4412-90A0-DD90FD480D77}"/>
              </a:ext>
            </a:extLst>
          </p:cNvPr>
          <p:cNvSpPr>
            <a:spLocks noGrp="1"/>
          </p:cNvSpPr>
          <p:nvPr>
            <p:ph sz="half" idx="2"/>
          </p:nvPr>
        </p:nvSpPr>
        <p:spPr>
          <a:xfrm>
            <a:off x="839788" y="3818154"/>
            <a:ext cx="5157787" cy="1131260"/>
          </a:xfrm>
          <a:solidFill>
            <a:srgbClr val="0070C0"/>
          </a:solidFill>
        </p:spPr>
        <p:txBody>
          <a:bodyPr>
            <a:normAutofit/>
          </a:bodyPr>
          <a:lstStyle/>
          <a:p>
            <a:r>
              <a:rPr lang="en-US" sz="2400" dirty="0"/>
              <a:t>refers to thinking under conditions of low emotions and/or arousal</a:t>
            </a:r>
          </a:p>
        </p:txBody>
      </p:sp>
      <p:sp>
        <p:nvSpPr>
          <p:cNvPr id="7" name="Text Placeholder 6">
            <a:extLst>
              <a:ext uri="{FF2B5EF4-FFF2-40B4-BE49-F238E27FC236}">
                <a16:creationId xmlns:a16="http://schemas.microsoft.com/office/drawing/2014/main" id="{6011FC94-979B-4804-BC1F-9995E2BFDB93}"/>
              </a:ext>
            </a:extLst>
          </p:cNvPr>
          <p:cNvSpPr>
            <a:spLocks noGrp="1"/>
          </p:cNvSpPr>
          <p:nvPr>
            <p:ph type="body" sz="quarter" idx="3"/>
          </p:nvPr>
        </p:nvSpPr>
        <p:spPr>
          <a:xfrm>
            <a:off x="6194427" y="3235060"/>
            <a:ext cx="5135560" cy="583094"/>
          </a:xfrm>
        </p:spPr>
        <p:txBody>
          <a:bodyPr>
            <a:normAutofit/>
          </a:bodyPr>
          <a:lstStyle/>
          <a:p>
            <a:pPr algn="ctr"/>
            <a:r>
              <a:rPr lang="en-US" sz="2800" dirty="0">
                <a:solidFill>
                  <a:srgbClr val="C00000"/>
                </a:solidFill>
              </a:rPr>
              <a:t>“HOT” cognition</a:t>
            </a:r>
          </a:p>
        </p:txBody>
      </p:sp>
      <p:sp>
        <p:nvSpPr>
          <p:cNvPr id="8" name="Content Placeholder 7">
            <a:extLst>
              <a:ext uri="{FF2B5EF4-FFF2-40B4-BE49-F238E27FC236}">
                <a16:creationId xmlns:a16="http://schemas.microsoft.com/office/drawing/2014/main" id="{29DC4523-937F-47CF-8198-52F27F3AE0D4}"/>
              </a:ext>
            </a:extLst>
          </p:cNvPr>
          <p:cNvSpPr>
            <a:spLocks noGrp="1"/>
          </p:cNvSpPr>
          <p:nvPr>
            <p:ph sz="quarter" idx="4"/>
          </p:nvPr>
        </p:nvSpPr>
        <p:spPr>
          <a:xfrm>
            <a:off x="6172200" y="3818154"/>
            <a:ext cx="5183188" cy="1131260"/>
          </a:xfrm>
          <a:solidFill>
            <a:srgbClr val="C00000"/>
          </a:solidFill>
        </p:spPr>
        <p:txBody>
          <a:bodyPr>
            <a:normAutofit/>
          </a:bodyPr>
          <a:lstStyle/>
          <a:p>
            <a:r>
              <a:rPr lang="en-US" sz="2400" dirty="0"/>
              <a:t>refers to thinking under conditions of strong feelings or arousal</a:t>
            </a:r>
          </a:p>
        </p:txBody>
      </p:sp>
      <p:sp>
        <p:nvSpPr>
          <p:cNvPr id="10" name="TextBox 9">
            <a:extLst>
              <a:ext uri="{FF2B5EF4-FFF2-40B4-BE49-F238E27FC236}">
                <a16:creationId xmlns:a16="http://schemas.microsoft.com/office/drawing/2014/main" id="{CCEDA5C3-6122-474D-876F-75293B719E21}"/>
              </a:ext>
            </a:extLst>
          </p:cNvPr>
          <p:cNvSpPr txBox="1"/>
          <p:nvPr/>
        </p:nvSpPr>
        <p:spPr>
          <a:xfrm>
            <a:off x="836612" y="1880166"/>
            <a:ext cx="9122735" cy="1384995"/>
          </a:xfrm>
          <a:prstGeom prst="rect">
            <a:avLst/>
          </a:prstGeom>
          <a:noFill/>
        </p:spPr>
        <p:txBody>
          <a:bodyPr wrap="square" rtlCol="0">
            <a:spAutoFit/>
          </a:bodyPr>
          <a:lstStyle/>
          <a:p>
            <a:pPr marL="457200" indent="-457200">
              <a:buClr>
                <a:srgbClr val="92D050"/>
              </a:buClr>
              <a:buFont typeface="Wingdings" panose="05000000000000000000" pitchFamily="2" charset="2"/>
              <a:buChar char="§"/>
            </a:pPr>
            <a:r>
              <a:rPr lang="en-US" sz="2800" dirty="0"/>
              <a:t>Thoughts and emotions are intertwined – teens need to develop a balance between cognitive and affective systems of the brain</a:t>
            </a:r>
          </a:p>
        </p:txBody>
      </p:sp>
      <p:sp>
        <p:nvSpPr>
          <p:cNvPr id="11" name="TextBox 10">
            <a:extLst>
              <a:ext uri="{FF2B5EF4-FFF2-40B4-BE49-F238E27FC236}">
                <a16:creationId xmlns:a16="http://schemas.microsoft.com/office/drawing/2014/main" id="{14075627-4066-4D04-B15F-19F3D3588081}"/>
              </a:ext>
            </a:extLst>
          </p:cNvPr>
          <p:cNvSpPr txBox="1"/>
          <p:nvPr/>
        </p:nvSpPr>
        <p:spPr>
          <a:xfrm>
            <a:off x="836612" y="5173047"/>
            <a:ext cx="9122735" cy="954107"/>
          </a:xfrm>
          <a:prstGeom prst="rect">
            <a:avLst/>
          </a:prstGeom>
          <a:noFill/>
        </p:spPr>
        <p:txBody>
          <a:bodyPr wrap="square" rtlCol="0">
            <a:spAutoFit/>
          </a:bodyPr>
          <a:lstStyle/>
          <a:p>
            <a:pPr marL="457200" indent="-457200">
              <a:buClr>
                <a:srgbClr val="92D050"/>
              </a:buClr>
              <a:buFont typeface="Wingdings" panose="05000000000000000000" pitchFamily="2" charset="2"/>
              <a:buChar char="§"/>
            </a:pPr>
            <a:r>
              <a:rPr lang="en-US" sz="2800" dirty="0"/>
              <a:t>Decisions made under conditions of strong affect are difficult to influence by cool rational thought alone</a:t>
            </a:r>
          </a:p>
        </p:txBody>
      </p:sp>
      <p:sp>
        <p:nvSpPr>
          <p:cNvPr id="12" name="Slide Number Placeholder 5">
            <a:extLst>
              <a:ext uri="{FF2B5EF4-FFF2-40B4-BE49-F238E27FC236}">
                <a16:creationId xmlns:a16="http://schemas.microsoft.com/office/drawing/2014/main" id="{DE6112A4-1DA0-462E-96E8-5DDAFCC951AC}"/>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61126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EBF-131B-4C29-9DE0-BF1C9E71C080}"/>
              </a:ext>
            </a:extLst>
          </p:cNvPr>
          <p:cNvSpPr>
            <a:spLocks noGrp="1"/>
          </p:cNvSpPr>
          <p:nvPr>
            <p:ph type="title"/>
          </p:nvPr>
        </p:nvSpPr>
        <p:spPr/>
        <p:txBody>
          <a:bodyPr/>
          <a:lstStyle/>
          <a:p>
            <a:r>
              <a:rPr lang="en-US" dirty="0"/>
              <a:t>Strategies: What </a:t>
            </a:r>
            <a:r>
              <a:rPr lang="en-US" b="1" dirty="0">
                <a:solidFill>
                  <a:srgbClr val="00B0F0"/>
                </a:solidFill>
              </a:rPr>
              <a:t>NOT</a:t>
            </a:r>
            <a:r>
              <a:rPr lang="en-US" dirty="0"/>
              <a:t> to Do</a:t>
            </a:r>
          </a:p>
        </p:txBody>
      </p:sp>
      <p:sp>
        <p:nvSpPr>
          <p:cNvPr id="3" name="Content Placeholder 2">
            <a:extLst>
              <a:ext uri="{FF2B5EF4-FFF2-40B4-BE49-F238E27FC236}">
                <a16:creationId xmlns:a16="http://schemas.microsoft.com/office/drawing/2014/main" id="{473B0487-77A5-49C2-B2A5-F463E88480EB}"/>
              </a:ext>
            </a:extLst>
          </p:cNvPr>
          <p:cNvSpPr>
            <a:spLocks noGrp="1"/>
          </p:cNvSpPr>
          <p:nvPr>
            <p:ph idx="1"/>
          </p:nvPr>
        </p:nvSpPr>
        <p:spPr>
          <a:xfrm>
            <a:off x="782445" y="2466753"/>
            <a:ext cx="10571355" cy="3710211"/>
          </a:xfrm>
        </p:spPr>
        <p:txBody>
          <a:bodyPr>
            <a:normAutofit/>
          </a:bodyPr>
          <a:lstStyle/>
          <a:p>
            <a:r>
              <a:rPr lang="en-US" u="sng" dirty="0">
                <a:solidFill>
                  <a:srgbClr val="00B0F0"/>
                </a:solidFill>
              </a:rPr>
              <a:t>Lessons from the past: </a:t>
            </a:r>
          </a:p>
          <a:p>
            <a:pPr lvl="1"/>
            <a:r>
              <a:rPr lang="en-US" dirty="0"/>
              <a:t>“Don’t you remember what happened the last time you had an outburst in Mr. Johnson’s class?”</a:t>
            </a:r>
          </a:p>
          <a:p>
            <a:r>
              <a:rPr lang="en-US" u="sng" dirty="0">
                <a:solidFill>
                  <a:srgbClr val="00B0F0"/>
                </a:solidFill>
              </a:rPr>
              <a:t>Lessons about the future:</a:t>
            </a:r>
          </a:p>
          <a:p>
            <a:pPr lvl="1"/>
            <a:r>
              <a:rPr lang="en-US" dirty="0"/>
              <a:t>“Now, what is going to happen if you keep having outbursts in Mr. Johnson’s class?” </a:t>
            </a:r>
          </a:p>
          <a:p>
            <a:pPr lvl="1"/>
            <a:r>
              <a:rPr lang="en-US" dirty="0"/>
              <a:t>“Do you think that this kind of outburst will be acceptable in the workplace?”</a:t>
            </a:r>
          </a:p>
          <a:p>
            <a:endParaRPr lang="en-US" dirty="0"/>
          </a:p>
        </p:txBody>
      </p:sp>
      <p:sp>
        <p:nvSpPr>
          <p:cNvPr id="5" name="TextBox 4">
            <a:extLst>
              <a:ext uri="{FF2B5EF4-FFF2-40B4-BE49-F238E27FC236}">
                <a16:creationId xmlns:a16="http://schemas.microsoft.com/office/drawing/2014/main" id="{4682A9C5-8FBE-451F-BBBD-E933CD1A776F}"/>
              </a:ext>
            </a:extLst>
          </p:cNvPr>
          <p:cNvSpPr txBox="1"/>
          <p:nvPr/>
        </p:nvSpPr>
        <p:spPr>
          <a:xfrm>
            <a:off x="967562" y="1532293"/>
            <a:ext cx="10175359" cy="851772"/>
          </a:xfrm>
          <a:prstGeom prst="rect">
            <a:avLst/>
          </a:prstGeom>
          <a:solidFill>
            <a:srgbClr val="C00000"/>
          </a:solidFill>
          <a:ln w="28575">
            <a:solidFill>
              <a:schemeClr val="bg1"/>
            </a:solidFill>
          </a:ln>
        </p:spPr>
        <p:txBody>
          <a:bodyPr wrap="square" lIns="274320" tIns="182880" rIns="274320" bIns="182880" rtlCol="0">
            <a:spAutoFit/>
          </a:bodyPr>
          <a:lstStyle/>
          <a:p>
            <a:pPr marL="11113" lvl="0" algn="ctr">
              <a:lnSpc>
                <a:spcPct val="110000"/>
              </a:lnSpc>
              <a:spcBef>
                <a:spcPts val="600"/>
              </a:spcBef>
              <a:spcAft>
                <a:spcPts val="600"/>
              </a:spcAft>
              <a:buClr>
                <a:srgbClr val="A53010"/>
              </a:buClr>
            </a:pPr>
            <a:r>
              <a:rPr lang="en-US" sz="3000" b="1" dirty="0">
                <a:solidFill>
                  <a:schemeClr val="bg1"/>
                </a:solidFill>
                <a:latin typeface="+mj-lt"/>
                <a:ea typeface="Tahoma" panose="020B0604030504040204" pitchFamily="34" charset="0"/>
                <a:cs typeface="Tahoma" panose="020B0604030504040204" pitchFamily="34" charset="0"/>
              </a:rPr>
              <a:t>Do NOT try to use rational problem-solving strategies</a:t>
            </a:r>
          </a:p>
        </p:txBody>
      </p:sp>
      <p:pic>
        <p:nvPicPr>
          <p:cNvPr id="6" name="Picture 5" descr="A picture containing clipart&#10;&#10;Description generated with very high confidence">
            <a:extLst>
              <a:ext uri="{FF2B5EF4-FFF2-40B4-BE49-F238E27FC236}">
                <a16:creationId xmlns:a16="http://schemas.microsoft.com/office/drawing/2014/main" id="{591C9CFC-ECAC-42F9-8AD3-CA50167E37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13225" y="167493"/>
            <a:ext cx="1047737" cy="1177470"/>
          </a:xfrm>
          <a:prstGeom prst="rect">
            <a:avLst/>
          </a:prstGeom>
        </p:spPr>
      </p:pic>
    </p:spTree>
    <p:extLst>
      <p:ext uri="{BB962C8B-B14F-4D97-AF65-F5344CB8AC3E}">
        <p14:creationId xmlns:p14="http://schemas.microsoft.com/office/powerpoint/2010/main" val="64890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EBF-131B-4C29-9DE0-BF1C9E71C080}"/>
              </a:ext>
            </a:extLst>
          </p:cNvPr>
          <p:cNvSpPr>
            <a:spLocks noGrp="1"/>
          </p:cNvSpPr>
          <p:nvPr>
            <p:ph type="title"/>
          </p:nvPr>
        </p:nvSpPr>
        <p:spPr/>
        <p:txBody>
          <a:bodyPr/>
          <a:lstStyle/>
          <a:p>
            <a:r>
              <a:rPr lang="en-US" dirty="0"/>
              <a:t>Strategies: What </a:t>
            </a:r>
            <a:r>
              <a:rPr lang="en-US" b="1" dirty="0">
                <a:solidFill>
                  <a:srgbClr val="00B0F0"/>
                </a:solidFill>
              </a:rPr>
              <a:t>NOT</a:t>
            </a:r>
            <a:r>
              <a:rPr lang="en-US" dirty="0"/>
              <a:t> to Do</a:t>
            </a:r>
          </a:p>
        </p:txBody>
      </p:sp>
      <p:sp>
        <p:nvSpPr>
          <p:cNvPr id="3" name="Content Placeholder 2">
            <a:extLst>
              <a:ext uri="{FF2B5EF4-FFF2-40B4-BE49-F238E27FC236}">
                <a16:creationId xmlns:a16="http://schemas.microsoft.com/office/drawing/2014/main" id="{473B0487-77A5-49C2-B2A5-F463E88480EB}"/>
              </a:ext>
            </a:extLst>
          </p:cNvPr>
          <p:cNvSpPr>
            <a:spLocks noGrp="1"/>
          </p:cNvSpPr>
          <p:nvPr>
            <p:ph idx="1"/>
          </p:nvPr>
        </p:nvSpPr>
        <p:spPr>
          <a:xfrm>
            <a:off x="782445" y="2466753"/>
            <a:ext cx="10571355" cy="3710211"/>
          </a:xfrm>
        </p:spPr>
        <p:txBody>
          <a:bodyPr>
            <a:normAutofit/>
          </a:bodyPr>
          <a:lstStyle/>
          <a:p>
            <a:r>
              <a:rPr lang="en-US" u="sng" dirty="0">
                <a:solidFill>
                  <a:srgbClr val="00B0F0"/>
                </a:solidFill>
              </a:rPr>
              <a:t>Start “should-</a:t>
            </a:r>
            <a:r>
              <a:rPr lang="en-US" u="sng" dirty="0" err="1">
                <a:solidFill>
                  <a:srgbClr val="00B0F0"/>
                </a:solidFill>
              </a:rPr>
              <a:t>ing</a:t>
            </a:r>
            <a:r>
              <a:rPr lang="en-US" u="sng" dirty="0">
                <a:solidFill>
                  <a:srgbClr val="00B0F0"/>
                </a:solidFill>
              </a:rPr>
              <a:t>” all over the student: </a:t>
            </a:r>
          </a:p>
          <a:p>
            <a:pPr lvl="1"/>
            <a:r>
              <a:rPr lang="en-US" dirty="0"/>
              <a:t>“You shouldn’t have gotten so upset about a little thing like that.”</a:t>
            </a:r>
          </a:p>
          <a:p>
            <a:pPr lvl="1"/>
            <a:r>
              <a:rPr lang="en-US" dirty="0"/>
              <a:t>“You should have just asked to leave the room.”</a:t>
            </a:r>
          </a:p>
          <a:p>
            <a:r>
              <a:rPr lang="en-US" u="sng" dirty="0">
                <a:solidFill>
                  <a:srgbClr val="00B0F0"/>
                </a:solidFill>
              </a:rPr>
              <a:t>Start doing “prevention” for the next incident:</a:t>
            </a:r>
          </a:p>
          <a:p>
            <a:pPr lvl="1"/>
            <a:r>
              <a:rPr lang="en-US" dirty="0"/>
              <a:t>“The next time this happens, what should you do?”</a:t>
            </a:r>
          </a:p>
          <a:p>
            <a:endParaRPr lang="en-US" dirty="0"/>
          </a:p>
        </p:txBody>
      </p:sp>
      <p:sp>
        <p:nvSpPr>
          <p:cNvPr id="5" name="TextBox 4">
            <a:extLst>
              <a:ext uri="{FF2B5EF4-FFF2-40B4-BE49-F238E27FC236}">
                <a16:creationId xmlns:a16="http://schemas.microsoft.com/office/drawing/2014/main" id="{4682A9C5-8FBE-451F-BBBD-E933CD1A776F}"/>
              </a:ext>
            </a:extLst>
          </p:cNvPr>
          <p:cNvSpPr txBox="1"/>
          <p:nvPr/>
        </p:nvSpPr>
        <p:spPr>
          <a:xfrm>
            <a:off x="967562" y="1532293"/>
            <a:ext cx="10175359" cy="851772"/>
          </a:xfrm>
          <a:prstGeom prst="rect">
            <a:avLst/>
          </a:prstGeom>
          <a:solidFill>
            <a:srgbClr val="C00000"/>
          </a:solidFill>
          <a:ln w="28575">
            <a:solidFill>
              <a:schemeClr val="bg1"/>
            </a:solidFill>
          </a:ln>
        </p:spPr>
        <p:txBody>
          <a:bodyPr wrap="square" lIns="274320" tIns="182880" rIns="274320" bIns="182880" rtlCol="0">
            <a:spAutoFit/>
          </a:bodyPr>
          <a:lstStyle/>
          <a:p>
            <a:pPr marL="11113" lvl="0" algn="ctr">
              <a:lnSpc>
                <a:spcPct val="110000"/>
              </a:lnSpc>
              <a:spcBef>
                <a:spcPts val="600"/>
              </a:spcBef>
              <a:spcAft>
                <a:spcPts val="600"/>
              </a:spcAft>
              <a:buClr>
                <a:srgbClr val="A53010"/>
              </a:buClr>
            </a:pPr>
            <a:r>
              <a:rPr lang="en-US" sz="3000" b="1" dirty="0">
                <a:solidFill>
                  <a:schemeClr val="bg1"/>
                </a:solidFill>
                <a:latin typeface="+mj-lt"/>
                <a:ea typeface="Tahoma" panose="020B0604030504040204" pitchFamily="34" charset="0"/>
                <a:cs typeface="Tahoma" panose="020B0604030504040204" pitchFamily="34" charset="0"/>
              </a:rPr>
              <a:t>Do NOT try to use rational problem-solving strategies</a:t>
            </a:r>
          </a:p>
        </p:txBody>
      </p:sp>
      <p:pic>
        <p:nvPicPr>
          <p:cNvPr id="6" name="Picture 5" descr="A picture containing clipart&#10;&#10;Description generated with very high confidence">
            <a:extLst>
              <a:ext uri="{FF2B5EF4-FFF2-40B4-BE49-F238E27FC236}">
                <a16:creationId xmlns:a16="http://schemas.microsoft.com/office/drawing/2014/main" id="{7BFEE1A1-87BC-4C73-817F-D8BE37ADC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13225" y="167493"/>
            <a:ext cx="1047737" cy="1177470"/>
          </a:xfrm>
          <a:prstGeom prst="rect">
            <a:avLst/>
          </a:prstGeom>
        </p:spPr>
      </p:pic>
    </p:spTree>
    <p:extLst>
      <p:ext uri="{BB962C8B-B14F-4D97-AF65-F5344CB8AC3E}">
        <p14:creationId xmlns:p14="http://schemas.microsoft.com/office/powerpoint/2010/main" val="345990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EBF-131B-4C29-9DE0-BF1C9E71C080}"/>
              </a:ext>
            </a:extLst>
          </p:cNvPr>
          <p:cNvSpPr>
            <a:spLocks noGrp="1"/>
          </p:cNvSpPr>
          <p:nvPr>
            <p:ph type="title"/>
          </p:nvPr>
        </p:nvSpPr>
        <p:spPr/>
        <p:txBody>
          <a:bodyPr/>
          <a:lstStyle/>
          <a:p>
            <a:r>
              <a:rPr lang="en-US" dirty="0"/>
              <a:t>Strategies: What to</a:t>
            </a:r>
            <a:r>
              <a:rPr lang="en-US" b="1" dirty="0">
                <a:solidFill>
                  <a:srgbClr val="00B0F0"/>
                </a:solidFill>
              </a:rPr>
              <a:t> TRY</a:t>
            </a:r>
            <a:endParaRPr lang="en-US" dirty="0"/>
          </a:p>
        </p:txBody>
      </p:sp>
      <p:sp>
        <p:nvSpPr>
          <p:cNvPr id="3" name="Content Placeholder 2">
            <a:extLst>
              <a:ext uri="{FF2B5EF4-FFF2-40B4-BE49-F238E27FC236}">
                <a16:creationId xmlns:a16="http://schemas.microsoft.com/office/drawing/2014/main" id="{473B0487-77A5-49C2-B2A5-F463E88480EB}"/>
              </a:ext>
            </a:extLst>
          </p:cNvPr>
          <p:cNvSpPr>
            <a:spLocks noGrp="1"/>
          </p:cNvSpPr>
          <p:nvPr>
            <p:ph idx="1"/>
          </p:nvPr>
        </p:nvSpPr>
        <p:spPr>
          <a:xfrm>
            <a:off x="782445" y="2466753"/>
            <a:ext cx="10571355" cy="3710211"/>
          </a:xfrm>
        </p:spPr>
        <p:txBody>
          <a:bodyPr>
            <a:normAutofit/>
          </a:bodyPr>
          <a:lstStyle/>
          <a:p>
            <a:r>
              <a:rPr lang="en-US" dirty="0">
                <a:solidFill>
                  <a:srgbClr val="00B0F0"/>
                </a:solidFill>
              </a:rPr>
              <a:t>Step 1: </a:t>
            </a:r>
            <a:r>
              <a:rPr lang="en-US" u="sng" dirty="0">
                <a:solidFill>
                  <a:srgbClr val="00B0F0"/>
                </a:solidFill>
              </a:rPr>
              <a:t>Keep your cool</a:t>
            </a:r>
          </a:p>
          <a:p>
            <a:pPr lvl="1"/>
            <a:r>
              <a:rPr lang="en-US" dirty="0"/>
              <a:t>Don’t fall into the trap of “matching” the student’s emotions.</a:t>
            </a:r>
          </a:p>
          <a:p>
            <a:pPr lvl="1"/>
            <a:r>
              <a:rPr lang="en-US" dirty="0"/>
              <a:t>Use a lower than normal volume.</a:t>
            </a:r>
          </a:p>
          <a:p>
            <a:pPr lvl="1"/>
            <a:r>
              <a:rPr lang="en-US" dirty="0"/>
              <a:t>Your frontal lobe has to work for both of you.</a:t>
            </a:r>
          </a:p>
          <a:p>
            <a:r>
              <a:rPr lang="en-US" dirty="0">
                <a:solidFill>
                  <a:srgbClr val="00B0F0"/>
                </a:solidFill>
              </a:rPr>
              <a:t>Step 2: </a:t>
            </a:r>
            <a:r>
              <a:rPr lang="en-US" u="sng" dirty="0">
                <a:solidFill>
                  <a:srgbClr val="00B0F0"/>
                </a:solidFill>
              </a:rPr>
              <a:t>Listen with a focus on emotion (not behavior) </a:t>
            </a:r>
          </a:p>
          <a:p>
            <a:pPr lvl="1"/>
            <a:r>
              <a:rPr lang="en-US" dirty="0"/>
              <a:t>Don’t focus on what happened, focus on how it happened.</a:t>
            </a:r>
          </a:p>
          <a:p>
            <a:pPr lvl="1"/>
            <a:r>
              <a:rPr lang="en-US" dirty="0"/>
              <a:t>What is the student feeling? What triggered that emotion?</a:t>
            </a:r>
          </a:p>
        </p:txBody>
      </p:sp>
      <p:sp>
        <p:nvSpPr>
          <p:cNvPr id="5" name="TextBox 4">
            <a:extLst>
              <a:ext uri="{FF2B5EF4-FFF2-40B4-BE49-F238E27FC236}">
                <a16:creationId xmlns:a16="http://schemas.microsoft.com/office/drawing/2014/main" id="{4682A9C5-8FBE-451F-BBBD-E933CD1A776F}"/>
              </a:ext>
            </a:extLst>
          </p:cNvPr>
          <p:cNvSpPr txBox="1"/>
          <p:nvPr/>
        </p:nvSpPr>
        <p:spPr>
          <a:xfrm>
            <a:off x="967562" y="1532293"/>
            <a:ext cx="10175359" cy="851772"/>
          </a:xfrm>
          <a:prstGeom prst="rect">
            <a:avLst/>
          </a:prstGeom>
          <a:solidFill>
            <a:srgbClr val="0070C0"/>
          </a:solidFill>
          <a:ln w="28575">
            <a:solidFill>
              <a:schemeClr val="bg1"/>
            </a:solidFill>
          </a:ln>
        </p:spPr>
        <p:txBody>
          <a:bodyPr wrap="square" lIns="274320" tIns="182880" rIns="274320" bIns="182880" rtlCol="0">
            <a:spAutoFit/>
          </a:bodyPr>
          <a:lstStyle/>
          <a:p>
            <a:pPr marL="11113" lvl="0" algn="ctr">
              <a:lnSpc>
                <a:spcPct val="110000"/>
              </a:lnSpc>
              <a:spcBef>
                <a:spcPts val="600"/>
              </a:spcBef>
              <a:spcAft>
                <a:spcPts val="600"/>
              </a:spcAft>
              <a:buClr>
                <a:srgbClr val="A53010"/>
              </a:buClr>
            </a:pPr>
            <a:r>
              <a:rPr lang="en-US" sz="3000" b="1" dirty="0">
                <a:solidFill>
                  <a:schemeClr val="bg1"/>
                </a:solidFill>
                <a:latin typeface="+mj-lt"/>
                <a:ea typeface="Tahoma" panose="020B0604030504040204" pitchFamily="34" charset="0"/>
                <a:cs typeface="Tahoma" panose="020B0604030504040204" pitchFamily="34" charset="0"/>
              </a:rPr>
              <a:t>Try “Connecting and Calming”</a:t>
            </a:r>
          </a:p>
        </p:txBody>
      </p:sp>
      <p:pic>
        <p:nvPicPr>
          <p:cNvPr id="7" name="Picture 6" descr="A picture containing clipart&#10;&#10;Description generated with very high confidence">
            <a:extLst>
              <a:ext uri="{FF2B5EF4-FFF2-40B4-BE49-F238E27FC236}">
                <a16:creationId xmlns:a16="http://schemas.microsoft.com/office/drawing/2014/main" id="{5E07DBB1-CAC7-4091-8C25-5098C93FEF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05457" y="107668"/>
            <a:ext cx="1019966" cy="1259626"/>
          </a:xfrm>
          <a:prstGeom prst="rect">
            <a:avLst/>
          </a:prstGeom>
        </p:spPr>
      </p:pic>
    </p:spTree>
    <p:extLst>
      <p:ext uri="{BB962C8B-B14F-4D97-AF65-F5344CB8AC3E}">
        <p14:creationId xmlns:p14="http://schemas.microsoft.com/office/powerpoint/2010/main" val="94064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EBF-131B-4C29-9DE0-BF1C9E71C080}"/>
              </a:ext>
            </a:extLst>
          </p:cNvPr>
          <p:cNvSpPr>
            <a:spLocks noGrp="1"/>
          </p:cNvSpPr>
          <p:nvPr>
            <p:ph type="title"/>
          </p:nvPr>
        </p:nvSpPr>
        <p:spPr/>
        <p:txBody>
          <a:bodyPr/>
          <a:lstStyle/>
          <a:p>
            <a:r>
              <a:rPr lang="en-US" dirty="0"/>
              <a:t>Strategies: What to</a:t>
            </a:r>
            <a:r>
              <a:rPr lang="en-US" b="1" dirty="0">
                <a:solidFill>
                  <a:srgbClr val="00B0F0"/>
                </a:solidFill>
              </a:rPr>
              <a:t> TRY</a:t>
            </a:r>
            <a:endParaRPr lang="en-US" dirty="0"/>
          </a:p>
        </p:txBody>
      </p:sp>
      <p:sp>
        <p:nvSpPr>
          <p:cNvPr id="3" name="Content Placeholder 2">
            <a:extLst>
              <a:ext uri="{FF2B5EF4-FFF2-40B4-BE49-F238E27FC236}">
                <a16:creationId xmlns:a16="http://schemas.microsoft.com/office/drawing/2014/main" id="{473B0487-77A5-49C2-B2A5-F463E88480EB}"/>
              </a:ext>
            </a:extLst>
          </p:cNvPr>
          <p:cNvSpPr>
            <a:spLocks noGrp="1"/>
          </p:cNvSpPr>
          <p:nvPr>
            <p:ph idx="1"/>
          </p:nvPr>
        </p:nvSpPr>
        <p:spPr>
          <a:xfrm>
            <a:off x="782445" y="2466753"/>
            <a:ext cx="10571355" cy="3710211"/>
          </a:xfrm>
        </p:spPr>
        <p:txBody>
          <a:bodyPr>
            <a:normAutofit/>
          </a:bodyPr>
          <a:lstStyle/>
          <a:p>
            <a:r>
              <a:rPr lang="en-US" dirty="0">
                <a:solidFill>
                  <a:srgbClr val="00B0F0"/>
                </a:solidFill>
              </a:rPr>
              <a:t>Step 3: </a:t>
            </a:r>
            <a:r>
              <a:rPr lang="en-US" u="sng" dirty="0">
                <a:solidFill>
                  <a:srgbClr val="00B0F0"/>
                </a:solidFill>
              </a:rPr>
              <a:t>Show Empathy</a:t>
            </a:r>
          </a:p>
          <a:p>
            <a:pPr lvl="1"/>
            <a:r>
              <a:rPr lang="en-US" dirty="0"/>
              <a:t>Reflect what you hear (helps student to organize thoughts).</a:t>
            </a:r>
          </a:p>
          <a:p>
            <a:pPr lvl="1"/>
            <a:r>
              <a:rPr lang="en-US" dirty="0"/>
              <a:t>“So you were embarrassed when you saw your grade.”</a:t>
            </a:r>
          </a:p>
          <a:p>
            <a:pPr lvl="1"/>
            <a:r>
              <a:rPr lang="en-US" dirty="0"/>
              <a:t>“You were feeling overwhelmed when you saw the assignment.”</a:t>
            </a:r>
          </a:p>
          <a:p>
            <a:r>
              <a:rPr lang="en-US" dirty="0">
                <a:solidFill>
                  <a:srgbClr val="00B0F0"/>
                </a:solidFill>
              </a:rPr>
              <a:t>Acknowledge the emotions and how hard the situation must be from the student’s perspective.</a:t>
            </a:r>
          </a:p>
          <a:p>
            <a:pPr lvl="1"/>
            <a:r>
              <a:rPr lang="en-US" dirty="0"/>
              <a:t>“I can see why you got so upset. I probably would have been frustrated, too.”</a:t>
            </a:r>
          </a:p>
        </p:txBody>
      </p:sp>
      <p:sp>
        <p:nvSpPr>
          <p:cNvPr id="5" name="TextBox 4">
            <a:extLst>
              <a:ext uri="{FF2B5EF4-FFF2-40B4-BE49-F238E27FC236}">
                <a16:creationId xmlns:a16="http://schemas.microsoft.com/office/drawing/2014/main" id="{4682A9C5-8FBE-451F-BBBD-E933CD1A776F}"/>
              </a:ext>
            </a:extLst>
          </p:cNvPr>
          <p:cNvSpPr txBox="1"/>
          <p:nvPr/>
        </p:nvSpPr>
        <p:spPr>
          <a:xfrm>
            <a:off x="967562" y="1532293"/>
            <a:ext cx="10175359" cy="851772"/>
          </a:xfrm>
          <a:prstGeom prst="rect">
            <a:avLst/>
          </a:prstGeom>
          <a:solidFill>
            <a:srgbClr val="0070C0"/>
          </a:solidFill>
          <a:ln w="28575">
            <a:solidFill>
              <a:schemeClr val="bg1"/>
            </a:solidFill>
          </a:ln>
        </p:spPr>
        <p:txBody>
          <a:bodyPr wrap="square" lIns="274320" tIns="182880" rIns="274320" bIns="182880" rtlCol="0">
            <a:spAutoFit/>
          </a:bodyPr>
          <a:lstStyle/>
          <a:p>
            <a:pPr marL="11113" lvl="0" algn="ctr">
              <a:lnSpc>
                <a:spcPct val="110000"/>
              </a:lnSpc>
              <a:spcBef>
                <a:spcPts val="600"/>
              </a:spcBef>
              <a:spcAft>
                <a:spcPts val="600"/>
              </a:spcAft>
              <a:buClr>
                <a:srgbClr val="A53010"/>
              </a:buClr>
            </a:pPr>
            <a:r>
              <a:rPr lang="en-US" sz="3000" b="1" dirty="0">
                <a:solidFill>
                  <a:schemeClr val="bg1"/>
                </a:solidFill>
                <a:latin typeface="+mj-lt"/>
                <a:ea typeface="Tahoma" panose="020B0604030504040204" pitchFamily="34" charset="0"/>
                <a:cs typeface="Tahoma" panose="020B0604030504040204" pitchFamily="34" charset="0"/>
              </a:rPr>
              <a:t>Try “Connecting and Calming”</a:t>
            </a:r>
          </a:p>
        </p:txBody>
      </p:sp>
      <p:pic>
        <p:nvPicPr>
          <p:cNvPr id="6" name="Picture 5" descr="A picture containing clipart&#10;&#10;Description generated with very high confidence">
            <a:extLst>
              <a:ext uri="{FF2B5EF4-FFF2-40B4-BE49-F238E27FC236}">
                <a16:creationId xmlns:a16="http://schemas.microsoft.com/office/drawing/2014/main" id="{A5CFAD53-E71E-47F1-8D3A-4FAFD58877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26559" y="107668"/>
            <a:ext cx="998864" cy="1259626"/>
          </a:xfrm>
          <a:prstGeom prst="rect">
            <a:avLst/>
          </a:prstGeom>
        </p:spPr>
      </p:pic>
    </p:spTree>
    <p:extLst>
      <p:ext uri="{BB962C8B-B14F-4D97-AF65-F5344CB8AC3E}">
        <p14:creationId xmlns:p14="http://schemas.microsoft.com/office/powerpoint/2010/main" val="123586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EBF-131B-4C29-9DE0-BF1C9E71C080}"/>
              </a:ext>
            </a:extLst>
          </p:cNvPr>
          <p:cNvSpPr>
            <a:spLocks noGrp="1"/>
          </p:cNvSpPr>
          <p:nvPr>
            <p:ph type="title"/>
          </p:nvPr>
        </p:nvSpPr>
        <p:spPr/>
        <p:txBody>
          <a:bodyPr/>
          <a:lstStyle/>
          <a:p>
            <a:r>
              <a:rPr lang="en-US" dirty="0"/>
              <a:t>Strategies: What to</a:t>
            </a:r>
            <a:r>
              <a:rPr lang="en-US" b="1" dirty="0">
                <a:solidFill>
                  <a:srgbClr val="00B0F0"/>
                </a:solidFill>
              </a:rPr>
              <a:t> TRY</a:t>
            </a:r>
            <a:endParaRPr lang="en-US" dirty="0"/>
          </a:p>
        </p:txBody>
      </p:sp>
      <p:sp>
        <p:nvSpPr>
          <p:cNvPr id="3" name="Content Placeholder 2">
            <a:extLst>
              <a:ext uri="{FF2B5EF4-FFF2-40B4-BE49-F238E27FC236}">
                <a16:creationId xmlns:a16="http://schemas.microsoft.com/office/drawing/2014/main" id="{473B0487-77A5-49C2-B2A5-F463E88480EB}"/>
              </a:ext>
            </a:extLst>
          </p:cNvPr>
          <p:cNvSpPr>
            <a:spLocks noGrp="1"/>
          </p:cNvSpPr>
          <p:nvPr>
            <p:ph idx="1"/>
          </p:nvPr>
        </p:nvSpPr>
        <p:spPr>
          <a:xfrm>
            <a:off x="782445" y="2466753"/>
            <a:ext cx="10571355" cy="3710211"/>
          </a:xfrm>
        </p:spPr>
        <p:txBody>
          <a:bodyPr>
            <a:normAutofit/>
          </a:bodyPr>
          <a:lstStyle/>
          <a:p>
            <a:r>
              <a:rPr lang="en-US" dirty="0">
                <a:solidFill>
                  <a:srgbClr val="00B0F0"/>
                </a:solidFill>
              </a:rPr>
              <a:t>Step 4: </a:t>
            </a:r>
            <a:r>
              <a:rPr lang="en-US" u="sng" dirty="0">
                <a:solidFill>
                  <a:srgbClr val="00B0F0"/>
                </a:solidFill>
              </a:rPr>
              <a:t>Calm </a:t>
            </a:r>
          </a:p>
          <a:p>
            <a:pPr lvl="1"/>
            <a:r>
              <a:rPr lang="en-US" dirty="0"/>
              <a:t>Help the student regain control over his/her physiology</a:t>
            </a:r>
          </a:p>
          <a:p>
            <a:pPr lvl="2"/>
            <a:r>
              <a:rPr lang="en-US" dirty="0"/>
              <a:t>Take a walk (“walk and talk”)</a:t>
            </a:r>
          </a:p>
          <a:p>
            <a:pPr lvl="2"/>
            <a:r>
              <a:rPr lang="en-US" dirty="0"/>
              <a:t>Breathing exercises</a:t>
            </a:r>
          </a:p>
          <a:p>
            <a:pPr lvl="2"/>
            <a:r>
              <a:rPr lang="en-US" dirty="0"/>
              <a:t>Music – creating a “calming” playlist</a:t>
            </a:r>
          </a:p>
          <a:p>
            <a:pPr lvl="2"/>
            <a:r>
              <a:rPr lang="en-US" dirty="0"/>
              <a:t>Use apps like “Calm,” “Relax Melodies”, “Virtual Hope Box”</a:t>
            </a:r>
          </a:p>
        </p:txBody>
      </p:sp>
      <p:sp>
        <p:nvSpPr>
          <p:cNvPr id="5" name="TextBox 4">
            <a:extLst>
              <a:ext uri="{FF2B5EF4-FFF2-40B4-BE49-F238E27FC236}">
                <a16:creationId xmlns:a16="http://schemas.microsoft.com/office/drawing/2014/main" id="{4682A9C5-8FBE-451F-BBBD-E933CD1A776F}"/>
              </a:ext>
            </a:extLst>
          </p:cNvPr>
          <p:cNvSpPr txBox="1"/>
          <p:nvPr/>
        </p:nvSpPr>
        <p:spPr>
          <a:xfrm>
            <a:off x="967562" y="1532293"/>
            <a:ext cx="10175359" cy="851772"/>
          </a:xfrm>
          <a:prstGeom prst="rect">
            <a:avLst/>
          </a:prstGeom>
          <a:solidFill>
            <a:srgbClr val="0070C0"/>
          </a:solidFill>
          <a:ln w="28575">
            <a:solidFill>
              <a:schemeClr val="bg1"/>
            </a:solidFill>
          </a:ln>
        </p:spPr>
        <p:txBody>
          <a:bodyPr wrap="square" lIns="274320" tIns="182880" rIns="274320" bIns="182880" rtlCol="0">
            <a:spAutoFit/>
          </a:bodyPr>
          <a:lstStyle/>
          <a:p>
            <a:pPr marL="11113" lvl="0" algn="ctr">
              <a:lnSpc>
                <a:spcPct val="110000"/>
              </a:lnSpc>
              <a:spcBef>
                <a:spcPts val="600"/>
              </a:spcBef>
              <a:spcAft>
                <a:spcPts val="600"/>
              </a:spcAft>
              <a:buClr>
                <a:srgbClr val="A53010"/>
              </a:buClr>
            </a:pPr>
            <a:r>
              <a:rPr lang="en-US" sz="3000" b="1" dirty="0">
                <a:solidFill>
                  <a:schemeClr val="bg1"/>
                </a:solidFill>
                <a:latin typeface="+mj-lt"/>
                <a:ea typeface="Tahoma" panose="020B0604030504040204" pitchFamily="34" charset="0"/>
                <a:cs typeface="Tahoma" panose="020B0604030504040204" pitchFamily="34" charset="0"/>
              </a:rPr>
              <a:t>Try “Connecting and Calming”</a:t>
            </a:r>
          </a:p>
        </p:txBody>
      </p:sp>
      <p:pic>
        <p:nvPicPr>
          <p:cNvPr id="6" name="Picture 5" descr="A picture containing clipart&#10;&#10;Description generated with very high confidence">
            <a:extLst>
              <a:ext uri="{FF2B5EF4-FFF2-40B4-BE49-F238E27FC236}">
                <a16:creationId xmlns:a16="http://schemas.microsoft.com/office/drawing/2014/main" id="{AF81D74F-4083-44EB-8776-B12349CC7E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26559" y="107668"/>
            <a:ext cx="998864" cy="1259626"/>
          </a:xfrm>
          <a:prstGeom prst="rect">
            <a:avLst/>
          </a:prstGeom>
        </p:spPr>
      </p:pic>
      <p:sp>
        <p:nvSpPr>
          <p:cNvPr id="4" name="TextBox 3">
            <a:extLst>
              <a:ext uri="{FF2B5EF4-FFF2-40B4-BE49-F238E27FC236}">
                <a16:creationId xmlns:a16="http://schemas.microsoft.com/office/drawing/2014/main" id="{E3CFA738-42C8-4B6E-896B-89359C69F5B9}"/>
              </a:ext>
            </a:extLst>
          </p:cNvPr>
          <p:cNvSpPr txBox="1"/>
          <p:nvPr/>
        </p:nvSpPr>
        <p:spPr>
          <a:xfrm>
            <a:off x="9133367" y="2692410"/>
            <a:ext cx="2009554" cy="2139047"/>
          </a:xfrm>
          <a:prstGeom prst="rect">
            <a:avLst/>
          </a:prstGeom>
          <a:solidFill>
            <a:schemeClr val="accent2"/>
          </a:solidFill>
        </p:spPr>
        <p:txBody>
          <a:bodyPr wrap="square" rtlCol="0">
            <a:spAutoFit/>
          </a:bodyPr>
          <a:lstStyle/>
          <a:p>
            <a:pPr algn="ctr"/>
            <a:r>
              <a:rPr lang="en-US" dirty="0">
                <a:solidFill>
                  <a:schemeClr val="bg1"/>
                </a:solidFill>
              </a:rPr>
              <a:t>These strategies also can be </a:t>
            </a:r>
            <a:r>
              <a:rPr lang="en-US" b="1" u="sng" dirty="0">
                <a:solidFill>
                  <a:schemeClr val="bg1"/>
                </a:solidFill>
              </a:rPr>
              <a:t>accommodations </a:t>
            </a:r>
            <a:r>
              <a:rPr lang="en-US" dirty="0">
                <a:solidFill>
                  <a:schemeClr val="bg1"/>
                </a:solidFill>
              </a:rPr>
              <a:t>on a student’s Job Corps Accommodation Plan!</a:t>
            </a:r>
          </a:p>
        </p:txBody>
      </p:sp>
    </p:spTree>
    <p:extLst>
      <p:ext uri="{BB962C8B-B14F-4D97-AF65-F5344CB8AC3E}">
        <p14:creationId xmlns:p14="http://schemas.microsoft.com/office/powerpoint/2010/main" val="825471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EEBF-131B-4C29-9DE0-BF1C9E71C080}"/>
              </a:ext>
            </a:extLst>
          </p:cNvPr>
          <p:cNvSpPr>
            <a:spLocks noGrp="1"/>
          </p:cNvSpPr>
          <p:nvPr>
            <p:ph type="title"/>
          </p:nvPr>
        </p:nvSpPr>
        <p:spPr/>
        <p:txBody>
          <a:bodyPr/>
          <a:lstStyle/>
          <a:p>
            <a:r>
              <a:rPr lang="en-US" dirty="0"/>
              <a:t>Strategies: What to</a:t>
            </a:r>
            <a:r>
              <a:rPr lang="en-US" b="1" dirty="0">
                <a:solidFill>
                  <a:srgbClr val="00B0F0"/>
                </a:solidFill>
              </a:rPr>
              <a:t> TRY</a:t>
            </a:r>
            <a:endParaRPr lang="en-US" dirty="0"/>
          </a:p>
        </p:txBody>
      </p:sp>
      <p:sp>
        <p:nvSpPr>
          <p:cNvPr id="3" name="Content Placeholder 2">
            <a:extLst>
              <a:ext uri="{FF2B5EF4-FFF2-40B4-BE49-F238E27FC236}">
                <a16:creationId xmlns:a16="http://schemas.microsoft.com/office/drawing/2014/main" id="{473B0487-77A5-49C2-B2A5-F463E88480EB}"/>
              </a:ext>
            </a:extLst>
          </p:cNvPr>
          <p:cNvSpPr>
            <a:spLocks noGrp="1"/>
          </p:cNvSpPr>
          <p:nvPr>
            <p:ph idx="1"/>
          </p:nvPr>
        </p:nvSpPr>
        <p:spPr>
          <a:xfrm>
            <a:off x="782445" y="2466753"/>
            <a:ext cx="10571355" cy="3710211"/>
          </a:xfrm>
        </p:spPr>
        <p:txBody>
          <a:bodyPr>
            <a:normAutofit/>
          </a:bodyPr>
          <a:lstStyle/>
          <a:p>
            <a:r>
              <a:rPr lang="en-US" dirty="0">
                <a:solidFill>
                  <a:srgbClr val="00B0F0"/>
                </a:solidFill>
              </a:rPr>
              <a:t>Step 4: </a:t>
            </a:r>
            <a:r>
              <a:rPr lang="en-US" u="sng" dirty="0">
                <a:solidFill>
                  <a:srgbClr val="00B0F0"/>
                </a:solidFill>
              </a:rPr>
              <a:t>Calm</a:t>
            </a:r>
            <a:r>
              <a:rPr lang="en-US" dirty="0">
                <a:solidFill>
                  <a:srgbClr val="00B0F0"/>
                </a:solidFill>
              </a:rPr>
              <a:t> </a:t>
            </a:r>
            <a:r>
              <a:rPr lang="en-US" sz="1800" dirty="0">
                <a:solidFill>
                  <a:srgbClr val="00B0F0"/>
                </a:solidFill>
              </a:rPr>
              <a:t>(cont.)</a:t>
            </a:r>
          </a:p>
          <a:p>
            <a:pPr lvl="1"/>
            <a:r>
              <a:rPr lang="en-US" dirty="0"/>
              <a:t>Use sensory/self-calming strategies (as appropriate):</a:t>
            </a:r>
          </a:p>
          <a:p>
            <a:pPr lvl="2"/>
            <a:r>
              <a:rPr lang="en-US" dirty="0"/>
              <a:t>Gentle stretching to decrease muscle tension: head rolls, shoulder shrugs</a:t>
            </a:r>
          </a:p>
          <a:p>
            <a:pPr lvl="2"/>
            <a:r>
              <a:rPr lang="en-US" dirty="0"/>
              <a:t>Joint compressions</a:t>
            </a:r>
          </a:p>
          <a:p>
            <a:pPr lvl="2"/>
            <a:r>
              <a:rPr lang="en-US" dirty="0"/>
              <a:t>Deep pressure</a:t>
            </a:r>
          </a:p>
          <a:p>
            <a:pPr lvl="2"/>
            <a:r>
              <a:rPr lang="en-US" dirty="0"/>
              <a:t>Exercise/physical activity: pushing, pulling, swinging, jumping, bouncing</a:t>
            </a:r>
          </a:p>
        </p:txBody>
      </p:sp>
      <p:sp>
        <p:nvSpPr>
          <p:cNvPr id="5" name="TextBox 4">
            <a:extLst>
              <a:ext uri="{FF2B5EF4-FFF2-40B4-BE49-F238E27FC236}">
                <a16:creationId xmlns:a16="http://schemas.microsoft.com/office/drawing/2014/main" id="{4682A9C5-8FBE-451F-BBBD-E933CD1A776F}"/>
              </a:ext>
            </a:extLst>
          </p:cNvPr>
          <p:cNvSpPr txBox="1"/>
          <p:nvPr/>
        </p:nvSpPr>
        <p:spPr>
          <a:xfrm>
            <a:off x="967562" y="1532293"/>
            <a:ext cx="10175359" cy="851772"/>
          </a:xfrm>
          <a:prstGeom prst="rect">
            <a:avLst/>
          </a:prstGeom>
          <a:solidFill>
            <a:srgbClr val="0070C0"/>
          </a:solidFill>
          <a:ln w="28575">
            <a:solidFill>
              <a:schemeClr val="bg1"/>
            </a:solidFill>
          </a:ln>
        </p:spPr>
        <p:txBody>
          <a:bodyPr wrap="square" lIns="274320" tIns="182880" rIns="274320" bIns="182880" rtlCol="0">
            <a:spAutoFit/>
          </a:bodyPr>
          <a:lstStyle/>
          <a:p>
            <a:pPr marL="11113" lvl="0" algn="ctr">
              <a:lnSpc>
                <a:spcPct val="110000"/>
              </a:lnSpc>
              <a:spcBef>
                <a:spcPts val="600"/>
              </a:spcBef>
              <a:spcAft>
                <a:spcPts val="600"/>
              </a:spcAft>
              <a:buClr>
                <a:srgbClr val="A53010"/>
              </a:buClr>
            </a:pPr>
            <a:r>
              <a:rPr lang="en-US" sz="3000" b="1" dirty="0">
                <a:solidFill>
                  <a:schemeClr val="bg1"/>
                </a:solidFill>
                <a:latin typeface="+mj-lt"/>
                <a:ea typeface="Tahoma" panose="020B0604030504040204" pitchFamily="34" charset="0"/>
                <a:cs typeface="Tahoma" panose="020B0604030504040204" pitchFamily="34" charset="0"/>
              </a:rPr>
              <a:t>Try “Connecting and Calming”</a:t>
            </a:r>
          </a:p>
        </p:txBody>
      </p:sp>
      <p:pic>
        <p:nvPicPr>
          <p:cNvPr id="6" name="Picture 5" descr="A picture containing clipart&#10;&#10;Description generated with very high confidence">
            <a:extLst>
              <a:ext uri="{FF2B5EF4-FFF2-40B4-BE49-F238E27FC236}">
                <a16:creationId xmlns:a16="http://schemas.microsoft.com/office/drawing/2014/main" id="{4F389471-6F5F-4ABA-A98B-5CA5294C2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26559" y="107668"/>
            <a:ext cx="998864" cy="1259626"/>
          </a:xfrm>
          <a:prstGeom prst="rect">
            <a:avLst/>
          </a:prstGeom>
        </p:spPr>
      </p:pic>
    </p:spTree>
    <p:extLst>
      <p:ext uri="{BB962C8B-B14F-4D97-AF65-F5344CB8AC3E}">
        <p14:creationId xmlns:p14="http://schemas.microsoft.com/office/powerpoint/2010/main" val="410104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2735-F7A8-44E7-BA95-824A72C340E9}"/>
              </a:ext>
            </a:extLst>
          </p:cNvPr>
          <p:cNvSpPr>
            <a:spLocks noGrp="1"/>
          </p:cNvSpPr>
          <p:nvPr>
            <p:ph type="title"/>
          </p:nvPr>
        </p:nvSpPr>
        <p:spPr>
          <a:xfrm>
            <a:off x="4529010" y="1709740"/>
            <a:ext cx="6818442" cy="2852737"/>
          </a:xfrm>
        </p:spPr>
        <p:txBody>
          <a:bodyPr/>
          <a:lstStyle/>
          <a:p>
            <a:r>
              <a:rPr lang="en-US" dirty="0"/>
              <a:t>Drew Alexander, M.D.</a:t>
            </a:r>
          </a:p>
        </p:txBody>
      </p:sp>
      <p:sp>
        <p:nvSpPr>
          <p:cNvPr id="3" name="Text Placeholder 2">
            <a:extLst>
              <a:ext uri="{FF2B5EF4-FFF2-40B4-BE49-F238E27FC236}">
                <a16:creationId xmlns:a16="http://schemas.microsoft.com/office/drawing/2014/main" id="{546D8AE8-5970-4F2A-9593-69EBC2993BCF}"/>
              </a:ext>
            </a:extLst>
          </p:cNvPr>
          <p:cNvSpPr>
            <a:spLocks noGrp="1"/>
          </p:cNvSpPr>
          <p:nvPr>
            <p:ph type="body" idx="1"/>
          </p:nvPr>
        </p:nvSpPr>
        <p:spPr>
          <a:xfrm>
            <a:off x="4690524" y="4562477"/>
            <a:ext cx="6368096" cy="1500187"/>
          </a:xfrm>
        </p:spPr>
        <p:txBody>
          <a:bodyPr/>
          <a:lstStyle/>
          <a:p>
            <a:r>
              <a:rPr lang="en-US" dirty="0">
                <a:solidFill>
                  <a:srgbClr val="92D050"/>
                </a:solidFill>
              </a:rPr>
              <a:t>Regional Medical Specialist </a:t>
            </a:r>
          </a:p>
          <a:p>
            <a:r>
              <a:rPr lang="en-US" dirty="0">
                <a:solidFill>
                  <a:srgbClr val="92D050"/>
                </a:solidFill>
              </a:rPr>
              <a:t>Dallas Region </a:t>
            </a:r>
          </a:p>
        </p:txBody>
      </p:sp>
      <p:grpSp>
        <p:nvGrpSpPr>
          <p:cNvPr id="5" name="Group 4">
            <a:extLst>
              <a:ext uri="{FF2B5EF4-FFF2-40B4-BE49-F238E27FC236}">
                <a16:creationId xmlns:a16="http://schemas.microsoft.com/office/drawing/2014/main" id="{AF801DEC-E23F-48FE-A2A5-EF4C62F1CB4A}"/>
              </a:ext>
            </a:extLst>
          </p:cNvPr>
          <p:cNvGrpSpPr/>
          <p:nvPr/>
        </p:nvGrpSpPr>
        <p:grpSpPr>
          <a:xfrm>
            <a:off x="405637" y="1260930"/>
            <a:ext cx="3878280" cy="6277610"/>
            <a:chOff x="6889429" y="984728"/>
            <a:chExt cx="3394294" cy="5855101"/>
          </a:xfrm>
        </p:grpSpPr>
        <p:sp>
          <p:nvSpPr>
            <p:cNvPr id="6" name="Freeform 5">
              <a:extLst>
                <a:ext uri="{FF2B5EF4-FFF2-40B4-BE49-F238E27FC236}">
                  <a16:creationId xmlns:a16="http://schemas.microsoft.com/office/drawing/2014/main" id="{8A35C8C9-8911-4EA5-A641-A8DB1C2483C5}"/>
                </a:ext>
              </a:extLst>
            </p:cNvPr>
            <p:cNvSpPr>
              <a:spLocks/>
            </p:cNvSpPr>
            <p:nvPr/>
          </p:nvSpPr>
          <p:spPr bwMode="auto">
            <a:xfrm>
              <a:off x="8191601" y="2857327"/>
              <a:ext cx="793277" cy="1340422"/>
            </a:xfrm>
            <a:custGeom>
              <a:avLst/>
              <a:gdLst>
                <a:gd name="T0" fmla="*/ 477 w 477"/>
                <a:gd name="T1" fmla="*/ 221 h 806"/>
                <a:gd name="T2" fmla="*/ 420 w 477"/>
                <a:gd name="T3" fmla="*/ 195 h 806"/>
                <a:gd name="T4" fmla="*/ 420 w 477"/>
                <a:gd name="T5" fmla="*/ 0 h 806"/>
                <a:gd name="T6" fmla="*/ 57 w 477"/>
                <a:gd name="T7" fmla="*/ 0 h 806"/>
                <a:gd name="T8" fmla="*/ 57 w 477"/>
                <a:gd name="T9" fmla="*/ 195 h 806"/>
                <a:gd name="T10" fmla="*/ 0 w 477"/>
                <a:gd name="T11" fmla="*/ 220 h 806"/>
                <a:gd name="T12" fmla="*/ 15 w 477"/>
                <a:gd name="T13" fmla="*/ 727 h 806"/>
                <a:gd name="T14" fmla="*/ 57 w 477"/>
                <a:gd name="T15" fmla="*/ 727 h 806"/>
                <a:gd name="T16" fmla="*/ 57 w 477"/>
                <a:gd name="T17" fmla="*/ 806 h 806"/>
                <a:gd name="T18" fmla="*/ 420 w 477"/>
                <a:gd name="T19" fmla="*/ 806 h 806"/>
                <a:gd name="T20" fmla="*/ 420 w 477"/>
                <a:gd name="T21" fmla="*/ 727 h 806"/>
                <a:gd name="T22" fmla="*/ 462 w 477"/>
                <a:gd name="T23" fmla="*/ 727 h 806"/>
                <a:gd name="T24" fmla="*/ 477 w 477"/>
                <a:gd name="T25" fmla="*/ 22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806">
                  <a:moveTo>
                    <a:pt x="477" y="221"/>
                  </a:moveTo>
                  <a:lnTo>
                    <a:pt x="420" y="195"/>
                  </a:lnTo>
                  <a:lnTo>
                    <a:pt x="420" y="0"/>
                  </a:lnTo>
                  <a:lnTo>
                    <a:pt x="57" y="0"/>
                  </a:lnTo>
                  <a:lnTo>
                    <a:pt x="57" y="195"/>
                  </a:lnTo>
                  <a:lnTo>
                    <a:pt x="0" y="220"/>
                  </a:lnTo>
                  <a:lnTo>
                    <a:pt x="15" y="727"/>
                  </a:lnTo>
                  <a:lnTo>
                    <a:pt x="57" y="727"/>
                  </a:lnTo>
                  <a:lnTo>
                    <a:pt x="57" y="806"/>
                  </a:lnTo>
                  <a:lnTo>
                    <a:pt x="420" y="806"/>
                  </a:lnTo>
                  <a:lnTo>
                    <a:pt x="420" y="727"/>
                  </a:lnTo>
                  <a:lnTo>
                    <a:pt x="462" y="727"/>
                  </a:lnTo>
                  <a:lnTo>
                    <a:pt x="477" y="221"/>
                  </a:lnTo>
                  <a:close/>
                </a:path>
              </a:pathLst>
            </a:custGeom>
            <a:solidFill>
              <a:srgbClr val="B36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 name="Freeform 6">
              <a:extLst>
                <a:ext uri="{FF2B5EF4-FFF2-40B4-BE49-F238E27FC236}">
                  <a16:creationId xmlns:a16="http://schemas.microsoft.com/office/drawing/2014/main" id="{25FA9A45-0838-41F5-BE02-5BF563DDA310}"/>
                </a:ext>
              </a:extLst>
            </p:cNvPr>
            <p:cNvSpPr>
              <a:spLocks/>
            </p:cNvSpPr>
            <p:nvPr/>
          </p:nvSpPr>
          <p:spPr bwMode="auto">
            <a:xfrm>
              <a:off x="8191601" y="2857327"/>
              <a:ext cx="793277" cy="1340422"/>
            </a:xfrm>
            <a:custGeom>
              <a:avLst/>
              <a:gdLst>
                <a:gd name="T0" fmla="*/ 477 w 477"/>
                <a:gd name="T1" fmla="*/ 221 h 806"/>
                <a:gd name="T2" fmla="*/ 420 w 477"/>
                <a:gd name="T3" fmla="*/ 195 h 806"/>
                <a:gd name="T4" fmla="*/ 420 w 477"/>
                <a:gd name="T5" fmla="*/ 0 h 806"/>
                <a:gd name="T6" fmla="*/ 57 w 477"/>
                <a:gd name="T7" fmla="*/ 0 h 806"/>
                <a:gd name="T8" fmla="*/ 57 w 477"/>
                <a:gd name="T9" fmla="*/ 195 h 806"/>
                <a:gd name="T10" fmla="*/ 0 w 477"/>
                <a:gd name="T11" fmla="*/ 220 h 806"/>
                <a:gd name="T12" fmla="*/ 15 w 477"/>
                <a:gd name="T13" fmla="*/ 727 h 806"/>
                <a:gd name="T14" fmla="*/ 57 w 477"/>
                <a:gd name="T15" fmla="*/ 727 h 806"/>
                <a:gd name="T16" fmla="*/ 57 w 477"/>
                <a:gd name="T17" fmla="*/ 806 h 806"/>
                <a:gd name="T18" fmla="*/ 420 w 477"/>
                <a:gd name="T19" fmla="*/ 806 h 806"/>
                <a:gd name="T20" fmla="*/ 420 w 477"/>
                <a:gd name="T21" fmla="*/ 727 h 806"/>
                <a:gd name="T22" fmla="*/ 462 w 477"/>
                <a:gd name="T23" fmla="*/ 727 h 806"/>
                <a:gd name="T24" fmla="*/ 477 w 477"/>
                <a:gd name="T25" fmla="*/ 22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806">
                  <a:moveTo>
                    <a:pt x="477" y="221"/>
                  </a:moveTo>
                  <a:lnTo>
                    <a:pt x="420" y="195"/>
                  </a:lnTo>
                  <a:lnTo>
                    <a:pt x="420" y="0"/>
                  </a:lnTo>
                  <a:lnTo>
                    <a:pt x="57" y="0"/>
                  </a:lnTo>
                  <a:lnTo>
                    <a:pt x="57" y="195"/>
                  </a:lnTo>
                  <a:lnTo>
                    <a:pt x="0" y="220"/>
                  </a:lnTo>
                  <a:lnTo>
                    <a:pt x="15" y="727"/>
                  </a:lnTo>
                  <a:lnTo>
                    <a:pt x="57" y="727"/>
                  </a:lnTo>
                  <a:lnTo>
                    <a:pt x="57" y="806"/>
                  </a:lnTo>
                  <a:lnTo>
                    <a:pt x="420" y="806"/>
                  </a:lnTo>
                  <a:lnTo>
                    <a:pt x="420" y="727"/>
                  </a:lnTo>
                  <a:lnTo>
                    <a:pt x="462" y="727"/>
                  </a:lnTo>
                  <a:lnTo>
                    <a:pt x="477" y="2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 name="Freeform 7">
              <a:extLst>
                <a:ext uri="{FF2B5EF4-FFF2-40B4-BE49-F238E27FC236}">
                  <a16:creationId xmlns:a16="http://schemas.microsoft.com/office/drawing/2014/main" id="{275834CD-BFEF-4769-B90F-786D158CF2DC}"/>
                </a:ext>
              </a:extLst>
            </p:cNvPr>
            <p:cNvSpPr>
              <a:spLocks/>
            </p:cNvSpPr>
            <p:nvPr/>
          </p:nvSpPr>
          <p:spPr bwMode="auto">
            <a:xfrm>
              <a:off x="8286395" y="2928838"/>
              <a:ext cx="603689" cy="234491"/>
            </a:xfrm>
            <a:custGeom>
              <a:avLst/>
              <a:gdLst>
                <a:gd name="T0" fmla="*/ 193 w 193"/>
                <a:gd name="T1" fmla="*/ 0 h 75"/>
                <a:gd name="T2" fmla="*/ 96 w 193"/>
                <a:gd name="T3" fmla="*/ 37 h 75"/>
                <a:gd name="T4" fmla="*/ 96 w 193"/>
                <a:gd name="T5" fmla="*/ 37 h 75"/>
                <a:gd name="T6" fmla="*/ 96 w 193"/>
                <a:gd name="T7" fmla="*/ 37 h 75"/>
                <a:gd name="T8" fmla="*/ 96 w 193"/>
                <a:gd name="T9" fmla="*/ 37 h 75"/>
                <a:gd name="T10" fmla="*/ 0 w 193"/>
                <a:gd name="T11" fmla="*/ 0 h 75"/>
                <a:gd name="T12" fmla="*/ 0 w 193"/>
                <a:gd name="T13" fmla="*/ 34 h 75"/>
                <a:gd name="T14" fmla="*/ 193 w 193"/>
                <a:gd name="T15" fmla="*/ 75 h 75"/>
                <a:gd name="T16" fmla="*/ 193 w 193"/>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75">
                  <a:moveTo>
                    <a:pt x="193" y="0"/>
                  </a:moveTo>
                  <a:cubicBezTo>
                    <a:pt x="160" y="23"/>
                    <a:pt x="124" y="37"/>
                    <a:pt x="96" y="37"/>
                  </a:cubicBezTo>
                  <a:cubicBezTo>
                    <a:pt x="96" y="37"/>
                    <a:pt x="96" y="37"/>
                    <a:pt x="96" y="37"/>
                  </a:cubicBezTo>
                  <a:cubicBezTo>
                    <a:pt x="96" y="37"/>
                    <a:pt x="96" y="37"/>
                    <a:pt x="96" y="37"/>
                  </a:cubicBezTo>
                  <a:cubicBezTo>
                    <a:pt x="96" y="37"/>
                    <a:pt x="96" y="37"/>
                    <a:pt x="96" y="37"/>
                  </a:cubicBezTo>
                  <a:cubicBezTo>
                    <a:pt x="68" y="37"/>
                    <a:pt x="33" y="23"/>
                    <a:pt x="0" y="0"/>
                  </a:cubicBezTo>
                  <a:cubicBezTo>
                    <a:pt x="0" y="34"/>
                    <a:pt x="0" y="34"/>
                    <a:pt x="0" y="34"/>
                  </a:cubicBezTo>
                  <a:cubicBezTo>
                    <a:pt x="193" y="75"/>
                    <a:pt x="193" y="75"/>
                    <a:pt x="193" y="75"/>
                  </a:cubicBezTo>
                  <a:cubicBezTo>
                    <a:pt x="193" y="0"/>
                    <a:pt x="193" y="0"/>
                    <a:pt x="193" y="0"/>
                  </a:cubicBezTo>
                </a:path>
              </a:pathLst>
            </a:custGeom>
            <a:solidFill>
              <a:srgbClr val="9F613F"/>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9" name="Freeform 8">
              <a:extLst>
                <a:ext uri="{FF2B5EF4-FFF2-40B4-BE49-F238E27FC236}">
                  <a16:creationId xmlns:a16="http://schemas.microsoft.com/office/drawing/2014/main" id="{71003BA0-38B9-4A5C-954C-D99177B00D82}"/>
                </a:ext>
              </a:extLst>
            </p:cNvPr>
            <p:cNvSpPr>
              <a:spLocks/>
            </p:cNvSpPr>
            <p:nvPr/>
          </p:nvSpPr>
          <p:spPr bwMode="auto">
            <a:xfrm>
              <a:off x="7694347" y="3224862"/>
              <a:ext cx="1787783" cy="2991834"/>
            </a:xfrm>
            <a:custGeom>
              <a:avLst/>
              <a:gdLst>
                <a:gd name="T0" fmla="*/ 414 w 571"/>
                <a:gd name="T1" fmla="*/ 0 h 957"/>
                <a:gd name="T2" fmla="*/ 407 w 571"/>
                <a:gd name="T3" fmla="*/ 27 h 957"/>
                <a:gd name="T4" fmla="*/ 288 w 571"/>
                <a:gd name="T5" fmla="*/ 121 h 957"/>
                <a:gd name="T6" fmla="*/ 160 w 571"/>
                <a:gd name="T7" fmla="*/ 15 h 957"/>
                <a:gd name="T8" fmla="*/ 156 w 571"/>
                <a:gd name="T9" fmla="*/ 0 h 957"/>
                <a:gd name="T10" fmla="*/ 48 w 571"/>
                <a:gd name="T11" fmla="*/ 550 h 957"/>
                <a:gd name="T12" fmla="*/ 47 w 571"/>
                <a:gd name="T13" fmla="*/ 957 h 957"/>
                <a:gd name="T14" fmla="*/ 286 w 571"/>
                <a:gd name="T15" fmla="*/ 957 h 957"/>
                <a:gd name="T16" fmla="*/ 538 w 571"/>
                <a:gd name="T17" fmla="*/ 957 h 957"/>
                <a:gd name="T18" fmla="*/ 531 w 571"/>
                <a:gd name="T19" fmla="*/ 550 h 957"/>
                <a:gd name="T20" fmla="*/ 414 w 571"/>
                <a:gd name="T21"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1" h="957">
                  <a:moveTo>
                    <a:pt x="414" y="0"/>
                  </a:moveTo>
                  <a:cubicBezTo>
                    <a:pt x="407" y="27"/>
                    <a:pt x="407" y="27"/>
                    <a:pt x="407" y="27"/>
                  </a:cubicBezTo>
                  <a:cubicBezTo>
                    <a:pt x="395" y="63"/>
                    <a:pt x="363" y="121"/>
                    <a:pt x="288" y="121"/>
                  </a:cubicBezTo>
                  <a:cubicBezTo>
                    <a:pt x="203" y="121"/>
                    <a:pt x="170" y="47"/>
                    <a:pt x="160" y="15"/>
                  </a:cubicBezTo>
                  <a:cubicBezTo>
                    <a:pt x="156" y="0"/>
                    <a:pt x="156" y="0"/>
                    <a:pt x="156" y="0"/>
                  </a:cubicBezTo>
                  <a:cubicBezTo>
                    <a:pt x="0" y="59"/>
                    <a:pt x="48" y="550"/>
                    <a:pt x="48" y="550"/>
                  </a:cubicBezTo>
                  <a:cubicBezTo>
                    <a:pt x="47" y="957"/>
                    <a:pt x="47" y="957"/>
                    <a:pt x="47" y="957"/>
                  </a:cubicBezTo>
                  <a:cubicBezTo>
                    <a:pt x="286" y="957"/>
                    <a:pt x="286" y="957"/>
                    <a:pt x="286" y="957"/>
                  </a:cubicBezTo>
                  <a:cubicBezTo>
                    <a:pt x="538" y="957"/>
                    <a:pt x="538" y="957"/>
                    <a:pt x="538" y="957"/>
                  </a:cubicBezTo>
                  <a:cubicBezTo>
                    <a:pt x="531" y="550"/>
                    <a:pt x="531" y="550"/>
                    <a:pt x="531" y="550"/>
                  </a:cubicBezTo>
                  <a:cubicBezTo>
                    <a:pt x="531" y="550"/>
                    <a:pt x="571" y="59"/>
                    <a:pt x="414"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 name="Freeform 9">
              <a:extLst>
                <a:ext uri="{FF2B5EF4-FFF2-40B4-BE49-F238E27FC236}">
                  <a16:creationId xmlns:a16="http://schemas.microsoft.com/office/drawing/2014/main" id="{A709E270-3753-4666-B717-9E65426DAC83}"/>
                </a:ext>
              </a:extLst>
            </p:cNvPr>
            <p:cNvSpPr>
              <a:spLocks/>
            </p:cNvSpPr>
            <p:nvPr/>
          </p:nvSpPr>
          <p:spPr bwMode="auto">
            <a:xfrm>
              <a:off x="8442722" y="3444385"/>
              <a:ext cx="291035" cy="227838"/>
            </a:xfrm>
            <a:custGeom>
              <a:avLst/>
              <a:gdLst>
                <a:gd name="T0" fmla="*/ 175 w 175"/>
                <a:gd name="T1" fmla="*/ 70 h 137"/>
                <a:gd name="T2" fmla="*/ 139 w 175"/>
                <a:gd name="T3" fmla="*/ 137 h 137"/>
                <a:gd name="T4" fmla="*/ 34 w 175"/>
                <a:gd name="T5" fmla="*/ 137 h 137"/>
                <a:gd name="T6" fmla="*/ 0 w 175"/>
                <a:gd name="T7" fmla="*/ 70 h 137"/>
                <a:gd name="T8" fmla="*/ 87 w 175"/>
                <a:gd name="T9" fmla="*/ 0 h 137"/>
                <a:gd name="T10" fmla="*/ 175 w 175"/>
                <a:gd name="T11" fmla="*/ 70 h 137"/>
              </a:gdLst>
              <a:ahLst/>
              <a:cxnLst>
                <a:cxn ang="0">
                  <a:pos x="T0" y="T1"/>
                </a:cxn>
                <a:cxn ang="0">
                  <a:pos x="T2" y="T3"/>
                </a:cxn>
                <a:cxn ang="0">
                  <a:pos x="T4" y="T5"/>
                </a:cxn>
                <a:cxn ang="0">
                  <a:pos x="T6" y="T7"/>
                </a:cxn>
                <a:cxn ang="0">
                  <a:pos x="T8" y="T9"/>
                </a:cxn>
                <a:cxn ang="0">
                  <a:pos x="T10" y="T11"/>
                </a:cxn>
              </a:cxnLst>
              <a:rect l="0" t="0" r="r" b="b"/>
              <a:pathLst>
                <a:path w="175" h="137">
                  <a:moveTo>
                    <a:pt x="175" y="70"/>
                  </a:moveTo>
                  <a:lnTo>
                    <a:pt x="139" y="137"/>
                  </a:lnTo>
                  <a:lnTo>
                    <a:pt x="34" y="137"/>
                  </a:lnTo>
                  <a:lnTo>
                    <a:pt x="0" y="70"/>
                  </a:lnTo>
                  <a:lnTo>
                    <a:pt x="87" y="0"/>
                  </a:lnTo>
                  <a:lnTo>
                    <a:pt x="175" y="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 name="Freeform 10">
              <a:extLst>
                <a:ext uri="{FF2B5EF4-FFF2-40B4-BE49-F238E27FC236}">
                  <a16:creationId xmlns:a16="http://schemas.microsoft.com/office/drawing/2014/main" id="{8A42FD4C-21B8-4D64-97FD-0BC183F3D718}"/>
                </a:ext>
              </a:extLst>
            </p:cNvPr>
            <p:cNvSpPr>
              <a:spLocks/>
            </p:cNvSpPr>
            <p:nvPr/>
          </p:nvSpPr>
          <p:spPr bwMode="auto">
            <a:xfrm>
              <a:off x="8085165" y="3163329"/>
              <a:ext cx="502242" cy="475633"/>
            </a:xfrm>
            <a:custGeom>
              <a:avLst/>
              <a:gdLst>
                <a:gd name="T0" fmla="*/ 302 w 302"/>
                <a:gd name="T1" fmla="*/ 169 h 286"/>
                <a:gd name="T2" fmla="*/ 190 w 302"/>
                <a:gd name="T3" fmla="*/ 286 h 286"/>
                <a:gd name="T4" fmla="*/ 0 w 302"/>
                <a:gd name="T5" fmla="*/ 58 h 286"/>
                <a:gd name="T6" fmla="*/ 119 w 302"/>
                <a:gd name="T7" fmla="*/ 0 h 286"/>
                <a:gd name="T8" fmla="*/ 164 w 302"/>
                <a:gd name="T9" fmla="*/ 41 h 286"/>
                <a:gd name="T10" fmla="*/ 302 w 302"/>
                <a:gd name="T11" fmla="*/ 169 h 286"/>
              </a:gdLst>
              <a:ahLst/>
              <a:cxnLst>
                <a:cxn ang="0">
                  <a:pos x="T0" y="T1"/>
                </a:cxn>
                <a:cxn ang="0">
                  <a:pos x="T2" y="T3"/>
                </a:cxn>
                <a:cxn ang="0">
                  <a:pos x="T4" y="T5"/>
                </a:cxn>
                <a:cxn ang="0">
                  <a:pos x="T6" y="T7"/>
                </a:cxn>
                <a:cxn ang="0">
                  <a:pos x="T8" y="T9"/>
                </a:cxn>
                <a:cxn ang="0">
                  <a:pos x="T10" y="T11"/>
                </a:cxn>
              </a:cxnLst>
              <a:rect l="0" t="0" r="r" b="b"/>
              <a:pathLst>
                <a:path w="302" h="286">
                  <a:moveTo>
                    <a:pt x="302" y="169"/>
                  </a:moveTo>
                  <a:lnTo>
                    <a:pt x="190" y="286"/>
                  </a:lnTo>
                  <a:lnTo>
                    <a:pt x="0" y="58"/>
                  </a:lnTo>
                  <a:lnTo>
                    <a:pt x="119" y="0"/>
                  </a:lnTo>
                  <a:lnTo>
                    <a:pt x="164" y="41"/>
                  </a:lnTo>
                  <a:lnTo>
                    <a:pt x="302" y="16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 name="Freeform 11">
              <a:extLst>
                <a:ext uri="{FF2B5EF4-FFF2-40B4-BE49-F238E27FC236}">
                  <a16:creationId xmlns:a16="http://schemas.microsoft.com/office/drawing/2014/main" id="{1B91E3CF-47B6-4436-900B-C835B872207F}"/>
                </a:ext>
              </a:extLst>
            </p:cNvPr>
            <p:cNvSpPr>
              <a:spLocks/>
            </p:cNvSpPr>
            <p:nvPr/>
          </p:nvSpPr>
          <p:spPr bwMode="auto">
            <a:xfrm>
              <a:off x="8587408" y="3163329"/>
              <a:ext cx="503905" cy="475633"/>
            </a:xfrm>
            <a:custGeom>
              <a:avLst/>
              <a:gdLst>
                <a:gd name="T0" fmla="*/ 184 w 303"/>
                <a:gd name="T1" fmla="*/ 0 h 286"/>
                <a:gd name="T2" fmla="*/ 0 w 303"/>
                <a:gd name="T3" fmla="*/ 169 h 286"/>
                <a:gd name="T4" fmla="*/ 113 w 303"/>
                <a:gd name="T5" fmla="*/ 286 h 286"/>
                <a:gd name="T6" fmla="*/ 303 w 303"/>
                <a:gd name="T7" fmla="*/ 58 h 286"/>
                <a:gd name="T8" fmla="*/ 184 w 303"/>
                <a:gd name="T9" fmla="*/ 0 h 286"/>
              </a:gdLst>
              <a:ahLst/>
              <a:cxnLst>
                <a:cxn ang="0">
                  <a:pos x="T0" y="T1"/>
                </a:cxn>
                <a:cxn ang="0">
                  <a:pos x="T2" y="T3"/>
                </a:cxn>
                <a:cxn ang="0">
                  <a:pos x="T4" y="T5"/>
                </a:cxn>
                <a:cxn ang="0">
                  <a:pos x="T6" y="T7"/>
                </a:cxn>
                <a:cxn ang="0">
                  <a:pos x="T8" y="T9"/>
                </a:cxn>
              </a:cxnLst>
              <a:rect l="0" t="0" r="r" b="b"/>
              <a:pathLst>
                <a:path w="303" h="286">
                  <a:moveTo>
                    <a:pt x="184" y="0"/>
                  </a:moveTo>
                  <a:lnTo>
                    <a:pt x="0" y="169"/>
                  </a:lnTo>
                  <a:lnTo>
                    <a:pt x="113" y="286"/>
                  </a:lnTo>
                  <a:lnTo>
                    <a:pt x="303" y="58"/>
                  </a:lnTo>
                  <a:lnTo>
                    <a:pt x="1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3" name="Freeform 12">
              <a:extLst>
                <a:ext uri="{FF2B5EF4-FFF2-40B4-BE49-F238E27FC236}">
                  <a16:creationId xmlns:a16="http://schemas.microsoft.com/office/drawing/2014/main" id="{07D3FF23-4351-46C2-B37D-CA5C5B4A1DB8}"/>
                </a:ext>
              </a:extLst>
            </p:cNvPr>
            <p:cNvSpPr>
              <a:spLocks/>
            </p:cNvSpPr>
            <p:nvPr/>
          </p:nvSpPr>
          <p:spPr bwMode="auto">
            <a:xfrm>
              <a:off x="8429417" y="3592397"/>
              <a:ext cx="317643" cy="2586049"/>
            </a:xfrm>
            <a:custGeom>
              <a:avLst/>
              <a:gdLst>
                <a:gd name="T0" fmla="*/ 147 w 191"/>
                <a:gd name="T1" fmla="*/ 0 h 1492"/>
                <a:gd name="T2" fmla="*/ 191 w 191"/>
                <a:gd name="T3" fmla="*/ 1387 h 1492"/>
                <a:gd name="T4" fmla="*/ 95 w 191"/>
                <a:gd name="T5" fmla="*/ 1492 h 1492"/>
                <a:gd name="T6" fmla="*/ 0 w 191"/>
                <a:gd name="T7" fmla="*/ 1387 h 1492"/>
                <a:gd name="T8" fmla="*/ 42 w 191"/>
                <a:gd name="T9" fmla="*/ 0 h 1492"/>
                <a:gd name="T10" fmla="*/ 147 w 191"/>
                <a:gd name="T11" fmla="*/ 0 h 1492"/>
              </a:gdLst>
              <a:ahLst/>
              <a:cxnLst>
                <a:cxn ang="0">
                  <a:pos x="T0" y="T1"/>
                </a:cxn>
                <a:cxn ang="0">
                  <a:pos x="T2" y="T3"/>
                </a:cxn>
                <a:cxn ang="0">
                  <a:pos x="T4" y="T5"/>
                </a:cxn>
                <a:cxn ang="0">
                  <a:pos x="T6" y="T7"/>
                </a:cxn>
                <a:cxn ang="0">
                  <a:pos x="T8" y="T9"/>
                </a:cxn>
                <a:cxn ang="0">
                  <a:pos x="T10" y="T11"/>
                </a:cxn>
              </a:cxnLst>
              <a:rect l="0" t="0" r="r" b="b"/>
              <a:pathLst>
                <a:path w="191" h="1492">
                  <a:moveTo>
                    <a:pt x="147" y="0"/>
                  </a:moveTo>
                  <a:lnTo>
                    <a:pt x="191" y="1387"/>
                  </a:lnTo>
                  <a:lnTo>
                    <a:pt x="95" y="1492"/>
                  </a:lnTo>
                  <a:lnTo>
                    <a:pt x="0" y="1387"/>
                  </a:lnTo>
                  <a:lnTo>
                    <a:pt x="42" y="0"/>
                  </a:lnTo>
                  <a:lnTo>
                    <a:pt x="14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4" name="Freeform 13">
              <a:extLst>
                <a:ext uri="{FF2B5EF4-FFF2-40B4-BE49-F238E27FC236}">
                  <a16:creationId xmlns:a16="http://schemas.microsoft.com/office/drawing/2014/main" id="{A3F09290-E658-4E45-A105-FB4D673755E4}"/>
                </a:ext>
              </a:extLst>
            </p:cNvPr>
            <p:cNvSpPr>
              <a:spLocks/>
            </p:cNvSpPr>
            <p:nvPr/>
          </p:nvSpPr>
          <p:spPr bwMode="auto">
            <a:xfrm>
              <a:off x="8429417" y="3697169"/>
              <a:ext cx="317643" cy="2481277"/>
            </a:xfrm>
            <a:custGeom>
              <a:avLst/>
              <a:gdLst>
                <a:gd name="T0" fmla="*/ 147 w 191"/>
                <a:gd name="T1" fmla="*/ 0 h 1492"/>
                <a:gd name="T2" fmla="*/ 191 w 191"/>
                <a:gd name="T3" fmla="*/ 1387 h 1492"/>
                <a:gd name="T4" fmla="*/ 95 w 191"/>
                <a:gd name="T5" fmla="*/ 1492 h 1492"/>
                <a:gd name="T6" fmla="*/ 0 w 191"/>
                <a:gd name="T7" fmla="*/ 1387 h 1492"/>
                <a:gd name="T8" fmla="*/ 42 w 191"/>
                <a:gd name="T9" fmla="*/ 0 h 1492"/>
                <a:gd name="T10" fmla="*/ 147 w 191"/>
                <a:gd name="T11" fmla="*/ 0 h 1492"/>
              </a:gdLst>
              <a:ahLst/>
              <a:cxnLst>
                <a:cxn ang="0">
                  <a:pos x="T0" y="T1"/>
                </a:cxn>
                <a:cxn ang="0">
                  <a:pos x="T2" y="T3"/>
                </a:cxn>
                <a:cxn ang="0">
                  <a:pos x="T4" y="T5"/>
                </a:cxn>
                <a:cxn ang="0">
                  <a:pos x="T6" y="T7"/>
                </a:cxn>
                <a:cxn ang="0">
                  <a:pos x="T8" y="T9"/>
                </a:cxn>
                <a:cxn ang="0">
                  <a:pos x="T10" y="T11"/>
                </a:cxn>
              </a:cxnLst>
              <a:rect l="0" t="0" r="r" b="b"/>
              <a:pathLst>
                <a:path w="191" h="1492">
                  <a:moveTo>
                    <a:pt x="147" y="0"/>
                  </a:moveTo>
                  <a:lnTo>
                    <a:pt x="191" y="1387"/>
                  </a:lnTo>
                  <a:lnTo>
                    <a:pt x="95" y="1492"/>
                  </a:lnTo>
                  <a:lnTo>
                    <a:pt x="0" y="1387"/>
                  </a:lnTo>
                  <a:lnTo>
                    <a:pt x="42" y="0"/>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 name="Freeform 14">
              <a:extLst>
                <a:ext uri="{FF2B5EF4-FFF2-40B4-BE49-F238E27FC236}">
                  <a16:creationId xmlns:a16="http://schemas.microsoft.com/office/drawing/2014/main" id="{5BFD28A9-B792-4A5D-B8A3-FA390FF791A1}"/>
                </a:ext>
              </a:extLst>
            </p:cNvPr>
            <p:cNvSpPr>
              <a:spLocks/>
            </p:cNvSpPr>
            <p:nvPr/>
          </p:nvSpPr>
          <p:spPr bwMode="auto">
            <a:xfrm>
              <a:off x="6889429" y="3213220"/>
              <a:ext cx="3394294" cy="2893714"/>
            </a:xfrm>
            <a:custGeom>
              <a:avLst/>
              <a:gdLst>
                <a:gd name="T0" fmla="*/ 1069 w 1084"/>
                <a:gd name="T1" fmla="*/ 571 h 926"/>
                <a:gd name="T2" fmla="*/ 1069 w 1084"/>
                <a:gd name="T3" fmla="*/ 433 h 926"/>
                <a:gd name="T4" fmla="*/ 967 w 1084"/>
                <a:gd name="T5" fmla="*/ 128 h 926"/>
                <a:gd name="T6" fmla="*/ 676 w 1084"/>
                <a:gd name="T7" fmla="*/ 5 h 926"/>
                <a:gd name="T8" fmla="*/ 661 w 1084"/>
                <a:gd name="T9" fmla="*/ 0 h 926"/>
                <a:gd name="T10" fmla="*/ 661 w 1084"/>
                <a:gd name="T11" fmla="*/ 0 h 926"/>
                <a:gd name="T12" fmla="*/ 542 w 1084"/>
                <a:gd name="T13" fmla="*/ 520 h 926"/>
                <a:gd name="T14" fmla="*/ 424 w 1084"/>
                <a:gd name="T15" fmla="*/ 0 h 926"/>
                <a:gd name="T16" fmla="*/ 424 w 1084"/>
                <a:gd name="T17" fmla="*/ 0 h 926"/>
                <a:gd name="T18" fmla="*/ 409 w 1084"/>
                <a:gd name="T19" fmla="*/ 5 h 926"/>
                <a:gd name="T20" fmla="*/ 117 w 1084"/>
                <a:gd name="T21" fmla="*/ 128 h 926"/>
                <a:gd name="T22" fmla="*/ 16 w 1084"/>
                <a:gd name="T23" fmla="*/ 433 h 926"/>
                <a:gd name="T24" fmla="*/ 15 w 1084"/>
                <a:gd name="T25" fmla="*/ 571 h 926"/>
                <a:gd name="T26" fmla="*/ 144 w 1084"/>
                <a:gd name="T27" fmla="*/ 849 h 926"/>
                <a:gd name="T28" fmla="*/ 247 w 1084"/>
                <a:gd name="T29" fmla="*/ 890 h 926"/>
                <a:gd name="T30" fmla="*/ 246 w 1084"/>
                <a:gd name="T31" fmla="*/ 926 h 926"/>
                <a:gd name="T32" fmla="*/ 542 w 1084"/>
                <a:gd name="T33" fmla="*/ 926 h 926"/>
                <a:gd name="T34" fmla="*/ 542 w 1084"/>
                <a:gd name="T35" fmla="*/ 924 h 926"/>
                <a:gd name="T36" fmla="*/ 542 w 1084"/>
                <a:gd name="T37" fmla="*/ 926 h 926"/>
                <a:gd name="T38" fmla="*/ 839 w 1084"/>
                <a:gd name="T39" fmla="*/ 926 h 926"/>
                <a:gd name="T40" fmla="*/ 838 w 1084"/>
                <a:gd name="T41" fmla="*/ 890 h 926"/>
                <a:gd name="T42" fmla="*/ 941 w 1084"/>
                <a:gd name="T43" fmla="*/ 849 h 926"/>
                <a:gd name="T44" fmla="*/ 1069 w 1084"/>
                <a:gd name="T45" fmla="*/ 571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4" h="926">
                  <a:moveTo>
                    <a:pt x="1069" y="571"/>
                  </a:moveTo>
                  <a:cubicBezTo>
                    <a:pt x="1084" y="526"/>
                    <a:pt x="1084" y="478"/>
                    <a:pt x="1069" y="433"/>
                  </a:cubicBezTo>
                  <a:cubicBezTo>
                    <a:pt x="1039" y="346"/>
                    <a:pt x="983" y="163"/>
                    <a:pt x="967" y="128"/>
                  </a:cubicBezTo>
                  <a:cubicBezTo>
                    <a:pt x="932" y="51"/>
                    <a:pt x="818" y="54"/>
                    <a:pt x="676" y="5"/>
                  </a:cubicBezTo>
                  <a:cubicBezTo>
                    <a:pt x="671" y="3"/>
                    <a:pt x="666" y="1"/>
                    <a:pt x="661" y="0"/>
                  </a:cubicBezTo>
                  <a:cubicBezTo>
                    <a:pt x="661" y="0"/>
                    <a:pt x="661" y="0"/>
                    <a:pt x="661" y="0"/>
                  </a:cubicBezTo>
                  <a:cubicBezTo>
                    <a:pt x="652" y="48"/>
                    <a:pt x="542" y="520"/>
                    <a:pt x="542" y="520"/>
                  </a:cubicBezTo>
                  <a:cubicBezTo>
                    <a:pt x="542" y="520"/>
                    <a:pt x="432" y="48"/>
                    <a:pt x="424" y="0"/>
                  </a:cubicBezTo>
                  <a:cubicBezTo>
                    <a:pt x="424" y="0"/>
                    <a:pt x="424" y="0"/>
                    <a:pt x="424" y="0"/>
                  </a:cubicBezTo>
                  <a:cubicBezTo>
                    <a:pt x="419" y="1"/>
                    <a:pt x="414" y="3"/>
                    <a:pt x="409" y="5"/>
                  </a:cubicBezTo>
                  <a:cubicBezTo>
                    <a:pt x="266" y="54"/>
                    <a:pt x="153" y="51"/>
                    <a:pt x="117" y="128"/>
                  </a:cubicBezTo>
                  <a:cubicBezTo>
                    <a:pt x="102" y="163"/>
                    <a:pt x="45" y="346"/>
                    <a:pt x="16" y="433"/>
                  </a:cubicBezTo>
                  <a:cubicBezTo>
                    <a:pt x="1" y="478"/>
                    <a:pt x="0" y="526"/>
                    <a:pt x="15" y="571"/>
                  </a:cubicBezTo>
                  <a:cubicBezTo>
                    <a:pt x="48" y="671"/>
                    <a:pt x="115" y="806"/>
                    <a:pt x="144" y="849"/>
                  </a:cubicBezTo>
                  <a:cubicBezTo>
                    <a:pt x="169" y="887"/>
                    <a:pt x="214" y="901"/>
                    <a:pt x="247" y="890"/>
                  </a:cubicBezTo>
                  <a:cubicBezTo>
                    <a:pt x="242" y="911"/>
                    <a:pt x="241" y="926"/>
                    <a:pt x="246" y="926"/>
                  </a:cubicBezTo>
                  <a:cubicBezTo>
                    <a:pt x="246" y="926"/>
                    <a:pt x="390" y="926"/>
                    <a:pt x="542" y="926"/>
                  </a:cubicBezTo>
                  <a:cubicBezTo>
                    <a:pt x="542" y="924"/>
                    <a:pt x="542" y="924"/>
                    <a:pt x="542" y="924"/>
                  </a:cubicBezTo>
                  <a:cubicBezTo>
                    <a:pt x="542" y="926"/>
                    <a:pt x="542" y="926"/>
                    <a:pt x="542" y="926"/>
                  </a:cubicBezTo>
                  <a:cubicBezTo>
                    <a:pt x="695" y="926"/>
                    <a:pt x="839" y="926"/>
                    <a:pt x="839" y="926"/>
                  </a:cubicBezTo>
                  <a:cubicBezTo>
                    <a:pt x="844" y="926"/>
                    <a:pt x="842" y="911"/>
                    <a:pt x="838" y="890"/>
                  </a:cubicBezTo>
                  <a:cubicBezTo>
                    <a:pt x="870" y="901"/>
                    <a:pt x="915" y="887"/>
                    <a:pt x="941" y="849"/>
                  </a:cubicBezTo>
                  <a:cubicBezTo>
                    <a:pt x="970" y="806"/>
                    <a:pt x="1037" y="671"/>
                    <a:pt x="1069" y="571"/>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 name="Freeform 15">
              <a:extLst>
                <a:ext uri="{FF2B5EF4-FFF2-40B4-BE49-F238E27FC236}">
                  <a16:creationId xmlns:a16="http://schemas.microsoft.com/office/drawing/2014/main" id="{7CEF5A7F-A82D-4A51-903D-E2D1A4BD2B51}"/>
                </a:ext>
              </a:extLst>
            </p:cNvPr>
            <p:cNvSpPr>
              <a:spLocks/>
            </p:cNvSpPr>
            <p:nvPr/>
          </p:nvSpPr>
          <p:spPr bwMode="auto">
            <a:xfrm>
              <a:off x="7967088" y="3131731"/>
              <a:ext cx="616993" cy="1706293"/>
            </a:xfrm>
            <a:custGeom>
              <a:avLst/>
              <a:gdLst>
                <a:gd name="T0" fmla="*/ 0 w 371"/>
                <a:gd name="T1" fmla="*/ 77 h 1026"/>
                <a:gd name="T2" fmla="*/ 5 w 371"/>
                <a:gd name="T3" fmla="*/ 250 h 1026"/>
                <a:gd name="T4" fmla="*/ 92 w 371"/>
                <a:gd name="T5" fmla="*/ 321 h 1026"/>
                <a:gd name="T6" fmla="*/ 24 w 371"/>
                <a:gd name="T7" fmla="*/ 413 h 1026"/>
                <a:gd name="T8" fmla="*/ 371 w 371"/>
                <a:gd name="T9" fmla="*/ 1026 h 1026"/>
                <a:gd name="T10" fmla="*/ 152 w 371"/>
                <a:gd name="T11" fmla="*/ 0 h 1026"/>
                <a:gd name="T12" fmla="*/ 0 w 371"/>
                <a:gd name="T13" fmla="*/ 77 h 1026"/>
              </a:gdLst>
              <a:ahLst/>
              <a:cxnLst>
                <a:cxn ang="0">
                  <a:pos x="T0" y="T1"/>
                </a:cxn>
                <a:cxn ang="0">
                  <a:pos x="T2" y="T3"/>
                </a:cxn>
                <a:cxn ang="0">
                  <a:pos x="T4" y="T5"/>
                </a:cxn>
                <a:cxn ang="0">
                  <a:pos x="T6" y="T7"/>
                </a:cxn>
                <a:cxn ang="0">
                  <a:pos x="T8" y="T9"/>
                </a:cxn>
                <a:cxn ang="0">
                  <a:pos x="T10" y="T11"/>
                </a:cxn>
                <a:cxn ang="0">
                  <a:pos x="T12" y="T13"/>
                </a:cxn>
              </a:cxnLst>
              <a:rect l="0" t="0" r="r" b="b"/>
              <a:pathLst>
                <a:path w="371" h="1026">
                  <a:moveTo>
                    <a:pt x="0" y="77"/>
                  </a:moveTo>
                  <a:lnTo>
                    <a:pt x="5" y="250"/>
                  </a:lnTo>
                  <a:lnTo>
                    <a:pt x="92" y="321"/>
                  </a:lnTo>
                  <a:lnTo>
                    <a:pt x="24" y="413"/>
                  </a:lnTo>
                  <a:lnTo>
                    <a:pt x="371" y="1026"/>
                  </a:lnTo>
                  <a:lnTo>
                    <a:pt x="152" y="0"/>
                  </a:lnTo>
                  <a:lnTo>
                    <a:pt x="0" y="7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7" name="Freeform 16">
              <a:extLst>
                <a:ext uri="{FF2B5EF4-FFF2-40B4-BE49-F238E27FC236}">
                  <a16:creationId xmlns:a16="http://schemas.microsoft.com/office/drawing/2014/main" id="{EA6B357C-AADE-42FB-B63E-FE177F983688}"/>
                </a:ext>
              </a:extLst>
            </p:cNvPr>
            <p:cNvSpPr>
              <a:spLocks/>
            </p:cNvSpPr>
            <p:nvPr/>
          </p:nvSpPr>
          <p:spPr bwMode="auto">
            <a:xfrm>
              <a:off x="7967088" y="3131731"/>
              <a:ext cx="616993" cy="1706293"/>
            </a:xfrm>
            <a:custGeom>
              <a:avLst/>
              <a:gdLst>
                <a:gd name="T0" fmla="*/ 0 w 371"/>
                <a:gd name="T1" fmla="*/ 77 h 1026"/>
                <a:gd name="T2" fmla="*/ 5 w 371"/>
                <a:gd name="T3" fmla="*/ 250 h 1026"/>
                <a:gd name="T4" fmla="*/ 92 w 371"/>
                <a:gd name="T5" fmla="*/ 321 h 1026"/>
                <a:gd name="T6" fmla="*/ 24 w 371"/>
                <a:gd name="T7" fmla="*/ 413 h 1026"/>
                <a:gd name="T8" fmla="*/ 371 w 371"/>
                <a:gd name="T9" fmla="*/ 1026 h 1026"/>
                <a:gd name="T10" fmla="*/ 152 w 371"/>
                <a:gd name="T11" fmla="*/ 0 h 1026"/>
                <a:gd name="T12" fmla="*/ 0 w 371"/>
                <a:gd name="T13" fmla="*/ 77 h 1026"/>
              </a:gdLst>
              <a:ahLst/>
              <a:cxnLst>
                <a:cxn ang="0">
                  <a:pos x="T0" y="T1"/>
                </a:cxn>
                <a:cxn ang="0">
                  <a:pos x="T2" y="T3"/>
                </a:cxn>
                <a:cxn ang="0">
                  <a:pos x="T4" y="T5"/>
                </a:cxn>
                <a:cxn ang="0">
                  <a:pos x="T6" y="T7"/>
                </a:cxn>
                <a:cxn ang="0">
                  <a:pos x="T8" y="T9"/>
                </a:cxn>
                <a:cxn ang="0">
                  <a:pos x="T10" y="T11"/>
                </a:cxn>
                <a:cxn ang="0">
                  <a:pos x="T12" y="T13"/>
                </a:cxn>
              </a:cxnLst>
              <a:rect l="0" t="0" r="r" b="b"/>
              <a:pathLst>
                <a:path w="371" h="1026">
                  <a:moveTo>
                    <a:pt x="0" y="77"/>
                  </a:moveTo>
                  <a:lnTo>
                    <a:pt x="5" y="250"/>
                  </a:lnTo>
                  <a:lnTo>
                    <a:pt x="92" y="321"/>
                  </a:lnTo>
                  <a:lnTo>
                    <a:pt x="24" y="413"/>
                  </a:lnTo>
                  <a:lnTo>
                    <a:pt x="371" y="1026"/>
                  </a:lnTo>
                  <a:lnTo>
                    <a:pt x="152" y="0"/>
                  </a:lnTo>
                  <a:lnTo>
                    <a:pt x="0"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8" name="Freeform 17">
              <a:extLst>
                <a:ext uri="{FF2B5EF4-FFF2-40B4-BE49-F238E27FC236}">
                  <a16:creationId xmlns:a16="http://schemas.microsoft.com/office/drawing/2014/main" id="{13C69A50-BE65-4530-BBDB-B63C560AEBFA}"/>
                </a:ext>
              </a:extLst>
            </p:cNvPr>
            <p:cNvSpPr>
              <a:spLocks/>
            </p:cNvSpPr>
            <p:nvPr/>
          </p:nvSpPr>
          <p:spPr bwMode="auto">
            <a:xfrm>
              <a:off x="8589071" y="3131731"/>
              <a:ext cx="620319" cy="1706293"/>
            </a:xfrm>
            <a:custGeom>
              <a:avLst/>
              <a:gdLst>
                <a:gd name="T0" fmla="*/ 373 w 373"/>
                <a:gd name="T1" fmla="*/ 77 h 1026"/>
                <a:gd name="T2" fmla="*/ 368 w 373"/>
                <a:gd name="T3" fmla="*/ 250 h 1026"/>
                <a:gd name="T4" fmla="*/ 281 w 373"/>
                <a:gd name="T5" fmla="*/ 321 h 1026"/>
                <a:gd name="T6" fmla="*/ 349 w 373"/>
                <a:gd name="T7" fmla="*/ 413 h 1026"/>
                <a:gd name="T8" fmla="*/ 0 w 373"/>
                <a:gd name="T9" fmla="*/ 1026 h 1026"/>
                <a:gd name="T10" fmla="*/ 221 w 373"/>
                <a:gd name="T11" fmla="*/ 0 h 1026"/>
                <a:gd name="T12" fmla="*/ 373 w 373"/>
                <a:gd name="T13" fmla="*/ 77 h 1026"/>
              </a:gdLst>
              <a:ahLst/>
              <a:cxnLst>
                <a:cxn ang="0">
                  <a:pos x="T0" y="T1"/>
                </a:cxn>
                <a:cxn ang="0">
                  <a:pos x="T2" y="T3"/>
                </a:cxn>
                <a:cxn ang="0">
                  <a:pos x="T4" y="T5"/>
                </a:cxn>
                <a:cxn ang="0">
                  <a:pos x="T6" y="T7"/>
                </a:cxn>
                <a:cxn ang="0">
                  <a:pos x="T8" y="T9"/>
                </a:cxn>
                <a:cxn ang="0">
                  <a:pos x="T10" y="T11"/>
                </a:cxn>
                <a:cxn ang="0">
                  <a:pos x="T12" y="T13"/>
                </a:cxn>
              </a:cxnLst>
              <a:rect l="0" t="0" r="r" b="b"/>
              <a:pathLst>
                <a:path w="373" h="1026">
                  <a:moveTo>
                    <a:pt x="373" y="77"/>
                  </a:moveTo>
                  <a:lnTo>
                    <a:pt x="368" y="250"/>
                  </a:lnTo>
                  <a:lnTo>
                    <a:pt x="281" y="321"/>
                  </a:lnTo>
                  <a:lnTo>
                    <a:pt x="349" y="413"/>
                  </a:lnTo>
                  <a:lnTo>
                    <a:pt x="0" y="1026"/>
                  </a:lnTo>
                  <a:lnTo>
                    <a:pt x="221" y="0"/>
                  </a:lnTo>
                  <a:lnTo>
                    <a:pt x="373" y="7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9" name="Freeform 18">
              <a:extLst>
                <a:ext uri="{FF2B5EF4-FFF2-40B4-BE49-F238E27FC236}">
                  <a16:creationId xmlns:a16="http://schemas.microsoft.com/office/drawing/2014/main" id="{C11D48C2-23F2-4D55-92FE-D60266953F16}"/>
                </a:ext>
              </a:extLst>
            </p:cNvPr>
            <p:cNvSpPr>
              <a:spLocks/>
            </p:cNvSpPr>
            <p:nvPr/>
          </p:nvSpPr>
          <p:spPr bwMode="auto">
            <a:xfrm>
              <a:off x="8589071" y="3131731"/>
              <a:ext cx="620319" cy="1706293"/>
            </a:xfrm>
            <a:custGeom>
              <a:avLst/>
              <a:gdLst>
                <a:gd name="T0" fmla="*/ 373 w 373"/>
                <a:gd name="T1" fmla="*/ 77 h 1026"/>
                <a:gd name="T2" fmla="*/ 368 w 373"/>
                <a:gd name="T3" fmla="*/ 250 h 1026"/>
                <a:gd name="T4" fmla="*/ 281 w 373"/>
                <a:gd name="T5" fmla="*/ 321 h 1026"/>
                <a:gd name="T6" fmla="*/ 349 w 373"/>
                <a:gd name="T7" fmla="*/ 413 h 1026"/>
                <a:gd name="T8" fmla="*/ 0 w 373"/>
                <a:gd name="T9" fmla="*/ 1026 h 1026"/>
                <a:gd name="T10" fmla="*/ 221 w 373"/>
                <a:gd name="T11" fmla="*/ 0 h 1026"/>
                <a:gd name="T12" fmla="*/ 373 w 373"/>
                <a:gd name="T13" fmla="*/ 77 h 1026"/>
              </a:gdLst>
              <a:ahLst/>
              <a:cxnLst>
                <a:cxn ang="0">
                  <a:pos x="T0" y="T1"/>
                </a:cxn>
                <a:cxn ang="0">
                  <a:pos x="T2" y="T3"/>
                </a:cxn>
                <a:cxn ang="0">
                  <a:pos x="T4" y="T5"/>
                </a:cxn>
                <a:cxn ang="0">
                  <a:pos x="T6" y="T7"/>
                </a:cxn>
                <a:cxn ang="0">
                  <a:pos x="T8" y="T9"/>
                </a:cxn>
                <a:cxn ang="0">
                  <a:pos x="T10" y="T11"/>
                </a:cxn>
                <a:cxn ang="0">
                  <a:pos x="T12" y="T13"/>
                </a:cxn>
              </a:cxnLst>
              <a:rect l="0" t="0" r="r" b="b"/>
              <a:pathLst>
                <a:path w="373" h="1026">
                  <a:moveTo>
                    <a:pt x="373" y="77"/>
                  </a:moveTo>
                  <a:lnTo>
                    <a:pt x="368" y="250"/>
                  </a:lnTo>
                  <a:lnTo>
                    <a:pt x="281" y="321"/>
                  </a:lnTo>
                  <a:lnTo>
                    <a:pt x="349" y="413"/>
                  </a:lnTo>
                  <a:lnTo>
                    <a:pt x="0" y="1026"/>
                  </a:lnTo>
                  <a:lnTo>
                    <a:pt x="221" y="0"/>
                  </a:lnTo>
                  <a:lnTo>
                    <a:pt x="37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0" name="Freeform 19">
              <a:extLst>
                <a:ext uri="{FF2B5EF4-FFF2-40B4-BE49-F238E27FC236}">
                  <a16:creationId xmlns:a16="http://schemas.microsoft.com/office/drawing/2014/main" id="{D3A89580-BDE9-4A69-84ED-DF5CD7874704}"/>
                </a:ext>
              </a:extLst>
            </p:cNvPr>
            <p:cNvSpPr>
              <a:spLocks/>
            </p:cNvSpPr>
            <p:nvPr/>
          </p:nvSpPr>
          <p:spPr bwMode="auto">
            <a:xfrm>
              <a:off x="7832381" y="1137729"/>
              <a:ext cx="1508390" cy="1905860"/>
            </a:xfrm>
            <a:custGeom>
              <a:avLst/>
              <a:gdLst>
                <a:gd name="T0" fmla="*/ 451 w 482"/>
                <a:gd name="T1" fmla="*/ 286 h 610"/>
                <a:gd name="T2" fmla="*/ 458 w 482"/>
                <a:gd name="T3" fmla="*/ 201 h 610"/>
                <a:gd name="T4" fmla="*/ 241 w 482"/>
                <a:gd name="T5" fmla="*/ 0 h 610"/>
                <a:gd name="T6" fmla="*/ 25 w 482"/>
                <a:gd name="T7" fmla="*/ 201 h 610"/>
                <a:gd name="T8" fmla="*/ 31 w 482"/>
                <a:gd name="T9" fmla="*/ 285 h 610"/>
                <a:gd name="T10" fmla="*/ 15 w 482"/>
                <a:gd name="T11" fmla="*/ 294 h 610"/>
                <a:gd name="T12" fmla="*/ 0 w 482"/>
                <a:gd name="T13" fmla="*/ 324 h 610"/>
                <a:gd name="T14" fmla="*/ 0 w 482"/>
                <a:gd name="T15" fmla="*/ 366 h 610"/>
                <a:gd name="T16" fmla="*/ 40 w 482"/>
                <a:gd name="T17" fmla="*/ 406 h 610"/>
                <a:gd name="T18" fmla="*/ 241 w 482"/>
                <a:gd name="T19" fmla="*/ 610 h 610"/>
                <a:gd name="T20" fmla="*/ 442 w 482"/>
                <a:gd name="T21" fmla="*/ 406 h 610"/>
                <a:gd name="T22" fmla="*/ 482 w 482"/>
                <a:gd name="T23" fmla="*/ 366 h 610"/>
                <a:gd name="T24" fmla="*/ 482 w 482"/>
                <a:gd name="T25" fmla="*/ 324 h 610"/>
                <a:gd name="T26" fmla="*/ 451 w 482"/>
                <a:gd name="T27" fmla="*/ 28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610">
                  <a:moveTo>
                    <a:pt x="451" y="286"/>
                  </a:moveTo>
                  <a:cubicBezTo>
                    <a:pt x="458" y="201"/>
                    <a:pt x="458" y="201"/>
                    <a:pt x="458" y="201"/>
                  </a:cubicBezTo>
                  <a:cubicBezTo>
                    <a:pt x="458" y="90"/>
                    <a:pt x="352" y="0"/>
                    <a:pt x="241" y="0"/>
                  </a:cubicBezTo>
                  <a:cubicBezTo>
                    <a:pt x="130" y="0"/>
                    <a:pt x="25" y="90"/>
                    <a:pt x="25" y="201"/>
                  </a:cubicBezTo>
                  <a:cubicBezTo>
                    <a:pt x="31" y="285"/>
                    <a:pt x="31" y="285"/>
                    <a:pt x="31" y="285"/>
                  </a:cubicBezTo>
                  <a:cubicBezTo>
                    <a:pt x="25" y="287"/>
                    <a:pt x="19" y="290"/>
                    <a:pt x="15" y="294"/>
                  </a:cubicBezTo>
                  <a:cubicBezTo>
                    <a:pt x="6" y="301"/>
                    <a:pt x="0" y="312"/>
                    <a:pt x="0" y="324"/>
                  </a:cubicBezTo>
                  <a:cubicBezTo>
                    <a:pt x="0" y="366"/>
                    <a:pt x="0" y="366"/>
                    <a:pt x="0" y="366"/>
                  </a:cubicBezTo>
                  <a:cubicBezTo>
                    <a:pt x="0" y="388"/>
                    <a:pt x="18" y="406"/>
                    <a:pt x="40" y="406"/>
                  </a:cubicBezTo>
                  <a:cubicBezTo>
                    <a:pt x="40" y="511"/>
                    <a:pt x="166" y="610"/>
                    <a:pt x="241" y="610"/>
                  </a:cubicBezTo>
                  <a:cubicBezTo>
                    <a:pt x="316" y="610"/>
                    <a:pt x="442" y="511"/>
                    <a:pt x="442" y="406"/>
                  </a:cubicBezTo>
                  <a:cubicBezTo>
                    <a:pt x="464" y="406"/>
                    <a:pt x="482" y="388"/>
                    <a:pt x="482" y="366"/>
                  </a:cubicBezTo>
                  <a:cubicBezTo>
                    <a:pt x="482" y="324"/>
                    <a:pt x="482" y="324"/>
                    <a:pt x="482" y="324"/>
                  </a:cubicBezTo>
                  <a:cubicBezTo>
                    <a:pt x="482" y="306"/>
                    <a:pt x="469" y="290"/>
                    <a:pt x="451" y="286"/>
                  </a:cubicBezTo>
                </a:path>
              </a:pathLst>
            </a:custGeom>
            <a:solidFill>
              <a:srgbClr val="C28766"/>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21" name="Freeform 20">
              <a:extLst>
                <a:ext uri="{FF2B5EF4-FFF2-40B4-BE49-F238E27FC236}">
                  <a16:creationId xmlns:a16="http://schemas.microsoft.com/office/drawing/2014/main" id="{93DBA216-BBE6-46D1-8D6C-ECFB52EBC902}"/>
                </a:ext>
              </a:extLst>
            </p:cNvPr>
            <p:cNvSpPr>
              <a:spLocks noEditPoints="1"/>
            </p:cNvSpPr>
            <p:nvPr/>
          </p:nvSpPr>
          <p:spPr bwMode="auto">
            <a:xfrm>
              <a:off x="9201075" y="2413291"/>
              <a:ext cx="14967" cy="109762"/>
            </a:xfrm>
            <a:custGeom>
              <a:avLst/>
              <a:gdLst>
                <a:gd name="T0" fmla="*/ 0 w 5"/>
                <a:gd name="T1" fmla="*/ 35 h 35"/>
                <a:gd name="T2" fmla="*/ 0 w 5"/>
                <a:gd name="T3" fmla="*/ 35 h 35"/>
                <a:gd name="T4" fmla="*/ 0 w 5"/>
                <a:gd name="T5" fmla="*/ 35 h 35"/>
                <a:gd name="T6" fmla="*/ 0 w 5"/>
                <a:gd name="T7" fmla="*/ 34 h 35"/>
                <a:gd name="T8" fmla="*/ 0 w 5"/>
                <a:gd name="T9" fmla="*/ 34 h 35"/>
                <a:gd name="T10" fmla="*/ 0 w 5"/>
                <a:gd name="T11" fmla="*/ 34 h 35"/>
                <a:gd name="T12" fmla="*/ 1 w 5"/>
                <a:gd name="T13" fmla="*/ 34 h 35"/>
                <a:gd name="T14" fmla="*/ 1 w 5"/>
                <a:gd name="T15" fmla="*/ 33 h 35"/>
                <a:gd name="T16" fmla="*/ 1 w 5"/>
                <a:gd name="T17" fmla="*/ 33 h 35"/>
                <a:gd name="T18" fmla="*/ 1 w 5"/>
                <a:gd name="T19" fmla="*/ 33 h 35"/>
                <a:gd name="T20" fmla="*/ 1 w 5"/>
                <a:gd name="T21" fmla="*/ 33 h 35"/>
                <a:gd name="T22" fmla="*/ 1 w 5"/>
                <a:gd name="T23" fmla="*/ 33 h 35"/>
                <a:gd name="T24" fmla="*/ 1 w 5"/>
                <a:gd name="T25" fmla="*/ 33 h 35"/>
                <a:gd name="T26" fmla="*/ 1 w 5"/>
                <a:gd name="T27" fmla="*/ 32 h 35"/>
                <a:gd name="T28" fmla="*/ 1 w 5"/>
                <a:gd name="T29" fmla="*/ 32 h 35"/>
                <a:gd name="T30" fmla="*/ 1 w 5"/>
                <a:gd name="T31" fmla="*/ 32 h 35"/>
                <a:gd name="T32" fmla="*/ 1 w 5"/>
                <a:gd name="T33" fmla="*/ 31 h 35"/>
                <a:gd name="T34" fmla="*/ 1 w 5"/>
                <a:gd name="T35" fmla="*/ 31 h 35"/>
                <a:gd name="T36" fmla="*/ 1 w 5"/>
                <a:gd name="T37" fmla="*/ 31 h 35"/>
                <a:gd name="T38" fmla="*/ 1 w 5"/>
                <a:gd name="T39" fmla="*/ 31 h 35"/>
                <a:gd name="T40" fmla="*/ 1 w 5"/>
                <a:gd name="T41" fmla="*/ 31 h 35"/>
                <a:gd name="T42" fmla="*/ 1 w 5"/>
                <a:gd name="T43" fmla="*/ 31 h 35"/>
                <a:gd name="T44" fmla="*/ 1 w 5"/>
                <a:gd name="T45" fmla="*/ 30 h 35"/>
                <a:gd name="T46" fmla="*/ 1 w 5"/>
                <a:gd name="T47" fmla="*/ 30 h 35"/>
                <a:gd name="T48" fmla="*/ 1 w 5"/>
                <a:gd name="T49" fmla="*/ 30 h 35"/>
                <a:gd name="T50" fmla="*/ 5 w 5"/>
                <a:gd name="T51" fmla="*/ 6 h 35"/>
                <a:gd name="T52" fmla="*/ 5 w 5"/>
                <a:gd name="T53" fmla="*/ 6 h 35"/>
                <a:gd name="T54" fmla="*/ 5 w 5"/>
                <a:gd name="T55" fmla="*/ 6 h 35"/>
                <a:gd name="T56" fmla="*/ 5 w 5"/>
                <a:gd name="T57" fmla="*/ 6 h 35"/>
                <a:gd name="T58" fmla="*/ 5 w 5"/>
                <a:gd name="T59" fmla="*/ 6 h 35"/>
                <a:gd name="T60" fmla="*/ 5 w 5"/>
                <a:gd name="T61" fmla="*/ 6 h 35"/>
                <a:gd name="T62" fmla="*/ 5 w 5"/>
                <a:gd name="T63" fmla="*/ 4 h 35"/>
                <a:gd name="T64" fmla="*/ 5 w 5"/>
                <a:gd name="T65" fmla="*/ 4 h 35"/>
                <a:gd name="T66" fmla="*/ 5 w 5"/>
                <a:gd name="T67" fmla="*/ 3 h 35"/>
                <a:gd name="T68" fmla="*/ 5 w 5"/>
                <a:gd name="T69" fmla="*/ 1 h 35"/>
                <a:gd name="T70" fmla="*/ 5 w 5"/>
                <a:gd name="T71" fmla="*/ 1 h 35"/>
                <a:gd name="T72" fmla="*/ 5 w 5"/>
                <a:gd name="T7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35">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1" y="34"/>
                  </a:moveTo>
                  <a:cubicBezTo>
                    <a:pt x="1" y="34"/>
                    <a:pt x="1" y="34"/>
                    <a:pt x="1" y="34"/>
                  </a:cubicBezTo>
                  <a:cubicBezTo>
                    <a:pt x="1" y="34"/>
                    <a:pt x="1" y="34"/>
                    <a:pt x="1" y="34"/>
                  </a:cubicBezTo>
                  <a:moveTo>
                    <a:pt x="1" y="33"/>
                  </a:moveTo>
                  <a:cubicBezTo>
                    <a:pt x="1" y="33"/>
                    <a:pt x="1" y="33"/>
                    <a:pt x="1" y="34"/>
                  </a:cubicBezTo>
                  <a:cubicBezTo>
                    <a:pt x="1" y="33"/>
                    <a:pt x="1" y="33"/>
                    <a:pt x="1" y="33"/>
                  </a:cubicBezTo>
                  <a:moveTo>
                    <a:pt x="1" y="33"/>
                  </a:moveTo>
                  <a:cubicBezTo>
                    <a:pt x="1" y="33"/>
                    <a:pt x="1" y="33"/>
                    <a:pt x="1" y="33"/>
                  </a:cubicBezTo>
                  <a:cubicBezTo>
                    <a:pt x="1" y="33"/>
                    <a:pt x="1" y="33"/>
                    <a:pt x="1" y="33"/>
                  </a:cubicBezTo>
                  <a:moveTo>
                    <a:pt x="1" y="33"/>
                  </a:moveTo>
                  <a:cubicBezTo>
                    <a:pt x="1" y="33"/>
                    <a:pt x="1" y="33"/>
                    <a:pt x="1" y="33"/>
                  </a:cubicBezTo>
                  <a:cubicBezTo>
                    <a:pt x="1" y="33"/>
                    <a:pt x="1" y="33"/>
                    <a:pt x="1" y="33"/>
                  </a:cubicBezTo>
                  <a:moveTo>
                    <a:pt x="1" y="32"/>
                  </a:moveTo>
                  <a:cubicBezTo>
                    <a:pt x="1" y="32"/>
                    <a:pt x="1" y="33"/>
                    <a:pt x="1" y="33"/>
                  </a:cubicBezTo>
                  <a:cubicBezTo>
                    <a:pt x="1" y="33"/>
                    <a:pt x="1" y="32"/>
                    <a:pt x="1" y="32"/>
                  </a:cubicBezTo>
                  <a:moveTo>
                    <a:pt x="1" y="32"/>
                  </a:moveTo>
                  <a:cubicBezTo>
                    <a:pt x="1" y="32"/>
                    <a:pt x="1" y="32"/>
                    <a:pt x="1" y="32"/>
                  </a:cubicBezTo>
                  <a:cubicBezTo>
                    <a:pt x="1" y="32"/>
                    <a:pt x="1" y="32"/>
                    <a:pt x="1" y="32"/>
                  </a:cubicBezTo>
                  <a:moveTo>
                    <a:pt x="1" y="32"/>
                  </a:moveTo>
                  <a:cubicBezTo>
                    <a:pt x="1" y="32"/>
                    <a:pt x="1" y="32"/>
                    <a:pt x="1" y="32"/>
                  </a:cubicBezTo>
                  <a:cubicBezTo>
                    <a:pt x="1" y="32"/>
                    <a:pt x="1" y="32"/>
                    <a:pt x="1" y="32"/>
                  </a:cubicBezTo>
                  <a:moveTo>
                    <a:pt x="1" y="31"/>
                  </a:moveTo>
                  <a:cubicBezTo>
                    <a:pt x="1" y="31"/>
                    <a:pt x="1" y="31"/>
                    <a:pt x="1" y="31"/>
                  </a:cubicBezTo>
                  <a:cubicBezTo>
                    <a:pt x="1" y="31"/>
                    <a:pt x="1" y="31"/>
                    <a:pt x="1" y="31"/>
                  </a:cubicBezTo>
                  <a:moveTo>
                    <a:pt x="1" y="31"/>
                  </a:moveTo>
                  <a:cubicBezTo>
                    <a:pt x="1" y="31"/>
                    <a:pt x="1" y="31"/>
                    <a:pt x="1" y="31"/>
                  </a:cubicBezTo>
                  <a:cubicBezTo>
                    <a:pt x="1" y="31"/>
                    <a:pt x="1" y="31"/>
                    <a:pt x="1" y="31"/>
                  </a:cubicBezTo>
                  <a:moveTo>
                    <a:pt x="1" y="31"/>
                  </a:moveTo>
                  <a:cubicBezTo>
                    <a:pt x="1" y="31"/>
                    <a:pt x="1" y="31"/>
                    <a:pt x="1" y="31"/>
                  </a:cubicBezTo>
                  <a:cubicBezTo>
                    <a:pt x="1" y="31"/>
                    <a:pt x="1" y="31"/>
                    <a:pt x="1" y="31"/>
                  </a:cubicBezTo>
                  <a:moveTo>
                    <a:pt x="1" y="30"/>
                  </a:moveTo>
                  <a:cubicBezTo>
                    <a:pt x="1" y="30"/>
                    <a:pt x="1" y="30"/>
                    <a:pt x="1" y="31"/>
                  </a:cubicBezTo>
                  <a:cubicBezTo>
                    <a:pt x="1" y="30"/>
                    <a:pt x="1" y="30"/>
                    <a:pt x="1" y="30"/>
                  </a:cubicBezTo>
                  <a:moveTo>
                    <a:pt x="1" y="30"/>
                  </a:moveTo>
                  <a:cubicBezTo>
                    <a:pt x="1" y="30"/>
                    <a:pt x="1" y="30"/>
                    <a:pt x="1" y="30"/>
                  </a:cubicBezTo>
                  <a:cubicBezTo>
                    <a:pt x="1" y="30"/>
                    <a:pt x="1" y="30"/>
                    <a:pt x="1" y="30"/>
                  </a:cubicBezTo>
                  <a:moveTo>
                    <a:pt x="5" y="7"/>
                  </a:moveTo>
                  <a:cubicBezTo>
                    <a:pt x="4" y="14"/>
                    <a:pt x="3" y="22"/>
                    <a:pt x="1" y="30"/>
                  </a:cubicBezTo>
                  <a:cubicBezTo>
                    <a:pt x="3" y="22"/>
                    <a:pt x="4" y="14"/>
                    <a:pt x="5" y="7"/>
                  </a:cubicBezTo>
                  <a:moveTo>
                    <a:pt x="5" y="6"/>
                  </a:moveTo>
                  <a:cubicBezTo>
                    <a:pt x="5" y="6"/>
                    <a:pt x="5" y="6"/>
                    <a:pt x="5" y="7"/>
                  </a:cubicBezTo>
                  <a:cubicBezTo>
                    <a:pt x="5" y="6"/>
                    <a:pt x="5" y="6"/>
                    <a:pt x="5" y="6"/>
                  </a:cubicBezTo>
                  <a:moveTo>
                    <a:pt x="5" y="6"/>
                  </a:moveTo>
                  <a:cubicBezTo>
                    <a:pt x="5" y="6"/>
                    <a:pt x="5" y="6"/>
                    <a:pt x="5" y="6"/>
                  </a:cubicBezTo>
                  <a:cubicBezTo>
                    <a:pt x="5" y="6"/>
                    <a:pt x="5" y="6"/>
                    <a:pt x="5" y="6"/>
                  </a:cubicBezTo>
                  <a:moveTo>
                    <a:pt x="5" y="6"/>
                  </a:moveTo>
                  <a:cubicBezTo>
                    <a:pt x="5" y="6"/>
                    <a:pt x="5" y="6"/>
                    <a:pt x="5" y="6"/>
                  </a:cubicBezTo>
                  <a:cubicBezTo>
                    <a:pt x="5" y="6"/>
                    <a:pt x="5" y="6"/>
                    <a:pt x="5" y="6"/>
                  </a:cubicBezTo>
                  <a:moveTo>
                    <a:pt x="5" y="6"/>
                  </a:moveTo>
                  <a:cubicBezTo>
                    <a:pt x="5" y="6"/>
                    <a:pt x="5" y="6"/>
                    <a:pt x="5" y="6"/>
                  </a:cubicBezTo>
                  <a:cubicBezTo>
                    <a:pt x="5" y="6"/>
                    <a:pt x="5" y="6"/>
                    <a:pt x="5" y="6"/>
                  </a:cubicBezTo>
                  <a:moveTo>
                    <a:pt x="5" y="4"/>
                  </a:moveTo>
                  <a:cubicBezTo>
                    <a:pt x="5" y="4"/>
                    <a:pt x="5" y="4"/>
                    <a:pt x="5" y="4"/>
                  </a:cubicBezTo>
                  <a:cubicBezTo>
                    <a:pt x="5" y="4"/>
                    <a:pt x="5" y="4"/>
                    <a:pt x="5" y="4"/>
                  </a:cubicBezTo>
                  <a:moveTo>
                    <a:pt x="5" y="1"/>
                  </a:moveTo>
                  <a:cubicBezTo>
                    <a:pt x="5" y="2"/>
                    <a:pt x="5" y="3"/>
                    <a:pt x="5" y="3"/>
                  </a:cubicBezTo>
                  <a:cubicBezTo>
                    <a:pt x="5" y="3"/>
                    <a:pt x="5" y="2"/>
                    <a:pt x="5" y="1"/>
                  </a:cubicBezTo>
                  <a:moveTo>
                    <a:pt x="5" y="1"/>
                  </a:moveTo>
                  <a:cubicBezTo>
                    <a:pt x="5" y="1"/>
                    <a:pt x="5" y="1"/>
                    <a:pt x="5" y="1"/>
                  </a:cubicBezTo>
                  <a:cubicBezTo>
                    <a:pt x="5" y="1"/>
                    <a:pt x="5" y="1"/>
                    <a:pt x="5" y="1"/>
                  </a:cubicBezTo>
                  <a:moveTo>
                    <a:pt x="5" y="0"/>
                  </a:moveTo>
                  <a:cubicBezTo>
                    <a:pt x="5" y="0"/>
                    <a:pt x="5" y="0"/>
                    <a:pt x="5" y="0"/>
                  </a:cubicBezTo>
                  <a:cubicBezTo>
                    <a:pt x="5" y="0"/>
                    <a:pt x="5" y="0"/>
                    <a:pt x="5" y="0"/>
                  </a:cubicBezTo>
                </a:path>
              </a:pathLst>
            </a:custGeom>
            <a:solidFill>
              <a:srgbClr val="F9D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2" name="Freeform 21">
              <a:extLst>
                <a:ext uri="{FF2B5EF4-FFF2-40B4-BE49-F238E27FC236}">
                  <a16:creationId xmlns:a16="http://schemas.microsoft.com/office/drawing/2014/main" id="{9044D63C-87D8-4A20-B191-7B3081C868C3}"/>
                </a:ext>
              </a:extLst>
            </p:cNvPr>
            <p:cNvSpPr>
              <a:spLocks/>
            </p:cNvSpPr>
            <p:nvPr/>
          </p:nvSpPr>
          <p:spPr bwMode="auto">
            <a:xfrm>
              <a:off x="8436070" y="1137729"/>
              <a:ext cx="904702" cy="1905860"/>
            </a:xfrm>
            <a:custGeom>
              <a:avLst/>
              <a:gdLst>
                <a:gd name="T0" fmla="*/ 48 w 289"/>
                <a:gd name="T1" fmla="*/ 0 h 610"/>
                <a:gd name="T2" fmla="*/ 0 w 289"/>
                <a:gd name="T3" fmla="*/ 454 h 610"/>
                <a:gd name="T4" fmla="*/ 48 w 289"/>
                <a:gd name="T5" fmla="*/ 610 h 610"/>
                <a:gd name="T6" fmla="*/ 244 w 289"/>
                <a:gd name="T7" fmla="*/ 443 h 610"/>
                <a:gd name="T8" fmla="*/ 244 w 289"/>
                <a:gd name="T9" fmla="*/ 443 h 610"/>
                <a:gd name="T10" fmla="*/ 244 w 289"/>
                <a:gd name="T11" fmla="*/ 442 h 610"/>
                <a:gd name="T12" fmla="*/ 244 w 289"/>
                <a:gd name="T13" fmla="*/ 442 h 610"/>
                <a:gd name="T14" fmla="*/ 245 w 289"/>
                <a:gd name="T15" fmla="*/ 442 h 610"/>
                <a:gd name="T16" fmla="*/ 245 w 289"/>
                <a:gd name="T17" fmla="*/ 442 h 610"/>
                <a:gd name="T18" fmla="*/ 245 w 289"/>
                <a:gd name="T19" fmla="*/ 441 h 610"/>
                <a:gd name="T20" fmla="*/ 245 w 289"/>
                <a:gd name="T21" fmla="*/ 441 h 610"/>
                <a:gd name="T22" fmla="*/ 245 w 289"/>
                <a:gd name="T23" fmla="*/ 441 h 610"/>
                <a:gd name="T24" fmla="*/ 245 w 289"/>
                <a:gd name="T25" fmla="*/ 440 h 610"/>
                <a:gd name="T26" fmla="*/ 245 w 289"/>
                <a:gd name="T27" fmla="*/ 440 h 610"/>
                <a:gd name="T28" fmla="*/ 245 w 289"/>
                <a:gd name="T29" fmla="*/ 439 h 610"/>
                <a:gd name="T30" fmla="*/ 245 w 289"/>
                <a:gd name="T31" fmla="*/ 439 h 610"/>
                <a:gd name="T32" fmla="*/ 245 w 289"/>
                <a:gd name="T33" fmla="*/ 439 h 610"/>
                <a:gd name="T34" fmla="*/ 245 w 289"/>
                <a:gd name="T35" fmla="*/ 439 h 610"/>
                <a:gd name="T36" fmla="*/ 245 w 289"/>
                <a:gd name="T37" fmla="*/ 438 h 610"/>
                <a:gd name="T38" fmla="*/ 245 w 289"/>
                <a:gd name="T39" fmla="*/ 438 h 610"/>
                <a:gd name="T40" fmla="*/ 249 w 289"/>
                <a:gd name="T41" fmla="*/ 415 h 610"/>
                <a:gd name="T42" fmla="*/ 249 w 289"/>
                <a:gd name="T43" fmla="*/ 414 h 610"/>
                <a:gd name="T44" fmla="*/ 249 w 289"/>
                <a:gd name="T45" fmla="*/ 414 h 610"/>
                <a:gd name="T46" fmla="*/ 249 w 289"/>
                <a:gd name="T47" fmla="*/ 414 h 610"/>
                <a:gd name="T48" fmla="*/ 249 w 289"/>
                <a:gd name="T49" fmla="*/ 412 h 610"/>
                <a:gd name="T50" fmla="*/ 249 w 289"/>
                <a:gd name="T51" fmla="*/ 411 h 610"/>
                <a:gd name="T52" fmla="*/ 249 w 289"/>
                <a:gd name="T53" fmla="*/ 409 h 610"/>
                <a:gd name="T54" fmla="*/ 249 w 289"/>
                <a:gd name="T55" fmla="*/ 408 h 610"/>
                <a:gd name="T56" fmla="*/ 249 w 289"/>
                <a:gd name="T57" fmla="*/ 406 h 610"/>
                <a:gd name="T58" fmla="*/ 289 w 289"/>
                <a:gd name="T59" fmla="*/ 324 h 610"/>
                <a:gd name="T60" fmla="*/ 258 w 289"/>
                <a:gd name="T61" fmla="*/ 286 h 610"/>
                <a:gd name="T62" fmla="*/ 265 w 289"/>
                <a:gd name="T63" fmla="*/ 20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610">
                  <a:moveTo>
                    <a:pt x="48" y="0"/>
                  </a:moveTo>
                  <a:cubicBezTo>
                    <a:pt x="48" y="0"/>
                    <a:pt x="48" y="0"/>
                    <a:pt x="48" y="0"/>
                  </a:cubicBezTo>
                  <a:cubicBezTo>
                    <a:pt x="48" y="301"/>
                    <a:pt x="48" y="301"/>
                    <a:pt x="48" y="301"/>
                  </a:cubicBezTo>
                  <a:cubicBezTo>
                    <a:pt x="19" y="363"/>
                    <a:pt x="0" y="454"/>
                    <a:pt x="0" y="454"/>
                  </a:cubicBezTo>
                  <a:cubicBezTo>
                    <a:pt x="48" y="454"/>
                    <a:pt x="48" y="454"/>
                    <a:pt x="48" y="454"/>
                  </a:cubicBezTo>
                  <a:cubicBezTo>
                    <a:pt x="48" y="610"/>
                    <a:pt x="48" y="610"/>
                    <a:pt x="48" y="610"/>
                  </a:cubicBezTo>
                  <a:cubicBezTo>
                    <a:pt x="48" y="610"/>
                    <a:pt x="48" y="610"/>
                    <a:pt x="48" y="610"/>
                  </a:cubicBezTo>
                  <a:cubicBezTo>
                    <a:pt x="115" y="610"/>
                    <a:pt x="220" y="533"/>
                    <a:pt x="244" y="443"/>
                  </a:cubicBezTo>
                  <a:cubicBezTo>
                    <a:pt x="244" y="443"/>
                    <a:pt x="244" y="443"/>
                    <a:pt x="244" y="443"/>
                  </a:cubicBezTo>
                  <a:cubicBezTo>
                    <a:pt x="244" y="443"/>
                    <a:pt x="244" y="443"/>
                    <a:pt x="244" y="443"/>
                  </a:cubicBezTo>
                  <a:cubicBezTo>
                    <a:pt x="244" y="443"/>
                    <a:pt x="244" y="443"/>
                    <a:pt x="244" y="443"/>
                  </a:cubicBezTo>
                  <a:cubicBezTo>
                    <a:pt x="244" y="443"/>
                    <a:pt x="244" y="442"/>
                    <a:pt x="244" y="442"/>
                  </a:cubicBezTo>
                  <a:cubicBezTo>
                    <a:pt x="244" y="442"/>
                    <a:pt x="244" y="442"/>
                    <a:pt x="244" y="442"/>
                  </a:cubicBezTo>
                  <a:cubicBezTo>
                    <a:pt x="244" y="442"/>
                    <a:pt x="244" y="442"/>
                    <a:pt x="244" y="442"/>
                  </a:cubicBezTo>
                  <a:cubicBezTo>
                    <a:pt x="244" y="442"/>
                    <a:pt x="244" y="442"/>
                    <a:pt x="244" y="442"/>
                  </a:cubicBezTo>
                  <a:cubicBezTo>
                    <a:pt x="244" y="442"/>
                    <a:pt x="245" y="442"/>
                    <a:pt x="245" y="442"/>
                  </a:cubicBezTo>
                  <a:cubicBezTo>
                    <a:pt x="245" y="442"/>
                    <a:pt x="245" y="442"/>
                    <a:pt x="245" y="442"/>
                  </a:cubicBezTo>
                  <a:cubicBezTo>
                    <a:pt x="245" y="442"/>
                    <a:pt x="245" y="442"/>
                    <a:pt x="245" y="442"/>
                  </a:cubicBezTo>
                  <a:cubicBezTo>
                    <a:pt x="245" y="441"/>
                    <a:pt x="245" y="441"/>
                    <a:pt x="245" y="441"/>
                  </a:cubicBezTo>
                  <a:cubicBezTo>
                    <a:pt x="245" y="441"/>
                    <a:pt x="245" y="441"/>
                    <a:pt x="245" y="441"/>
                  </a:cubicBezTo>
                  <a:cubicBezTo>
                    <a:pt x="245" y="441"/>
                    <a:pt x="245" y="441"/>
                    <a:pt x="245" y="441"/>
                  </a:cubicBezTo>
                  <a:cubicBezTo>
                    <a:pt x="245" y="441"/>
                    <a:pt x="245" y="441"/>
                    <a:pt x="245" y="441"/>
                  </a:cubicBezTo>
                  <a:cubicBezTo>
                    <a:pt x="245" y="441"/>
                    <a:pt x="245" y="441"/>
                    <a:pt x="245" y="441"/>
                  </a:cubicBezTo>
                  <a:cubicBezTo>
                    <a:pt x="245" y="441"/>
                    <a:pt x="245" y="441"/>
                    <a:pt x="245" y="441"/>
                  </a:cubicBezTo>
                  <a:cubicBezTo>
                    <a:pt x="245" y="441"/>
                    <a:pt x="245" y="440"/>
                    <a:pt x="245" y="440"/>
                  </a:cubicBezTo>
                  <a:cubicBezTo>
                    <a:pt x="245" y="440"/>
                    <a:pt x="245" y="440"/>
                    <a:pt x="245" y="440"/>
                  </a:cubicBezTo>
                  <a:cubicBezTo>
                    <a:pt x="245" y="440"/>
                    <a:pt x="245" y="440"/>
                    <a:pt x="245" y="440"/>
                  </a:cubicBezTo>
                  <a:cubicBezTo>
                    <a:pt x="245" y="440"/>
                    <a:pt x="245" y="440"/>
                    <a:pt x="245" y="440"/>
                  </a:cubicBezTo>
                  <a:cubicBezTo>
                    <a:pt x="245" y="440"/>
                    <a:pt x="245" y="440"/>
                    <a:pt x="245" y="440"/>
                  </a:cubicBezTo>
                  <a:cubicBezTo>
                    <a:pt x="245" y="439"/>
                    <a:pt x="245" y="439"/>
                    <a:pt x="245" y="439"/>
                  </a:cubicBezTo>
                  <a:cubicBezTo>
                    <a:pt x="245" y="439"/>
                    <a:pt x="245" y="439"/>
                    <a:pt x="245" y="439"/>
                  </a:cubicBezTo>
                  <a:cubicBezTo>
                    <a:pt x="245" y="439"/>
                    <a:pt x="245" y="439"/>
                    <a:pt x="245" y="439"/>
                  </a:cubicBezTo>
                  <a:cubicBezTo>
                    <a:pt x="245" y="439"/>
                    <a:pt x="245" y="439"/>
                    <a:pt x="245" y="439"/>
                  </a:cubicBezTo>
                  <a:cubicBezTo>
                    <a:pt x="245" y="439"/>
                    <a:pt x="245" y="439"/>
                    <a:pt x="245" y="439"/>
                  </a:cubicBezTo>
                  <a:cubicBezTo>
                    <a:pt x="245" y="439"/>
                    <a:pt x="245" y="439"/>
                    <a:pt x="245" y="439"/>
                  </a:cubicBezTo>
                  <a:cubicBezTo>
                    <a:pt x="245" y="439"/>
                    <a:pt x="245" y="439"/>
                    <a:pt x="245" y="439"/>
                  </a:cubicBezTo>
                  <a:cubicBezTo>
                    <a:pt x="245" y="438"/>
                    <a:pt x="245" y="438"/>
                    <a:pt x="245" y="438"/>
                  </a:cubicBezTo>
                  <a:cubicBezTo>
                    <a:pt x="245" y="438"/>
                    <a:pt x="245" y="438"/>
                    <a:pt x="245" y="438"/>
                  </a:cubicBezTo>
                  <a:cubicBezTo>
                    <a:pt x="245" y="438"/>
                    <a:pt x="245" y="438"/>
                    <a:pt x="245" y="438"/>
                  </a:cubicBezTo>
                  <a:cubicBezTo>
                    <a:pt x="245" y="438"/>
                    <a:pt x="245" y="438"/>
                    <a:pt x="245" y="438"/>
                  </a:cubicBezTo>
                  <a:cubicBezTo>
                    <a:pt x="247" y="430"/>
                    <a:pt x="248" y="422"/>
                    <a:pt x="249" y="415"/>
                  </a:cubicBezTo>
                  <a:cubicBezTo>
                    <a:pt x="249" y="415"/>
                    <a:pt x="249" y="415"/>
                    <a:pt x="249" y="415"/>
                  </a:cubicBezTo>
                  <a:cubicBezTo>
                    <a:pt x="249" y="414"/>
                    <a:pt x="249" y="414"/>
                    <a:pt x="249" y="414"/>
                  </a:cubicBezTo>
                  <a:cubicBezTo>
                    <a:pt x="249" y="414"/>
                    <a:pt x="249" y="414"/>
                    <a:pt x="249" y="414"/>
                  </a:cubicBezTo>
                  <a:cubicBezTo>
                    <a:pt x="249" y="414"/>
                    <a:pt x="249" y="414"/>
                    <a:pt x="249" y="414"/>
                  </a:cubicBezTo>
                  <a:cubicBezTo>
                    <a:pt x="249" y="414"/>
                    <a:pt x="249" y="414"/>
                    <a:pt x="249" y="414"/>
                  </a:cubicBezTo>
                  <a:cubicBezTo>
                    <a:pt x="249" y="414"/>
                    <a:pt x="249" y="414"/>
                    <a:pt x="249" y="414"/>
                  </a:cubicBezTo>
                  <a:cubicBezTo>
                    <a:pt x="249" y="414"/>
                    <a:pt x="249" y="414"/>
                    <a:pt x="249" y="414"/>
                  </a:cubicBezTo>
                  <a:cubicBezTo>
                    <a:pt x="249" y="414"/>
                    <a:pt x="249" y="414"/>
                    <a:pt x="249" y="414"/>
                  </a:cubicBezTo>
                  <a:cubicBezTo>
                    <a:pt x="249" y="413"/>
                    <a:pt x="249" y="413"/>
                    <a:pt x="249" y="412"/>
                  </a:cubicBezTo>
                  <a:cubicBezTo>
                    <a:pt x="249" y="412"/>
                    <a:pt x="249" y="412"/>
                    <a:pt x="249" y="412"/>
                  </a:cubicBezTo>
                  <a:cubicBezTo>
                    <a:pt x="249" y="412"/>
                    <a:pt x="249" y="411"/>
                    <a:pt x="249" y="411"/>
                  </a:cubicBezTo>
                  <a:cubicBezTo>
                    <a:pt x="249" y="411"/>
                    <a:pt x="249" y="410"/>
                    <a:pt x="249" y="409"/>
                  </a:cubicBezTo>
                  <a:cubicBezTo>
                    <a:pt x="249" y="409"/>
                    <a:pt x="249" y="409"/>
                    <a:pt x="249" y="409"/>
                  </a:cubicBezTo>
                  <a:cubicBezTo>
                    <a:pt x="249" y="409"/>
                    <a:pt x="249" y="409"/>
                    <a:pt x="249" y="409"/>
                  </a:cubicBezTo>
                  <a:cubicBezTo>
                    <a:pt x="249" y="409"/>
                    <a:pt x="249" y="409"/>
                    <a:pt x="249" y="408"/>
                  </a:cubicBezTo>
                  <a:cubicBezTo>
                    <a:pt x="249" y="408"/>
                    <a:pt x="249" y="408"/>
                    <a:pt x="249" y="408"/>
                  </a:cubicBezTo>
                  <a:cubicBezTo>
                    <a:pt x="249" y="407"/>
                    <a:pt x="249" y="407"/>
                    <a:pt x="249" y="406"/>
                  </a:cubicBezTo>
                  <a:cubicBezTo>
                    <a:pt x="271" y="406"/>
                    <a:pt x="289" y="388"/>
                    <a:pt x="289" y="366"/>
                  </a:cubicBezTo>
                  <a:cubicBezTo>
                    <a:pt x="289" y="324"/>
                    <a:pt x="289" y="324"/>
                    <a:pt x="289" y="324"/>
                  </a:cubicBezTo>
                  <a:cubicBezTo>
                    <a:pt x="289" y="306"/>
                    <a:pt x="276" y="290"/>
                    <a:pt x="258" y="286"/>
                  </a:cubicBezTo>
                  <a:cubicBezTo>
                    <a:pt x="258" y="286"/>
                    <a:pt x="258" y="286"/>
                    <a:pt x="258" y="286"/>
                  </a:cubicBezTo>
                  <a:cubicBezTo>
                    <a:pt x="258" y="286"/>
                    <a:pt x="258" y="286"/>
                    <a:pt x="258" y="286"/>
                  </a:cubicBezTo>
                  <a:cubicBezTo>
                    <a:pt x="265" y="201"/>
                    <a:pt x="265" y="201"/>
                    <a:pt x="265" y="201"/>
                  </a:cubicBezTo>
                  <a:cubicBezTo>
                    <a:pt x="265" y="90"/>
                    <a:pt x="159" y="0"/>
                    <a:pt x="48" y="0"/>
                  </a:cubicBezTo>
                </a:path>
              </a:pathLst>
            </a:custGeom>
            <a:solidFill>
              <a:srgbClr val="B36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3" name="Freeform 22">
              <a:extLst>
                <a:ext uri="{FF2B5EF4-FFF2-40B4-BE49-F238E27FC236}">
                  <a16:creationId xmlns:a16="http://schemas.microsoft.com/office/drawing/2014/main" id="{8D961799-CC70-4F97-B5D4-DBC4DF55F4F1}"/>
                </a:ext>
              </a:extLst>
            </p:cNvPr>
            <p:cNvSpPr>
              <a:spLocks/>
            </p:cNvSpPr>
            <p:nvPr/>
          </p:nvSpPr>
          <p:spPr bwMode="auto">
            <a:xfrm>
              <a:off x="7662749" y="984728"/>
              <a:ext cx="1847653" cy="1165801"/>
            </a:xfrm>
            <a:custGeom>
              <a:avLst/>
              <a:gdLst>
                <a:gd name="T0" fmla="*/ 295 w 590"/>
                <a:gd name="T1" fmla="*/ 0 h 373"/>
                <a:gd name="T2" fmla="*/ 70 w 590"/>
                <a:gd name="T3" fmla="*/ 363 h 373"/>
                <a:gd name="T4" fmla="*/ 86 w 590"/>
                <a:gd name="T5" fmla="*/ 362 h 373"/>
                <a:gd name="T6" fmla="*/ 162 w 590"/>
                <a:gd name="T7" fmla="*/ 196 h 373"/>
                <a:gd name="T8" fmla="*/ 295 w 590"/>
                <a:gd name="T9" fmla="*/ 207 h 373"/>
                <a:gd name="T10" fmla="*/ 428 w 590"/>
                <a:gd name="T11" fmla="*/ 196 h 373"/>
                <a:gd name="T12" fmla="*/ 505 w 590"/>
                <a:gd name="T13" fmla="*/ 362 h 373"/>
                <a:gd name="T14" fmla="*/ 521 w 590"/>
                <a:gd name="T15" fmla="*/ 363 h 373"/>
                <a:gd name="T16" fmla="*/ 295 w 590"/>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0" h="373">
                  <a:moveTo>
                    <a:pt x="295" y="0"/>
                  </a:moveTo>
                  <a:cubicBezTo>
                    <a:pt x="0" y="4"/>
                    <a:pt x="45" y="256"/>
                    <a:pt x="70" y="363"/>
                  </a:cubicBezTo>
                  <a:cubicBezTo>
                    <a:pt x="72" y="373"/>
                    <a:pt x="85" y="371"/>
                    <a:pt x="86" y="362"/>
                  </a:cubicBezTo>
                  <a:cubicBezTo>
                    <a:pt x="88" y="302"/>
                    <a:pt x="102" y="187"/>
                    <a:pt x="162" y="196"/>
                  </a:cubicBezTo>
                  <a:cubicBezTo>
                    <a:pt x="220" y="204"/>
                    <a:pt x="263" y="207"/>
                    <a:pt x="295" y="207"/>
                  </a:cubicBezTo>
                  <a:cubicBezTo>
                    <a:pt x="328" y="207"/>
                    <a:pt x="370" y="204"/>
                    <a:pt x="428" y="196"/>
                  </a:cubicBezTo>
                  <a:cubicBezTo>
                    <a:pt x="489" y="187"/>
                    <a:pt x="503" y="302"/>
                    <a:pt x="505" y="362"/>
                  </a:cubicBezTo>
                  <a:cubicBezTo>
                    <a:pt x="505" y="371"/>
                    <a:pt x="519" y="373"/>
                    <a:pt x="521" y="363"/>
                  </a:cubicBezTo>
                  <a:cubicBezTo>
                    <a:pt x="546" y="256"/>
                    <a:pt x="590" y="4"/>
                    <a:pt x="295" y="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24" name="Group 23">
              <a:extLst>
                <a:ext uri="{FF2B5EF4-FFF2-40B4-BE49-F238E27FC236}">
                  <a16:creationId xmlns:a16="http://schemas.microsoft.com/office/drawing/2014/main" id="{40825143-A9C8-470C-B7DA-8594CDACD213}"/>
                </a:ext>
              </a:extLst>
            </p:cNvPr>
            <p:cNvGrpSpPr/>
            <p:nvPr/>
          </p:nvGrpSpPr>
          <p:grpSpPr>
            <a:xfrm>
              <a:off x="7533079" y="4438546"/>
              <a:ext cx="754039" cy="2401283"/>
              <a:chOff x="7533079" y="4438546"/>
              <a:chExt cx="754039" cy="2401283"/>
            </a:xfrm>
          </p:grpSpPr>
          <p:cxnSp>
            <p:nvCxnSpPr>
              <p:cNvPr id="28" name="Straight Connector 27">
                <a:extLst>
                  <a:ext uri="{FF2B5EF4-FFF2-40B4-BE49-F238E27FC236}">
                    <a16:creationId xmlns:a16="http://schemas.microsoft.com/office/drawing/2014/main" id="{FDD8B12A-E500-4AEB-817F-264142CFF0AE}"/>
                  </a:ext>
                </a:extLst>
              </p:cNvPr>
              <p:cNvCxnSpPr/>
              <p:nvPr/>
            </p:nvCxnSpPr>
            <p:spPr>
              <a:xfrm>
                <a:off x="7897449" y="5824491"/>
                <a:ext cx="389669" cy="101533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A324CC-5EBC-4CC5-AEFC-7E43C453AF22}"/>
                  </a:ext>
                </a:extLst>
              </p:cNvPr>
              <p:cNvCxnSpPr/>
              <p:nvPr/>
            </p:nvCxnSpPr>
            <p:spPr>
              <a:xfrm flipV="1">
                <a:off x="7533079" y="4438546"/>
                <a:ext cx="123957" cy="44973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4C74F78-6C95-4F44-8852-2AD808F6E63F}"/>
                </a:ext>
              </a:extLst>
            </p:cNvPr>
            <p:cNvGrpSpPr/>
            <p:nvPr/>
          </p:nvGrpSpPr>
          <p:grpSpPr>
            <a:xfrm flipH="1">
              <a:off x="9305364" y="4343400"/>
              <a:ext cx="300902" cy="1481097"/>
              <a:chOff x="7562843" y="4362450"/>
              <a:chExt cx="302991" cy="1481097"/>
            </a:xfrm>
          </p:grpSpPr>
          <p:cxnSp>
            <p:nvCxnSpPr>
              <p:cNvPr id="26" name="Straight Connector 25">
                <a:extLst>
                  <a:ext uri="{FF2B5EF4-FFF2-40B4-BE49-F238E27FC236}">
                    <a16:creationId xmlns:a16="http://schemas.microsoft.com/office/drawing/2014/main" id="{1FB0F168-AA55-4600-9707-18724652ECAB}"/>
                  </a:ext>
                </a:extLst>
              </p:cNvPr>
              <p:cNvCxnSpPr/>
              <p:nvPr/>
            </p:nvCxnSpPr>
            <p:spPr>
              <a:xfrm>
                <a:off x="7562843" y="4800600"/>
                <a:ext cx="302991" cy="1042947"/>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2DF157-AB6E-4E4E-ABE4-8D03AB6914E0}"/>
                  </a:ext>
                </a:extLst>
              </p:cNvPr>
              <p:cNvCxnSpPr/>
              <p:nvPr/>
            </p:nvCxnSpPr>
            <p:spPr>
              <a:xfrm flipV="1">
                <a:off x="7563888" y="4362450"/>
                <a:ext cx="123825" cy="43815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44322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7B62-281F-4D44-9ACF-E1CF19819256}"/>
              </a:ext>
            </a:extLst>
          </p:cNvPr>
          <p:cNvSpPr>
            <a:spLocks noGrp="1"/>
          </p:cNvSpPr>
          <p:nvPr>
            <p:ph type="title"/>
          </p:nvPr>
        </p:nvSpPr>
        <p:spPr/>
        <p:txBody>
          <a:bodyPr/>
          <a:lstStyle/>
          <a:p>
            <a:r>
              <a:rPr lang="en-US" dirty="0">
                <a:solidFill>
                  <a:srgbClr val="00B0F0"/>
                </a:solidFill>
              </a:rPr>
              <a:t>Final words: </a:t>
            </a:r>
            <a:r>
              <a:rPr lang="en-US" dirty="0"/>
              <a:t>AD/HD and ED</a:t>
            </a:r>
          </a:p>
        </p:txBody>
      </p:sp>
      <p:sp>
        <p:nvSpPr>
          <p:cNvPr id="3" name="Content Placeholder 2">
            <a:extLst>
              <a:ext uri="{FF2B5EF4-FFF2-40B4-BE49-F238E27FC236}">
                <a16:creationId xmlns:a16="http://schemas.microsoft.com/office/drawing/2014/main" id="{4B603E48-1B05-475C-AF35-DDB4D017D9F2}"/>
              </a:ext>
            </a:extLst>
          </p:cNvPr>
          <p:cNvSpPr>
            <a:spLocks noGrp="1"/>
          </p:cNvSpPr>
          <p:nvPr>
            <p:ph idx="1"/>
          </p:nvPr>
        </p:nvSpPr>
        <p:spPr/>
        <p:txBody>
          <a:bodyPr>
            <a:normAutofit fontScale="92500" lnSpcReduction="10000"/>
          </a:bodyPr>
          <a:lstStyle/>
          <a:p>
            <a:pPr>
              <a:lnSpc>
                <a:spcPct val="123000"/>
              </a:lnSpc>
              <a:spcBef>
                <a:spcPts val="600"/>
              </a:spcBef>
            </a:pPr>
            <a:r>
              <a:rPr lang="en-US" dirty="0"/>
              <a:t>ED in individuals with AD/HD is common and likely due to the underdevelopment of inhibitory mechanisms in the brain.</a:t>
            </a:r>
          </a:p>
          <a:p>
            <a:pPr>
              <a:lnSpc>
                <a:spcPct val="123000"/>
              </a:lnSpc>
              <a:spcBef>
                <a:spcPts val="600"/>
              </a:spcBef>
            </a:pPr>
            <a:r>
              <a:rPr lang="en-US" dirty="0">
                <a:solidFill>
                  <a:srgbClr val="C00000"/>
                </a:solidFill>
              </a:rPr>
              <a:t>Cognitive strategies </a:t>
            </a:r>
            <a:r>
              <a:rPr lang="en-US" dirty="0"/>
              <a:t>do not and cannot work in the heat of the moment. Try </a:t>
            </a:r>
            <a:r>
              <a:rPr lang="en-US" dirty="0">
                <a:solidFill>
                  <a:srgbClr val="00B0F0"/>
                </a:solidFill>
              </a:rPr>
              <a:t>”Connecting and Calming” </a:t>
            </a:r>
            <a:r>
              <a:rPr lang="en-US" dirty="0"/>
              <a:t>strategies. </a:t>
            </a:r>
          </a:p>
          <a:p>
            <a:pPr>
              <a:lnSpc>
                <a:spcPct val="123000"/>
              </a:lnSpc>
              <a:spcBef>
                <a:spcPts val="600"/>
              </a:spcBef>
            </a:pPr>
            <a:r>
              <a:rPr lang="en-US" dirty="0"/>
              <a:t>Students with frequent “minor” infractions related to low frustration tolerance and angry outbursts may have undiagnosed AD/HD and should be referred for evaluation.</a:t>
            </a:r>
          </a:p>
          <a:p>
            <a:pPr>
              <a:lnSpc>
                <a:spcPct val="123000"/>
              </a:lnSpc>
              <a:spcBef>
                <a:spcPts val="600"/>
              </a:spcBef>
            </a:pPr>
            <a:r>
              <a:rPr lang="en-US" dirty="0"/>
              <a:t>Stimulant medications have been shown to be effective in decreasing emotional dysregulation.</a:t>
            </a:r>
          </a:p>
          <a:p>
            <a:endParaRPr lang="en-US" dirty="0"/>
          </a:p>
        </p:txBody>
      </p:sp>
    </p:spTree>
    <p:extLst>
      <p:ext uri="{BB962C8B-B14F-4D97-AF65-F5344CB8AC3E}">
        <p14:creationId xmlns:p14="http://schemas.microsoft.com/office/powerpoint/2010/main" val="1174634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2735-F7A8-44E7-BA95-824A72C340E9}"/>
              </a:ext>
            </a:extLst>
          </p:cNvPr>
          <p:cNvSpPr>
            <a:spLocks noGrp="1"/>
          </p:cNvSpPr>
          <p:nvPr>
            <p:ph type="title"/>
          </p:nvPr>
        </p:nvSpPr>
        <p:spPr>
          <a:xfrm>
            <a:off x="4529010" y="1709740"/>
            <a:ext cx="6818442" cy="2852737"/>
          </a:xfrm>
        </p:spPr>
        <p:txBody>
          <a:bodyPr/>
          <a:lstStyle/>
          <a:p>
            <a:r>
              <a:rPr lang="en-US" dirty="0"/>
              <a:t>Diane Fairchild</a:t>
            </a:r>
          </a:p>
        </p:txBody>
      </p:sp>
      <p:sp>
        <p:nvSpPr>
          <p:cNvPr id="3" name="Text Placeholder 2">
            <a:extLst>
              <a:ext uri="{FF2B5EF4-FFF2-40B4-BE49-F238E27FC236}">
                <a16:creationId xmlns:a16="http://schemas.microsoft.com/office/drawing/2014/main" id="{546D8AE8-5970-4F2A-9593-69EBC2993BCF}"/>
              </a:ext>
            </a:extLst>
          </p:cNvPr>
          <p:cNvSpPr>
            <a:spLocks noGrp="1"/>
          </p:cNvSpPr>
          <p:nvPr>
            <p:ph type="body" idx="1"/>
          </p:nvPr>
        </p:nvSpPr>
        <p:spPr>
          <a:xfrm>
            <a:off x="4690524" y="4562477"/>
            <a:ext cx="6368096" cy="1500187"/>
          </a:xfrm>
        </p:spPr>
        <p:txBody>
          <a:bodyPr/>
          <a:lstStyle/>
          <a:p>
            <a:r>
              <a:rPr lang="en-US" dirty="0">
                <a:solidFill>
                  <a:srgbClr val="92D050"/>
                </a:solidFill>
              </a:rPr>
              <a:t>Disability Program Analyst</a:t>
            </a:r>
          </a:p>
        </p:txBody>
      </p:sp>
      <p:grpSp>
        <p:nvGrpSpPr>
          <p:cNvPr id="30" name="woman_blonde">
            <a:extLst>
              <a:ext uri="{FF2B5EF4-FFF2-40B4-BE49-F238E27FC236}">
                <a16:creationId xmlns:a16="http://schemas.microsoft.com/office/drawing/2014/main" id="{FFD9D94B-C3CB-47FB-9DA2-539D0D7A244C}"/>
              </a:ext>
            </a:extLst>
          </p:cNvPr>
          <p:cNvGrpSpPr/>
          <p:nvPr/>
        </p:nvGrpSpPr>
        <p:grpSpPr>
          <a:xfrm>
            <a:off x="1275374" y="1924493"/>
            <a:ext cx="2828794" cy="4933507"/>
            <a:chOff x="5203825" y="2063750"/>
            <a:chExt cx="701676" cy="1303792"/>
          </a:xfrm>
        </p:grpSpPr>
        <p:sp>
          <p:nvSpPr>
            <p:cNvPr id="31" name="Freeform 79">
              <a:extLst>
                <a:ext uri="{FF2B5EF4-FFF2-40B4-BE49-F238E27FC236}">
                  <a16:creationId xmlns:a16="http://schemas.microsoft.com/office/drawing/2014/main" id="{DBB414EA-14C6-4875-9090-6C087A13123C}"/>
                </a:ext>
              </a:extLst>
            </p:cNvPr>
            <p:cNvSpPr>
              <a:spLocks/>
            </p:cNvSpPr>
            <p:nvPr/>
          </p:nvSpPr>
          <p:spPr bwMode="auto">
            <a:xfrm>
              <a:off x="5299075" y="2063750"/>
              <a:ext cx="454025" cy="671513"/>
            </a:xfrm>
            <a:custGeom>
              <a:avLst/>
              <a:gdLst>
                <a:gd name="T0" fmla="*/ 221 w 233"/>
                <a:gd name="T1" fmla="*/ 281 h 349"/>
                <a:gd name="T2" fmla="*/ 221 w 233"/>
                <a:gd name="T3" fmla="*/ 283 h 349"/>
                <a:gd name="T4" fmla="*/ 217 w 233"/>
                <a:gd name="T5" fmla="*/ 302 h 349"/>
                <a:gd name="T6" fmla="*/ 208 w 233"/>
                <a:gd name="T7" fmla="*/ 326 h 349"/>
                <a:gd name="T8" fmla="*/ 202 w 233"/>
                <a:gd name="T9" fmla="*/ 333 h 349"/>
                <a:gd name="T10" fmla="*/ 184 w 233"/>
                <a:gd name="T11" fmla="*/ 340 h 349"/>
                <a:gd name="T12" fmla="*/ 72 w 233"/>
                <a:gd name="T13" fmla="*/ 348 h 349"/>
                <a:gd name="T14" fmla="*/ 53 w 233"/>
                <a:gd name="T15" fmla="*/ 343 h 349"/>
                <a:gd name="T16" fmla="*/ 46 w 233"/>
                <a:gd name="T17" fmla="*/ 337 h 349"/>
                <a:gd name="T18" fmla="*/ 34 w 233"/>
                <a:gd name="T19" fmla="*/ 315 h 349"/>
                <a:gd name="T20" fmla="*/ 27 w 233"/>
                <a:gd name="T21" fmla="*/ 297 h 349"/>
                <a:gd name="T22" fmla="*/ 27 w 233"/>
                <a:gd name="T23" fmla="*/ 295 h 349"/>
                <a:gd name="T24" fmla="*/ 36 w 233"/>
                <a:gd name="T25" fmla="*/ 38 h 349"/>
                <a:gd name="T26" fmla="*/ 104 w 233"/>
                <a:gd name="T27" fmla="*/ 2 h 349"/>
                <a:gd name="T28" fmla="*/ 165 w 233"/>
                <a:gd name="T29" fmla="*/ 19 h 349"/>
                <a:gd name="T30" fmla="*/ 176 w 233"/>
                <a:gd name="T31" fmla="*/ 29 h 349"/>
                <a:gd name="T32" fmla="*/ 180 w 233"/>
                <a:gd name="T33" fmla="*/ 33 h 349"/>
                <a:gd name="T34" fmla="*/ 221 w 233"/>
                <a:gd name="T35" fmla="*/ 28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349">
                  <a:moveTo>
                    <a:pt x="221" y="281"/>
                  </a:moveTo>
                  <a:cubicBezTo>
                    <a:pt x="221" y="282"/>
                    <a:pt x="221" y="283"/>
                    <a:pt x="221" y="283"/>
                  </a:cubicBezTo>
                  <a:cubicBezTo>
                    <a:pt x="220" y="290"/>
                    <a:pt x="219" y="296"/>
                    <a:pt x="217" y="302"/>
                  </a:cubicBezTo>
                  <a:cubicBezTo>
                    <a:pt x="215" y="312"/>
                    <a:pt x="212" y="320"/>
                    <a:pt x="208" y="326"/>
                  </a:cubicBezTo>
                  <a:cubicBezTo>
                    <a:pt x="206" y="329"/>
                    <a:pt x="204" y="331"/>
                    <a:pt x="202" y="333"/>
                  </a:cubicBezTo>
                  <a:cubicBezTo>
                    <a:pt x="197" y="337"/>
                    <a:pt x="191" y="340"/>
                    <a:pt x="184" y="340"/>
                  </a:cubicBezTo>
                  <a:cubicBezTo>
                    <a:pt x="72" y="348"/>
                    <a:pt x="72" y="348"/>
                    <a:pt x="72" y="348"/>
                  </a:cubicBezTo>
                  <a:cubicBezTo>
                    <a:pt x="64" y="349"/>
                    <a:pt x="58" y="347"/>
                    <a:pt x="53" y="343"/>
                  </a:cubicBezTo>
                  <a:cubicBezTo>
                    <a:pt x="50" y="342"/>
                    <a:pt x="48" y="340"/>
                    <a:pt x="46" y="337"/>
                  </a:cubicBezTo>
                  <a:cubicBezTo>
                    <a:pt x="42" y="332"/>
                    <a:pt x="38" y="324"/>
                    <a:pt x="34" y="315"/>
                  </a:cubicBezTo>
                  <a:cubicBezTo>
                    <a:pt x="31" y="309"/>
                    <a:pt x="29" y="303"/>
                    <a:pt x="27" y="297"/>
                  </a:cubicBezTo>
                  <a:cubicBezTo>
                    <a:pt x="27" y="296"/>
                    <a:pt x="27" y="296"/>
                    <a:pt x="27" y="295"/>
                  </a:cubicBezTo>
                  <a:cubicBezTo>
                    <a:pt x="4" y="219"/>
                    <a:pt x="0" y="82"/>
                    <a:pt x="36" y="38"/>
                  </a:cubicBezTo>
                  <a:cubicBezTo>
                    <a:pt x="51" y="20"/>
                    <a:pt x="71" y="4"/>
                    <a:pt x="104" y="2"/>
                  </a:cubicBezTo>
                  <a:cubicBezTo>
                    <a:pt x="131" y="0"/>
                    <a:pt x="149" y="8"/>
                    <a:pt x="165" y="19"/>
                  </a:cubicBezTo>
                  <a:cubicBezTo>
                    <a:pt x="169" y="22"/>
                    <a:pt x="172" y="25"/>
                    <a:pt x="176" y="29"/>
                  </a:cubicBezTo>
                  <a:cubicBezTo>
                    <a:pt x="178" y="30"/>
                    <a:pt x="179" y="31"/>
                    <a:pt x="180" y="33"/>
                  </a:cubicBezTo>
                  <a:cubicBezTo>
                    <a:pt x="220" y="76"/>
                    <a:pt x="233" y="206"/>
                    <a:pt x="221" y="281"/>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2" name="Freeform 80">
              <a:extLst>
                <a:ext uri="{FF2B5EF4-FFF2-40B4-BE49-F238E27FC236}">
                  <a16:creationId xmlns:a16="http://schemas.microsoft.com/office/drawing/2014/main" id="{602E1F3E-A99A-4B02-9E47-EE905AAF8D7E}"/>
                </a:ext>
              </a:extLst>
            </p:cNvPr>
            <p:cNvSpPr>
              <a:spLocks/>
            </p:cNvSpPr>
            <p:nvPr/>
          </p:nvSpPr>
          <p:spPr bwMode="auto">
            <a:xfrm>
              <a:off x="5448300" y="2533650"/>
              <a:ext cx="176213" cy="261938"/>
            </a:xfrm>
            <a:custGeom>
              <a:avLst/>
              <a:gdLst>
                <a:gd name="T0" fmla="*/ 92 w 111"/>
                <a:gd name="T1" fmla="*/ 47 h 165"/>
                <a:gd name="T2" fmla="*/ 92 w 111"/>
                <a:gd name="T3" fmla="*/ 0 h 165"/>
                <a:gd name="T4" fmla="*/ 19 w 111"/>
                <a:gd name="T5" fmla="*/ 0 h 165"/>
                <a:gd name="T6" fmla="*/ 19 w 111"/>
                <a:gd name="T7" fmla="*/ 47 h 165"/>
                <a:gd name="T8" fmla="*/ 0 w 111"/>
                <a:gd name="T9" fmla="*/ 52 h 165"/>
                <a:gd name="T10" fmla="*/ 19 w 111"/>
                <a:gd name="T11" fmla="*/ 165 h 165"/>
                <a:gd name="T12" fmla="*/ 92 w 111"/>
                <a:gd name="T13" fmla="*/ 165 h 165"/>
                <a:gd name="T14" fmla="*/ 111 w 111"/>
                <a:gd name="T15" fmla="*/ 52 h 165"/>
                <a:gd name="T16" fmla="*/ 92 w 111"/>
                <a:gd name="T17"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65">
                  <a:moveTo>
                    <a:pt x="92" y="47"/>
                  </a:moveTo>
                  <a:lnTo>
                    <a:pt x="92" y="0"/>
                  </a:lnTo>
                  <a:lnTo>
                    <a:pt x="19" y="0"/>
                  </a:lnTo>
                  <a:lnTo>
                    <a:pt x="19" y="47"/>
                  </a:lnTo>
                  <a:lnTo>
                    <a:pt x="0" y="52"/>
                  </a:lnTo>
                  <a:lnTo>
                    <a:pt x="19" y="165"/>
                  </a:lnTo>
                  <a:lnTo>
                    <a:pt x="92" y="165"/>
                  </a:lnTo>
                  <a:lnTo>
                    <a:pt x="111" y="52"/>
                  </a:lnTo>
                  <a:lnTo>
                    <a:pt x="92" y="47"/>
                  </a:lnTo>
                  <a:close/>
                </a:path>
              </a:pathLst>
            </a:custGeom>
            <a:solidFill>
              <a:srgbClr val="F2A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3" name="Freeform 81">
              <a:extLst>
                <a:ext uri="{FF2B5EF4-FFF2-40B4-BE49-F238E27FC236}">
                  <a16:creationId xmlns:a16="http://schemas.microsoft.com/office/drawing/2014/main" id="{FC60B8E3-842E-46F1-912F-6C255300BFC0}"/>
                </a:ext>
              </a:extLst>
            </p:cNvPr>
            <p:cNvSpPr>
              <a:spLocks/>
            </p:cNvSpPr>
            <p:nvPr/>
          </p:nvSpPr>
          <p:spPr bwMode="auto">
            <a:xfrm>
              <a:off x="5448300" y="2533650"/>
              <a:ext cx="176213" cy="261938"/>
            </a:xfrm>
            <a:custGeom>
              <a:avLst/>
              <a:gdLst>
                <a:gd name="T0" fmla="*/ 92 w 111"/>
                <a:gd name="T1" fmla="*/ 47 h 165"/>
                <a:gd name="T2" fmla="*/ 92 w 111"/>
                <a:gd name="T3" fmla="*/ 0 h 165"/>
                <a:gd name="T4" fmla="*/ 19 w 111"/>
                <a:gd name="T5" fmla="*/ 0 h 165"/>
                <a:gd name="T6" fmla="*/ 19 w 111"/>
                <a:gd name="T7" fmla="*/ 47 h 165"/>
                <a:gd name="T8" fmla="*/ 0 w 111"/>
                <a:gd name="T9" fmla="*/ 52 h 165"/>
                <a:gd name="T10" fmla="*/ 19 w 111"/>
                <a:gd name="T11" fmla="*/ 165 h 165"/>
                <a:gd name="T12" fmla="*/ 92 w 111"/>
                <a:gd name="T13" fmla="*/ 165 h 165"/>
                <a:gd name="T14" fmla="*/ 111 w 111"/>
                <a:gd name="T15" fmla="*/ 52 h 165"/>
                <a:gd name="T16" fmla="*/ 92 w 111"/>
                <a:gd name="T17"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65">
                  <a:moveTo>
                    <a:pt x="92" y="47"/>
                  </a:moveTo>
                  <a:lnTo>
                    <a:pt x="92" y="0"/>
                  </a:lnTo>
                  <a:lnTo>
                    <a:pt x="19" y="0"/>
                  </a:lnTo>
                  <a:lnTo>
                    <a:pt x="19" y="47"/>
                  </a:lnTo>
                  <a:lnTo>
                    <a:pt x="0" y="52"/>
                  </a:lnTo>
                  <a:lnTo>
                    <a:pt x="19" y="165"/>
                  </a:lnTo>
                  <a:lnTo>
                    <a:pt x="92" y="165"/>
                  </a:lnTo>
                  <a:lnTo>
                    <a:pt x="111" y="52"/>
                  </a:lnTo>
                  <a:lnTo>
                    <a:pt x="92"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4" name="Freeform 82">
              <a:extLst>
                <a:ext uri="{FF2B5EF4-FFF2-40B4-BE49-F238E27FC236}">
                  <a16:creationId xmlns:a16="http://schemas.microsoft.com/office/drawing/2014/main" id="{167531E7-B30A-4F68-A89F-8A840A90004A}"/>
                </a:ext>
              </a:extLst>
            </p:cNvPr>
            <p:cNvSpPr>
              <a:spLocks/>
            </p:cNvSpPr>
            <p:nvPr/>
          </p:nvSpPr>
          <p:spPr bwMode="auto">
            <a:xfrm>
              <a:off x="5478463" y="2538413"/>
              <a:ext cx="115888" cy="69850"/>
            </a:xfrm>
            <a:custGeom>
              <a:avLst/>
              <a:gdLst>
                <a:gd name="T0" fmla="*/ 60 w 60"/>
                <a:gd name="T1" fmla="*/ 0 h 36"/>
                <a:gd name="T2" fmla="*/ 30 w 60"/>
                <a:gd name="T3" fmla="*/ 14 h 36"/>
                <a:gd name="T4" fmla="*/ 28 w 60"/>
                <a:gd name="T5" fmla="*/ 14 h 36"/>
                <a:gd name="T6" fmla="*/ 0 w 60"/>
                <a:gd name="T7" fmla="*/ 5 h 36"/>
                <a:gd name="T8" fmla="*/ 0 w 60"/>
                <a:gd name="T9" fmla="*/ 11 h 36"/>
                <a:gd name="T10" fmla="*/ 60 w 60"/>
                <a:gd name="T11" fmla="*/ 36 h 36"/>
                <a:gd name="T12" fmla="*/ 60 w 6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60" y="0"/>
                  </a:moveTo>
                  <a:cubicBezTo>
                    <a:pt x="51" y="8"/>
                    <a:pt x="40" y="13"/>
                    <a:pt x="30" y="14"/>
                  </a:cubicBezTo>
                  <a:cubicBezTo>
                    <a:pt x="30" y="14"/>
                    <a:pt x="29" y="14"/>
                    <a:pt x="28" y="14"/>
                  </a:cubicBezTo>
                  <a:cubicBezTo>
                    <a:pt x="19" y="14"/>
                    <a:pt x="10" y="11"/>
                    <a:pt x="0" y="5"/>
                  </a:cubicBezTo>
                  <a:cubicBezTo>
                    <a:pt x="0" y="11"/>
                    <a:pt x="0" y="11"/>
                    <a:pt x="0" y="11"/>
                  </a:cubicBezTo>
                  <a:cubicBezTo>
                    <a:pt x="60" y="36"/>
                    <a:pt x="60" y="36"/>
                    <a:pt x="60" y="36"/>
                  </a:cubicBezTo>
                  <a:cubicBezTo>
                    <a:pt x="60" y="0"/>
                    <a:pt x="60" y="0"/>
                    <a:pt x="60" y="0"/>
                  </a:cubicBezTo>
                </a:path>
              </a:pathLst>
            </a:custGeom>
            <a:solidFill>
              <a:srgbClr val="D77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5" name="Freeform 83">
              <a:extLst>
                <a:ext uri="{FF2B5EF4-FFF2-40B4-BE49-F238E27FC236}">
                  <a16:creationId xmlns:a16="http://schemas.microsoft.com/office/drawing/2014/main" id="{504C18FC-A07A-47F1-A944-527342B79532}"/>
                </a:ext>
              </a:extLst>
            </p:cNvPr>
            <p:cNvSpPr>
              <a:spLocks/>
            </p:cNvSpPr>
            <p:nvPr/>
          </p:nvSpPr>
          <p:spPr bwMode="auto">
            <a:xfrm>
              <a:off x="5326519" y="3124802"/>
              <a:ext cx="415793" cy="242740"/>
            </a:xfrm>
            <a:custGeom>
              <a:avLst/>
              <a:gdLst>
                <a:gd name="T0" fmla="*/ 214 w 215"/>
                <a:gd name="T1" fmla="*/ 112 h 112"/>
                <a:gd name="T2" fmla="*/ 195 w 215"/>
                <a:gd name="T3" fmla="*/ 0 h 112"/>
                <a:gd name="T4" fmla="*/ 20 w 215"/>
                <a:gd name="T5" fmla="*/ 0 h 112"/>
                <a:gd name="T6" fmla="*/ 1 w 215"/>
                <a:gd name="T7" fmla="*/ 112 h 112"/>
                <a:gd name="T8" fmla="*/ 214 w 215"/>
                <a:gd name="T9" fmla="*/ 112 h 112"/>
                <a:gd name="connsiteX0" fmla="*/ 9980 w 9981"/>
                <a:gd name="connsiteY0" fmla="*/ 10000 h 10704"/>
                <a:gd name="connsiteX1" fmla="*/ 9097 w 9981"/>
                <a:gd name="connsiteY1" fmla="*/ 0 h 10704"/>
                <a:gd name="connsiteX2" fmla="*/ 957 w 9981"/>
                <a:gd name="connsiteY2" fmla="*/ 0 h 10704"/>
                <a:gd name="connsiteX3" fmla="*/ 1 w 9981"/>
                <a:gd name="connsiteY3" fmla="*/ 10704 h 10704"/>
                <a:gd name="connsiteX4" fmla="*/ 9980 w 9981"/>
                <a:gd name="connsiteY4" fmla="*/ 10000 h 10704"/>
                <a:gd name="connsiteX0" fmla="*/ 9926 w 10099"/>
                <a:gd name="connsiteY0" fmla="*/ 11235 h 11235"/>
                <a:gd name="connsiteX1" fmla="*/ 9114 w 10099"/>
                <a:gd name="connsiteY1" fmla="*/ 774 h 11235"/>
                <a:gd name="connsiteX2" fmla="*/ 959 w 10099"/>
                <a:gd name="connsiteY2" fmla="*/ 774 h 11235"/>
                <a:gd name="connsiteX3" fmla="*/ 1 w 10099"/>
                <a:gd name="connsiteY3" fmla="*/ 10774 h 11235"/>
                <a:gd name="connsiteX4" fmla="*/ 9926 w 10099"/>
                <a:gd name="connsiteY4" fmla="*/ 11235 h 11235"/>
                <a:gd name="connsiteX0" fmla="*/ 9926 w 9940"/>
                <a:gd name="connsiteY0" fmla="*/ 11235 h 11235"/>
                <a:gd name="connsiteX1" fmla="*/ 9114 w 9940"/>
                <a:gd name="connsiteY1" fmla="*/ 774 h 11235"/>
                <a:gd name="connsiteX2" fmla="*/ 959 w 9940"/>
                <a:gd name="connsiteY2" fmla="*/ 774 h 11235"/>
                <a:gd name="connsiteX3" fmla="*/ 1 w 9940"/>
                <a:gd name="connsiteY3" fmla="*/ 10774 h 11235"/>
                <a:gd name="connsiteX4" fmla="*/ 9926 w 9940"/>
                <a:gd name="connsiteY4" fmla="*/ 11235 h 11235"/>
                <a:gd name="connsiteX0" fmla="*/ 9986 w 10000"/>
                <a:gd name="connsiteY0" fmla="*/ 9350 h 9350"/>
                <a:gd name="connsiteX1" fmla="*/ 9169 w 10000"/>
                <a:gd name="connsiteY1" fmla="*/ 39 h 9350"/>
                <a:gd name="connsiteX2" fmla="*/ 965 w 10000"/>
                <a:gd name="connsiteY2" fmla="*/ 39 h 9350"/>
                <a:gd name="connsiteX3" fmla="*/ 1 w 10000"/>
                <a:gd name="connsiteY3" fmla="*/ 8940 h 9350"/>
                <a:gd name="connsiteX4" fmla="*/ 9986 w 10000"/>
                <a:gd name="connsiteY4" fmla="*/ 9350 h 9350"/>
                <a:gd name="connsiteX0" fmla="*/ 9986 w 10000"/>
                <a:gd name="connsiteY0" fmla="*/ 9999 h 9999"/>
                <a:gd name="connsiteX1" fmla="*/ 9169 w 10000"/>
                <a:gd name="connsiteY1" fmla="*/ 41 h 9999"/>
                <a:gd name="connsiteX2" fmla="*/ 965 w 10000"/>
                <a:gd name="connsiteY2" fmla="*/ 41 h 9999"/>
                <a:gd name="connsiteX3" fmla="*/ 1 w 10000"/>
                <a:gd name="connsiteY3" fmla="*/ 9999 h 9999"/>
                <a:gd name="connsiteX4" fmla="*/ 9986 w 10000"/>
                <a:gd name="connsiteY4" fmla="*/ 9999 h 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9">
                  <a:moveTo>
                    <a:pt x="9986" y="9999"/>
                  </a:moveTo>
                  <a:cubicBezTo>
                    <a:pt x="10033" y="3568"/>
                    <a:pt x="10013" y="3265"/>
                    <a:pt x="9169" y="41"/>
                  </a:cubicBezTo>
                  <a:cubicBezTo>
                    <a:pt x="6825" y="-51"/>
                    <a:pt x="3699" y="41"/>
                    <a:pt x="965" y="41"/>
                  </a:cubicBezTo>
                  <a:cubicBezTo>
                    <a:pt x="965" y="41"/>
                    <a:pt x="-46" y="3567"/>
                    <a:pt x="1" y="9999"/>
                  </a:cubicBezTo>
                  <a:lnTo>
                    <a:pt x="9986" y="9999"/>
                  </a:lnTo>
                  <a:close/>
                </a:path>
              </a:pathLst>
            </a:custGeom>
            <a:solidFill>
              <a:srgbClr val="2A2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6" name="Freeform 88">
              <a:extLst>
                <a:ext uri="{FF2B5EF4-FFF2-40B4-BE49-F238E27FC236}">
                  <a16:creationId xmlns:a16="http://schemas.microsoft.com/office/drawing/2014/main" id="{652F209E-02CD-40A4-8125-AC8303D740EB}"/>
                </a:ext>
              </a:extLst>
            </p:cNvPr>
            <p:cNvSpPr>
              <a:spLocks/>
            </p:cNvSpPr>
            <p:nvPr/>
          </p:nvSpPr>
          <p:spPr bwMode="auto">
            <a:xfrm>
              <a:off x="5303838" y="2609850"/>
              <a:ext cx="466725" cy="601663"/>
            </a:xfrm>
            <a:custGeom>
              <a:avLst/>
              <a:gdLst>
                <a:gd name="T0" fmla="*/ 46 w 239"/>
                <a:gd name="T1" fmla="*/ 163 h 312"/>
                <a:gd name="T2" fmla="*/ 38 w 239"/>
                <a:gd name="T3" fmla="*/ 76 h 312"/>
                <a:gd name="T4" fmla="*/ 85 w 239"/>
                <a:gd name="T5" fmla="*/ 0 h 312"/>
                <a:gd name="T6" fmla="*/ 119 w 239"/>
                <a:gd name="T7" fmla="*/ 95 h 312"/>
                <a:gd name="T8" fmla="*/ 154 w 239"/>
                <a:gd name="T9" fmla="*/ 0 h 312"/>
                <a:gd name="T10" fmla="*/ 201 w 239"/>
                <a:gd name="T11" fmla="*/ 76 h 312"/>
                <a:gd name="T12" fmla="*/ 193 w 239"/>
                <a:gd name="T13" fmla="*/ 163 h 312"/>
                <a:gd name="T14" fmla="*/ 225 w 239"/>
                <a:gd name="T15" fmla="*/ 312 h 312"/>
                <a:gd name="T16" fmla="*/ 129 w 239"/>
                <a:gd name="T17" fmla="*/ 312 h 312"/>
                <a:gd name="T18" fmla="*/ 119 w 239"/>
                <a:gd name="T19" fmla="*/ 276 h 312"/>
                <a:gd name="T20" fmla="*/ 109 w 239"/>
                <a:gd name="T21" fmla="*/ 312 h 312"/>
                <a:gd name="T22" fmla="*/ 14 w 239"/>
                <a:gd name="T23" fmla="*/ 312 h 312"/>
                <a:gd name="T24" fmla="*/ 46 w 239"/>
                <a:gd name="T25" fmla="*/ 16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312">
                  <a:moveTo>
                    <a:pt x="46" y="163"/>
                  </a:moveTo>
                  <a:cubicBezTo>
                    <a:pt x="32" y="149"/>
                    <a:pt x="8" y="119"/>
                    <a:pt x="38" y="76"/>
                  </a:cubicBezTo>
                  <a:cubicBezTo>
                    <a:pt x="57" y="49"/>
                    <a:pt x="0" y="4"/>
                    <a:pt x="85" y="0"/>
                  </a:cubicBezTo>
                  <a:cubicBezTo>
                    <a:pt x="119" y="95"/>
                    <a:pt x="119" y="95"/>
                    <a:pt x="119" y="95"/>
                  </a:cubicBezTo>
                  <a:cubicBezTo>
                    <a:pt x="154" y="0"/>
                    <a:pt x="154" y="0"/>
                    <a:pt x="154" y="0"/>
                  </a:cubicBezTo>
                  <a:cubicBezTo>
                    <a:pt x="239" y="4"/>
                    <a:pt x="182" y="49"/>
                    <a:pt x="201" y="76"/>
                  </a:cubicBezTo>
                  <a:cubicBezTo>
                    <a:pt x="231" y="119"/>
                    <a:pt x="207" y="149"/>
                    <a:pt x="193" y="163"/>
                  </a:cubicBezTo>
                  <a:cubicBezTo>
                    <a:pt x="193" y="163"/>
                    <a:pt x="197" y="228"/>
                    <a:pt x="225" y="312"/>
                  </a:cubicBezTo>
                  <a:cubicBezTo>
                    <a:pt x="129" y="312"/>
                    <a:pt x="129" y="312"/>
                    <a:pt x="129" y="312"/>
                  </a:cubicBezTo>
                  <a:cubicBezTo>
                    <a:pt x="119" y="276"/>
                    <a:pt x="119" y="276"/>
                    <a:pt x="119" y="276"/>
                  </a:cubicBezTo>
                  <a:cubicBezTo>
                    <a:pt x="109" y="312"/>
                    <a:pt x="109" y="312"/>
                    <a:pt x="109" y="312"/>
                  </a:cubicBezTo>
                  <a:cubicBezTo>
                    <a:pt x="14" y="312"/>
                    <a:pt x="14" y="312"/>
                    <a:pt x="14" y="312"/>
                  </a:cubicBezTo>
                  <a:cubicBezTo>
                    <a:pt x="42" y="228"/>
                    <a:pt x="46" y="163"/>
                    <a:pt x="46" y="16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7" name="Freeform 89">
              <a:extLst>
                <a:ext uri="{FF2B5EF4-FFF2-40B4-BE49-F238E27FC236}">
                  <a16:creationId xmlns:a16="http://schemas.microsoft.com/office/drawing/2014/main" id="{B5BEB486-756E-4C65-9561-A153AA768B71}"/>
                </a:ext>
              </a:extLst>
            </p:cNvPr>
            <p:cNvSpPr>
              <a:spLocks/>
            </p:cNvSpPr>
            <p:nvPr/>
          </p:nvSpPr>
          <p:spPr bwMode="auto">
            <a:xfrm>
              <a:off x="5699125" y="3073400"/>
              <a:ext cx="90488" cy="39688"/>
            </a:xfrm>
            <a:custGeom>
              <a:avLst/>
              <a:gdLst>
                <a:gd name="T0" fmla="*/ 6 w 46"/>
                <a:gd name="T1" fmla="*/ 0 h 21"/>
                <a:gd name="T2" fmla="*/ 33 w 46"/>
                <a:gd name="T3" fmla="*/ 17 h 21"/>
                <a:gd name="T4" fmla="*/ 14 w 46"/>
                <a:gd name="T5" fmla="*/ 12 h 21"/>
                <a:gd name="T6" fmla="*/ 2 w 46"/>
                <a:gd name="T7" fmla="*/ 9 h 21"/>
                <a:gd name="T8" fmla="*/ 6 w 46"/>
                <a:gd name="T9" fmla="*/ 0 h 21"/>
              </a:gdLst>
              <a:ahLst/>
              <a:cxnLst>
                <a:cxn ang="0">
                  <a:pos x="T0" y="T1"/>
                </a:cxn>
                <a:cxn ang="0">
                  <a:pos x="T2" y="T3"/>
                </a:cxn>
                <a:cxn ang="0">
                  <a:pos x="T4" y="T5"/>
                </a:cxn>
                <a:cxn ang="0">
                  <a:pos x="T6" y="T7"/>
                </a:cxn>
                <a:cxn ang="0">
                  <a:pos x="T8" y="T9"/>
                </a:cxn>
              </a:cxnLst>
              <a:rect l="0" t="0" r="r" b="b"/>
              <a:pathLst>
                <a:path w="46" h="21">
                  <a:moveTo>
                    <a:pt x="6" y="0"/>
                  </a:moveTo>
                  <a:cubicBezTo>
                    <a:pt x="11" y="0"/>
                    <a:pt x="46" y="8"/>
                    <a:pt x="33" y="17"/>
                  </a:cubicBezTo>
                  <a:cubicBezTo>
                    <a:pt x="29" y="21"/>
                    <a:pt x="19" y="13"/>
                    <a:pt x="14" y="12"/>
                  </a:cubicBezTo>
                  <a:cubicBezTo>
                    <a:pt x="10" y="12"/>
                    <a:pt x="5" y="13"/>
                    <a:pt x="2" y="9"/>
                  </a:cubicBezTo>
                  <a:cubicBezTo>
                    <a:pt x="0" y="6"/>
                    <a:pt x="2" y="0"/>
                    <a:pt x="6" y="0"/>
                  </a:cubicBezTo>
                  <a:close/>
                </a:path>
              </a:pathLst>
            </a:custGeom>
            <a:solidFill>
              <a:srgbClr val="F2A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8" name="Freeform 90">
              <a:extLst>
                <a:ext uri="{FF2B5EF4-FFF2-40B4-BE49-F238E27FC236}">
                  <a16:creationId xmlns:a16="http://schemas.microsoft.com/office/drawing/2014/main" id="{94C2CEE8-2AA1-4A11-B5B4-23A9C8B4B5F3}"/>
                </a:ext>
              </a:extLst>
            </p:cNvPr>
            <p:cNvSpPr>
              <a:spLocks/>
            </p:cNvSpPr>
            <p:nvPr/>
          </p:nvSpPr>
          <p:spPr bwMode="auto">
            <a:xfrm>
              <a:off x="5656263" y="3055938"/>
              <a:ext cx="136525" cy="112713"/>
            </a:xfrm>
            <a:custGeom>
              <a:avLst/>
              <a:gdLst>
                <a:gd name="T0" fmla="*/ 26 w 70"/>
                <a:gd name="T1" fmla="*/ 17 h 59"/>
                <a:gd name="T2" fmla="*/ 54 w 70"/>
                <a:gd name="T3" fmla="*/ 1 h 59"/>
                <a:gd name="T4" fmla="*/ 69 w 70"/>
                <a:gd name="T5" fmla="*/ 29 h 59"/>
                <a:gd name="T6" fmla="*/ 26 w 70"/>
                <a:gd name="T7" fmla="*/ 58 h 59"/>
                <a:gd name="T8" fmla="*/ 1 w 70"/>
                <a:gd name="T9" fmla="*/ 37 h 59"/>
                <a:gd name="T10" fmla="*/ 26 w 70"/>
                <a:gd name="T11" fmla="*/ 17 h 59"/>
              </a:gdLst>
              <a:ahLst/>
              <a:cxnLst>
                <a:cxn ang="0">
                  <a:pos x="T0" y="T1"/>
                </a:cxn>
                <a:cxn ang="0">
                  <a:pos x="T2" y="T3"/>
                </a:cxn>
                <a:cxn ang="0">
                  <a:pos x="T4" y="T5"/>
                </a:cxn>
                <a:cxn ang="0">
                  <a:pos x="T6" y="T7"/>
                </a:cxn>
                <a:cxn ang="0">
                  <a:pos x="T8" y="T9"/>
                </a:cxn>
                <a:cxn ang="0">
                  <a:pos x="T10" y="T11"/>
                </a:cxn>
              </a:cxnLst>
              <a:rect l="0" t="0" r="r" b="b"/>
              <a:pathLst>
                <a:path w="70" h="59">
                  <a:moveTo>
                    <a:pt x="26" y="17"/>
                  </a:moveTo>
                  <a:cubicBezTo>
                    <a:pt x="38" y="16"/>
                    <a:pt x="52" y="0"/>
                    <a:pt x="54" y="1"/>
                  </a:cubicBezTo>
                  <a:cubicBezTo>
                    <a:pt x="55" y="2"/>
                    <a:pt x="70" y="27"/>
                    <a:pt x="69" y="29"/>
                  </a:cubicBezTo>
                  <a:cubicBezTo>
                    <a:pt x="68" y="32"/>
                    <a:pt x="39" y="56"/>
                    <a:pt x="26" y="58"/>
                  </a:cubicBezTo>
                  <a:cubicBezTo>
                    <a:pt x="16" y="59"/>
                    <a:pt x="2" y="49"/>
                    <a:pt x="1" y="37"/>
                  </a:cubicBezTo>
                  <a:cubicBezTo>
                    <a:pt x="0" y="26"/>
                    <a:pt x="16" y="17"/>
                    <a:pt x="26" y="17"/>
                  </a:cubicBezTo>
                  <a:close/>
                </a:path>
              </a:pathLst>
            </a:custGeom>
            <a:solidFill>
              <a:srgbClr val="F2A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39" name="Freeform 91">
              <a:extLst>
                <a:ext uri="{FF2B5EF4-FFF2-40B4-BE49-F238E27FC236}">
                  <a16:creationId xmlns:a16="http://schemas.microsoft.com/office/drawing/2014/main" id="{DFD594A3-51D4-4D9E-8059-8CF7775F496E}"/>
                </a:ext>
              </a:extLst>
            </p:cNvPr>
            <p:cNvSpPr>
              <a:spLocks/>
            </p:cNvSpPr>
            <p:nvPr/>
          </p:nvSpPr>
          <p:spPr bwMode="auto">
            <a:xfrm>
              <a:off x="5649913" y="2616200"/>
              <a:ext cx="255588" cy="522288"/>
            </a:xfrm>
            <a:custGeom>
              <a:avLst/>
              <a:gdLst>
                <a:gd name="T0" fmla="*/ 63 w 132"/>
                <a:gd name="T1" fmla="*/ 271 h 271"/>
                <a:gd name="T2" fmla="*/ 109 w 132"/>
                <a:gd name="T3" fmla="*/ 207 h 271"/>
                <a:gd name="T4" fmla="*/ 126 w 132"/>
                <a:gd name="T5" fmla="*/ 165 h 271"/>
                <a:gd name="T6" fmla="*/ 121 w 132"/>
                <a:gd name="T7" fmla="*/ 114 h 271"/>
                <a:gd name="T8" fmla="*/ 0 w 132"/>
                <a:gd name="T9" fmla="*/ 0 h 271"/>
                <a:gd name="T10" fmla="*/ 2 w 132"/>
                <a:gd name="T11" fmla="*/ 61 h 271"/>
                <a:gd name="T12" fmla="*/ 79 w 132"/>
                <a:gd name="T13" fmla="*/ 132 h 271"/>
                <a:gd name="T14" fmla="*/ 82 w 132"/>
                <a:gd name="T15" fmla="*/ 153 h 271"/>
                <a:gd name="T16" fmla="*/ 68 w 132"/>
                <a:gd name="T17" fmla="*/ 186 h 271"/>
                <a:gd name="T18" fmla="*/ 39 w 132"/>
                <a:gd name="T19" fmla="*/ 237 h 271"/>
                <a:gd name="T20" fmla="*/ 63 w 132"/>
                <a:gd name="T21"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71">
                  <a:moveTo>
                    <a:pt x="63" y="271"/>
                  </a:moveTo>
                  <a:cubicBezTo>
                    <a:pt x="83" y="254"/>
                    <a:pt x="97" y="229"/>
                    <a:pt x="109" y="207"/>
                  </a:cubicBezTo>
                  <a:cubicBezTo>
                    <a:pt x="115" y="195"/>
                    <a:pt x="122" y="181"/>
                    <a:pt x="126" y="165"/>
                  </a:cubicBezTo>
                  <a:cubicBezTo>
                    <a:pt x="132" y="144"/>
                    <a:pt x="127" y="127"/>
                    <a:pt x="121" y="114"/>
                  </a:cubicBezTo>
                  <a:cubicBezTo>
                    <a:pt x="110" y="89"/>
                    <a:pt x="61" y="12"/>
                    <a:pt x="0" y="0"/>
                  </a:cubicBezTo>
                  <a:cubicBezTo>
                    <a:pt x="2" y="61"/>
                    <a:pt x="2" y="61"/>
                    <a:pt x="2" y="61"/>
                  </a:cubicBezTo>
                  <a:cubicBezTo>
                    <a:pt x="24" y="72"/>
                    <a:pt x="71" y="113"/>
                    <a:pt x="79" y="132"/>
                  </a:cubicBezTo>
                  <a:cubicBezTo>
                    <a:pt x="84" y="143"/>
                    <a:pt x="84" y="148"/>
                    <a:pt x="82" y="153"/>
                  </a:cubicBezTo>
                  <a:cubicBezTo>
                    <a:pt x="79" y="165"/>
                    <a:pt x="73" y="176"/>
                    <a:pt x="68" y="186"/>
                  </a:cubicBezTo>
                  <a:cubicBezTo>
                    <a:pt x="58" y="205"/>
                    <a:pt x="50" y="223"/>
                    <a:pt x="39" y="237"/>
                  </a:cubicBezTo>
                  <a:lnTo>
                    <a:pt x="63" y="27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0" name="Freeform 92">
              <a:extLst>
                <a:ext uri="{FF2B5EF4-FFF2-40B4-BE49-F238E27FC236}">
                  <a16:creationId xmlns:a16="http://schemas.microsoft.com/office/drawing/2014/main" id="{3E2B293B-6FEF-4A52-91CE-95F96FF345A9}"/>
                </a:ext>
              </a:extLst>
            </p:cNvPr>
            <p:cNvSpPr>
              <a:spLocks/>
            </p:cNvSpPr>
            <p:nvPr/>
          </p:nvSpPr>
          <p:spPr bwMode="auto">
            <a:xfrm>
              <a:off x="5402263" y="2608263"/>
              <a:ext cx="133350" cy="185738"/>
            </a:xfrm>
            <a:custGeom>
              <a:avLst/>
              <a:gdLst>
                <a:gd name="T0" fmla="*/ 0 w 84"/>
                <a:gd name="T1" fmla="*/ 29 h 117"/>
                <a:gd name="T2" fmla="*/ 40 w 84"/>
                <a:gd name="T3" fmla="*/ 45 h 117"/>
                <a:gd name="T4" fmla="*/ 24 w 84"/>
                <a:gd name="T5" fmla="*/ 67 h 117"/>
                <a:gd name="T6" fmla="*/ 84 w 84"/>
                <a:gd name="T7" fmla="*/ 117 h 117"/>
                <a:gd name="T8" fmla="*/ 41 w 84"/>
                <a:gd name="T9" fmla="*/ 0 h 117"/>
                <a:gd name="T10" fmla="*/ 0 w 84"/>
                <a:gd name="T11" fmla="*/ 29 h 117"/>
              </a:gdLst>
              <a:ahLst/>
              <a:cxnLst>
                <a:cxn ang="0">
                  <a:pos x="T0" y="T1"/>
                </a:cxn>
                <a:cxn ang="0">
                  <a:pos x="T2" y="T3"/>
                </a:cxn>
                <a:cxn ang="0">
                  <a:pos x="T4" y="T5"/>
                </a:cxn>
                <a:cxn ang="0">
                  <a:pos x="T6" y="T7"/>
                </a:cxn>
                <a:cxn ang="0">
                  <a:pos x="T8" y="T9"/>
                </a:cxn>
                <a:cxn ang="0">
                  <a:pos x="T10" y="T11"/>
                </a:cxn>
              </a:cxnLst>
              <a:rect l="0" t="0" r="r" b="b"/>
              <a:pathLst>
                <a:path w="84" h="117">
                  <a:moveTo>
                    <a:pt x="0" y="29"/>
                  </a:moveTo>
                  <a:lnTo>
                    <a:pt x="40" y="45"/>
                  </a:lnTo>
                  <a:lnTo>
                    <a:pt x="24" y="67"/>
                  </a:lnTo>
                  <a:lnTo>
                    <a:pt x="84" y="117"/>
                  </a:lnTo>
                  <a:lnTo>
                    <a:pt x="41"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1" name="Freeform 93">
              <a:extLst>
                <a:ext uri="{FF2B5EF4-FFF2-40B4-BE49-F238E27FC236}">
                  <a16:creationId xmlns:a16="http://schemas.microsoft.com/office/drawing/2014/main" id="{EF39F256-5282-4444-BE7D-98F3DAA3EF03}"/>
                </a:ext>
              </a:extLst>
            </p:cNvPr>
            <p:cNvSpPr>
              <a:spLocks/>
            </p:cNvSpPr>
            <p:nvPr/>
          </p:nvSpPr>
          <p:spPr bwMode="auto">
            <a:xfrm>
              <a:off x="5535613" y="2608263"/>
              <a:ext cx="136525" cy="185738"/>
            </a:xfrm>
            <a:custGeom>
              <a:avLst/>
              <a:gdLst>
                <a:gd name="T0" fmla="*/ 86 w 86"/>
                <a:gd name="T1" fmla="*/ 29 h 117"/>
                <a:gd name="T2" fmla="*/ 43 w 86"/>
                <a:gd name="T3" fmla="*/ 0 h 117"/>
                <a:gd name="T4" fmla="*/ 0 w 86"/>
                <a:gd name="T5" fmla="*/ 117 h 117"/>
                <a:gd name="T6" fmla="*/ 62 w 86"/>
                <a:gd name="T7" fmla="*/ 67 h 117"/>
                <a:gd name="T8" fmla="*/ 46 w 86"/>
                <a:gd name="T9" fmla="*/ 45 h 117"/>
                <a:gd name="T10" fmla="*/ 86 w 86"/>
                <a:gd name="T11" fmla="*/ 29 h 117"/>
              </a:gdLst>
              <a:ahLst/>
              <a:cxnLst>
                <a:cxn ang="0">
                  <a:pos x="T0" y="T1"/>
                </a:cxn>
                <a:cxn ang="0">
                  <a:pos x="T2" y="T3"/>
                </a:cxn>
                <a:cxn ang="0">
                  <a:pos x="T4" y="T5"/>
                </a:cxn>
                <a:cxn ang="0">
                  <a:pos x="T6" y="T7"/>
                </a:cxn>
                <a:cxn ang="0">
                  <a:pos x="T8" y="T9"/>
                </a:cxn>
                <a:cxn ang="0">
                  <a:pos x="T10" y="T11"/>
                </a:cxn>
              </a:cxnLst>
              <a:rect l="0" t="0" r="r" b="b"/>
              <a:pathLst>
                <a:path w="86" h="117">
                  <a:moveTo>
                    <a:pt x="86" y="29"/>
                  </a:moveTo>
                  <a:lnTo>
                    <a:pt x="43" y="0"/>
                  </a:lnTo>
                  <a:lnTo>
                    <a:pt x="0" y="117"/>
                  </a:lnTo>
                  <a:lnTo>
                    <a:pt x="62" y="67"/>
                  </a:lnTo>
                  <a:lnTo>
                    <a:pt x="46" y="45"/>
                  </a:lnTo>
                  <a:lnTo>
                    <a:pt x="8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2" name="Freeform 94">
              <a:extLst>
                <a:ext uri="{FF2B5EF4-FFF2-40B4-BE49-F238E27FC236}">
                  <a16:creationId xmlns:a16="http://schemas.microsoft.com/office/drawing/2014/main" id="{A635C4C4-2921-4951-9E85-133E732A8D51}"/>
                </a:ext>
              </a:extLst>
            </p:cNvPr>
            <p:cNvSpPr>
              <a:spLocks/>
            </p:cNvSpPr>
            <p:nvPr/>
          </p:nvSpPr>
          <p:spPr bwMode="auto">
            <a:xfrm>
              <a:off x="5359400" y="2125663"/>
              <a:ext cx="328613" cy="444500"/>
            </a:xfrm>
            <a:custGeom>
              <a:avLst/>
              <a:gdLst>
                <a:gd name="T0" fmla="*/ 151 w 169"/>
                <a:gd name="T1" fmla="*/ 103 h 231"/>
                <a:gd name="T2" fmla="*/ 149 w 169"/>
                <a:gd name="T3" fmla="*/ 72 h 231"/>
                <a:gd name="T4" fmla="*/ 75 w 169"/>
                <a:gd name="T5" fmla="*/ 2 h 231"/>
                <a:gd name="T6" fmla="*/ 12 w 169"/>
                <a:gd name="T7" fmla="*/ 81 h 231"/>
                <a:gd name="T8" fmla="*/ 14 w 169"/>
                <a:gd name="T9" fmla="*/ 112 h 231"/>
                <a:gd name="T10" fmla="*/ 0 w 169"/>
                <a:gd name="T11" fmla="*/ 128 h 231"/>
                <a:gd name="T12" fmla="*/ 1 w 169"/>
                <a:gd name="T13" fmla="*/ 144 h 231"/>
                <a:gd name="T14" fmla="*/ 17 w 169"/>
                <a:gd name="T15" fmla="*/ 158 h 231"/>
                <a:gd name="T16" fmla="*/ 91 w 169"/>
                <a:gd name="T17" fmla="*/ 229 h 231"/>
                <a:gd name="T18" fmla="*/ 155 w 169"/>
                <a:gd name="T19" fmla="*/ 148 h 231"/>
                <a:gd name="T20" fmla="*/ 169 w 169"/>
                <a:gd name="T21" fmla="*/ 132 h 231"/>
                <a:gd name="T22" fmla="*/ 168 w 169"/>
                <a:gd name="T23" fmla="*/ 117 h 231"/>
                <a:gd name="T24" fmla="*/ 151 w 169"/>
                <a:gd name="T25" fmla="*/ 10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31">
                  <a:moveTo>
                    <a:pt x="151" y="103"/>
                  </a:moveTo>
                  <a:cubicBezTo>
                    <a:pt x="149" y="72"/>
                    <a:pt x="149" y="72"/>
                    <a:pt x="149" y="72"/>
                  </a:cubicBezTo>
                  <a:cubicBezTo>
                    <a:pt x="147" y="39"/>
                    <a:pt x="106" y="0"/>
                    <a:pt x="75" y="2"/>
                  </a:cubicBezTo>
                  <a:cubicBezTo>
                    <a:pt x="45" y="4"/>
                    <a:pt x="10" y="48"/>
                    <a:pt x="12" y="81"/>
                  </a:cubicBezTo>
                  <a:cubicBezTo>
                    <a:pt x="14" y="112"/>
                    <a:pt x="14" y="112"/>
                    <a:pt x="14" y="112"/>
                  </a:cubicBezTo>
                  <a:cubicBezTo>
                    <a:pt x="6" y="113"/>
                    <a:pt x="0" y="120"/>
                    <a:pt x="0" y="128"/>
                  </a:cubicBezTo>
                  <a:cubicBezTo>
                    <a:pt x="1" y="144"/>
                    <a:pt x="1" y="144"/>
                    <a:pt x="1" y="144"/>
                  </a:cubicBezTo>
                  <a:cubicBezTo>
                    <a:pt x="2" y="152"/>
                    <a:pt x="9" y="158"/>
                    <a:pt x="17" y="158"/>
                  </a:cubicBezTo>
                  <a:cubicBezTo>
                    <a:pt x="20" y="191"/>
                    <a:pt x="61" y="231"/>
                    <a:pt x="91" y="229"/>
                  </a:cubicBezTo>
                  <a:cubicBezTo>
                    <a:pt x="122" y="227"/>
                    <a:pt x="157" y="181"/>
                    <a:pt x="155" y="148"/>
                  </a:cubicBezTo>
                  <a:cubicBezTo>
                    <a:pt x="163" y="148"/>
                    <a:pt x="169" y="141"/>
                    <a:pt x="169" y="132"/>
                  </a:cubicBezTo>
                  <a:cubicBezTo>
                    <a:pt x="168" y="117"/>
                    <a:pt x="168" y="117"/>
                    <a:pt x="168" y="117"/>
                  </a:cubicBezTo>
                  <a:cubicBezTo>
                    <a:pt x="167" y="108"/>
                    <a:pt x="160" y="102"/>
                    <a:pt x="151" y="103"/>
                  </a:cubicBezTo>
                </a:path>
              </a:pathLst>
            </a:custGeom>
            <a:solidFill>
              <a:srgbClr val="F2A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3" name="Freeform 95">
              <a:extLst>
                <a:ext uri="{FF2B5EF4-FFF2-40B4-BE49-F238E27FC236}">
                  <a16:creationId xmlns:a16="http://schemas.microsoft.com/office/drawing/2014/main" id="{4C254652-9DD5-490B-A05E-660E34164111}"/>
                </a:ext>
              </a:extLst>
            </p:cNvPr>
            <p:cNvSpPr>
              <a:spLocks noEditPoints="1"/>
            </p:cNvSpPr>
            <p:nvPr/>
          </p:nvSpPr>
          <p:spPr bwMode="auto">
            <a:xfrm>
              <a:off x="5499100" y="2128838"/>
              <a:ext cx="188913" cy="436563"/>
            </a:xfrm>
            <a:custGeom>
              <a:avLst/>
              <a:gdLst>
                <a:gd name="T0" fmla="*/ 50 w 97"/>
                <a:gd name="T1" fmla="*/ 132 h 227"/>
                <a:gd name="T2" fmla="*/ 39 w 97"/>
                <a:gd name="T3" fmla="*/ 121 h 227"/>
                <a:gd name="T4" fmla="*/ 49 w 97"/>
                <a:gd name="T5" fmla="*/ 108 h 227"/>
                <a:gd name="T6" fmla="*/ 50 w 97"/>
                <a:gd name="T7" fmla="*/ 108 h 227"/>
                <a:gd name="T8" fmla="*/ 62 w 97"/>
                <a:gd name="T9" fmla="*/ 118 h 227"/>
                <a:gd name="T10" fmla="*/ 52 w 97"/>
                <a:gd name="T11" fmla="*/ 132 h 227"/>
                <a:gd name="T12" fmla="*/ 50 w 97"/>
                <a:gd name="T13" fmla="*/ 132 h 227"/>
                <a:gd name="T14" fmla="*/ 6 w 97"/>
                <a:gd name="T15" fmla="*/ 0 h 227"/>
                <a:gd name="T16" fmla="*/ 3 w 97"/>
                <a:gd name="T17" fmla="*/ 0 h 227"/>
                <a:gd name="T18" fmla="*/ 12 w 97"/>
                <a:gd name="T19" fmla="*/ 121 h 227"/>
                <a:gd name="T20" fmla="*/ 0 w 97"/>
                <a:gd name="T21" fmla="*/ 170 h 227"/>
                <a:gd name="T22" fmla="*/ 15 w 97"/>
                <a:gd name="T23" fmla="*/ 172 h 227"/>
                <a:gd name="T24" fmla="*/ 19 w 97"/>
                <a:gd name="T25" fmla="*/ 227 h 227"/>
                <a:gd name="T26" fmla="*/ 83 w 97"/>
                <a:gd name="T27" fmla="*/ 149 h 227"/>
                <a:gd name="T28" fmla="*/ 83 w 97"/>
                <a:gd name="T29" fmla="*/ 146 h 227"/>
                <a:gd name="T30" fmla="*/ 83 w 97"/>
                <a:gd name="T31" fmla="*/ 146 h 227"/>
                <a:gd name="T32" fmla="*/ 83 w 97"/>
                <a:gd name="T33" fmla="*/ 146 h 227"/>
                <a:gd name="T34" fmla="*/ 97 w 97"/>
                <a:gd name="T35" fmla="*/ 131 h 227"/>
                <a:gd name="T36" fmla="*/ 97 w 97"/>
                <a:gd name="T37" fmla="*/ 130 h 227"/>
                <a:gd name="T38" fmla="*/ 96 w 97"/>
                <a:gd name="T39" fmla="*/ 115 h 227"/>
                <a:gd name="T40" fmla="*/ 81 w 97"/>
                <a:gd name="T41" fmla="*/ 101 h 227"/>
                <a:gd name="T42" fmla="*/ 79 w 97"/>
                <a:gd name="T43" fmla="*/ 101 h 227"/>
                <a:gd name="T44" fmla="*/ 77 w 97"/>
                <a:gd name="T45" fmla="*/ 70 h 227"/>
                <a:gd name="T46" fmla="*/ 6 w 97"/>
                <a:gd name="T4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227">
                  <a:moveTo>
                    <a:pt x="50" y="132"/>
                  </a:moveTo>
                  <a:cubicBezTo>
                    <a:pt x="44" y="132"/>
                    <a:pt x="39" y="127"/>
                    <a:pt x="39" y="121"/>
                  </a:cubicBezTo>
                  <a:cubicBezTo>
                    <a:pt x="38" y="114"/>
                    <a:pt x="43" y="109"/>
                    <a:pt x="49" y="108"/>
                  </a:cubicBezTo>
                  <a:cubicBezTo>
                    <a:pt x="50" y="108"/>
                    <a:pt x="50" y="108"/>
                    <a:pt x="50" y="108"/>
                  </a:cubicBezTo>
                  <a:cubicBezTo>
                    <a:pt x="56" y="108"/>
                    <a:pt x="62" y="112"/>
                    <a:pt x="62" y="118"/>
                  </a:cubicBezTo>
                  <a:cubicBezTo>
                    <a:pt x="63" y="125"/>
                    <a:pt x="58" y="131"/>
                    <a:pt x="52" y="132"/>
                  </a:cubicBezTo>
                  <a:cubicBezTo>
                    <a:pt x="51" y="132"/>
                    <a:pt x="51" y="132"/>
                    <a:pt x="50" y="132"/>
                  </a:cubicBezTo>
                  <a:moveTo>
                    <a:pt x="6" y="0"/>
                  </a:moveTo>
                  <a:cubicBezTo>
                    <a:pt x="5" y="0"/>
                    <a:pt x="4" y="0"/>
                    <a:pt x="3" y="0"/>
                  </a:cubicBezTo>
                  <a:cubicBezTo>
                    <a:pt x="12" y="121"/>
                    <a:pt x="12" y="121"/>
                    <a:pt x="12" y="121"/>
                  </a:cubicBezTo>
                  <a:cubicBezTo>
                    <a:pt x="2" y="145"/>
                    <a:pt x="0" y="170"/>
                    <a:pt x="0" y="170"/>
                  </a:cubicBezTo>
                  <a:cubicBezTo>
                    <a:pt x="15" y="172"/>
                    <a:pt x="15" y="172"/>
                    <a:pt x="15" y="172"/>
                  </a:cubicBezTo>
                  <a:cubicBezTo>
                    <a:pt x="19" y="227"/>
                    <a:pt x="19" y="227"/>
                    <a:pt x="19" y="227"/>
                  </a:cubicBezTo>
                  <a:cubicBezTo>
                    <a:pt x="49" y="225"/>
                    <a:pt x="83" y="182"/>
                    <a:pt x="83" y="149"/>
                  </a:cubicBezTo>
                  <a:cubicBezTo>
                    <a:pt x="83" y="148"/>
                    <a:pt x="83" y="147"/>
                    <a:pt x="83" y="146"/>
                  </a:cubicBezTo>
                  <a:cubicBezTo>
                    <a:pt x="83" y="146"/>
                    <a:pt x="83" y="146"/>
                    <a:pt x="83" y="146"/>
                  </a:cubicBezTo>
                  <a:cubicBezTo>
                    <a:pt x="83" y="146"/>
                    <a:pt x="83" y="146"/>
                    <a:pt x="83" y="146"/>
                  </a:cubicBezTo>
                  <a:cubicBezTo>
                    <a:pt x="91" y="146"/>
                    <a:pt x="97" y="139"/>
                    <a:pt x="97" y="131"/>
                  </a:cubicBezTo>
                  <a:cubicBezTo>
                    <a:pt x="97" y="131"/>
                    <a:pt x="97" y="131"/>
                    <a:pt x="97" y="130"/>
                  </a:cubicBezTo>
                  <a:cubicBezTo>
                    <a:pt x="96" y="115"/>
                    <a:pt x="96" y="115"/>
                    <a:pt x="96" y="115"/>
                  </a:cubicBezTo>
                  <a:cubicBezTo>
                    <a:pt x="95" y="107"/>
                    <a:pt x="88" y="101"/>
                    <a:pt x="81" y="101"/>
                  </a:cubicBezTo>
                  <a:cubicBezTo>
                    <a:pt x="80" y="101"/>
                    <a:pt x="80" y="101"/>
                    <a:pt x="79" y="101"/>
                  </a:cubicBezTo>
                  <a:cubicBezTo>
                    <a:pt x="77" y="70"/>
                    <a:pt x="77" y="70"/>
                    <a:pt x="77" y="70"/>
                  </a:cubicBezTo>
                  <a:cubicBezTo>
                    <a:pt x="75" y="37"/>
                    <a:pt x="36" y="0"/>
                    <a:pt x="6" y="0"/>
                  </a:cubicBezTo>
                </a:path>
              </a:pathLst>
            </a:custGeom>
            <a:solidFill>
              <a:srgbClr val="EB9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4" name="Freeform 96">
              <a:extLst>
                <a:ext uri="{FF2B5EF4-FFF2-40B4-BE49-F238E27FC236}">
                  <a16:creationId xmlns:a16="http://schemas.microsoft.com/office/drawing/2014/main" id="{4502E8D0-77D9-4FC0-8B8B-90A99EE56337}"/>
                </a:ext>
              </a:extLst>
            </p:cNvPr>
            <p:cNvSpPr>
              <a:spLocks/>
            </p:cNvSpPr>
            <p:nvPr/>
          </p:nvSpPr>
          <p:spPr bwMode="auto">
            <a:xfrm>
              <a:off x="5427663" y="2346325"/>
              <a:ext cx="47625" cy="46038"/>
            </a:xfrm>
            <a:custGeom>
              <a:avLst/>
              <a:gdLst>
                <a:gd name="T0" fmla="*/ 13 w 25"/>
                <a:gd name="T1" fmla="*/ 0 h 24"/>
                <a:gd name="T2" fmla="*/ 11 w 25"/>
                <a:gd name="T3" fmla="*/ 0 h 24"/>
                <a:gd name="T4" fmla="*/ 1 w 25"/>
                <a:gd name="T5" fmla="*/ 13 h 24"/>
                <a:gd name="T6" fmla="*/ 13 w 25"/>
                <a:gd name="T7" fmla="*/ 24 h 24"/>
                <a:gd name="T8" fmla="*/ 14 w 25"/>
                <a:gd name="T9" fmla="*/ 24 h 24"/>
                <a:gd name="T10" fmla="*/ 24 w 25"/>
                <a:gd name="T11" fmla="*/ 11 h 24"/>
                <a:gd name="T12" fmla="*/ 13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13" y="0"/>
                  </a:moveTo>
                  <a:cubicBezTo>
                    <a:pt x="12" y="0"/>
                    <a:pt x="12" y="0"/>
                    <a:pt x="11" y="0"/>
                  </a:cubicBezTo>
                  <a:cubicBezTo>
                    <a:pt x="5" y="1"/>
                    <a:pt x="0" y="7"/>
                    <a:pt x="1" y="13"/>
                  </a:cubicBezTo>
                  <a:cubicBezTo>
                    <a:pt x="1" y="19"/>
                    <a:pt x="7" y="24"/>
                    <a:pt x="13" y="24"/>
                  </a:cubicBezTo>
                  <a:cubicBezTo>
                    <a:pt x="13" y="24"/>
                    <a:pt x="13" y="24"/>
                    <a:pt x="14" y="24"/>
                  </a:cubicBezTo>
                  <a:cubicBezTo>
                    <a:pt x="20" y="23"/>
                    <a:pt x="25" y="17"/>
                    <a:pt x="24" y="11"/>
                  </a:cubicBezTo>
                  <a:cubicBezTo>
                    <a:pt x="24" y="5"/>
                    <a:pt x="19" y="0"/>
                    <a:pt x="13" y="0"/>
                  </a:cubicBezTo>
                </a:path>
              </a:pathLst>
            </a:custGeom>
            <a:solidFill>
              <a:srgbClr val="E98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5" name="Freeform 97">
              <a:extLst>
                <a:ext uri="{FF2B5EF4-FFF2-40B4-BE49-F238E27FC236}">
                  <a16:creationId xmlns:a16="http://schemas.microsoft.com/office/drawing/2014/main" id="{F8B8B2FC-1936-4072-ABBB-D8B8F0E289C6}"/>
                </a:ext>
              </a:extLst>
            </p:cNvPr>
            <p:cNvSpPr>
              <a:spLocks/>
            </p:cNvSpPr>
            <p:nvPr/>
          </p:nvSpPr>
          <p:spPr bwMode="auto">
            <a:xfrm>
              <a:off x="5427663" y="2338388"/>
              <a:ext cx="47625" cy="49213"/>
            </a:xfrm>
            <a:custGeom>
              <a:avLst/>
              <a:gdLst>
                <a:gd name="T0" fmla="*/ 24 w 25"/>
                <a:gd name="T1" fmla="*/ 12 h 25"/>
                <a:gd name="T2" fmla="*/ 14 w 25"/>
                <a:gd name="T3" fmla="*/ 25 h 25"/>
                <a:gd name="T4" fmla="*/ 1 w 25"/>
                <a:gd name="T5" fmla="*/ 14 h 25"/>
                <a:gd name="T6" fmla="*/ 11 w 25"/>
                <a:gd name="T7" fmla="*/ 1 h 25"/>
                <a:gd name="T8" fmla="*/ 24 w 25"/>
                <a:gd name="T9" fmla="*/ 12 h 25"/>
              </a:gdLst>
              <a:ahLst/>
              <a:cxnLst>
                <a:cxn ang="0">
                  <a:pos x="T0" y="T1"/>
                </a:cxn>
                <a:cxn ang="0">
                  <a:pos x="T2" y="T3"/>
                </a:cxn>
                <a:cxn ang="0">
                  <a:pos x="T4" y="T5"/>
                </a:cxn>
                <a:cxn ang="0">
                  <a:pos x="T6" y="T7"/>
                </a:cxn>
                <a:cxn ang="0">
                  <a:pos x="T8" y="T9"/>
                </a:cxn>
              </a:cxnLst>
              <a:rect l="0" t="0" r="r" b="b"/>
              <a:pathLst>
                <a:path w="25" h="25">
                  <a:moveTo>
                    <a:pt x="24" y="12"/>
                  </a:moveTo>
                  <a:cubicBezTo>
                    <a:pt x="25" y="18"/>
                    <a:pt x="20" y="24"/>
                    <a:pt x="14" y="25"/>
                  </a:cubicBezTo>
                  <a:cubicBezTo>
                    <a:pt x="7" y="25"/>
                    <a:pt x="1" y="21"/>
                    <a:pt x="1" y="14"/>
                  </a:cubicBezTo>
                  <a:cubicBezTo>
                    <a:pt x="0" y="8"/>
                    <a:pt x="5" y="2"/>
                    <a:pt x="11" y="1"/>
                  </a:cubicBezTo>
                  <a:cubicBezTo>
                    <a:pt x="18" y="0"/>
                    <a:pt x="23" y="5"/>
                    <a:pt x="24" y="12"/>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6" name="Freeform 98">
              <a:extLst>
                <a:ext uri="{FF2B5EF4-FFF2-40B4-BE49-F238E27FC236}">
                  <a16:creationId xmlns:a16="http://schemas.microsoft.com/office/drawing/2014/main" id="{F9DD7CA4-B0ED-4F50-A91A-2543AB5D2C5B}"/>
                </a:ext>
              </a:extLst>
            </p:cNvPr>
            <p:cNvSpPr>
              <a:spLocks/>
            </p:cNvSpPr>
            <p:nvPr/>
          </p:nvSpPr>
          <p:spPr bwMode="auto">
            <a:xfrm>
              <a:off x="5453063" y="2349500"/>
              <a:ext cx="11113" cy="12700"/>
            </a:xfrm>
            <a:custGeom>
              <a:avLst/>
              <a:gdLst>
                <a:gd name="T0" fmla="*/ 6 w 6"/>
                <a:gd name="T1" fmla="*/ 3 h 6"/>
                <a:gd name="T2" fmla="*/ 3 w 6"/>
                <a:gd name="T3" fmla="*/ 6 h 6"/>
                <a:gd name="T4" fmla="*/ 0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6" y="4"/>
                    <a:pt x="5" y="6"/>
                    <a:pt x="3" y="6"/>
                  </a:cubicBezTo>
                  <a:cubicBezTo>
                    <a:pt x="2" y="6"/>
                    <a:pt x="0" y="5"/>
                    <a:pt x="0" y="3"/>
                  </a:cubicBezTo>
                  <a:cubicBezTo>
                    <a:pt x="0" y="2"/>
                    <a:pt x="1" y="0"/>
                    <a:pt x="3" y="0"/>
                  </a:cubicBezTo>
                  <a:cubicBezTo>
                    <a:pt x="4" y="0"/>
                    <a:pt x="6" y="1"/>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7" name="Freeform 99">
              <a:extLst>
                <a:ext uri="{FF2B5EF4-FFF2-40B4-BE49-F238E27FC236}">
                  <a16:creationId xmlns:a16="http://schemas.microsoft.com/office/drawing/2014/main" id="{E5DE6ACD-827F-4F27-9D9D-BE204C2A5F60}"/>
                </a:ext>
              </a:extLst>
            </p:cNvPr>
            <p:cNvSpPr>
              <a:spLocks/>
            </p:cNvSpPr>
            <p:nvPr/>
          </p:nvSpPr>
          <p:spPr bwMode="auto">
            <a:xfrm>
              <a:off x="5403850" y="2327275"/>
              <a:ext cx="74613" cy="25400"/>
            </a:xfrm>
            <a:custGeom>
              <a:avLst/>
              <a:gdLst>
                <a:gd name="T0" fmla="*/ 38 w 38"/>
                <a:gd name="T1" fmla="*/ 9 h 13"/>
                <a:gd name="T2" fmla="*/ 23 w 38"/>
                <a:gd name="T3" fmla="*/ 0 h 13"/>
                <a:gd name="T4" fmla="*/ 7 w 38"/>
                <a:gd name="T5" fmla="*/ 9 h 13"/>
                <a:gd name="T6" fmla="*/ 6 w 38"/>
                <a:gd name="T7" fmla="*/ 9 h 13"/>
                <a:gd name="T8" fmla="*/ 4 w 38"/>
                <a:gd name="T9" fmla="*/ 9 h 13"/>
                <a:gd name="T10" fmla="*/ 0 w 38"/>
                <a:gd name="T11" fmla="*/ 6 h 13"/>
                <a:gd name="T12" fmla="*/ 0 w 38"/>
                <a:gd name="T13" fmla="*/ 6 h 13"/>
                <a:gd name="T14" fmla="*/ 0 w 38"/>
                <a:gd name="T15" fmla="*/ 7 h 13"/>
                <a:gd name="T16" fmla="*/ 0 w 38"/>
                <a:gd name="T17" fmla="*/ 8 h 13"/>
                <a:gd name="T18" fmla="*/ 3 w 38"/>
                <a:gd name="T19" fmla="*/ 10 h 13"/>
                <a:gd name="T20" fmla="*/ 5 w 38"/>
                <a:gd name="T21" fmla="*/ 12 h 13"/>
                <a:gd name="T22" fmla="*/ 7 w 38"/>
                <a:gd name="T23" fmla="*/ 13 h 13"/>
                <a:gd name="T24" fmla="*/ 7 w 38"/>
                <a:gd name="T25" fmla="*/ 13 h 13"/>
                <a:gd name="T26" fmla="*/ 9 w 38"/>
                <a:gd name="T27" fmla="*/ 12 h 13"/>
                <a:gd name="T28" fmla="*/ 23 w 38"/>
                <a:gd name="T29" fmla="*/ 3 h 13"/>
                <a:gd name="T30" fmla="*/ 35 w 38"/>
                <a:gd name="T31" fmla="*/ 10 h 13"/>
                <a:gd name="T32" fmla="*/ 37 w 38"/>
                <a:gd name="T33" fmla="*/ 11 h 13"/>
                <a:gd name="T34" fmla="*/ 38 w 38"/>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38" y="9"/>
                  </a:moveTo>
                  <a:cubicBezTo>
                    <a:pt x="36" y="4"/>
                    <a:pt x="30" y="0"/>
                    <a:pt x="23" y="0"/>
                  </a:cubicBezTo>
                  <a:cubicBezTo>
                    <a:pt x="20" y="0"/>
                    <a:pt x="13" y="1"/>
                    <a:pt x="7" y="9"/>
                  </a:cubicBezTo>
                  <a:cubicBezTo>
                    <a:pt x="6" y="9"/>
                    <a:pt x="6" y="9"/>
                    <a:pt x="6" y="9"/>
                  </a:cubicBezTo>
                  <a:cubicBezTo>
                    <a:pt x="6" y="9"/>
                    <a:pt x="5" y="9"/>
                    <a:pt x="4" y="9"/>
                  </a:cubicBezTo>
                  <a:cubicBezTo>
                    <a:pt x="2" y="8"/>
                    <a:pt x="0" y="6"/>
                    <a:pt x="0" y="6"/>
                  </a:cubicBezTo>
                  <a:cubicBezTo>
                    <a:pt x="0" y="6"/>
                    <a:pt x="0" y="6"/>
                    <a:pt x="0" y="6"/>
                  </a:cubicBezTo>
                  <a:cubicBezTo>
                    <a:pt x="0" y="7"/>
                    <a:pt x="0" y="7"/>
                    <a:pt x="0" y="7"/>
                  </a:cubicBezTo>
                  <a:cubicBezTo>
                    <a:pt x="0" y="7"/>
                    <a:pt x="0" y="7"/>
                    <a:pt x="0" y="8"/>
                  </a:cubicBezTo>
                  <a:cubicBezTo>
                    <a:pt x="1" y="9"/>
                    <a:pt x="2" y="10"/>
                    <a:pt x="3" y="10"/>
                  </a:cubicBezTo>
                  <a:cubicBezTo>
                    <a:pt x="3" y="11"/>
                    <a:pt x="5" y="12"/>
                    <a:pt x="5" y="12"/>
                  </a:cubicBezTo>
                  <a:cubicBezTo>
                    <a:pt x="6" y="12"/>
                    <a:pt x="6" y="13"/>
                    <a:pt x="7" y="13"/>
                  </a:cubicBezTo>
                  <a:cubicBezTo>
                    <a:pt x="7" y="13"/>
                    <a:pt x="7" y="13"/>
                    <a:pt x="7" y="13"/>
                  </a:cubicBezTo>
                  <a:cubicBezTo>
                    <a:pt x="8" y="13"/>
                    <a:pt x="9" y="12"/>
                    <a:pt x="9" y="12"/>
                  </a:cubicBezTo>
                  <a:cubicBezTo>
                    <a:pt x="13" y="6"/>
                    <a:pt x="18" y="3"/>
                    <a:pt x="23" y="3"/>
                  </a:cubicBezTo>
                  <a:cubicBezTo>
                    <a:pt x="28" y="3"/>
                    <a:pt x="33" y="6"/>
                    <a:pt x="35" y="10"/>
                  </a:cubicBezTo>
                  <a:cubicBezTo>
                    <a:pt x="36" y="11"/>
                    <a:pt x="37" y="11"/>
                    <a:pt x="37" y="11"/>
                  </a:cubicBezTo>
                  <a:cubicBezTo>
                    <a:pt x="38" y="10"/>
                    <a:pt x="38" y="9"/>
                    <a:pt x="38" y="9"/>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8" name="Freeform 100">
              <a:extLst>
                <a:ext uri="{FF2B5EF4-FFF2-40B4-BE49-F238E27FC236}">
                  <a16:creationId xmlns:a16="http://schemas.microsoft.com/office/drawing/2014/main" id="{F5FF243A-1ECB-4B60-9E09-4915D14325B6}"/>
                </a:ext>
              </a:extLst>
            </p:cNvPr>
            <p:cNvSpPr>
              <a:spLocks/>
            </p:cNvSpPr>
            <p:nvPr/>
          </p:nvSpPr>
          <p:spPr bwMode="auto">
            <a:xfrm>
              <a:off x="5573713" y="2336800"/>
              <a:ext cx="47625" cy="46038"/>
            </a:xfrm>
            <a:custGeom>
              <a:avLst/>
              <a:gdLst>
                <a:gd name="T0" fmla="*/ 12 w 25"/>
                <a:gd name="T1" fmla="*/ 0 h 24"/>
                <a:gd name="T2" fmla="*/ 11 w 25"/>
                <a:gd name="T3" fmla="*/ 0 h 24"/>
                <a:gd name="T4" fmla="*/ 1 w 25"/>
                <a:gd name="T5" fmla="*/ 13 h 24"/>
                <a:gd name="T6" fmla="*/ 12 w 25"/>
                <a:gd name="T7" fmla="*/ 24 h 24"/>
                <a:gd name="T8" fmla="*/ 14 w 25"/>
                <a:gd name="T9" fmla="*/ 24 h 24"/>
                <a:gd name="T10" fmla="*/ 24 w 25"/>
                <a:gd name="T11" fmla="*/ 10 h 24"/>
                <a:gd name="T12" fmla="*/ 12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12" y="0"/>
                  </a:moveTo>
                  <a:cubicBezTo>
                    <a:pt x="12" y="0"/>
                    <a:pt x="12" y="0"/>
                    <a:pt x="11" y="0"/>
                  </a:cubicBezTo>
                  <a:cubicBezTo>
                    <a:pt x="5" y="1"/>
                    <a:pt x="0" y="6"/>
                    <a:pt x="1" y="13"/>
                  </a:cubicBezTo>
                  <a:cubicBezTo>
                    <a:pt x="1" y="19"/>
                    <a:pt x="6" y="24"/>
                    <a:pt x="12" y="24"/>
                  </a:cubicBezTo>
                  <a:cubicBezTo>
                    <a:pt x="13" y="24"/>
                    <a:pt x="13" y="24"/>
                    <a:pt x="14" y="24"/>
                  </a:cubicBezTo>
                  <a:cubicBezTo>
                    <a:pt x="20" y="23"/>
                    <a:pt x="25" y="17"/>
                    <a:pt x="24" y="10"/>
                  </a:cubicBezTo>
                  <a:cubicBezTo>
                    <a:pt x="24" y="4"/>
                    <a:pt x="18" y="0"/>
                    <a:pt x="12" y="0"/>
                  </a:cubicBezTo>
                </a:path>
              </a:pathLst>
            </a:custGeom>
            <a:solidFill>
              <a:srgbClr val="E37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49" name="Freeform 101">
              <a:extLst>
                <a:ext uri="{FF2B5EF4-FFF2-40B4-BE49-F238E27FC236}">
                  <a16:creationId xmlns:a16="http://schemas.microsoft.com/office/drawing/2014/main" id="{365C5185-BB7F-4FF2-83CA-BC06E2B2ABBD}"/>
                </a:ext>
              </a:extLst>
            </p:cNvPr>
            <p:cNvSpPr>
              <a:spLocks/>
            </p:cNvSpPr>
            <p:nvPr/>
          </p:nvSpPr>
          <p:spPr bwMode="auto">
            <a:xfrm>
              <a:off x="5573713" y="2328863"/>
              <a:ext cx="47625" cy="47625"/>
            </a:xfrm>
            <a:custGeom>
              <a:avLst/>
              <a:gdLst>
                <a:gd name="T0" fmla="*/ 24 w 25"/>
                <a:gd name="T1" fmla="*/ 11 h 25"/>
                <a:gd name="T2" fmla="*/ 13 w 25"/>
                <a:gd name="T3" fmla="*/ 25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4"/>
                    <a:pt x="13" y="25"/>
                  </a:cubicBezTo>
                  <a:cubicBezTo>
                    <a:pt x="7" y="25"/>
                    <a:pt x="1" y="20"/>
                    <a:pt x="0" y="14"/>
                  </a:cubicBezTo>
                  <a:cubicBezTo>
                    <a:pt x="0" y="7"/>
                    <a:pt x="4" y="2"/>
                    <a:pt x="11" y="1"/>
                  </a:cubicBezTo>
                  <a:cubicBezTo>
                    <a:pt x="17" y="0"/>
                    <a:pt x="23" y="5"/>
                    <a:pt x="24" y="11"/>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0" name="Freeform 102">
              <a:extLst>
                <a:ext uri="{FF2B5EF4-FFF2-40B4-BE49-F238E27FC236}">
                  <a16:creationId xmlns:a16="http://schemas.microsoft.com/office/drawing/2014/main" id="{B548CEF2-EE5E-491C-844E-A18F13D92C35}"/>
                </a:ext>
              </a:extLst>
            </p:cNvPr>
            <p:cNvSpPr>
              <a:spLocks/>
            </p:cNvSpPr>
            <p:nvPr/>
          </p:nvSpPr>
          <p:spPr bwMode="auto">
            <a:xfrm>
              <a:off x="5599113" y="2339975"/>
              <a:ext cx="11113" cy="12700"/>
            </a:xfrm>
            <a:custGeom>
              <a:avLst/>
              <a:gdLst>
                <a:gd name="T0" fmla="*/ 6 w 6"/>
                <a:gd name="T1" fmla="*/ 2 h 6"/>
                <a:gd name="T2" fmla="*/ 3 w 6"/>
                <a:gd name="T3" fmla="*/ 6 h 6"/>
                <a:gd name="T4" fmla="*/ 0 w 6"/>
                <a:gd name="T5" fmla="*/ 3 h 6"/>
                <a:gd name="T6" fmla="*/ 3 w 6"/>
                <a:gd name="T7" fmla="*/ 0 h 6"/>
                <a:gd name="T8" fmla="*/ 6 w 6"/>
                <a:gd name="T9" fmla="*/ 2 h 6"/>
              </a:gdLst>
              <a:ahLst/>
              <a:cxnLst>
                <a:cxn ang="0">
                  <a:pos x="T0" y="T1"/>
                </a:cxn>
                <a:cxn ang="0">
                  <a:pos x="T2" y="T3"/>
                </a:cxn>
                <a:cxn ang="0">
                  <a:pos x="T4" y="T5"/>
                </a:cxn>
                <a:cxn ang="0">
                  <a:pos x="T6" y="T7"/>
                </a:cxn>
                <a:cxn ang="0">
                  <a:pos x="T8" y="T9"/>
                </a:cxn>
              </a:cxnLst>
              <a:rect l="0" t="0" r="r" b="b"/>
              <a:pathLst>
                <a:path w="6" h="6">
                  <a:moveTo>
                    <a:pt x="6" y="2"/>
                  </a:moveTo>
                  <a:cubicBezTo>
                    <a:pt x="6" y="4"/>
                    <a:pt x="5" y="6"/>
                    <a:pt x="3" y="6"/>
                  </a:cubicBezTo>
                  <a:cubicBezTo>
                    <a:pt x="2" y="6"/>
                    <a:pt x="0" y="5"/>
                    <a:pt x="0" y="3"/>
                  </a:cubicBezTo>
                  <a:cubicBezTo>
                    <a:pt x="0" y="1"/>
                    <a:pt x="1" y="0"/>
                    <a:pt x="3" y="0"/>
                  </a:cubicBezTo>
                  <a:cubicBezTo>
                    <a:pt x="4" y="0"/>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1" name="Freeform 103">
              <a:extLst>
                <a:ext uri="{FF2B5EF4-FFF2-40B4-BE49-F238E27FC236}">
                  <a16:creationId xmlns:a16="http://schemas.microsoft.com/office/drawing/2014/main" id="{320BBE37-7C95-41A1-8E8B-5DDF1E3DC817}"/>
                </a:ext>
              </a:extLst>
            </p:cNvPr>
            <p:cNvSpPr>
              <a:spLocks/>
            </p:cNvSpPr>
            <p:nvPr/>
          </p:nvSpPr>
          <p:spPr bwMode="auto">
            <a:xfrm>
              <a:off x="5567363" y="2316163"/>
              <a:ext cx="74613" cy="23813"/>
            </a:xfrm>
            <a:custGeom>
              <a:avLst/>
              <a:gdLst>
                <a:gd name="T0" fmla="*/ 0 w 38"/>
                <a:gd name="T1" fmla="*/ 11 h 13"/>
                <a:gd name="T2" fmla="*/ 13 w 38"/>
                <a:gd name="T3" fmla="*/ 1 h 13"/>
                <a:gd name="T4" fmla="*/ 31 w 38"/>
                <a:gd name="T5" fmla="*/ 7 h 13"/>
                <a:gd name="T6" fmla="*/ 32 w 38"/>
                <a:gd name="T7" fmla="*/ 7 h 13"/>
                <a:gd name="T8" fmla="*/ 34 w 38"/>
                <a:gd name="T9" fmla="*/ 6 h 13"/>
                <a:gd name="T10" fmla="*/ 37 w 38"/>
                <a:gd name="T11" fmla="*/ 4 h 13"/>
                <a:gd name="T12" fmla="*/ 38 w 38"/>
                <a:gd name="T13" fmla="*/ 4 h 13"/>
                <a:gd name="T14" fmla="*/ 38 w 38"/>
                <a:gd name="T15" fmla="*/ 4 h 13"/>
                <a:gd name="T16" fmla="*/ 37 w 38"/>
                <a:gd name="T17" fmla="*/ 6 h 13"/>
                <a:gd name="T18" fmla="*/ 36 w 38"/>
                <a:gd name="T19" fmla="*/ 8 h 13"/>
                <a:gd name="T20" fmla="*/ 33 w 38"/>
                <a:gd name="T21" fmla="*/ 10 h 13"/>
                <a:gd name="T22" fmla="*/ 32 w 38"/>
                <a:gd name="T23" fmla="*/ 11 h 13"/>
                <a:gd name="T24" fmla="*/ 31 w 38"/>
                <a:gd name="T25" fmla="*/ 11 h 13"/>
                <a:gd name="T26" fmla="*/ 29 w 38"/>
                <a:gd name="T27" fmla="*/ 10 h 13"/>
                <a:gd name="T28" fmla="*/ 14 w 38"/>
                <a:gd name="T29" fmla="*/ 4 h 13"/>
                <a:gd name="T30" fmla="*/ 3 w 38"/>
                <a:gd name="T31" fmla="*/ 12 h 13"/>
                <a:gd name="T32" fmla="*/ 1 w 38"/>
                <a:gd name="T33" fmla="*/ 13 h 13"/>
                <a:gd name="T34" fmla="*/ 0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0" y="11"/>
                  </a:moveTo>
                  <a:cubicBezTo>
                    <a:pt x="2" y="6"/>
                    <a:pt x="7" y="2"/>
                    <a:pt x="13" y="1"/>
                  </a:cubicBezTo>
                  <a:cubicBezTo>
                    <a:pt x="17" y="0"/>
                    <a:pt x="24" y="0"/>
                    <a:pt x="31" y="7"/>
                  </a:cubicBezTo>
                  <a:cubicBezTo>
                    <a:pt x="32" y="7"/>
                    <a:pt x="32" y="7"/>
                    <a:pt x="32" y="7"/>
                  </a:cubicBezTo>
                  <a:cubicBezTo>
                    <a:pt x="32" y="7"/>
                    <a:pt x="33" y="7"/>
                    <a:pt x="34" y="6"/>
                  </a:cubicBezTo>
                  <a:cubicBezTo>
                    <a:pt x="36" y="6"/>
                    <a:pt x="37" y="4"/>
                    <a:pt x="37" y="4"/>
                  </a:cubicBezTo>
                  <a:cubicBezTo>
                    <a:pt x="38" y="4"/>
                    <a:pt x="38" y="4"/>
                    <a:pt x="38" y="4"/>
                  </a:cubicBezTo>
                  <a:cubicBezTo>
                    <a:pt x="38" y="4"/>
                    <a:pt x="38" y="4"/>
                    <a:pt x="38" y="4"/>
                  </a:cubicBezTo>
                  <a:cubicBezTo>
                    <a:pt x="38" y="4"/>
                    <a:pt x="38" y="5"/>
                    <a:pt x="37" y="6"/>
                  </a:cubicBezTo>
                  <a:cubicBezTo>
                    <a:pt x="37" y="6"/>
                    <a:pt x="36" y="7"/>
                    <a:pt x="36" y="8"/>
                  </a:cubicBezTo>
                  <a:cubicBezTo>
                    <a:pt x="35" y="9"/>
                    <a:pt x="34" y="10"/>
                    <a:pt x="33" y="10"/>
                  </a:cubicBezTo>
                  <a:cubicBezTo>
                    <a:pt x="33" y="11"/>
                    <a:pt x="32" y="11"/>
                    <a:pt x="32" y="11"/>
                  </a:cubicBezTo>
                  <a:cubicBezTo>
                    <a:pt x="31" y="11"/>
                    <a:pt x="31" y="11"/>
                    <a:pt x="31" y="11"/>
                  </a:cubicBezTo>
                  <a:cubicBezTo>
                    <a:pt x="31" y="11"/>
                    <a:pt x="30" y="11"/>
                    <a:pt x="29" y="10"/>
                  </a:cubicBezTo>
                  <a:cubicBezTo>
                    <a:pt x="25" y="5"/>
                    <a:pt x="20" y="3"/>
                    <a:pt x="14" y="4"/>
                  </a:cubicBezTo>
                  <a:cubicBezTo>
                    <a:pt x="9" y="5"/>
                    <a:pt x="4" y="8"/>
                    <a:pt x="3" y="12"/>
                  </a:cubicBezTo>
                  <a:cubicBezTo>
                    <a:pt x="3" y="13"/>
                    <a:pt x="2" y="13"/>
                    <a:pt x="1" y="13"/>
                  </a:cubicBezTo>
                  <a:cubicBezTo>
                    <a:pt x="0" y="13"/>
                    <a:pt x="0" y="12"/>
                    <a:pt x="0" y="11"/>
                  </a:cubicBezTo>
                  <a:close/>
                </a:path>
              </a:pathLst>
            </a:custGeom>
            <a:solidFill>
              <a:srgbClr val="3C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2" name="Freeform 104">
              <a:extLst>
                <a:ext uri="{FF2B5EF4-FFF2-40B4-BE49-F238E27FC236}">
                  <a16:creationId xmlns:a16="http://schemas.microsoft.com/office/drawing/2014/main" id="{750020F4-47E5-4773-8AAF-896691189E00}"/>
                </a:ext>
              </a:extLst>
            </p:cNvPr>
            <p:cNvSpPr>
              <a:spLocks/>
            </p:cNvSpPr>
            <p:nvPr/>
          </p:nvSpPr>
          <p:spPr bwMode="auto">
            <a:xfrm>
              <a:off x="5318125" y="2076450"/>
              <a:ext cx="393700" cy="276225"/>
            </a:xfrm>
            <a:custGeom>
              <a:avLst/>
              <a:gdLst>
                <a:gd name="T0" fmla="*/ 142 w 202"/>
                <a:gd name="T1" fmla="*/ 105 h 143"/>
                <a:gd name="T2" fmla="*/ 156 w 202"/>
                <a:gd name="T3" fmla="*/ 126 h 143"/>
                <a:gd name="T4" fmla="*/ 104 w 202"/>
                <a:gd name="T5" fmla="*/ 99 h 143"/>
                <a:gd name="T6" fmla="*/ 119 w 202"/>
                <a:gd name="T7" fmla="*/ 120 h 143"/>
                <a:gd name="T8" fmla="*/ 102 w 202"/>
                <a:gd name="T9" fmla="*/ 112 h 143"/>
                <a:gd name="T10" fmla="*/ 71 w 202"/>
                <a:gd name="T11" fmla="*/ 85 h 143"/>
                <a:gd name="T12" fmla="*/ 26 w 202"/>
                <a:gd name="T13" fmla="*/ 143 h 143"/>
                <a:gd name="T14" fmla="*/ 95 w 202"/>
                <a:gd name="T15" fmla="*/ 5 h 143"/>
                <a:gd name="T16" fmla="*/ 184 w 202"/>
                <a:gd name="T17" fmla="*/ 135 h 143"/>
                <a:gd name="T18" fmla="*/ 142 w 202"/>
                <a:gd name="T19" fmla="*/ 10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143">
                  <a:moveTo>
                    <a:pt x="142" y="105"/>
                  </a:moveTo>
                  <a:cubicBezTo>
                    <a:pt x="144" y="112"/>
                    <a:pt x="149" y="121"/>
                    <a:pt x="156" y="126"/>
                  </a:cubicBezTo>
                  <a:cubicBezTo>
                    <a:pt x="136" y="123"/>
                    <a:pt x="118" y="112"/>
                    <a:pt x="104" y="99"/>
                  </a:cubicBezTo>
                  <a:cubicBezTo>
                    <a:pt x="106" y="106"/>
                    <a:pt x="111" y="113"/>
                    <a:pt x="119" y="120"/>
                  </a:cubicBezTo>
                  <a:cubicBezTo>
                    <a:pt x="113" y="118"/>
                    <a:pt x="108" y="115"/>
                    <a:pt x="102" y="112"/>
                  </a:cubicBezTo>
                  <a:cubicBezTo>
                    <a:pt x="90" y="105"/>
                    <a:pt x="79" y="95"/>
                    <a:pt x="71" y="85"/>
                  </a:cubicBezTo>
                  <a:cubicBezTo>
                    <a:pt x="61" y="110"/>
                    <a:pt x="41" y="142"/>
                    <a:pt x="26" y="143"/>
                  </a:cubicBezTo>
                  <a:cubicBezTo>
                    <a:pt x="0" y="102"/>
                    <a:pt x="19" y="10"/>
                    <a:pt x="95" y="5"/>
                  </a:cubicBezTo>
                  <a:cubicBezTo>
                    <a:pt x="170" y="0"/>
                    <a:pt x="202" y="85"/>
                    <a:pt x="184" y="135"/>
                  </a:cubicBezTo>
                  <a:cubicBezTo>
                    <a:pt x="167" y="132"/>
                    <a:pt x="147" y="111"/>
                    <a:pt x="142" y="105"/>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3" name="Freeform 105">
              <a:extLst>
                <a:ext uri="{FF2B5EF4-FFF2-40B4-BE49-F238E27FC236}">
                  <a16:creationId xmlns:a16="http://schemas.microsoft.com/office/drawing/2014/main" id="{43DEF173-FFB0-4F62-B6C7-D15E8A1F444C}"/>
                </a:ext>
              </a:extLst>
            </p:cNvPr>
            <p:cNvSpPr>
              <a:spLocks/>
            </p:cNvSpPr>
            <p:nvPr/>
          </p:nvSpPr>
          <p:spPr bwMode="auto">
            <a:xfrm>
              <a:off x="5484813" y="2471738"/>
              <a:ext cx="96838" cy="46038"/>
            </a:xfrm>
            <a:custGeom>
              <a:avLst/>
              <a:gdLst>
                <a:gd name="T0" fmla="*/ 48 w 49"/>
                <a:gd name="T1" fmla="*/ 0 h 24"/>
                <a:gd name="T2" fmla="*/ 25 w 49"/>
                <a:gd name="T3" fmla="*/ 23 h 24"/>
                <a:gd name="T4" fmla="*/ 0 w 49"/>
                <a:gd name="T5" fmla="*/ 3 h 24"/>
                <a:gd name="T6" fmla="*/ 48 w 49"/>
                <a:gd name="T7" fmla="*/ 0 h 24"/>
              </a:gdLst>
              <a:ahLst/>
              <a:cxnLst>
                <a:cxn ang="0">
                  <a:pos x="T0" y="T1"/>
                </a:cxn>
                <a:cxn ang="0">
                  <a:pos x="T2" y="T3"/>
                </a:cxn>
                <a:cxn ang="0">
                  <a:pos x="T4" y="T5"/>
                </a:cxn>
                <a:cxn ang="0">
                  <a:pos x="T6" y="T7"/>
                </a:cxn>
              </a:cxnLst>
              <a:rect l="0" t="0" r="r" b="b"/>
              <a:pathLst>
                <a:path w="49" h="24">
                  <a:moveTo>
                    <a:pt x="48" y="0"/>
                  </a:moveTo>
                  <a:cubicBezTo>
                    <a:pt x="49" y="11"/>
                    <a:pt x="39" y="22"/>
                    <a:pt x="25" y="23"/>
                  </a:cubicBezTo>
                  <a:cubicBezTo>
                    <a:pt x="12" y="24"/>
                    <a:pt x="1" y="15"/>
                    <a:pt x="0" y="3"/>
                  </a:cubicBezTo>
                  <a:lnTo>
                    <a:pt x="48" y="0"/>
                  </a:lnTo>
                  <a:close/>
                </a:path>
              </a:pathLst>
            </a:custGeom>
            <a:solidFill>
              <a:srgbClr val="F05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4" name="Freeform 106">
              <a:extLst>
                <a:ext uri="{FF2B5EF4-FFF2-40B4-BE49-F238E27FC236}">
                  <a16:creationId xmlns:a16="http://schemas.microsoft.com/office/drawing/2014/main" id="{14A8BA6E-EC86-4D37-BE26-9D3C73B978FA}"/>
                </a:ext>
              </a:extLst>
            </p:cNvPr>
            <p:cNvSpPr>
              <a:spLocks/>
            </p:cNvSpPr>
            <p:nvPr/>
          </p:nvSpPr>
          <p:spPr bwMode="auto">
            <a:xfrm>
              <a:off x="5492750" y="2471738"/>
              <a:ext cx="77788" cy="20638"/>
            </a:xfrm>
            <a:custGeom>
              <a:avLst/>
              <a:gdLst>
                <a:gd name="T0" fmla="*/ 36 w 40"/>
                <a:gd name="T1" fmla="*/ 8 h 11"/>
                <a:gd name="T2" fmla="*/ 4 w 40"/>
                <a:gd name="T3" fmla="*/ 10 h 11"/>
                <a:gd name="T4" fmla="*/ 0 w 40"/>
                <a:gd name="T5" fmla="*/ 7 h 11"/>
                <a:gd name="T6" fmla="*/ 0 w 40"/>
                <a:gd name="T7" fmla="*/ 3 h 11"/>
                <a:gd name="T8" fmla="*/ 40 w 40"/>
                <a:gd name="T9" fmla="*/ 0 h 11"/>
                <a:gd name="T10" fmla="*/ 40 w 40"/>
                <a:gd name="T11" fmla="*/ 4 h 11"/>
                <a:gd name="T12" fmla="*/ 36 w 40"/>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6" y="8"/>
                  </a:moveTo>
                  <a:cubicBezTo>
                    <a:pt x="4" y="10"/>
                    <a:pt x="4" y="10"/>
                    <a:pt x="4" y="10"/>
                  </a:cubicBezTo>
                  <a:cubicBezTo>
                    <a:pt x="2" y="11"/>
                    <a:pt x="0" y="9"/>
                    <a:pt x="0" y="7"/>
                  </a:cubicBezTo>
                  <a:cubicBezTo>
                    <a:pt x="0" y="3"/>
                    <a:pt x="0" y="3"/>
                    <a:pt x="0" y="3"/>
                  </a:cubicBezTo>
                  <a:cubicBezTo>
                    <a:pt x="40" y="0"/>
                    <a:pt x="40" y="0"/>
                    <a:pt x="40" y="0"/>
                  </a:cubicBezTo>
                  <a:cubicBezTo>
                    <a:pt x="40" y="4"/>
                    <a:pt x="40" y="4"/>
                    <a:pt x="40" y="4"/>
                  </a:cubicBezTo>
                  <a:cubicBezTo>
                    <a:pt x="40" y="6"/>
                    <a:pt x="38" y="8"/>
                    <a:pt x="3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5" name="Freeform 107">
              <a:extLst>
                <a:ext uri="{FF2B5EF4-FFF2-40B4-BE49-F238E27FC236}">
                  <a16:creationId xmlns:a16="http://schemas.microsoft.com/office/drawing/2014/main" id="{E3730E7D-2895-4080-8F74-09BCFE31BCE9}"/>
                </a:ext>
              </a:extLst>
            </p:cNvPr>
            <p:cNvSpPr>
              <a:spLocks/>
            </p:cNvSpPr>
            <p:nvPr/>
          </p:nvSpPr>
          <p:spPr bwMode="auto">
            <a:xfrm>
              <a:off x="5294313" y="2374900"/>
              <a:ext cx="111125" cy="206375"/>
            </a:xfrm>
            <a:custGeom>
              <a:avLst/>
              <a:gdLst>
                <a:gd name="T0" fmla="*/ 20 w 57"/>
                <a:gd name="T1" fmla="*/ 91 h 107"/>
                <a:gd name="T2" fmla="*/ 3 w 57"/>
                <a:gd name="T3" fmla="*/ 24 h 107"/>
                <a:gd name="T4" fmla="*/ 16 w 57"/>
                <a:gd name="T5" fmla="*/ 2 h 107"/>
                <a:gd name="T6" fmla="*/ 37 w 57"/>
                <a:gd name="T7" fmla="*/ 15 h 107"/>
                <a:gd name="T8" fmla="*/ 55 w 57"/>
                <a:gd name="T9" fmla="*/ 82 h 107"/>
                <a:gd name="T10" fmla="*/ 42 w 57"/>
                <a:gd name="T11" fmla="*/ 104 h 107"/>
                <a:gd name="T12" fmla="*/ 20 w 57"/>
                <a:gd name="T13" fmla="*/ 91 h 107"/>
              </a:gdLst>
              <a:ahLst/>
              <a:cxnLst>
                <a:cxn ang="0">
                  <a:pos x="T0" y="T1"/>
                </a:cxn>
                <a:cxn ang="0">
                  <a:pos x="T2" y="T3"/>
                </a:cxn>
                <a:cxn ang="0">
                  <a:pos x="T4" y="T5"/>
                </a:cxn>
                <a:cxn ang="0">
                  <a:pos x="T6" y="T7"/>
                </a:cxn>
                <a:cxn ang="0">
                  <a:pos x="T8" y="T9"/>
                </a:cxn>
                <a:cxn ang="0">
                  <a:pos x="T10" y="T11"/>
                </a:cxn>
                <a:cxn ang="0">
                  <a:pos x="T12" y="T13"/>
                </a:cxn>
              </a:cxnLst>
              <a:rect l="0" t="0" r="r" b="b"/>
              <a:pathLst>
                <a:path w="57" h="107">
                  <a:moveTo>
                    <a:pt x="20" y="91"/>
                  </a:moveTo>
                  <a:cubicBezTo>
                    <a:pt x="3" y="24"/>
                    <a:pt x="3" y="24"/>
                    <a:pt x="3" y="24"/>
                  </a:cubicBezTo>
                  <a:cubicBezTo>
                    <a:pt x="0" y="14"/>
                    <a:pt x="6" y="5"/>
                    <a:pt x="16" y="2"/>
                  </a:cubicBezTo>
                  <a:cubicBezTo>
                    <a:pt x="25" y="0"/>
                    <a:pt x="35" y="5"/>
                    <a:pt x="37" y="15"/>
                  </a:cubicBezTo>
                  <a:cubicBezTo>
                    <a:pt x="55" y="82"/>
                    <a:pt x="55" y="82"/>
                    <a:pt x="55" y="82"/>
                  </a:cubicBezTo>
                  <a:cubicBezTo>
                    <a:pt x="57" y="92"/>
                    <a:pt x="52" y="102"/>
                    <a:pt x="42" y="104"/>
                  </a:cubicBezTo>
                  <a:cubicBezTo>
                    <a:pt x="32" y="107"/>
                    <a:pt x="22" y="101"/>
                    <a:pt x="20" y="91"/>
                  </a:cubicBezTo>
                </a:path>
              </a:pathLst>
            </a:custGeom>
            <a:solidFill>
              <a:srgbClr val="68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6" name="Freeform 108">
              <a:extLst>
                <a:ext uri="{FF2B5EF4-FFF2-40B4-BE49-F238E27FC236}">
                  <a16:creationId xmlns:a16="http://schemas.microsoft.com/office/drawing/2014/main" id="{2001E73B-C647-450F-8C32-229F72A01416}"/>
                </a:ext>
              </a:extLst>
            </p:cNvPr>
            <p:cNvSpPr>
              <a:spLocks/>
            </p:cNvSpPr>
            <p:nvPr/>
          </p:nvSpPr>
          <p:spPr bwMode="auto">
            <a:xfrm>
              <a:off x="5326063" y="2376488"/>
              <a:ext cx="34925" cy="14288"/>
            </a:xfrm>
            <a:custGeom>
              <a:avLst/>
              <a:gdLst>
                <a:gd name="T0" fmla="*/ 7 w 18"/>
                <a:gd name="T1" fmla="*/ 0 h 7"/>
                <a:gd name="T2" fmla="*/ 3 w 18"/>
                <a:gd name="T3" fmla="*/ 0 h 7"/>
                <a:gd name="T4" fmla="*/ 0 w 18"/>
                <a:gd name="T5" fmla="*/ 1 h 7"/>
                <a:gd name="T6" fmla="*/ 4 w 18"/>
                <a:gd name="T7" fmla="*/ 1 h 7"/>
                <a:gd name="T8" fmla="*/ 18 w 18"/>
                <a:gd name="T9" fmla="*/ 7 h 7"/>
                <a:gd name="T10" fmla="*/ 18 w 18"/>
                <a:gd name="T11" fmla="*/ 5 h 7"/>
                <a:gd name="T12" fmla="*/ 7 w 1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7" y="0"/>
                  </a:moveTo>
                  <a:cubicBezTo>
                    <a:pt x="5" y="0"/>
                    <a:pt x="4" y="0"/>
                    <a:pt x="3" y="0"/>
                  </a:cubicBezTo>
                  <a:cubicBezTo>
                    <a:pt x="0" y="1"/>
                    <a:pt x="0" y="1"/>
                    <a:pt x="0" y="1"/>
                  </a:cubicBezTo>
                  <a:cubicBezTo>
                    <a:pt x="1" y="1"/>
                    <a:pt x="3" y="1"/>
                    <a:pt x="4" y="1"/>
                  </a:cubicBezTo>
                  <a:cubicBezTo>
                    <a:pt x="9" y="1"/>
                    <a:pt x="14" y="3"/>
                    <a:pt x="18" y="7"/>
                  </a:cubicBezTo>
                  <a:cubicBezTo>
                    <a:pt x="18" y="5"/>
                    <a:pt x="18" y="5"/>
                    <a:pt x="18" y="5"/>
                  </a:cubicBezTo>
                  <a:cubicBezTo>
                    <a:pt x="15" y="2"/>
                    <a:pt x="11" y="0"/>
                    <a:pt x="7" y="0"/>
                  </a:cubicBezTo>
                </a:path>
              </a:pathLst>
            </a:custGeom>
            <a:solidFill>
              <a:srgbClr val="2F1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7" name="Freeform 109">
              <a:extLst>
                <a:ext uri="{FF2B5EF4-FFF2-40B4-BE49-F238E27FC236}">
                  <a16:creationId xmlns:a16="http://schemas.microsoft.com/office/drawing/2014/main" id="{745F10FF-3BB3-4393-A9C4-A0FE09968195}"/>
                </a:ext>
              </a:extLst>
            </p:cNvPr>
            <p:cNvSpPr>
              <a:spLocks/>
            </p:cNvSpPr>
            <p:nvPr/>
          </p:nvSpPr>
          <p:spPr bwMode="auto">
            <a:xfrm>
              <a:off x="5360988" y="2387600"/>
              <a:ext cx="6350" cy="15875"/>
            </a:xfrm>
            <a:custGeom>
              <a:avLst/>
              <a:gdLst>
                <a:gd name="T0" fmla="*/ 0 w 3"/>
                <a:gd name="T1" fmla="*/ 0 h 9"/>
                <a:gd name="T2" fmla="*/ 0 w 3"/>
                <a:gd name="T3" fmla="*/ 2 h 9"/>
                <a:gd name="T4" fmla="*/ 3 w 3"/>
                <a:gd name="T5" fmla="*/ 9 h 9"/>
                <a:gd name="T6" fmla="*/ 3 w 3"/>
                <a:gd name="T7" fmla="*/ 6 h 9"/>
                <a:gd name="T8" fmla="*/ 0 w 3"/>
                <a:gd name="T9" fmla="*/ 0 h 9"/>
              </a:gdLst>
              <a:ahLst/>
              <a:cxnLst>
                <a:cxn ang="0">
                  <a:pos x="T0" y="T1"/>
                </a:cxn>
                <a:cxn ang="0">
                  <a:pos x="T2" y="T3"/>
                </a:cxn>
                <a:cxn ang="0">
                  <a:pos x="T4" y="T5"/>
                </a:cxn>
                <a:cxn ang="0">
                  <a:pos x="T6" y="T7"/>
                </a:cxn>
                <a:cxn ang="0">
                  <a:pos x="T8" y="T9"/>
                </a:cxn>
              </a:cxnLst>
              <a:rect l="0" t="0" r="r" b="b"/>
              <a:pathLst>
                <a:path w="3" h="9">
                  <a:moveTo>
                    <a:pt x="0" y="0"/>
                  </a:moveTo>
                  <a:cubicBezTo>
                    <a:pt x="0" y="2"/>
                    <a:pt x="0" y="2"/>
                    <a:pt x="0" y="2"/>
                  </a:cubicBezTo>
                  <a:cubicBezTo>
                    <a:pt x="1" y="4"/>
                    <a:pt x="3" y="6"/>
                    <a:pt x="3" y="9"/>
                  </a:cubicBezTo>
                  <a:cubicBezTo>
                    <a:pt x="3" y="6"/>
                    <a:pt x="3" y="6"/>
                    <a:pt x="3" y="6"/>
                  </a:cubicBezTo>
                  <a:cubicBezTo>
                    <a:pt x="2" y="3"/>
                    <a:pt x="1" y="1"/>
                    <a:pt x="0" y="0"/>
                  </a:cubicBezTo>
                </a:path>
              </a:pathLst>
            </a:custGeom>
            <a:solidFill>
              <a:srgbClr val="BE88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8" name="Freeform 110">
              <a:extLst>
                <a:ext uri="{FF2B5EF4-FFF2-40B4-BE49-F238E27FC236}">
                  <a16:creationId xmlns:a16="http://schemas.microsoft.com/office/drawing/2014/main" id="{C59F02D0-EF43-4DCF-AA95-01F9E0D096DB}"/>
                </a:ext>
              </a:extLst>
            </p:cNvPr>
            <p:cNvSpPr>
              <a:spLocks/>
            </p:cNvSpPr>
            <p:nvPr/>
          </p:nvSpPr>
          <p:spPr bwMode="auto">
            <a:xfrm>
              <a:off x="5302250" y="2381250"/>
              <a:ext cx="14288" cy="9525"/>
            </a:xfrm>
            <a:custGeom>
              <a:avLst/>
              <a:gdLst>
                <a:gd name="T0" fmla="*/ 7 w 7"/>
                <a:gd name="T1" fmla="*/ 0 h 5"/>
                <a:gd name="T2" fmla="*/ 0 w 7"/>
                <a:gd name="T3" fmla="*/ 5 h 5"/>
                <a:gd name="T4" fmla="*/ 4 w 7"/>
                <a:gd name="T5" fmla="*/ 3 h 5"/>
                <a:gd name="T6" fmla="*/ 7 w 7"/>
                <a:gd name="T7" fmla="*/ 1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4" y="1"/>
                    <a:pt x="2" y="3"/>
                    <a:pt x="0" y="5"/>
                  </a:cubicBezTo>
                  <a:cubicBezTo>
                    <a:pt x="1" y="5"/>
                    <a:pt x="2" y="4"/>
                    <a:pt x="4" y="3"/>
                  </a:cubicBezTo>
                  <a:cubicBezTo>
                    <a:pt x="5" y="2"/>
                    <a:pt x="6" y="2"/>
                    <a:pt x="7" y="1"/>
                  </a:cubicBezTo>
                  <a:cubicBezTo>
                    <a:pt x="7" y="1"/>
                    <a:pt x="7" y="0"/>
                    <a:pt x="7" y="0"/>
                  </a:cubicBezTo>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59" name="Freeform 111">
              <a:extLst>
                <a:ext uri="{FF2B5EF4-FFF2-40B4-BE49-F238E27FC236}">
                  <a16:creationId xmlns:a16="http://schemas.microsoft.com/office/drawing/2014/main" id="{D4152D95-FEB0-498E-BAB1-410A9008B2A1}"/>
                </a:ext>
              </a:extLst>
            </p:cNvPr>
            <p:cNvSpPr>
              <a:spLocks noEditPoints="1"/>
            </p:cNvSpPr>
            <p:nvPr/>
          </p:nvSpPr>
          <p:spPr bwMode="auto">
            <a:xfrm>
              <a:off x="5316538" y="2379663"/>
              <a:ext cx="88900" cy="190500"/>
            </a:xfrm>
            <a:custGeom>
              <a:avLst/>
              <a:gdLst>
                <a:gd name="T0" fmla="*/ 44 w 46"/>
                <a:gd name="T1" fmla="*/ 80 h 99"/>
                <a:gd name="T2" fmla="*/ 42 w 46"/>
                <a:gd name="T3" fmla="*/ 95 h 99"/>
                <a:gd name="T4" fmla="*/ 39 w 46"/>
                <a:gd name="T5" fmla="*/ 99 h 99"/>
                <a:gd name="T6" fmla="*/ 45 w 46"/>
                <a:gd name="T7" fmla="*/ 84 h 99"/>
                <a:gd name="T8" fmla="*/ 44 w 46"/>
                <a:gd name="T9" fmla="*/ 80 h 99"/>
                <a:gd name="T10" fmla="*/ 4 w 46"/>
                <a:gd name="T11" fmla="*/ 0 h 99"/>
                <a:gd name="T12" fmla="*/ 1 w 46"/>
                <a:gd name="T13" fmla="*/ 1 h 99"/>
                <a:gd name="T14" fmla="*/ 0 w 46"/>
                <a:gd name="T15" fmla="*/ 1 h 99"/>
                <a:gd name="T16" fmla="*/ 0 w 46"/>
                <a:gd name="T17" fmla="*/ 2 h 99"/>
                <a:gd name="T18" fmla="*/ 4 w 46"/>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9">
                  <a:moveTo>
                    <a:pt x="44" y="80"/>
                  </a:moveTo>
                  <a:cubicBezTo>
                    <a:pt x="45" y="86"/>
                    <a:pt x="44" y="91"/>
                    <a:pt x="42" y="95"/>
                  </a:cubicBezTo>
                  <a:cubicBezTo>
                    <a:pt x="41" y="96"/>
                    <a:pt x="40" y="98"/>
                    <a:pt x="39" y="99"/>
                  </a:cubicBezTo>
                  <a:cubicBezTo>
                    <a:pt x="44" y="96"/>
                    <a:pt x="46" y="90"/>
                    <a:pt x="45" y="84"/>
                  </a:cubicBezTo>
                  <a:cubicBezTo>
                    <a:pt x="44" y="80"/>
                    <a:pt x="44" y="80"/>
                    <a:pt x="44" y="80"/>
                  </a:cubicBezTo>
                  <a:moveTo>
                    <a:pt x="4" y="0"/>
                  </a:moveTo>
                  <a:cubicBezTo>
                    <a:pt x="1" y="1"/>
                    <a:pt x="1" y="1"/>
                    <a:pt x="1" y="1"/>
                  </a:cubicBezTo>
                  <a:cubicBezTo>
                    <a:pt x="1" y="1"/>
                    <a:pt x="0" y="1"/>
                    <a:pt x="0" y="1"/>
                  </a:cubicBezTo>
                  <a:cubicBezTo>
                    <a:pt x="0" y="1"/>
                    <a:pt x="0" y="2"/>
                    <a:pt x="0" y="2"/>
                  </a:cubicBezTo>
                  <a:cubicBezTo>
                    <a:pt x="1" y="1"/>
                    <a:pt x="3" y="1"/>
                    <a:pt x="4" y="0"/>
                  </a:cubicBezTo>
                </a:path>
              </a:pathLst>
            </a:custGeom>
            <a:solidFill>
              <a:srgbClr val="2F1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0" name="Freeform 112">
              <a:extLst>
                <a:ext uri="{FF2B5EF4-FFF2-40B4-BE49-F238E27FC236}">
                  <a16:creationId xmlns:a16="http://schemas.microsoft.com/office/drawing/2014/main" id="{FBAEF326-5D72-4244-8D04-015C86117896}"/>
                </a:ext>
              </a:extLst>
            </p:cNvPr>
            <p:cNvSpPr>
              <a:spLocks/>
            </p:cNvSpPr>
            <p:nvPr/>
          </p:nvSpPr>
          <p:spPr bwMode="auto">
            <a:xfrm>
              <a:off x="5310188" y="2379663"/>
              <a:ext cx="93663" cy="182563"/>
            </a:xfrm>
            <a:custGeom>
              <a:avLst/>
              <a:gdLst>
                <a:gd name="T0" fmla="*/ 12 w 48"/>
                <a:gd name="T1" fmla="*/ 0 h 95"/>
                <a:gd name="T2" fmla="*/ 8 w 48"/>
                <a:gd name="T3" fmla="*/ 0 h 95"/>
                <a:gd name="T4" fmla="*/ 7 w 48"/>
                <a:gd name="T5" fmla="*/ 0 h 95"/>
                <a:gd name="T6" fmla="*/ 3 w 48"/>
                <a:gd name="T7" fmla="*/ 2 h 95"/>
                <a:gd name="T8" fmla="*/ 0 w 48"/>
                <a:gd name="T9" fmla="*/ 4 h 95"/>
                <a:gd name="T10" fmla="*/ 1 w 48"/>
                <a:gd name="T11" fmla="*/ 4 h 95"/>
                <a:gd name="T12" fmla="*/ 8 w 48"/>
                <a:gd name="T13" fmla="*/ 2 h 95"/>
                <a:gd name="T14" fmla="*/ 12 w 48"/>
                <a:gd name="T15" fmla="*/ 2 h 95"/>
                <a:gd name="T16" fmla="*/ 26 w 48"/>
                <a:gd name="T17" fmla="*/ 13 h 95"/>
                <a:gd name="T18" fmla="*/ 45 w 48"/>
                <a:gd name="T19" fmla="*/ 87 h 95"/>
                <a:gd name="T20" fmla="*/ 45 w 48"/>
                <a:gd name="T21" fmla="*/ 95 h 95"/>
                <a:gd name="T22" fmla="*/ 47 w 48"/>
                <a:gd name="T23" fmla="*/ 80 h 95"/>
                <a:gd name="T24" fmla="*/ 29 w 48"/>
                <a:gd name="T25" fmla="*/ 13 h 95"/>
                <a:gd name="T26" fmla="*/ 26 w 48"/>
                <a:gd name="T27" fmla="*/ 6 h 95"/>
                <a:gd name="T28" fmla="*/ 12 w 48"/>
                <a:gd name="T2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5">
                  <a:moveTo>
                    <a:pt x="12" y="0"/>
                  </a:moveTo>
                  <a:cubicBezTo>
                    <a:pt x="11" y="0"/>
                    <a:pt x="9" y="0"/>
                    <a:pt x="8" y="0"/>
                  </a:cubicBezTo>
                  <a:cubicBezTo>
                    <a:pt x="7" y="0"/>
                    <a:pt x="7" y="0"/>
                    <a:pt x="7" y="0"/>
                  </a:cubicBezTo>
                  <a:cubicBezTo>
                    <a:pt x="6" y="1"/>
                    <a:pt x="4" y="1"/>
                    <a:pt x="3" y="2"/>
                  </a:cubicBezTo>
                  <a:cubicBezTo>
                    <a:pt x="2" y="3"/>
                    <a:pt x="1" y="3"/>
                    <a:pt x="0" y="4"/>
                  </a:cubicBezTo>
                  <a:cubicBezTo>
                    <a:pt x="0" y="4"/>
                    <a:pt x="1" y="4"/>
                    <a:pt x="1" y="4"/>
                  </a:cubicBezTo>
                  <a:cubicBezTo>
                    <a:pt x="8" y="2"/>
                    <a:pt x="8" y="2"/>
                    <a:pt x="8" y="2"/>
                  </a:cubicBezTo>
                  <a:cubicBezTo>
                    <a:pt x="9" y="2"/>
                    <a:pt x="10" y="2"/>
                    <a:pt x="12" y="2"/>
                  </a:cubicBezTo>
                  <a:cubicBezTo>
                    <a:pt x="18" y="2"/>
                    <a:pt x="24" y="6"/>
                    <a:pt x="26" y="13"/>
                  </a:cubicBezTo>
                  <a:cubicBezTo>
                    <a:pt x="45" y="87"/>
                    <a:pt x="45" y="87"/>
                    <a:pt x="45" y="87"/>
                  </a:cubicBezTo>
                  <a:cubicBezTo>
                    <a:pt x="45" y="90"/>
                    <a:pt x="45" y="92"/>
                    <a:pt x="45" y="95"/>
                  </a:cubicBezTo>
                  <a:cubicBezTo>
                    <a:pt x="47" y="91"/>
                    <a:pt x="48" y="86"/>
                    <a:pt x="47" y="80"/>
                  </a:cubicBezTo>
                  <a:cubicBezTo>
                    <a:pt x="29" y="13"/>
                    <a:pt x="29" y="13"/>
                    <a:pt x="29" y="13"/>
                  </a:cubicBezTo>
                  <a:cubicBezTo>
                    <a:pt x="29" y="10"/>
                    <a:pt x="27" y="8"/>
                    <a:pt x="26" y="6"/>
                  </a:cubicBezTo>
                  <a:cubicBezTo>
                    <a:pt x="22" y="2"/>
                    <a:pt x="17" y="0"/>
                    <a:pt x="12" y="0"/>
                  </a:cubicBezTo>
                </a:path>
              </a:pathLst>
            </a:custGeom>
            <a:solidFill>
              <a:srgbClr val="52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1" name="Freeform 113">
              <a:extLst>
                <a:ext uri="{FF2B5EF4-FFF2-40B4-BE49-F238E27FC236}">
                  <a16:creationId xmlns:a16="http://schemas.microsoft.com/office/drawing/2014/main" id="{C4BEAA4F-5C16-4B95-9CDC-37493F31CE2C}"/>
                </a:ext>
              </a:extLst>
            </p:cNvPr>
            <p:cNvSpPr>
              <a:spLocks/>
            </p:cNvSpPr>
            <p:nvPr/>
          </p:nvSpPr>
          <p:spPr bwMode="auto">
            <a:xfrm>
              <a:off x="5318125" y="2390775"/>
              <a:ext cx="15875" cy="19050"/>
            </a:xfrm>
            <a:custGeom>
              <a:avLst/>
              <a:gdLst>
                <a:gd name="T0" fmla="*/ 2 w 8"/>
                <a:gd name="T1" fmla="*/ 7 h 10"/>
                <a:gd name="T2" fmla="*/ 1 w 8"/>
                <a:gd name="T3" fmla="*/ 3 h 10"/>
                <a:gd name="T4" fmla="*/ 3 w 8"/>
                <a:gd name="T5" fmla="*/ 0 h 10"/>
                <a:gd name="T6" fmla="*/ 6 w 8"/>
                <a:gd name="T7" fmla="*/ 2 h 10"/>
                <a:gd name="T8" fmla="*/ 7 w 8"/>
                <a:gd name="T9" fmla="*/ 6 h 10"/>
                <a:gd name="T10" fmla="*/ 5 w 8"/>
                <a:gd name="T11" fmla="*/ 9 h 10"/>
                <a:gd name="T12" fmla="*/ 2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7"/>
                  </a:moveTo>
                  <a:cubicBezTo>
                    <a:pt x="1" y="3"/>
                    <a:pt x="1" y="3"/>
                    <a:pt x="1" y="3"/>
                  </a:cubicBezTo>
                  <a:cubicBezTo>
                    <a:pt x="0" y="2"/>
                    <a:pt x="1" y="0"/>
                    <a:pt x="3" y="0"/>
                  </a:cubicBezTo>
                  <a:cubicBezTo>
                    <a:pt x="4" y="0"/>
                    <a:pt x="6" y="0"/>
                    <a:pt x="6" y="2"/>
                  </a:cubicBezTo>
                  <a:cubicBezTo>
                    <a:pt x="7" y="6"/>
                    <a:pt x="7" y="6"/>
                    <a:pt x="7" y="6"/>
                  </a:cubicBezTo>
                  <a:cubicBezTo>
                    <a:pt x="8" y="7"/>
                    <a:pt x="7" y="9"/>
                    <a:pt x="5" y="9"/>
                  </a:cubicBezTo>
                  <a:cubicBezTo>
                    <a:pt x="4" y="10"/>
                    <a:pt x="2" y="9"/>
                    <a:pt x="2" y="7"/>
                  </a:cubicBezTo>
                  <a:close/>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2" name="Freeform 114">
              <a:extLst>
                <a:ext uri="{FF2B5EF4-FFF2-40B4-BE49-F238E27FC236}">
                  <a16:creationId xmlns:a16="http://schemas.microsoft.com/office/drawing/2014/main" id="{839F4A93-3757-493C-B1DE-1450C99E348B}"/>
                </a:ext>
              </a:extLst>
            </p:cNvPr>
            <p:cNvSpPr>
              <a:spLocks/>
            </p:cNvSpPr>
            <p:nvPr/>
          </p:nvSpPr>
          <p:spPr bwMode="auto">
            <a:xfrm>
              <a:off x="5284788" y="2430463"/>
              <a:ext cx="115888" cy="123825"/>
            </a:xfrm>
            <a:custGeom>
              <a:avLst/>
              <a:gdLst>
                <a:gd name="T0" fmla="*/ 56 w 59"/>
                <a:gd name="T1" fmla="*/ 34 h 64"/>
                <a:gd name="T2" fmla="*/ 34 w 59"/>
                <a:gd name="T3" fmla="*/ 64 h 64"/>
                <a:gd name="T4" fmla="*/ 0 w 59"/>
                <a:gd name="T5" fmla="*/ 51 h 64"/>
                <a:gd name="T6" fmla="*/ 10 w 59"/>
                <a:gd name="T7" fmla="*/ 12 h 64"/>
                <a:gd name="T8" fmla="*/ 37 w 59"/>
                <a:gd name="T9" fmla="*/ 4 h 64"/>
                <a:gd name="T10" fmla="*/ 56 w 59"/>
                <a:gd name="T11" fmla="*/ 34 h 64"/>
              </a:gdLst>
              <a:ahLst/>
              <a:cxnLst>
                <a:cxn ang="0">
                  <a:pos x="T0" y="T1"/>
                </a:cxn>
                <a:cxn ang="0">
                  <a:pos x="T2" y="T3"/>
                </a:cxn>
                <a:cxn ang="0">
                  <a:pos x="T4" y="T5"/>
                </a:cxn>
                <a:cxn ang="0">
                  <a:pos x="T6" y="T7"/>
                </a:cxn>
                <a:cxn ang="0">
                  <a:pos x="T8" y="T9"/>
                </a:cxn>
                <a:cxn ang="0">
                  <a:pos x="T10" y="T11"/>
                </a:cxn>
              </a:cxnLst>
              <a:rect l="0" t="0" r="r" b="b"/>
              <a:pathLst>
                <a:path w="59" h="64">
                  <a:moveTo>
                    <a:pt x="56" y="34"/>
                  </a:moveTo>
                  <a:cubicBezTo>
                    <a:pt x="34" y="64"/>
                    <a:pt x="34" y="64"/>
                    <a:pt x="34" y="64"/>
                  </a:cubicBezTo>
                  <a:cubicBezTo>
                    <a:pt x="0" y="51"/>
                    <a:pt x="0" y="51"/>
                    <a:pt x="0" y="51"/>
                  </a:cubicBezTo>
                  <a:cubicBezTo>
                    <a:pt x="10" y="12"/>
                    <a:pt x="10" y="12"/>
                    <a:pt x="10" y="12"/>
                  </a:cubicBezTo>
                  <a:cubicBezTo>
                    <a:pt x="13" y="4"/>
                    <a:pt x="28" y="0"/>
                    <a:pt x="37" y="4"/>
                  </a:cubicBezTo>
                  <a:cubicBezTo>
                    <a:pt x="46" y="7"/>
                    <a:pt x="59" y="26"/>
                    <a:pt x="56" y="34"/>
                  </a:cubicBezTo>
                  <a:close/>
                </a:path>
              </a:pathLst>
            </a:custGeom>
            <a:solidFill>
              <a:srgbClr val="F2A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sp>
          <p:nvSpPr>
            <p:cNvPr id="63" name="Freeform 115">
              <a:extLst>
                <a:ext uri="{FF2B5EF4-FFF2-40B4-BE49-F238E27FC236}">
                  <a16:creationId xmlns:a16="http://schemas.microsoft.com/office/drawing/2014/main" id="{197C5E17-23A4-47DC-9E09-B3A759214D6A}"/>
                </a:ext>
              </a:extLst>
            </p:cNvPr>
            <p:cNvSpPr>
              <a:spLocks/>
            </p:cNvSpPr>
            <p:nvPr/>
          </p:nvSpPr>
          <p:spPr bwMode="auto">
            <a:xfrm>
              <a:off x="5203825" y="2505075"/>
              <a:ext cx="214313" cy="323850"/>
            </a:xfrm>
            <a:custGeom>
              <a:avLst/>
              <a:gdLst>
                <a:gd name="T0" fmla="*/ 24 w 110"/>
                <a:gd name="T1" fmla="*/ 168 h 168"/>
                <a:gd name="T2" fmla="*/ 10 w 110"/>
                <a:gd name="T3" fmla="*/ 163 h 168"/>
                <a:gd name="T4" fmla="*/ 4 w 110"/>
                <a:gd name="T5" fmla="*/ 139 h 168"/>
                <a:gd name="T6" fmla="*/ 43 w 110"/>
                <a:gd name="T7" fmla="*/ 0 h 168"/>
                <a:gd name="T8" fmla="*/ 84 w 110"/>
                <a:gd name="T9" fmla="*/ 15 h 168"/>
                <a:gd name="T10" fmla="*/ 63 w 110"/>
                <a:gd name="T11" fmla="*/ 96 h 168"/>
                <a:gd name="T12" fmla="*/ 102 w 110"/>
                <a:gd name="T13" fmla="*/ 61 h 168"/>
                <a:gd name="T14" fmla="*/ 110 w 110"/>
                <a:gd name="T15" fmla="*/ 129 h 168"/>
                <a:gd name="T16" fmla="*/ 35 w 110"/>
                <a:gd name="T17" fmla="*/ 165 h 168"/>
                <a:gd name="T18" fmla="*/ 24 w 110"/>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68">
                  <a:moveTo>
                    <a:pt x="24" y="168"/>
                  </a:moveTo>
                  <a:cubicBezTo>
                    <a:pt x="19" y="168"/>
                    <a:pt x="14" y="167"/>
                    <a:pt x="10" y="163"/>
                  </a:cubicBezTo>
                  <a:cubicBezTo>
                    <a:pt x="3" y="158"/>
                    <a:pt x="0" y="148"/>
                    <a:pt x="4" y="139"/>
                  </a:cubicBezTo>
                  <a:cubicBezTo>
                    <a:pt x="43" y="0"/>
                    <a:pt x="43" y="0"/>
                    <a:pt x="43" y="0"/>
                  </a:cubicBezTo>
                  <a:cubicBezTo>
                    <a:pt x="84" y="15"/>
                    <a:pt x="84" y="15"/>
                    <a:pt x="84" y="15"/>
                  </a:cubicBezTo>
                  <a:cubicBezTo>
                    <a:pt x="63" y="96"/>
                    <a:pt x="63" y="96"/>
                    <a:pt x="63" y="96"/>
                  </a:cubicBezTo>
                  <a:cubicBezTo>
                    <a:pt x="63" y="96"/>
                    <a:pt x="84" y="69"/>
                    <a:pt x="102" y="61"/>
                  </a:cubicBezTo>
                  <a:cubicBezTo>
                    <a:pt x="110" y="129"/>
                    <a:pt x="110" y="129"/>
                    <a:pt x="110" y="129"/>
                  </a:cubicBezTo>
                  <a:cubicBezTo>
                    <a:pt x="35" y="165"/>
                    <a:pt x="35" y="165"/>
                    <a:pt x="35" y="165"/>
                  </a:cubicBezTo>
                  <a:cubicBezTo>
                    <a:pt x="32" y="167"/>
                    <a:pt x="28" y="168"/>
                    <a:pt x="24" y="16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867" tIns="39434" rIns="78867" bIns="39434" numCol="1" anchor="t" anchorCtr="0" compatLnSpc="1">
              <a:prstTxWarp prst="textNoShape">
                <a:avLst/>
              </a:prstTxWarp>
            </a:bodyPr>
            <a:lstStyle/>
            <a:p>
              <a:endParaRPr lang="en-US" sz="1553"/>
            </a:p>
          </p:txBody>
        </p:sp>
      </p:grpSp>
    </p:spTree>
    <p:extLst>
      <p:ext uri="{BB962C8B-B14F-4D97-AF65-F5344CB8AC3E}">
        <p14:creationId xmlns:p14="http://schemas.microsoft.com/office/powerpoint/2010/main" val="2958001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EEFBA-F707-4AEB-B77E-5EA46B2EDBF5}"/>
              </a:ext>
            </a:extLst>
          </p:cNvPr>
          <p:cNvSpPr>
            <a:spLocks noGrp="1"/>
          </p:cNvSpPr>
          <p:nvPr>
            <p:ph type="title"/>
          </p:nvPr>
        </p:nvSpPr>
        <p:spPr>
          <a:xfrm>
            <a:off x="4399896" y="2521655"/>
            <a:ext cx="6947555" cy="1814690"/>
          </a:xfrm>
        </p:spPr>
        <p:txBody>
          <a:bodyPr/>
          <a:lstStyle/>
          <a:p>
            <a:r>
              <a:rPr lang="en-US" dirty="0"/>
              <a:t>Accommodating Students with AD/HD</a:t>
            </a:r>
          </a:p>
        </p:txBody>
      </p:sp>
      <p:grpSp>
        <p:nvGrpSpPr>
          <p:cNvPr id="7" name="Group 6">
            <a:extLst>
              <a:ext uri="{FF2B5EF4-FFF2-40B4-BE49-F238E27FC236}">
                <a16:creationId xmlns:a16="http://schemas.microsoft.com/office/drawing/2014/main" id="{EF0ED020-7688-4E82-9468-BA735F1D7D78}"/>
              </a:ext>
            </a:extLst>
          </p:cNvPr>
          <p:cNvGrpSpPr/>
          <p:nvPr/>
        </p:nvGrpSpPr>
        <p:grpSpPr>
          <a:xfrm>
            <a:off x="844549" y="2042930"/>
            <a:ext cx="2842703" cy="2772140"/>
            <a:chOff x="4073211" y="1371600"/>
            <a:chExt cx="4056739" cy="3956039"/>
          </a:xfrm>
        </p:grpSpPr>
        <p:sp>
          <p:nvSpPr>
            <p:cNvPr id="8" name="Freeform 1">
              <a:extLst>
                <a:ext uri="{FF2B5EF4-FFF2-40B4-BE49-F238E27FC236}">
                  <a16:creationId xmlns:a16="http://schemas.microsoft.com/office/drawing/2014/main" id="{C99D8216-2575-44C5-9A98-EFFF6A1E54D6}"/>
                </a:ext>
              </a:extLst>
            </p:cNvPr>
            <p:cNvSpPr>
              <a:spLocks noChangeArrowheads="1"/>
            </p:cNvSpPr>
            <p:nvPr/>
          </p:nvSpPr>
          <p:spPr bwMode="auto">
            <a:xfrm>
              <a:off x="6172200" y="1371600"/>
              <a:ext cx="1957750" cy="3956039"/>
            </a:xfrm>
            <a:custGeom>
              <a:avLst/>
              <a:gdLst>
                <a:gd name="T0" fmla="*/ 3334 w 6602"/>
                <a:gd name="T1" fmla="*/ 1294 h 13340"/>
                <a:gd name="T2" fmla="*/ 0 w 6602"/>
                <a:gd name="T3" fmla="*/ 1906 h 13340"/>
                <a:gd name="T4" fmla="*/ 68 w 6602"/>
                <a:gd name="T5" fmla="*/ 12522 h 13340"/>
                <a:gd name="T6" fmla="*/ 3607 w 6602"/>
                <a:gd name="T7" fmla="*/ 11910 h 13340"/>
                <a:gd name="T8" fmla="*/ 5852 w 6602"/>
                <a:gd name="T9" fmla="*/ 10140 h 13340"/>
                <a:gd name="T10" fmla="*/ 6601 w 6602"/>
                <a:gd name="T11" fmla="*/ 7622 h 13340"/>
                <a:gd name="T12" fmla="*/ 5920 w 6602"/>
                <a:gd name="T13" fmla="*/ 5172 h 13340"/>
                <a:gd name="T14" fmla="*/ 4628 w 6602"/>
                <a:gd name="T15" fmla="*/ 3130 h 13340"/>
                <a:gd name="T16" fmla="*/ 3334 w 6602"/>
                <a:gd name="T17" fmla="*/ 11569 h 13340"/>
                <a:gd name="T18" fmla="*/ 3334 w 6602"/>
                <a:gd name="T19" fmla="*/ 11638 h 13340"/>
                <a:gd name="T20" fmla="*/ 1701 w 6602"/>
                <a:gd name="T21" fmla="*/ 12930 h 13340"/>
                <a:gd name="T22" fmla="*/ 340 w 6602"/>
                <a:gd name="T23" fmla="*/ 9800 h 13340"/>
                <a:gd name="T24" fmla="*/ 1769 w 6602"/>
                <a:gd name="T25" fmla="*/ 9595 h 13340"/>
                <a:gd name="T26" fmla="*/ 1429 w 6602"/>
                <a:gd name="T27" fmla="*/ 10072 h 13340"/>
                <a:gd name="T28" fmla="*/ 2858 w 6602"/>
                <a:gd name="T29" fmla="*/ 10072 h 13340"/>
                <a:gd name="T30" fmla="*/ 4151 w 6602"/>
                <a:gd name="T31" fmla="*/ 11638 h 13340"/>
                <a:gd name="T32" fmla="*/ 3742 w 6602"/>
                <a:gd name="T33" fmla="*/ 11569 h 13340"/>
                <a:gd name="T34" fmla="*/ 2108 w 6602"/>
                <a:gd name="T35" fmla="*/ 9460 h 13340"/>
                <a:gd name="T36" fmla="*/ 340 w 6602"/>
                <a:gd name="T37" fmla="*/ 9188 h 13340"/>
                <a:gd name="T38" fmla="*/ 1906 w 6602"/>
                <a:gd name="T39" fmla="*/ 8507 h 13340"/>
                <a:gd name="T40" fmla="*/ 2858 w 6602"/>
                <a:gd name="T41" fmla="*/ 6873 h 13340"/>
                <a:gd name="T42" fmla="*/ 3742 w 6602"/>
                <a:gd name="T43" fmla="*/ 8167 h 13340"/>
                <a:gd name="T44" fmla="*/ 4558 w 6602"/>
                <a:gd name="T45" fmla="*/ 9595 h 13340"/>
                <a:gd name="T46" fmla="*/ 5512 w 6602"/>
                <a:gd name="T47" fmla="*/ 10140 h 13340"/>
                <a:gd name="T48" fmla="*/ 5580 w 6602"/>
                <a:gd name="T49" fmla="*/ 5172 h 13340"/>
                <a:gd name="T50" fmla="*/ 5375 w 6602"/>
                <a:gd name="T51" fmla="*/ 5989 h 13340"/>
                <a:gd name="T52" fmla="*/ 4356 w 6602"/>
                <a:gd name="T53" fmla="*/ 7010 h 13340"/>
                <a:gd name="T54" fmla="*/ 4558 w 6602"/>
                <a:gd name="T55" fmla="*/ 7213 h 13340"/>
                <a:gd name="T56" fmla="*/ 6192 w 6602"/>
                <a:gd name="T57" fmla="*/ 7622 h 13340"/>
                <a:gd name="T58" fmla="*/ 5375 w 6602"/>
                <a:gd name="T59" fmla="*/ 9051 h 13340"/>
                <a:gd name="T60" fmla="*/ 3879 w 6602"/>
                <a:gd name="T61" fmla="*/ 8983 h 13340"/>
                <a:gd name="T62" fmla="*/ 4084 w 6602"/>
                <a:gd name="T63" fmla="*/ 7213 h 13340"/>
                <a:gd name="T64" fmla="*/ 2108 w 6602"/>
                <a:gd name="T65" fmla="*/ 7485 h 13340"/>
                <a:gd name="T66" fmla="*/ 340 w 6602"/>
                <a:gd name="T67" fmla="*/ 7622 h 13340"/>
                <a:gd name="T68" fmla="*/ 340 w 6602"/>
                <a:gd name="T69" fmla="*/ 2110 h 13340"/>
                <a:gd name="T70" fmla="*/ 1634 w 6602"/>
                <a:gd name="T71" fmla="*/ 1973 h 13340"/>
                <a:gd name="T72" fmla="*/ 1973 w 6602"/>
                <a:gd name="T73" fmla="*/ 1768 h 13340"/>
                <a:gd name="T74" fmla="*/ 408 w 6602"/>
                <a:gd name="T75" fmla="*/ 1429 h 13340"/>
                <a:gd name="T76" fmla="*/ 3062 w 6602"/>
                <a:gd name="T77" fmla="*/ 1496 h 13340"/>
                <a:gd name="T78" fmla="*/ 3062 w 6602"/>
                <a:gd name="T79" fmla="*/ 1496 h 13340"/>
                <a:gd name="T80" fmla="*/ 1906 w 6602"/>
                <a:gd name="T81" fmla="*/ 3062 h 13340"/>
                <a:gd name="T82" fmla="*/ 1089 w 6602"/>
                <a:gd name="T83" fmla="*/ 5377 h 13340"/>
                <a:gd name="T84" fmla="*/ 2653 w 6602"/>
                <a:gd name="T85" fmla="*/ 5784 h 13340"/>
                <a:gd name="T86" fmla="*/ 2518 w 6602"/>
                <a:gd name="T87" fmla="*/ 5377 h 13340"/>
                <a:gd name="T88" fmla="*/ 1361 w 6602"/>
                <a:gd name="T89" fmla="*/ 3744 h 13340"/>
                <a:gd name="T90" fmla="*/ 3130 w 6602"/>
                <a:gd name="T91" fmla="*/ 3062 h 13340"/>
                <a:gd name="T92" fmla="*/ 4286 w 6602"/>
                <a:gd name="T93" fmla="*/ 3130 h 13340"/>
                <a:gd name="T94" fmla="*/ 4286 w 6602"/>
                <a:gd name="T95" fmla="*/ 3471 h 13340"/>
                <a:gd name="T96" fmla="*/ 2925 w 6602"/>
                <a:gd name="T97" fmla="*/ 4628 h 13340"/>
                <a:gd name="T98" fmla="*/ 2858 w 6602"/>
                <a:gd name="T99" fmla="*/ 5035 h 13340"/>
                <a:gd name="T100" fmla="*/ 4558 w 6602"/>
                <a:gd name="T101" fmla="*/ 3744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2" h="13340">
                  <a:moveTo>
                    <a:pt x="3334" y="1294"/>
                  </a:moveTo>
                  <a:lnTo>
                    <a:pt x="3334" y="1294"/>
                  </a:lnTo>
                  <a:cubicBezTo>
                    <a:pt x="3130" y="545"/>
                    <a:pt x="2450" y="0"/>
                    <a:pt x="1701" y="0"/>
                  </a:cubicBezTo>
                  <a:cubicBezTo>
                    <a:pt x="747" y="0"/>
                    <a:pt x="0" y="884"/>
                    <a:pt x="0" y="1906"/>
                  </a:cubicBezTo>
                  <a:cubicBezTo>
                    <a:pt x="0" y="12385"/>
                    <a:pt x="0" y="12385"/>
                    <a:pt x="0" y="12385"/>
                  </a:cubicBezTo>
                  <a:cubicBezTo>
                    <a:pt x="0" y="12455"/>
                    <a:pt x="0" y="12522"/>
                    <a:pt x="68" y="12522"/>
                  </a:cubicBezTo>
                  <a:cubicBezTo>
                    <a:pt x="408" y="12930"/>
                    <a:pt x="1157" y="13339"/>
                    <a:pt x="1701" y="13339"/>
                  </a:cubicBezTo>
                  <a:cubicBezTo>
                    <a:pt x="2585" y="13339"/>
                    <a:pt x="3334" y="12795"/>
                    <a:pt x="3607" y="11910"/>
                  </a:cubicBezTo>
                  <a:cubicBezTo>
                    <a:pt x="3811" y="11978"/>
                    <a:pt x="3946" y="11978"/>
                    <a:pt x="4151" y="11978"/>
                  </a:cubicBezTo>
                  <a:cubicBezTo>
                    <a:pt x="5103" y="11978"/>
                    <a:pt x="5852" y="11161"/>
                    <a:pt x="5852" y="10140"/>
                  </a:cubicBezTo>
                  <a:cubicBezTo>
                    <a:pt x="5852" y="9800"/>
                    <a:pt x="5785" y="9528"/>
                    <a:pt x="5717" y="9323"/>
                  </a:cubicBezTo>
                  <a:cubicBezTo>
                    <a:pt x="6261" y="8983"/>
                    <a:pt x="6601" y="8372"/>
                    <a:pt x="6601" y="7622"/>
                  </a:cubicBezTo>
                  <a:cubicBezTo>
                    <a:pt x="6601" y="7010"/>
                    <a:pt x="6261" y="6396"/>
                    <a:pt x="5785" y="6057"/>
                  </a:cubicBezTo>
                  <a:cubicBezTo>
                    <a:pt x="5920" y="5784"/>
                    <a:pt x="5920" y="5445"/>
                    <a:pt x="5920" y="5172"/>
                  </a:cubicBezTo>
                  <a:cubicBezTo>
                    <a:pt x="5920" y="4288"/>
                    <a:pt x="5375" y="3539"/>
                    <a:pt x="4628" y="3334"/>
                  </a:cubicBezTo>
                  <a:cubicBezTo>
                    <a:pt x="4628" y="3267"/>
                    <a:pt x="4628" y="3199"/>
                    <a:pt x="4628" y="3130"/>
                  </a:cubicBezTo>
                  <a:cubicBezTo>
                    <a:pt x="4628" y="2245"/>
                    <a:pt x="4084" y="1496"/>
                    <a:pt x="3334" y="1294"/>
                  </a:cubicBezTo>
                  <a:close/>
                  <a:moveTo>
                    <a:pt x="3334" y="11569"/>
                  </a:moveTo>
                  <a:lnTo>
                    <a:pt x="3334" y="11569"/>
                  </a:lnTo>
                  <a:cubicBezTo>
                    <a:pt x="3334" y="11638"/>
                    <a:pt x="3334" y="11638"/>
                    <a:pt x="3334" y="11638"/>
                  </a:cubicBezTo>
                  <a:lnTo>
                    <a:pt x="3334" y="11638"/>
                  </a:lnTo>
                  <a:cubicBezTo>
                    <a:pt x="3130" y="12385"/>
                    <a:pt x="2450" y="12930"/>
                    <a:pt x="1701" y="12930"/>
                  </a:cubicBezTo>
                  <a:cubicBezTo>
                    <a:pt x="1292" y="12930"/>
                    <a:pt x="680" y="12590"/>
                    <a:pt x="340" y="12318"/>
                  </a:cubicBezTo>
                  <a:cubicBezTo>
                    <a:pt x="340" y="9800"/>
                    <a:pt x="340" y="9800"/>
                    <a:pt x="340" y="9800"/>
                  </a:cubicBezTo>
                  <a:cubicBezTo>
                    <a:pt x="545" y="9391"/>
                    <a:pt x="1019" y="9323"/>
                    <a:pt x="1157" y="9323"/>
                  </a:cubicBezTo>
                  <a:cubicBezTo>
                    <a:pt x="1429" y="9323"/>
                    <a:pt x="1701" y="9460"/>
                    <a:pt x="1769" y="9595"/>
                  </a:cubicBezTo>
                  <a:cubicBezTo>
                    <a:pt x="1701" y="9663"/>
                    <a:pt x="1564" y="9733"/>
                    <a:pt x="1496" y="9800"/>
                  </a:cubicBezTo>
                  <a:cubicBezTo>
                    <a:pt x="1429" y="9868"/>
                    <a:pt x="1361" y="10005"/>
                    <a:pt x="1429" y="10072"/>
                  </a:cubicBezTo>
                  <a:cubicBezTo>
                    <a:pt x="1496" y="10140"/>
                    <a:pt x="1634" y="10140"/>
                    <a:pt x="1701" y="10072"/>
                  </a:cubicBezTo>
                  <a:cubicBezTo>
                    <a:pt x="2178" y="9663"/>
                    <a:pt x="2585" y="9935"/>
                    <a:pt x="2858" y="10072"/>
                  </a:cubicBezTo>
                  <a:cubicBezTo>
                    <a:pt x="3267" y="10412"/>
                    <a:pt x="3470" y="11094"/>
                    <a:pt x="3334" y="11569"/>
                  </a:cubicBezTo>
                  <a:close/>
                  <a:moveTo>
                    <a:pt x="4151" y="11638"/>
                  </a:moveTo>
                  <a:lnTo>
                    <a:pt x="4151" y="11638"/>
                  </a:lnTo>
                  <a:cubicBezTo>
                    <a:pt x="4014" y="11638"/>
                    <a:pt x="3879" y="11569"/>
                    <a:pt x="3742" y="11569"/>
                  </a:cubicBezTo>
                  <a:cubicBezTo>
                    <a:pt x="3811" y="10889"/>
                    <a:pt x="3539" y="10140"/>
                    <a:pt x="3062" y="9733"/>
                  </a:cubicBezTo>
                  <a:cubicBezTo>
                    <a:pt x="2790" y="9528"/>
                    <a:pt x="2450" y="9460"/>
                    <a:pt x="2108" y="9460"/>
                  </a:cubicBezTo>
                  <a:cubicBezTo>
                    <a:pt x="1973" y="9188"/>
                    <a:pt x="1634" y="8916"/>
                    <a:pt x="1157" y="8916"/>
                  </a:cubicBezTo>
                  <a:cubicBezTo>
                    <a:pt x="884" y="8916"/>
                    <a:pt x="545" y="9051"/>
                    <a:pt x="340" y="9188"/>
                  </a:cubicBezTo>
                  <a:cubicBezTo>
                    <a:pt x="340" y="8099"/>
                    <a:pt x="340" y="8099"/>
                    <a:pt x="340" y="8099"/>
                  </a:cubicBezTo>
                  <a:cubicBezTo>
                    <a:pt x="747" y="8372"/>
                    <a:pt x="1429" y="8779"/>
                    <a:pt x="1906" y="8507"/>
                  </a:cubicBezTo>
                  <a:cubicBezTo>
                    <a:pt x="2246" y="8372"/>
                    <a:pt x="2381" y="8030"/>
                    <a:pt x="2450" y="7555"/>
                  </a:cubicBezTo>
                  <a:cubicBezTo>
                    <a:pt x="2450" y="7283"/>
                    <a:pt x="2585" y="6941"/>
                    <a:pt x="2858" y="6873"/>
                  </a:cubicBezTo>
                  <a:cubicBezTo>
                    <a:pt x="3130" y="6806"/>
                    <a:pt x="3539" y="7078"/>
                    <a:pt x="3742" y="7418"/>
                  </a:cubicBezTo>
                  <a:cubicBezTo>
                    <a:pt x="3879" y="7622"/>
                    <a:pt x="3946" y="7895"/>
                    <a:pt x="3742" y="8167"/>
                  </a:cubicBezTo>
                  <a:cubicBezTo>
                    <a:pt x="3402" y="8711"/>
                    <a:pt x="3470" y="9051"/>
                    <a:pt x="3607" y="9256"/>
                  </a:cubicBezTo>
                  <a:cubicBezTo>
                    <a:pt x="3811" y="9528"/>
                    <a:pt x="4151" y="9595"/>
                    <a:pt x="4558" y="9595"/>
                  </a:cubicBezTo>
                  <a:cubicBezTo>
                    <a:pt x="4831" y="9595"/>
                    <a:pt x="5103" y="9595"/>
                    <a:pt x="5375" y="9460"/>
                  </a:cubicBezTo>
                  <a:cubicBezTo>
                    <a:pt x="5445" y="9663"/>
                    <a:pt x="5512" y="9868"/>
                    <a:pt x="5512" y="10140"/>
                  </a:cubicBezTo>
                  <a:cubicBezTo>
                    <a:pt x="5512" y="10957"/>
                    <a:pt x="4900" y="11638"/>
                    <a:pt x="4151" y="11638"/>
                  </a:cubicBezTo>
                  <a:close/>
                  <a:moveTo>
                    <a:pt x="5580" y="5172"/>
                  </a:moveTo>
                  <a:lnTo>
                    <a:pt x="5580" y="5172"/>
                  </a:lnTo>
                  <a:cubicBezTo>
                    <a:pt x="5580" y="5445"/>
                    <a:pt x="5512" y="5717"/>
                    <a:pt x="5375" y="5989"/>
                  </a:cubicBezTo>
                  <a:cubicBezTo>
                    <a:pt x="4900" y="6736"/>
                    <a:pt x="4558" y="6806"/>
                    <a:pt x="4558" y="6806"/>
                  </a:cubicBezTo>
                  <a:cubicBezTo>
                    <a:pt x="4423" y="6806"/>
                    <a:pt x="4356" y="6941"/>
                    <a:pt x="4356" y="7010"/>
                  </a:cubicBezTo>
                  <a:cubicBezTo>
                    <a:pt x="4423" y="7145"/>
                    <a:pt x="4491" y="7213"/>
                    <a:pt x="4558" y="7213"/>
                  </a:cubicBezTo>
                  <a:lnTo>
                    <a:pt x="4558" y="7213"/>
                  </a:lnTo>
                  <a:cubicBezTo>
                    <a:pt x="4628" y="7213"/>
                    <a:pt x="5035" y="7145"/>
                    <a:pt x="5580" y="6329"/>
                  </a:cubicBezTo>
                  <a:cubicBezTo>
                    <a:pt x="5989" y="6601"/>
                    <a:pt x="6192" y="7145"/>
                    <a:pt x="6192" y="7622"/>
                  </a:cubicBezTo>
                  <a:cubicBezTo>
                    <a:pt x="6192" y="8234"/>
                    <a:pt x="5920" y="8779"/>
                    <a:pt x="5375" y="9051"/>
                  </a:cubicBezTo>
                  <a:lnTo>
                    <a:pt x="5375" y="9051"/>
                  </a:lnTo>
                  <a:lnTo>
                    <a:pt x="5375" y="9051"/>
                  </a:lnTo>
                  <a:cubicBezTo>
                    <a:pt x="4831" y="9256"/>
                    <a:pt x="4084" y="9256"/>
                    <a:pt x="3879" y="8983"/>
                  </a:cubicBezTo>
                  <a:cubicBezTo>
                    <a:pt x="3811" y="8846"/>
                    <a:pt x="3946" y="8574"/>
                    <a:pt x="4084" y="8372"/>
                  </a:cubicBezTo>
                  <a:cubicBezTo>
                    <a:pt x="4286" y="8030"/>
                    <a:pt x="4286" y="7622"/>
                    <a:pt x="4084" y="7213"/>
                  </a:cubicBezTo>
                  <a:cubicBezTo>
                    <a:pt x="3811" y="6736"/>
                    <a:pt x="3267" y="6396"/>
                    <a:pt x="2723" y="6533"/>
                  </a:cubicBezTo>
                  <a:cubicBezTo>
                    <a:pt x="2518" y="6533"/>
                    <a:pt x="2178" y="6736"/>
                    <a:pt x="2108" y="7485"/>
                  </a:cubicBezTo>
                  <a:cubicBezTo>
                    <a:pt x="2041" y="7827"/>
                    <a:pt x="1973" y="8099"/>
                    <a:pt x="1769" y="8167"/>
                  </a:cubicBezTo>
                  <a:cubicBezTo>
                    <a:pt x="1361" y="8302"/>
                    <a:pt x="612" y="7827"/>
                    <a:pt x="340" y="7622"/>
                  </a:cubicBezTo>
                  <a:cubicBezTo>
                    <a:pt x="340" y="2110"/>
                    <a:pt x="340" y="2110"/>
                    <a:pt x="340" y="2110"/>
                  </a:cubicBezTo>
                  <a:lnTo>
                    <a:pt x="340" y="2110"/>
                  </a:lnTo>
                  <a:cubicBezTo>
                    <a:pt x="545" y="1633"/>
                    <a:pt x="884" y="1566"/>
                    <a:pt x="1089" y="1566"/>
                  </a:cubicBezTo>
                  <a:cubicBezTo>
                    <a:pt x="1361" y="1566"/>
                    <a:pt x="1564" y="1768"/>
                    <a:pt x="1634" y="1973"/>
                  </a:cubicBezTo>
                  <a:cubicBezTo>
                    <a:pt x="1701" y="2041"/>
                    <a:pt x="1769" y="2110"/>
                    <a:pt x="1906" y="2041"/>
                  </a:cubicBezTo>
                  <a:cubicBezTo>
                    <a:pt x="1973" y="2041"/>
                    <a:pt x="2041" y="1906"/>
                    <a:pt x="1973" y="1768"/>
                  </a:cubicBezTo>
                  <a:cubicBezTo>
                    <a:pt x="1906" y="1429"/>
                    <a:pt x="1496" y="1224"/>
                    <a:pt x="1089" y="1156"/>
                  </a:cubicBezTo>
                  <a:cubicBezTo>
                    <a:pt x="817" y="1156"/>
                    <a:pt x="612" y="1224"/>
                    <a:pt x="408" y="1429"/>
                  </a:cubicBezTo>
                  <a:cubicBezTo>
                    <a:pt x="612" y="817"/>
                    <a:pt x="1157" y="407"/>
                    <a:pt x="1701" y="407"/>
                  </a:cubicBezTo>
                  <a:cubicBezTo>
                    <a:pt x="2313" y="407"/>
                    <a:pt x="2858" y="884"/>
                    <a:pt x="3062" y="1496"/>
                  </a:cubicBezTo>
                  <a:lnTo>
                    <a:pt x="3062" y="1496"/>
                  </a:lnTo>
                  <a:lnTo>
                    <a:pt x="3062" y="1496"/>
                  </a:lnTo>
                  <a:cubicBezTo>
                    <a:pt x="3197" y="2041"/>
                    <a:pt x="3130" y="2518"/>
                    <a:pt x="2858" y="2857"/>
                  </a:cubicBezTo>
                  <a:cubicBezTo>
                    <a:pt x="2653" y="3062"/>
                    <a:pt x="2313" y="3199"/>
                    <a:pt x="1906" y="3062"/>
                  </a:cubicBezTo>
                  <a:cubicBezTo>
                    <a:pt x="1564" y="2995"/>
                    <a:pt x="1224" y="3199"/>
                    <a:pt x="1019" y="3539"/>
                  </a:cubicBezTo>
                  <a:cubicBezTo>
                    <a:pt x="747" y="4016"/>
                    <a:pt x="747" y="4833"/>
                    <a:pt x="1089" y="5377"/>
                  </a:cubicBezTo>
                  <a:cubicBezTo>
                    <a:pt x="1224" y="5580"/>
                    <a:pt x="1564" y="5852"/>
                    <a:pt x="2041" y="5852"/>
                  </a:cubicBezTo>
                  <a:cubicBezTo>
                    <a:pt x="2246" y="5852"/>
                    <a:pt x="2450" y="5852"/>
                    <a:pt x="2653" y="5784"/>
                  </a:cubicBezTo>
                  <a:cubicBezTo>
                    <a:pt x="2723" y="5784"/>
                    <a:pt x="2790" y="5649"/>
                    <a:pt x="2723" y="5512"/>
                  </a:cubicBezTo>
                  <a:cubicBezTo>
                    <a:pt x="2723" y="5445"/>
                    <a:pt x="2653" y="5377"/>
                    <a:pt x="2518" y="5377"/>
                  </a:cubicBezTo>
                  <a:cubicBezTo>
                    <a:pt x="2041" y="5580"/>
                    <a:pt x="1634" y="5445"/>
                    <a:pt x="1361" y="5105"/>
                  </a:cubicBezTo>
                  <a:cubicBezTo>
                    <a:pt x="1089" y="4763"/>
                    <a:pt x="1157" y="4083"/>
                    <a:pt x="1361" y="3744"/>
                  </a:cubicBezTo>
                  <a:cubicBezTo>
                    <a:pt x="1496" y="3539"/>
                    <a:pt x="1634" y="3402"/>
                    <a:pt x="1836" y="3471"/>
                  </a:cubicBezTo>
                  <a:cubicBezTo>
                    <a:pt x="2381" y="3607"/>
                    <a:pt x="2858" y="3471"/>
                    <a:pt x="3130" y="3062"/>
                  </a:cubicBezTo>
                  <a:cubicBezTo>
                    <a:pt x="3402" y="2790"/>
                    <a:pt x="3539" y="2245"/>
                    <a:pt x="3470" y="1768"/>
                  </a:cubicBezTo>
                  <a:cubicBezTo>
                    <a:pt x="3946" y="1973"/>
                    <a:pt x="4286" y="2518"/>
                    <a:pt x="4286" y="3130"/>
                  </a:cubicBezTo>
                  <a:cubicBezTo>
                    <a:pt x="4286" y="3267"/>
                    <a:pt x="4286" y="3334"/>
                    <a:pt x="4286" y="3471"/>
                  </a:cubicBezTo>
                  <a:lnTo>
                    <a:pt x="4286" y="3471"/>
                  </a:lnTo>
                  <a:lnTo>
                    <a:pt x="4286" y="3471"/>
                  </a:lnTo>
                  <a:cubicBezTo>
                    <a:pt x="4084" y="4423"/>
                    <a:pt x="3470" y="4763"/>
                    <a:pt x="2925" y="4628"/>
                  </a:cubicBezTo>
                  <a:cubicBezTo>
                    <a:pt x="2790" y="4628"/>
                    <a:pt x="2723" y="4695"/>
                    <a:pt x="2723" y="4763"/>
                  </a:cubicBezTo>
                  <a:cubicBezTo>
                    <a:pt x="2653" y="4900"/>
                    <a:pt x="2723" y="5035"/>
                    <a:pt x="2858" y="5035"/>
                  </a:cubicBezTo>
                  <a:cubicBezTo>
                    <a:pt x="2925" y="5035"/>
                    <a:pt x="2995" y="5035"/>
                    <a:pt x="3130" y="5035"/>
                  </a:cubicBezTo>
                  <a:cubicBezTo>
                    <a:pt x="3742" y="5035"/>
                    <a:pt x="4356" y="4628"/>
                    <a:pt x="4558" y="3744"/>
                  </a:cubicBezTo>
                  <a:cubicBezTo>
                    <a:pt x="5173" y="3879"/>
                    <a:pt x="5580" y="4491"/>
                    <a:pt x="5580" y="5172"/>
                  </a:cubicBezTo>
                  <a:close/>
                </a:path>
              </a:pathLst>
            </a:custGeom>
            <a:solidFill>
              <a:schemeClr val="accent6"/>
            </a:solidFill>
            <a:ln>
              <a:noFill/>
            </a:ln>
            <a:effectLst>
              <a:glow rad="152400">
                <a:schemeClr val="bg1"/>
              </a:glow>
            </a:effectLst>
          </p:spPr>
          <p:txBody>
            <a:bodyPr wrap="none" lIns="0" tIns="0" rIns="0" bIns="0" anchor="ctr">
              <a:normAutofit/>
            </a:bodyPr>
            <a:lstStyle/>
            <a:p>
              <a:endParaRPr lang="en-US"/>
            </a:p>
          </p:txBody>
        </p:sp>
        <p:sp>
          <p:nvSpPr>
            <p:cNvPr id="9" name="Freeform 2">
              <a:extLst>
                <a:ext uri="{FF2B5EF4-FFF2-40B4-BE49-F238E27FC236}">
                  <a16:creationId xmlns:a16="http://schemas.microsoft.com/office/drawing/2014/main" id="{CDD90785-49F9-45AF-ACBB-72CF063233ED}"/>
                </a:ext>
              </a:extLst>
            </p:cNvPr>
            <p:cNvSpPr>
              <a:spLocks noChangeArrowheads="1"/>
            </p:cNvSpPr>
            <p:nvPr/>
          </p:nvSpPr>
          <p:spPr bwMode="auto">
            <a:xfrm>
              <a:off x="4073211" y="1371600"/>
              <a:ext cx="1938133" cy="3956039"/>
            </a:xfrm>
            <a:custGeom>
              <a:avLst/>
              <a:gdLst>
                <a:gd name="T0" fmla="*/ 612 w 6535"/>
                <a:gd name="T1" fmla="*/ 5172 h 13340"/>
                <a:gd name="T2" fmla="*/ 0 w 6535"/>
                <a:gd name="T3" fmla="*/ 7622 h 13340"/>
                <a:gd name="T4" fmla="*/ 680 w 6535"/>
                <a:gd name="T5" fmla="*/ 10140 h 13340"/>
                <a:gd name="T6" fmla="*/ 2925 w 6535"/>
                <a:gd name="T7" fmla="*/ 11910 h 13340"/>
                <a:gd name="T8" fmla="*/ 6534 w 6535"/>
                <a:gd name="T9" fmla="*/ 12522 h 13340"/>
                <a:gd name="T10" fmla="*/ 6534 w 6535"/>
                <a:gd name="T11" fmla="*/ 1906 h 13340"/>
                <a:gd name="T12" fmla="*/ 3197 w 6535"/>
                <a:gd name="T13" fmla="*/ 1294 h 13340"/>
                <a:gd name="T14" fmla="*/ 1906 w 6535"/>
                <a:gd name="T15" fmla="*/ 3334 h 13340"/>
                <a:gd name="T16" fmla="*/ 6192 w 6535"/>
                <a:gd name="T17" fmla="*/ 12318 h 13340"/>
                <a:gd name="T18" fmla="*/ 4831 w 6535"/>
                <a:gd name="T19" fmla="*/ 12930 h 13340"/>
                <a:gd name="T20" fmla="*/ 3197 w 6535"/>
                <a:gd name="T21" fmla="*/ 11638 h 13340"/>
                <a:gd name="T22" fmla="*/ 3742 w 6535"/>
                <a:gd name="T23" fmla="*/ 10072 h 13340"/>
                <a:gd name="T24" fmla="*/ 5103 w 6535"/>
                <a:gd name="T25" fmla="*/ 10072 h 13340"/>
                <a:gd name="T26" fmla="*/ 4763 w 6535"/>
                <a:gd name="T27" fmla="*/ 9595 h 13340"/>
                <a:gd name="T28" fmla="*/ 6192 w 6535"/>
                <a:gd name="T29" fmla="*/ 9800 h 13340"/>
                <a:gd name="T30" fmla="*/ 6192 w 6535"/>
                <a:gd name="T31" fmla="*/ 9188 h 13340"/>
                <a:gd name="T32" fmla="*/ 5375 w 6535"/>
                <a:gd name="T33" fmla="*/ 8916 h 13340"/>
                <a:gd name="T34" fmla="*/ 3539 w 6535"/>
                <a:gd name="T35" fmla="*/ 9733 h 13340"/>
                <a:gd name="T36" fmla="*/ 2450 w 6535"/>
                <a:gd name="T37" fmla="*/ 11638 h 13340"/>
                <a:gd name="T38" fmla="*/ 1224 w 6535"/>
                <a:gd name="T39" fmla="*/ 9460 h 13340"/>
                <a:gd name="T40" fmla="*/ 2925 w 6535"/>
                <a:gd name="T41" fmla="*/ 9256 h 13340"/>
                <a:gd name="T42" fmla="*/ 2790 w 6535"/>
                <a:gd name="T43" fmla="*/ 7418 h 13340"/>
                <a:gd name="T44" fmla="*/ 4084 w 6535"/>
                <a:gd name="T45" fmla="*/ 7555 h 13340"/>
                <a:gd name="T46" fmla="*/ 6192 w 6535"/>
                <a:gd name="T47" fmla="*/ 8099 h 13340"/>
                <a:gd name="T48" fmla="*/ 3879 w 6535"/>
                <a:gd name="T49" fmla="*/ 4763 h 13340"/>
                <a:gd name="T50" fmla="*/ 3674 w 6535"/>
                <a:gd name="T51" fmla="*/ 4628 h 13340"/>
                <a:gd name="T52" fmla="*/ 2313 w 6535"/>
                <a:gd name="T53" fmla="*/ 3471 h 13340"/>
                <a:gd name="T54" fmla="*/ 2246 w 6535"/>
                <a:gd name="T55" fmla="*/ 3130 h 13340"/>
                <a:gd name="T56" fmla="*/ 3402 w 6535"/>
                <a:gd name="T57" fmla="*/ 3062 h 13340"/>
                <a:gd name="T58" fmla="*/ 5240 w 6535"/>
                <a:gd name="T59" fmla="*/ 3744 h 13340"/>
                <a:gd name="T60" fmla="*/ 4014 w 6535"/>
                <a:gd name="T61" fmla="*/ 5377 h 13340"/>
                <a:gd name="T62" fmla="*/ 3947 w 6535"/>
                <a:gd name="T63" fmla="*/ 5784 h 13340"/>
                <a:gd name="T64" fmla="*/ 5445 w 6535"/>
                <a:gd name="T65" fmla="*/ 5377 h 13340"/>
                <a:gd name="T66" fmla="*/ 4628 w 6535"/>
                <a:gd name="T67" fmla="*/ 3062 h 13340"/>
                <a:gd name="T68" fmla="*/ 3539 w 6535"/>
                <a:gd name="T69" fmla="*/ 1496 h 13340"/>
                <a:gd name="T70" fmla="*/ 3539 w 6535"/>
                <a:gd name="T71" fmla="*/ 1496 h 13340"/>
                <a:gd name="T72" fmla="*/ 6124 w 6535"/>
                <a:gd name="T73" fmla="*/ 1429 h 13340"/>
                <a:gd name="T74" fmla="*/ 4559 w 6535"/>
                <a:gd name="T75" fmla="*/ 1768 h 13340"/>
                <a:gd name="T76" fmla="*/ 4900 w 6535"/>
                <a:gd name="T77" fmla="*/ 1973 h 13340"/>
                <a:gd name="T78" fmla="*/ 6192 w 6535"/>
                <a:gd name="T79" fmla="*/ 2110 h 13340"/>
                <a:gd name="T80" fmla="*/ 6192 w 6535"/>
                <a:gd name="T81" fmla="*/ 7622 h 13340"/>
                <a:gd name="T82" fmla="*/ 4491 w 6535"/>
                <a:gd name="T83" fmla="*/ 7485 h 13340"/>
                <a:gd name="T84" fmla="*/ 2518 w 6535"/>
                <a:gd name="T85" fmla="*/ 7213 h 13340"/>
                <a:gd name="T86" fmla="*/ 2653 w 6535"/>
                <a:gd name="T87" fmla="*/ 8983 h 13340"/>
                <a:gd name="T88" fmla="*/ 1157 w 6535"/>
                <a:gd name="T89" fmla="*/ 9051 h 13340"/>
                <a:gd name="T90" fmla="*/ 340 w 6535"/>
                <a:gd name="T91" fmla="*/ 7622 h 13340"/>
                <a:gd name="T92" fmla="*/ 1974 w 6535"/>
                <a:gd name="T93" fmla="*/ 7213 h 13340"/>
                <a:gd name="T94" fmla="*/ 2178 w 6535"/>
                <a:gd name="T95" fmla="*/ 7010 h 13340"/>
                <a:gd name="T96" fmla="*/ 1157 w 6535"/>
                <a:gd name="T97" fmla="*/ 5989 h 13340"/>
                <a:gd name="T98" fmla="*/ 1974 w 6535"/>
                <a:gd name="T99" fmla="*/ 3744 h 13340"/>
                <a:gd name="T100" fmla="*/ 3674 w 6535"/>
                <a:gd name="T101" fmla="*/ 5035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5" h="13340">
                  <a:moveTo>
                    <a:pt x="612" y="5172"/>
                  </a:moveTo>
                  <a:lnTo>
                    <a:pt x="612" y="5172"/>
                  </a:lnTo>
                  <a:cubicBezTo>
                    <a:pt x="612" y="5445"/>
                    <a:pt x="680" y="5784"/>
                    <a:pt x="817" y="6057"/>
                  </a:cubicBezTo>
                  <a:cubicBezTo>
                    <a:pt x="273" y="6396"/>
                    <a:pt x="0" y="7010"/>
                    <a:pt x="0" y="7622"/>
                  </a:cubicBezTo>
                  <a:cubicBezTo>
                    <a:pt x="0" y="8372"/>
                    <a:pt x="340" y="8983"/>
                    <a:pt x="885" y="9323"/>
                  </a:cubicBezTo>
                  <a:cubicBezTo>
                    <a:pt x="747" y="9528"/>
                    <a:pt x="680" y="9800"/>
                    <a:pt x="680" y="10140"/>
                  </a:cubicBezTo>
                  <a:cubicBezTo>
                    <a:pt x="680" y="11161"/>
                    <a:pt x="1497" y="11978"/>
                    <a:pt x="2450" y="11978"/>
                  </a:cubicBezTo>
                  <a:cubicBezTo>
                    <a:pt x="2586" y="11978"/>
                    <a:pt x="2790" y="11978"/>
                    <a:pt x="2925" y="11910"/>
                  </a:cubicBezTo>
                  <a:cubicBezTo>
                    <a:pt x="3267" y="12795"/>
                    <a:pt x="4014" y="13339"/>
                    <a:pt x="4831" y="13339"/>
                  </a:cubicBezTo>
                  <a:cubicBezTo>
                    <a:pt x="5445" y="13339"/>
                    <a:pt x="6124" y="12930"/>
                    <a:pt x="6534" y="12522"/>
                  </a:cubicBezTo>
                  <a:cubicBezTo>
                    <a:pt x="6534" y="12522"/>
                    <a:pt x="6534" y="12455"/>
                    <a:pt x="6534" y="12385"/>
                  </a:cubicBezTo>
                  <a:cubicBezTo>
                    <a:pt x="6534" y="1906"/>
                    <a:pt x="6534" y="1906"/>
                    <a:pt x="6534" y="1906"/>
                  </a:cubicBezTo>
                  <a:cubicBezTo>
                    <a:pt x="6534" y="884"/>
                    <a:pt x="5785" y="0"/>
                    <a:pt x="4831" y="0"/>
                  </a:cubicBezTo>
                  <a:cubicBezTo>
                    <a:pt x="4084" y="0"/>
                    <a:pt x="3470" y="545"/>
                    <a:pt x="3197" y="1294"/>
                  </a:cubicBezTo>
                  <a:cubicBezTo>
                    <a:pt x="2450" y="1496"/>
                    <a:pt x="1906" y="2245"/>
                    <a:pt x="1906" y="3130"/>
                  </a:cubicBezTo>
                  <a:cubicBezTo>
                    <a:pt x="1906" y="3199"/>
                    <a:pt x="1906" y="3267"/>
                    <a:pt x="1906" y="3334"/>
                  </a:cubicBezTo>
                  <a:cubicBezTo>
                    <a:pt x="1157" y="3539"/>
                    <a:pt x="612" y="4288"/>
                    <a:pt x="612" y="5172"/>
                  </a:cubicBezTo>
                  <a:close/>
                  <a:moveTo>
                    <a:pt x="6192" y="12318"/>
                  </a:moveTo>
                  <a:lnTo>
                    <a:pt x="6192" y="12318"/>
                  </a:lnTo>
                  <a:cubicBezTo>
                    <a:pt x="5852" y="12590"/>
                    <a:pt x="5308" y="12930"/>
                    <a:pt x="4831" y="12930"/>
                  </a:cubicBezTo>
                  <a:cubicBezTo>
                    <a:pt x="4084" y="12930"/>
                    <a:pt x="3402" y="12385"/>
                    <a:pt x="3197" y="11638"/>
                  </a:cubicBezTo>
                  <a:lnTo>
                    <a:pt x="3197" y="11638"/>
                  </a:lnTo>
                  <a:cubicBezTo>
                    <a:pt x="3197" y="11569"/>
                    <a:pt x="3197" y="11569"/>
                    <a:pt x="3197" y="11569"/>
                  </a:cubicBezTo>
                  <a:cubicBezTo>
                    <a:pt x="3062" y="11094"/>
                    <a:pt x="3267" y="10412"/>
                    <a:pt x="3742" y="10072"/>
                  </a:cubicBezTo>
                  <a:cubicBezTo>
                    <a:pt x="3947" y="9935"/>
                    <a:pt x="4356" y="9663"/>
                    <a:pt x="4831" y="10072"/>
                  </a:cubicBezTo>
                  <a:cubicBezTo>
                    <a:pt x="4900" y="10140"/>
                    <a:pt x="5036" y="10140"/>
                    <a:pt x="5103" y="10072"/>
                  </a:cubicBezTo>
                  <a:cubicBezTo>
                    <a:pt x="5171" y="10005"/>
                    <a:pt x="5171" y="9868"/>
                    <a:pt x="5036" y="9800"/>
                  </a:cubicBezTo>
                  <a:cubicBezTo>
                    <a:pt x="4968" y="9733"/>
                    <a:pt x="4900" y="9663"/>
                    <a:pt x="4763" y="9595"/>
                  </a:cubicBezTo>
                  <a:cubicBezTo>
                    <a:pt x="4900" y="9460"/>
                    <a:pt x="5103" y="9323"/>
                    <a:pt x="5375" y="9323"/>
                  </a:cubicBezTo>
                  <a:cubicBezTo>
                    <a:pt x="5580" y="9323"/>
                    <a:pt x="5989" y="9391"/>
                    <a:pt x="6192" y="9800"/>
                  </a:cubicBezTo>
                  <a:lnTo>
                    <a:pt x="6192" y="12318"/>
                  </a:lnTo>
                  <a:close/>
                  <a:moveTo>
                    <a:pt x="6192" y="9188"/>
                  </a:moveTo>
                  <a:lnTo>
                    <a:pt x="6192" y="9188"/>
                  </a:lnTo>
                  <a:cubicBezTo>
                    <a:pt x="5989" y="9051"/>
                    <a:pt x="5717" y="8916"/>
                    <a:pt x="5375" y="8916"/>
                  </a:cubicBezTo>
                  <a:cubicBezTo>
                    <a:pt x="4968" y="8916"/>
                    <a:pt x="4559" y="9188"/>
                    <a:pt x="4424" y="9460"/>
                  </a:cubicBezTo>
                  <a:cubicBezTo>
                    <a:pt x="4084" y="9460"/>
                    <a:pt x="3812" y="9528"/>
                    <a:pt x="3539" y="9733"/>
                  </a:cubicBezTo>
                  <a:cubicBezTo>
                    <a:pt x="2995" y="10140"/>
                    <a:pt x="2723" y="10889"/>
                    <a:pt x="2858" y="11569"/>
                  </a:cubicBezTo>
                  <a:cubicBezTo>
                    <a:pt x="2723" y="11569"/>
                    <a:pt x="2586" y="11638"/>
                    <a:pt x="2450" y="11638"/>
                  </a:cubicBezTo>
                  <a:cubicBezTo>
                    <a:pt x="1701" y="11638"/>
                    <a:pt x="1089" y="10957"/>
                    <a:pt x="1089" y="10140"/>
                  </a:cubicBezTo>
                  <a:cubicBezTo>
                    <a:pt x="1089" y="9868"/>
                    <a:pt x="1089" y="9663"/>
                    <a:pt x="1224" y="9460"/>
                  </a:cubicBezTo>
                  <a:cubicBezTo>
                    <a:pt x="1429" y="9595"/>
                    <a:pt x="1701" y="9595"/>
                    <a:pt x="1974" y="9595"/>
                  </a:cubicBezTo>
                  <a:cubicBezTo>
                    <a:pt x="2381" y="9595"/>
                    <a:pt x="2790" y="9528"/>
                    <a:pt x="2925" y="9256"/>
                  </a:cubicBezTo>
                  <a:cubicBezTo>
                    <a:pt x="3062" y="9051"/>
                    <a:pt x="3197" y="8711"/>
                    <a:pt x="2790" y="8167"/>
                  </a:cubicBezTo>
                  <a:cubicBezTo>
                    <a:pt x="2586" y="7895"/>
                    <a:pt x="2653" y="7622"/>
                    <a:pt x="2790" y="7418"/>
                  </a:cubicBezTo>
                  <a:cubicBezTo>
                    <a:pt x="2995" y="7078"/>
                    <a:pt x="3402" y="6806"/>
                    <a:pt x="3742" y="6873"/>
                  </a:cubicBezTo>
                  <a:cubicBezTo>
                    <a:pt x="4014" y="6941"/>
                    <a:pt x="4084" y="7283"/>
                    <a:pt x="4084" y="7555"/>
                  </a:cubicBezTo>
                  <a:cubicBezTo>
                    <a:pt x="4151" y="8030"/>
                    <a:pt x="4356" y="8372"/>
                    <a:pt x="4628" y="8507"/>
                  </a:cubicBezTo>
                  <a:cubicBezTo>
                    <a:pt x="5171" y="8779"/>
                    <a:pt x="5852" y="8372"/>
                    <a:pt x="6192" y="8099"/>
                  </a:cubicBezTo>
                  <a:lnTo>
                    <a:pt x="6192" y="9188"/>
                  </a:lnTo>
                  <a:close/>
                  <a:moveTo>
                    <a:pt x="3879" y="4763"/>
                  </a:moveTo>
                  <a:lnTo>
                    <a:pt x="3879" y="4763"/>
                  </a:lnTo>
                  <a:cubicBezTo>
                    <a:pt x="3812" y="4695"/>
                    <a:pt x="3742" y="4628"/>
                    <a:pt x="3674" y="4628"/>
                  </a:cubicBezTo>
                  <a:cubicBezTo>
                    <a:pt x="3062" y="4763"/>
                    <a:pt x="2450" y="4423"/>
                    <a:pt x="2313" y="3471"/>
                  </a:cubicBezTo>
                  <a:lnTo>
                    <a:pt x="2313" y="3471"/>
                  </a:lnTo>
                  <a:lnTo>
                    <a:pt x="2313" y="3471"/>
                  </a:lnTo>
                  <a:cubicBezTo>
                    <a:pt x="2246" y="3334"/>
                    <a:pt x="2246" y="3267"/>
                    <a:pt x="2246" y="3130"/>
                  </a:cubicBezTo>
                  <a:cubicBezTo>
                    <a:pt x="2246" y="2518"/>
                    <a:pt x="2586" y="1973"/>
                    <a:pt x="3130" y="1768"/>
                  </a:cubicBezTo>
                  <a:cubicBezTo>
                    <a:pt x="3062" y="2245"/>
                    <a:pt x="3130" y="2790"/>
                    <a:pt x="3402" y="3062"/>
                  </a:cubicBezTo>
                  <a:cubicBezTo>
                    <a:pt x="3674" y="3471"/>
                    <a:pt x="4151" y="3607"/>
                    <a:pt x="4696" y="3471"/>
                  </a:cubicBezTo>
                  <a:cubicBezTo>
                    <a:pt x="4900" y="3402"/>
                    <a:pt x="5103" y="3539"/>
                    <a:pt x="5240" y="3744"/>
                  </a:cubicBezTo>
                  <a:cubicBezTo>
                    <a:pt x="5375" y="4083"/>
                    <a:pt x="5445" y="4763"/>
                    <a:pt x="5171" y="5105"/>
                  </a:cubicBezTo>
                  <a:cubicBezTo>
                    <a:pt x="4968" y="5445"/>
                    <a:pt x="4559" y="5580"/>
                    <a:pt x="4014" y="5377"/>
                  </a:cubicBezTo>
                  <a:cubicBezTo>
                    <a:pt x="3947" y="5377"/>
                    <a:pt x="3812" y="5445"/>
                    <a:pt x="3812" y="5512"/>
                  </a:cubicBezTo>
                  <a:cubicBezTo>
                    <a:pt x="3742" y="5649"/>
                    <a:pt x="3812" y="5784"/>
                    <a:pt x="3947" y="5784"/>
                  </a:cubicBezTo>
                  <a:cubicBezTo>
                    <a:pt x="4151" y="5852"/>
                    <a:pt x="4356" y="5852"/>
                    <a:pt x="4491" y="5852"/>
                  </a:cubicBezTo>
                  <a:cubicBezTo>
                    <a:pt x="5036" y="5852"/>
                    <a:pt x="5308" y="5580"/>
                    <a:pt x="5445" y="5377"/>
                  </a:cubicBezTo>
                  <a:cubicBezTo>
                    <a:pt x="5852" y="4833"/>
                    <a:pt x="5785" y="4016"/>
                    <a:pt x="5512" y="3539"/>
                  </a:cubicBezTo>
                  <a:cubicBezTo>
                    <a:pt x="5308" y="3199"/>
                    <a:pt x="4968" y="2995"/>
                    <a:pt x="4628" y="3062"/>
                  </a:cubicBezTo>
                  <a:cubicBezTo>
                    <a:pt x="4219" y="3199"/>
                    <a:pt x="3879" y="3062"/>
                    <a:pt x="3674" y="2857"/>
                  </a:cubicBezTo>
                  <a:cubicBezTo>
                    <a:pt x="3402" y="2518"/>
                    <a:pt x="3402" y="2041"/>
                    <a:pt x="3539" y="1496"/>
                  </a:cubicBezTo>
                  <a:lnTo>
                    <a:pt x="3539" y="1496"/>
                  </a:lnTo>
                  <a:lnTo>
                    <a:pt x="3539" y="1496"/>
                  </a:lnTo>
                  <a:cubicBezTo>
                    <a:pt x="3674" y="884"/>
                    <a:pt x="4219" y="407"/>
                    <a:pt x="4831" y="407"/>
                  </a:cubicBezTo>
                  <a:cubicBezTo>
                    <a:pt x="5445" y="407"/>
                    <a:pt x="5920" y="817"/>
                    <a:pt x="6124" y="1429"/>
                  </a:cubicBezTo>
                  <a:cubicBezTo>
                    <a:pt x="5920" y="1224"/>
                    <a:pt x="5717" y="1156"/>
                    <a:pt x="5445" y="1156"/>
                  </a:cubicBezTo>
                  <a:cubicBezTo>
                    <a:pt x="5036" y="1224"/>
                    <a:pt x="4696" y="1429"/>
                    <a:pt x="4559" y="1768"/>
                  </a:cubicBezTo>
                  <a:cubicBezTo>
                    <a:pt x="4491" y="1906"/>
                    <a:pt x="4559" y="2041"/>
                    <a:pt x="4696" y="2041"/>
                  </a:cubicBezTo>
                  <a:cubicBezTo>
                    <a:pt x="4763" y="2110"/>
                    <a:pt x="4831" y="2041"/>
                    <a:pt x="4900" y="1973"/>
                  </a:cubicBezTo>
                  <a:cubicBezTo>
                    <a:pt x="4968" y="1768"/>
                    <a:pt x="5171" y="1566"/>
                    <a:pt x="5512" y="1566"/>
                  </a:cubicBezTo>
                  <a:cubicBezTo>
                    <a:pt x="5647" y="1566"/>
                    <a:pt x="5989" y="1633"/>
                    <a:pt x="6192" y="2110"/>
                  </a:cubicBezTo>
                  <a:lnTo>
                    <a:pt x="6192" y="2110"/>
                  </a:lnTo>
                  <a:cubicBezTo>
                    <a:pt x="6192" y="7622"/>
                    <a:pt x="6192" y="7622"/>
                    <a:pt x="6192" y="7622"/>
                  </a:cubicBezTo>
                  <a:cubicBezTo>
                    <a:pt x="5920" y="7827"/>
                    <a:pt x="5171" y="8302"/>
                    <a:pt x="4763" y="8167"/>
                  </a:cubicBezTo>
                  <a:cubicBezTo>
                    <a:pt x="4628" y="8099"/>
                    <a:pt x="4491" y="7827"/>
                    <a:pt x="4491" y="7485"/>
                  </a:cubicBezTo>
                  <a:cubicBezTo>
                    <a:pt x="4424" y="6736"/>
                    <a:pt x="4014" y="6533"/>
                    <a:pt x="3812" y="6533"/>
                  </a:cubicBezTo>
                  <a:cubicBezTo>
                    <a:pt x="3335" y="6396"/>
                    <a:pt x="2723" y="6736"/>
                    <a:pt x="2518" y="7213"/>
                  </a:cubicBezTo>
                  <a:cubicBezTo>
                    <a:pt x="2246" y="7622"/>
                    <a:pt x="2246" y="8030"/>
                    <a:pt x="2518" y="8372"/>
                  </a:cubicBezTo>
                  <a:cubicBezTo>
                    <a:pt x="2653" y="8574"/>
                    <a:pt x="2790" y="8846"/>
                    <a:pt x="2653" y="8983"/>
                  </a:cubicBezTo>
                  <a:cubicBezTo>
                    <a:pt x="2450" y="9256"/>
                    <a:pt x="1701" y="9256"/>
                    <a:pt x="1157" y="9051"/>
                  </a:cubicBezTo>
                  <a:lnTo>
                    <a:pt x="1157" y="9051"/>
                  </a:lnTo>
                  <a:lnTo>
                    <a:pt x="1157" y="9051"/>
                  </a:lnTo>
                  <a:cubicBezTo>
                    <a:pt x="680" y="8779"/>
                    <a:pt x="340" y="8234"/>
                    <a:pt x="340" y="7622"/>
                  </a:cubicBezTo>
                  <a:cubicBezTo>
                    <a:pt x="340" y="7145"/>
                    <a:pt x="612" y="6601"/>
                    <a:pt x="952" y="6329"/>
                  </a:cubicBezTo>
                  <a:cubicBezTo>
                    <a:pt x="1497" y="7145"/>
                    <a:pt x="1906" y="7213"/>
                    <a:pt x="1974" y="7213"/>
                  </a:cubicBezTo>
                  <a:lnTo>
                    <a:pt x="1974" y="7213"/>
                  </a:lnTo>
                  <a:cubicBezTo>
                    <a:pt x="2109" y="7213"/>
                    <a:pt x="2178" y="7145"/>
                    <a:pt x="2178" y="7010"/>
                  </a:cubicBezTo>
                  <a:cubicBezTo>
                    <a:pt x="2178" y="6941"/>
                    <a:pt x="2109" y="6806"/>
                    <a:pt x="2041" y="6806"/>
                  </a:cubicBezTo>
                  <a:cubicBezTo>
                    <a:pt x="2041" y="6806"/>
                    <a:pt x="1632" y="6736"/>
                    <a:pt x="1157" y="5989"/>
                  </a:cubicBezTo>
                  <a:cubicBezTo>
                    <a:pt x="1020" y="5717"/>
                    <a:pt x="952" y="5445"/>
                    <a:pt x="952" y="5172"/>
                  </a:cubicBezTo>
                  <a:cubicBezTo>
                    <a:pt x="952" y="4491"/>
                    <a:pt x="1362" y="3879"/>
                    <a:pt x="1974" y="3744"/>
                  </a:cubicBezTo>
                  <a:cubicBezTo>
                    <a:pt x="2178" y="4628"/>
                    <a:pt x="2858" y="5035"/>
                    <a:pt x="3470" y="5035"/>
                  </a:cubicBezTo>
                  <a:cubicBezTo>
                    <a:pt x="3539" y="5035"/>
                    <a:pt x="3607" y="5035"/>
                    <a:pt x="3674" y="5035"/>
                  </a:cubicBezTo>
                  <a:cubicBezTo>
                    <a:pt x="3812" y="5035"/>
                    <a:pt x="3879" y="4900"/>
                    <a:pt x="3879" y="4763"/>
                  </a:cubicBezTo>
                  <a:close/>
                </a:path>
              </a:pathLst>
            </a:custGeom>
            <a:solidFill>
              <a:schemeClr val="accent1"/>
            </a:solidFill>
            <a:ln>
              <a:noFill/>
            </a:ln>
            <a:effectLst>
              <a:glow rad="152400">
                <a:schemeClr val="bg1"/>
              </a:glow>
            </a:effectLst>
          </p:spPr>
          <p:txBody>
            <a:bodyPr wrap="none" lIns="0" tIns="0" rIns="0" bIns="0" anchor="ctr">
              <a:normAutofit/>
            </a:bodyPr>
            <a:lstStyle/>
            <a:p>
              <a:endParaRPr lang="en-US"/>
            </a:p>
          </p:txBody>
        </p:sp>
      </p:grpSp>
    </p:spTree>
    <p:extLst>
      <p:ext uri="{BB962C8B-B14F-4D97-AF65-F5344CB8AC3E}">
        <p14:creationId xmlns:p14="http://schemas.microsoft.com/office/powerpoint/2010/main" val="937030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DE663-42E7-4198-AAC1-51DD4429B7D7}"/>
              </a:ext>
            </a:extLst>
          </p:cNvPr>
          <p:cNvSpPr>
            <a:spLocks noGrp="1"/>
          </p:cNvSpPr>
          <p:nvPr>
            <p:ph type="title"/>
          </p:nvPr>
        </p:nvSpPr>
        <p:spPr/>
        <p:txBody>
          <a:bodyPr/>
          <a:lstStyle/>
          <a:p>
            <a:r>
              <a:rPr lang="en-US" dirty="0">
                <a:solidFill>
                  <a:schemeClr val="tx1"/>
                </a:solidFill>
              </a:rPr>
              <a:t>Supporting Functional Limitations with Accommodations</a:t>
            </a:r>
          </a:p>
        </p:txBody>
      </p:sp>
      <p:grpSp>
        <p:nvGrpSpPr>
          <p:cNvPr id="5" name="Group 4">
            <a:extLst>
              <a:ext uri="{FF2B5EF4-FFF2-40B4-BE49-F238E27FC236}">
                <a16:creationId xmlns:a16="http://schemas.microsoft.com/office/drawing/2014/main" id="{7CFE932E-227E-4BE4-AFC3-B326B9496A83}"/>
              </a:ext>
            </a:extLst>
          </p:cNvPr>
          <p:cNvGrpSpPr/>
          <p:nvPr/>
        </p:nvGrpSpPr>
        <p:grpSpPr>
          <a:xfrm>
            <a:off x="3040122" y="2115880"/>
            <a:ext cx="7773189" cy="4742122"/>
            <a:chOff x="873871" y="1756854"/>
            <a:chExt cx="6978154" cy="4241519"/>
          </a:xfrm>
        </p:grpSpPr>
        <p:grpSp>
          <p:nvGrpSpPr>
            <p:cNvPr id="6" name="Group 5">
              <a:extLst>
                <a:ext uri="{FF2B5EF4-FFF2-40B4-BE49-F238E27FC236}">
                  <a16:creationId xmlns:a16="http://schemas.microsoft.com/office/drawing/2014/main" id="{4B1D80B3-F870-4677-862C-A65EE111F00A}"/>
                </a:ext>
              </a:extLst>
            </p:cNvPr>
            <p:cNvGrpSpPr/>
            <p:nvPr/>
          </p:nvGrpSpPr>
          <p:grpSpPr>
            <a:xfrm>
              <a:off x="7695473" y="2082340"/>
              <a:ext cx="156552" cy="650971"/>
              <a:chOff x="6638926" y="4382225"/>
              <a:chExt cx="455207" cy="1892835"/>
            </a:xfrm>
          </p:grpSpPr>
          <p:sp>
            <p:nvSpPr>
              <p:cNvPr id="138" name="Freeform 39">
                <a:extLst>
                  <a:ext uri="{FF2B5EF4-FFF2-40B4-BE49-F238E27FC236}">
                    <a16:creationId xmlns:a16="http://schemas.microsoft.com/office/drawing/2014/main" id="{920D280D-4D16-464E-A16F-6B738F186464}"/>
                  </a:ext>
                </a:extLst>
              </p:cNvPr>
              <p:cNvSpPr>
                <a:spLocks/>
              </p:cNvSpPr>
              <p:nvPr/>
            </p:nvSpPr>
            <p:spPr bwMode="auto">
              <a:xfrm>
                <a:off x="6638926"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rgbClr val="FCD0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9" name="Freeform 40">
                <a:extLst>
                  <a:ext uri="{FF2B5EF4-FFF2-40B4-BE49-F238E27FC236}">
                    <a16:creationId xmlns:a16="http://schemas.microsoft.com/office/drawing/2014/main" id="{FDCD6B1E-7631-4930-8160-240104C7419B}"/>
                  </a:ext>
                </a:extLst>
              </p:cNvPr>
              <p:cNvSpPr>
                <a:spLocks/>
              </p:cNvSpPr>
              <p:nvPr/>
            </p:nvSpPr>
            <p:spPr bwMode="auto">
              <a:xfrm>
                <a:off x="6638926"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0" name="Oval 41">
                <a:extLst>
                  <a:ext uri="{FF2B5EF4-FFF2-40B4-BE49-F238E27FC236}">
                    <a16:creationId xmlns:a16="http://schemas.microsoft.com/office/drawing/2014/main" id="{83112BA0-7222-4633-AD37-9642C79635F2}"/>
                  </a:ext>
                </a:extLst>
              </p:cNvPr>
              <p:cNvSpPr>
                <a:spLocks noChangeArrowheads="1"/>
              </p:cNvSpPr>
              <p:nvPr/>
            </p:nvSpPr>
            <p:spPr bwMode="auto">
              <a:xfrm>
                <a:off x="6690362" y="4860577"/>
                <a:ext cx="149164" cy="151736"/>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1" name="Oval 42">
                <a:extLst>
                  <a:ext uri="{FF2B5EF4-FFF2-40B4-BE49-F238E27FC236}">
                    <a16:creationId xmlns:a16="http://schemas.microsoft.com/office/drawing/2014/main" id="{C2C3A20B-6FF0-4BA4-B4CA-4B91F86FA81B}"/>
                  </a:ext>
                </a:extLst>
              </p:cNvPr>
              <p:cNvSpPr>
                <a:spLocks noChangeArrowheads="1"/>
              </p:cNvSpPr>
              <p:nvPr/>
            </p:nvSpPr>
            <p:spPr bwMode="auto">
              <a:xfrm>
                <a:off x="6896105" y="4860577"/>
                <a:ext cx="146593" cy="151736"/>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2" name="Oval 43">
                <a:extLst>
                  <a:ext uri="{FF2B5EF4-FFF2-40B4-BE49-F238E27FC236}">
                    <a16:creationId xmlns:a16="http://schemas.microsoft.com/office/drawing/2014/main" id="{1E5109CC-1D53-42D4-A0C6-1D6997009AA3}"/>
                  </a:ext>
                </a:extLst>
              </p:cNvPr>
              <p:cNvSpPr>
                <a:spLocks noChangeArrowheads="1"/>
              </p:cNvSpPr>
              <p:nvPr/>
            </p:nvSpPr>
            <p:spPr bwMode="auto">
              <a:xfrm>
                <a:off x="6690362" y="5071464"/>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3" name="Oval 44">
                <a:extLst>
                  <a:ext uri="{FF2B5EF4-FFF2-40B4-BE49-F238E27FC236}">
                    <a16:creationId xmlns:a16="http://schemas.microsoft.com/office/drawing/2014/main" id="{994B29B8-6BF6-47AA-AFE4-97BADEFE572F}"/>
                  </a:ext>
                </a:extLst>
              </p:cNvPr>
              <p:cNvSpPr>
                <a:spLocks noChangeArrowheads="1"/>
              </p:cNvSpPr>
              <p:nvPr/>
            </p:nvSpPr>
            <p:spPr bwMode="auto">
              <a:xfrm>
                <a:off x="6896105" y="5071464"/>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4" name="Oval 45">
                <a:extLst>
                  <a:ext uri="{FF2B5EF4-FFF2-40B4-BE49-F238E27FC236}">
                    <a16:creationId xmlns:a16="http://schemas.microsoft.com/office/drawing/2014/main" id="{DF981AD0-73D7-4587-AD48-063E4F77A0B6}"/>
                  </a:ext>
                </a:extLst>
              </p:cNvPr>
              <p:cNvSpPr>
                <a:spLocks noChangeArrowheads="1"/>
              </p:cNvSpPr>
              <p:nvPr/>
            </p:nvSpPr>
            <p:spPr bwMode="auto">
              <a:xfrm>
                <a:off x="6690362" y="5279778"/>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5" name="Oval 46">
                <a:extLst>
                  <a:ext uri="{FF2B5EF4-FFF2-40B4-BE49-F238E27FC236}">
                    <a16:creationId xmlns:a16="http://schemas.microsoft.com/office/drawing/2014/main" id="{AED7956F-BC7A-42AB-AB34-F434FB22C6F9}"/>
                  </a:ext>
                </a:extLst>
              </p:cNvPr>
              <p:cNvSpPr>
                <a:spLocks noChangeArrowheads="1"/>
              </p:cNvSpPr>
              <p:nvPr/>
            </p:nvSpPr>
            <p:spPr bwMode="auto">
              <a:xfrm>
                <a:off x="6896105" y="5279778"/>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6" name="Oval 47">
                <a:extLst>
                  <a:ext uri="{FF2B5EF4-FFF2-40B4-BE49-F238E27FC236}">
                    <a16:creationId xmlns:a16="http://schemas.microsoft.com/office/drawing/2014/main" id="{1B7CD56A-4B68-4117-B9E5-7F9F7D15AEBD}"/>
                  </a:ext>
                </a:extLst>
              </p:cNvPr>
              <p:cNvSpPr>
                <a:spLocks noChangeArrowheads="1"/>
              </p:cNvSpPr>
              <p:nvPr/>
            </p:nvSpPr>
            <p:spPr bwMode="auto">
              <a:xfrm>
                <a:off x="6690362" y="5490664"/>
                <a:ext cx="149164" cy="146593"/>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7" name="Oval 48">
                <a:extLst>
                  <a:ext uri="{FF2B5EF4-FFF2-40B4-BE49-F238E27FC236}">
                    <a16:creationId xmlns:a16="http://schemas.microsoft.com/office/drawing/2014/main" id="{04AEB00B-5B7C-433B-A30E-09804D098732}"/>
                  </a:ext>
                </a:extLst>
              </p:cNvPr>
              <p:cNvSpPr>
                <a:spLocks noChangeArrowheads="1"/>
              </p:cNvSpPr>
              <p:nvPr/>
            </p:nvSpPr>
            <p:spPr bwMode="auto">
              <a:xfrm>
                <a:off x="6896105" y="5490664"/>
                <a:ext cx="146593" cy="146593"/>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8" name="Oval 49">
                <a:extLst>
                  <a:ext uri="{FF2B5EF4-FFF2-40B4-BE49-F238E27FC236}">
                    <a16:creationId xmlns:a16="http://schemas.microsoft.com/office/drawing/2014/main" id="{B3000586-7A3A-4E9C-B6B7-593727FF6134}"/>
                  </a:ext>
                </a:extLst>
              </p:cNvPr>
              <p:cNvSpPr>
                <a:spLocks noChangeArrowheads="1"/>
              </p:cNvSpPr>
              <p:nvPr/>
            </p:nvSpPr>
            <p:spPr bwMode="auto">
              <a:xfrm>
                <a:off x="6690362" y="5696407"/>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49" name="Oval 50">
                <a:extLst>
                  <a:ext uri="{FF2B5EF4-FFF2-40B4-BE49-F238E27FC236}">
                    <a16:creationId xmlns:a16="http://schemas.microsoft.com/office/drawing/2014/main" id="{E6247AB3-4338-4481-A74E-6A6D8A6C2D3D}"/>
                  </a:ext>
                </a:extLst>
              </p:cNvPr>
              <p:cNvSpPr>
                <a:spLocks noChangeArrowheads="1"/>
              </p:cNvSpPr>
              <p:nvPr/>
            </p:nvSpPr>
            <p:spPr bwMode="auto">
              <a:xfrm>
                <a:off x="6896105" y="5696407"/>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50" name="Oval 51">
                <a:extLst>
                  <a:ext uri="{FF2B5EF4-FFF2-40B4-BE49-F238E27FC236}">
                    <a16:creationId xmlns:a16="http://schemas.microsoft.com/office/drawing/2014/main" id="{2CD3DED3-5761-483E-A2D8-696709438156}"/>
                  </a:ext>
                </a:extLst>
              </p:cNvPr>
              <p:cNvSpPr>
                <a:spLocks noChangeArrowheads="1"/>
              </p:cNvSpPr>
              <p:nvPr/>
            </p:nvSpPr>
            <p:spPr bwMode="auto">
              <a:xfrm>
                <a:off x="6690362" y="5907294"/>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51" name="Oval 52">
                <a:extLst>
                  <a:ext uri="{FF2B5EF4-FFF2-40B4-BE49-F238E27FC236}">
                    <a16:creationId xmlns:a16="http://schemas.microsoft.com/office/drawing/2014/main" id="{A140A368-42B5-4A29-9B89-DD6DF2E4EF7A}"/>
                  </a:ext>
                </a:extLst>
              </p:cNvPr>
              <p:cNvSpPr>
                <a:spLocks noChangeArrowheads="1"/>
              </p:cNvSpPr>
              <p:nvPr/>
            </p:nvSpPr>
            <p:spPr bwMode="auto">
              <a:xfrm>
                <a:off x="6896105" y="5907294"/>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7" name="Group 6">
              <a:extLst>
                <a:ext uri="{FF2B5EF4-FFF2-40B4-BE49-F238E27FC236}">
                  <a16:creationId xmlns:a16="http://schemas.microsoft.com/office/drawing/2014/main" id="{9A3F0642-56E9-4C2E-BC78-BE1B0C94DDDF}"/>
                </a:ext>
              </a:extLst>
            </p:cNvPr>
            <p:cNvGrpSpPr/>
            <p:nvPr/>
          </p:nvGrpSpPr>
          <p:grpSpPr>
            <a:xfrm>
              <a:off x="873871" y="1756854"/>
              <a:ext cx="6829135" cy="4241519"/>
              <a:chOff x="873871" y="1756854"/>
              <a:chExt cx="6829135" cy="4241519"/>
            </a:xfrm>
          </p:grpSpPr>
          <p:grpSp>
            <p:nvGrpSpPr>
              <p:cNvPr id="8" name="Group 7">
                <a:extLst>
                  <a:ext uri="{FF2B5EF4-FFF2-40B4-BE49-F238E27FC236}">
                    <a16:creationId xmlns:a16="http://schemas.microsoft.com/office/drawing/2014/main" id="{91D72205-9756-4E33-A2BE-5AC3A0E919CF}"/>
                  </a:ext>
                </a:extLst>
              </p:cNvPr>
              <p:cNvGrpSpPr/>
              <p:nvPr/>
            </p:nvGrpSpPr>
            <p:grpSpPr>
              <a:xfrm>
                <a:off x="7341883" y="2351215"/>
                <a:ext cx="204392" cy="382092"/>
                <a:chOff x="5610786" y="5164048"/>
                <a:chExt cx="594314" cy="1111012"/>
              </a:xfrm>
            </p:grpSpPr>
            <p:sp>
              <p:nvSpPr>
                <p:cNvPr id="131" name="Freeform 414">
                  <a:extLst>
                    <a:ext uri="{FF2B5EF4-FFF2-40B4-BE49-F238E27FC236}">
                      <a16:creationId xmlns:a16="http://schemas.microsoft.com/office/drawing/2014/main" id="{020E4DD5-0B81-47EB-9765-10B85FDF5C30}"/>
                    </a:ext>
                  </a:extLst>
                </p:cNvPr>
                <p:cNvSpPr>
                  <a:spLocks/>
                </p:cNvSpPr>
                <p:nvPr/>
              </p:nvSpPr>
              <p:spPr bwMode="auto">
                <a:xfrm>
                  <a:off x="5610786" y="5164048"/>
                  <a:ext cx="594314" cy="1111012"/>
                </a:xfrm>
                <a:custGeom>
                  <a:avLst/>
                  <a:gdLst>
                    <a:gd name="T0" fmla="*/ 228 w 228"/>
                    <a:gd name="T1" fmla="*/ 432 h 432"/>
                    <a:gd name="T2" fmla="*/ 0 w 228"/>
                    <a:gd name="T3" fmla="*/ 432 h 432"/>
                    <a:gd name="T4" fmla="*/ 0 w 228"/>
                    <a:gd name="T5" fmla="*/ 154 h 432"/>
                    <a:gd name="T6" fmla="*/ 114 w 228"/>
                    <a:gd name="T7" fmla="*/ 0 h 432"/>
                    <a:gd name="T8" fmla="*/ 228 w 228"/>
                    <a:gd name="T9" fmla="*/ 154 h 432"/>
                    <a:gd name="T10" fmla="*/ 228 w 228"/>
                    <a:gd name="T11" fmla="*/ 432 h 432"/>
                  </a:gdLst>
                  <a:ahLst/>
                  <a:cxnLst>
                    <a:cxn ang="0">
                      <a:pos x="T0" y="T1"/>
                    </a:cxn>
                    <a:cxn ang="0">
                      <a:pos x="T2" y="T3"/>
                    </a:cxn>
                    <a:cxn ang="0">
                      <a:pos x="T4" y="T5"/>
                    </a:cxn>
                    <a:cxn ang="0">
                      <a:pos x="T6" y="T7"/>
                    </a:cxn>
                    <a:cxn ang="0">
                      <a:pos x="T8" y="T9"/>
                    </a:cxn>
                    <a:cxn ang="0">
                      <a:pos x="T10" y="T11"/>
                    </a:cxn>
                  </a:cxnLst>
                  <a:rect l="0" t="0" r="r" b="b"/>
                  <a:pathLst>
                    <a:path w="228" h="432">
                      <a:moveTo>
                        <a:pt x="228" y="432"/>
                      </a:moveTo>
                      <a:lnTo>
                        <a:pt x="0" y="432"/>
                      </a:lnTo>
                      <a:lnTo>
                        <a:pt x="0" y="154"/>
                      </a:lnTo>
                      <a:lnTo>
                        <a:pt x="114" y="0"/>
                      </a:lnTo>
                      <a:lnTo>
                        <a:pt x="228" y="154"/>
                      </a:lnTo>
                      <a:lnTo>
                        <a:pt x="228" y="43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2" name="Oval 415">
                  <a:extLst>
                    <a:ext uri="{FF2B5EF4-FFF2-40B4-BE49-F238E27FC236}">
                      <a16:creationId xmlns:a16="http://schemas.microsoft.com/office/drawing/2014/main" id="{E0AAB515-797F-4CB2-833B-AA832887B49A}"/>
                    </a:ext>
                  </a:extLst>
                </p:cNvPr>
                <p:cNvSpPr>
                  <a:spLocks noChangeArrowheads="1"/>
                </p:cNvSpPr>
                <p:nvPr/>
              </p:nvSpPr>
              <p:spPr bwMode="auto">
                <a:xfrm>
                  <a:off x="5730691" y="5542102"/>
                  <a:ext cx="143366" cy="141449"/>
                </a:xfrm>
                <a:prstGeom prst="ellipse">
                  <a:avLst/>
                </a:pr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3" name="Oval 416">
                  <a:extLst>
                    <a:ext uri="{FF2B5EF4-FFF2-40B4-BE49-F238E27FC236}">
                      <a16:creationId xmlns:a16="http://schemas.microsoft.com/office/drawing/2014/main" id="{FB986BF6-7CB9-4F47-A0DA-A9344270551C}"/>
                    </a:ext>
                  </a:extLst>
                </p:cNvPr>
                <p:cNvSpPr>
                  <a:spLocks noChangeArrowheads="1"/>
                </p:cNvSpPr>
                <p:nvPr/>
              </p:nvSpPr>
              <p:spPr bwMode="auto">
                <a:xfrm>
                  <a:off x="5941830" y="5542102"/>
                  <a:ext cx="143366" cy="141449"/>
                </a:xfrm>
                <a:prstGeom prst="ellipse">
                  <a:avLst/>
                </a:pr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4" name="Oval 417">
                  <a:extLst>
                    <a:ext uri="{FF2B5EF4-FFF2-40B4-BE49-F238E27FC236}">
                      <a16:creationId xmlns:a16="http://schemas.microsoft.com/office/drawing/2014/main" id="{537A4A53-5F5B-4B6A-A61D-CB6EE0E4C567}"/>
                    </a:ext>
                  </a:extLst>
                </p:cNvPr>
                <p:cNvSpPr>
                  <a:spLocks noChangeArrowheads="1"/>
                </p:cNvSpPr>
                <p:nvPr/>
              </p:nvSpPr>
              <p:spPr bwMode="auto">
                <a:xfrm>
                  <a:off x="5730691" y="5742701"/>
                  <a:ext cx="143366" cy="141449"/>
                </a:xfrm>
                <a:prstGeom prst="ellipse">
                  <a:avLst/>
                </a:pr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5" name="Oval 418">
                  <a:extLst>
                    <a:ext uri="{FF2B5EF4-FFF2-40B4-BE49-F238E27FC236}">
                      <a16:creationId xmlns:a16="http://schemas.microsoft.com/office/drawing/2014/main" id="{E045D3B7-479F-4B42-9CCF-AA3ED4B3DB66}"/>
                    </a:ext>
                  </a:extLst>
                </p:cNvPr>
                <p:cNvSpPr>
                  <a:spLocks noChangeArrowheads="1"/>
                </p:cNvSpPr>
                <p:nvPr/>
              </p:nvSpPr>
              <p:spPr bwMode="auto">
                <a:xfrm>
                  <a:off x="5941830" y="5742701"/>
                  <a:ext cx="143366" cy="141449"/>
                </a:xfrm>
                <a:prstGeom prst="ellipse">
                  <a:avLst/>
                </a:pr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6" name="Oval 419">
                  <a:extLst>
                    <a:ext uri="{FF2B5EF4-FFF2-40B4-BE49-F238E27FC236}">
                      <a16:creationId xmlns:a16="http://schemas.microsoft.com/office/drawing/2014/main" id="{C825F352-63A7-4D41-8F32-1DE6B3D99CFC}"/>
                    </a:ext>
                  </a:extLst>
                </p:cNvPr>
                <p:cNvSpPr>
                  <a:spLocks noChangeArrowheads="1"/>
                </p:cNvSpPr>
                <p:nvPr/>
              </p:nvSpPr>
              <p:spPr bwMode="auto">
                <a:xfrm>
                  <a:off x="5730691" y="5945871"/>
                  <a:ext cx="143366" cy="141449"/>
                </a:xfrm>
                <a:prstGeom prst="ellipse">
                  <a:avLst/>
                </a:pr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7" name="Oval 420">
                  <a:extLst>
                    <a:ext uri="{FF2B5EF4-FFF2-40B4-BE49-F238E27FC236}">
                      <a16:creationId xmlns:a16="http://schemas.microsoft.com/office/drawing/2014/main" id="{8C840FE3-1985-4FD8-9B79-DCBBDCF46CBD}"/>
                    </a:ext>
                  </a:extLst>
                </p:cNvPr>
                <p:cNvSpPr>
                  <a:spLocks noChangeArrowheads="1"/>
                </p:cNvSpPr>
                <p:nvPr/>
              </p:nvSpPr>
              <p:spPr bwMode="auto">
                <a:xfrm>
                  <a:off x="5941830" y="5945871"/>
                  <a:ext cx="143366" cy="141449"/>
                </a:xfrm>
                <a:prstGeom prst="ellipse">
                  <a:avLst/>
                </a:pr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9" name="Group 8">
                <a:extLst>
                  <a:ext uri="{FF2B5EF4-FFF2-40B4-BE49-F238E27FC236}">
                    <a16:creationId xmlns:a16="http://schemas.microsoft.com/office/drawing/2014/main" id="{C5E4CCE4-DE0F-4329-B0D8-61C79E2A8A91}"/>
                  </a:ext>
                </a:extLst>
              </p:cNvPr>
              <p:cNvGrpSpPr/>
              <p:nvPr/>
            </p:nvGrpSpPr>
            <p:grpSpPr>
              <a:xfrm>
                <a:off x="873871" y="1756854"/>
                <a:ext cx="6829135" cy="4241519"/>
                <a:chOff x="873871" y="1756854"/>
                <a:chExt cx="6829135" cy="4241519"/>
              </a:xfrm>
            </p:grpSpPr>
            <p:grpSp>
              <p:nvGrpSpPr>
                <p:cNvPr id="10" name="Group 9">
                  <a:extLst>
                    <a:ext uri="{FF2B5EF4-FFF2-40B4-BE49-F238E27FC236}">
                      <a16:creationId xmlns:a16="http://schemas.microsoft.com/office/drawing/2014/main" id="{22A7A779-2A05-4316-83F0-2637838AD039}"/>
                    </a:ext>
                  </a:extLst>
                </p:cNvPr>
                <p:cNvGrpSpPr/>
                <p:nvPr/>
              </p:nvGrpSpPr>
              <p:grpSpPr>
                <a:xfrm>
                  <a:off x="2803110" y="2669386"/>
                  <a:ext cx="4686299" cy="3328987"/>
                  <a:chOff x="3737474" y="2416176"/>
                  <a:chExt cx="6248399" cy="4438649"/>
                </a:xfrm>
              </p:grpSpPr>
              <p:sp>
                <p:nvSpPr>
                  <p:cNvPr id="127" name="Freeform 5">
                    <a:extLst>
                      <a:ext uri="{FF2B5EF4-FFF2-40B4-BE49-F238E27FC236}">
                        <a16:creationId xmlns:a16="http://schemas.microsoft.com/office/drawing/2014/main" id="{FF0A0AA4-2D0B-4260-BFFD-D2FEF468C371}"/>
                      </a:ext>
                    </a:extLst>
                  </p:cNvPr>
                  <p:cNvSpPr>
                    <a:spLocks/>
                  </p:cNvSpPr>
                  <p:nvPr/>
                </p:nvSpPr>
                <p:spPr bwMode="auto">
                  <a:xfrm>
                    <a:off x="3737474" y="2416176"/>
                    <a:ext cx="6248399" cy="4438649"/>
                  </a:xfrm>
                  <a:custGeom>
                    <a:avLst/>
                    <a:gdLst>
                      <a:gd name="T0" fmla="*/ 572 w 1778"/>
                      <a:gd name="T1" fmla="*/ 607 h 1262"/>
                      <a:gd name="T2" fmla="*/ 1208 w 1778"/>
                      <a:gd name="T3" fmla="*/ 1262 h 1262"/>
                      <a:gd name="T4" fmla="*/ 156 w 1778"/>
                      <a:gd name="T5" fmla="*/ 1262 h 1262"/>
                      <a:gd name="T6" fmla="*/ 31 w 1778"/>
                      <a:gd name="T7" fmla="*/ 721 h 1262"/>
                      <a:gd name="T8" fmla="*/ 72 w 1778"/>
                      <a:gd name="T9" fmla="*/ 587 h 1262"/>
                      <a:gd name="T10" fmla="*/ 288 w 1778"/>
                      <a:gd name="T11" fmla="*/ 385 h 1262"/>
                      <a:gd name="T12" fmla="*/ 500 w 1778"/>
                      <a:gd name="T13" fmla="*/ 313 h 1262"/>
                      <a:gd name="T14" fmla="*/ 793 w 1778"/>
                      <a:gd name="T15" fmla="*/ 271 h 1262"/>
                      <a:gd name="T16" fmla="*/ 1232 w 1778"/>
                      <a:gd name="T17" fmla="*/ 253 h 1262"/>
                      <a:gd name="T18" fmla="*/ 1464 w 1778"/>
                      <a:gd name="T19" fmla="*/ 192 h 1262"/>
                      <a:gd name="T20" fmla="*/ 1231 w 1778"/>
                      <a:gd name="T21" fmla="*/ 81 h 1262"/>
                      <a:gd name="T22" fmla="*/ 1322 w 1778"/>
                      <a:gd name="T23" fmla="*/ 4 h 1262"/>
                      <a:gd name="T24" fmla="*/ 1527 w 1778"/>
                      <a:gd name="T25" fmla="*/ 5 h 1262"/>
                      <a:gd name="T26" fmla="*/ 1777 w 1778"/>
                      <a:gd name="T27" fmla="*/ 20 h 1262"/>
                      <a:gd name="T28" fmla="*/ 1306 w 1778"/>
                      <a:gd name="T29" fmla="*/ 51 h 1262"/>
                      <a:gd name="T30" fmla="*/ 1736 w 1778"/>
                      <a:gd name="T31" fmla="*/ 190 h 1262"/>
                      <a:gd name="T32" fmla="*/ 1256 w 1778"/>
                      <a:gd name="T33" fmla="*/ 350 h 1262"/>
                      <a:gd name="T34" fmla="*/ 572 w 1778"/>
                      <a:gd name="T35" fmla="*/ 60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8" h="1262">
                        <a:moveTo>
                          <a:pt x="572" y="607"/>
                        </a:moveTo>
                        <a:cubicBezTo>
                          <a:pt x="620" y="776"/>
                          <a:pt x="1022" y="1113"/>
                          <a:pt x="1208" y="1262"/>
                        </a:cubicBezTo>
                        <a:cubicBezTo>
                          <a:pt x="156" y="1262"/>
                          <a:pt x="156" y="1262"/>
                          <a:pt x="156" y="1262"/>
                        </a:cubicBezTo>
                        <a:cubicBezTo>
                          <a:pt x="82" y="1105"/>
                          <a:pt x="0" y="894"/>
                          <a:pt x="31" y="721"/>
                        </a:cubicBezTo>
                        <a:cubicBezTo>
                          <a:pt x="39" y="675"/>
                          <a:pt x="51" y="629"/>
                          <a:pt x="72" y="587"/>
                        </a:cubicBezTo>
                        <a:cubicBezTo>
                          <a:pt x="117" y="498"/>
                          <a:pt x="201" y="430"/>
                          <a:pt x="288" y="385"/>
                        </a:cubicBezTo>
                        <a:cubicBezTo>
                          <a:pt x="355" y="351"/>
                          <a:pt x="427" y="329"/>
                          <a:pt x="500" y="313"/>
                        </a:cubicBezTo>
                        <a:cubicBezTo>
                          <a:pt x="595" y="293"/>
                          <a:pt x="696" y="276"/>
                          <a:pt x="793" y="271"/>
                        </a:cubicBezTo>
                        <a:cubicBezTo>
                          <a:pt x="940" y="263"/>
                          <a:pt x="1086" y="253"/>
                          <a:pt x="1232" y="253"/>
                        </a:cubicBezTo>
                        <a:cubicBezTo>
                          <a:pt x="1277" y="253"/>
                          <a:pt x="1457" y="265"/>
                          <a:pt x="1464" y="192"/>
                        </a:cubicBezTo>
                        <a:cubicBezTo>
                          <a:pt x="1468" y="143"/>
                          <a:pt x="1281" y="109"/>
                          <a:pt x="1231" y="81"/>
                        </a:cubicBezTo>
                        <a:cubicBezTo>
                          <a:pt x="1191" y="58"/>
                          <a:pt x="1183" y="8"/>
                          <a:pt x="1322" y="4"/>
                        </a:cubicBezTo>
                        <a:cubicBezTo>
                          <a:pt x="1459" y="0"/>
                          <a:pt x="1492" y="4"/>
                          <a:pt x="1527" y="5"/>
                        </a:cubicBezTo>
                        <a:cubicBezTo>
                          <a:pt x="1717" y="15"/>
                          <a:pt x="1778" y="19"/>
                          <a:pt x="1777" y="20"/>
                        </a:cubicBezTo>
                        <a:cubicBezTo>
                          <a:pt x="1775" y="23"/>
                          <a:pt x="1293" y="12"/>
                          <a:pt x="1306" y="51"/>
                        </a:cubicBezTo>
                        <a:cubicBezTo>
                          <a:pt x="1318" y="90"/>
                          <a:pt x="1703" y="104"/>
                          <a:pt x="1736" y="190"/>
                        </a:cubicBezTo>
                        <a:cubicBezTo>
                          <a:pt x="1769" y="276"/>
                          <a:pt x="1653" y="345"/>
                          <a:pt x="1256" y="350"/>
                        </a:cubicBezTo>
                        <a:cubicBezTo>
                          <a:pt x="950" y="354"/>
                          <a:pt x="508" y="385"/>
                          <a:pt x="572" y="607"/>
                        </a:cubicBezTo>
                        <a:close/>
                      </a:path>
                    </a:pathLst>
                  </a:custGeom>
                  <a:solidFill>
                    <a:srgbClr val="03030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8" name="Freeform 6">
                    <a:extLst>
                      <a:ext uri="{FF2B5EF4-FFF2-40B4-BE49-F238E27FC236}">
                        <a16:creationId xmlns:a16="http://schemas.microsoft.com/office/drawing/2014/main" id="{6265533B-4A91-485B-824B-6B8C0612B0C7}"/>
                      </a:ext>
                    </a:extLst>
                  </p:cNvPr>
                  <p:cNvSpPr>
                    <a:spLocks/>
                  </p:cNvSpPr>
                  <p:nvPr/>
                </p:nvSpPr>
                <p:spPr bwMode="auto">
                  <a:xfrm>
                    <a:off x="3850186" y="2760663"/>
                    <a:ext cx="5964237" cy="4094162"/>
                  </a:xfrm>
                  <a:custGeom>
                    <a:avLst/>
                    <a:gdLst>
                      <a:gd name="T0" fmla="*/ 830 w 1697"/>
                      <a:gd name="T1" fmla="*/ 264 h 1164"/>
                      <a:gd name="T2" fmla="*/ 544 w 1697"/>
                      <a:gd name="T3" fmla="*/ 388 h 1164"/>
                      <a:gd name="T4" fmla="*/ 524 w 1697"/>
                      <a:gd name="T5" fmla="*/ 513 h 1164"/>
                      <a:gd name="T6" fmla="*/ 862 w 1697"/>
                      <a:gd name="T7" fmla="*/ 918 h 1164"/>
                      <a:gd name="T8" fmla="*/ 1149 w 1697"/>
                      <a:gd name="T9" fmla="*/ 1164 h 1164"/>
                      <a:gd name="T10" fmla="*/ 142 w 1697"/>
                      <a:gd name="T11" fmla="*/ 1164 h 1164"/>
                      <a:gd name="T12" fmla="*/ 48 w 1697"/>
                      <a:gd name="T13" fmla="*/ 930 h 1164"/>
                      <a:gd name="T14" fmla="*/ 15 w 1697"/>
                      <a:gd name="T15" fmla="*/ 626 h 1164"/>
                      <a:gd name="T16" fmla="*/ 169 w 1697"/>
                      <a:gd name="T17" fmla="*/ 362 h 1164"/>
                      <a:gd name="T18" fmla="*/ 692 w 1697"/>
                      <a:gd name="T19" fmla="*/ 191 h 1164"/>
                      <a:gd name="T20" fmla="*/ 1260 w 1697"/>
                      <a:gd name="T21" fmla="*/ 163 h 1164"/>
                      <a:gd name="T22" fmla="*/ 1448 w 1697"/>
                      <a:gd name="T23" fmla="*/ 96 h 1164"/>
                      <a:gd name="T24" fmla="*/ 1363 w 1697"/>
                      <a:gd name="T25" fmla="*/ 30 h 1164"/>
                      <a:gd name="T26" fmla="*/ 1363 w 1697"/>
                      <a:gd name="T27" fmla="*/ 0 h 1164"/>
                      <a:gd name="T28" fmla="*/ 1420 w 1697"/>
                      <a:gd name="T29" fmla="*/ 11 h 1164"/>
                      <a:gd name="T30" fmla="*/ 1595 w 1697"/>
                      <a:gd name="T31" fmla="*/ 48 h 1164"/>
                      <a:gd name="T32" fmla="*/ 1639 w 1697"/>
                      <a:gd name="T33" fmla="*/ 63 h 1164"/>
                      <a:gd name="T34" fmla="*/ 1687 w 1697"/>
                      <a:gd name="T35" fmla="*/ 94 h 1164"/>
                      <a:gd name="T36" fmla="*/ 1685 w 1697"/>
                      <a:gd name="T37" fmla="*/ 144 h 1164"/>
                      <a:gd name="T38" fmla="*/ 1555 w 1697"/>
                      <a:gd name="T39" fmla="*/ 206 h 1164"/>
                      <a:gd name="T40" fmla="*/ 1224 w 1697"/>
                      <a:gd name="T41" fmla="*/ 236 h 1164"/>
                      <a:gd name="T42" fmla="*/ 830 w 1697"/>
                      <a:gd name="T43" fmla="*/ 2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7" h="1164">
                        <a:moveTo>
                          <a:pt x="830" y="264"/>
                        </a:moveTo>
                        <a:cubicBezTo>
                          <a:pt x="681" y="289"/>
                          <a:pt x="587" y="329"/>
                          <a:pt x="544" y="388"/>
                        </a:cubicBezTo>
                        <a:cubicBezTo>
                          <a:pt x="517" y="424"/>
                          <a:pt x="510" y="466"/>
                          <a:pt x="524" y="513"/>
                        </a:cubicBezTo>
                        <a:cubicBezTo>
                          <a:pt x="549" y="600"/>
                          <a:pt x="662" y="736"/>
                          <a:pt x="862" y="918"/>
                        </a:cubicBezTo>
                        <a:cubicBezTo>
                          <a:pt x="965" y="1013"/>
                          <a:pt x="1072" y="1102"/>
                          <a:pt x="1149" y="1164"/>
                        </a:cubicBezTo>
                        <a:cubicBezTo>
                          <a:pt x="142" y="1164"/>
                          <a:pt x="142" y="1164"/>
                          <a:pt x="142" y="1164"/>
                        </a:cubicBezTo>
                        <a:cubicBezTo>
                          <a:pt x="109" y="1093"/>
                          <a:pt x="74" y="1013"/>
                          <a:pt x="48" y="930"/>
                        </a:cubicBezTo>
                        <a:cubicBezTo>
                          <a:pt x="11" y="811"/>
                          <a:pt x="0" y="709"/>
                          <a:pt x="15" y="626"/>
                        </a:cubicBezTo>
                        <a:cubicBezTo>
                          <a:pt x="36" y="509"/>
                          <a:pt x="83" y="427"/>
                          <a:pt x="169" y="362"/>
                        </a:cubicBezTo>
                        <a:cubicBezTo>
                          <a:pt x="277" y="279"/>
                          <a:pt x="447" y="212"/>
                          <a:pt x="692" y="191"/>
                        </a:cubicBezTo>
                        <a:cubicBezTo>
                          <a:pt x="979" y="165"/>
                          <a:pt x="1137" y="166"/>
                          <a:pt x="1260" y="163"/>
                        </a:cubicBezTo>
                        <a:cubicBezTo>
                          <a:pt x="1419" y="158"/>
                          <a:pt x="1445" y="135"/>
                          <a:pt x="1448" y="96"/>
                        </a:cubicBezTo>
                        <a:cubicBezTo>
                          <a:pt x="1450" y="68"/>
                          <a:pt x="1419" y="49"/>
                          <a:pt x="1363" y="30"/>
                        </a:cubicBezTo>
                        <a:cubicBezTo>
                          <a:pt x="1363" y="0"/>
                          <a:pt x="1363" y="0"/>
                          <a:pt x="1363" y="0"/>
                        </a:cubicBezTo>
                        <a:cubicBezTo>
                          <a:pt x="1380" y="3"/>
                          <a:pt x="1399" y="7"/>
                          <a:pt x="1420" y="11"/>
                        </a:cubicBezTo>
                        <a:cubicBezTo>
                          <a:pt x="1478" y="21"/>
                          <a:pt x="1543" y="32"/>
                          <a:pt x="1595" y="48"/>
                        </a:cubicBezTo>
                        <a:cubicBezTo>
                          <a:pt x="1610" y="52"/>
                          <a:pt x="1625" y="57"/>
                          <a:pt x="1639" y="63"/>
                        </a:cubicBezTo>
                        <a:cubicBezTo>
                          <a:pt x="1656" y="70"/>
                          <a:pt x="1677" y="79"/>
                          <a:pt x="1687" y="94"/>
                        </a:cubicBezTo>
                        <a:cubicBezTo>
                          <a:pt x="1697" y="110"/>
                          <a:pt x="1695" y="129"/>
                          <a:pt x="1685" y="144"/>
                        </a:cubicBezTo>
                        <a:cubicBezTo>
                          <a:pt x="1673" y="162"/>
                          <a:pt x="1641" y="187"/>
                          <a:pt x="1555" y="206"/>
                        </a:cubicBezTo>
                        <a:cubicBezTo>
                          <a:pt x="1476" y="224"/>
                          <a:pt x="1364" y="234"/>
                          <a:pt x="1224" y="236"/>
                        </a:cubicBezTo>
                        <a:cubicBezTo>
                          <a:pt x="1062" y="238"/>
                          <a:pt x="933" y="247"/>
                          <a:pt x="830" y="26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9" name="Freeform 7">
                    <a:extLst>
                      <a:ext uri="{FF2B5EF4-FFF2-40B4-BE49-F238E27FC236}">
                        <a16:creationId xmlns:a16="http://schemas.microsoft.com/office/drawing/2014/main" id="{15972478-DB8D-4D03-AA93-809EE6CB7DE0}"/>
                      </a:ext>
                    </a:extLst>
                  </p:cNvPr>
                  <p:cNvSpPr>
                    <a:spLocks/>
                  </p:cNvSpPr>
                  <p:nvPr/>
                </p:nvSpPr>
                <p:spPr bwMode="auto">
                  <a:xfrm>
                    <a:off x="3878761" y="2525713"/>
                    <a:ext cx="5910262" cy="4329112"/>
                  </a:xfrm>
                  <a:custGeom>
                    <a:avLst/>
                    <a:gdLst>
                      <a:gd name="T0" fmla="*/ 821 w 1682"/>
                      <a:gd name="T1" fmla="*/ 323 h 1231"/>
                      <a:gd name="T2" fmla="*/ 529 w 1682"/>
                      <a:gd name="T3" fmla="*/ 450 h 1231"/>
                      <a:gd name="T4" fmla="*/ 508 w 1682"/>
                      <a:gd name="T5" fmla="*/ 582 h 1231"/>
                      <a:gd name="T6" fmla="*/ 834 w 1682"/>
                      <a:gd name="T7" fmla="*/ 995 h 1231"/>
                      <a:gd name="T8" fmla="*/ 1094 w 1682"/>
                      <a:gd name="T9" fmla="*/ 1231 h 1231"/>
                      <a:gd name="T10" fmla="*/ 167 w 1682"/>
                      <a:gd name="T11" fmla="*/ 1231 h 1231"/>
                      <a:gd name="T12" fmla="*/ 58 w 1682"/>
                      <a:gd name="T13" fmla="*/ 995 h 1231"/>
                      <a:gd name="T14" fmla="*/ 15 w 1682"/>
                      <a:gd name="T15" fmla="*/ 695 h 1231"/>
                      <a:gd name="T16" fmla="*/ 166 w 1682"/>
                      <a:gd name="T17" fmla="*/ 435 h 1231"/>
                      <a:gd name="T18" fmla="*/ 685 w 1682"/>
                      <a:gd name="T19" fmla="*/ 266 h 1231"/>
                      <a:gd name="T20" fmla="*/ 1258 w 1682"/>
                      <a:gd name="T21" fmla="*/ 233 h 1231"/>
                      <a:gd name="T22" fmla="*/ 1443 w 1682"/>
                      <a:gd name="T23" fmla="*/ 164 h 1231"/>
                      <a:gd name="T24" fmla="*/ 1384 w 1682"/>
                      <a:gd name="T25" fmla="*/ 111 h 1231"/>
                      <a:gd name="T26" fmla="*/ 1263 w 1682"/>
                      <a:gd name="T27" fmla="*/ 61 h 1231"/>
                      <a:gd name="T28" fmla="*/ 1187 w 1682"/>
                      <a:gd name="T29" fmla="*/ 38 h 1231"/>
                      <a:gd name="T30" fmla="*/ 1248 w 1682"/>
                      <a:gd name="T31" fmla="*/ 0 h 1231"/>
                      <a:gd name="T32" fmla="*/ 1247 w 1682"/>
                      <a:gd name="T33" fmla="*/ 1 h 1231"/>
                      <a:gd name="T34" fmla="*/ 1242 w 1682"/>
                      <a:gd name="T35" fmla="*/ 27 h 1231"/>
                      <a:gd name="T36" fmla="*/ 1384 w 1682"/>
                      <a:gd name="T37" fmla="*/ 68 h 1231"/>
                      <a:gd name="T38" fmla="*/ 1587 w 1682"/>
                      <a:gd name="T39" fmla="*/ 119 h 1231"/>
                      <a:gd name="T40" fmla="*/ 1628 w 1682"/>
                      <a:gd name="T41" fmla="*/ 134 h 1231"/>
                      <a:gd name="T42" fmla="*/ 1665 w 1682"/>
                      <a:gd name="T43" fmla="*/ 156 h 1231"/>
                      <a:gd name="T44" fmla="*/ 1676 w 1682"/>
                      <a:gd name="T45" fmla="*/ 172 h 1231"/>
                      <a:gd name="T46" fmla="*/ 1658 w 1682"/>
                      <a:gd name="T47" fmla="*/ 220 h 1231"/>
                      <a:gd name="T48" fmla="*/ 1603 w 1682"/>
                      <a:gd name="T49" fmla="*/ 249 h 1231"/>
                      <a:gd name="T50" fmla="*/ 1545 w 1682"/>
                      <a:gd name="T51" fmla="*/ 265 h 1231"/>
                      <a:gd name="T52" fmla="*/ 1216 w 1682"/>
                      <a:gd name="T53" fmla="*/ 295 h 1231"/>
                      <a:gd name="T54" fmla="*/ 821 w 1682"/>
                      <a:gd name="T55" fmla="*/ 323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2" h="1231">
                        <a:moveTo>
                          <a:pt x="821" y="323"/>
                        </a:moveTo>
                        <a:cubicBezTo>
                          <a:pt x="669" y="348"/>
                          <a:pt x="574" y="390"/>
                          <a:pt x="529" y="450"/>
                        </a:cubicBezTo>
                        <a:cubicBezTo>
                          <a:pt x="501" y="488"/>
                          <a:pt x="494" y="533"/>
                          <a:pt x="508" y="582"/>
                        </a:cubicBezTo>
                        <a:cubicBezTo>
                          <a:pt x="533" y="671"/>
                          <a:pt x="634" y="811"/>
                          <a:pt x="834" y="995"/>
                        </a:cubicBezTo>
                        <a:cubicBezTo>
                          <a:pt x="935" y="1087"/>
                          <a:pt x="1024" y="1171"/>
                          <a:pt x="1094" y="1231"/>
                        </a:cubicBezTo>
                        <a:cubicBezTo>
                          <a:pt x="167" y="1231"/>
                          <a:pt x="167" y="1231"/>
                          <a:pt x="167" y="1231"/>
                        </a:cubicBezTo>
                        <a:cubicBezTo>
                          <a:pt x="131" y="1163"/>
                          <a:pt x="85" y="1080"/>
                          <a:pt x="58" y="995"/>
                        </a:cubicBezTo>
                        <a:cubicBezTo>
                          <a:pt x="22" y="877"/>
                          <a:pt x="0" y="776"/>
                          <a:pt x="15" y="695"/>
                        </a:cubicBezTo>
                        <a:cubicBezTo>
                          <a:pt x="36" y="579"/>
                          <a:pt x="82" y="499"/>
                          <a:pt x="166" y="435"/>
                        </a:cubicBezTo>
                        <a:cubicBezTo>
                          <a:pt x="273" y="353"/>
                          <a:pt x="442" y="292"/>
                          <a:pt x="685" y="266"/>
                        </a:cubicBezTo>
                        <a:cubicBezTo>
                          <a:pt x="964" y="236"/>
                          <a:pt x="1138" y="239"/>
                          <a:pt x="1258" y="233"/>
                        </a:cubicBezTo>
                        <a:cubicBezTo>
                          <a:pt x="1401" y="227"/>
                          <a:pt x="1439" y="211"/>
                          <a:pt x="1443" y="164"/>
                        </a:cubicBezTo>
                        <a:cubicBezTo>
                          <a:pt x="1446" y="134"/>
                          <a:pt x="1406" y="122"/>
                          <a:pt x="1384" y="111"/>
                        </a:cubicBezTo>
                        <a:cubicBezTo>
                          <a:pt x="1334" y="89"/>
                          <a:pt x="1302" y="72"/>
                          <a:pt x="1263" y="61"/>
                        </a:cubicBezTo>
                        <a:cubicBezTo>
                          <a:pt x="1239" y="55"/>
                          <a:pt x="1207" y="54"/>
                          <a:pt x="1187" y="38"/>
                        </a:cubicBezTo>
                        <a:cubicBezTo>
                          <a:pt x="1144" y="4"/>
                          <a:pt x="1231" y="1"/>
                          <a:pt x="1248" y="0"/>
                        </a:cubicBezTo>
                        <a:cubicBezTo>
                          <a:pt x="1247" y="0"/>
                          <a:pt x="1247" y="1"/>
                          <a:pt x="1247" y="1"/>
                        </a:cubicBezTo>
                        <a:cubicBezTo>
                          <a:pt x="1241" y="9"/>
                          <a:pt x="1239" y="18"/>
                          <a:pt x="1242" y="27"/>
                        </a:cubicBezTo>
                        <a:cubicBezTo>
                          <a:pt x="1251" y="56"/>
                          <a:pt x="1266" y="47"/>
                          <a:pt x="1384" y="68"/>
                        </a:cubicBezTo>
                        <a:cubicBezTo>
                          <a:pt x="1442" y="78"/>
                          <a:pt x="1535" y="104"/>
                          <a:pt x="1587" y="119"/>
                        </a:cubicBezTo>
                        <a:cubicBezTo>
                          <a:pt x="1601" y="123"/>
                          <a:pt x="1615" y="128"/>
                          <a:pt x="1628" y="134"/>
                        </a:cubicBezTo>
                        <a:cubicBezTo>
                          <a:pt x="1641" y="139"/>
                          <a:pt x="1654" y="146"/>
                          <a:pt x="1665" y="156"/>
                        </a:cubicBezTo>
                        <a:cubicBezTo>
                          <a:pt x="1669" y="160"/>
                          <a:pt x="1673" y="166"/>
                          <a:pt x="1676" y="172"/>
                        </a:cubicBezTo>
                        <a:cubicBezTo>
                          <a:pt x="1682" y="190"/>
                          <a:pt x="1671" y="209"/>
                          <a:pt x="1658" y="220"/>
                        </a:cubicBezTo>
                        <a:cubicBezTo>
                          <a:pt x="1642" y="233"/>
                          <a:pt x="1622" y="242"/>
                          <a:pt x="1603" y="249"/>
                        </a:cubicBezTo>
                        <a:cubicBezTo>
                          <a:pt x="1584" y="256"/>
                          <a:pt x="1565" y="261"/>
                          <a:pt x="1545" y="265"/>
                        </a:cubicBezTo>
                        <a:cubicBezTo>
                          <a:pt x="1466" y="283"/>
                          <a:pt x="1356" y="293"/>
                          <a:pt x="1216" y="295"/>
                        </a:cubicBezTo>
                        <a:cubicBezTo>
                          <a:pt x="1053" y="297"/>
                          <a:pt x="924" y="306"/>
                          <a:pt x="821" y="323"/>
                        </a:cubicBezTo>
                        <a:close/>
                      </a:path>
                    </a:pathLst>
                  </a:custGeom>
                  <a:solidFill>
                    <a:srgbClr val="03030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30" name="Freeform 8">
                    <a:extLst>
                      <a:ext uri="{FF2B5EF4-FFF2-40B4-BE49-F238E27FC236}">
                        <a16:creationId xmlns:a16="http://schemas.microsoft.com/office/drawing/2014/main" id="{24AFA93D-BBD7-4D2B-8407-831DF858FBDE}"/>
                      </a:ext>
                    </a:extLst>
                  </p:cNvPr>
                  <p:cNvSpPr>
                    <a:spLocks/>
                  </p:cNvSpPr>
                  <p:nvPr/>
                </p:nvSpPr>
                <p:spPr bwMode="auto">
                  <a:xfrm>
                    <a:off x="4901111" y="2470150"/>
                    <a:ext cx="4427537" cy="4384675"/>
                  </a:xfrm>
                  <a:custGeom>
                    <a:avLst/>
                    <a:gdLst>
                      <a:gd name="T0" fmla="*/ 543 w 1260"/>
                      <a:gd name="T1" fmla="*/ 303 h 1247"/>
                      <a:gd name="T2" fmla="*/ 465 w 1260"/>
                      <a:gd name="T3" fmla="*/ 314 h 1247"/>
                      <a:gd name="T4" fmla="*/ 387 w 1260"/>
                      <a:gd name="T5" fmla="*/ 330 h 1247"/>
                      <a:gd name="T6" fmla="*/ 204 w 1260"/>
                      <a:gd name="T7" fmla="*/ 390 h 1247"/>
                      <a:gd name="T8" fmla="*/ 26 w 1260"/>
                      <a:gd name="T9" fmla="*/ 597 h 1247"/>
                      <a:gd name="T10" fmla="*/ 78 w 1260"/>
                      <a:gd name="T11" fmla="*/ 885 h 1247"/>
                      <a:gd name="T12" fmla="*/ 210 w 1260"/>
                      <a:gd name="T13" fmla="*/ 1098 h 1247"/>
                      <a:gd name="T14" fmla="*/ 194 w 1260"/>
                      <a:gd name="T15" fmla="*/ 1109 h 1247"/>
                      <a:gd name="T16" fmla="*/ 61 w 1260"/>
                      <a:gd name="T17" fmla="*/ 893 h 1247"/>
                      <a:gd name="T18" fmla="*/ 9 w 1260"/>
                      <a:gd name="T19" fmla="*/ 593 h 1247"/>
                      <a:gd name="T20" fmla="*/ 197 w 1260"/>
                      <a:gd name="T21" fmla="*/ 375 h 1247"/>
                      <a:gd name="T22" fmla="*/ 383 w 1260"/>
                      <a:gd name="T23" fmla="*/ 314 h 1247"/>
                      <a:gd name="T24" fmla="*/ 463 w 1260"/>
                      <a:gd name="T25" fmla="*/ 299 h 1247"/>
                      <a:gd name="T26" fmla="*/ 541 w 1260"/>
                      <a:gd name="T27" fmla="*/ 289 h 1247"/>
                      <a:gd name="T28" fmla="*/ 618 w 1260"/>
                      <a:gd name="T29" fmla="*/ 282 h 1247"/>
                      <a:gd name="T30" fmla="*/ 954 w 1260"/>
                      <a:gd name="T31" fmla="*/ 274 h 1247"/>
                      <a:gd name="T32" fmla="*/ 998 w 1260"/>
                      <a:gd name="T33" fmla="*/ 272 h 1247"/>
                      <a:gd name="T34" fmla="*/ 1083 w 1260"/>
                      <a:gd name="T35" fmla="*/ 265 h 1247"/>
                      <a:gd name="T36" fmla="*/ 1233 w 1260"/>
                      <a:gd name="T37" fmla="*/ 224 h 1247"/>
                      <a:gd name="T38" fmla="*/ 1252 w 1260"/>
                      <a:gd name="T39" fmla="*/ 180 h 1247"/>
                      <a:gd name="T40" fmla="*/ 1250 w 1260"/>
                      <a:gd name="T41" fmla="*/ 175 h 1247"/>
                      <a:gd name="T42" fmla="*/ 1247 w 1260"/>
                      <a:gd name="T43" fmla="*/ 168 h 1247"/>
                      <a:gd name="T44" fmla="*/ 1243 w 1260"/>
                      <a:gd name="T45" fmla="*/ 161 h 1247"/>
                      <a:gd name="T46" fmla="*/ 1235 w 1260"/>
                      <a:gd name="T47" fmla="*/ 152 h 1247"/>
                      <a:gd name="T48" fmla="*/ 1129 w 1260"/>
                      <a:gd name="T49" fmla="*/ 111 h 1247"/>
                      <a:gd name="T50" fmla="*/ 972 w 1260"/>
                      <a:gd name="T51" fmla="*/ 69 h 1247"/>
                      <a:gd name="T52" fmla="*/ 914 w 1260"/>
                      <a:gd name="T53" fmla="*/ 26 h 1247"/>
                      <a:gd name="T54" fmla="*/ 949 w 1260"/>
                      <a:gd name="T55" fmla="*/ 7 h 1247"/>
                      <a:gd name="T56" fmla="*/ 976 w 1260"/>
                      <a:gd name="T57" fmla="*/ 2 h 1247"/>
                      <a:gd name="T58" fmla="*/ 1013 w 1260"/>
                      <a:gd name="T59" fmla="*/ 0 h 1247"/>
                      <a:gd name="T60" fmla="*/ 956 w 1260"/>
                      <a:gd name="T61" fmla="*/ 6 h 1247"/>
                      <a:gd name="T62" fmla="*/ 919 w 1260"/>
                      <a:gd name="T63" fmla="*/ 19 h 1247"/>
                      <a:gd name="T64" fmla="*/ 933 w 1260"/>
                      <a:gd name="T65" fmla="*/ 48 h 1247"/>
                      <a:gd name="T66" fmla="*/ 973 w 1260"/>
                      <a:gd name="T67" fmla="*/ 66 h 1247"/>
                      <a:gd name="T68" fmla="*/ 1131 w 1260"/>
                      <a:gd name="T69" fmla="*/ 106 h 1247"/>
                      <a:gd name="T70" fmla="*/ 1251 w 1260"/>
                      <a:gd name="T71" fmla="*/ 161 h 1247"/>
                      <a:gd name="T72" fmla="*/ 1257 w 1260"/>
                      <a:gd name="T73" fmla="*/ 171 h 1247"/>
                      <a:gd name="T74" fmla="*/ 1258 w 1260"/>
                      <a:gd name="T75" fmla="*/ 174 h 1247"/>
                      <a:gd name="T76" fmla="*/ 1260 w 1260"/>
                      <a:gd name="T77" fmla="*/ 198 h 1247"/>
                      <a:gd name="T78" fmla="*/ 1237 w 1260"/>
                      <a:gd name="T79" fmla="*/ 230 h 1247"/>
                      <a:gd name="T80" fmla="*/ 1084 w 1260"/>
                      <a:gd name="T81" fmla="*/ 274 h 1247"/>
                      <a:gd name="T82" fmla="*/ 998 w 1260"/>
                      <a:gd name="T83" fmla="*/ 282 h 1247"/>
                      <a:gd name="T84" fmla="*/ 954 w 1260"/>
                      <a:gd name="T85" fmla="*/ 285 h 1247"/>
                      <a:gd name="T86" fmla="*/ 619 w 1260"/>
                      <a:gd name="T87" fmla="*/ 295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1247">
                        <a:moveTo>
                          <a:pt x="569" y="300"/>
                        </a:moveTo>
                        <a:cubicBezTo>
                          <a:pt x="564" y="301"/>
                          <a:pt x="560" y="301"/>
                          <a:pt x="556" y="302"/>
                        </a:cubicBezTo>
                        <a:cubicBezTo>
                          <a:pt x="552" y="302"/>
                          <a:pt x="547" y="303"/>
                          <a:pt x="543" y="303"/>
                        </a:cubicBezTo>
                        <a:cubicBezTo>
                          <a:pt x="534" y="304"/>
                          <a:pt x="526" y="306"/>
                          <a:pt x="517" y="307"/>
                        </a:cubicBezTo>
                        <a:cubicBezTo>
                          <a:pt x="508" y="308"/>
                          <a:pt x="500" y="309"/>
                          <a:pt x="491" y="310"/>
                        </a:cubicBezTo>
                        <a:cubicBezTo>
                          <a:pt x="482" y="311"/>
                          <a:pt x="474" y="313"/>
                          <a:pt x="465" y="314"/>
                        </a:cubicBezTo>
                        <a:cubicBezTo>
                          <a:pt x="456" y="316"/>
                          <a:pt x="448" y="317"/>
                          <a:pt x="439" y="319"/>
                        </a:cubicBezTo>
                        <a:cubicBezTo>
                          <a:pt x="430" y="321"/>
                          <a:pt x="421" y="322"/>
                          <a:pt x="413" y="324"/>
                        </a:cubicBezTo>
                        <a:cubicBezTo>
                          <a:pt x="404" y="326"/>
                          <a:pt x="395" y="328"/>
                          <a:pt x="387" y="330"/>
                        </a:cubicBezTo>
                        <a:cubicBezTo>
                          <a:pt x="378" y="332"/>
                          <a:pt x="369" y="334"/>
                          <a:pt x="360" y="336"/>
                        </a:cubicBezTo>
                        <a:cubicBezTo>
                          <a:pt x="343" y="340"/>
                          <a:pt x="325" y="345"/>
                          <a:pt x="308" y="350"/>
                        </a:cubicBezTo>
                        <a:cubicBezTo>
                          <a:pt x="273" y="361"/>
                          <a:pt x="238" y="374"/>
                          <a:pt x="204" y="390"/>
                        </a:cubicBezTo>
                        <a:cubicBezTo>
                          <a:pt x="171" y="407"/>
                          <a:pt x="139" y="426"/>
                          <a:pt x="111" y="452"/>
                        </a:cubicBezTo>
                        <a:cubicBezTo>
                          <a:pt x="83" y="477"/>
                          <a:pt x="60" y="507"/>
                          <a:pt x="44" y="542"/>
                        </a:cubicBezTo>
                        <a:cubicBezTo>
                          <a:pt x="36" y="559"/>
                          <a:pt x="30" y="578"/>
                          <a:pt x="26" y="597"/>
                        </a:cubicBezTo>
                        <a:cubicBezTo>
                          <a:pt x="22" y="616"/>
                          <a:pt x="20" y="635"/>
                          <a:pt x="20" y="654"/>
                        </a:cubicBezTo>
                        <a:cubicBezTo>
                          <a:pt x="18" y="694"/>
                          <a:pt x="23" y="733"/>
                          <a:pt x="34" y="772"/>
                        </a:cubicBezTo>
                        <a:cubicBezTo>
                          <a:pt x="44" y="810"/>
                          <a:pt x="60" y="848"/>
                          <a:pt x="78" y="885"/>
                        </a:cubicBezTo>
                        <a:cubicBezTo>
                          <a:pt x="97" y="921"/>
                          <a:pt x="118" y="957"/>
                          <a:pt x="141" y="992"/>
                        </a:cubicBezTo>
                        <a:cubicBezTo>
                          <a:pt x="152" y="1010"/>
                          <a:pt x="163" y="1027"/>
                          <a:pt x="175" y="1045"/>
                        </a:cubicBezTo>
                        <a:cubicBezTo>
                          <a:pt x="187" y="1063"/>
                          <a:pt x="198" y="1080"/>
                          <a:pt x="210" y="1098"/>
                        </a:cubicBezTo>
                        <a:cubicBezTo>
                          <a:pt x="244" y="1149"/>
                          <a:pt x="278" y="1198"/>
                          <a:pt x="313" y="1247"/>
                        </a:cubicBezTo>
                        <a:cubicBezTo>
                          <a:pt x="289" y="1247"/>
                          <a:pt x="289" y="1247"/>
                          <a:pt x="289" y="1247"/>
                        </a:cubicBezTo>
                        <a:cubicBezTo>
                          <a:pt x="257" y="1201"/>
                          <a:pt x="225" y="1156"/>
                          <a:pt x="194" y="1109"/>
                        </a:cubicBezTo>
                        <a:cubicBezTo>
                          <a:pt x="182" y="1091"/>
                          <a:pt x="171" y="1073"/>
                          <a:pt x="159" y="1055"/>
                        </a:cubicBezTo>
                        <a:cubicBezTo>
                          <a:pt x="147" y="1038"/>
                          <a:pt x="136" y="1020"/>
                          <a:pt x="124" y="1002"/>
                        </a:cubicBezTo>
                        <a:cubicBezTo>
                          <a:pt x="102" y="967"/>
                          <a:pt x="80" y="931"/>
                          <a:pt x="61" y="893"/>
                        </a:cubicBezTo>
                        <a:cubicBezTo>
                          <a:pt x="42" y="856"/>
                          <a:pt x="26" y="817"/>
                          <a:pt x="16" y="777"/>
                        </a:cubicBezTo>
                        <a:cubicBezTo>
                          <a:pt x="5" y="736"/>
                          <a:pt x="0" y="695"/>
                          <a:pt x="1" y="654"/>
                        </a:cubicBezTo>
                        <a:cubicBezTo>
                          <a:pt x="2" y="634"/>
                          <a:pt x="4" y="613"/>
                          <a:pt x="9" y="593"/>
                        </a:cubicBezTo>
                        <a:cubicBezTo>
                          <a:pt x="13" y="573"/>
                          <a:pt x="19" y="553"/>
                          <a:pt x="28" y="535"/>
                        </a:cubicBezTo>
                        <a:cubicBezTo>
                          <a:pt x="44" y="497"/>
                          <a:pt x="70" y="465"/>
                          <a:pt x="99" y="439"/>
                        </a:cubicBezTo>
                        <a:cubicBezTo>
                          <a:pt x="129" y="412"/>
                          <a:pt x="163" y="392"/>
                          <a:pt x="197" y="375"/>
                        </a:cubicBezTo>
                        <a:cubicBezTo>
                          <a:pt x="232" y="358"/>
                          <a:pt x="267" y="346"/>
                          <a:pt x="303" y="335"/>
                        </a:cubicBezTo>
                        <a:cubicBezTo>
                          <a:pt x="321" y="330"/>
                          <a:pt x="338" y="325"/>
                          <a:pt x="356" y="321"/>
                        </a:cubicBezTo>
                        <a:cubicBezTo>
                          <a:pt x="365" y="318"/>
                          <a:pt x="374" y="316"/>
                          <a:pt x="383" y="314"/>
                        </a:cubicBezTo>
                        <a:cubicBezTo>
                          <a:pt x="392" y="312"/>
                          <a:pt x="401" y="311"/>
                          <a:pt x="410" y="309"/>
                        </a:cubicBezTo>
                        <a:cubicBezTo>
                          <a:pt x="418" y="307"/>
                          <a:pt x="427" y="305"/>
                          <a:pt x="436" y="304"/>
                        </a:cubicBezTo>
                        <a:cubicBezTo>
                          <a:pt x="445" y="302"/>
                          <a:pt x="454" y="301"/>
                          <a:pt x="463" y="299"/>
                        </a:cubicBezTo>
                        <a:cubicBezTo>
                          <a:pt x="471" y="298"/>
                          <a:pt x="480" y="297"/>
                          <a:pt x="489" y="295"/>
                        </a:cubicBezTo>
                        <a:cubicBezTo>
                          <a:pt x="498" y="294"/>
                          <a:pt x="506" y="293"/>
                          <a:pt x="515" y="292"/>
                        </a:cubicBezTo>
                        <a:cubicBezTo>
                          <a:pt x="524" y="291"/>
                          <a:pt x="532" y="290"/>
                          <a:pt x="541" y="289"/>
                        </a:cubicBezTo>
                        <a:cubicBezTo>
                          <a:pt x="545" y="288"/>
                          <a:pt x="550" y="288"/>
                          <a:pt x="554" y="287"/>
                        </a:cubicBezTo>
                        <a:cubicBezTo>
                          <a:pt x="558" y="287"/>
                          <a:pt x="563" y="286"/>
                          <a:pt x="567" y="286"/>
                        </a:cubicBezTo>
                        <a:cubicBezTo>
                          <a:pt x="584" y="285"/>
                          <a:pt x="601" y="283"/>
                          <a:pt x="618" y="282"/>
                        </a:cubicBezTo>
                        <a:cubicBezTo>
                          <a:pt x="652" y="280"/>
                          <a:pt x="686" y="277"/>
                          <a:pt x="718" y="276"/>
                        </a:cubicBezTo>
                        <a:cubicBezTo>
                          <a:pt x="784" y="274"/>
                          <a:pt x="848" y="275"/>
                          <a:pt x="908" y="275"/>
                        </a:cubicBezTo>
                        <a:cubicBezTo>
                          <a:pt x="924" y="274"/>
                          <a:pt x="939" y="274"/>
                          <a:pt x="954" y="274"/>
                        </a:cubicBezTo>
                        <a:cubicBezTo>
                          <a:pt x="961" y="273"/>
                          <a:pt x="968" y="273"/>
                          <a:pt x="976" y="273"/>
                        </a:cubicBezTo>
                        <a:cubicBezTo>
                          <a:pt x="979" y="273"/>
                          <a:pt x="983" y="273"/>
                          <a:pt x="987" y="273"/>
                        </a:cubicBezTo>
                        <a:cubicBezTo>
                          <a:pt x="990" y="272"/>
                          <a:pt x="994" y="272"/>
                          <a:pt x="998" y="272"/>
                        </a:cubicBezTo>
                        <a:cubicBezTo>
                          <a:pt x="1012" y="271"/>
                          <a:pt x="1026" y="270"/>
                          <a:pt x="1041" y="269"/>
                        </a:cubicBezTo>
                        <a:cubicBezTo>
                          <a:pt x="1048" y="268"/>
                          <a:pt x="1055" y="268"/>
                          <a:pt x="1062" y="267"/>
                        </a:cubicBezTo>
                        <a:cubicBezTo>
                          <a:pt x="1069" y="266"/>
                          <a:pt x="1076" y="265"/>
                          <a:pt x="1083" y="265"/>
                        </a:cubicBezTo>
                        <a:cubicBezTo>
                          <a:pt x="1110" y="262"/>
                          <a:pt x="1137" y="258"/>
                          <a:pt x="1163" y="252"/>
                        </a:cubicBezTo>
                        <a:cubicBezTo>
                          <a:pt x="1175" y="249"/>
                          <a:pt x="1188" y="245"/>
                          <a:pt x="1200" y="240"/>
                        </a:cubicBezTo>
                        <a:cubicBezTo>
                          <a:pt x="1212" y="236"/>
                          <a:pt x="1223" y="231"/>
                          <a:pt x="1233" y="224"/>
                        </a:cubicBezTo>
                        <a:cubicBezTo>
                          <a:pt x="1242" y="216"/>
                          <a:pt x="1250" y="207"/>
                          <a:pt x="1252" y="196"/>
                        </a:cubicBezTo>
                        <a:cubicBezTo>
                          <a:pt x="1253" y="194"/>
                          <a:pt x="1253" y="191"/>
                          <a:pt x="1253" y="188"/>
                        </a:cubicBezTo>
                        <a:cubicBezTo>
                          <a:pt x="1253" y="185"/>
                          <a:pt x="1253" y="183"/>
                          <a:pt x="1252" y="180"/>
                        </a:cubicBezTo>
                        <a:cubicBezTo>
                          <a:pt x="1252" y="179"/>
                          <a:pt x="1251" y="177"/>
                          <a:pt x="1251" y="176"/>
                        </a:cubicBezTo>
                        <a:cubicBezTo>
                          <a:pt x="1251" y="176"/>
                          <a:pt x="1251" y="175"/>
                          <a:pt x="1251" y="176"/>
                        </a:cubicBezTo>
                        <a:cubicBezTo>
                          <a:pt x="1250" y="175"/>
                          <a:pt x="1250" y="175"/>
                          <a:pt x="1250" y="175"/>
                        </a:cubicBezTo>
                        <a:cubicBezTo>
                          <a:pt x="1250" y="174"/>
                          <a:pt x="1250" y="174"/>
                          <a:pt x="1250" y="174"/>
                        </a:cubicBezTo>
                        <a:cubicBezTo>
                          <a:pt x="1249" y="172"/>
                          <a:pt x="1249" y="172"/>
                          <a:pt x="1249" y="172"/>
                        </a:cubicBezTo>
                        <a:cubicBezTo>
                          <a:pt x="1249" y="171"/>
                          <a:pt x="1248" y="169"/>
                          <a:pt x="1247" y="168"/>
                        </a:cubicBezTo>
                        <a:cubicBezTo>
                          <a:pt x="1245" y="164"/>
                          <a:pt x="1245" y="164"/>
                          <a:pt x="1245" y="164"/>
                        </a:cubicBezTo>
                        <a:cubicBezTo>
                          <a:pt x="1244" y="163"/>
                          <a:pt x="1244" y="163"/>
                          <a:pt x="1244" y="163"/>
                        </a:cubicBezTo>
                        <a:cubicBezTo>
                          <a:pt x="1244" y="162"/>
                          <a:pt x="1244" y="162"/>
                          <a:pt x="1243" y="161"/>
                        </a:cubicBezTo>
                        <a:cubicBezTo>
                          <a:pt x="1241" y="158"/>
                          <a:pt x="1241" y="158"/>
                          <a:pt x="1241" y="158"/>
                        </a:cubicBezTo>
                        <a:cubicBezTo>
                          <a:pt x="1240" y="157"/>
                          <a:pt x="1239" y="156"/>
                          <a:pt x="1238" y="155"/>
                        </a:cubicBezTo>
                        <a:cubicBezTo>
                          <a:pt x="1237" y="154"/>
                          <a:pt x="1236" y="153"/>
                          <a:pt x="1235" y="152"/>
                        </a:cubicBezTo>
                        <a:cubicBezTo>
                          <a:pt x="1231" y="148"/>
                          <a:pt x="1226" y="145"/>
                          <a:pt x="1222" y="142"/>
                        </a:cubicBezTo>
                        <a:cubicBezTo>
                          <a:pt x="1212" y="136"/>
                          <a:pt x="1202" y="132"/>
                          <a:pt x="1191" y="129"/>
                        </a:cubicBezTo>
                        <a:cubicBezTo>
                          <a:pt x="1171" y="122"/>
                          <a:pt x="1150" y="116"/>
                          <a:pt x="1129" y="111"/>
                        </a:cubicBezTo>
                        <a:cubicBezTo>
                          <a:pt x="1119" y="108"/>
                          <a:pt x="1108" y="106"/>
                          <a:pt x="1098" y="104"/>
                        </a:cubicBezTo>
                        <a:cubicBezTo>
                          <a:pt x="1071" y="98"/>
                          <a:pt x="1045" y="93"/>
                          <a:pt x="1019" y="85"/>
                        </a:cubicBezTo>
                        <a:cubicBezTo>
                          <a:pt x="1002" y="80"/>
                          <a:pt x="987" y="75"/>
                          <a:pt x="972" y="69"/>
                        </a:cubicBezTo>
                        <a:cubicBezTo>
                          <a:pt x="958" y="63"/>
                          <a:pt x="944" y="57"/>
                          <a:pt x="932" y="50"/>
                        </a:cubicBezTo>
                        <a:cubicBezTo>
                          <a:pt x="926" y="46"/>
                          <a:pt x="921" y="41"/>
                          <a:pt x="917" y="36"/>
                        </a:cubicBezTo>
                        <a:cubicBezTo>
                          <a:pt x="915" y="33"/>
                          <a:pt x="914" y="30"/>
                          <a:pt x="914" y="26"/>
                        </a:cubicBezTo>
                        <a:cubicBezTo>
                          <a:pt x="913" y="23"/>
                          <a:pt x="915" y="20"/>
                          <a:pt x="917" y="18"/>
                        </a:cubicBezTo>
                        <a:cubicBezTo>
                          <a:pt x="922" y="13"/>
                          <a:pt x="928" y="11"/>
                          <a:pt x="933" y="10"/>
                        </a:cubicBezTo>
                        <a:cubicBezTo>
                          <a:pt x="939" y="9"/>
                          <a:pt x="944" y="8"/>
                          <a:pt x="949" y="7"/>
                        </a:cubicBezTo>
                        <a:cubicBezTo>
                          <a:pt x="951" y="6"/>
                          <a:pt x="954" y="6"/>
                          <a:pt x="956" y="5"/>
                        </a:cubicBezTo>
                        <a:cubicBezTo>
                          <a:pt x="958" y="5"/>
                          <a:pt x="961" y="5"/>
                          <a:pt x="963" y="4"/>
                        </a:cubicBezTo>
                        <a:cubicBezTo>
                          <a:pt x="968" y="4"/>
                          <a:pt x="972" y="3"/>
                          <a:pt x="976" y="2"/>
                        </a:cubicBezTo>
                        <a:cubicBezTo>
                          <a:pt x="992" y="1"/>
                          <a:pt x="1005" y="0"/>
                          <a:pt x="1013" y="0"/>
                        </a:cubicBezTo>
                        <a:cubicBezTo>
                          <a:pt x="1022" y="0"/>
                          <a:pt x="1026" y="0"/>
                          <a:pt x="1026" y="0"/>
                        </a:cubicBezTo>
                        <a:cubicBezTo>
                          <a:pt x="1026" y="0"/>
                          <a:pt x="1022" y="0"/>
                          <a:pt x="1013" y="0"/>
                        </a:cubicBezTo>
                        <a:cubicBezTo>
                          <a:pt x="1005" y="0"/>
                          <a:pt x="992" y="1"/>
                          <a:pt x="976" y="3"/>
                        </a:cubicBezTo>
                        <a:cubicBezTo>
                          <a:pt x="972" y="4"/>
                          <a:pt x="968" y="5"/>
                          <a:pt x="963" y="5"/>
                        </a:cubicBezTo>
                        <a:cubicBezTo>
                          <a:pt x="961" y="6"/>
                          <a:pt x="959" y="6"/>
                          <a:pt x="956" y="6"/>
                        </a:cubicBezTo>
                        <a:cubicBezTo>
                          <a:pt x="954" y="7"/>
                          <a:pt x="951" y="8"/>
                          <a:pt x="949" y="8"/>
                        </a:cubicBezTo>
                        <a:cubicBezTo>
                          <a:pt x="944" y="9"/>
                          <a:pt x="939" y="10"/>
                          <a:pt x="933" y="12"/>
                        </a:cubicBezTo>
                        <a:cubicBezTo>
                          <a:pt x="928" y="13"/>
                          <a:pt x="923" y="15"/>
                          <a:pt x="919" y="19"/>
                        </a:cubicBezTo>
                        <a:cubicBezTo>
                          <a:pt x="917" y="21"/>
                          <a:pt x="915" y="24"/>
                          <a:pt x="916" y="26"/>
                        </a:cubicBezTo>
                        <a:cubicBezTo>
                          <a:pt x="916" y="29"/>
                          <a:pt x="917" y="32"/>
                          <a:pt x="919" y="35"/>
                        </a:cubicBezTo>
                        <a:cubicBezTo>
                          <a:pt x="922" y="40"/>
                          <a:pt x="928" y="44"/>
                          <a:pt x="933" y="48"/>
                        </a:cubicBezTo>
                        <a:cubicBezTo>
                          <a:pt x="939" y="51"/>
                          <a:pt x="946" y="54"/>
                          <a:pt x="952" y="57"/>
                        </a:cubicBezTo>
                        <a:cubicBezTo>
                          <a:pt x="955" y="59"/>
                          <a:pt x="959" y="60"/>
                          <a:pt x="962" y="62"/>
                        </a:cubicBezTo>
                        <a:cubicBezTo>
                          <a:pt x="966" y="63"/>
                          <a:pt x="969" y="65"/>
                          <a:pt x="973" y="66"/>
                        </a:cubicBezTo>
                        <a:cubicBezTo>
                          <a:pt x="988" y="71"/>
                          <a:pt x="1003" y="77"/>
                          <a:pt x="1020" y="81"/>
                        </a:cubicBezTo>
                        <a:cubicBezTo>
                          <a:pt x="1046" y="89"/>
                          <a:pt x="1073" y="93"/>
                          <a:pt x="1100" y="99"/>
                        </a:cubicBezTo>
                        <a:cubicBezTo>
                          <a:pt x="1110" y="101"/>
                          <a:pt x="1120" y="104"/>
                          <a:pt x="1131" y="106"/>
                        </a:cubicBezTo>
                        <a:cubicBezTo>
                          <a:pt x="1152" y="111"/>
                          <a:pt x="1172" y="117"/>
                          <a:pt x="1193" y="123"/>
                        </a:cubicBezTo>
                        <a:cubicBezTo>
                          <a:pt x="1204" y="126"/>
                          <a:pt x="1214" y="130"/>
                          <a:pt x="1225" y="136"/>
                        </a:cubicBezTo>
                        <a:cubicBezTo>
                          <a:pt x="1235" y="142"/>
                          <a:pt x="1245" y="150"/>
                          <a:pt x="1251" y="161"/>
                        </a:cubicBezTo>
                        <a:cubicBezTo>
                          <a:pt x="1254" y="165"/>
                          <a:pt x="1254" y="165"/>
                          <a:pt x="1254" y="165"/>
                        </a:cubicBezTo>
                        <a:cubicBezTo>
                          <a:pt x="1255" y="166"/>
                          <a:pt x="1255" y="168"/>
                          <a:pt x="1256" y="169"/>
                        </a:cubicBezTo>
                        <a:cubicBezTo>
                          <a:pt x="1257" y="171"/>
                          <a:pt x="1257" y="171"/>
                          <a:pt x="1257" y="171"/>
                        </a:cubicBezTo>
                        <a:cubicBezTo>
                          <a:pt x="1257" y="172"/>
                          <a:pt x="1257" y="172"/>
                          <a:pt x="1257" y="172"/>
                        </a:cubicBezTo>
                        <a:cubicBezTo>
                          <a:pt x="1257" y="173"/>
                          <a:pt x="1257" y="173"/>
                          <a:pt x="1257" y="173"/>
                        </a:cubicBezTo>
                        <a:cubicBezTo>
                          <a:pt x="1257" y="173"/>
                          <a:pt x="1257" y="173"/>
                          <a:pt x="1258" y="174"/>
                        </a:cubicBezTo>
                        <a:cubicBezTo>
                          <a:pt x="1258" y="175"/>
                          <a:pt x="1259" y="177"/>
                          <a:pt x="1259" y="178"/>
                        </a:cubicBezTo>
                        <a:cubicBezTo>
                          <a:pt x="1260" y="181"/>
                          <a:pt x="1260" y="185"/>
                          <a:pt x="1260" y="188"/>
                        </a:cubicBezTo>
                        <a:cubicBezTo>
                          <a:pt x="1260" y="191"/>
                          <a:pt x="1260" y="194"/>
                          <a:pt x="1260" y="198"/>
                        </a:cubicBezTo>
                        <a:cubicBezTo>
                          <a:pt x="1259" y="201"/>
                          <a:pt x="1258" y="204"/>
                          <a:pt x="1257" y="207"/>
                        </a:cubicBezTo>
                        <a:cubicBezTo>
                          <a:pt x="1255" y="210"/>
                          <a:pt x="1253" y="213"/>
                          <a:pt x="1251" y="216"/>
                        </a:cubicBezTo>
                        <a:cubicBezTo>
                          <a:pt x="1247" y="221"/>
                          <a:pt x="1243" y="226"/>
                          <a:pt x="1237" y="230"/>
                        </a:cubicBezTo>
                        <a:cubicBezTo>
                          <a:pt x="1227" y="238"/>
                          <a:pt x="1215" y="243"/>
                          <a:pt x="1203" y="248"/>
                        </a:cubicBezTo>
                        <a:cubicBezTo>
                          <a:pt x="1190" y="253"/>
                          <a:pt x="1178" y="257"/>
                          <a:pt x="1165" y="260"/>
                        </a:cubicBezTo>
                        <a:cubicBezTo>
                          <a:pt x="1139" y="266"/>
                          <a:pt x="1112" y="271"/>
                          <a:pt x="1084" y="274"/>
                        </a:cubicBezTo>
                        <a:cubicBezTo>
                          <a:pt x="1077" y="275"/>
                          <a:pt x="1070" y="276"/>
                          <a:pt x="1063" y="277"/>
                        </a:cubicBezTo>
                        <a:cubicBezTo>
                          <a:pt x="1056" y="277"/>
                          <a:pt x="1049" y="278"/>
                          <a:pt x="1042" y="279"/>
                        </a:cubicBezTo>
                        <a:cubicBezTo>
                          <a:pt x="1027" y="281"/>
                          <a:pt x="1013" y="281"/>
                          <a:pt x="998" y="282"/>
                        </a:cubicBezTo>
                        <a:cubicBezTo>
                          <a:pt x="995" y="283"/>
                          <a:pt x="991" y="283"/>
                          <a:pt x="987" y="283"/>
                        </a:cubicBezTo>
                        <a:cubicBezTo>
                          <a:pt x="984" y="283"/>
                          <a:pt x="980" y="283"/>
                          <a:pt x="976" y="284"/>
                        </a:cubicBezTo>
                        <a:cubicBezTo>
                          <a:pt x="969" y="284"/>
                          <a:pt x="961" y="284"/>
                          <a:pt x="954" y="285"/>
                        </a:cubicBezTo>
                        <a:cubicBezTo>
                          <a:pt x="939" y="285"/>
                          <a:pt x="924" y="285"/>
                          <a:pt x="909" y="286"/>
                        </a:cubicBezTo>
                        <a:cubicBezTo>
                          <a:pt x="848" y="287"/>
                          <a:pt x="784" y="287"/>
                          <a:pt x="719" y="290"/>
                        </a:cubicBezTo>
                        <a:cubicBezTo>
                          <a:pt x="686" y="291"/>
                          <a:pt x="653" y="293"/>
                          <a:pt x="619" y="295"/>
                        </a:cubicBezTo>
                        <a:cubicBezTo>
                          <a:pt x="603" y="297"/>
                          <a:pt x="586" y="299"/>
                          <a:pt x="569" y="30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1" name="Group 10">
                  <a:extLst>
                    <a:ext uri="{FF2B5EF4-FFF2-40B4-BE49-F238E27FC236}">
                      <a16:creationId xmlns:a16="http://schemas.microsoft.com/office/drawing/2014/main" id="{3D45B4ED-B34B-444C-85E7-40667518BBB5}"/>
                    </a:ext>
                  </a:extLst>
                </p:cNvPr>
                <p:cNvGrpSpPr/>
                <p:nvPr/>
              </p:nvGrpSpPr>
              <p:grpSpPr>
                <a:xfrm>
                  <a:off x="873871" y="1756854"/>
                  <a:ext cx="6829135" cy="3347586"/>
                  <a:chOff x="873871" y="1756854"/>
                  <a:chExt cx="6829135" cy="3347586"/>
                </a:xfrm>
              </p:grpSpPr>
              <p:sp>
                <p:nvSpPr>
                  <p:cNvPr id="12" name="Rectangular Callout 14">
                    <a:extLst>
                      <a:ext uri="{FF2B5EF4-FFF2-40B4-BE49-F238E27FC236}">
                        <a16:creationId xmlns:a16="http://schemas.microsoft.com/office/drawing/2014/main" id="{0D20F55E-2FF4-4679-8B30-A3666738E376}"/>
                      </a:ext>
                    </a:extLst>
                  </p:cNvPr>
                  <p:cNvSpPr/>
                  <p:nvPr/>
                </p:nvSpPr>
                <p:spPr>
                  <a:xfrm>
                    <a:off x="5530242" y="4077782"/>
                    <a:ext cx="1630391" cy="770561"/>
                  </a:xfrm>
                  <a:prstGeom prst="wedgeRectCallout">
                    <a:avLst>
                      <a:gd name="adj1" fmla="val -79574"/>
                      <a:gd name="adj2" fmla="val 6640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a typeface="Open Sans Extrabold" pitchFamily="34" charset="0"/>
                        <a:cs typeface="Open Sans Extrabold" pitchFamily="34" charset="0"/>
                      </a:rPr>
                      <a:t>CAREER TECHNICAL</a:t>
                    </a:r>
                    <a:endParaRPr lang="en-US" dirty="0">
                      <a:solidFill>
                        <a:schemeClr val="bg1"/>
                      </a:solidFill>
                    </a:endParaRPr>
                  </a:p>
                </p:txBody>
              </p:sp>
              <p:sp>
                <p:nvSpPr>
                  <p:cNvPr id="13" name="Rectangular Callout 15">
                    <a:extLst>
                      <a:ext uri="{FF2B5EF4-FFF2-40B4-BE49-F238E27FC236}">
                        <a16:creationId xmlns:a16="http://schemas.microsoft.com/office/drawing/2014/main" id="{654323B8-7F53-4FA1-9B1D-9B6E9ADC5292}"/>
                      </a:ext>
                    </a:extLst>
                  </p:cNvPr>
                  <p:cNvSpPr/>
                  <p:nvPr/>
                </p:nvSpPr>
                <p:spPr>
                  <a:xfrm>
                    <a:off x="1609082" y="2827915"/>
                    <a:ext cx="1630391" cy="770561"/>
                  </a:xfrm>
                  <a:prstGeom prst="wedgeRectCallout">
                    <a:avLst>
                      <a:gd name="adj1" fmla="val 50436"/>
                      <a:gd name="adj2" fmla="val 77881"/>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ea typeface="Open Sans Extrabold" pitchFamily="34" charset="0"/>
                        <a:cs typeface="Open Sans Extrabold" pitchFamily="34" charset="0"/>
                      </a:rPr>
                      <a:t>RESIDENTIAL</a:t>
                    </a:r>
                    <a:endParaRPr lang="en-US" dirty="0">
                      <a:solidFill>
                        <a:schemeClr val="tx1"/>
                      </a:solidFill>
                    </a:endParaRPr>
                  </a:p>
                </p:txBody>
              </p:sp>
              <p:sp>
                <p:nvSpPr>
                  <p:cNvPr id="14" name="Rectangular Callout 16">
                    <a:extLst>
                      <a:ext uri="{FF2B5EF4-FFF2-40B4-BE49-F238E27FC236}">
                        <a16:creationId xmlns:a16="http://schemas.microsoft.com/office/drawing/2014/main" id="{9C143E46-7490-49DB-8BFC-10E47F9015E2}"/>
                      </a:ext>
                    </a:extLst>
                  </p:cNvPr>
                  <p:cNvSpPr/>
                  <p:nvPr/>
                </p:nvSpPr>
                <p:spPr>
                  <a:xfrm>
                    <a:off x="873871" y="4333879"/>
                    <a:ext cx="1630391" cy="770561"/>
                  </a:xfrm>
                  <a:prstGeom prst="wedgeRectCallout">
                    <a:avLst>
                      <a:gd name="adj1" fmla="val 63158"/>
                      <a:gd name="adj2" fmla="val 814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mj-lt"/>
                        <a:ea typeface="Open Sans Extrabold" pitchFamily="34" charset="0"/>
                        <a:cs typeface="Open Sans Extrabold" pitchFamily="34" charset="0"/>
                      </a:rPr>
                      <a:t>ACADEMICS</a:t>
                    </a:r>
                    <a:endParaRPr lang="en-US" dirty="0">
                      <a:solidFill>
                        <a:schemeClr val="tx1"/>
                      </a:solidFill>
                      <a:latin typeface="+mj-lt"/>
                    </a:endParaRPr>
                  </a:p>
                </p:txBody>
              </p:sp>
              <p:grpSp>
                <p:nvGrpSpPr>
                  <p:cNvPr id="15" name="Group 14">
                    <a:extLst>
                      <a:ext uri="{FF2B5EF4-FFF2-40B4-BE49-F238E27FC236}">
                        <a16:creationId xmlns:a16="http://schemas.microsoft.com/office/drawing/2014/main" id="{A3417F36-1EB0-4C07-91DF-DE1F4CB76090}"/>
                      </a:ext>
                    </a:extLst>
                  </p:cNvPr>
                  <p:cNvGrpSpPr/>
                  <p:nvPr/>
                </p:nvGrpSpPr>
                <p:grpSpPr>
                  <a:xfrm>
                    <a:off x="7129557" y="1756854"/>
                    <a:ext cx="213158" cy="976457"/>
                    <a:chOff x="4993403" y="3435808"/>
                    <a:chExt cx="619801" cy="2839252"/>
                  </a:xfrm>
                </p:grpSpPr>
                <p:sp>
                  <p:nvSpPr>
                    <p:cNvPr id="102" name="Rectangle 102">
                      <a:extLst>
                        <a:ext uri="{FF2B5EF4-FFF2-40B4-BE49-F238E27FC236}">
                          <a16:creationId xmlns:a16="http://schemas.microsoft.com/office/drawing/2014/main" id="{9C42A91D-91E8-4B20-8D49-18F65CB0003C}"/>
                        </a:ext>
                      </a:extLst>
                    </p:cNvPr>
                    <p:cNvSpPr>
                      <a:spLocks noChangeArrowheads="1"/>
                    </p:cNvSpPr>
                    <p:nvPr/>
                  </p:nvSpPr>
                  <p:spPr bwMode="auto">
                    <a:xfrm>
                      <a:off x="4993403" y="3435808"/>
                      <a:ext cx="619801" cy="2839252"/>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3" name="Rectangle 103">
                      <a:extLst>
                        <a:ext uri="{FF2B5EF4-FFF2-40B4-BE49-F238E27FC236}">
                          <a16:creationId xmlns:a16="http://schemas.microsoft.com/office/drawing/2014/main" id="{6A481323-B9BF-4A61-92D5-E39FC2A2C1FA}"/>
                        </a:ext>
                      </a:extLst>
                    </p:cNvPr>
                    <p:cNvSpPr>
                      <a:spLocks noChangeArrowheads="1"/>
                    </p:cNvSpPr>
                    <p:nvPr/>
                  </p:nvSpPr>
                  <p:spPr bwMode="auto">
                    <a:xfrm>
                      <a:off x="5057697" y="3515534"/>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4" name="Rectangle 104">
                      <a:extLst>
                        <a:ext uri="{FF2B5EF4-FFF2-40B4-BE49-F238E27FC236}">
                          <a16:creationId xmlns:a16="http://schemas.microsoft.com/office/drawing/2014/main" id="{3D060534-9F34-484B-B217-A397E636BCAC}"/>
                        </a:ext>
                      </a:extLst>
                    </p:cNvPr>
                    <p:cNvSpPr>
                      <a:spLocks noChangeArrowheads="1"/>
                    </p:cNvSpPr>
                    <p:nvPr/>
                  </p:nvSpPr>
                  <p:spPr bwMode="auto">
                    <a:xfrm>
                      <a:off x="5057697" y="3623549"/>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5" name="Rectangle 105">
                      <a:extLst>
                        <a:ext uri="{FF2B5EF4-FFF2-40B4-BE49-F238E27FC236}">
                          <a16:creationId xmlns:a16="http://schemas.microsoft.com/office/drawing/2014/main" id="{E00F1F38-BB27-47A3-9335-D8623963F33B}"/>
                        </a:ext>
                      </a:extLst>
                    </p:cNvPr>
                    <p:cNvSpPr>
                      <a:spLocks noChangeArrowheads="1"/>
                    </p:cNvSpPr>
                    <p:nvPr/>
                  </p:nvSpPr>
                  <p:spPr bwMode="auto">
                    <a:xfrm>
                      <a:off x="5057697" y="3731564"/>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6" name="Rectangle 106">
                      <a:extLst>
                        <a:ext uri="{FF2B5EF4-FFF2-40B4-BE49-F238E27FC236}">
                          <a16:creationId xmlns:a16="http://schemas.microsoft.com/office/drawing/2014/main" id="{599821A6-9FD6-4EFF-8975-0B27CED454AA}"/>
                        </a:ext>
                      </a:extLst>
                    </p:cNvPr>
                    <p:cNvSpPr>
                      <a:spLocks noChangeArrowheads="1"/>
                    </p:cNvSpPr>
                    <p:nvPr/>
                  </p:nvSpPr>
                  <p:spPr bwMode="auto">
                    <a:xfrm>
                      <a:off x="5057697" y="3839579"/>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7" name="Rectangle 107">
                      <a:extLst>
                        <a:ext uri="{FF2B5EF4-FFF2-40B4-BE49-F238E27FC236}">
                          <a16:creationId xmlns:a16="http://schemas.microsoft.com/office/drawing/2014/main" id="{8A50C018-5CB2-46C8-BA9A-90F7E50C94A9}"/>
                        </a:ext>
                      </a:extLst>
                    </p:cNvPr>
                    <p:cNvSpPr>
                      <a:spLocks noChangeArrowheads="1"/>
                    </p:cNvSpPr>
                    <p:nvPr/>
                  </p:nvSpPr>
                  <p:spPr bwMode="auto">
                    <a:xfrm>
                      <a:off x="5057697" y="3950165"/>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8" name="Rectangle 108">
                      <a:extLst>
                        <a:ext uri="{FF2B5EF4-FFF2-40B4-BE49-F238E27FC236}">
                          <a16:creationId xmlns:a16="http://schemas.microsoft.com/office/drawing/2014/main" id="{83D5656B-48BC-4FD3-B1AC-7B14369D5C44}"/>
                        </a:ext>
                      </a:extLst>
                    </p:cNvPr>
                    <p:cNvSpPr>
                      <a:spLocks noChangeArrowheads="1"/>
                    </p:cNvSpPr>
                    <p:nvPr/>
                  </p:nvSpPr>
                  <p:spPr bwMode="auto">
                    <a:xfrm>
                      <a:off x="5057697" y="4058180"/>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9" name="Rectangle 109">
                      <a:extLst>
                        <a:ext uri="{FF2B5EF4-FFF2-40B4-BE49-F238E27FC236}">
                          <a16:creationId xmlns:a16="http://schemas.microsoft.com/office/drawing/2014/main" id="{D195BB9B-CBF4-4D36-8810-E10BD0387718}"/>
                        </a:ext>
                      </a:extLst>
                    </p:cNvPr>
                    <p:cNvSpPr>
                      <a:spLocks noChangeArrowheads="1"/>
                    </p:cNvSpPr>
                    <p:nvPr/>
                  </p:nvSpPr>
                  <p:spPr bwMode="auto">
                    <a:xfrm>
                      <a:off x="5057697" y="4166195"/>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0" name="Rectangle 110">
                      <a:extLst>
                        <a:ext uri="{FF2B5EF4-FFF2-40B4-BE49-F238E27FC236}">
                          <a16:creationId xmlns:a16="http://schemas.microsoft.com/office/drawing/2014/main" id="{EDA451C7-E45A-4E2F-8324-48E9D2CF2B00}"/>
                        </a:ext>
                      </a:extLst>
                    </p:cNvPr>
                    <p:cNvSpPr>
                      <a:spLocks noChangeArrowheads="1"/>
                    </p:cNvSpPr>
                    <p:nvPr/>
                  </p:nvSpPr>
                  <p:spPr bwMode="auto">
                    <a:xfrm>
                      <a:off x="5057697" y="4274210"/>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1" name="Rectangle 111">
                      <a:extLst>
                        <a:ext uri="{FF2B5EF4-FFF2-40B4-BE49-F238E27FC236}">
                          <a16:creationId xmlns:a16="http://schemas.microsoft.com/office/drawing/2014/main" id="{FB89D00A-6587-4514-AC79-A8E7F67A358A}"/>
                        </a:ext>
                      </a:extLst>
                    </p:cNvPr>
                    <p:cNvSpPr>
                      <a:spLocks noChangeArrowheads="1"/>
                    </p:cNvSpPr>
                    <p:nvPr/>
                  </p:nvSpPr>
                  <p:spPr bwMode="auto">
                    <a:xfrm>
                      <a:off x="5057697" y="4384798"/>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2" name="Rectangle 112">
                      <a:extLst>
                        <a:ext uri="{FF2B5EF4-FFF2-40B4-BE49-F238E27FC236}">
                          <a16:creationId xmlns:a16="http://schemas.microsoft.com/office/drawing/2014/main" id="{B43B0D87-D91F-4FAD-ACEA-BFE48688CC2D}"/>
                        </a:ext>
                      </a:extLst>
                    </p:cNvPr>
                    <p:cNvSpPr>
                      <a:spLocks noChangeArrowheads="1"/>
                    </p:cNvSpPr>
                    <p:nvPr/>
                  </p:nvSpPr>
                  <p:spPr bwMode="auto">
                    <a:xfrm>
                      <a:off x="5057697" y="4492813"/>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3" name="Rectangle 113">
                      <a:extLst>
                        <a:ext uri="{FF2B5EF4-FFF2-40B4-BE49-F238E27FC236}">
                          <a16:creationId xmlns:a16="http://schemas.microsoft.com/office/drawing/2014/main" id="{E76ABC2D-F383-44AB-BFD4-13C3247D01C1}"/>
                        </a:ext>
                      </a:extLst>
                    </p:cNvPr>
                    <p:cNvSpPr>
                      <a:spLocks noChangeArrowheads="1"/>
                    </p:cNvSpPr>
                    <p:nvPr/>
                  </p:nvSpPr>
                  <p:spPr bwMode="auto">
                    <a:xfrm>
                      <a:off x="5057697" y="4600828"/>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4" name="Rectangle 114">
                      <a:extLst>
                        <a:ext uri="{FF2B5EF4-FFF2-40B4-BE49-F238E27FC236}">
                          <a16:creationId xmlns:a16="http://schemas.microsoft.com/office/drawing/2014/main" id="{11CCC5BF-8762-4219-A472-ABBE5A6BB5E3}"/>
                        </a:ext>
                      </a:extLst>
                    </p:cNvPr>
                    <p:cNvSpPr>
                      <a:spLocks noChangeArrowheads="1"/>
                    </p:cNvSpPr>
                    <p:nvPr/>
                  </p:nvSpPr>
                  <p:spPr bwMode="auto">
                    <a:xfrm>
                      <a:off x="5057697" y="4711414"/>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5" name="Rectangle 115">
                      <a:extLst>
                        <a:ext uri="{FF2B5EF4-FFF2-40B4-BE49-F238E27FC236}">
                          <a16:creationId xmlns:a16="http://schemas.microsoft.com/office/drawing/2014/main" id="{6715B205-23D1-4B88-9918-34666F21E90A}"/>
                        </a:ext>
                      </a:extLst>
                    </p:cNvPr>
                    <p:cNvSpPr>
                      <a:spLocks noChangeArrowheads="1"/>
                    </p:cNvSpPr>
                    <p:nvPr/>
                  </p:nvSpPr>
                  <p:spPr bwMode="auto">
                    <a:xfrm>
                      <a:off x="5057697" y="4819429"/>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6" name="Rectangle 116">
                      <a:extLst>
                        <a:ext uri="{FF2B5EF4-FFF2-40B4-BE49-F238E27FC236}">
                          <a16:creationId xmlns:a16="http://schemas.microsoft.com/office/drawing/2014/main" id="{62AA166F-4718-4E1E-AAA6-50523AA369EF}"/>
                        </a:ext>
                      </a:extLst>
                    </p:cNvPr>
                    <p:cNvSpPr>
                      <a:spLocks noChangeArrowheads="1"/>
                    </p:cNvSpPr>
                    <p:nvPr/>
                  </p:nvSpPr>
                  <p:spPr bwMode="auto">
                    <a:xfrm>
                      <a:off x="5057697" y="4927444"/>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7" name="Rectangle 117">
                      <a:extLst>
                        <a:ext uri="{FF2B5EF4-FFF2-40B4-BE49-F238E27FC236}">
                          <a16:creationId xmlns:a16="http://schemas.microsoft.com/office/drawing/2014/main" id="{9B4EB5CC-5980-47AE-95FA-455048C69167}"/>
                        </a:ext>
                      </a:extLst>
                    </p:cNvPr>
                    <p:cNvSpPr>
                      <a:spLocks noChangeArrowheads="1"/>
                    </p:cNvSpPr>
                    <p:nvPr/>
                  </p:nvSpPr>
                  <p:spPr bwMode="auto">
                    <a:xfrm>
                      <a:off x="5057697" y="5035459"/>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8" name="Rectangle 118">
                      <a:extLst>
                        <a:ext uri="{FF2B5EF4-FFF2-40B4-BE49-F238E27FC236}">
                          <a16:creationId xmlns:a16="http://schemas.microsoft.com/office/drawing/2014/main" id="{C4F99B4E-C1D6-4BB9-A25B-A05269BB7C3D}"/>
                        </a:ext>
                      </a:extLst>
                    </p:cNvPr>
                    <p:cNvSpPr>
                      <a:spLocks noChangeArrowheads="1"/>
                    </p:cNvSpPr>
                    <p:nvPr/>
                  </p:nvSpPr>
                  <p:spPr bwMode="auto">
                    <a:xfrm>
                      <a:off x="5057697" y="5146047"/>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19" name="Rectangle 119">
                      <a:extLst>
                        <a:ext uri="{FF2B5EF4-FFF2-40B4-BE49-F238E27FC236}">
                          <a16:creationId xmlns:a16="http://schemas.microsoft.com/office/drawing/2014/main" id="{4DAF9930-0697-4779-8DDD-5F35B7A872B6}"/>
                        </a:ext>
                      </a:extLst>
                    </p:cNvPr>
                    <p:cNvSpPr>
                      <a:spLocks noChangeArrowheads="1"/>
                    </p:cNvSpPr>
                    <p:nvPr/>
                  </p:nvSpPr>
                  <p:spPr bwMode="auto">
                    <a:xfrm>
                      <a:off x="5057697" y="5254062"/>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0" name="Rectangle 120">
                      <a:extLst>
                        <a:ext uri="{FF2B5EF4-FFF2-40B4-BE49-F238E27FC236}">
                          <a16:creationId xmlns:a16="http://schemas.microsoft.com/office/drawing/2014/main" id="{6463E942-25E3-4AF0-A224-CAD8BF5A0EA5}"/>
                        </a:ext>
                      </a:extLst>
                    </p:cNvPr>
                    <p:cNvSpPr>
                      <a:spLocks noChangeArrowheads="1"/>
                    </p:cNvSpPr>
                    <p:nvPr/>
                  </p:nvSpPr>
                  <p:spPr bwMode="auto">
                    <a:xfrm>
                      <a:off x="5057697" y="5362077"/>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1" name="Rectangle 121">
                      <a:extLst>
                        <a:ext uri="{FF2B5EF4-FFF2-40B4-BE49-F238E27FC236}">
                          <a16:creationId xmlns:a16="http://schemas.microsoft.com/office/drawing/2014/main" id="{7E2B8821-721B-49E4-9A32-C0A74CE4CFE0}"/>
                        </a:ext>
                      </a:extLst>
                    </p:cNvPr>
                    <p:cNvSpPr>
                      <a:spLocks noChangeArrowheads="1"/>
                    </p:cNvSpPr>
                    <p:nvPr/>
                  </p:nvSpPr>
                  <p:spPr bwMode="auto">
                    <a:xfrm>
                      <a:off x="5057697" y="5472663"/>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2" name="Rectangle 122">
                      <a:extLst>
                        <a:ext uri="{FF2B5EF4-FFF2-40B4-BE49-F238E27FC236}">
                          <a16:creationId xmlns:a16="http://schemas.microsoft.com/office/drawing/2014/main" id="{991B4CD0-88A2-4505-86C5-A014BD51F73D}"/>
                        </a:ext>
                      </a:extLst>
                    </p:cNvPr>
                    <p:cNvSpPr>
                      <a:spLocks noChangeArrowheads="1"/>
                    </p:cNvSpPr>
                    <p:nvPr/>
                  </p:nvSpPr>
                  <p:spPr bwMode="auto">
                    <a:xfrm>
                      <a:off x="5057697" y="5580678"/>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3" name="Rectangle 123">
                      <a:extLst>
                        <a:ext uri="{FF2B5EF4-FFF2-40B4-BE49-F238E27FC236}">
                          <a16:creationId xmlns:a16="http://schemas.microsoft.com/office/drawing/2014/main" id="{17AF7028-DC55-4D9C-AC9B-3888633A23D1}"/>
                        </a:ext>
                      </a:extLst>
                    </p:cNvPr>
                    <p:cNvSpPr>
                      <a:spLocks noChangeArrowheads="1"/>
                    </p:cNvSpPr>
                    <p:nvPr/>
                  </p:nvSpPr>
                  <p:spPr bwMode="auto">
                    <a:xfrm>
                      <a:off x="5057697" y="5688693"/>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4" name="Rectangle 124">
                      <a:extLst>
                        <a:ext uri="{FF2B5EF4-FFF2-40B4-BE49-F238E27FC236}">
                          <a16:creationId xmlns:a16="http://schemas.microsoft.com/office/drawing/2014/main" id="{9AB93E1F-39E9-4B29-A065-D71A3AAB9703}"/>
                        </a:ext>
                      </a:extLst>
                    </p:cNvPr>
                    <p:cNvSpPr>
                      <a:spLocks noChangeArrowheads="1"/>
                    </p:cNvSpPr>
                    <p:nvPr/>
                  </p:nvSpPr>
                  <p:spPr bwMode="auto">
                    <a:xfrm>
                      <a:off x="5057697" y="5796708"/>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5" name="Rectangle 125">
                      <a:extLst>
                        <a:ext uri="{FF2B5EF4-FFF2-40B4-BE49-F238E27FC236}">
                          <a16:creationId xmlns:a16="http://schemas.microsoft.com/office/drawing/2014/main" id="{1CC58BDE-0105-4E2E-8808-6EDCF2D354E8}"/>
                        </a:ext>
                      </a:extLst>
                    </p:cNvPr>
                    <p:cNvSpPr>
                      <a:spLocks noChangeArrowheads="1"/>
                    </p:cNvSpPr>
                    <p:nvPr/>
                  </p:nvSpPr>
                  <p:spPr bwMode="auto">
                    <a:xfrm>
                      <a:off x="5057697" y="5904723"/>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26" name="Rectangle 126">
                      <a:extLst>
                        <a:ext uri="{FF2B5EF4-FFF2-40B4-BE49-F238E27FC236}">
                          <a16:creationId xmlns:a16="http://schemas.microsoft.com/office/drawing/2014/main" id="{B1ECA7B0-E72E-4A1D-8883-744B752E6854}"/>
                        </a:ext>
                      </a:extLst>
                    </p:cNvPr>
                    <p:cNvSpPr>
                      <a:spLocks noChangeArrowheads="1"/>
                    </p:cNvSpPr>
                    <p:nvPr/>
                  </p:nvSpPr>
                  <p:spPr bwMode="auto">
                    <a:xfrm>
                      <a:off x="5057697" y="6012738"/>
                      <a:ext cx="493783" cy="30861"/>
                    </a:xfrm>
                    <a:prstGeom prst="rect">
                      <a:avLst/>
                    </a:pr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6" name="Group 15">
                    <a:extLst>
                      <a:ext uri="{FF2B5EF4-FFF2-40B4-BE49-F238E27FC236}">
                        <a16:creationId xmlns:a16="http://schemas.microsoft.com/office/drawing/2014/main" id="{F7CA33D8-527D-4637-B039-6BB550D82B40}"/>
                      </a:ext>
                    </a:extLst>
                  </p:cNvPr>
                  <p:cNvGrpSpPr/>
                  <p:nvPr/>
                </p:nvGrpSpPr>
                <p:grpSpPr>
                  <a:xfrm>
                    <a:off x="6476514" y="1978854"/>
                    <a:ext cx="213158" cy="754454"/>
                    <a:chOff x="3094542" y="4081327"/>
                    <a:chExt cx="619801" cy="2193733"/>
                  </a:xfrm>
                </p:grpSpPr>
                <p:grpSp>
                  <p:nvGrpSpPr>
                    <p:cNvPr id="65" name="Group 64">
                      <a:extLst>
                        <a:ext uri="{FF2B5EF4-FFF2-40B4-BE49-F238E27FC236}">
                          <a16:creationId xmlns:a16="http://schemas.microsoft.com/office/drawing/2014/main" id="{1EB1BB54-07D6-4E14-BA3B-72708D3A02C4}"/>
                        </a:ext>
                      </a:extLst>
                    </p:cNvPr>
                    <p:cNvGrpSpPr/>
                    <p:nvPr/>
                  </p:nvGrpSpPr>
                  <p:grpSpPr>
                    <a:xfrm>
                      <a:off x="3094542" y="4081327"/>
                      <a:ext cx="619801" cy="2193733"/>
                      <a:chOff x="3094542" y="4081327"/>
                      <a:chExt cx="619801" cy="2193733"/>
                    </a:xfrm>
                    <a:solidFill>
                      <a:srgbClr val="A6C124"/>
                    </a:solidFill>
                  </p:grpSpPr>
                  <p:sp>
                    <p:nvSpPr>
                      <p:cNvPr id="100" name="Rectangle 127">
                        <a:extLst>
                          <a:ext uri="{FF2B5EF4-FFF2-40B4-BE49-F238E27FC236}">
                            <a16:creationId xmlns:a16="http://schemas.microsoft.com/office/drawing/2014/main" id="{1CCAD002-4F6C-4B83-8B7F-06FAA87DA282}"/>
                          </a:ext>
                        </a:extLst>
                      </p:cNvPr>
                      <p:cNvSpPr>
                        <a:spLocks noChangeArrowheads="1"/>
                      </p:cNvSpPr>
                      <p:nvPr/>
                    </p:nvSpPr>
                    <p:spPr bwMode="auto">
                      <a:xfrm>
                        <a:off x="3094542" y="4346220"/>
                        <a:ext cx="619801" cy="192884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1" name="Freeform 128">
                        <a:extLst>
                          <a:ext uri="{FF2B5EF4-FFF2-40B4-BE49-F238E27FC236}">
                            <a16:creationId xmlns:a16="http://schemas.microsoft.com/office/drawing/2014/main" id="{D628FC23-0133-4A8A-A535-90B71B6C541D}"/>
                          </a:ext>
                        </a:extLst>
                      </p:cNvPr>
                      <p:cNvSpPr>
                        <a:spLocks/>
                      </p:cNvSpPr>
                      <p:nvPr/>
                    </p:nvSpPr>
                    <p:spPr bwMode="auto">
                      <a:xfrm>
                        <a:off x="3233418" y="4081327"/>
                        <a:ext cx="342048" cy="532361"/>
                      </a:xfrm>
                      <a:custGeom>
                        <a:avLst/>
                        <a:gdLst>
                          <a:gd name="T0" fmla="*/ 133 w 133"/>
                          <a:gd name="T1" fmla="*/ 207 h 207"/>
                          <a:gd name="T2" fmla="*/ 0 w 133"/>
                          <a:gd name="T3" fmla="*/ 207 h 207"/>
                          <a:gd name="T4" fmla="*/ 0 w 133"/>
                          <a:gd name="T5" fmla="*/ 58 h 207"/>
                          <a:gd name="T6" fmla="*/ 66 w 133"/>
                          <a:gd name="T7" fmla="*/ 0 h 207"/>
                          <a:gd name="T8" fmla="*/ 133 w 133"/>
                          <a:gd name="T9" fmla="*/ 58 h 207"/>
                          <a:gd name="T10" fmla="*/ 133 w 133"/>
                          <a:gd name="T11" fmla="*/ 207 h 207"/>
                        </a:gdLst>
                        <a:ahLst/>
                        <a:cxnLst>
                          <a:cxn ang="0">
                            <a:pos x="T0" y="T1"/>
                          </a:cxn>
                          <a:cxn ang="0">
                            <a:pos x="T2" y="T3"/>
                          </a:cxn>
                          <a:cxn ang="0">
                            <a:pos x="T4" y="T5"/>
                          </a:cxn>
                          <a:cxn ang="0">
                            <a:pos x="T6" y="T7"/>
                          </a:cxn>
                          <a:cxn ang="0">
                            <a:pos x="T8" y="T9"/>
                          </a:cxn>
                          <a:cxn ang="0">
                            <a:pos x="T10" y="T11"/>
                          </a:cxn>
                        </a:cxnLst>
                        <a:rect l="0" t="0" r="r" b="b"/>
                        <a:pathLst>
                          <a:path w="133" h="207">
                            <a:moveTo>
                              <a:pt x="133" y="207"/>
                            </a:moveTo>
                            <a:lnTo>
                              <a:pt x="0" y="207"/>
                            </a:lnTo>
                            <a:lnTo>
                              <a:pt x="0" y="58"/>
                            </a:lnTo>
                            <a:lnTo>
                              <a:pt x="66" y="0"/>
                            </a:lnTo>
                            <a:lnTo>
                              <a:pt x="133" y="58"/>
                            </a:lnTo>
                            <a:lnTo>
                              <a:pt x="133" y="20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66" name="Rectangle 129">
                      <a:extLst>
                        <a:ext uri="{FF2B5EF4-FFF2-40B4-BE49-F238E27FC236}">
                          <a16:creationId xmlns:a16="http://schemas.microsoft.com/office/drawing/2014/main" id="{FE3793F5-5262-4868-95BF-C02A11F0A1CB}"/>
                        </a:ext>
                      </a:extLst>
                    </p:cNvPr>
                    <p:cNvSpPr>
                      <a:spLocks noChangeArrowheads="1"/>
                    </p:cNvSpPr>
                    <p:nvPr/>
                  </p:nvSpPr>
                  <p:spPr bwMode="auto">
                    <a:xfrm>
                      <a:off x="3315716" y="4235634"/>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7" name="Rectangle 130">
                      <a:extLst>
                        <a:ext uri="{FF2B5EF4-FFF2-40B4-BE49-F238E27FC236}">
                          <a16:creationId xmlns:a16="http://schemas.microsoft.com/office/drawing/2014/main" id="{FC17AF93-27DD-47B7-A622-A8FB01F11178}"/>
                        </a:ext>
                      </a:extLst>
                    </p:cNvPr>
                    <p:cNvSpPr>
                      <a:spLocks noChangeArrowheads="1"/>
                    </p:cNvSpPr>
                    <p:nvPr/>
                  </p:nvSpPr>
                  <p:spPr bwMode="auto">
                    <a:xfrm>
                      <a:off x="3434018" y="4235634"/>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8" name="Rectangle 131">
                      <a:extLst>
                        <a:ext uri="{FF2B5EF4-FFF2-40B4-BE49-F238E27FC236}">
                          <a16:creationId xmlns:a16="http://schemas.microsoft.com/office/drawing/2014/main" id="{64C96263-EE4B-4700-94AB-2C74767920A9}"/>
                        </a:ext>
                      </a:extLst>
                    </p:cNvPr>
                    <p:cNvSpPr>
                      <a:spLocks noChangeArrowheads="1"/>
                    </p:cNvSpPr>
                    <p:nvPr/>
                  </p:nvSpPr>
                  <p:spPr bwMode="auto">
                    <a:xfrm>
                      <a:off x="3199984" y="4469666"/>
                      <a:ext cx="64295"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9" name="Rectangle 132">
                      <a:extLst>
                        <a:ext uri="{FF2B5EF4-FFF2-40B4-BE49-F238E27FC236}">
                          <a16:creationId xmlns:a16="http://schemas.microsoft.com/office/drawing/2014/main" id="{5213A0A1-BAEA-4D95-A9DC-A7840B380070}"/>
                        </a:ext>
                      </a:extLst>
                    </p:cNvPr>
                    <p:cNvSpPr>
                      <a:spLocks noChangeArrowheads="1"/>
                    </p:cNvSpPr>
                    <p:nvPr/>
                  </p:nvSpPr>
                  <p:spPr bwMode="auto">
                    <a:xfrm>
                      <a:off x="3318286" y="4469666"/>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0" name="Rectangle 133">
                      <a:extLst>
                        <a:ext uri="{FF2B5EF4-FFF2-40B4-BE49-F238E27FC236}">
                          <a16:creationId xmlns:a16="http://schemas.microsoft.com/office/drawing/2014/main" id="{3624B1B3-30CC-4B90-913C-E9790153B25B}"/>
                        </a:ext>
                      </a:extLst>
                    </p:cNvPr>
                    <p:cNvSpPr>
                      <a:spLocks noChangeArrowheads="1"/>
                    </p:cNvSpPr>
                    <p:nvPr/>
                  </p:nvSpPr>
                  <p:spPr bwMode="auto">
                    <a:xfrm>
                      <a:off x="3431445" y="4469666"/>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1" name="Rectangle 134">
                      <a:extLst>
                        <a:ext uri="{FF2B5EF4-FFF2-40B4-BE49-F238E27FC236}">
                          <a16:creationId xmlns:a16="http://schemas.microsoft.com/office/drawing/2014/main" id="{60EF8172-1C8C-46C5-BA0D-D8E6B6A644FB}"/>
                        </a:ext>
                      </a:extLst>
                    </p:cNvPr>
                    <p:cNvSpPr>
                      <a:spLocks noChangeArrowheads="1"/>
                    </p:cNvSpPr>
                    <p:nvPr/>
                  </p:nvSpPr>
                  <p:spPr bwMode="auto">
                    <a:xfrm>
                      <a:off x="3547176" y="4469666"/>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2" name="Rectangle 135">
                      <a:extLst>
                        <a:ext uri="{FF2B5EF4-FFF2-40B4-BE49-F238E27FC236}">
                          <a16:creationId xmlns:a16="http://schemas.microsoft.com/office/drawing/2014/main" id="{4E635B03-E00D-4DAE-954F-D12BE3D2975D}"/>
                        </a:ext>
                      </a:extLst>
                    </p:cNvPr>
                    <p:cNvSpPr>
                      <a:spLocks noChangeArrowheads="1"/>
                    </p:cNvSpPr>
                    <p:nvPr/>
                  </p:nvSpPr>
                  <p:spPr bwMode="auto">
                    <a:xfrm>
                      <a:off x="3199984" y="4670265"/>
                      <a:ext cx="64295"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3" name="Rectangle 136">
                      <a:extLst>
                        <a:ext uri="{FF2B5EF4-FFF2-40B4-BE49-F238E27FC236}">
                          <a16:creationId xmlns:a16="http://schemas.microsoft.com/office/drawing/2014/main" id="{A4F3AA85-C334-450B-8D24-A66FDF2C1394}"/>
                        </a:ext>
                      </a:extLst>
                    </p:cNvPr>
                    <p:cNvSpPr>
                      <a:spLocks noChangeArrowheads="1"/>
                    </p:cNvSpPr>
                    <p:nvPr/>
                  </p:nvSpPr>
                  <p:spPr bwMode="auto">
                    <a:xfrm>
                      <a:off x="3318286" y="4670265"/>
                      <a:ext cx="61723"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4" name="Rectangle 137">
                      <a:extLst>
                        <a:ext uri="{FF2B5EF4-FFF2-40B4-BE49-F238E27FC236}">
                          <a16:creationId xmlns:a16="http://schemas.microsoft.com/office/drawing/2014/main" id="{9C34D6C3-2F78-4A93-8AF7-42F018B814DF}"/>
                        </a:ext>
                      </a:extLst>
                    </p:cNvPr>
                    <p:cNvSpPr>
                      <a:spLocks noChangeArrowheads="1"/>
                    </p:cNvSpPr>
                    <p:nvPr/>
                  </p:nvSpPr>
                  <p:spPr bwMode="auto">
                    <a:xfrm>
                      <a:off x="3431445" y="4670265"/>
                      <a:ext cx="61723"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5" name="Rectangle 138">
                      <a:extLst>
                        <a:ext uri="{FF2B5EF4-FFF2-40B4-BE49-F238E27FC236}">
                          <a16:creationId xmlns:a16="http://schemas.microsoft.com/office/drawing/2014/main" id="{63D139A6-BA15-460E-8501-18ED8E77FC83}"/>
                        </a:ext>
                      </a:extLst>
                    </p:cNvPr>
                    <p:cNvSpPr>
                      <a:spLocks noChangeArrowheads="1"/>
                    </p:cNvSpPr>
                    <p:nvPr/>
                  </p:nvSpPr>
                  <p:spPr bwMode="auto">
                    <a:xfrm>
                      <a:off x="3547176" y="4670265"/>
                      <a:ext cx="61723"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6" name="Rectangle 139">
                      <a:extLst>
                        <a:ext uri="{FF2B5EF4-FFF2-40B4-BE49-F238E27FC236}">
                          <a16:creationId xmlns:a16="http://schemas.microsoft.com/office/drawing/2014/main" id="{16ED291A-22C4-4837-A567-720CF61E5322}"/>
                        </a:ext>
                      </a:extLst>
                    </p:cNvPr>
                    <p:cNvSpPr>
                      <a:spLocks noChangeArrowheads="1"/>
                    </p:cNvSpPr>
                    <p:nvPr/>
                  </p:nvSpPr>
                  <p:spPr bwMode="auto">
                    <a:xfrm>
                      <a:off x="3199984" y="4868294"/>
                      <a:ext cx="64295"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7" name="Rectangle 140">
                      <a:extLst>
                        <a:ext uri="{FF2B5EF4-FFF2-40B4-BE49-F238E27FC236}">
                          <a16:creationId xmlns:a16="http://schemas.microsoft.com/office/drawing/2014/main" id="{59A0AFD2-B39B-4E36-B22C-3ED3417D6F21}"/>
                        </a:ext>
                      </a:extLst>
                    </p:cNvPr>
                    <p:cNvSpPr>
                      <a:spLocks noChangeArrowheads="1"/>
                    </p:cNvSpPr>
                    <p:nvPr/>
                  </p:nvSpPr>
                  <p:spPr bwMode="auto">
                    <a:xfrm>
                      <a:off x="3318286" y="4868294"/>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8" name="Rectangle 141">
                      <a:extLst>
                        <a:ext uri="{FF2B5EF4-FFF2-40B4-BE49-F238E27FC236}">
                          <a16:creationId xmlns:a16="http://schemas.microsoft.com/office/drawing/2014/main" id="{414D8160-7AFC-4DFB-ADD5-4DD8C8BF589E}"/>
                        </a:ext>
                      </a:extLst>
                    </p:cNvPr>
                    <p:cNvSpPr>
                      <a:spLocks noChangeArrowheads="1"/>
                    </p:cNvSpPr>
                    <p:nvPr/>
                  </p:nvSpPr>
                  <p:spPr bwMode="auto">
                    <a:xfrm>
                      <a:off x="3431445" y="4868294"/>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79" name="Rectangle 142">
                      <a:extLst>
                        <a:ext uri="{FF2B5EF4-FFF2-40B4-BE49-F238E27FC236}">
                          <a16:creationId xmlns:a16="http://schemas.microsoft.com/office/drawing/2014/main" id="{33FDBBEE-0639-4D24-AEC2-AEAD38EB07A7}"/>
                        </a:ext>
                      </a:extLst>
                    </p:cNvPr>
                    <p:cNvSpPr>
                      <a:spLocks noChangeArrowheads="1"/>
                    </p:cNvSpPr>
                    <p:nvPr/>
                  </p:nvSpPr>
                  <p:spPr bwMode="auto">
                    <a:xfrm>
                      <a:off x="3547176" y="4868294"/>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0" name="Rectangle 143">
                      <a:extLst>
                        <a:ext uri="{FF2B5EF4-FFF2-40B4-BE49-F238E27FC236}">
                          <a16:creationId xmlns:a16="http://schemas.microsoft.com/office/drawing/2014/main" id="{41DFDA01-B696-4549-A76E-368408686A7A}"/>
                        </a:ext>
                      </a:extLst>
                    </p:cNvPr>
                    <p:cNvSpPr>
                      <a:spLocks noChangeArrowheads="1"/>
                    </p:cNvSpPr>
                    <p:nvPr/>
                  </p:nvSpPr>
                  <p:spPr bwMode="auto">
                    <a:xfrm>
                      <a:off x="3199984" y="5068893"/>
                      <a:ext cx="64295"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1" name="Rectangle 144">
                      <a:extLst>
                        <a:ext uri="{FF2B5EF4-FFF2-40B4-BE49-F238E27FC236}">
                          <a16:creationId xmlns:a16="http://schemas.microsoft.com/office/drawing/2014/main" id="{75E0E34F-411B-4550-9556-998B785F1004}"/>
                        </a:ext>
                      </a:extLst>
                    </p:cNvPr>
                    <p:cNvSpPr>
                      <a:spLocks noChangeArrowheads="1"/>
                    </p:cNvSpPr>
                    <p:nvPr/>
                  </p:nvSpPr>
                  <p:spPr bwMode="auto">
                    <a:xfrm>
                      <a:off x="3318286" y="5068893"/>
                      <a:ext cx="61723"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2" name="Rectangle 145">
                      <a:extLst>
                        <a:ext uri="{FF2B5EF4-FFF2-40B4-BE49-F238E27FC236}">
                          <a16:creationId xmlns:a16="http://schemas.microsoft.com/office/drawing/2014/main" id="{7755F3C2-BE62-4C44-84B2-87EB7A672989}"/>
                        </a:ext>
                      </a:extLst>
                    </p:cNvPr>
                    <p:cNvSpPr>
                      <a:spLocks noChangeArrowheads="1"/>
                    </p:cNvSpPr>
                    <p:nvPr/>
                  </p:nvSpPr>
                  <p:spPr bwMode="auto">
                    <a:xfrm>
                      <a:off x="3431445" y="5068893"/>
                      <a:ext cx="61723"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3" name="Rectangle 146">
                      <a:extLst>
                        <a:ext uri="{FF2B5EF4-FFF2-40B4-BE49-F238E27FC236}">
                          <a16:creationId xmlns:a16="http://schemas.microsoft.com/office/drawing/2014/main" id="{4B919D30-1D2B-4BA2-B555-98C91723F83D}"/>
                        </a:ext>
                      </a:extLst>
                    </p:cNvPr>
                    <p:cNvSpPr>
                      <a:spLocks noChangeArrowheads="1"/>
                    </p:cNvSpPr>
                    <p:nvPr/>
                  </p:nvSpPr>
                  <p:spPr bwMode="auto">
                    <a:xfrm>
                      <a:off x="3547176" y="5068893"/>
                      <a:ext cx="61723" cy="141449"/>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4" name="Rectangle 147">
                      <a:extLst>
                        <a:ext uri="{FF2B5EF4-FFF2-40B4-BE49-F238E27FC236}">
                          <a16:creationId xmlns:a16="http://schemas.microsoft.com/office/drawing/2014/main" id="{7DEEDE9C-BBFB-4E7D-8386-D7A3265656CC}"/>
                        </a:ext>
                      </a:extLst>
                    </p:cNvPr>
                    <p:cNvSpPr>
                      <a:spLocks noChangeArrowheads="1"/>
                    </p:cNvSpPr>
                    <p:nvPr/>
                  </p:nvSpPr>
                  <p:spPr bwMode="auto">
                    <a:xfrm>
                      <a:off x="3199984" y="5266920"/>
                      <a:ext cx="64295"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5" name="Rectangle 148">
                      <a:extLst>
                        <a:ext uri="{FF2B5EF4-FFF2-40B4-BE49-F238E27FC236}">
                          <a16:creationId xmlns:a16="http://schemas.microsoft.com/office/drawing/2014/main" id="{A9FDC1AE-DEE3-4654-AC17-15509BCB282F}"/>
                        </a:ext>
                      </a:extLst>
                    </p:cNvPr>
                    <p:cNvSpPr>
                      <a:spLocks noChangeArrowheads="1"/>
                    </p:cNvSpPr>
                    <p:nvPr/>
                  </p:nvSpPr>
                  <p:spPr bwMode="auto">
                    <a:xfrm>
                      <a:off x="3318286" y="5266920"/>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6" name="Rectangle 149">
                      <a:extLst>
                        <a:ext uri="{FF2B5EF4-FFF2-40B4-BE49-F238E27FC236}">
                          <a16:creationId xmlns:a16="http://schemas.microsoft.com/office/drawing/2014/main" id="{8523C696-47D9-49B9-BF0A-12FA25964A81}"/>
                        </a:ext>
                      </a:extLst>
                    </p:cNvPr>
                    <p:cNvSpPr>
                      <a:spLocks noChangeArrowheads="1"/>
                    </p:cNvSpPr>
                    <p:nvPr/>
                  </p:nvSpPr>
                  <p:spPr bwMode="auto">
                    <a:xfrm>
                      <a:off x="3431445" y="5266920"/>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7" name="Rectangle 150">
                      <a:extLst>
                        <a:ext uri="{FF2B5EF4-FFF2-40B4-BE49-F238E27FC236}">
                          <a16:creationId xmlns:a16="http://schemas.microsoft.com/office/drawing/2014/main" id="{68188E0F-7EEA-4DB2-A983-18D77BA947B5}"/>
                        </a:ext>
                      </a:extLst>
                    </p:cNvPr>
                    <p:cNvSpPr>
                      <a:spLocks noChangeArrowheads="1"/>
                    </p:cNvSpPr>
                    <p:nvPr/>
                  </p:nvSpPr>
                  <p:spPr bwMode="auto">
                    <a:xfrm>
                      <a:off x="3547176" y="5266920"/>
                      <a:ext cx="61723" cy="144020"/>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8" name="Rectangle 151">
                      <a:extLst>
                        <a:ext uri="{FF2B5EF4-FFF2-40B4-BE49-F238E27FC236}">
                          <a16:creationId xmlns:a16="http://schemas.microsoft.com/office/drawing/2014/main" id="{B2F49151-C286-4450-A3F6-80C35B02A32D}"/>
                        </a:ext>
                      </a:extLst>
                    </p:cNvPr>
                    <p:cNvSpPr>
                      <a:spLocks noChangeArrowheads="1"/>
                    </p:cNvSpPr>
                    <p:nvPr/>
                  </p:nvSpPr>
                  <p:spPr bwMode="auto">
                    <a:xfrm>
                      <a:off x="3199984" y="5464948"/>
                      <a:ext cx="64295"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9" name="Rectangle 152">
                      <a:extLst>
                        <a:ext uri="{FF2B5EF4-FFF2-40B4-BE49-F238E27FC236}">
                          <a16:creationId xmlns:a16="http://schemas.microsoft.com/office/drawing/2014/main" id="{9BC9932C-9EDC-491E-B19D-F77CBDF4CDA9}"/>
                        </a:ext>
                      </a:extLst>
                    </p:cNvPr>
                    <p:cNvSpPr>
                      <a:spLocks noChangeArrowheads="1"/>
                    </p:cNvSpPr>
                    <p:nvPr/>
                  </p:nvSpPr>
                  <p:spPr bwMode="auto">
                    <a:xfrm>
                      <a:off x="3318286" y="5464948"/>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0" name="Rectangle 153">
                      <a:extLst>
                        <a:ext uri="{FF2B5EF4-FFF2-40B4-BE49-F238E27FC236}">
                          <a16:creationId xmlns:a16="http://schemas.microsoft.com/office/drawing/2014/main" id="{EB447CAD-9AD9-42D4-9793-91C8BCFA512D}"/>
                        </a:ext>
                      </a:extLst>
                    </p:cNvPr>
                    <p:cNvSpPr>
                      <a:spLocks noChangeArrowheads="1"/>
                    </p:cNvSpPr>
                    <p:nvPr/>
                  </p:nvSpPr>
                  <p:spPr bwMode="auto">
                    <a:xfrm>
                      <a:off x="3431445" y="5464948"/>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1" name="Rectangle 154">
                      <a:extLst>
                        <a:ext uri="{FF2B5EF4-FFF2-40B4-BE49-F238E27FC236}">
                          <a16:creationId xmlns:a16="http://schemas.microsoft.com/office/drawing/2014/main" id="{20BE136D-4955-4675-8541-50ED61ADF28F}"/>
                        </a:ext>
                      </a:extLst>
                    </p:cNvPr>
                    <p:cNvSpPr>
                      <a:spLocks noChangeArrowheads="1"/>
                    </p:cNvSpPr>
                    <p:nvPr/>
                  </p:nvSpPr>
                  <p:spPr bwMode="auto">
                    <a:xfrm>
                      <a:off x="3547176" y="5464948"/>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2" name="Rectangle 155">
                      <a:extLst>
                        <a:ext uri="{FF2B5EF4-FFF2-40B4-BE49-F238E27FC236}">
                          <a16:creationId xmlns:a16="http://schemas.microsoft.com/office/drawing/2014/main" id="{C9CBA9BA-0C30-4E3A-B864-A4452F500DA2}"/>
                        </a:ext>
                      </a:extLst>
                    </p:cNvPr>
                    <p:cNvSpPr>
                      <a:spLocks noChangeArrowheads="1"/>
                    </p:cNvSpPr>
                    <p:nvPr/>
                  </p:nvSpPr>
                  <p:spPr bwMode="auto">
                    <a:xfrm>
                      <a:off x="3199984" y="5665547"/>
                      <a:ext cx="64295"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3" name="Rectangle 156">
                      <a:extLst>
                        <a:ext uri="{FF2B5EF4-FFF2-40B4-BE49-F238E27FC236}">
                          <a16:creationId xmlns:a16="http://schemas.microsoft.com/office/drawing/2014/main" id="{717B65A3-890B-4273-B81B-E41A8A9C51DB}"/>
                        </a:ext>
                      </a:extLst>
                    </p:cNvPr>
                    <p:cNvSpPr>
                      <a:spLocks noChangeArrowheads="1"/>
                    </p:cNvSpPr>
                    <p:nvPr/>
                  </p:nvSpPr>
                  <p:spPr bwMode="auto">
                    <a:xfrm>
                      <a:off x="3318286" y="5665547"/>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4" name="Rectangle 157">
                      <a:extLst>
                        <a:ext uri="{FF2B5EF4-FFF2-40B4-BE49-F238E27FC236}">
                          <a16:creationId xmlns:a16="http://schemas.microsoft.com/office/drawing/2014/main" id="{D37877C7-15BF-41CE-99E1-59762330B0B1}"/>
                        </a:ext>
                      </a:extLst>
                    </p:cNvPr>
                    <p:cNvSpPr>
                      <a:spLocks noChangeArrowheads="1"/>
                    </p:cNvSpPr>
                    <p:nvPr/>
                  </p:nvSpPr>
                  <p:spPr bwMode="auto">
                    <a:xfrm>
                      <a:off x="3431445" y="5665547"/>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5" name="Rectangle 158">
                      <a:extLst>
                        <a:ext uri="{FF2B5EF4-FFF2-40B4-BE49-F238E27FC236}">
                          <a16:creationId xmlns:a16="http://schemas.microsoft.com/office/drawing/2014/main" id="{134B5BAE-5B45-45D2-A630-169BA7942766}"/>
                        </a:ext>
                      </a:extLst>
                    </p:cNvPr>
                    <p:cNvSpPr>
                      <a:spLocks noChangeArrowheads="1"/>
                    </p:cNvSpPr>
                    <p:nvPr/>
                  </p:nvSpPr>
                  <p:spPr bwMode="auto">
                    <a:xfrm>
                      <a:off x="3547176" y="5665547"/>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6" name="Rectangle 159">
                      <a:extLst>
                        <a:ext uri="{FF2B5EF4-FFF2-40B4-BE49-F238E27FC236}">
                          <a16:creationId xmlns:a16="http://schemas.microsoft.com/office/drawing/2014/main" id="{65F55FAC-85AE-42EC-A3F0-A4E43352A373}"/>
                        </a:ext>
                      </a:extLst>
                    </p:cNvPr>
                    <p:cNvSpPr>
                      <a:spLocks noChangeArrowheads="1"/>
                    </p:cNvSpPr>
                    <p:nvPr/>
                  </p:nvSpPr>
                  <p:spPr bwMode="auto">
                    <a:xfrm>
                      <a:off x="3199984" y="5863574"/>
                      <a:ext cx="64295"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7" name="Rectangle 160">
                      <a:extLst>
                        <a:ext uri="{FF2B5EF4-FFF2-40B4-BE49-F238E27FC236}">
                          <a16:creationId xmlns:a16="http://schemas.microsoft.com/office/drawing/2014/main" id="{2A7B528A-04F5-4E1B-848A-505678C7C3D5}"/>
                        </a:ext>
                      </a:extLst>
                    </p:cNvPr>
                    <p:cNvSpPr>
                      <a:spLocks noChangeArrowheads="1"/>
                    </p:cNvSpPr>
                    <p:nvPr/>
                  </p:nvSpPr>
                  <p:spPr bwMode="auto">
                    <a:xfrm>
                      <a:off x="3318286" y="5863574"/>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8" name="Rectangle 161">
                      <a:extLst>
                        <a:ext uri="{FF2B5EF4-FFF2-40B4-BE49-F238E27FC236}">
                          <a16:creationId xmlns:a16="http://schemas.microsoft.com/office/drawing/2014/main" id="{D5F0367C-15F4-4F35-A9D5-AD5D3C316896}"/>
                        </a:ext>
                      </a:extLst>
                    </p:cNvPr>
                    <p:cNvSpPr>
                      <a:spLocks noChangeArrowheads="1"/>
                    </p:cNvSpPr>
                    <p:nvPr/>
                  </p:nvSpPr>
                  <p:spPr bwMode="auto">
                    <a:xfrm>
                      <a:off x="3431445" y="5863574"/>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9" name="Rectangle 162">
                      <a:extLst>
                        <a:ext uri="{FF2B5EF4-FFF2-40B4-BE49-F238E27FC236}">
                          <a16:creationId xmlns:a16="http://schemas.microsoft.com/office/drawing/2014/main" id="{A2EF4A20-CBD9-455C-BBA1-6BFF9966C757}"/>
                        </a:ext>
                      </a:extLst>
                    </p:cNvPr>
                    <p:cNvSpPr>
                      <a:spLocks noChangeArrowheads="1"/>
                    </p:cNvSpPr>
                    <p:nvPr/>
                  </p:nvSpPr>
                  <p:spPr bwMode="auto">
                    <a:xfrm>
                      <a:off x="3547176" y="5863574"/>
                      <a:ext cx="61723" cy="146593"/>
                    </a:xfrm>
                    <a:prstGeom prst="rect">
                      <a:avLst/>
                    </a:prstGeom>
                    <a:solidFill>
                      <a:srgbClr val="DCDC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7" name="Group 16">
                    <a:extLst>
                      <a:ext uri="{FF2B5EF4-FFF2-40B4-BE49-F238E27FC236}">
                        <a16:creationId xmlns:a16="http://schemas.microsoft.com/office/drawing/2014/main" id="{BC750255-34CA-463A-8305-BB562B5C72ED}"/>
                      </a:ext>
                    </a:extLst>
                  </p:cNvPr>
                  <p:cNvGrpSpPr/>
                  <p:nvPr/>
                </p:nvGrpSpPr>
                <p:grpSpPr>
                  <a:xfrm>
                    <a:off x="6689789" y="1957626"/>
                    <a:ext cx="229963" cy="775682"/>
                    <a:chOff x="3714674" y="4019602"/>
                    <a:chExt cx="668665" cy="2255458"/>
                  </a:xfrm>
                </p:grpSpPr>
                <p:grpSp>
                  <p:nvGrpSpPr>
                    <p:cNvPr id="45" name="Group 44">
                      <a:extLst>
                        <a:ext uri="{FF2B5EF4-FFF2-40B4-BE49-F238E27FC236}">
                          <a16:creationId xmlns:a16="http://schemas.microsoft.com/office/drawing/2014/main" id="{DAEEC70A-F8B8-4C2E-BBA7-83351611CFB9}"/>
                        </a:ext>
                      </a:extLst>
                    </p:cNvPr>
                    <p:cNvGrpSpPr/>
                    <p:nvPr/>
                  </p:nvGrpSpPr>
                  <p:grpSpPr>
                    <a:xfrm>
                      <a:off x="3714674" y="4019602"/>
                      <a:ext cx="668665" cy="2255458"/>
                      <a:chOff x="3714674" y="4019602"/>
                      <a:chExt cx="668665" cy="2255458"/>
                    </a:xfrm>
                    <a:solidFill>
                      <a:srgbClr val="C0392B"/>
                    </a:solidFill>
                  </p:grpSpPr>
                  <p:sp>
                    <p:nvSpPr>
                      <p:cNvPr id="62" name="Rectangle 163">
                        <a:extLst>
                          <a:ext uri="{FF2B5EF4-FFF2-40B4-BE49-F238E27FC236}">
                            <a16:creationId xmlns:a16="http://schemas.microsoft.com/office/drawing/2014/main" id="{3A12C969-AD83-4247-B5EC-C6BB18760C28}"/>
                          </a:ext>
                        </a:extLst>
                      </p:cNvPr>
                      <p:cNvSpPr>
                        <a:spLocks noChangeArrowheads="1"/>
                      </p:cNvSpPr>
                      <p:nvPr/>
                    </p:nvSpPr>
                    <p:spPr bwMode="auto">
                      <a:xfrm>
                        <a:off x="3714674" y="4310215"/>
                        <a:ext cx="668665" cy="1964845"/>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3" name="Rectangle 164">
                        <a:extLst>
                          <a:ext uri="{FF2B5EF4-FFF2-40B4-BE49-F238E27FC236}">
                            <a16:creationId xmlns:a16="http://schemas.microsoft.com/office/drawing/2014/main" id="{6E01BCAF-B4FB-48DF-8312-067C7677F606}"/>
                          </a:ext>
                        </a:extLst>
                      </p:cNvPr>
                      <p:cNvSpPr>
                        <a:spLocks noChangeArrowheads="1"/>
                      </p:cNvSpPr>
                      <p:nvPr/>
                    </p:nvSpPr>
                    <p:spPr bwMode="auto">
                      <a:xfrm>
                        <a:off x="3776397" y="4161051"/>
                        <a:ext cx="529788" cy="22374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4" name="Rectangle 165">
                        <a:extLst>
                          <a:ext uri="{FF2B5EF4-FFF2-40B4-BE49-F238E27FC236}">
                            <a16:creationId xmlns:a16="http://schemas.microsoft.com/office/drawing/2014/main" id="{6E30D3CF-CE2F-45C1-96DF-D7290803BBF2}"/>
                          </a:ext>
                        </a:extLst>
                      </p:cNvPr>
                      <p:cNvSpPr>
                        <a:spLocks noChangeArrowheads="1"/>
                      </p:cNvSpPr>
                      <p:nvPr/>
                    </p:nvSpPr>
                    <p:spPr bwMode="auto">
                      <a:xfrm>
                        <a:off x="3838120" y="4019602"/>
                        <a:ext cx="406343" cy="16973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46" name="Rectangle 166">
                      <a:extLst>
                        <a:ext uri="{FF2B5EF4-FFF2-40B4-BE49-F238E27FC236}">
                          <a16:creationId xmlns:a16="http://schemas.microsoft.com/office/drawing/2014/main" id="{C9C9C488-86B0-4C41-9A7E-DC557E0CC853}"/>
                        </a:ext>
                      </a:extLst>
                    </p:cNvPr>
                    <p:cNvSpPr>
                      <a:spLocks noChangeArrowheads="1"/>
                    </p:cNvSpPr>
                    <p:nvPr/>
                  </p:nvSpPr>
                  <p:spPr bwMode="auto">
                    <a:xfrm>
                      <a:off x="3807258" y="4418230"/>
                      <a:ext cx="82297"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7" name="Rectangle 167">
                      <a:extLst>
                        <a:ext uri="{FF2B5EF4-FFF2-40B4-BE49-F238E27FC236}">
                          <a16:creationId xmlns:a16="http://schemas.microsoft.com/office/drawing/2014/main" id="{4DCDE819-1F92-4BC4-A9D2-B7CC237130AE}"/>
                        </a:ext>
                      </a:extLst>
                    </p:cNvPr>
                    <p:cNvSpPr>
                      <a:spLocks noChangeArrowheads="1"/>
                    </p:cNvSpPr>
                    <p:nvPr/>
                  </p:nvSpPr>
                  <p:spPr bwMode="auto">
                    <a:xfrm>
                      <a:off x="3935848" y="4418230"/>
                      <a:ext cx="82297"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8" name="Rectangle 168">
                      <a:extLst>
                        <a:ext uri="{FF2B5EF4-FFF2-40B4-BE49-F238E27FC236}">
                          <a16:creationId xmlns:a16="http://schemas.microsoft.com/office/drawing/2014/main" id="{A2F6DA15-73BD-4F40-AB0F-FE0F0554CB1F}"/>
                        </a:ext>
                      </a:extLst>
                    </p:cNvPr>
                    <p:cNvSpPr>
                      <a:spLocks noChangeArrowheads="1"/>
                    </p:cNvSpPr>
                    <p:nvPr/>
                  </p:nvSpPr>
                  <p:spPr bwMode="auto">
                    <a:xfrm>
                      <a:off x="4064437" y="4418230"/>
                      <a:ext cx="84870"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9" name="Rectangle 169">
                      <a:extLst>
                        <a:ext uri="{FF2B5EF4-FFF2-40B4-BE49-F238E27FC236}">
                          <a16:creationId xmlns:a16="http://schemas.microsoft.com/office/drawing/2014/main" id="{ED0CA64F-6A79-414B-9F76-7FFA0BDC6B33}"/>
                        </a:ext>
                      </a:extLst>
                    </p:cNvPr>
                    <p:cNvSpPr>
                      <a:spLocks noChangeArrowheads="1"/>
                    </p:cNvSpPr>
                    <p:nvPr/>
                  </p:nvSpPr>
                  <p:spPr bwMode="auto">
                    <a:xfrm>
                      <a:off x="4195599" y="4418230"/>
                      <a:ext cx="79726"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0" name="Rectangle 170">
                      <a:extLst>
                        <a:ext uri="{FF2B5EF4-FFF2-40B4-BE49-F238E27FC236}">
                          <a16:creationId xmlns:a16="http://schemas.microsoft.com/office/drawing/2014/main" id="{9EB2739D-1B37-420B-BCBC-F179635C9CC2}"/>
                        </a:ext>
                      </a:extLst>
                    </p:cNvPr>
                    <p:cNvSpPr>
                      <a:spLocks noChangeArrowheads="1"/>
                    </p:cNvSpPr>
                    <p:nvPr/>
                  </p:nvSpPr>
                  <p:spPr bwMode="auto">
                    <a:xfrm>
                      <a:off x="3807258" y="4667692"/>
                      <a:ext cx="82297"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1" name="Rectangle 171">
                      <a:extLst>
                        <a:ext uri="{FF2B5EF4-FFF2-40B4-BE49-F238E27FC236}">
                          <a16:creationId xmlns:a16="http://schemas.microsoft.com/office/drawing/2014/main" id="{6674C04C-0100-49D9-9DB7-972B37BB3115}"/>
                        </a:ext>
                      </a:extLst>
                    </p:cNvPr>
                    <p:cNvSpPr>
                      <a:spLocks noChangeArrowheads="1"/>
                    </p:cNvSpPr>
                    <p:nvPr/>
                  </p:nvSpPr>
                  <p:spPr bwMode="auto">
                    <a:xfrm>
                      <a:off x="3935848" y="4667692"/>
                      <a:ext cx="82297"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2" name="Rectangle 172">
                      <a:extLst>
                        <a:ext uri="{FF2B5EF4-FFF2-40B4-BE49-F238E27FC236}">
                          <a16:creationId xmlns:a16="http://schemas.microsoft.com/office/drawing/2014/main" id="{5CC8A817-9F50-4D4E-A090-B18DD9C749C4}"/>
                        </a:ext>
                      </a:extLst>
                    </p:cNvPr>
                    <p:cNvSpPr>
                      <a:spLocks noChangeArrowheads="1"/>
                    </p:cNvSpPr>
                    <p:nvPr/>
                  </p:nvSpPr>
                  <p:spPr bwMode="auto">
                    <a:xfrm>
                      <a:off x="4064437" y="4667692"/>
                      <a:ext cx="84870"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3" name="Rectangle 173">
                      <a:extLst>
                        <a:ext uri="{FF2B5EF4-FFF2-40B4-BE49-F238E27FC236}">
                          <a16:creationId xmlns:a16="http://schemas.microsoft.com/office/drawing/2014/main" id="{DD4F0B73-9638-43A2-970D-8F5186ED4360}"/>
                        </a:ext>
                      </a:extLst>
                    </p:cNvPr>
                    <p:cNvSpPr>
                      <a:spLocks noChangeArrowheads="1"/>
                    </p:cNvSpPr>
                    <p:nvPr/>
                  </p:nvSpPr>
                  <p:spPr bwMode="auto">
                    <a:xfrm>
                      <a:off x="4195599" y="4667692"/>
                      <a:ext cx="79726"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4" name="Rectangle 174">
                      <a:extLst>
                        <a:ext uri="{FF2B5EF4-FFF2-40B4-BE49-F238E27FC236}">
                          <a16:creationId xmlns:a16="http://schemas.microsoft.com/office/drawing/2014/main" id="{9C1496EE-4A6A-409C-B99D-4CB979AE24A7}"/>
                        </a:ext>
                      </a:extLst>
                    </p:cNvPr>
                    <p:cNvSpPr>
                      <a:spLocks noChangeArrowheads="1"/>
                    </p:cNvSpPr>
                    <p:nvPr/>
                  </p:nvSpPr>
                  <p:spPr bwMode="auto">
                    <a:xfrm>
                      <a:off x="3807258" y="4919727"/>
                      <a:ext cx="82297"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5" name="Rectangle 175">
                      <a:extLst>
                        <a:ext uri="{FF2B5EF4-FFF2-40B4-BE49-F238E27FC236}">
                          <a16:creationId xmlns:a16="http://schemas.microsoft.com/office/drawing/2014/main" id="{7511677F-DF84-4F45-9674-81481C563971}"/>
                        </a:ext>
                      </a:extLst>
                    </p:cNvPr>
                    <p:cNvSpPr>
                      <a:spLocks noChangeArrowheads="1"/>
                    </p:cNvSpPr>
                    <p:nvPr/>
                  </p:nvSpPr>
                  <p:spPr bwMode="auto">
                    <a:xfrm>
                      <a:off x="3935848" y="4919727"/>
                      <a:ext cx="82297"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6" name="Rectangle 176">
                      <a:extLst>
                        <a:ext uri="{FF2B5EF4-FFF2-40B4-BE49-F238E27FC236}">
                          <a16:creationId xmlns:a16="http://schemas.microsoft.com/office/drawing/2014/main" id="{D25DD785-3A2D-4B50-8E38-B182C8516CB3}"/>
                        </a:ext>
                      </a:extLst>
                    </p:cNvPr>
                    <p:cNvSpPr>
                      <a:spLocks noChangeArrowheads="1"/>
                    </p:cNvSpPr>
                    <p:nvPr/>
                  </p:nvSpPr>
                  <p:spPr bwMode="auto">
                    <a:xfrm>
                      <a:off x="4064437" y="4919727"/>
                      <a:ext cx="84870"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7" name="Rectangle 177">
                      <a:extLst>
                        <a:ext uri="{FF2B5EF4-FFF2-40B4-BE49-F238E27FC236}">
                          <a16:creationId xmlns:a16="http://schemas.microsoft.com/office/drawing/2014/main" id="{8B0DF47E-0929-401F-9557-FC292C2F139E}"/>
                        </a:ext>
                      </a:extLst>
                    </p:cNvPr>
                    <p:cNvSpPr>
                      <a:spLocks noChangeArrowheads="1"/>
                    </p:cNvSpPr>
                    <p:nvPr/>
                  </p:nvSpPr>
                  <p:spPr bwMode="auto">
                    <a:xfrm>
                      <a:off x="4195599" y="4919727"/>
                      <a:ext cx="79726" cy="182598"/>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8" name="Rectangle 178">
                      <a:extLst>
                        <a:ext uri="{FF2B5EF4-FFF2-40B4-BE49-F238E27FC236}">
                          <a16:creationId xmlns:a16="http://schemas.microsoft.com/office/drawing/2014/main" id="{A15A9D23-E937-4E15-A514-58F11593A91B}"/>
                        </a:ext>
                      </a:extLst>
                    </p:cNvPr>
                    <p:cNvSpPr>
                      <a:spLocks noChangeArrowheads="1"/>
                    </p:cNvSpPr>
                    <p:nvPr/>
                  </p:nvSpPr>
                  <p:spPr bwMode="auto">
                    <a:xfrm>
                      <a:off x="3807258" y="5166619"/>
                      <a:ext cx="82297" cy="185169"/>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59" name="Rectangle 179">
                      <a:extLst>
                        <a:ext uri="{FF2B5EF4-FFF2-40B4-BE49-F238E27FC236}">
                          <a16:creationId xmlns:a16="http://schemas.microsoft.com/office/drawing/2014/main" id="{89C93BDB-8237-4FA7-AFFD-BBD97E7EA06B}"/>
                        </a:ext>
                      </a:extLst>
                    </p:cNvPr>
                    <p:cNvSpPr>
                      <a:spLocks noChangeArrowheads="1"/>
                    </p:cNvSpPr>
                    <p:nvPr/>
                  </p:nvSpPr>
                  <p:spPr bwMode="auto">
                    <a:xfrm>
                      <a:off x="3935848" y="5166619"/>
                      <a:ext cx="82297" cy="185169"/>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0" name="Rectangle 180">
                      <a:extLst>
                        <a:ext uri="{FF2B5EF4-FFF2-40B4-BE49-F238E27FC236}">
                          <a16:creationId xmlns:a16="http://schemas.microsoft.com/office/drawing/2014/main" id="{E63650FF-937D-4C20-8E32-6A9D0218A368}"/>
                        </a:ext>
                      </a:extLst>
                    </p:cNvPr>
                    <p:cNvSpPr>
                      <a:spLocks noChangeArrowheads="1"/>
                    </p:cNvSpPr>
                    <p:nvPr/>
                  </p:nvSpPr>
                  <p:spPr bwMode="auto">
                    <a:xfrm>
                      <a:off x="4064437" y="5166619"/>
                      <a:ext cx="84870" cy="185169"/>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61" name="Rectangle 181">
                      <a:extLst>
                        <a:ext uri="{FF2B5EF4-FFF2-40B4-BE49-F238E27FC236}">
                          <a16:creationId xmlns:a16="http://schemas.microsoft.com/office/drawing/2014/main" id="{1AA0093B-58F6-478B-BC32-4C0F322DC6EB}"/>
                        </a:ext>
                      </a:extLst>
                    </p:cNvPr>
                    <p:cNvSpPr>
                      <a:spLocks noChangeArrowheads="1"/>
                    </p:cNvSpPr>
                    <p:nvPr/>
                  </p:nvSpPr>
                  <p:spPr bwMode="auto">
                    <a:xfrm>
                      <a:off x="4195599" y="5166619"/>
                      <a:ext cx="79726" cy="185169"/>
                    </a:xfrm>
                    <a:prstGeom prst="rect">
                      <a:avLst/>
                    </a:prstGeom>
                    <a:solidFill>
                      <a:srgbClr val="F59270"/>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8" name="Group 17">
                    <a:extLst>
                      <a:ext uri="{FF2B5EF4-FFF2-40B4-BE49-F238E27FC236}">
                        <a16:creationId xmlns:a16="http://schemas.microsoft.com/office/drawing/2014/main" id="{7F6DFB8A-B112-4843-BB32-AEE468D9DA79}"/>
                      </a:ext>
                    </a:extLst>
                  </p:cNvPr>
                  <p:cNvGrpSpPr/>
                  <p:nvPr/>
                </p:nvGrpSpPr>
                <p:grpSpPr>
                  <a:xfrm>
                    <a:off x="6920023" y="2230044"/>
                    <a:ext cx="213158" cy="503264"/>
                    <a:chOff x="4384138" y="4811713"/>
                    <a:chExt cx="619801" cy="1463347"/>
                  </a:xfrm>
                </p:grpSpPr>
                <p:sp>
                  <p:nvSpPr>
                    <p:cNvPr id="35" name="Freeform 182">
                      <a:extLst>
                        <a:ext uri="{FF2B5EF4-FFF2-40B4-BE49-F238E27FC236}">
                          <a16:creationId xmlns:a16="http://schemas.microsoft.com/office/drawing/2014/main" id="{B2855290-0D98-4974-AC19-9A86256A13B9}"/>
                        </a:ext>
                      </a:extLst>
                    </p:cNvPr>
                    <p:cNvSpPr>
                      <a:spLocks/>
                    </p:cNvSpPr>
                    <p:nvPr/>
                  </p:nvSpPr>
                  <p:spPr bwMode="auto">
                    <a:xfrm>
                      <a:off x="4384138" y="4811713"/>
                      <a:ext cx="619801" cy="1463347"/>
                    </a:xfrm>
                    <a:custGeom>
                      <a:avLst/>
                      <a:gdLst>
                        <a:gd name="T0" fmla="*/ 241 w 241"/>
                        <a:gd name="T1" fmla="*/ 569 h 569"/>
                        <a:gd name="T2" fmla="*/ 0 w 241"/>
                        <a:gd name="T3" fmla="*/ 569 h 569"/>
                        <a:gd name="T4" fmla="*/ 0 w 241"/>
                        <a:gd name="T5" fmla="*/ 89 h 569"/>
                        <a:gd name="T6" fmla="*/ 48 w 241"/>
                        <a:gd name="T7" fmla="*/ 0 h 569"/>
                        <a:gd name="T8" fmla="*/ 189 w 241"/>
                        <a:gd name="T9" fmla="*/ 0 h 569"/>
                        <a:gd name="T10" fmla="*/ 241 w 241"/>
                        <a:gd name="T11" fmla="*/ 89 h 569"/>
                        <a:gd name="T12" fmla="*/ 241 w 241"/>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41" h="569">
                          <a:moveTo>
                            <a:pt x="241" y="569"/>
                          </a:moveTo>
                          <a:lnTo>
                            <a:pt x="0" y="569"/>
                          </a:lnTo>
                          <a:lnTo>
                            <a:pt x="0" y="89"/>
                          </a:lnTo>
                          <a:lnTo>
                            <a:pt x="48" y="0"/>
                          </a:lnTo>
                          <a:lnTo>
                            <a:pt x="189" y="0"/>
                          </a:lnTo>
                          <a:lnTo>
                            <a:pt x="241" y="89"/>
                          </a:lnTo>
                          <a:lnTo>
                            <a:pt x="241" y="56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6" name="Rectangle 183">
                      <a:extLst>
                        <a:ext uri="{FF2B5EF4-FFF2-40B4-BE49-F238E27FC236}">
                          <a16:creationId xmlns:a16="http://schemas.microsoft.com/office/drawing/2014/main" id="{28907EEE-7CDA-4285-9039-50635C554158}"/>
                        </a:ext>
                      </a:extLst>
                    </p:cNvPr>
                    <p:cNvSpPr>
                      <a:spLocks noChangeArrowheads="1"/>
                    </p:cNvSpPr>
                    <p:nvPr/>
                  </p:nvSpPr>
                  <p:spPr bwMode="auto">
                    <a:xfrm>
                      <a:off x="4523014" y="5045746"/>
                      <a:ext cx="82297" cy="182598"/>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7" name="Rectangle 184">
                      <a:extLst>
                        <a:ext uri="{FF2B5EF4-FFF2-40B4-BE49-F238E27FC236}">
                          <a16:creationId xmlns:a16="http://schemas.microsoft.com/office/drawing/2014/main" id="{35423DC4-73E2-452C-B601-6C5898889E50}"/>
                        </a:ext>
                      </a:extLst>
                    </p:cNvPr>
                    <p:cNvSpPr>
                      <a:spLocks noChangeArrowheads="1"/>
                    </p:cNvSpPr>
                    <p:nvPr/>
                  </p:nvSpPr>
                  <p:spPr bwMode="auto">
                    <a:xfrm>
                      <a:off x="4651604" y="5045746"/>
                      <a:ext cx="82297" cy="182598"/>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8" name="Rectangle 185">
                      <a:extLst>
                        <a:ext uri="{FF2B5EF4-FFF2-40B4-BE49-F238E27FC236}">
                          <a16:creationId xmlns:a16="http://schemas.microsoft.com/office/drawing/2014/main" id="{64033FAF-281C-44AF-A25C-DB3C2795B6DF}"/>
                        </a:ext>
                      </a:extLst>
                    </p:cNvPr>
                    <p:cNvSpPr>
                      <a:spLocks noChangeArrowheads="1"/>
                    </p:cNvSpPr>
                    <p:nvPr/>
                  </p:nvSpPr>
                  <p:spPr bwMode="auto">
                    <a:xfrm>
                      <a:off x="4780193" y="5045746"/>
                      <a:ext cx="84870" cy="182598"/>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9" name="Rectangle 186">
                      <a:extLst>
                        <a:ext uri="{FF2B5EF4-FFF2-40B4-BE49-F238E27FC236}">
                          <a16:creationId xmlns:a16="http://schemas.microsoft.com/office/drawing/2014/main" id="{530C52DD-30B5-4141-9FA6-22C38307352D}"/>
                        </a:ext>
                      </a:extLst>
                    </p:cNvPr>
                    <p:cNvSpPr>
                      <a:spLocks noChangeArrowheads="1"/>
                    </p:cNvSpPr>
                    <p:nvPr/>
                  </p:nvSpPr>
                  <p:spPr bwMode="auto">
                    <a:xfrm>
                      <a:off x="4523014" y="5274634"/>
                      <a:ext cx="82297" cy="185169"/>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0" name="Rectangle 187">
                      <a:extLst>
                        <a:ext uri="{FF2B5EF4-FFF2-40B4-BE49-F238E27FC236}">
                          <a16:creationId xmlns:a16="http://schemas.microsoft.com/office/drawing/2014/main" id="{68C5802C-8DE1-49B6-B6E4-0FC5DF5D58C0}"/>
                        </a:ext>
                      </a:extLst>
                    </p:cNvPr>
                    <p:cNvSpPr>
                      <a:spLocks noChangeArrowheads="1"/>
                    </p:cNvSpPr>
                    <p:nvPr/>
                  </p:nvSpPr>
                  <p:spPr bwMode="auto">
                    <a:xfrm>
                      <a:off x="4651604" y="5274634"/>
                      <a:ext cx="82297" cy="185169"/>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1" name="Rectangle 188">
                      <a:extLst>
                        <a:ext uri="{FF2B5EF4-FFF2-40B4-BE49-F238E27FC236}">
                          <a16:creationId xmlns:a16="http://schemas.microsoft.com/office/drawing/2014/main" id="{1E2F6B40-D652-429B-A60B-3CC64E3DE9C8}"/>
                        </a:ext>
                      </a:extLst>
                    </p:cNvPr>
                    <p:cNvSpPr>
                      <a:spLocks noChangeArrowheads="1"/>
                    </p:cNvSpPr>
                    <p:nvPr/>
                  </p:nvSpPr>
                  <p:spPr bwMode="auto">
                    <a:xfrm>
                      <a:off x="4780193" y="5274634"/>
                      <a:ext cx="84870" cy="185169"/>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2" name="Rectangle 189">
                      <a:extLst>
                        <a:ext uri="{FF2B5EF4-FFF2-40B4-BE49-F238E27FC236}">
                          <a16:creationId xmlns:a16="http://schemas.microsoft.com/office/drawing/2014/main" id="{BCA9B097-FB9B-4DAC-9CA0-312D7BA0CA63}"/>
                        </a:ext>
                      </a:extLst>
                    </p:cNvPr>
                    <p:cNvSpPr>
                      <a:spLocks noChangeArrowheads="1"/>
                    </p:cNvSpPr>
                    <p:nvPr/>
                  </p:nvSpPr>
                  <p:spPr bwMode="auto">
                    <a:xfrm>
                      <a:off x="4523014" y="5506095"/>
                      <a:ext cx="82297" cy="182598"/>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3" name="Rectangle 190">
                      <a:extLst>
                        <a:ext uri="{FF2B5EF4-FFF2-40B4-BE49-F238E27FC236}">
                          <a16:creationId xmlns:a16="http://schemas.microsoft.com/office/drawing/2014/main" id="{4D7F7418-94AC-4437-A7BA-FAFAA64B08DC}"/>
                        </a:ext>
                      </a:extLst>
                    </p:cNvPr>
                    <p:cNvSpPr>
                      <a:spLocks noChangeArrowheads="1"/>
                    </p:cNvSpPr>
                    <p:nvPr/>
                  </p:nvSpPr>
                  <p:spPr bwMode="auto">
                    <a:xfrm>
                      <a:off x="4651604" y="5506095"/>
                      <a:ext cx="82297" cy="182598"/>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44" name="Rectangle 191">
                      <a:extLst>
                        <a:ext uri="{FF2B5EF4-FFF2-40B4-BE49-F238E27FC236}">
                          <a16:creationId xmlns:a16="http://schemas.microsoft.com/office/drawing/2014/main" id="{42E0C53C-9FF3-4C95-8F54-15AE85429797}"/>
                        </a:ext>
                      </a:extLst>
                    </p:cNvPr>
                    <p:cNvSpPr>
                      <a:spLocks noChangeArrowheads="1"/>
                    </p:cNvSpPr>
                    <p:nvPr/>
                  </p:nvSpPr>
                  <p:spPr bwMode="auto">
                    <a:xfrm>
                      <a:off x="4780193" y="5506095"/>
                      <a:ext cx="84870" cy="182598"/>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9" name="Group 18">
                    <a:extLst>
                      <a:ext uri="{FF2B5EF4-FFF2-40B4-BE49-F238E27FC236}">
                        <a16:creationId xmlns:a16="http://schemas.microsoft.com/office/drawing/2014/main" id="{DF795BD5-0D10-45E4-B86D-AC688C0CDFD2}"/>
                      </a:ext>
                    </a:extLst>
                  </p:cNvPr>
                  <p:cNvGrpSpPr/>
                  <p:nvPr/>
                </p:nvGrpSpPr>
                <p:grpSpPr>
                  <a:xfrm>
                    <a:off x="7546454" y="2082340"/>
                    <a:ext cx="156552" cy="650971"/>
                    <a:chOff x="6205621" y="4382225"/>
                    <a:chExt cx="455207" cy="1892835"/>
                  </a:xfrm>
                </p:grpSpPr>
                <p:sp>
                  <p:nvSpPr>
                    <p:cNvPr id="21" name="Freeform 39">
                      <a:extLst>
                        <a:ext uri="{FF2B5EF4-FFF2-40B4-BE49-F238E27FC236}">
                          <a16:creationId xmlns:a16="http://schemas.microsoft.com/office/drawing/2014/main" id="{9D5303D0-8D69-48F6-AB31-174FD4BCDA65}"/>
                        </a:ext>
                      </a:extLst>
                    </p:cNvPr>
                    <p:cNvSpPr>
                      <a:spLocks/>
                    </p:cNvSpPr>
                    <p:nvPr/>
                  </p:nvSpPr>
                  <p:spPr bwMode="auto">
                    <a:xfrm>
                      <a:off x="6205621"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rgbClr val="FCD0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2" name="Freeform 40">
                      <a:extLst>
                        <a:ext uri="{FF2B5EF4-FFF2-40B4-BE49-F238E27FC236}">
                          <a16:creationId xmlns:a16="http://schemas.microsoft.com/office/drawing/2014/main" id="{4EBF58C0-1D66-4010-9890-D7B7368BED4D}"/>
                        </a:ext>
                      </a:extLst>
                    </p:cNvPr>
                    <p:cNvSpPr>
                      <a:spLocks/>
                    </p:cNvSpPr>
                    <p:nvPr/>
                  </p:nvSpPr>
                  <p:spPr bwMode="auto">
                    <a:xfrm>
                      <a:off x="6205621" y="4382225"/>
                      <a:ext cx="455207" cy="1892835"/>
                    </a:xfrm>
                    <a:custGeom>
                      <a:avLst/>
                      <a:gdLst>
                        <a:gd name="T0" fmla="*/ 177 w 177"/>
                        <a:gd name="T1" fmla="*/ 0 h 736"/>
                        <a:gd name="T2" fmla="*/ 0 w 177"/>
                        <a:gd name="T3" fmla="*/ 149 h 736"/>
                        <a:gd name="T4" fmla="*/ 0 w 177"/>
                        <a:gd name="T5" fmla="*/ 736 h 736"/>
                        <a:gd name="T6" fmla="*/ 177 w 177"/>
                        <a:gd name="T7" fmla="*/ 736 h 736"/>
                        <a:gd name="T8" fmla="*/ 177 w 177"/>
                        <a:gd name="T9" fmla="*/ 0 h 736"/>
                      </a:gdLst>
                      <a:ahLst/>
                      <a:cxnLst>
                        <a:cxn ang="0">
                          <a:pos x="T0" y="T1"/>
                        </a:cxn>
                        <a:cxn ang="0">
                          <a:pos x="T2" y="T3"/>
                        </a:cxn>
                        <a:cxn ang="0">
                          <a:pos x="T4" y="T5"/>
                        </a:cxn>
                        <a:cxn ang="0">
                          <a:pos x="T6" y="T7"/>
                        </a:cxn>
                        <a:cxn ang="0">
                          <a:pos x="T8" y="T9"/>
                        </a:cxn>
                      </a:cxnLst>
                      <a:rect l="0" t="0" r="r" b="b"/>
                      <a:pathLst>
                        <a:path w="177" h="736">
                          <a:moveTo>
                            <a:pt x="177" y="0"/>
                          </a:moveTo>
                          <a:lnTo>
                            <a:pt x="0" y="149"/>
                          </a:lnTo>
                          <a:lnTo>
                            <a:pt x="0" y="736"/>
                          </a:lnTo>
                          <a:lnTo>
                            <a:pt x="177" y="736"/>
                          </a:lnTo>
                          <a:lnTo>
                            <a:pt x="177"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3" name="Oval 41">
                      <a:extLst>
                        <a:ext uri="{FF2B5EF4-FFF2-40B4-BE49-F238E27FC236}">
                          <a16:creationId xmlns:a16="http://schemas.microsoft.com/office/drawing/2014/main" id="{5FD7C58B-B00E-4273-8AE5-8A4B9BE7C4CA}"/>
                        </a:ext>
                      </a:extLst>
                    </p:cNvPr>
                    <p:cNvSpPr>
                      <a:spLocks noChangeArrowheads="1"/>
                    </p:cNvSpPr>
                    <p:nvPr/>
                  </p:nvSpPr>
                  <p:spPr bwMode="auto">
                    <a:xfrm>
                      <a:off x="6257057" y="4860577"/>
                      <a:ext cx="149164" cy="151736"/>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4" name="Oval 42">
                      <a:extLst>
                        <a:ext uri="{FF2B5EF4-FFF2-40B4-BE49-F238E27FC236}">
                          <a16:creationId xmlns:a16="http://schemas.microsoft.com/office/drawing/2014/main" id="{6F0A7C84-C65A-4ADA-8E0D-CBD18B30E909}"/>
                        </a:ext>
                      </a:extLst>
                    </p:cNvPr>
                    <p:cNvSpPr>
                      <a:spLocks noChangeArrowheads="1"/>
                    </p:cNvSpPr>
                    <p:nvPr/>
                  </p:nvSpPr>
                  <p:spPr bwMode="auto">
                    <a:xfrm>
                      <a:off x="6462800" y="4860577"/>
                      <a:ext cx="146593" cy="151736"/>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5" name="Oval 43">
                      <a:extLst>
                        <a:ext uri="{FF2B5EF4-FFF2-40B4-BE49-F238E27FC236}">
                          <a16:creationId xmlns:a16="http://schemas.microsoft.com/office/drawing/2014/main" id="{BC5FEE9A-02BF-43FF-86A7-C50BD7D58F5E}"/>
                        </a:ext>
                      </a:extLst>
                    </p:cNvPr>
                    <p:cNvSpPr>
                      <a:spLocks noChangeArrowheads="1"/>
                    </p:cNvSpPr>
                    <p:nvPr/>
                  </p:nvSpPr>
                  <p:spPr bwMode="auto">
                    <a:xfrm>
                      <a:off x="6257057" y="5071464"/>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6" name="Oval 44">
                      <a:extLst>
                        <a:ext uri="{FF2B5EF4-FFF2-40B4-BE49-F238E27FC236}">
                          <a16:creationId xmlns:a16="http://schemas.microsoft.com/office/drawing/2014/main" id="{C3186C67-A433-4142-AB8F-10A822B46B03}"/>
                        </a:ext>
                      </a:extLst>
                    </p:cNvPr>
                    <p:cNvSpPr>
                      <a:spLocks noChangeArrowheads="1"/>
                    </p:cNvSpPr>
                    <p:nvPr/>
                  </p:nvSpPr>
                  <p:spPr bwMode="auto">
                    <a:xfrm>
                      <a:off x="6462800" y="5071464"/>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7" name="Oval 45">
                      <a:extLst>
                        <a:ext uri="{FF2B5EF4-FFF2-40B4-BE49-F238E27FC236}">
                          <a16:creationId xmlns:a16="http://schemas.microsoft.com/office/drawing/2014/main" id="{4FD57370-321B-4B51-BC61-82C0621DCB10}"/>
                        </a:ext>
                      </a:extLst>
                    </p:cNvPr>
                    <p:cNvSpPr>
                      <a:spLocks noChangeArrowheads="1"/>
                    </p:cNvSpPr>
                    <p:nvPr/>
                  </p:nvSpPr>
                  <p:spPr bwMode="auto">
                    <a:xfrm>
                      <a:off x="6257057" y="5279778"/>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8" name="Oval 46">
                      <a:extLst>
                        <a:ext uri="{FF2B5EF4-FFF2-40B4-BE49-F238E27FC236}">
                          <a16:creationId xmlns:a16="http://schemas.microsoft.com/office/drawing/2014/main" id="{D357A38F-5D78-4F28-A87E-AF6363BB386C}"/>
                        </a:ext>
                      </a:extLst>
                    </p:cNvPr>
                    <p:cNvSpPr>
                      <a:spLocks noChangeArrowheads="1"/>
                    </p:cNvSpPr>
                    <p:nvPr/>
                  </p:nvSpPr>
                  <p:spPr bwMode="auto">
                    <a:xfrm>
                      <a:off x="6462800" y="5279778"/>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29" name="Oval 47">
                      <a:extLst>
                        <a:ext uri="{FF2B5EF4-FFF2-40B4-BE49-F238E27FC236}">
                          <a16:creationId xmlns:a16="http://schemas.microsoft.com/office/drawing/2014/main" id="{21C4CCCC-5381-4A21-BEC8-9A03655B0D3F}"/>
                        </a:ext>
                      </a:extLst>
                    </p:cNvPr>
                    <p:cNvSpPr>
                      <a:spLocks noChangeArrowheads="1"/>
                    </p:cNvSpPr>
                    <p:nvPr/>
                  </p:nvSpPr>
                  <p:spPr bwMode="auto">
                    <a:xfrm>
                      <a:off x="6257057" y="5490664"/>
                      <a:ext cx="149164" cy="146593"/>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0" name="Oval 48">
                      <a:extLst>
                        <a:ext uri="{FF2B5EF4-FFF2-40B4-BE49-F238E27FC236}">
                          <a16:creationId xmlns:a16="http://schemas.microsoft.com/office/drawing/2014/main" id="{05D57A8C-8601-4670-9230-2593E6865672}"/>
                        </a:ext>
                      </a:extLst>
                    </p:cNvPr>
                    <p:cNvSpPr>
                      <a:spLocks noChangeArrowheads="1"/>
                    </p:cNvSpPr>
                    <p:nvPr/>
                  </p:nvSpPr>
                  <p:spPr bwMode="auto">
                    <a:xfrm>
                      <a:off x="6462800" y="5490664"/>
                      <a:ext cx="146593" cy="146593"/>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1" name="Oval 49">
                      <a:extLst>
                        <a:ext uri="{FF2B5EF4-FFF2-40B4-BE49-F238E27FC236}">
                          <a16:creationId xmlns:a16="http://schemas.microsoft.com/office/drawing/2014/main" id="{6695486C-C3CD-4497-B94E-F7CC289BFD8A}"/>
                        </a:ext>
                      </a:extLst>
                    </p:cNvPr>
                    <p:cNvSpPr>
                      <a:spLocks noChangeArrowheads="1"/>
                    </p:cNvSpPr>
                    <p:nvPr/>
                  </p:nvSpPr>
                  <p:spPr bwMode="auto">
                    <a:xfrm>
                      <a:off x="6257057" y="5696407"/>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2" name="Oval 50">
                      <a:extLst>
                        <a:ext uri="{FF2B5EF4-FFF2-40B4-BE49-F238E27FC236}">
                          <a16:creationId xmlns:a16="http://schemas.microsoft.com/office/drawing/2014/main" id="{0529C741-7943-4920-9560-1107C7413C9B}"/>
                        </a:ext>
                      </a:extLst>
                    </p:cNvPr>
                    <p:cNvSpPr>
                      <a:spLocks noChangeArrowheads="1"/>
                    </p:cNvSpPr>
                    <p:nvPr/>
                  </p:nvSpPr>
                  <p:spPr bwMode="auto">
                    <a:xfrm>
                      <a:off x="6462800" y="5696407"/>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3" name="Oval 51">
                      <a:extLst>
                        <a:ext uri="{FF2B5EF4-FFF2-40B4-BE49-F238E27FC236}">
                          <a16:creationId xmlns:a16="http://schemas.microsoft.com/office/drawing/2014/main" id="{6EA8561F-7647-46E4-957C-31FC260969B4}"/>
                        </a:ext>
                      </a:extLst>
                    </p:cNvPr>
                    <p:cNvSpPr>
                      <a:spLocks noChangeArrowheads="1"/>
                    </p:cNvSpPr>
                    <p:nvPr/>
                  </p:nvSpPr>
                  <p:spPr bwMode="auto">
                    <a:xfrm>
                      <a:off x="6257057" y="5907294"/>
                      <a:ext cx="149164"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34" name="Oval 52">
                      <a:extLst>
                        <a:ext uri="{FF2B5EF4-FFF2-40B4-BE49-F238E27FC236}">
                          <a16:creationId xmlns:a16="http://schemas.microsoft.com/office/drawing/2014/main" id="{8A27416D-BDE6-4BF4-B4A9-08E26A2B61BF}"/>
                        </a:ext>
                      </a:extLst>
                    </p:cNvPr>
                    <p:cNvSpPr>
                      <a:spLocks noChangeArrowheads="1"/>
                    </p:cNvSpPr>
                    <p:nvPr/>
                  </p:nvSpPr>
                  <p:spPr bwMode="auto">
                    <a:xfrm>
                      <a:off x="6462800" y="5907294"/>
                      <a:ext cx="146593" cy="149164"/>
                    </a:xfrm>
                    <a:prstGeom prst="ellipse">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20" name="Rectangular Callout 153">
                    <a:extLst>
                      <a:ext uri="{FF2B5EF4-FFF2-40B4-BE49-F238E27FC236}">
                        <a16:creationId xmlns:a16="http://schemas.microsoft.com/office/drawing/2014/main" id="{7CC0662B-4C42-4BF5-B5E9-49503F9736D4}"/>
                      </a:ext>
                    </a:extLst>
                  </p:cNvPr>
                  <p:cNvSpPr/>
                  <p:nvPr/>
                </p:nvSpPr>
                <p:spPr>
                  <a:xfrm>
                    <a:off x="4332780" y="1968029"/>
                    <a:ext cx="1630391" cy="770561"/>
                  </a:xfrm>
                  <a:prstGeom prst="wedgeRectCallout">
                    <a:avLst>
                      <a:gd name="adj1" fmla="val 87262"/>
                      <a:gd name="adj2" fmla="val -8596"/>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bg1"/>
                        </a:solidFill>
                        <a:ea typeface="Open Sans Extrabold" pitchFamily="34" charset="0"/>
                        <a:cs typeface="Open Sans Extrabold" pitchFamily="34" charset="0"/>
                      </a:rPr>
                      <a:t>WORKPLACE</a:t>
                    </a:r>
                    <a:endParaRPr lang="en-US" dirty="0">
                      <a:solidFill>
                        <a:schemeClr val="bg1"/>
                      </a:solidFill>
                    </a:endParaRPr>
                  </a:p>
                </p:txBody>
              </p:sp>
            </p:grpSp>
          </p:grpSp>
        </p:grpSp>
      </p:grpSp>
      <p:sp>
        <p:nvSpPr>
          <p:cNvPr id="152" name="TextBox 151">
            <a:extLst>
              <a:ext uri="{FF2B5EF4-FFF2-40B4-BE49-F238E27FC236}">
                <a16:creationId xmlns:a16="http://schemas.microsoft.com/office/drawing/2014/main" id="{D8E2409C-A262-49DC-9712-EFDE556A84A6}"/>
              </a:ext>
            </a:extLst>
          </p:cNvPr>
          <p:cNvSpPr txBox="1"/>
          <p:nvPr/>
        </p:nvSpPr>
        <p:spPr>
          <a:xfrm>
            <a:off x="914400" y="1945758"/>
            <a:ext cx="2135294" cy="1569660"/>
          </a:xfrm>
          <a:prstGeom prst="rect">
            <a:avLst/>
          </a:prstGeom>
          <a:noFill/>
        </p:spPr>
        <p:txBody>
          <a:bodyPr wrap="square" rtlCol="0">
            <a:spAutoFit/>
          </a:bodyPr>
          <a:lstStyle/>
          <a:p>
            <a:pPr algn="ctr"/>
            <a:r>
              <a:rPr lang="en-US" sz="2400" b="1" dirty="0">
                <a:solidFill>
                  <a:schemeClr val="accent2"/>
                </a:solidFill>
              </a:rPr>
              <a:t>The Focus:  </a:t>
            </a:r>
            <a:r>
              <a:rPr lang="en-US" sz="2400" dirty="0"/>
              <a:t>Employability and Independence!</a:t>
            </a:r>
          </a:p>
        </p:txBody>
      </p:sp>
      <p:sp>
        <p:nvSpPr>
          <p:cNvPr id="153" name="Slide Number Placeholder 5">
            <a:extLst>
              <a:ext uri="{FF2B5EF4-FFF2-40B4-BE49-F238E27FC236}">
                <a16:creationId xmlns:a16="http://schemas.microsoft.com/office/drawing/2014/main" id="{37BF5D1F-8765-4DDE-9E42-C6177673FB8F}"/>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1831834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8C57D1-9812-4FEB-A616-376FFEFB053D}"/>
              </a:ext>
            </a:extLst>
          </p:cNvPr>
          <p:cNvSpPr>
            <a:spLocks noGrp="1"/>
          </p:cNvSpPr>
          <p:nvPr>
            <p:ph type="title"/>
          </p:nvPr>
        </p:nvSpPr>
        <p:spPr/>
        <p:txBody>
          <a:bodyPr/>
          <a:lstStyle/>
          <a:p>
            <a:r>
              <a:rPr lang="en-US" dirty="0"/>
              <a:t>Accommodating AD/HD</a:t>
            </a:r>
            <a:br>
              <a:rPr lang="en-US" dirty="0"/>
            </a:br>
            <a:r>
              <a:rPr lang="en-US" sz="2000" dirty="0"/>
              <a:t>See “Treatment Options” Slide</a:t>
            </a:r>
          </a:p>
        </p:txBody>
      </p:sp>
      <p:graphicFrame>
        <p:nvGraphicFramePr>
          <p:cNvPr id="5" name="Content Placeholder 4">
            <a:extLst>
              <a:ext uri="{FF2B5EF4-FFF2-40B4-BE49-F238E27FC236}">
                <a16:creationId xmlns:a16="http://schemas.microsoft.com/office/drawing/2014/main" id="{12F261F4-801D-4208-A38A-E7DCB4488CF2}"/>
              </a:ext>
            </a:extLst>
          </p:cNvPr>
          <p:cNvGraphicFramePr>
            <a:graphicFrameLocks noGrp="1"/>
          </p:cNvGraphicFramePr>
          <p:nvPr>
            <p:ph idx="1"/>
            <p:extLst>
              <p:ext uri="{D42A27DB-BD31-4B8C-83A1-F6EECF244321}">
                <p14:modId xmlns:p14="http://schemas.microsoft.com/office/powerpoint/2010/main" val="99882262"/>
              </p:ext>
            </p:extLst>
          </p:nvPr>
        </p:nvGraphicFramePr>
        <p:xfrm>
          <a:off x="838200" y="2067164"/>
          <a:ext cx="10272624" cy="3650607"/>
        </p:xfrm>
        <a:graphic>
          <a:graphicData uri="http://schemas.openxmlformats.org/drawingml/2006/table">
            <a:tbl>
              <a:tblPr firstRow="1" bandRow="1">
                <a:tableStyleId>{284E427A-3D55-4303-BF80-6455036E1DE7}</a:tableStyleId>
              </a:tblPr>
              <a:tblGrid>
                <a:gridCol w="4354903">
                  <a:extLst>
                    <a:ext uri="{9D8B030D-6E8A-4147-A177-3AD203B41FA5}">
                      <a16:colId xmlns:a16="http://schemas.microsoft.com/office/drawing/2014/main" val="1586340837"/>
                    </a:ext>
                  </a:extLst>
                </a:gridCol>
                <a:gridCol w="5917721">
                  <a:extLst>
                    <a:ext uri="{9D8B030D-6E8A-4147-A177-3AD203B41FA5}">
                      <a16:colId xmlns:a16="http://schemas.microsoft.com/office/drawing/2014/main" val="938114818"/>
                    </a:ext>
                  </a:extLst>
                </a:gridCol>
              </a:tblGrid>
              <a:tr h="1029327">
                <a:tc>
                  <a:txBody>
                    <a:bodyPr/>
                    <a:lstStyle/>
                    <a:p>
                      <a:r>
                        <a:rPr lang="en-US" sz="2400" b="0" dirty="0">
                          <a:solidFill>
                            <a:schemeClr val="tx1">
                              <a:lumMod val="65000"/>
                              <a:lumOff val="35000"/>
                            </a:schemeClr>
                          </a:solidFill>
                        </a:rPr>
                        <a:t>Structure the time line of daily activities. </a:t>
                      </a:r>
                    </a:p>
                  </a:txBody>
                  <a:tcPr/>
                </a:tc>
                <a:tc>
                  <a:txBody>
                    <a:bodyPr/>
                    <a:lstStyle/>
                    <a:p>
                      <a:pPr marL="342900" indent="-342900">
                        <a:buFont typeface="Wingdings" panose="05000000000000000000" pitchFamily="2" charset="2"/>
                        <a:buChar char="§"/>
                      </a:pPr>
                      <a:r>
                        <a:rPr lang="en-US" sz="2000" b="0" dirty="0">
                          <a:solidFill>
                            <a:schemeClr val="tx1">
                              <a:lumMod val="65000"/>
                              <a:lumOff val="35000"/>
                            </a:schemeClr>
                          </a:solidFill>
                        </a:rPr>
                        <a:t>Organizers</a:t>
                      </a:r>
                    </a:p>
                    <a:p>
                      <a:pPr marL="342900" indent="-342900">
                        <a:buFont typeface="Wingdings" panose="05000000000000000000" pitchFamily="2" charset="2"/>
                        <a:buChar char="§"/>
                      </a:pPr>
                      <a:r>
                        <a:rPr lang="en-US" sz="2000" b="0" dirty="0">
                          <a:solidFill>
                            <a:schemeClr val="tx1">
                              <a:lumMod val="65000"/>
                              <a:lumOff val="35000"/>
                            </a:schemeClr>
                          </a:solidFill>
                        </a:rPr>
                        <a:t>Daily electronic or print schedules</a:t>
                      </a:r>
                    </a:p>
                    <a:p>
                      <a:pPr marL="342900" indent="-342900">
                        <a:buFont typeface="Wingdings" panose="05000000000000000000" pitchFamily="2" charset="2"/>
                        <a:buChar char="§"/>
                      </a:pPr>
                      <a:r>
                        <a:rPr lang="en-US" sz="2000" b="0" dirty="0">
                          <a:solidFill>
                            <a:schemeClr val="tx1">
                              <a:lumMod val="65000"/>
                              <a:lumOff val="35000"/>
                            </a:schemeClr>
                          </a:solidFill>
                        </a:rPr>
                        <a:t>Watches with memos/reminders</a:t>
                      </a:r>
                    </a:p>
                  </a:txBody>
                  <a:tcPr/>
                </a:tc>
                <a:extLst>
                  <a:ext uri="{0D108BD9-81ED-4DB2-BD59-A6C34878D82A}">
                    <a16:rowId xmlns:a16="http://schemas.microsoft.com/office/drawing/2014/main" val="290672190"/>
                  </a:ext>
                </a:extLst>
              </a:tr>
              <a:tr h="91761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1">
                              <a:lumMod val="65000"/>
                              <a:lumOff val="35000"/>
                            </a:schemeClr>
                          </a:solidFill>
                        </a:rPr>
                        <a:t>Maintain regularity and predictability in daily routine.</a:t>
                      </a:r>
                    </a:p>
                  </a:txBody>
                  <a:tcPr>
                    <a:solidFill>
                      <a:schemeClr val="accent2">
                        <a:alpha val="40000"/>
                      </a:schemeClr>
                    </a:solidFill>
                  </a:tcPr>
                </a:tc>
                <a:tc>
                  <a:txBody>
                    <a:bodyPr/>
                    <a:lstStyle/>
                    <a:p>
                      <a:pPr marL="342900" indent="-342900">
                        <a:buFont typeface="Wingdings" panose="05000000000000000000" pitchFamily="2" charset="2"/>
                        <a:buChar char="§"/>
                      </a:pPr>
                      <a:r>
                        <a:rPr lang="en-US" sz="2000" dirty="0">
                          <a:solidFill>
                            <a:schemeClr val="tx1">
                              <a:lumMod val="65000"/>
                              <a:lumOff val="35000"/>
                            </a:schemeClr>
                          </a:solidFill>
                        </a:rPr>
                        <a:t>Give transition notices 10 minutes prior to a change in schedule </a:t>
                      </a:r>
                    </a:p>
                    <a:p>
                      <a:pPr marL="342900" indent="-342900">
                        <a:buFont typeface="Wingdings" panose="05000000000000000000" pitchFamily="2" charset="2"/>
                        <a:buChar char="§"/>
                      </a:pPr>
                      <a:r>
                        <a:rPr lang="en-US" sz="2000" dirty="0">
                          <a:solidFill>
                            <a:schemeClr val="tx1">
                              <a:lumMod val="65000"/>
                              <a:lumOff val="35000"/>
                            </a:schemeClr>
                          </a:solidFill>
                        </a:rPr>
                        <a:t>Set up reminders in cell phone/watch if activity or task is at the same time daily</a:t>
                      </a:r>
                    </a:p>
                  </a:txBody>
                  <a:tcPr/>
                </a:tc>
                <a:extLst>
                  <a:ext uri="{0D108BD9-81ED-4DB2-BD59-A6C34878D82A}">
                    <a16:rowId xmlns:a16="http://schemas.microsoft.com/office/drawing/2014/main" val="460924707"/>
                  </a:ext>
                </a:extLst>
              </a:tr>
              <a:tr h="91761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1">
                              <a:lumMod val="65000"/>
                              <a:lumOff val="35000"/>
                            </a:schemeClr>
                          </a:solidFill>
                        </a:rPr>
                        <a:t>Maintain consistency in weekly patterns.</a:t>
                      </a:r>
                    </a:p>
                  </a:txBody>
                  <a:tcPr>
                    <a:solidFill>
                      <a:schemeClr val="accent2">
                        <a:lumMod val="40000"/>
                        <a:lumOff val="60000"/>
                      </a:schemeClr>
                    </a:solidFill>
                  </a:tcPr>
                </a:tc>
                <a:tc>
                  <a:txBody>
                    <a:bodyPr/>
                    <a:lstStyle/>
                    <a:p>
                      <a:pPr marL="342900" indent="-342900">
                        <a:buFont typeface="Wingdings" panose="05000000000000000000" pitchFamily="2" charset="2"/>
                        <a:buChar char="§"/>
                      </a:pPr>
                      <a:r>
                        <a:rPr lang="en-US" sz="2000" dirty="0">
                          <a:solidFill>
                            <a:schemeClr val="tx1">
                              <a:lumMod val="65000"/>
                              <a:lumOff val="35000"/>
                            </a:schemeClr>
                          </a:solidFill>
                        </a:rPr>
                        <a:t>Minimize schedule adjustments as much as possible</a:t>
                      </a:r>
                    </a:p>
                    <a:p>
                      <a:pPr marL="342900" indent="-342900">
                        <a:buFont typeface="Wingdings" panose="05000000000000000000" pitchFamily="2" charset="2"/>
                        <a:buChar char="§"/>
                      </a:pPr>
                      <a:r>
                        <a:rPr lang="en-US" sz="2000" dirty="0">
                          <a:solidFill>
                            <a:schemeClr val="tx1">
                              <a:lumMod val="65000"/>
                              <a:lumOff val="35000"/>
                            </a:schemeClr>
                          </a:solidFill>
                        </a:rPr>
                        <a:t>Provide student copy of schedule on Friday prior to new week (if not done that way already) or with at least 24 – 48 hours advance notice</a:t>
                      </a:r>
                    </a:p>
                  </a:txBody>
                  <a:tcPr>
                    <a:solidFill>
                      <a:schemeClr val="accent2">
                        <a:lumMod val="40000"/>
                        <a:lumOff val="60000"/>
                      </a:schemeClr>
                    </a:solidFill>
                  </a:tcPr>
                </a:tc>
                <a:extLst>
                  <a:ext uri="{0D108BD9-81ED-4DB2-BD59-A6C34878D82A}">
                    <a16:rowId xmlns:a16="http://schemas.microsoft.com/office/drawing/2014/main" val="1330174157"/>
                  </a:ext>
                </a:extLst>
              </a:tr>
            </a:tbl>
          </a:graphicData>
        </a:graphic>
      </p:graphicFrame>
    </p:spTree>
    <p:extLst>
      <p:ext uri="{BB962C8B-B14F-4D97-AF65-F5344CB8AC3E}">
        <p14:creationId xmlns:p14="http://schemas.microsoft.com/office/powerpoint/2010/main" val="1678639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DA682-C7CB-4260-AC39-5EE6783C627A}"/>
              </a:ext>
            </a:extLst>
          </p:cNvPr>
          <p:cNvSpPr>
            <a:spLocks noGrp="1"/>
          </p:cNvSpPr>
          <p:nvPr>
            <p:ph type="title"/>
          </p:nvPr>
        </p:nvSpPr>
        <p:spPr>
          <a:xfrm>
            <a:off x="838200" y="631825"/>
            <a:ext cx="10515600" cy="1325563"/>
          </a:xfrm>
        </p:spPr>
        <p:txBody>
          <a:bodyPr>
            <a:normAutofit/>
          </a:bodyPr>
          <a:lstStyle/>
          <a:p>
            <a:r>
              <a:rPr lang="en-US" dirty="0">
                <a:solidFill>
                  <a:schemeClr val="tx2"/>
                </a:solidFill>
              </a:rPr>
              <a:t>Anna</a:t>
            </a:r>
          </a:p>
        </p:txBody>
      </p:sp>
      <p:sp>
        <p:nvSpPr>
          <p:cNvPr id="3" name="Content Placeholder 2">
            <a:extLst>
              <a:ext uri="{FF2B5EF4-FFF2-40B4-BE49-F238E27FC236}">
                <a16:creationId xmlns:a16="http://schemas.microsoft.com/office/drawing/2014/main" id="{B4956BE5-869C-45E0-A8B4-2E45182B125C}"/>
              </a:ext>
            </a:extLst>
          </p:cNvPr>
          <p:cNvSpPr>
            <a:spLocks noGrp="1"/>
          </p:cNvSpPr>
          <p:nvPr>
            <p:ph idx="1"/>
          </p:nvPr>
        </p:nvSpPr>
        <p:spPr>
          <a:xfrm>
            <a:off x="838200" y="1679945"/>
            <a:ext cx="9103242" cy="4797618"/>
          </a:xfrm>
        </p:spPr>
        <p:txBody>
          <a:bodyPr>
            <a:normAutofit lnSpcReduction="10000"/>
          </a:bodyPr>
          <a:lstStyle/>
          <a:p>
            <a:pPr>
              <a:lnSpc>
                <a:spcPct val="104000"/>
              </a:lnSpc>
              <a:spcAft>
                <a:spcPts val="600"/>
              </a:spcAft>
            </a:pPr>
            <a:r>
              <a:rPr lang="en-US" dirty="0">
                <a:solidFill>
                  <a:schemeClr val="tx1"/>
                </a:solidFill>
              </a:rPr>
              <a:t>Anna is a 20-year-old applicant.  </a:t>
            </a:r>
          </a:p>
          <a:p>
            <a:pPr lvl="1">
              <a:lnSpc>
                <a:spcPct val="104000"/>
              </a:lnSpc>
              <a:spcAft>
                <a:spcPts val="600"/>
              </a:spcAft>
            </a:pPr>
            <a:r>
              <a:rPr lang="en-US" dirty="0">
                <a:solidFill>
                  <a:schemeClr val="tx1"/>
                </a:solidFill>
              </a:rPr>
              <a:t>Her medical documentation confirms that she was prescribed medication for AD/HD.  </a:t>
            </a:r>
          </a:p>
          <a:p>
            <a:pPr lvl="1">
              <a:lnSpc>
                <a:spcPct val="104000"/>
              </a:lnSpc>
              <a:spcAft>
                <a:spcPts val="600"/>
              </a:spcAft>
            </a:pPr>
            <a:r>
              <a:rPr lang="en-US" dirty="0">
                <a:solidFill>
                  <a:schemeClr val="tx1"/>
                </a:solidFill>
              </a:rPr>
              <a:t>She has an IEP that states, “Other Health Impairment.” </a:t>
            </a:r>
          </a:p>
          <a:p>
            <a:pPr lvl="1">
              <a:lnSpc>
                <a:spcPct val="104000"/>
              </a:lnSpc>
              <a:spcAft>
                <a:spcPts val="600"/>
              </a:spcAft>
            </a:pPr>
            <a:r>
              <a:rPr lang="en-US" dirty="0">
                <a:solidFill>
                  <a:schemeClr val="tx1"/>
                </a:solidFill>
              </a:rPr>
              <a:t>There is a Chronic Care Management Plan (CCMP) that indicates that Anna gets frustrated easily and needs supportive staff.  </a:t>
            </a:r>
          </a:p>
          <a:p>
            <a:pPr>
              <a:lnSpc>
                <a:spcPct val="104000"/>
              </a:lnSpc>
              <a:spcAft>
                <a:spcPts val="600"/>
              </a:spcAft>
            </a:pPr>
            <a:r>
              <a:rPr lang="en-US" dirty="0">
                <a:solidFill>
                  <a:schemeClr val="tx1"/>
                </a:solidFill>
              </a:rPr>
              <a:t>Anna states that she has trouble focusing, and she can’t keep track of the things she needs to do or complete.  </a:t>
            </a:r>
          </a:p>
          <a:p>
            <a:pPr lvl="1">
              <a:lnSpc>
                <a:spcPct val="104000"/>
              </a:lnSpc>
              <a:spcAft>
                <a:spcPts val="600"/>
              </a:spcAft>
            </a:pPr>
            <a:r>
              <a:rPr lang="en-US" dirty="0">
                <a:solidFill>
                  <a:schemeClr val="tx1"/>
                </a:solidFill>
              </a:rPr>
              <a:t>She states that it is harder to maintain focus in the afternoon.  </a:t>
            </a:r>
          </a:p>
          <a:p>
            <a:pPr lvl="1">
              <a:lnSpc>
                <a:spcPct val="104000"/>
              </a:lnSpc>
              <a:spcAft>
                <a:spcPts val="600"/>
              </a:spcAft>
            </a:pPr>
            <a:r>
              <a:rPr lang="en-US" dirty="0">
                <a:solidFill>
                  <a:schemeClr val="tx1"/>
                </a:solidFill>
              </a:rPr>
              <a:t>She also is distractible and sometimes feels </a:t>
            </a:r>
            <a:r>
              <a:rPr lang="en-US">
                <a:solidFill>
                  <a:schemeClr val="tx1"/>
                </a:solidFill>
              </a:rPr>
              <a:t>“antsy” </a:t>
            </a:r>
            <a:r>
              <a:rPr lang="en-US" dirty="0">
                <a:solidFill>
                  <a:schemeClr val="tx1"/>
                </a:solidFill>
              </a:rPr>
              <a:t>resulting in the need to tap her pen or feet or reposition herself frequently.</a:t>
            </a:r>
          </a:p>
          <a:p>
            <a:pPr>
              <a:lnSpc>
                <a:spcPct val="104000"/>
              </a:lnSpc>
            </a:pPr>
            <a:endParaRPr lang="en-US" sz="2400" dirty="0"/>
          </a:p>
        </p:txBody>
      </p:sp>
      <p:pic>
        <p:nvPicPr>
          <p:cNvPr id="5" name="Picture 4" descr="A person sitting on a couch&#10;&#10;Description generated with high confidence">
            <a:extLst>
              <a:ext uri="{FF2B5EF4-FFF2-40B4-BE49-F238E27FC236}">
                <a16:creationId xmlns:a16="http://schemas.microsoft.com/office/drawing/2014/main" id="{68AD4F69-3365-4BC5-A0A4-8A1DC65A0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941442" y="380438"/>
            <a:ext cx="1928994" cy="2566392"/>
          </a:xfrm>
          <a:prstGeom prst="rect">
            <a:avLst/>
          </a:prstGeom>
        </p:spPr>
      </p:pic>
      <p:sp>
        <p:nvSpPr>
          <p:cNvPr id="6" name="Slide Number Placeholder 5">
            <a:extLst>
              <a:ext uri="{FF2B5EF4-FFF2-40B4-BE49-F238E27FC236}">
                <a16:creationId xmlns:a16="http://schemas.microsoft.com/office/drawing/2014/main" id="{E900DD11-4E80-4121-9284-7E1BFBFA14C8}"/>
              </a:ext>
            </a:extLst>
          </p:cNvPr>
          <p:cNvSpPr txBox="1">
            <a:spLocks/>
          </p:cNvSpPr>
          <p:nvPr/>
        </p:nvSpPr>
        <p:spPr>
          <a:xfrm>
            <a:off x="8720133" y="5960074"/>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35</a:t>
            </a:fld>
            <a:endParaRPr lang="en-US" dirty="0">
              <a:solidFill>
                <a:schemeClr val="tx1"/>
              </a:solidFill>
            </a:endParaRPr>
          </a:p>
        </p:txBody>
      </p:sp>
    </p:spTree>
    <p:extLst>
      <p:ext uri="{BB962C8B-B14F-4D97-AF65-F5344CB8AC3E}">
        <p14:creationId xmlns:p14="http://schemas.microsoft.com/office/powerpoint/2010/main" val="3047608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2409-FD73-4588-BB5F-F616E19BA06C}"/>
              </a:ext>
            </a:extLst>
          </p:cNvPr>
          <p:cNvSpPr>
            <a:spLocks noGrp="1"/>
          </p:cNvSpPr>
          <p:nvPr>
            <p:ph type="title"/>
          </p:nvPr>
        </p:nvSpPr>
        <p:spPr/>
        <p:txBody>
          <a:bodyPr/>
          <a:lstStyle/>
          <a:p>
            <a:r>
              <a:rPr lang="en-US" dirty="0"/>
              <a:t>Let’s Discuss How to Accommodate </a:t>
            </a:r>
            <a:r>
              <a:rPr lang="en-US" dirty="0">
                <a:solidFill>
                  <a:schemeClr val="accent2"/>
                </a:solidFill>
              </a:rPr>
              <a:t>Anna</a:t>
            </a:r>
            <a:r>
              <a:rPr lang="en-US" dirty="0"/>
              <a:t>!</a:t>
            </a:r>
          </a:p>
        </p:txBody>
      </p:sp>
      <p:sp>
        <p:nvSpPr>
          <p:cNvPr id="3" name="Content Placeholder 2">
            <a:extLst>
              <a:ext uri="{FF2B5EF4-FFF2-40B4-BE49-F238E27FC236}">
                <a16:creationId xmlns:a16="http://schemas.microsoft.com/office/drawing/2014/main" id="{8B173E8B-55ED-4629-8B59-20402A148900}"/>
              </a:ext>
            </a:extLst>
          </p:cNvPr>
          <p:cNvSpPr>
            <a:spLocks noGrp="1"/>
          </p:cNvSpPr>
          <p:nvPr>
            <p:ph idx="1"/>
          </p:nvPr>
        </p:nvSpPr>
        <p:spPr/>
        <p:txBody>
          <a:bodyPr>
            <a:normAutofit/>
          </a:bodyPr>
          <a:lstStyle/>
          <a:p>
            <a:r>
              <a:rPr lang="en-US" dirty="0">
                <a:solidFill>
                  <a:schemeClr val="accent2"/>
                </a:solidFill>
              </a:rPr>
              <a:t>Who should participate in the Reasonable Accommodation Committee (RAC) for Anna? </a:t>
            </a:r>
            <a:r>
              <a:rPr lang="en-US" sz="2000" dirty="0"/>
              <a:t>(</a:t>
            </a:r>
            <a:r>
              <a:rPr lang="en-US" sz="2000" i="1" dirty="0"/>
              <a:t>Reminder – this is for a student enrolling</a:t>
            </a:r>
            <a:r>
              <a:rPr lang="en-US" sz="2000" dirty="0"/>
              <a:t>)</a:t>
            </a:r>
          </a:p>
          <a:p>
            <a:pPr lvl="1"/>
            <a:r>
              <a:rPr lang="en-US" dirty="0"/>
              <a:t>The RAC could simply be Anna, the DCs (to include HWM) and the CMHC but a better scenario would include Anna, DCs (to include HWM), Academics, Career Technical, Residential, Career Counseling, and CMHC.</a:t>
            </a:r>
          </a:p>
          <a:p>
            <a:pPr lvl="1"/>
            <a:r>
              <a:rPr lang="en-US" dirty="0"/>
              <a:t>Why?</a:t>
            </a:r>
          </a:p>
          <a:p>
            <a:pPr lvl="2"/>
            <a:r>
              <a:rPr lang="en-US" dirty="0"/>
              <a:t>Center–wide focus; Accommodations apply to all areas of the center.</a:t>
            </a:r>
          </a:p>
          <a:p>
            <a:pPr lvl="3"/>
            <a:r>
              <a:rPr lang="en-US" dirty="0"/>
              <a:t>Remember, the RAC only discusses functional limitations and accommodations – not the condition itself.</a:t>
            </a:r>
          </a:p>
          <a:p>
            <a:pPr lvl="2"/>
            <a:endParaRPr lang="en-US" dirty="0"/>
          </a:p>
          <a:p>
            <a:pPr marL="0" indent="0">
              <a:buNone/>
            </a:pPr>
            <a:endParaRPr lang="en-US" dirty="0"/>
          </a:p>
        </p:txBody>
      </p:sp>
    </p:spTree>
    <p:extLst>
      <p:ext uri="{BB962C8B-B14F-4D97-AF65-F5344CB8AC3E}">
        <p14:creationId xmlns:p14="http://schemas.microsoft.com/office/powerpoint/2010/main" val="39494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2409-FD73-4588-BB5F-F616E19BA06C}"/>
              </a:ext>
            </a:extLst>
          </p:cNvPr>
          <p:cNvSpPr>
            <a:spLocks noGrp="1"/>
          </p:cNvSpPr>
          <p:nvPr>
            <p:ph type="title"/>
          </p:nvPr>
        </p:nvSpPr>
        <p:spPr/>
        <p:txBody>
          <a:bodyPr/>
          <a:lstStyle/>
          <a:p>
            <a:r>
              <a:rPr lang="en-US" dirty="0"/>
              <a:t>Let’s Discuss How to Accommodate </a:t>
            </a:r>
            <a:r>
              <a:rPr lang="en-US" dirty="0">
                <a:solidFill>
                  <a:schemeClr val="accent2"/>
                </a:solidFill>
              </a:rPr>
              <a:t>Anna</a:t>
            </a:r>
            <a:r>
              <a:rPr lang="en-US" dirty="0"/>
              <a:t>!</a:t>
            </a:r>
          </a:p>
        </p:txBody>
      </p:sp>
      <p:sp>
        <p:nvSpPr>
          <p:cNvPr id="3" name="Content Placeholder 2">
            <a:extLst>
              <a:ext uri="{FF2B5EF4-FFF2-40B4-BE49-F238E27FC236}">
                <a16:creationId xmlns:a16="http://schemas.microsoft.com/office/drawing/2014/main" id="{8B173E8B-55ED-4629-8B59-20402A148900}"/>
              </a:ext>
            </a:extLst>
          </p:cNvPr>
          <p:cNvSpPr>
            <a:spLocks noGrp="1"/>
          </p:cNvSpPr>
          <p:nvPr>
            <p:ph idx="1"/>
          </p:nvPr>
        </p:nvSpPr>
        <p:spPr/>
        <p:txBody>
          <a:bodyPr>
            <a:normAutofit lnSpcReduction="10000"/>
          </a:bodyPr>
          <a:lstStyle/>
          <a:p>
            <a:r>
              <a:rPr lang="en-US" dirty="0"/>
              <a:t>What questions would the RAC want to ask Anna?</a:t>
            </a:r>
          </a:p>
          <a:p>
            <a:pPr lvl="1"/>
            <a:r>
              <a:rPr lang="en-US" dirty="0"/>
              <a:t>First, the DCs/CMHC would review her </a:t>
            </a:r>
            <a:r>
              <a:rPr lang="en-US" dirty="0">
                <a:solidFill>
                  <a:schemeClr val="accent2">
                    <a:lumMod val="60000"/>
                    <a:lumOff val="40000"/>
                  </a:schemeClr>
                </a:solidFill>
              </a:rPr>
              <a:t>functional limitations</a:t>
            </a:r>
            <a:r>
              <a:rPr lang="en-US" dirty="0"/>
              <a:t>?  What are they?</a:t>
            </a:r>
          </a:p>
          <a:p>
            <a:pPr lvl="2"/>
            <a:r>
              <a:rPr lang="en-US" dirty="0"/>
              <a:t>Difficulty focusing</a:t>
            </a:r>
          </a:p>
          <a:p>
            <a:pPr lvl="2"/>
            <a:r>
              <a:rPr lang="en-US" dirty="0"/>
              <a:t>Distractible</a:t>
            </a:r>
          </a:p>
          <a:p>
            <a:pPr lvl="2"/>
            <a:r>
              <a:rPr lang="en-US" dirty="0"/>
              <a:t>Struggles with sitting still</a:t>
            </a:r>
          </a:p>
          <a:p>
            <a:pPr lvl="2"/>
            <a:r>
              <a:rPr lang="en-US" dirty="0"/>
              <a:t>Has organization and time management challenges</a:t>
            </a:r>
          </a:p>
          <a:p>
            <a:pPr lvl="1"/>
            <a:r>
              <a:rPr lang="en-US" dirty="0"/>
              <a:t>When does she have trouble focusing or sitting still?</a:t>
            </a:r>
          </a:p>
          <a:p>
            <a:pPr lvl="1"/>
            <a:r>
              <a:rPr lang="en-US" dirty="0"/>
              <a:t>What types of organization and time management struggles does she have?</a:t>
            </a:r>
          </a:p>
          <a:p>
            <a:pPr lvl="1"/>
            <a:r>
              <a:rPr lang="en-US" dirty="0"/>
              <a:t>What has helped her in the past?</a:t>
            </a:r>
          </a:p>
          <a:p>
            <a:pPr lvl="2"/>
            <a:r>
              <a:rPr lang="en-US" dirty="0"/>
              <a:t>Review previous accommodations </a:t>
            </a:r>
          </a:p>
          <a:p>
            <a:pPr lvl="2"/>
            <a:r>
              <a:rPr lang="en-US" dirty="0"/>
              <a:t>Review any recommendations from the CCMP</a:t>
            </a:r>
          </a:p>
          <a:p>
            <a:pPr lvl="2"/>
            <a:r>
              <a:rPr lang="en-US" dirty="0"/>
              <a:t>Solicit Anna’s input as to what has helped her previously</a:t>
            </a:r>
          </a:p>
          <a:p>
            <a:pPr marL="0" indent="0">
              <a:buNone/>
            </a:pPr>
            <a:endParaRPr lang="en-US" dirty="0"/>
          </a:p>
        </p:txBody>
      </p:sp>
    </p:spTree>
    <p:extLst>
      <p:ext uri="{BB962C8B-B14F-4D97-AF65-F5344CB8AC3E}">
        <p14:creationId xmlns:p14="http://schemas.microsoft.com/office/powerpoint/2010/main" val="10953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2D1C-5AF5-47A5-A7D3-33F8AD9D2C12}"/>
              </a:ext>
            </a:extLst>
          </p:cNvPr>
          <p:cNvSpPr>
            <a:spLocks noGrp="1"/>
          </p:cNvSpPr>
          <p:nvPr>
            <p:ph type="title"/>
          </p:nvPr>
        </p:nvSpPr>
        <p:spPr/>
        <p:txBody>
          <a:bodyPr/>
          <a:lstStyle/>
          <a:p>
            <a:r>
              <a:rPr lang="en-US" dirty="0">
                <a:solidFill>
                  <a:schemeClr val="accent2"/>
                </a:solidFill>
              </a:rPr>
              <a:t>What might Anna’s Accommodation Plan (AP) include?</a:t>
            </a:r>
          </a:p>
        </p:txBody>
      </p:sp>
      <p:sp>
        <p:nvSpPr>
          <p:cNvPr id="3" name="Content Placeholder 2">
            <a:extLst>
              <a:ext uri="{FF2B5EF4-FFF2-40B4-BE49-F238E27FC236}">
                <a16:creationId xmlns:a16="http://schemas.microsoft.com/office/drawing/2014/main" id="{DF299F52-7839-4AB2-833B-6FDBD28C0628}"/>
              </a:ext>
            </a:extLst>
          </p:cNvPr>
          <p:cNvSpPr>
            <a:spLocks noGrp="1"/>
          </p:cNvSpPr>
          <p:nvPr>
            <p:ph idx="1"/>
          </p:nvPr>
        </p:nvSpPr>
        <p:spPr>
          <a:xfrm>
            <a:off x="838200" y="1825625"/>
            <a:ext cx="6781800" cy="4351339"/>
          </a:xfrm>
        </p:spPr>
        <p:txBody>
          <a:bodyPr>
            <a:normAutofit fontScale="92500"/>
          </a:bodyPr>
          <a:lstStyle/>
          <a:p>
            <a:r>
              <a:rPr lang="en-US" dirty="0"/>
              <a:t>Take a walk or use exercise equipment during portion of lunch or during scheduled break time (maybe have access to during lunch time so staff could supervise area)</a:t>
            </a:r>
          </a:p>
          <a:p>
            <a:r>
              <a:rPr lang="en-US" dirty="0"/>
              <a:t>Breaks and encourage use of breathing exercises (cell-phone apps)</a:t>
            </a:r>
          </a:p>
          <a:p>
            <a:r>
              <a:rPr lang="en-US" dirty="0"/>
              <a:t>Allow for use of headphones/music during non-direct instructional time or when safe to do so (assist in creating a “calming” playlist)</a:t>
            </a:r>
          </a:p>
          <a:p>
            <a:endParaRPr lang="en-US" dirty="0"/>
          </a:p>
        </p:txBody>
      </p:sp>
      <p:sp>
        <p:nvSpPr>
          <p:cNvPr id="4" name="TextBox 3">
            <a:extLst>
              <a:ext uri="{FF2B5EF4-FFF2-40B4-BE49-F238E27FC236}">
                <a16:creationId xmlns:a16="http://schemas.microsoft.com/office/drawing/2014/main" id="{CF98C01F-06DC-4CF3-9E67-5071F23C5C66}"/>
              </a:ext>
            </a:extLst>
          </p:cNvPr>
          <p:cNvSpPr txBox="1"/>
          <p:nvPr/>
        </p:nvSpPr>
        <p:spPr>
          <a:xfrm>
            <a:off x="8023280" y="1154553"/>
            <a:ext cx="3017874" cy="2139047"/>
          </a:xfrm>
          <a:prstGeom prst="rect">
            <a:avLst/>
          </a:prstGeom>
          <a:solidFill>
            <a:schemeClr val="accent2"/>
          </a:solidFill>
        </p:spPr>
        <p:txBody>
          <a:bodyPr wrap="square" rtlCol="0">
            <a:spAutoFit/>
          </a:bodyPr>
          <a:lstStyle/>
          <a:p>
            <a:pPr algn="ctr"/>
            <a:r>
              <a:rPr lang="en-US" dirty="0">
                <a:solidFill>
                  <a:schemeClr val="tx1">
                    <a:lumMod val="75000"/>
                    <a:lumOff val="25000"/>
                  </a:schemeClr>
                </a:solidFill>
              </a:rPr>
              <a:t>Remember Dr. Warner’s strategy recommendations from earlier in the presentation?  Here’s how they can translate into accommodations for a student’s AP!</a:t>
            </a:r>
          </a:p>
        </p:txBody>
      </p:sp>
      <p:pic>
        <p:nvPicPr>
          <p:cNvPr id="6" name="Picture 5" descr="A screenshot of a cell phone&#10;&#10;Description generated with very high confidence">
            <a:extLst>
              <a:ext uri="{FF2B5EF4-FFF2-40B4-BE49-F238E27FC236}">
                <a16:creationId xmlns:a16="http://schemas.microsoft.com/office/drawing/2014/main" id="{82078BBA-7DF2-454E-AC9A-E6662108D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12582" y="3428537"/>
            <a:ext cx="1590897" cy="2748427"/>
          </a:xfrm>
          <a:prstGeom prst="rect">
            <a:avLst/>
          </a:prstGeom>
        </p:spPr>
      </p:pic>
      <p:pic>
        <p:nvPicPr>
          <p:cNvPr id="8" name="Picture 7">
            <a:extLst>
              <a:ext uri="{FF2B5EF4-FFF2-40B4-BE49-F238E27FC236}">
                <a16:creationId xmlns:a16="http://schemas.microsoft.com/office/drawing/2014/main" id="{65B2E082-4FF5-45C8-95DD-E8E716B9B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841" y="3428537"/>
            <a:ext cx="2323022" cy="2748426"/>
          </a:xfrm>
          <a:prstGeom prst="rect">
            <a:avLst/>
          </a:prstGeom>
        </p:spPr>
      </p:pic>
    </p:spTree>
    <p:extLst>
      <p:ext uri="{BB962C8B-B14F-4D97-AF65-F5344CB8AC3E}">
        <p14:creationId xmlns:p14="http://schemas.microsoft.com/office/powerpoint/2010/main" val="273821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2D1C-5AF5-47A5-A7D3-33F8AD9D2C12}"/>
              </a:ext>
            </a:extLst>
          </p:cNvPr>
          <p:cNvSpPr>
            <a:spLocks noGrp="1"/>
          </p:cNvSpPr>
          <p:nvPr>
            <p:ph type="title"/>
          </p:nvPr>
        </p:nvSpPr>
        <p:spPr/>
        <p:txBody>
          <a:bodyPr/>
          <a:lstStyle/>
          <a:p>
            <a:r>
              <a:rPr lang="en-US" dirty="0">
                <a:solidFill>
                  <a:schemeClr val="accent2"/>
                </a:solidFill>
              </a:rPr>
              <a:t>Other Distractibility and Focus-related Accommodations</a:t>
            </a:r>
          </a:p>
        </p:txBody>
      </p:sp>
      <p:sp>
        <p:nvSpPr>
          <p:cNvPr id="3" name="Content Placeholder 2">
            <a:extLst>
              <a:ext uri="{FF2B5EF4-FFF2-40B4-BE49-F238E27FC236}">
                <a16:creationId xmlns:a16="http://schemas.microsoft.com/office/drawing/2014/main" id="{DF299F52-7839-4AB2-833B-6FDBD28C0628}"/>
              </a:ext>
            </a:extLst>
          </p:cNvPr>
          <p:cNvSpPr>
            <a:spLocks noGrp="1"/>
          </p:cNvSpPr>
          <p:nvPr>
            <p:ph idx="1"/>
          </p:nvPr>
        </p:nvSpPr>
        <p:spPr>
          <a:xfrm>
            <a:off x="838200" y="1825625"/>
            <a:ext cx="4775791" cy="4351339"/>
          </a:xfrm>
        </p:spPr>
        <p:txBody>
          <a:bodyPr>
            <a:normAutofit/>
          </a:bodyPr>
          <a:lstStyle/>
          <a:p>
            <a:r>
              <a:rPr lang="en-US" dirty="0"/>
              <a:t>Assigned seating in training areas to be out of high traffic pathways, away from windows, etc.</a:t>
            </a:r>
          </a:p>
          <a:p>
            <a:r>
              <a:rPr lang="en-US" dirty="0"/>
              <a:t>Allow for use of approved fidget items</a:t>
            </a:r>
          </a:p>
          <a:p>
            <a:r>
              <a:rPr lang="en-US" dirty="0"/>
              <a:t>Provide chairs that promote sustained attention</a:t>
            </a:r>
          </a:p>
          <a:p>
            <a:endParaRPr lang="en-US" dirty="0"/>
          </a:p>
        </p:txBody>
      </p:sp>
      <p:pic>
        <p:nvPicPr>
          <p:cNvPr id="6" name="Picture 5">
            <a:extLst>
              <a:ext uri="{FF2B5EF4-FFF2-40B4-BE49-F238E27FC236}">
                <a16:creationId xmlns:a16="http://schemas.microsoft.com/office/drawing/2014/main" id="{5CD72FA8-295F-4ACD-99D6-0425E14B8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011" y="1548383"/>
            <a:ext cx="3937713" cy="2362628"/>
          </a:xfrm>
          <a:prstGeom prst="rect">
            <a:avLst/>
          </a:prstGeom>
        </p:spPr>
      </p:pic>
      <p:pic>
        <p:nvPicPr>
          <p:cNvPr id="8" name="Picture 7" descr="A person wearing a hat&#10;&#10;Description generated with high confidence">
            <a:extLst>
              <a:ext uri="{FF2B5EF4-FFF2-40B4-BE49-F238E27FC236}">
                <a16:creationId xmlns:a16="http://schemas.microsoft.com/office/drawing/2014/main" id="{1C77064D-69ED-4D92-BA43-8F6CE8B17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010" y="3911010"/>
            <a:ext cx="1977725" cy="1977725"/>
          </a:xfrm>
          <a:prstGeom prst="rect">
            <a:avLst/>
          </a:prstGeom>
        </p:spPr>
      </p:pic>
      <p:pic>
        <p:nvPicPr>
          <p:cNvPr id="10" name="Picture 9" descr="A picture containing indoor, table, cake&#10;&#10;Description generated with very high confidence">
            <a:extLst>
              <a:ext uri="{FF2B5EF4-FFF2-40B4-BE49-F238E27FC236}">
                <a16:creationId xmlns:a16="http://schemas.microsoft.com/office/drawing/2014/main" id="{342CD8B9-7BFA-4D8C-A015-F9ED4C6FD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000" y="3911011"/>
            <a:ext cx="1977724" cy="1977724"/>
          </a:xfrm>
          <a:prstGeom prst="rect">
            <a:avLst/>
          </a:prstGeom>
        </p:spPr>
      </p:pic>
    </p:spTree>
    <p:extLst>
      <p:ext uri="{BB962C8B-B14F-4D97-AF65-F5344CB8AC3E}">
        <p14:creationId xmlns:p14="http://schemas.microsoft.com/office/powerpoint/2010/main" val="1787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EEFBA-F707-4AEB-B77E-5EA46B2EDBF5}"/>
              </a:ext>
            </a:extLst>
          </p:cNvPr>
          <p:cNvSpPr>
            <a:spLocks noGrp="1"/>
          </p:cNvSpPr>
          <p:nvPr>
            <p:ph type="title"/>
          </p:nvPr>
        </p:nvSpPr>
        <p:spPr>
          <a:xfrm>
            <a:off x="3966775" y="1981014"/>
            <a:ext cx="7192140" cy="2125804"/>
          </a:xfrm>
        </p:spPr>
        <p:txBody>
          <a:bodyPr/>
          <a:lstStyle/>
          <a:p>
            <a:r>
              <a:rPr lang="en-US" dirty="0"/>
              <a:t>Attention Deficit/ Hyperactivity Disorder</a:t>
            </a:r>
          </a:p>
        </p:txBody>
      </p:sp>
      <p:sp>
        <p:nvSpPr>
          <p:cNvPr id="6" name="Text Placeholder 5">
            <a:extLst>
              <a:ext uri="{FF2B5EF4-FFF2-40B4-BE49-F238E27FC236}">
                <a16:creationId xmlns:a16="http://schemas.microsoft.com/office/drawing/2014/main" id="{6C5C55C1-0364-4E1C-B13E-2D79B523FCF9}"/>
              </a:ext>
            </a:extLst>
          </p:cNvPr>
          <p:cNvSpPr>
            <a:spLocks noGrp="1"/>
          </p:cNvSpPr>
          <p:nvPr>
            <p:ph type="body" idx="1"/>
          </p:nvPr>
        </p:nvSpPr>
        <p:spPr>
          <a:xfrm>
            <a:off x="3966775" y="4207102"/>
            <a:ext cx="7099541" cy="607968"/>
          </a:xfrm>
        </p:spPr>
        <p:txBody>
          <a:bodyPr/>
          <a:lstStyle/>
          <a:p>
            <a:r>
              <a:rPr lang="en-US" dirty="0">
                <a:solidFill>
                  <a:srgbClr val="92D050"/>
                </a:solidFill>
              </a:rPr>
              <a:t>Background: Terms and Definitions</a:t>
            </a:r>
          </a:p>
        </p:txBody>
      </p:sp>
      <p:grpSp>
        <p:nvGrpSpPr>
          <p:cNvPr id="7" name="Group 6">
            <a:extLst>
              <a:ext uri="{FF2B5EF4-FFF2-40B4-BE49-F238E27FC236}">
                <a16:creationId xmlns:a16="http://schemas.microsoft.com/office/drawing/2014/main" id="{EF0ED020-7688-4E82-9468-BA735F1D7D78}"/>
              </a:ext>
            </a:extLst>
          </p:cNvPr>
          <p:cNvGrpSpPr/>
          <p:nvPr/>
        </p:nvGrpSpPr>
        <p:grpSpPr>
          <a:xfrm>
            <a:off x="844549" y="2042930"/>
            <a:ext cx="2842703" cy="2772140"/>
            <a:chOff x="4073211" y="1371600"/>
            <a:chExt cx="4056739" cy="3956039"/>
          </a:xfrm>
        </p:grpSpPr>
        <p:sp>
          <p:nvSpPr>
            <p:cNvPr id="8" name="Freeform 1">
              <a:extLst>
                <a:ext uri="{FF2B5EF4-FFF2-40B4-BE49-F238E27FC236}">
                  <a16:creationId xmlns:a16="http://schemas.microsoft.com/office/drawing/2014/main" id="{C99D8216-2575-44C5-9A98-EFFF6A1E54D6}"/>
                </a:ext>
              </a:extLst>
            </p:cNvPr>
            <p:cNvSpPr>
              <a:spLocks noChangeArrowheads="1"/>
            </p:cNvSpPr>
            <p:nvPr/>
          </p:nvSpPr>
          <p:spPr bwMode="auto">
            <a:xfrm>
              <a:off x="6172200" y="1371600"/>
              <a:ext cx="1957750" cy="3956039"/>
            </a:xfrm>
            <a:custGeom>
              <a:avLst/>
              <a:gdLst>
                <a:gd name="T0" fmla="*/ 3334 w 6602"/>
                <a:gd name="T1" fmla="*/ 1294 h 13340"/>
                <a:gd name="T2" fmla="*/ 0 w 6602"/>
                <a:gd name="T3" fmla="*/ 1906 h 13340"/>
                <a:gd name="T4" fmla="*/ 68 w 6602"/>
                <a:gd name="T5" fmla="*/ 12522 h 13340"/>
                <a:gd name="T6" fmla="*/ 3607 w 6602"/>
                <a:gd name="T7" fmla="*/ 11910 h 13340"/>
                <a:gd name="T8" fmla="*/ 5852 w 6602"/>
                <a:gd name="T9" fmla="*/ 10140 h 13340"/>
                <a:gd name="T10" fmla="*/ 6601 w 6602"/>
                <a:gd name="T11" fmla="*/ 7622 h 13340"/>
                <a:gd name="T12" fmla="*/ 5920 w 6602"/>
                <a:gd name="T13" fmla="*/ 5172 h 13340"/>
                <a:gd name="T14" fmla="*/ 4628 w 6602"/>
                <a:gd name="T15" fmla="*/ 3130 h 13340"/>
                <a:gd name="T16" fmla="*/ 3334 w 6602"/>
                <a:gd name="T17" fmla="*/ 11569 h 13340"/>
                <a:gd name="T18" fmla="*/ 3334 w 6602"/>
                <a:gd name="T19" fmla="*/ 11638 h 13340"/>
                <a:gd name="T20" fmla="*/ 1701 w 6602"/>
                <a:gd name="T21" fmla="*/ 12930 h 13340"/>
                <a:gd name="T22" fmla="*/ 340 w 6602"/>
                <a:gd name="T23" fmla="*/ 9800 h 13340"/>
                <a:gd name="T24" fmla="*/ 1769 w 6602"/>
                <a:gd name="T25" fmla="*/ 9595 h 13340"/>
                <a:gd name="T26" fmla="*/ 1429 w 6602"/>
                <a:gd name="T27" fmla="*/ 10072 h 13340"/>
                <a:gd name="T28" fmla="*/ 2858 w 6602"/>
                <a:gd name="T29" fmla="*/ 10072 h 13340"/>
                <a:gd name="T30" fmla="*/ 4151 w 6602"/>
                <a:gd name="T31" fmla="*/ 11638 h 13340"/>
                <a:gd name="T32" fmla="*/ 3742 w 6602"/>
                <a:gd name="T33" fmla="*/ 11569 h 13340"/>
                <a:gd name="T34" fmla="*/ 2108 w 6602"/>
                <a:gd name="T35" fmla="*/ 9460 h 13340"/>
                <a:gd name="T36" fmla="*/ 340 w 6602"/>
                <a:gd name="T37" fmla="*/ 9188 h 13340"/>
                <a:gd name="T38" fmla="*/ 1906 w 6602"/>
                <a:gd name="T39" fmla="*/ 8507 h 13340"/>
                <a:gd name="T40" fmla="*/ 2858 w 6602"/>
                <a:gd name="T41" fmla="*/ 6873 h 13340"/>
                <a:gd name="T42" fmla="*/ 3742 w 6602"/>
                <a:gd name="T43" fmla="*/ 8167 h 13340"/>
                <a:gd name="T44" fmla="*/ 4558 w 6602"/>
                <a:gd name="T45" fmla="*/ 9595 h 13340"/>
                <a:gd name="T46" fmla="*/ 5512 w 6602"/>
                <a:gd name="T47" fmla="*/ 10140 h 13340"/>
                <a:gd name="T48" fmla="*/ 5580 w 6602"/>
                <a:gd name="T49" fmla="*/ 5172 h 13340"/>
                <a:gd name="T50" fmla="*/ 5375 w 6602"/>
                <a:gd name="T51" fmla="*/ 5989 h 13340"/>
                <a:gd name="T52" fmla="*/ 4356 w 6602"/>
                <a:gd name="T53" fmla="*/ 7010 h 13340"/>
                <a:gd name="T54" fmla="*/ 4558 w 6602"/>
                <a:gd name="T55" fmla="*/ 7213 h 13340"/>
                <a:gd name="T56" fmla="*/ 6192 w 6602"/>
                <a:gd name="T57" fmla="*/ 7622 h 13340"/>
                <a:gd name="T58" fmla="*/ 5375 w 6602"/>
                <a:gd name="T59" fmla="*/ 9051 h 13340"/>
                <a:gd name="T60" fmla="*/ 3879 w 6602"/>
                <a:gd name="T61" fmla="*/ 8983 h 13340"/>
                <a:gd name="T62" fmla="*/ 4084 w 6602"/>
                <a:gd name="T63" fmla="*/ 7213 h 13340"/>
                <a:gd name="T64" fmla="*/ 2108 w 6602"/>
                <a:gd name="T65" fmla="*/ 7485 h 13340"/>
                <a:gd name="T66" fmla="*/ 340 w 6602"/>
                <a:gd name="T67" fmla="*/ 7622 h 13340"/>
                <a:gd name="T68" fmla="*/ 340 w 6602"/>
                <a:gd name="T69" fmla="*/ 2110 h 13340"/>
                <a:gd name="T70" fmla="*/ 1634 w 6602"/>
                <a:gd name="T71" fmla="*/ 1973 h 13340"/>
                <a:gd name="T72" fmla="*/ 1973 w 6602"/>
                <a:gd name="T73" fmla="*/ 1768 h 13340"/>
                <a:gd name="T74" fmla="*/ 408 w 6602"/>
                <a:gd name="T75" fmla="*/ 1429 h 13340"/>
                <a:gd name="T76" fmla="*/ 3062 w 6602"/>
                <a:gd name="T77" fmla="*/ 1496 h 13340"/>
                <a:gd name="T78" fmla="*/ 3062 w 6602"/>
                <a:gd name="T79" fmla="*/ 1496 h 13340"/>
                <a:gd name="T80" fmla="*/ 1906 w 6602"/>
                <a:gd name="T81" fmla="*/ 3062 h 13340"/>
                <a:gd name="T82" fmla="*/ 1089 w 6602"/>
                <a:gd name="T83" fmla="*/ 5377 h 13340"/>
                <a:gd name="T84" fmla="*/ 2653 w 6602"/>
                <a:gd name="T85" fmla="*/ 5784 h 13340"/>
                <a:gd name="T86" fmla="*/ 2518 w 6602"/>
                <a:gd name="T87" fmla="*/ 5377 h 13340"/>
                <a:gd name="T88" fmla="*/ 1361 w 6602"/>
                <a:gd name="T89" fmla="*/ 3744 h 13340"/>
                <a:gd name="T90" fmla="*/ 3130 w 6602"/>
                <a:gd name="T91" fmla="*/ 3062 h 13340"/>
                <a:gd name="T92" fmla="*/ 4286 w 6602"/>
                <a:gd name="T93" fmla="*/ 3130 h 13340"/>
                <a:gd name="T94" fmla="*/ 4286 w 6602"/>
                <a:gd name="T95" fmla="*/ 3471 h 13340"/>
                <a:gd name="T96" fmla="*/ 2925 w 6602"/>
                <a:gd name="T97" fmla="*/ 4628 h 13340"/>
                <a:gd name="T98" fmla="*/ 2858 w 6602"/>
                <a:gd name="T99" fmla="*/ 5035 h 13340"/>
                <a:gd name="T100" fmla="*/ 4558 w 6602"/>
                <a:gd name="T101" fmla="*/ 3744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2" h="13340">
                  <a:moveTo>
                    <a:pt x="3334" y="1294"/>
                  </a:moveTo>
                  <a:lnTo>
                    <a:pt x="3334" y="1294"/>
                  </a:lnTo>
                  <a:cubicBezTo>
                    <a:pt x="3130" y="545"/>
                    <a:pt x="2450" y="0"/>
                    <a:pt x="1701" y="0"/>
                  </a:cubicBezTo>
                  <a:cubicBezTo>
                    <a:pt x="747" y="0"/>
                    <a:pt x="0" y="884"/>
                    <a:pt x="0" y="1906"/>
                  </a:cubicBezTo>
                  <a:cubicBezTo>
                    <a:pt x="0" y="12385"/>
                    <a:pt x="0" y="12385"/>
                    <a:pt x="0" y="12385"/>
                  </a:cubicBezTo>
                  <a:cubicBezTo>
                    <a:pt x="0" y="12455"/>
                    <a:pt x="0" y="12522"/>
                    <a:pt x="68" y="12522"/>
                  </a:cubicBezTo>
                  <a:cubicBezTo>
                    <a:pt x="408" y="12930"/>
                    <a:pt x="1157" y="13339"/>
                    <a:pt x="1701" y="13339"/>
                  </a:cubicBezTo>
                  <a:cubicBezTo>
                    <a:pt x="2585" y="13339"/>
                    <a:pt x="3334" y="12795"/>
                    <a:pt x="3607" y="11910"/>
                  </a:cubicBezTo>
                  <a:cubicBezTo>
                    <a:pt x="3811" y="11978"/>
                    <a:pt x="3946" y="11978"/>
                    <a:pt x="4151" y="11978"/>
                  </a:cubicBezTo>
                  <a:cubicBezTo>
                    <a:pt x="5103" y="11978"/>
                    <a:pt x="5852" y="11161"/>
                    <a:pt x="5852" y="10140"/>
                  </a:cubicBezTo>
                  <a:cubicBezTo>
                    <a:pt x="5852" y="9800"/>
                    <a:pt x="5785" y="9528"/>
                    <a:pt x="5717" y="9323"/>
                  </a:cubicBezTo>
                  <a:cubicBezTo>
                    <a:pt x="6261" y="8983"/>
                    <a:pt x="6601" y="8372"/>
                    <a:pt x="6601" y="7622"/>
                  </a:cubicBezTo>
                  <a:cubicBezTo>
                    <a:pt x="6601" y="7010"/>
                    <a:pt x="6261" y="6396"/>
                    <a:pt x="5785" y="6057"/>
                  </a:cubicBezTo>
                  <a:cubicBezTo>
                    <a:pt x="5920" y="5784"/>
                    <a:pt x="5920" y="5445"/>
                    <a:pt x="5920" y="5172"/>
                  </a:cubicBezTo>
                  <a:cubicBezTo>
                    <a:pt x="5920" y="4288"/>
                    <a:pt x="5375" y="3539"/>
                    <a:pt x="4628" y="3334"/>
                  </a:cubicBezTo>
                  <a:cubicBezTo>
                    <a:pt x="4628" y="3267"/>
                    <a:pt x="4628" y="3199"/>
                    <a:pt x="4628" y="3130"/>
                  </a:cubicBezTo>
                  <a:cubicBezTo>
                    <a:pt x="4628" y="2245"/>
                    <a:pt x="4084" y="1496"/>
                    <a:pt x="3334" y="1294"/>
                  </a:cubicBezTo>
                  <a:close/>
                  <a:moveTo>
                    <a:pt x="3334" y="11569"/>
                  </a:moveTo>
                  <a:lnTo>
                    <a:pt x="3334" y="11569"/>
                  </a:lnTo>
                  <a:cubicBezTo>
                    <a:pt x="3334" y="11638"/>
                    <a:pt x="3334" y="11638"/>
                    <a:pt x="3334" y="11638"/>
                  </a:cubicBezTo>
                  <a:lnTo>
                    <a:pt x="3334" y="11638"/>
                  </a:lnTo>
                  <a:cubicBezTo>
                    <a:pt x="3130" y="12385"/>
                    <a:pt x="2450" y="12930"/>
                    <a:pt x="1701" y="12930"/>
                  </a:cubicBezTo>
                  <a:cubicBezTo>
                    <a:pt x="1292" y="12930"/>
                    <a:pt x="680" y="12590"/>
                    <a:pt x="340" y="12318"/>
                  </a:cubicBezTo>
                  <a:cubicBezTo>
                    <a:pt x="340" y="9800"/>
                    <a:pt x="340" y="9800"/>
                    <a:pt x="340" y="9800"/>
                  </a:cubicBezTo>
                  <a:cubicBezTo>
                    <a:pt x="545" y="9391"/>
                    <a:pt x="1019" y="9323"/>
                    <a:pt x="1157" y="9323"/>
                  </a:cubicBezTo>
                  <a:cubicBezTo>
                    <a:pt x="1429" y="9323"/>
                    <a:pt x="1701" y="9460"/>
                    <a:pt x="1769" y="9595"/>
                  </a:cubicBezTo>
                  <a:cubicBezTo>
                    <a:pt x="1701" y="9663"/>
                    <a:pt x="1564" y="9733"/>
                    <a:pt x="1496" y="9800"/>
                  </a:cubicBezTo>
                  <a:cubicBezTo>
                    <a:pt x="1429" y="9868"/>
                    <a:pt x="1361" y="10005"/>
                    <a:pt x="1429" y="10072"/>
                  </a:cubicBezTo>
                  <a:cubicBezTo>
                    <a:pt x="1496" y="10140"/>
                    <a:pt x="1634" y="10140"/>
                    <a:pt x="1701" y="10072"/>
                  </a:cubicBezTo>
                  <a:cubicBezTo>
                    <a:pt x="2178" y="9663"/>
                    <a:pt x="2585" y="9935"/>
                    <a:pt x="2858" y="10072"/>
                  </a:cubicBezTo>
                  <a:cubicBezTo>
                    <a:pt x="3267" y="10412"/>
                    <a:pt x="3470" y="11094"/>
                    <a:pt x="3334" y="11569"/>
                  </a:cubicBezTo>
                  <a:close/>
                  <a:moveTo>
                    <a:pt x="4151" y="11638"/>
                  </a:moveTo>
                  <a:lnTo>
                    <a:pt x="4151" y="11638"/>
                  </a:lnTo>
                  <a:cubicBezTo>
                    <a:pt x="4014" y="11638"/>
                    <a:pt x="3879" y="11569"/>
                    <a:pt x="3742" y="11569"/>
                  </a:cubicBezTo>
                  <a:cubicBezTo>
                    <a:pt x="3811" y="10889"/>
                    <a:pt x="3539" y="10140"/>
                    <a:pt x="3062" y="9733"/>
                  </a:cubicBezTo>
                  <a:cubicBezTo>
                    <a:pt x="2790" y="9528"/>
                    <a:pt x="2450" y="9460"/>
                    <a:pt x="2108" y="9460"/>
                  </a:cubicBezTo>
                  <a:cubicBezTo>
                    <a:pt x="1973" y="9188"/>
                    <a:pt x="1634" y="8916"/>
                    <a:pt x="1157" y="8916"/>
                  </a:cubicBezTo>
                  <a:cubicBezTo>
                    <a:pt x="884" y="8916"/>
                    <a:pt x="545" y="9051"/>
                    <a:pt x="340" y="9188"/>
                  </a:cubicBezTo>
                  <a:cubicBezTo>
                    <a:pt x="340" y="8099"/>
                    <a:pt x="340" y="8099"/>
                    <a:pt x="340" y="8099"/>
                  </a:cubicBezTo>
                  <a:cubicBezTo>
                    <a:pt x="747" y="8372"/>
                    <a:pt x="1429" y="8779"/>
                    <a:pt x="1906" y="8507"/>
                  </a:cubicBezTo>
                  <a:cubicBezTo>
                    <a:pt x="2246" y="8372"/>
                    <a:pt x="2381" y="8030"/>
                    <a:pt x="2450" y="7555"/>
                  </a:cubicBezTo>
                  <a:cubicBezTo>
                    <a:pt x="2450" y="7283"/>
                    <a:pt x="2585" y="6941"/>
                    <a:pt x="2858" y="6873"/>
                  </a:cubicBezTo>
                  <a:cubicBezTo>
                    <a:pt x="3130" y="6806"/>
                    <a:pt x="3539" y="7078"/>
                    <a:pt x="3742" y="7418"/>
                  </a:cubicBezTo>
                  <a:cubicBezTo>
                    <a:pt x="3879" y="7622"/>
                    <a:pt x="3946" y="7895"/>
                    <a:pt x="3742" y="8167"/>
                  </a:cubicBezTo>
                  <a:cubicBezTo>
                    <a:pt x="3402" y="8711"/>
                    <a:pt x="3470" y="9051"/>
                    <a:pt x="3607" y="9256"/>
                  </a:cubicBezTo>
                  <a:cubicBezTo>
                    <a:pt x="3811" y="9528"/>
                    <a:pt x="4151" y="9595"/>
                    <a:pt x="4558" y="9595"/>
                  </a:cubicBezTo>
                  <a:cubicBezTo>
                    <a:pt x="4831" y="9595"/>
                    <a:pt x="5103" y="9595"/>
                    <a:pt x="5375" y="9460"/>
                  </a:cubicBezTo>
                  <a:cubicBezTo>
                    <a:pt x="5445" y="9663"/>
                    <a:pt x="5512" y="9868"/>
                    <a:pt x="5512" y="10140"/>
                  </a:cubicBezTo>
                  <a:cubicBezTo>
                    <a:pt x="5512" y="10957"/>
                    <a:pt x="4900" y="11638"/>
                    <a:pt x="4151" y="11638"/>
                  </a:cubicBezTo>
                  <a:close/>
                  <a:moveTo>
                    <a:pt x="5580" y="5172"/>
                  </a:moveTo>
                  <a:lnTo>
                    <a:pt x="5580" y="5172"/>
                  </a:lnTo>
                  <a:cubicBezTo>
                    <a:pt x="5580" y="5445"/>
                    <a:pt x="5512" y="5717"/>
                    <a:pt x="5375" y="5989"/>
                  </a:cubicBezTo>
                  <a:cubicBezTo>
                    <a:pt x="4900" y="6736"/>
                    <a:pt x="4558" y="6806"/>
                    <a:pt x="4558" y="6806"/>
                  </a:cubicBezTo>
                  <a:cubicBezTo>
                    <a:pt x="4423" y="6806"/>
                    <a:pt x="4356" y="6941"/>
                    <a:pt x="4356" y="7010"/>
                  </a:cubicBezTo>
                  <a:cubicBezTo>
                    <a:pt x="4423" y="7145"/>
                    <a:pt x="4491" y="7213"/>
                    <a:pt x="4558" y="7213"/>
                  </a:cubicBezTo>
                  <a:lnTo>
                    <a:pt x="4558" y="7213"/>
                  </a:lnTo>
                  <a:cubicBezTo>
                    <a:pt x="4628" y="7213"/>
                    <a:pt x="5035" y="7145"/>
                    <a:pt x="5580" y="6329"/>
                  </a:cubicBezTo>
                  <a:cubicBezTo>
                    <a:pt x="5989" y="6601"/>
                    <a:pt x="6192" y="7145"/>
                    <a:pt x="6192" y="7622"/>
                  </a:cubicBezTo>
                  <a:cubicBezTo>
                    <a:pt x="6192" y="8234"/>
                    <a:pt x="5920" y="8779"/>
                    <a:pt x="5375" y="9051"/>
                  </a:cubicBezTo>
                  <a:lnTo>
                    <a:pt x="5375" y="9051"/>
                  </a:lnTo>
                  <a:lnTo>
                    <a:pt x="5375" y="9051"/>
                  </a:lnTo>
                  <a:cubicBezTo>
                    <a:pt x="4831" y="9256"/>
                    <a:pt x="4084" y="9256"/>
                    <a:pt x="3879" y="8983"/>
                  </a:cubicBezTo>
                  <a:cubicBezTo>
                    <a:pt x="3811" y="8846"/>
                    <a:pt x="3946" y="8574"/>
                    <a:pt x="4084" y="8372"/>
                  </a:cubicBezTo>
                  <a:cubicBezTo>
                    <a:pt x="4286" y="8030"/>
                    <a:pt x="4286" y="7622"/>
                    <a:pt x="4084" y="7213"/>
                  </a:cubicBezTo>
                  <a:cubicBezTo>
                    <a:pt x="3811" y="6736"/>
                    <a:pt x="3267" y="6396"/>
                    <a:pt x="2723" y="6533"/>
                  </a:cubicBezTo>
                  <a:cubicBezTo>
                    <a:pt x="2518" y="6533"/>
                    <a:pt x="2178" y="6736"/>
                    <a:pt x="2108" y="7485"/>
                  </a:cubicBezTo>
                  <a:cubicBezTo>
                    <a:pt x="2041" y="7827"/>
                    <a:pt x="1973" y="8099"/>
                    <a:pt x="1769" y="8167"/>
                  </a:cubicBezTo>
                  <a:cubicBezTo>
                    <a:pt x="1361" y="8302"/>
                    <a:pt x="612" y="7827"/>
                    <a:pt x="340" y="7622"/>
                  </a:cubicBezTo>
                  <a:cubicBezTo>
                    <a:pt x="340" y="2110"/>
                    <a:pt x="340" y="2110"/>
                    <a:pt x="340" y="2110"/>
                  </a:cubicBezTo>
                  <a:lnTo>
                    <a:pt x="340" y="2110"/>
                  </a:lnTo>
                  <a:cubicBezTo>
                    <a:pt x="545" y="1633"/>
                    <a:pt x="884" y="1566"/>
                    <a:pt x="1089" y="1566"/>
                  </a:cubicBezTo>
                  <a:cubicBezTo>
                    <a:pt x="1361" y="1566"/>
                    <a:pt x="1564" y="1768"/>
                    <a:pt x="1634" y="1973"/>
                  </a:cubicBezTo>
                  <a:cubicBezTo>
                    <a:pt x="1701" y="2041"/>
                    <a:pt x="1769" y="2110"/>
                    <a:pt x="1906" y="2041"/>
                  </a:cubicBezTo>
                  <a:cubicBezTo>
                    <a:pt x="1973" y="2041"/>
                    <a:pt x="2041" y="1906"/>
                    <a:pt x="1973" y="1768"/>
                  </a:cubicBezTo>
                  <a:cubicBezTo>
                    <a:pt x="1906" y="1429"/>
                    <a:pt x="1496" y="1224"/>
                    <a:pt x="1089" y="1156"/>
                  </a:cubicBezTo>
                  <a:cubicBezTo>
                    <a:pt x="817" y="1156"/>
                    <a:pt x="612" y="1224"/>
                    <a:pt x="408" y="1429"/>
                  </a:cubicBezTo>
                  <a:cubicBezTo>
                    <a:pt x="612" y="817"/>
                    <a:pt x="1157" y="407"/>
                    <a:pt x="1701" y="407"/>
                  </a:cubicBezTo>
                  <a:cubicBezTo>
                    <a:pt x="2313" y="407"/>
                    <a:pt x="2858" y="884"/>
                    <a:pt x="3062" y="1496"/>
                  </a:cubicBezTo>
                  <a:lnTo>
                    <a:pt x="3062" y="1496"/>
                  </a:lnTo>
                  <a:lnTo>
                    <a:pt x="3062" y="1496"/>
                  </a:lnTo>
                  <a:cubicBezTo>
                    <a:pt x="3197" y="2041"/>
                    <a:pt x="3130" y="2518"/>
                    <a:pt x="2858" y="2857"/>
                  </a:cubicBezTo>
                  <a:cubicBezTo>
                    <a:pt x="2653" y="3062"/>
                    <a:pt x="2313" y="3199"/>
                    <a:pt x="1906" y="3062"/>
                  </a:cubicBezTo>
                  <a:cubicBezTo>
                    <a:pt x="1564" y="2995"/>
                    <a:pt x="1224" y="3199"/>
                    <a:pt x="1019" y="3539"/>
                  </a:cubicBezTo>
                  <a:cubicBezTo>
                    <a:pt x="747" y="4016"/>
                    <a:pt x="747" y="4833"/>
                    <a:pt x="1089" y="5377"/>
                  </a:cubicBezTo>
                  <a:cubicBezTo>
                    <a:pt x="1224" y="5580"/>
                    <a:pt x="1564" y="5852"/>
                    <a:pt x="2041" y="5852"/>
                  </a:cubicBezTo>
                  <a:cubicBezTo>
                    <a:pt x="2246" y="5852"/>
                    <a:pt x="2450" y="5852"/>
                    <a:pt x="2653" y="5784"/>
                  </a:cubicBezTo>
                  <a:cubicBezTo>
                    <a:pt x="2723" y="5784"/>
                    <a:pt x="2790" y="5649"/>
                    <a:pt x="2723" y="5512"/>
                  </a:cubicBezTo>
                  <a:cubicBezTo>
                    <a:pt x="2723" y="5445"/>
                    <a:pt x="2653" y="5377"/>
                    <a:pt x="2518" y="5377"/>
                  </a:cubicBezTo>
                  <a:cubicBezTo>
                    <a:pt x="2041" y="5580"/>
                    <a:pt x="1634" y="5445"/>
                    <a:pt x="1361" y="5105"/>
                  </a:cubicBezTo>
                  <a:cubicBezTo>
                    <a:pt x="1089" y="4763"/>
                    <a:pt x="1157" y="4083"/>
                    <a:pt x="1361" y="3744"/>
                  </a:cubicBezTo>
                  <a:cubicBezTo>
                    <a:pt x="1496" y="3539"/>
                    <a:pt x="1634" y="3402"/>
                    <a:pt x="1836" y="3471"/>
                  </a:cubicBezTo>
                  <a:cubicBezTo>
                    <a:pt x="2381" y="3607"/>
                    <a:pt x="2858" y="3471"/>
                    <a:pt x="3130" y="3062"/>
                  </a:cubicBezTo>
                  <a:cubicBezTo>
                    <a:pt x="3402" y="2790"/>
                    <a:pt x="3539" y="2245"/>
                    <a:pt x="3470" y="1768"/>
                  </a:cubicBezTo>
                  <a:cubicBezTo>
                    <a:pt x="3946" y="1973"/>
                    <a:pt x="4286" y="2518"/>
                    <a:pt x="4286" y="3130"/>
                  </a:cubicBezTo>
                  <a:cubicBezTo>
                    <a:pt x="4286" y="3267"/>
                    <a:pt x="4286" y="3334"/>
                    <a:pt x="4286" y="3471"/>
                  </a:cubicBezTo>
                  <a:lnTo>
                    <a:pt x="4286" y="3471"/>
                  </a:lnTo>
                  <a:lnTo>
                    <a:pt x="4286" y="3471"/>
                  </a:lnTo>
                  <a:cubicBezTo>
                    <a:pt x="4084" y="4423"/>
                    <a:pt x="3470" y="4763"/>
                    <a:pt x="2925" y="4628"/>
                  </a:cubicBezTo>
                  <a:cubicBezTo>
                    <a:pt x="2790" y="4628"/>
                    <a:pt x="2723" y="4695"/>
                    <a:pt x="2723" y="4763"/>
                  </a:cubicBezTo>
                  <a:cubicBezTo>
                    <a:pt x="2653" y="4900"/>
                    <a:pt x="2723" y="5035"/>
                    <a:pt x="2858" y="5035"/>
                  </a:cubicBezTo>
                  <a:cubicBezTo>
                    <a:pt x="2925" y="5035"/>
                    <a:pt x="2995" y="5035"/>
                    <a:pt x="3130" y="5035"/>
                  </a:cubicBezTo>
                  <a:cubicBezTo>
                    <a:pt x="3742" y="5035"/>
                    <a:pt x="4356" y="4628"/>
                    <a:pt x="4558" y="3744"/>
                  </a:cubicBezTo>
                  <a:cubicBezTo>
                    <a:pt x="5173" y="3879"/>
                    <a:pt x="5580" y="4491"/>
                    <a:pt x="5580" y="5172"/>
                  </a:cubicBezTo>
                  <a:close/>
                </a:path>
              </a:pathLst>
            </a:custGeom>
            <a:solidFill>
              <a:schemeClr val="accent6"/>
            </a:solidFill>
            <a:ln>
              <a:noFill/>
            </a:ln>
            <a:effectLst>
              <a:glow rad="152400">
                <a:schemeClr val="bg1"/>
              </a:glow>
            </a:effectLst>
          </p:spPr>
          <p:txBody>
            <a:bodyPr wrap="none" lIns="0" tIns="0" rIns="0" bIns="0" anchor="ctr">
              <a:normAutofit/>
            </a:bodyPr>
            <a:lstStyle/>
            <a:p>
              <a:endParaRPr lang="en-US"/>
            </a:p>
          </p:txBody>
        </p:sp>
        <p:sp>
          <p:nvSpPr>
            <p:cNvPr id="9" name="Freeform 2">
              <a:extLst>
                <a:ext uri="{FF2B5EF4-FFF2-40B4-BE49-F238E27FC236}">
                  <a16:creationId xmlns:a16="http://schemas.microsoft.com/office/drawing/2014/main" id="{CDD90785-49F9-45AF-ACBB-72CF063233ED}"/>
                </a:ext>
              </a:extLst>
            </p:cNvPr>
            <p:cNvSpPr>
              <a:spLocks noChangeArrowheads="1"/>
            </p:cNvSpPr>
            <p:nvPr/>
          </p:nvSpPr>
          <p:spPr bwMode="auto">
            <a:xfrm>
              <a:off x="4073211" y="1371600"/>
              <a:ext cx="1938133" cy="3956039"/>
            </a:xfrm>
            <a:custGeom>
              <a:avLst/>
              <a:gdLst>
                <a:gd name="T0" fmla="*/ 612 w 6535"/>
                <a:gd name="T1" fmla="*/ 5172 h 13340"/>
                <a:gd name="T2" fmla="*/ 0 w 6535"/>
                <a:gd name="T3" fmla="*/ 7622 h 13340"/>
                <a:gd name="T4" fmla="*/ 680 w 6535"/>
                <a:gd name="T5" fmla="*/ 10140 h 13340"/>
                <a:gd name="T6" fmla="*/ 2925 w 6535"/>
                <a:gd name="T7" fmla="*/ 11910 h 13340"/>
                <a:gd name="T8" fmla="*/ 6534 w 6535"/>
                <a:gd name="T9" fmla="*/ 12522 h 13340"/>
                <a:gd name="T10" fmla="*/ 6534 w 6535"/>
                <a:gd name="T11" fmla="*/ 1906 h 13340"/>
                <a:gd name="T12" fmla="*/ 3197 w 6535"/>
                <a:gd name="T13" fmla="*/ 1294 h 13340"/>
                <a:gd name="T14" fmla="*/ 1906 w 6535"/>
                <a:gd name="T15" fmla="*/ 3334 h 13340"/>
                <a:gd name="T16" fmla="*/ 6192 w 6535"/>
                <a:gd name="T17" fmla="*/ 12318 h 13340"/>
                <a:gd name="T18" fmla="*/ 4831 w 6535"/>
                <a:gd name="T19" fmla="*/ 12930 h 13340"/>
                <a:gd name="T20" fmla="*/ 3197 w 6535"/>
                <a:gd name="T21" fmla="*/ 11638 h 13340"/>
                <a:gd name="T22" fmla="*/ 3742 w 6535"/>
                <a:gd name="T23" fmla="*/ 10072 h 13340"/>
                <a:gd name="T24" fmla="*/ 5103 w 6535"/>
                <a:gd name="T25" fmla="*/ 10072 h 13340"/>
                <a:gd name="T26" fmla="*/ 4763 w 6535"/>
                <a:gd name="T27" fmla="*/ 9595 h 13340"/>
                <a:gd name="T28" fmla="*/ 6192 w 6535"/>
                <a:gd name="T29" fmla="*/ 9800 h 13340"/>
                <a:gd name="T30" fmla="*/ 6192 w 6535"/>
                <a:gd name="T31" fmla="*/ 9188 h 13340"/>
                <a:gd name="T32" fmla="*/ 5375 w 6535"/>
                <a:gd name="T33" fmla="*/ 8916 h 13340"/>
                <a:gd name="T34" fmla="*/ 3539 w 6535"/>
                <a:gd name="T35" fmla="*/ 9733 h 13340"/>
                <a:gd name="T36" fmla="*/ 2450 w 6535"/>
                <a:gd name="T37" fmla="*/ 11638 h 13340"/>
                <a:gd name="T38" fmla="*/ 1224 w 6535"/>
                <a:gd name="T39" fmla="*/ 9460 h 13340"/>
                <a:gd name="T40" fmla="*/ 2925 w 6535"/>
                <a:gd name="T41" fmla="*/ 9256 h 13340"/>
                <a:gd name="T42" fmla="*/ 2790 w 6535"/>
                <a:gd name="T43" fmla="*/ 7418 h 13340"/>
                <a:gd name="T44" fmla="*/ 4084 w 6535"/>
                <a:gd name="T45" fmla="*/ 7555 h 13340"/>
                <a:gd name="T46" fmla="*/ 6192 w 6535"/>
                <a:gd name="T47" fmla="*/ 8099 h 13340"/>
                <a:gd name="T48" fmla="*/ 3879 w 6535"/>
                <a:gd name="T49" fmla="*/ 4763 h 13340"/>
                <a:gd name="T50" fmla="*/ 3674 w 6535"/>
                <a:gd name="T51" fmla="*/ 4628 h 13340"/>
                <a:gd name="T52" fmla="*/ 2313 w 6535"/>
                <a:gd name="T53" fmla="*/ 3471 h 13340"/>
                <a:gd name="T54" fmla="*/ 2246 w 6535"/>
                <a:gd name="T55" fmla="*/ 3130 h 13340"/>
                <a:gd name="T56" fmla="*/ 3402 w 6535"/>
                <a:gd name="T57" fmla="*/ 3062 h 13340"/>
                <a:gd name="T58" fmla="*/ 5240 w 6535"/>
                <a:gd name="T59" fmla="*/ 3744 h 13340"/>
                <a:gd name="T60" fmla="*/ 4014 w 6535"/>
                <a:gd name="T61" fmla="*/ 5377 h 13340"/>
                <a:gd name="T62" fmla="*/ 3947 w 6535"/>
                <a:gd name="T63" fmla="*/ 5784 h 13340"/>
                <a:gd name="T64" fmla="*/ 5445 w 6535"/>
                <a:gd name="T65" fmla="*/ 5377 h 13340"/>
                <a:gd name="T66" fmla="*/ 4628 w 6535"/>
                <a:gd name="T67" fmla="*/ 3062 h 13340"/>
                <a:gd name="T68" fmla="*/ 3539 w 6535"/>
                <a:gd name="T69" fmla="*/ 1496 h 13340"/>
                <a:gd name="T70" fmla="*/ 3539 w 6535"/>
                <a:gd name="T71" fmla="*/ 1496 h 13340"/>
                <a:gd name="T72" fmla="*/ 6124 w 6535"/>
                <a:gd name="T73" fmla="*/ 1429 h 13340"/>
                <a:gd name="T74" fmla="*/ 4559 w 6535"/>
                <a:gd name="T75" fmla="*/ 1768 h 13340"/>
                <a:gd name="T76" fmla="*/ 4900 w 6535"/>
                <a:gd name="T77" fmla="*/ 1973 h 13340"/>
                <a:gd name="T78" fmla="*/ 6192 w 6535"/>
                <a:gd name="T79" fmla="*/ 2110 h 13340"/>
                <a:gd name="T80" fmla="*/ 6192 w 6535"/>
                <a:gd name="T81" fmla="*/ 7622 h 13340"/>
                <a:gd name="T82" fmla="*/ 4491 w 6535"/>
                <a:gd name="T83" fmla="*/ 7485 h 13340"/>
                <a:gd name="T84" fmla="*/ 2518 w 6535"/>
                <a:gd name="T85" fmla="*/ 7213 h 13340"/>
                <a:gd name="T86" fmla="*/ 2653 w 6535"/>
                <a:gd name="T87" fmla="*/ 8983 h 13340"/>
                <a:gd name="T88" fmla="*/ 1157 w 6535"/>
                <a:gd name="T89" fmla="*/ 9051 h 13340"/>
                <a:gd name="T90" fmla="*/ 340 w 6535"/>
                <a:gd name="T91" fmla="*/ 7622 h 13340"/>
                <a:gd name="T92" fmla="*/ 1974 w 6535"/>
                <a:gd name="T93" fmla="*/ 7213 h 13340"/>
                <a:gd name="T94" fmla="*/ 2178 w 6535"/>
                <a:gd name="T95" fmla="*/ 7010 h 13340"/>
                <a:gd name="T96" fmla="*/ 1157 w 6535"/>
                <a:gd name="T97" fmla="*/ 5989 h 13340"/>
                <a:gd name="T98" fmla="*/ 1974 w 6535"/>
                <a:gd name="T99" fmla="*/ 3744 h 13340"/>
                <a:gd name="T100" fmla="*/ 3674 w 6535"/>
                <a:gd name="T101" fmla="*/ 5035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5" h="13340">
                  <a:moveTo>
                    <a:pt x="612" y="5172"/>
                  </a:moveTo>
                  <a:lnTo>
                    <a:pt x="612" y="5172"/>
                  </a:lnTo>
                  <a:cubicBezTo>
                    <a:pt x="612" y="5445"/>
                    <a:pt x="680" y="5784"/>
                    <a:pt x="817" y="6057"/>
                  </a:cubicBezTo>
                  <a:cubicBezTo>
                    <a:pt x="273" y="6396"/>
                    <a:pt x="0" y="7010"/>
                    <a:pt x="0" y="7622"/>
                  </a:cubicBezTo>
                  <a:cubicBezTo>
                    <a:pt x="0" y="8372"/>
                    <a:pt x="340" y="8983"/>
                    <a:pt x="885" y="9323"/>
                  </a:cubicBezTo>
                  <a:cubicBezTo>
                    <a:pt x="747" y="9528"/>
                    <a:pt x="680" y="9800"/>
                    <a:pt x="680" y="10140"/>
                  </a:cubicBezTo>
                  <a:cubicBezTo>
                    <a:pt x="680" y="11161"/>
                    <a:pt x="1497" y="11978"/>
                    <a:pt x="2450" y="11978"/>
                  </a:cubicBezTo>
                  <a:cubicBezTo>
                    <a:pt x="2586" y="11978"/>
                    <a:pt x="2790" y="11978"/>
                    <a:pt x="2925" y="11910"/>
                  </a:cubicBezTo>
                  <a:cubicBezTo>
                    <a:pt x="3267" y="12795"/>
                    <a:pt x="4014" y="13339"/>
                    <a:pt x="4831" y="13339"/>
                  </a:cubicBezTo>
                  <a:cubicBezTo>
                    <a:pt x="5445" y="13339"/>
                    <a:pt x="6124" y="12930"/>
                    <a:pt x="6534" y="12522"/>
                  </a:cubicBezTo>
                  <a:cubicBezTo>
                    <a:pt x="6534" y="12522"/>
                    <a:pt x="6534" y="12455"/>
                    <a:pt x="6534" y="12385"/>
                  </a:cubicBezTo>
                  <a:cubicBezTo>
                    <a:pt x="6534" y="1906"/>
                    <a:pt x="6534" y="1906"/>
                    <a:pt x="6534" y="1906"/>
                  </a:cubicBezTo>
                  <a:cubicBezTo>
                    <a:pt x="6534" y="884"/>
                    <a:pt x="5785" y="0"/>
                    <a:pt x="4831" y="0"/>
                  </a:cubicBezTo>
                  <a:cubicBezTo>
                    <a:pt x="4084" y="0"/>
                    <a:pt x="3470" y="545"/>
                    <a:pt x="3197" y="1294"/>
                  </a:cubicBezTo>
                  <a:cubicBezTo>
                    <a:pt x="2450" y="1496"/>
                    <a:pt x="1906" y="2245"/>
                    <a:pt x="1906" y="3130"/>
                  </a:cubicBezTo>
                  <a:cubicBezTo>
                    <a:pt x="1906" y="3199"/>
                    <a:pt x="1906" y="3267"/>
                    <a:pt x="1906" y="3334"/>
                  </a:cubicBezTo>
                  <a:cubicBezTo>
                    <a:pt x="1157" y="3539"/>
                    <a:pt x="612" y="4288"/>
                    <a:pt x="612" y="5172"/>
                  </a:cubicBezTo>
                  <a:close/>
                  <a:moveTo>
                    <a:pt x="6192" y="12318"/>
                  </a:moveTo>
                  <a:lnTo>
                    <a:pt x="6192" y="12318"/>
                  </a:lnTo>
                  <a:cubicBezTo>
                    <a:pt x="5852" y="12590"/>
                    <a:pt x="5308" y="12930"/>
                    <a:pt x="4831" y="12930"/>
                  </a:cubicBezTo>
                  <a:cubicBezTo>
                    <a:pt x="4084" y="12930"/>
                    <a:pt x="3402" y="12385"/>
                    <a:pt x="3197" y="11638"/>
                  </a:cubicBezTo>
                  <a:lnTo>
                    <a:pt x="3197" y="11638"/>
                  </a:lnTo>
                  <a:cubicBezTo>
                    <a:pt x="3197" y="11569"/>
                    <a:pt x="3197" y="11569"/>
                    <a:pt x="3197" y="11569"/>
                  </a:cubicBezTo>
                  <a:cubicBezTo>
                    <a:pt x="3062" y="11094"/>
                    <a:pt x="3267" y="10412"/>
                    <a:pt x="3742" y="10072"/>
                  </a:cubicBezTo>
                  <a:cubicBezTo>
                    <a:pt x="3947" y="9935"/>
                    <a:pt x="4356" y="9663"/>
                    <a:pt x="4831" y="10072"/>
                  </a:cubicBezTo>
                  <a:cubicBezTo>
                    <a:pt x="4900" y="10140"/>
                    <a:pt x="5036" y="10140"/>
                    <a:pt x="5103" y="10072"/>
                  </a:cubicBezTo>
                  <a:cubicBezTo>
                    <a:pt x="5171" y="10005"/>
                    <a:pt x="5171" y="9868"/>
                    <a:pt x="5036" y="9800"/>
                  </a:cubicBezTo>
                  <a:cubicBezTo>
                    <a:pt x="4968" y="9733"/>
                    <a:pt x="4900" y="9663"/>
                    <a:pt x="4763" y="9595"/>
                  </a:cubicBezTo>
                  <a:cubicBezTo>
                    <a:pt x="4900" y="9460"/>
                    <a:pt x="5103" y="9323"/>
                    <a:pt x="5375" y="9323"/>
                  </a:cubicBezTo>
                  <a:cubicBezTo>
                    <a:pt x="5580" y="9323"/>
                    <a:pt x="5989" y="9391"/>
                    <a:pt x="6192" y="9800"/>
                  </a:cubicBezTo>
                  <a:lnTo>
                    <a:pt x="6192" y="12318"/>
                  </a:lnTo>
                  <a:close/>
                  <a:moveTo>
                    <a:pt x="6192" y="9188"/>
                  </a:moveTo>
                  <a:lnTo>
                    <a:pt x="6192" y="9188"/>
                  </a:lnTo>
                  <a:cubicBezTo>
                    <a:pt x="5989" y="9051"/>
                    <a:pt x="5717" y="8916"/>
                    <a:pt x="5375" y="8916"/>
                  </a:cubicBezTo>
                  <a:cubicBezTo>
                    <a:pt x="4968" y="8916"/>
                    <a:pt x="4559" y="9188"/>
                    <a:pt x="4424" y="9460"/>
                  </a:cubicBezTo>
                  <a:cubicBezTo>
                    <a:pt x="4084" y="9460"/>
                    <a:pt x="3812" y="9528"/>
                    <a:pt x="3539" y="9733"/>
                  </a:cubicBezTo>
                  <a:cubicBezTo>
                    <a:pt x="2995" y="10140"/>
                    <a:pt x="2723" y="10889"/>
                    <a:pt x="2858" y="11569"/>
                  </a:cubicBezTo>
                  <a:cubicBezTo>
                    <a:pt x="2723" y="11569"/>
                    <a:pt x="2586" y="11638"/>
                    <a:pt x="2450" y="11638"/>
                  </a:cubicBezTo>
                  <a:cubicBezTo>
                    <a:pt x="1701" y="11638"/>
                    <a:pt x="1089" y="10957"/>
                    <a:pt x="1089" y="10140"/>
                  </a:cubicBezTo>
                  <a:cubicBezTo>
                    <a:pt x="1089" y="9868"/>
                    <a:pt x="1089" y="9663"/>
                    <a:pt x="1224" y="9460"/>
                  </a:cubicBezTo>
                  <a:cubicBezTo>
                    <a:pt x="1429" y="9595"/>
                    <a:pt x="1701" y="9595"/>
                    <a:pt x="1974" y="9595"/>
                  </a:cubicBezTo>
                  <a:cubicBezTo>
                    <a:pt x="2381" y="9595"/>
                    <a:pt x="2790" y="9528"/>
                    <a:pt x="2925" y="9256"/>
                  </a:cubicBezTo>
                  <a:cubicBezTo>
                    <a:pt x="3062" y="9051"/>
                    <a:pt x="3197" y="8711"/>
                    <a:pt x="2790" y="8167"/>
                  </a:cubicBezTo>
                  <a:cubicBezTo>
                    <a:pt x="2586" y="7895"/>
                    <a:pt x="2653" y="7622"/>
                    <a:pt x="2790" y="7418"/>
                  </a:cubicBezTo>
                  <a:cubicBezTo>
                    <a:pt x="2995" y="7078"/>
                    <a:pt x="3402" y="6806"/>
                    <a:pt x="3742" y="6873"/>
                  </a:cubicBezTo>
                  <a:cubicBezTo>
                    <a:pt x="4014" y="6941"/>
                    <a:pt x="4084" y="7283"/>
                    <a:pt x="4084" y="7555"/>
                  </a:cubicBezTo>
                  <a:cubicBezTo>
                    <a:pt x="4151" y="8030"/>
                    <a:pt x="4356" y="8372"/>
                    <a:pt x="4628" y="8507"/>
                  </a:cubicBezTo>
                  <a:cubicBezTo>
                    <a:pt x="5171" y="8779"/>
                    <a:pt x="5852" y="8372"/>
                    <a:pt x="6192" y="8099"/>
                  </a:cubicBezTo>
                  <a:lnTo>
                    <a:pt x="6192" y="9188"/>
                  </a:lnTo>
                  <a:close/>
                  <a:moveTo>
                    <a:pt x="3879" y="4763"/>
                  </a:moveTo>
                  <a:lnTo>
                    <a:pt x="3879" y="4763"/>
                  </a:lnTo>
                  <a:cubicBezTo>
                    <a:pt x="3812" y="4695"/>
                    <a:pt x="3742" y="4628"/>
                    <a:pt x="3674" y="4628"/>
                  </a:cubicBezTo>
                  <a:cubicBezTo>
                    <a:pt x="3062" y="4763"/>
                    <a:pt x="2450" y="4423"/>
                    <a:pt x="2313" y="3471"/>
                  </a:cubicBezTo>
                  <a:lnTo>
                    <a:pt x="2313" y="3471"/>
                  </a:lnTo>
                  <a:lnTo>
                    <a:pt x="2313" y="3471"/>
                  </a:lnTo>
                  <a:cubicBezTo>
                    <a:pt x="2246" y="3334"/>
                    <a:pt x="2246" y="3267"/>
                    <a:pt x="2246" y="3130"/>
                  </a:cubicBezTo>
                  <a:cubicBezTo>
                    <a:pt x="2246" y="2518"/>
                    <a:pt x="2586" y="1973"/>
                    <a:pt x="3130" y="1768"/>
                  </a:cubicBezTo>
                  <a:cubicBezTo>
                    <a:pt x="3062" y="2245"/>
                    <a:pt x="3130" y="2790"/>
                    <a:pt x="3402" y="3062"/>
                  </a:cubicBezTo>
                  <a:cubicBezTo>
                    <a:pt x="3674" y="3471"/>
                    <a:pt x="4151" y="3607"/>
                    <a:pt x="4696" y="3471"/>
                  </a:cubicBezTo>
                  <a:cubicBezTo>
                    <a:pt x="4900" y="3402"/>
                    <a:pt x="5103" y="3539"/>
                    <a:pt x="5240" y="3744"/>
                  </a:cubicBezTo>
                  <a:cubicBezTo>
                    <a:pt x="5375" y="4083"/>
                    <a:pt x="5445" y="4763"/>
                    <a:pt x="5171" y="5105"/>
                  </a:cubicBezTo>
                  <a:cubicBezTo>
                    <a:pt x="4968" y="5445"/>
                    <a:pt x="4559" y="5580"/>
                    <a:pt x="4014" y="5377"/>
                  </a:cubicBezTo>
                  <a:cubicBezTo>
                    <a:pt x="3947" y="5377"/>
                    <a:pt x="3812" y="5445"/>
                    <a:pt x="3812" y="5512"/>
                  </a:cubicBezTo>
                  <a:cubicBezTo>
                    <a:pt x="3742" y="5649"/>
                    <a:pt x="3812" y="5784"/>
                    <a:pt x="3947" y="5784"/>
                  </a:cubicBezTo>
                  <a:cubicBezTo>
                    <a:pt x="4151" y="5852"/>
                    <a:pt x="4356" y="5852"/>
                    <a:pt x="4491" y="5852"/>
                  </a:cubicBezTo>
                  <a:cubicBezTo>
                    <a:pt x="5036" y="5852"/>
                    <a:pt x="5308" y="5580"/>
                    <a:pt x="5445" y="5377"/>
                  </a:cubicBezTo>
                  <a:cubicBezTo>
                    <a:pt x="5852" y="4833"/>
                    <a:pt x="5785" y="4016"/>
                    <a:pt x="5512" y="3539"/>
                  </a:cubicBezTo>
                  <a:cubicBezTo>
                    <a:pt x="5308" y="3199"/>
                    <a:pt x="4968" y="2995"/>
                    <a:pt x="4628" y="3062"/>
                  </a:cubicBezTo>
                  <a:cubicBezTo>
                    <a:pt x="4219" y="3199"/>
                    <a:pt x="3879" y="3062"/>
                    <a:pt x="3674" y="2857"/>
                  </a:cubicBezTo>
                  <a:cubicBezTo>
                    <a:pt x="3402" y="2518"/>
                    <a:pt x="3402" y="2041"/>
                    <a:pt x="3539" y="1496"/>
                  </a:cubicBezTo>
                  <a:lnTo>
                    <a:pt x="3539" y="1496"/>
                  </a:lnTo>
                  <a:lnTo>
                    <a:pt x="3539" y="1496"/>
                  </a:lnTo>
                  <a:cubicBezTo>
                    <a:pt x="3674" y="884"/>
                    <a:pt x="4219" y="407"/>
                    <a:pt x="4831" y="407"/>
                  </a:cubicBezTo>
                  <a:cubicBezTo>
                    <a:pt x="5445" y="407"/>
                    <a:pt x="5920" y="817"/>
                    <a:pt x="6124" y="1429"/>
                  </a:cubicBezTo>
                  <a:cubicBezTo>
                    <a:pt x="5920" y="1224"/>
                    <a:pt x="5717" y="1156"/>
                    <a:pt x="5445" y="1156"/>
                  </a:cubicBezTo>
                  <a:cubicBezTo>
                    <a:pt x="5036" y="1224"/>
                    <a:pt x="4696" y="1429"/>
                    <a:pt x="4559" y="1768"/>
                  </a:cubicBezTo>
                  <a:cubicBezTo>
                    <a:pt x="4491" y="1906"/>
                    <a:pt x="4559" y="2041"/>
                    <a:pt x="4696" y="2041"/>
                  </a:cubicBezTo>
                  <a:cubicBezTo>
                    <a:pt x="4763" y="2110"/>
                    <a:pt x="4831" y="2041"/>
                    <a:pt x="4900" y="1973"/>
                  </a:cubicBezTo>
                  <a:cubicBezTo>
                    <a:pt x="4968" y="1768"/>
                    <a:pt x="5171" y="1566"/>
                    <a:pt x="5512" y="1566"/>
                  </a:cubicBezTo>
                  <a:cubicBezTo>
                    <a:pt x="5647" y="1566"/>
                    <a:pt x="5989" y="1633"/>
                    <a:pt x="6192" y="2110"/>
                  </a:cubicBezTo>
                  <a:lnTo>
                    <a:pt x="6192" y="2110"/>
                  </a:lnTo>
                  <a:cubicBezTo>
                    <a:pt x="6192" y="7622"/>
                    <a:pt x="6192" y="7622"/>
                    <a:pt x="6192" y="7622"/>
                  </a:cubicBezTo>
                  <a:cubicBezTo>
                    <a:pt x="5920" y="7827"/>
                    <a:pt x="5171" y="8302"/>
                    <a:pt x="4763" y="8167"/>
                  </a:cubicBezTo>
                  <a:cubicBezTo>
                    <a:pt x="4628" y="8099"/>
                    <a:pt x="4491" y="7827"/>
                    <a:pt x="4491" y="7485"/>
                  </a:cubicBezTo>
                  <a:cubicBezTo>
                    <a:pt x="4424" y="6736"/>
                    <a:pt x="4014" y="6533"/>
                    <a:pt x="3812" y="6533"/>
                  </a:cubicBezTo>
                  <a:cubicBezTo>
                    <a:pt x="3335" y="6396"/>
                    <a:pt x="2723" y="6736"/>
                    <a:pt x="2518" y="7213"/>
                  </a:cubicBezTo>
                  <a:cubicBezTo>
                    <a:pt x="2246" y="7622"/>
                    <a:pt x="2246" y="8030"/>
                    <a:pt x="2518" y="8372"/>
                  </a:cubicBezTo>
                  <a:cubicBezTo>
                    <a:pt x="2653" y="8574"/>
                    <a:pt x="2790" y="8846"/>
                    <a:pt x="2653" y="8983"/>
                  </a:cubicBezTo>
                  <a:cubicBezTo>
                    <a:pt x="2450" y="9256"/>
                    <a:pt x="1701" y="9256"/>
                    <a:pt x="1157" y="9051"/>
                  </a:cubicBezTo>
                  <a:lnTo>
                    <a:pt x="1157" y="9051"/>
                  </a:lnTo>
                  <a:lnTo>
                    <a:pt x="1157" y="9051"/>
                  </a:lnTo>
                  <a:cubicBezTo>
                    <a:pt x="680" y="8779"/>
                    <a:pt x="340" y="8234"/>
                    <a:pt x="340" y="7622"/>
                  </a:cubicBezTo>
                  <a:cubicBezTo>
                    <a:pt x="340" y="7145"/>
                    <a:pt x="612" y="6601"/>
                    <a:pt x="952" y="6329"/>
                  </a:cubicBezTo>
                  <a:cubicBezTo>
                    <a:pt x="1497" y="7145"/>
                    <a:pt x="1906" y="7213"/>
                    <a:pt x="1974" y="7213"/>
                  </a:cubicBezTo>
                  <a:lnTo>
                    <a:pt x="1974" y="7213"/>
                  </a:lnTo>
                  <a:cubicBezTo>
                    <a:pt x="2109" y="7213"/>
                    <a:pt x="2178" y="7145"/>
                    <a:pt x="2178" y="7010"/>
                  </a:cubicBezTo>
                  <a:cubicBezTo>
                    <a:pt x="2178" y="6941"/>
                    <a:pt x="2109" y="6806"/>
                    <a:pt x="2041" y="6806"/>
                  </a:cubicBezTo>
                  <a:cubicBezTo>
                    <a:pt x="2041" y="6806"/>
                    <a:pt x="1632" y="6736"/>
                    <a:pt x="1157" y="5989"/>
                  </a:cubicBezTo>
                  <a:cubicBezTo>
                    <a:pt x="1020" y="5717"/>
                    <a:pt x="952" y="5445"/>
                    <a:pt x="952" y="5172"/>
                  </a:cubicBezTo>
                  <a:cubicBezTo>
                    <a:pt x="952" y="4491"/>
                    <a:pt x="1362" y="3879"/>
                    <a:pt x="1974" y="3744"/>
                  </a:cubicBezTo>
                  <a:cubicBezTo>
                    <a:pt x="2178" y="4628"/>
                    <a:pt x="2858" y="5035"/>
                    <a:pt x="3470" y="5035"/>
                  </a:cubicBezTo>
                  <a:cubicBezTo>
                    <a:pt x="3539" y="5035"/>
                    <a:pt x="3607" y="5035"/>
                    <a:pt x="3674" y="5035"/>
                  </a:cubicBezTo>
                  <a:cubicBezTo>
                    <a:pt x="3812" y="5035"/>
                    <a:pt x="3879" y="4900"/>
                    <a:pt x="3879" y="4763"/>
                  </a:cubicBezTo>
                  <a:close/>
                </a:path>
              </a:pathLst>
            </a:custGeom>
            <a:solidFill>
              <a:schemeClr val="accent1"/>
            </a:solidFill>
            <a:ln>
              <a:noFill/>
            </a:ln>
            <a:effectLst>
              <a:glow rad="152400">
                <a:schemeClr val="bg1"/>
              </a:glow>
            </a:effectLst>
          </p:spPr>
          <p:txBody>
            <a:bodyPr wrap="none" lIns="0" tIns="0" rIns="0" bIns="0" anchor="ctr">
              <a:normAutofit/>
            </a:bodyPr>
            <a:lstStyle/>
            <a:p>
              <a:endParaRPr lang="en-US"/>
            </a:p>
          </p:txBody>
        </p:sp>
      </p:grpSp>
    </p:spTree>
    <p:extLst>
      <p:ext uri="{BB962C8B-B14F-4D97-AF65-F5344CB8AC3E}">
        <p14:creationId xmlns:p14="http://schemas.microsoft.com/office/powerpoint/2010/main" val="3873614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2D1C-5AF5-47A5-A7D3-33F8AD9D2C12}"/>
              </a:ext>
            </a:extLst>
          </p:cNvPr>
          <p:cNvSpPr>
            <a:spLocks noGrp="1"/>
          </p:cNvSpPr>
          <p:nvPr>
            <p:ph type="title"/>
          </p:nvPr>
        </p:nvSpPr>
        <p:spPr/>
        <p:txBody>
          <a:bodyPr/>
          <a:lstStyle/>
          <a:p>
            <a:r>
              <a:rPr lang="en-US" dirty="0">
                <a:solidFill>
                  <a:schemeClr val="accent2"/>
                </a:solidFill>
              </a:rPr>
              <a:t>Organizational Accommodations</a:t>
            </a:r>
          </a:p>
        </p:txBody>
      </p:sp>
      <p:sp>
        <p:nvSpPr>
          <p:cNvPr id="3" name="Content Placeholder 2">
            <a:extLst>
              <a:ext uri="{FF2B5EF4-FFF2-40B4-BE49-F238E27FC236}">
                <a16:creationId xmlns:a16="http://schemas.microsoft.com/office/drawing/2014/main" id="{DF299F52-7839-4AB2-833B-6FDBD28C0628}"/>
              </a:ext>
            </a:extLst>
          </p:cNvPr>
          <p:cNvSpPr>
            <a:spLocks noGrp="1"/>
          </p:cNvSpPr>
          <p:nvPr>
            <p:ph idx="1"/>
          </p:nvPr>
        </p:nvSpPr>
        <p:spPr>
          <a:xfrm>
            <a:off x="838200" y="1825625"/>
            <a:ext cx="4404360" cy="4351339"/>
          </a:xfrm>
        </p:spPr>
        <p:txBody>
          <a:bodyPr>
            <a:normAutofit/>
          </a:bodyPr>
          <a:lstStyle/>
          <a:p>
            <a:r>
              <a:rPr lang="en-US" dirty="0"/>
              <a:t>Provide organizers/help set up electronic organizer</a:t>
            </a:r>
          </a:p>
          <a:p>
            <a:r>
              <a:rPr lang="en-US" dirty="0"/>
              <a:t>Provide watch with vibrating reminders/voice and text memos</a:t>
            </a:r>
          </a:p>
          <a:p>
            <a:r>
              <a:rPr lang="en-US" dirty="0"/>
              <a:t>Allow voice recorders to support memory, organization, etc.</a:t>
            </a:r>
          </a:p>
          <a:p>
            <a:endParaRPr lang="en-US" dirty="0"/>
          </a:p>
        </p:txBody>
      </p:sp>
      <p:pic>
        <p:nvPicPr>
          <p:cNvPr id="5" name="Picture 4" descr="A watch with a purple background&#10;&#10;Description generated with very high confidence">
            <a:extLst>
              <a:ext uri="{FF2B5EF4-FFF2-40B4-BE49-F238E27FC236}">
                <a16:creationId xmlns:a16="http://schemas.microsoft.com/office/drawing/2014/main" id="{C0B59C2B-2439-4EA5-8E4D-ECC69E7F3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51" y="1690688"/>
            <a:ext cx="1874665" cy="1874665"/>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8DF8BCF0-7E98-4CBA-867E-FCDE0B9EC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678" y="1885760"/>
            <a:ext cx="2157480" cy="3834384"/>
          </a:xfrm>
          <a:prstGeom prst="rect">
            <a:avLst/>
          </a:prstGeom>
        </p:spPr>
      </p:pic>
      <p:pic>
        <p:nvPicPr>
          <p:cNvPr id="9" name="Picture 8" descr="A screen shot of a smart phone&#10;&#10;Description generated with very high confidence">
            <a:extLst>
              <a:ext uri="{FF2B5EF4-FFF2-40B4-BE49-F238E27FC236}">
                <a16:creationId xmlns:a16="http://schemas.microsoft.com/office/drawing/2014/main" id="{295A528D-462D-44A0-8D09-CDF4E7F2F0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937" y="3624072"/>
            <a:ext cx="1453180" cy="2919984"/>
          </a:xfrm>
          <a:prstGeom prst="rect">
            <a:avLst/>
          </a:prstGeom>
        </p:spPr>
      </p:pic>
    </p:spTree>
    <p:extLst>
      <p:ext uri="{BB962C8B-B14F-4D97-AF65-F5344CB8AC3E}">
        <p14:creationId xmlns:p14="http://schemas.microsoft.com/office/powerpoint/2010/main" val="538455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2D1C-5AF5-47A5-A7D3-33F8AD9D2C12}"/>
              </a:ext>
            </a:extLst>
          </p:cNvPr>
          <p:cNvSpPr>
            <a:spLocks noGrp="1"/>
          </p:cNvSpPr>
          <p:nvPr>
            <p:ph type="title"/>
          </p:nvPr>
        </p:nvSpPr>
        <p:spPr/>
        <p:txBody>
          <a:bodyPr/>
          <a:lstStyle/>
          <a:p>
            <a:r>
              <a:rPr lang="en-US" dirty="0">
                <a:solidFill>
                  <a:schemeClr val="accent2"/>
                </a:solidFill>
              </a:rPr>
              <a:t>Other Organizational Accommodations</a:t>
            </a:r>
          </a:p>
        </p:txBody>
      </p:sp>
      <p:sp>
        <p:nvSpPr>
          <p:cNvPr id="3" name="Content Placeholder 2">
            <a:extLst>
              <a:ext uri="{FF2B5EF4-FFF2-40B4-BE49-F238E27FC236}">
                <a16:creationId xmlns:a16="http://schemas.microsoft.com/office/drawing/2014/main" id="{DF299F52-7839-4AB2-833B-6FDBD28C0628}"/>
              </a:ext>
            </a:extLst>
          </p:cNvPr>
          <p:cNvSpPr>
            <a:spLocks noGrp="1"/>
          </p:cNvSpPr>
          <p:nvPr>
            <p:ph idx="1"/>
          </p:nvPr>
        </p:nvSpPr>
        <p:spPr>
          <a:xfrm>
            <a:off x="838200" y="1341120"/>
            <a:ext cx="6501384" cy="5315711"/>
          </a:xfrm>
        </p:spPr>
        <p:txBody>
          <a:bodyPr>
            <a:normAutofit lnSpcReduction="10000"/>
          </a:bodyPr>
          <a:lstStyle/>
          <a:p>
            <a:r>
              <a:rPr lang="en-US" dirty="0"/>
              <a:t>Use cell phone apps for appointment management, digital notebooks…  </a:t>
            </a:r>
          </a:p>
          <a:p>
            <a:pPr lvl="1"/>
            <a:r>
              <a:rPr lang="en-US" dirty="0">
                <a:solidFill>
                  <a:schemeClr val="bg2">
                    <a:lumMod val="90000"/>
                  </a:schemeClr>
                </a:solidFill>
              </a:rPr>
              <a:t>Why use digital note-taking tools as opposed to notebooks?</a:t>
            </a:r>
          </a:p>
          <a:p>
            <a:pPr lvl="2"/>
            <a:r>
              <a:rPr lang="en-US" dirty="0"/>
              <a:t>Online notebooks save content to the cloud, so they do not get lost or left behind and they encourage good note-taking habits: auto-date, title, sort options</a:t>
            </a:r>
          </a:p>
          <a:p>
            <a:pPr lvl="2"/>
            <a:r>
              <a:rPr lang="en-US" dirty="0"/>
              <a:t>Digital notes alleviate issues reading one’s own hand-writing</a:t>
            </a:r>
          </a:p>
          <a:p>
            <a:pPr lvl="2"/>
            <a:r>
              <a:rPr lang="en-US" dirty="0"/>
              <a:t>Digital notebooks can contain not only notes, but pictures, sound recordings, etc.  </a:t>
            </a:r>
          </a:p>
          <a:p>
            <a:pPr lvl="2"/>
            <a:r>
              <a:rPr lang="en-US" dirty="0"/>
              <a:t>Digital notebooks are searchable by keyword, shareable, and are device non-specific</a:t>
            </a:r>
          </a:p>
          <a:p>
            <a:pPr lvl="2"/>
            <a:endParaRPr lang="en-US" dirty="0"/>
          </a:p>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EF72EA9E-789F-4BEB-9FE3-0BC692C71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584" y="2150204"/>
            <a:ext cx="4303461" cy="3697542"/>
          </a:xfrm>
          <a:prstGeom prst="rect">
            <a:avLst/>
          </a:prstGeom>
        </p:spPr>
      </p:pic>
    </p:spTree>
    <p:extLst>
      <p:ext uri="{BB962C8B-B14F-4D97-AF65-F5344CB8AC3E}">
        <p14:creationId xmlns:p14="http://schemas.microsoft.com/office/powerpoint/2010/main" val="1177409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2D1C-5AF5-47A5-A7D3-33F8AD9D2C12}"/>
              </a:ext>
            </a:extLst>
          </p:cNvPr>
          <p:cNvSpPr>
            <a:spLocks noGrp="1"/>
          </p:cNvSpPr>
          <p:nvPr>
            <p:ph type="title"/>
          </p:nvPr>
        </p:nvSpPr>
        <p:spPr/>
        <p:txBody>
          <a:bodyPr/>
          <a:lstStyle/>
          <a:p>
            <a:r>
              <a:rPr lang="en-US" dirty="0">
                <a:solidFill>
                  <a:schemeClr val="accent2"/>
                </a:solidFill>
              </a:rPr>
              <a:t>Other Organizational Accommodations</a:t>
            </a:r>
          </a:p>
        </p:txBody>
      </p:sp>
      <p:sp>
        <p:nvSpPr>
          <p:cNvPr id="3" name="Content Placeholder 2">
            <a:extLst>
              <a:ext uri="{FF2B5EF4-FFF2-40B4-BE49-F238E27FC236}">
                <a16:creationId xmlns:a16="http://schemas.microsoft.com/office/drawing/2014/main" id="{DF299F52-7839-4AB2-833B-6FDBD28C0628}"/>
              </a:ext>
            </a:extLst>
          </p:cNvPr>
          <p:cNvSpPr>
            <a:spLocks noGrp="1"/>
          </p:cNvSpPr>
          <p:nvPr>
            <p:ph idx="1"/>
          </p:nvPr>
        </p:nvSpPr>
        <p:spPr>
          <a:xfrm>
            <a:off x="838200" y="1524001"/>
            <a:ext cx="6181345" cy="5218176"/>
          </a:xfrm>
        </p:spPr>
        <p:txBody>
          <a:bodyPr>
            <a:normAutofit/>
          </a:bodyPr>
          <a:lstStyle/>
          <a:p>
            <a:r>
              <a:rPr lang="en-US" dirty="0">
                <a:solidFill>
                  <a:schemeClr val="bg2">
                    <a:lumMod val="90000"/>
                  </a:schemeClr>
                </a:solidFill>
              </a:rPr>
              <a:t>Use checklists </a:t>
            </a:r>
            <a:r>
              <a:rPr lang="en-US" dirty="0"/>
              <a:t>(even in residential perhaps for completion of evening “chores,” etc.</a:t>
            </a:r>
          </a:p>
          <a:p>
            <a:pPr lvl="1"/>
            <a:r>
              <a:rPr lang="en-US" dirty="0"/>
              <a:t>Consider having her check-in with assigned mentor for her first few months on center and review her checklists/organizational strategies</a:t>
            </a:r>
          </a:p>
          <a:p>
            <a:pPr lvl="1"/>
            <a:r>
              <a:rPr lang="en-US" dirty="0"/>
              <a:t>Once she habituates the use of the checklist strategy or is managing well, fade the check-in supports to a lesser frequency</a:t>
            </a:r>
          </a:p>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8158690B-14C1-4F9D-8399-05FF143DE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800"/>
          <a:stretch/>
        </p:blipFill>
        <p:spPr>
          <a:xfrm>
            <a:off x="6897411" y="1524000"/>
            <a:ext cx="4279392" cy="3810000"/>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BE4D5BCF-57BD-49D6-B7AE-864D66715E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910505" y="3429000"/>
            <a:ext cx="1686425" cy="2517648"/>
          </a:xfrm>
          <a:prstGeom prst="rect">
            <a:avLst/>
          </a:prstGeom>
        </p:spPr>
      </p:pic>
    </p:spTree>
    <p:extLst>
      <p:ext uri="{BB962C8B-B14F-4D97-AF65-F5344CB8AC3E}">
        <p14:creationId xmlns:p14="http://schemas.microsoft.com/office/powerpoint/2010/main" val="3150236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EEFBA-F707-4AEB-B77E-5EA46B2EDBF5}"/>
              </a:ext>
            </a:extLst>
          </p:cNvPr>
          <p:cNvSpPr>
            <a:spLocks noGrp="1"/>
          </p:cNvSpPr>
          <p:nvPr>
            <p:ph type="title"/>
          </p:nvPr>
        </p:nvSpPr>
        <p:spPr>
          <a:xfrm>
            <a:off x="4399896" y="2521655"/>
            <a:ext cx="6947555" cy="1814690"/>
          </a:xfrm>
        </p:spPr>
        <p:txBody>
          <a:bodyPr/>
          <a:lstStyle/>
          <a:p>
            <a:r>
              <a:rPr lang="en-US" dirty="0"/>
              <a:t>Resources</a:t>
            </a:r>
          </a:p>
        </p:txBody>
      </p:sp>
      <p:grpSp>
        <p:nvGrpSpPr>
          <p:cNvPr id="7" name="Group 6">
            <a:extLst>
              <a:ext uri="{FF2B5EF4-FFF2-40B4-BE49-F238E27FC236}">
                <a16:creationId xmlns:a16="http://schemas.microsoft.com/office/drawing/2014/main" id="{EF0ED020-7688-4E82-9468-BA735F1D7D78}"/>
              </a:ext>
            </a:extLst>
          </p:cNvPr>
          <p:cNvGrpSpPr/>
          <p:nvPr/>
        </p:nvGrpSpPr>
        <p:grpSpPr>
          <a:xfrm>
            <a:off x="844549" y="2042930"/>
            <a:ext cx="2842703" cy="2772140"/>
            <a:chOff x="4073211" y="1371600"/>
            <a:chExt cx="4056739" cy="3956039"/>
          </a:xfrm>
        </p:grpSpPr>
        <p:sp>
          <p:nvSpPr>
            <p:cNvPr id="8" name="Freeform 1">
              <a:extLst>
                <a:ext uri="{FF2B5EF4-FFF2-40B4-BE49-F238E27FC236}">
                  <a16:creationId xmlns:a16="http://schemas.microsoft.com/office/drawing/2014/main" id="{C99D8216-2575-44C5-9A98-EFFF6A1E54D6}"/>
                </a:ext>
              </a:extLst>
            </p:cNvPr>
            <p:cNvSpPr>
              <a:spLocks noChangeArrowheads="1"/>
            </p:cNvSpPr>
            <p:nvPr/>
          </p:nvSpPr>
          <p:spPr bwMode="auto">
            <a:xfrm>
              <a:off x="6172200" y="1371600"/>
              <a:ext cx="1957750" cy="3956039"/>
            </a:xfrm>
            <a:custGeom>
              <a:avLst/>
              <a:gdLst>
                <a:gd name="T0" fmla="*/ 3334 w 6602"/>
                <a:gd name="T1" fmla="*/ 1294 h 13340"/>
                <a:gd name="T2" fmla="*/ 0 w 6602"/>
                <a:gd name="T3" fmla="*/ 1906 h 13340"/>
                <a:gd name="T4" fmla="*/ 68 w 6602"/>
                <a:gd name="T5" fmla="*/ 12522 h 13340"/>
                <a:gd name="T6" fmla="*/ 3607 w 6602"/>
                <a:gd name="T7" fmla="*/ 11910 h 13340"/>
                <a:gd name="T8" fmla="*/ 5852 w 6602"/>
                <a:gd name="T9" fmla="*/ 10140 h 13340"/>
                <a:gd name="T10" fmla="*/ 6601 w 6602"/>
                <a:gd name="T11" fmla="*/ 7622 h 13340"/>
                <a:gd name="T12" fmla="*/ 5920 w 6602"/>
                <a:gd name="T13" fmla="*/ 5172 h 13340"/>
                <a:gd name="T14" fmla="*/ 4628 w 6602"/>
                <a:gd name="T15" fmla="*/ 3130 h 13340"/>
                <a:gd name="T16" fmla="*/ 3334 w 6602"/>
                <a:gd name="T17" fmla="*/ 11569 h 13340"/>
                <a:gd name="T18" fmla="*/ 3334 w 6602"/>
                <a:gd name="T19" fmla="*/ 11638 h 13340"/>
                <a:gd name="T20" fmla="*/ 1701 w 6602"/>
                <a:gd name="T21" fmla="*/ 12930 h 13340"/>
                <a:gd name="T22" fmla="*/ 340 w 6602"/>
                <a:gd name="T23" fmla="*/ 9800 h 13340"/>
                <a:gd name="T24" fmla="*/ 1769 w 6602"/>
                <a:gd name="T25" fmla="*/ 9595 h 13340"/>
                <a:gd name="T26" fmla="*/ 1429 w 6602"/>
                <a:gd name="T27" fmla="*/ 10072 h 13340"/>
                <a:gd name="T28" fmla="*/ 2858 w 6602"/>
                <a:gd name="T29" fmla="*/ 10072 h 13340"/>
                <a:gd name="T30" fmla="*/ 4151 w 6602"/>
                <a:gd name="T31" fmla="*/ 11638 h 13340"/>
                <a:gd name="T32" fmla="*/ 3742 w 6602"/>
                <a:gd name="T33" fmla="*/ 11569 h 13340"/>
                <a:gd name="T34" fmla="*/ 2108 w 6602"/>
                <a:gd name="T35" fmla="*/ 9460 h 13340"/>
                <a:gd name="T36" fmla="*/ 340 w 6602"/>
                <a:gd name="T37" fmla="*/ 9188 h 13340"/>
                <a:gd name="T38" fmla="*/ 1906 w 6602"/>
                <a:gd name="T39" fmla="*/ 8507 h 13340"/>
                <a:gd name="T40" fmla="*/ 2858 w 6602"/>
                <a:gd name="T41" fmla="*/ 6873 h 13340"/>
                <a:gd name="T42" fmla="*/ 3742 w 6602"/>
                <a:gd name="T43" fmla="*/ 8167 h 13340"/>
                <a:gd name="T44" fmla="*/ 4558 w 6602"/>
                <a:gd name="T45" fmla="*/ 9595 h 13340"/>
                <a:gd name="T46" fmla="*/ 5512 w 6602"/>
                <a:gd name="T47" fmla="*/ 10140 h 13340"/>
                <a:gd name="T48" fmla="*/ 5580 w 6602"/>
                <a:gd name="T49" fmla="*/ 5172 h 13340"/>
                <a:gd name="T50" fmla="*/ 5375 w 6602"/>
                <a:gd name="T51" fmla="*/ 5989 h 13340"/>
                <a:gd name="T52" fmla="*/ 4356 w 6602"/>
                <a:gd name="T53" fmla="*/ 7010 h 13340"/>
                <a:gd name="T54" fmla="*/ 4558 w 6602"/>
                <a:gd name="T55" fmla="*/ 7213 h 13340"/>
                <a:gd name="T56" fmla="*/ 6192 w 6602"/>
                <a:gd name="T57" fmla="*/ 7622 h 13340"/>
                <a:gd name="T58" fmla="*/ 5375 w 6602"/>
                <a:gd name="T59" fmla="*/ 9051 h 13340"/>
                <a:gd name="T60" fmla="*/ 3879 w 6602"/>
                <a:gd name="T61" fmla="*/ 8983 h 13340"/>
                <a:gd name="T62" fmla="*/ 4084 w 6602"/>
                <a:gd name="T63" fmla="*/ 7213 h 13340"/>
                <a:gd name="T64" fmla="*/ 2108 w 6602"/>
                <a:gd name="T65" fmla="*/ 7485 h 13340"/>
                <a:gd name="T66" fmla="*/ 340 w 6602"/>
                <a:gd name="T67" fmla="*/ 7622 h 13340"/>
                <a:gd name="T68" fmla="*/ 340 w 6602"/>
                <a:gd name="T69" fmla="*/ 2110 h 13340"/>
                <a:gd name="T70" fmla="*/ 1634 w 6602"/>
                <a:gd name="T71" fmla="*/ 1973 h 13340"/>
                <a:gd name="T72" fmla="*/ 1973 w 6602"/>
                <a:gd name="T73" fmla="*/ 1768 h 13340"/>
                <a:gd name="T74" fmla="*/ 408 w 6602"/>
                <a:gd name="T75" fmla="*/ 1429 h 13340"/>
                <a:gd name="T76" fmla="*/ 3062 w 6602"/>
                <a:gd name="T77" fmla="*/ 1496 h 13340"/>
                <a:gd name="T78" fmla="*/ 3062 w 6602"/>
                <a:gd name="T79" fmla="*/ 1496 h 13340"/>
                <a:gd name="T80" fmla="*/ 1906 w 6602"/>
                <a:gd name="T81" fmla="*/ 3062 h 13340"/>
                <a:gd name="T82" fmla="*/ 1089 w 6602"/>
                <a:gd name="T83" fmla="*/ 5377 h 13340"/>
                <a:gd name="T84" fmla="*/ 2653 w 6602"/>
                <a:gd name="T85" fmla="*/ 5784 h 13340"/>
                <a:gd name="T86" fmla="*/ 2518 w 6602"/>
                <a:gd name="T87" fmla="*/ 5377 h 13340"/>
                <a:gd name="T88" fmla="*/ 1361 w 6602"/>
                <a:gd name="T89" fmla="*/ 3744 h 13340"/>
                <a:gd name="T90" fmla="*/ 3130 w 6602"/>
                <a:gd name="T91" fmla="*/ 3062 h 13340"/>
                <a:gd name="T92" fmla="*/ 4286 w 6602"/>
                <a:gd name="T93" fmla="*/ 3130 h 13340"/>
                <a:gd name="T94" fmla="*/ 4286 w 6602"/>
                <a:gd name="T95" fmla="*/ 3471 h 13340"/>
                <a:gd name="T96" fmla="*/ 2925 w 6602"/>
                <a:gd name="T97" fmla="*/ 4628 h 13340"/>
                <a:gd name="T98" fmla="*/ 2858 w 6602"/>
                <a:gd name="T99" fmla="*/ 5035 h 13340"/>
                <a:gd name="T100" fmla="*/ 4558 w 6602"/>
                <a:gd name="T101" fmla="*/ 3744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2" h="13340">
                  <a:moveTo>
                    <a:pt x="3334" y="1294"/>
                  </a:moveTo>
                  <a:lnTo>
                    <a:pt x="3334" y="1294"/>
                  </a:lnTo>
                  <a:cubicBezTo>
                    <a:pt x="3130" y="545"/>
                    <a:pt x="2450" y="0"/>
                    <a:pt x="1701" y="0"/>
                  </a:cubicBezTo>
                  <a:cubicBezTo>
                    <a:pt x="747" y="0"/>
                    <a:pt x="0" y="884"/>
                    <a:pt x="0" y="1906"/>
                  </a:cubicBezTo>
                  <a:cubicBezTo>
                    <a:pt x="0" y="12385"/>
                    <a:pt x="0" y="12385"/>
                    <a:pt x="0" y="12385"/>
                  </a:cubicBezTo>
                  <a:cubicBezTo>
                    <a:pt x="0" y="12455"/>
                    <a:pt x="0" y="12522"/>
                    <a:pt x="68" y="12522"/>
                  </a:cubicBezTo>
                  <a:cubicBezTo>
                    <a:pt x="408" y="12930"/>
                    <a:pt x="1157" y="13339"/>
                    <a:pt x="1701" y="13339"/>
                  </a:cubicBezTo>
                  <a:cubicBezTo>
                    <a:pt x="2585" y="13339"/>
                    <a:pt x="3334" y="12795"/>
                    <a:pt x="3607" y="11910"/>
                  </a:cubicBezTo>
                  <a:cubicBezTo>
                    <a:pt x="3811" y="11978"/>
                    <a:pt x="3946" y="11978"/>
                    <a:pt x="4151" y="11978"/>
                  </a:cubicBezTo>
                  <a:cubicBezTo>
                    <a:pt x="5103" y="11978"/>
                    <a:pt x="5852" y="11161"/>
                    <a:pt x="5852" y="10140"/>
                  </a:cubicBezTo>
                  <a:cubicBezTo>
                    <a:pt x="5852" y="9800"/>
                    <a:pt x="5785" y="9528"/>
                    <a:pt x="5717" y="9323"/>
                  </a:cubicBezTo>
                  <a:cubicBezTo>
                    <a:pt x="6261" y="8983"/>
                    <a:pt x="6601" y="8372"/>
                    <a:pt x="6601" y="7622"/>
                  </a:cubicBezTo>
                  <a:cubicBezTo>
                    <a:pt x="6601" y="7010"/>
                    <a:pt x="6261" y="6396"/>
                    <a:pt x="5785" y="6057"/>
                  </a:cubicBezTo>
                  <a:cubicBezTo>
                    <a:pt x="5920" y="5784"/>
                    <a:pt x="5920" y="5445"/>
                    <a:pt x="5920" y="5172"/>
                  </a:cubicBezTo>
                  <a:cubicBezTo>
                    <a:pt x="5920" y="4288"/>
                    <a:pt x="5375" y="3539"/>
                    <a:pt x="4628" y="3334"/>
                  </a:cubicBezTo>
                  <a:cubicBezTo>
                    <a:pt x="4628" y="3267"/>
                    <a:pt x="4628" y="3199"/>
                    <a:pt x="4628" y="3130"/>
                  </a:cubicBezTo>
                  <a:cubicBezTo>
                    <a:pt x="4628" y="2245"/>
                    <a:pt x="4084" y="1496"/>
                    <a:pt x="3334" y="1294"/>
                  </a:cubicBezTo>
                  <a:close/>
                  <a:moveTo>
                    <a:pt x="3334" y="11569"/>
                  </a:moveTo>
                  <a:lnTo>
                    <a:pt x="3334" y="11569"/>
                  </a:lnTo>
                  <a:cubicBezTo>
                    <a:pt x="3334" y="11638"/>
                    <a:pt x="3334" y="11638"/>
                    <a:pt x="3334" y="11638"/>
                  </a:cubicBezTo>
                  <a:lnTo>
                    <a:pt x="3334" y="11638"/>
                  </a:lnTo>
                  <a:cubicBezTo>
                    <a:pt x="3130" y="12385"/>
                    <a:pt x="2450" y="12930"/>
                    <a:pt x="1701" y="12930"/>
                  </a:cubicBezTo>
                  <a:cubicBezTo>
                    <a:pt x="1292" y="12930"/>
                    <a:pt x="680" y="12590"/>
                    <a:pt x="340" y="12318"/>
                  </a:cubicBezTo>
                  <a:cubicBezTo>
                    <a:pt x="340" y="9800"/>
                    <a:pt x="340" y="9800"/>
                    <a:pt x="340" y="9800"/>
                  </a:cubicBezTo>
                  <a:cubicBezTo>
                    <a:pt x="545" y="9391"/>
                    <a:pt x="1019" y="9323"/>
                    <a:pt x="1157" y="9323"/>
                  </a:cubicBezTo>
                  <a:cubicBezTo>
                    <a:pt x="1429" y="9323"/>
                    <a:pt x="1701" y="9460"/>
                    <a:pt x="1769" y="9595"/>
                  </a:cubicBezTo>
                  <a:cubicBezTo>
                    <a:pt x="1701" y="9663"/>
                    <a:pt x="1564" y="9733"/>
                    <a:pt x="1496" y="9800"/>
                  </a:cubicBezTo>
                  <a:cubicBezTo>
                    <a:pt x="1429" y="9868"/>
                    <a:pt x="1361" y="10005"/>
                    <a:pt x="1429" y="10072"/>
                  </a:cubicBezTo>
                  <a:cubicBezTo>
                    <a:pt x="1496" y="10140"/>
                    <a:pt x="1634" y="10140"/>
                    <a:pt x="1701" y="10072"/>
                  </a:cubicBezTo>
                  <a:cubicBezTo>
                    <a:pt x="2178" y="9663"/>
                    <a:pt x="2585" y="9935"/>
                    <a:pt x="2858" y="10072"/>
                  </a:cubicBezTo>
                  <a:cubicBezTo>
                    <a:pt x="3267" y="10412"/>
                    <a:pt x="3470" y="11094"/>
                    <a:pt x="3334" y="11569"/>
                  </a:cubicBezTo>
                  <a:close/>
                  <a:moveTo>
                    <a:pt x="4151" y="11638"/>
                  </a:moveTo>
                  <a:lnTo>
                    <a:pt x="4151" y="11638"/>
                  </a:lnTo>
                  <a:cubicBezTo>
                    <a:pt x="4014" y="11638"/>
                    <a:pt x="3879" y="11569"/>
                    <a:pt x="3742" y="11569"/>
                  </a:cubicBezTo>
                  <a:cubicBezTo>
                    <a:pt x="3811" y="10889"/>
                    <a:pt x="3539" y="10140"/>
                    <a:pt x="3062" y="9733"/>
                  </a:cubicBezTo>
                  <a:cubicBezTo>
                    <a:pt x="2790" y="9528"/>
                    <a:pt x="2450" y="9460"/>
                    <a:pt x="2108" y="9460"/>
                  </a:cubicBezTo>
                  <a:cubicBezTo>
                    <a:pt x="1973" y="9188"/>
                    <a:pt x="1634" y="8916"/>
                    <a:pt x="1157" y="8916"/>
                  </a:cubicBezTo>
                  <a:cubicBezTo>
                    <a:pt x="884" y="8916"/>
                    <a:pt x="545" y="9051"/>
                    <a:pt x="340" y="9188"/>
                  </a:cubicBezTo>
                  <a:cubicBezTo>
                    <a:pt x="340" y="8099"/>
                    <a:pt x="340" y="8099"/>
                    <a:pt x="340" y="8099"/>
                  </a:cubicBezTo>
                  <a:cubicBezTo>
                    <a:pt x="747" y="8372"/>
                    <a:pt x="1429" y="8779"/>
                    <a:pt x="1906" y="8507"/>
                  </a:cubicBezTo>
                  <a:cubicBezTo>
                    <a:pt x="2246" y="8372"/>
                    <a:pt x="2381" y="8030"/>
                    <a:pt x="2450" y="7555"/>
                  </a:cubicBezTo>
                  <a:cubicBezTo>
                    <a:pt x="2450" y="7283"/>
                    <a:pt x="2585" y="6941"/>
                    <a:pt x="2858" y="6873"/>
                  </a:cubicBezTo>
                  <a:cubicBezTo>
                    <a:pt x="3130" y="6806"/>
                    <a:pt x="3539" y="7078"/>
                    <a:pt x="3742" y="7418"/>
                  </a:cubicBezTo>
                  <a:cubicBezTo>
                    <a:pt x="3879" y="7622"/>
                    <a:pt x="3946" y="7895"/>
                    <a:pt x="3742" y="8167"/>
                  </a:cubicBezTo>
                  <a:cubicBezTo>
                    <a:pt x="3402" y="8711"/>
                    <a:pt x="3470" y="9051"/>
                    <a:pt x="3607" y="9256"/>
                  </a:cubicBezTo>
                  <a:cubicBezTo>
                    <a:pt x="3811" y="9528"/>
                    <a:pt x="4151" y="9595"/>
                    <a:pt x="4558" y="9595"/>
                  </a:cubicBezTo>
                  <a:cubicBezTo>
                    <a:pt x="4831" y="9595"/>
                    <a:pt x="5103" y="9595"/>
                    <a:pt x="5375" y="9460"/>
                  </a:cubicBezTo>
                  <a:cubicBezTo>
                    <a:pt x="5445" y="9663"/>
                    <a:pt x="5512" y="9868"/>
                    <a:pt x="5512" y="10140"/>
                  </a:cubicBezTo>
                  <a:cubicBezTo>
                    <a:pt x="5512" y="10957"/>
                    <a:pt x="4900" y="11638"/>
                    <a:pt x="4151" y="11638"/>
                  </a:cubicBezTo>
                  <a:close/>
                  <a:moveTo>
                    <a:pt x="5580" y="5172"/>
                  </a:moveTo>
                  <a:lnTo>
                    <a:pt x="5580" y="5172"/>
                  </a:lnTo>
                  <a:cubicBezTo>
                    <a:pt x="5580" y="5445"/>
                    <a:pt x="5512" y="5717"/>
                    <a:pt x="5375" y="5989"/>
                  </a:cubicBezTo>
                  <a:cubicBezTo>
                    <a:pt x="4900" y="6736"/>
                    <a:pt x="4558" y="6806"/>
                    <a:pt x="4558" y="6806"/>
                  </a:cubicBezTo>
                  <a:cubicBezTo>
                    <a:pt x="4423" y="6806"/>
                    <a:pt x="4356" y="6941"/>
                    <a:pt x="4356" y="7010"/>
                  </a:cubicBezTo>
                  <a:cubicBezTo>
                    <a:pt x="4423" y="7145"/>
                    <a:pt x="4491" y="7213"/>
                    <a:pt x="4558" y="7213"/>
                  </a:cubicBezTo>
                  <a:lnTo>
                    <a:pt x="4558" y="7213"/>
                  </a:lnTo>
                  <a:cubicBezTo>
                    <a:pt x="4628" y="7213"/>
                    <a:pt x="5035" y="7145"/>
                    <a:pt x="5580" y="6329"/>
                  </a:cubicBezTo>
                  <a:cubicBezTo>
                    <a:pt x="5989" y="6601"/>
                    <a:pt x="6192" y="7145"/>
                    <a:pt x="6192" y="7622"/>
                  </a:cubicBezTo>
                  <a:cubicBezTo>
                    <a:pt x="6192" y="8234"/>
                    <a:pt x="5920" y="8779"/>
                    <a:pt x="5375" y="9051"/>
                  </a:cubicBezTo>
                  <a:lnTo>
                    <a:pt x="5375" y="9051"/>
                  </a:lnTo>
                  <a:lnTo>
                    <a:pt x="5375" y="9051"/>
                  </a:lnTo>
                  <a:cubicBezTo>
                    <a:pt x="4831" y="9256"/>
                    <a:pt x="4084" y="9256"/>
                    <a:pt x="3879" y="8983"/>
                  </a:cubicBezTo>
                  <a:cubicBezTo>
                    <a:pt x="3811" y="8846"/>
                    <a:pt x="3946" y="8574"/>
                    <a:pt x="4084" y="8372"/>
                  </a:cubicBezTo>
                  <a:cubicBezTo>
                    <a:pt x="4286" y="8030"/>
                    <a:pt x="4286" y="7622"/>
                    <a:pt x="4084" y="7213"/>
                  </a:cubicBezTo>
                  <a:cubicBezTo>
                    <a:pt x="3811" y="6736"/>
                    <a:pt x="3267" y="6396"/>
                    <a:pt x="2723" y="6533"/>
                  </a:cubicBezTo>
                  <a:cubicBezTo>
                    <a:pt x="2518" y="6533"/>
                    <a:pt x="2178" y="6736"/>
                    <a:pt x="2108" y="7485"/>
                  </a:cubicBezTo>
                  <a:cubicBezTo>
                    <a:pt x="2041" y="7827"/>
                    <a:pt x="1973" y="8099"/>
                    <a:pt x="1769" y="8167"/>
                  </a:cubicBezTo>
                  <a:cubicBezTo>
                    <a:pt x="1361" y="8302"/>
                    <a:pt x="612" y="7827"/>
                    <a:pt x="340" y="7622"/>
                  </a:cubicBezTo>
                  <a:cubicBezTo>
                    <a:pt x="340" y="2110"/>
                    <a:pt x="340" y="2110"/>
                    <a:pt x="340" y="2110"/>
                  </a:cubicBezTo>
                  <a:lnTo>
                    <a:pt x="340" y="2110"/>
                  </a:lnTo>
                  <a:cubicBezTo>
                    <a:pt x="545" y="1633"/>
                    <a:pt x="884" y="1566"/>
                    <a:pt x="1089" y="1566"/>
                  </a:cubicBezTo>
                  <a:cubicBezTo>
                    <a:pt x="1361" y="1566"/>
                    <a:pt x="1564" y="1768"/>
                    <a:pt x="1634" y="1973"/>
                  </a:cubicBezTo>
                  <a:cubicBezTo>
                    <a:pt x="1701" y="2041"/>
                    <a:pt x="1769" y="2110"/>
                    <a:pt x="1906" y="2041"/>
                  </a:cubicBezTo>
                  <a:cubicBezTo>
                    <a:pt x="1973" y="2041"/>
                    <a:pt x="2041" y="1906"/>
                    <a:pt x="1973" y="1768"/>
                  </a:cubicBezTo>
                  <a:cubicBezTo>
                    <a:pt x="1906" y="1429"/>
                    <a:pt x="1496" y="1224"/>
                    <a:pt x="1089" y="1156"/>
                  </a:cubicBezTo>
                  <a:cubicBezTo>
                    <a:pt x="817" y="1156"/>
                    <a:pt x="612" y="1224"/>
                    <a:pt x="408" y="1429"/>
                  </a:cubicBezTo>
                  <a:cubicBezTo>
                    <a:pt x="612" y="817"/>
                    <a:pt x="1157" y="407"/>
                    <a:pt x="1701" y="407"/>
                  </a:cubicBezTo>
                  <a:cubicBezTo>
                    <a:pt x="2313" y="407"/>
                    <a:pt x="2858" y="884"/>
                    <a:pt x="3062" y="1496"/>
                  </a:cubicBezTo>
                  <a:lnTo>
                    <a:pt x="3062" y="1496"/>
                  </a:lnTo>
                  <a:lnTo>
                    <a:pt x="3062" y="1496"/>
                  </a:lnTo>
                  <a:cubicBezTo>
                    <a:pt x="3197" y="2041"/>
                    <a:pt x="3130" y="2518"/>
                    <a:pt x="2858" y="2857"/>
                  </a:cubicBezTo>
                  <a:cubicBezTo>
                    <a:pt x="2653" y="3062"/>
                    <a:pt x="2313" y="3199"/>
                    <a:pt x="1906" y="3062"/>
                  </a:cubicBezTo>
                  <a:cubicBezTo>
                    <a:pt x="1564" y="2995"/>
                    <a:pt x="1224" y="3199"/>
                    <a:pt x="1019" y="3539"/>
                  </a:cubicBezTo>
                  <a:cubicBezTo>
                    <a:pt x="747" y="4016"/>
                    <a:pt x="747" y="4833"/>
                    <a:pt x="1089" y="5377"/>
                  </a:cubicBezTo>
                  <a:cubicBezTo>
                    <a:pt x="1224" y="5580"/>
                    <a:pt x="1564" y="5852"/>
                    <a:pt x="2041" y="5852"/>
                  </a:cubicBezTo>
                  <a:cubicBezTo>
                    <a:pt x="2246" y="5852"/>
                    <a:pt x="2450" y="5852"/>
                    <a:pt x="2653" y="5784"/>
                  </a:cubicBezTo>
                  <a:cubicBezTo>
                    <a:pt x="2723" y="5784"/>
                    <a:pt x="2790" y="5649"/>
                    <a:pt x="2723" y="5512"/>
                  </a:cubicBezTo>
                  <a:cubicBezTo>
                    <a:pt x="2723" y="5445"/>
                    <a:pt x="2653" y="5377"/>
                    <a:pt x="2518" y="5377"/>
                  </a:cubicBezTo>
                  <a:cubicBezTo>
                    <a:pt x="2041" y="5580"/>
                    <a:pt x="1634" y="5445"/>
                    <a:pt x="1361" y="5105"/>
                  </a:cubicBezTo>
                  <a:cubicBezTo>
                    <a:pt x="1089" y="4763"/>
                    <a:pt x="1157" y="4083"/>
                    <a:pt x="1361" y="3744"/>
                  </a:cubicBezTo>
                  <a:cubicBezTo>
                    <a:pt x="1496" y="3539"/>
                    <a:pt x="1634" y="3402"/>
                    <a:pt x="1836" y="3471"/>
                  </a:cubicBezTo>
                  <a:cubicBezTo>
                    <a:pt x="2381" y="3607"/>
                    <a:pt x="2858" y="3471"/>
                    <a:pt x="3130" y="3062"/>
                  </a:cubicBezTo>
                  <a:cubicBezTo>
                    <a:pt x="3402" y="2790"/>
                    <a:pt x="3539" y="2245"/>
                    <a:pt x="3470" y="1768"/>
                  </a:cubicBezTo>
                  <a:cubicBezTo>
                    <a:pt x="3946" y="1973"/>
                    <a:pt x="4286" y="2518"/>
                    <a:pt x="4286" y="3130"/>
                  </a:cubicBezTo>
                  <a:cubicBezTo>
                    <a:pt x="4286" y="3267"/>
                    <a:pt x="4286" y="3334"/>
                    <a:pt x="4286" y="3471"/>
                  </a:cubicBezTo>
                  <a:lnTo>
                    <a:pt x="4286" y="3471"/>
                  </a:lnTo>
                  <a:lnTo>
                    <a:pt x="4286" y="3471"/>
                  </a:lnTo>
                  <a:cubicBezTo>
                    <a:pt x="4084" y="4423"/>
                    <a:pt x="3470" y="4763"/>
                    <a:pt x="2925" y="4628"/>
                  </a:cubicBezTo>
                  <a:cubicBezTo>
                    <a:pt x="2790" y="4628"/>
                    <a:pt x="2723" y="4695"/>
                    <a:pt x="2723" y="4763"/>
                  </a:cubicBezTo>
                  <a:cubicBezTo>
                    <a:pt x="2653" y="4900"/>
                    <a:pt x="2723" y="5035"/>
                    <a:pt x="2858" y="5035"/>
                  </a:cubicBezTo>
                  <a:cubicBezTo>
                    <a:pt x="2925" y="5035"/>
                    <a:pt x="2995" y="5035"/>
                    <a:pt x="3130" y="5035"/>
                  </a:cubicBezTo>
                  <a:cubicBezTo>
                    <a:pt x="3742" y="5035"/>
                    <a:pt x="4356" y="4628"/>
                    <a:pt x="4558" y="3744"/>
                  </a:cubicBezTo>
                  <a:cubicBezTo>
                    <a:pt x="5173" y="3879"/>
                    <a:pt x="5580" y="4491"/>
                    <a:pt x="5580" y="5172"/>
                  </a:cubicBezTo>
                  <a:close/>
                </a:path>
              </a:pathLst>
            </a:custGeom>
            <a:solidFill>
              <a:schemeClr val="accent6"/>
            </a:solidFill>
            <a:ln>
              <a:noFill/>
            </a:ln>
            <a:effectLst>
              <a:glow rad="152400">
                <a:schemeClr val="bg1"/>
              </a:glow>
            </a:effectLst>
          </p:spPr>
          <p:txBody>
            <a:bodyPr wrap="none" lIns="0" tIns="0" rIns="0" bIns="0" anchor="ctr">
              <a:normAutofit/>
            </a:bodyPr>
            <a:lstStyle/>
            <a:p>
              <a:endParaRPr lang="en-US"/>
            </a:p>
          </p:txBody>
        </p:sp>
        <p:sp>
          <p:nvSpPr>
            <p:cNvPr id="9" name="Freeform 2">
              <a:extLst>
                <a:ext uri="{FF2B5EF4-FFF2-40B4-BE49-F238E27FC236}">
                  <a16:creationId xmlns:a16="http://schemas.microsoft.com/office/drawing/2014/main" id="{CDD90785-49F9-45AF-ACBB-72CF063233ED}"/>
                </a:ext>
              </a:extLst>
            </p:cNvPr>
            <p:cNvSpPr>
              <a:spLocks noChangeArrowheads="1"/>
            </p:cNvSpPr>
            <p:nvPr/>
          </p:nvSpPr>
          <p:spPr bwMode="auto">
            <a:xfrm>
              <a:off x="4073211" y="1371600"/>
              <a:ext cx="1938133" cy="3956039"/>
            </a:xfrm>
            <a:custGeom>
              <a:avLst/>
              <a:gdLst>
                <a:gd name="T0" fmla="*/ 612 w 6535"/>
                <a:gd name="T1" fmla="*/ 5172 h 13340"/>
                <a:gd name="T2" fmla="*/ 0 w 6535"/>
                <a:gd name="T3" fmla="*/ 7622 h 13340"/>
                <a:gd name="T4" fmla="*/ 680 w 6535"/>
                <a:gd name="T5" fmla="*/ 10140 h 13340"/>
                <a:gd name="T6" fmla="*/ 2925 w 6535"/>
                <a:gd name="T7" fmla="*/ 11910 h 13340"/>
                <a:gd name="T8" fmla="*/ 6534 w 6535"/>
                <a:gd name="T9" fmla="*/ 12522 h 13340"/>
                <a:gd name="T10" fmla="*/ 6534 w 6535"/>
                <a:gd name="T11" fmla="*/ 1906 h 13340"/>
                <a:gd name="T12" fmla="*/ 3197 w 6535"/>
                <a:gd name="T13" fmla="*/ 1294 h 13340"/>
                <a:gd name="T14" fmla="*/ 1906 w 6535"/>
                <a:gd name="T15" fmla="*/ 3334 h 13340"/>
                <a:gd name="T16" fmla="*/ 6192 w 6535"/>
                <a:gd name="T17" fmla="*/ 12318 h 13340"/>
                <a:gd name="T18" fmla="*/ 4831 w 6535"/>
                <a:gd name="T19" fmla="*/ 12930 h 13340"/>
                <a:gd name="T20" fmla="*/ 3197 w 6535"/>
                <a:gd name="T21" fmla="*/ 11638 h 13340"/>
                <a:gd name="T22" fmla="*/ 3742 w 6535"/>
                <a:gd name="T23" fmla="*/ 10072 h 13340"/>
                <a:gd name="T24" fmla="*/ 5103 w 6535"/>
                <a:gd name="T25" fmla="*/ 10072 h 13340"/>
                <a:gd name="T26" fmla="*/ 4763 w 6535"/>
                <a:gd name="T27" fmla="*/ 9595 h 13340"/>
                <a:gd name="T28" fmla="*/ 6192 w 6535"/>
                <a:gd name="T29" fmla="*/ 9800 h 13340"/>
                <a:gd name="T30" fmla="*/ 6192 w 6535"/>
                <a:gd name="T31" fmla="*/ 9188 h 13340"/>
                <a:gd name="T32" fmla="*/ 5375 w 6535"/>
                <a:gd name="T33" fmla="*/ 8916 h 13340"/>
                <a:gd name="T34" fmla="*/ 3539 w 6535"/>
                <a:gd name="T35" fmla="*/ 9733 h 13340"/>
                <a:gd name="T36" fmla="*/ 2450 w 6535"/>
                <a:gd name="T37" fmla="*/ 11638 h 13340"/>
                <a:gd name="T38" fmla="*/ 1224 w 6535"/>
                <a:gd name="T39" fmla="*/ 9460 h 13340"/>
                <a:gd name="T40" fmla="*/ 2925 w 6535"/>
                <a:gd name="T41" fmla="*/ 9256 h 13340"/>
                <a:gd name="T42" fmla="*/ 2790 w 6535"/>
                <a:gd name="T43" fmla="*/ 7418 h 13340"/>
                <a:gd name="T44" fmla="*/ 4084 w 6535"/>
                <a:gd name="T45" fmla="*/ 7555 h 13340"/>
                <a:gd name="T46" fmla="*/ 6192 w 6535"/>
                <a:gd name="T47" fmla="*/ 8099 h 13340"/>
                <a:gd name="T48" fmla="*/ 3879 w 6535"/>
                <a:gd name="T49" fmla="*/ 4763 h 13340"/>
                <a:gd name="T50" fmla="*/ 3674 w 6535"/>
                <a:gd name="T51" fmla="*/ 4628 h 13340"/>
                <a:gd name="T52" fmla="*/ 2313 w 6535"/>
                <a:gd name="T53" fmla="*/ 3471 h 13340"/>
                <a:gd name="T54" fmla="*/ 2246 w 6535"/>
                <a:gd name="T55" fmla="*/ 3130 h 13340"/>
                <a:gd name="T56" fmla="*/ 3402 w 6535"/>
                <a:gd name="T57" fmla="*/ 3062 h 13340"/>
                <a:gd name="T58" fmla="*/ 5240 w 6535"/>
                <a:gd name="T59" fmla="*/ 3744 h 13340"/>
                <a:gd name="T60" fmla="*/ 4014 w 6535"/>
                <a:gd name="T61" fmla="*/ 5377 h 13340"/>
                <a:gd name="T62" fmla="*/ 3947 w 6535"/>
                <a:gd name="T63" fmla="*/ 5784 h 13340"/>
                <a:gd name="T64" fmla="*/ 5445 w 6535"/>
                <a:gd name="T65" fmla="*/ 5377 h 13340"/>
                <a:gd name="T66" fmla="*/ 4628 w 6535"/>
                <a:gd name="T67" fmla="*/ 3062 h 13340"/>
                <a:gd name="T68" fmla="*/ 3539 w 6535"/>
                <a:gd name="T69" fmla="*/ 1496 h 13340"/>
                <a:gd name="T70" fmla="*/ 3539 w 6535"/>
                <a:gd name="T71" fmla="*/ 1496 h 13340"/>
                <a:gd name="T72" fmla="*/ 6124 w 6535"/>
                <a:gd name="T73" fmla="*/ 1429 h 13340"/>
                <a:gd name="T74" fmla="*/ 4559 w 6535"/>
                <a:gd name="T75" fmla="*/ 1768 h 13340"/>
                <a:gd name="T76" fmla="*/ 4900 w 6535"/>
                <a:gd name="T77" fmla="*/ 1973 h 13340"/>
                <a:gd name="T78" fmla="*/ 6192 w 6535"/>
                <a:gd name="T79" fmla="*/ 2110 h 13340"/>
                <a:gd name="T80" fmla="*/ 6192 w 6535"/>
                <a:gd name="T81" fmla="*/ 7622 h 13340"/>
                <a:gd name="T82" fmla="*/ 4491 w 6535"/>
                <a:gd name="T83" fmla="*/ 7485 h 13340"/>
                <a:gd name="T84" fmla="*/ 2518 w 6535"/>
                <a:gd name="T85" fmla="*/ 7213 h 13340"/>
                <a:gd name="T86" fmla="*/ 2653 w 6535"/>
                <a:gd name="T87" fmla="*/ 8983 h 13340"/>
                <a:gd name="T88" fmla="*/ 1157 w 6535"/>
                <a:gd name="T89" fmla="*/ 9051 h 13340"/>
                <a:gd name="T90" fmla="*/ 340 w 6535"/>
                <a:gd name="T91" fmla="*/ 7622 h 13340"/>
                <a:gd name="T92" fmla="*/ 1974 w 6535"/>
                <a:gd name="T93" fmla="*/ 7213 h 13340"/>
                <a:gd name="T94" fmla="*/ 2178 w 6535"/>
                <a:gd name="T95" fmla="*/ 7010 h 13340"/>
                <a:gd name="T96" fmla="*/ 1157 w 6535"/>
                <a:gd name="T97" fmla="*/ 5989 h 13340"/>
                <a:gd name="T98" fmla="*/ 1974 w 6535"/>
                <a:gd name="T99" fmla="*/ 3744 h 13340"/>
                <a:gd name="T100" fmla="*/ 3674 w 6535"/>
                <a:gd name="T101" fmla="*/ 5035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5" h="13340">
                  <a:moveTo>
                    <a:pt x="612" y="5172"/>
                  </a:moveTo>
                  <a:lnTo>
                    <a:pt x="612" y="5172"/>
                  </a:lnTo>
                  <a:cubicBezTo>
                    <a:pt x="612" y="5445"/>
                    <a:pt x="680" y="5784"/>
                    <a:pt x="817" y="6057"/>
                  </a:cubicBezTo>
                  <a:cubicBezTo>
                    <a:pt x="273" y="6396"/>
                    <a:pt x="0" y="7010"/>
                    <a:pt x="0" y="7622"/>
                  </a:cubicBezTo>
                  <a:cubicBezTo>
                    <a:pt x="0" y="8372"/>
                    <a:pt x="340" y="8983"/>
                    <a:pt x="885" y="9323"/>
                  </a:cubicBezTo>
                  <a:cubicBezTo>
                    <a:pt x="747" y="9528"/>
                    <a:pt x="680" y="9800"/>
                    <a:pt x="680" y="10140"/>
                  </a:cubicBezTo>
                  <a:cubicBezTo>
                    <a:pt x="680" y="11161"/>
                    <a:pt x="1497" y="11978"/>
                    <a:pt x="2450" y="11978"/>
                  </a:cubicBezTo>
                  <a:cubicBezTo>
                    <a:pt x="2586" y="11978"/>
                    <a:pt x="2790" y="11978"/>
                    <a:pt x="2925" y="11910"/>
                  </a:cubicBezTo>
                  <a:cubicBezTo>
                    <a:pt x="3267" y="12795"/>
                    <a:pt x="4014" y="13339"/>
                    <a:pt x="4831" y="13339"/>
                  </a:cubicBezTo>
                  <a:cubicBezTo>
                    <a:pt x="5445" y="13339"/>
                    <a:pt x="6124" y="12930"/>
                    <a:pt x="6534" y="12522"/>
                  </a:cubicBezTo>
                  <a:cubicBezTo>
                    <a:pt x="6534" y="12522"/>
                    <a:pt x="6534" y="12455"/>
                    <a:pt x="6534" y="12385"/>
                  </a:cubicBezTo>
                  <a:cubicBezTo>
                    <a:pt x="6534" y="1906"/>
                    <a:pt x="6534" y="1906"/>
                    <a:pt x="6534" y="1906"/>
                  </a:cubicBezTo>
                  <a:cubicBezTo>
                    <a:pt x="6534" y="884"/>
                    <a:pt x="5785" y="0"/>
                    <a:pt x="4831" y="0"/>
                  </a:cubicBezTo>
                  <a:cubicBezTo>
                    <a:pt x="4084" y="0"/>
                    <a:pt x="3470" y="545"/>
                    <a:pt x="3197" y="1294"/>
                  </a:cubicBezTo>
                  <a:cubicBezTo>
                    <a:pt x="2450" y="1496"/>
                    <a:pt x="1906" y="2245"/>
                    <a:pt x="1906" y="3130"/>
                  </a:cubicBezTo>
                  <a:cubicBezTo>
                    <a:pt x="1906" y="3199"/>
                    <a:pt x="1906" y="3267"/>
                    <a:pt x="1906" y="3334"/>
                  </a:cubicBezTo>
                  <a:cubicBezTo>
                    <a:pt x="1157" y="3539"/>
                    <a:pt x="612" y="4288"/>
                    <a:pt x="612" y="5172"/>
                  </a:cubicBezTo>
                  <a:close/>
                  <a:moveTo>
                    <a:pt x="6192" y="12318"/>
                  </a:moveTo>
                  <a:lnTo>
                    <a:pt x="6192" y="12318"/>
                  </a:lnTo>
                  <a:cubicBezTo>
                    <a:pt x="5852" y="12590"/>
                    <a:pt x="5308" y="12930"/>
                    <a:pt x="4831" y="12930"/>
                  </a:cubicBezTo>
                  <a:cubicBezTo>
                    <a:pt x="4084" y="12930"/>
                    <a:pt x="3402" y="12385"/>
                    <a:pt x="3197" y="11638"/>
                  </a:cubicBezTo>
                  <a:lnTo>
                    <a:pt x="3197" y="11638"/>
                  </a:lnTo>
                  <a:cubicBezTo>
                    <a:pt x="3197" y="11569"/>
                    <a:pt x="3197" y="11569"/>
                    <a:pt x="3197" y="11569"/>
                  </a:cubicBezTo>
                  <a:cubicBezTo>
                    <a:pt x="3062" y="11094"/>
                    <a:pt x="3267" y="10412"/>
                    <a:pt x="3742" y="10072"/>
                  </a:cubicBezTo>
                  <a:cubicBezTo>
                    <a:pt x="3947" y="9935"/>
                    <a:pt x="4356" y="9663"/>
                    <a:pt x="4831" y="10072"/>
                  </a:cubicBezTo>
                  <a:cubicBezTo>
                    <a:pt x="4900" y="10140"/>
                    <a:pt x="5036" y="10140"/>
                    <a:pt x="5103" y="10072"/>
                  </a:cubicBezTo>
                  <a:cubicBezTo>
                    <a:pt x="5171" y="10005"/>
                    <a:pt x="5171" y="9868"/>
                    <a:pt x="5036" y="9800"/>
                  </a:cubicBezTo>
                  <a:cubicBezTo>
                    <a:pt x="4968" y="9733"/>
                    <a:pt x="4900" y="9663"/>
                    <a:pt x="4763" y="9595"/>
                  </a:cubicBezTo>
                  <a:cubicBezTo>
                    <a:pt x="4900" y="9460"/>
                    <a:pt x="5103" y="9323"/>
                    <a:pt x="5375" y="9323"/>
                  </a:cubicBezTo>
                  <a:cubicBezTo>
                    <a:pt x="5580" y="9323"/>
                    <a:pt x="5989" y="9391"/>
                    <a:pt x="6192" y="9800"/>
                  </a:cubicBezTo>
                  <a:lnTo>
                    <a:pt x="6192" y="12318"/>
                  </a:lnTo>
                  <a:close/>
                  <a:moveTo>
                    <a:pt x="6192" y="9188"/>
                  </a:moveTo>
                  <a:lnTo>
                    <a:pt x="6192" y="9188"/>
                  </a:lnTo>
                  <a:cubicBezTo>
                    <a:pt x="5989" y="9051"/>
                    <a:pt x="5717" y="8916"/>
                    <a:pt x="5375" y="8916"/>
                  </a:cubicBezTo>
                  <a:cubicBezTo>
                    <a:pt x="4968" y="8916"/>
                    <a:pt x="4559" y="9188"/>
                    <a:pt x="4424" y="9460"/>
                  </a:cubicBezTo>
                  <a:cubicBezTo>
                    <a:pt x="4084" y="9460"/>
                    <a:pt x="3812" y="9528"/>
                    <a:pt x="3539" y="9733"/>
                  </a:cubicBezTo>
                  <a:cubicBezTo>
                    <a:pt x="2995" y="10140"/>
                    <a:pt x="2723" y="10889"/>
                    <a:pt x="2858" y="11569"/>
                  </a:cubicBezTo>
                  <a:cubicBezTo>
                    <a:pt x="2723" y="11569"/>
                    <a:pt x="2586" y="11638"/>
                    <a:pt x="2450" y="11638"/>
                  </a:cubicBezTo>
                  <a:cubicBezTo>
                    <a:pt x="1701" y="11638"/>
                    <a:pt x="1089" y="10957"/>
                    <a:pt x="1089" y="10140"/>
                  </a:cubicBezTo>
                  <a:cubicBezTo>
                    <a:pt x="1089" y="9868"/>
                    <a:pt x="1089" y="9663"/>
                    <a:pt x="1224" y="9460"/>
                  </a:cubicBezTo>
                  <a:cubicBezTo>
                    <a:pt x="1429" y="9595"/>
                    <a:pt x="1701" y="9595"/>
                    <a:pt x="1974" y="9595"/>
                  </a:cubicBezTo>
                  <a:cubicBezTo>
                    <a:pt x="2381" y="9595"/>
                    <a:pt x="2790" y="9528"/>
                    <a:pt x="2925" y="9256"/>
                  </a:cubicBezTo>
                  <a:cubicBezTo>
                    <a:pt x="3062" y="9051"/>
                    <a:pt x="3197" y="8711"/>
                    <a:pt x="2790" y="8167"/>
                  </a:cubicBezTo>
                  <a:cubicBezTo>
                    <a:pt x="2586" y="7895"/>
                    <a:pt x="2653" y="7622"/>
                    <a:pt x="2790" y="7418"/>
                  </a:cubicBezTo>
                  <a:cubicBezTo>
                    <a:pt x="2995" y="7078"/>
                    <a:pt x="3402" y="6806"/>
                    <a:pt x="3742" y="6873"/>
                  </a:cubicBezTo>
                  <a:cubicBezTo>
                    <a:pt x="4014" y="6941"/>
                    <a:pt x="4084" y="7283"/>
                    <a:pt x="4084" y="7555"/>
                  </a:cubicBezTo>
                  <a:cubicBezTo>
                    <a:pt x="4151" y="8030"/>
                    <a:pt x="4356" y="8372"/>
                    <a:pt x="4628" y="8507"/>
                  </a:cubicBezTo>
                  <a:cubicBezTo>
                    <a:pt x="5171" y="8779"/>
                    <a:pt x="5852" y="8372"/>
                    <a:pt x="6192" y="8099"/>
                  </a:cubicBezTo>
                  <a:lnTo>
                    <a:pt x="6192" y="9188"/>
                  </a:lnTo>
                  <a:close/>
                  <a:moveTo>
                    <a:pt x="3879" y="4763"/>
                  </a:moveTo>
                  <a:lnTo>
                    <a:pt x="3879" y="4763"/>
                  </a:lnTo>
                  <a:cubicBezTo>
                    <a:pt x="3812" y="4695"/>
                    <a:pt x="3742" y="4628"/>
                    <a:pt x="3674" y="4628"/>
                  </a:cubicBezTo>
                  <a:cubicBezTo>
                    <a:pt x="3062" y="4763"/>
                    <a:pt x="2450" y="4423"/>
                    <a:pt x="2313" y="3471"/>
                  </a:cubicBezTo>
                  <a:lnTo>
                    <a:pt x="2313" y="3471"/>
                  </a:lnTo>
                  <a:lnTo>
                    <a:pt x="2313" y="3471"/>
                  </a:lnTo>
                  <a:cubicBezTo>
                    <a:pt x="2246" y="3334"/>
                    <a:pt x="2246" y="3267"/>
                    <a:pt x="2246" y="3130"/>
                  </a:cubicBezTo>
                  <a:cubicBezTo>
                    <a:pt x="2246" y="2518"/>
                    <a:pt x="2586" y="1973"/>
                    <a:pt x="3130" y="1768"/>
                  </a:cubicBezTo>
                  <a:cubicBezTo>
                    <a:pt x="3062" y="2245"/>
                    <a:pt x="3130" y="2790"/>
                    <a:pt x="3402" y="3062"/>
                  </a:cubicBezTo>
                  <a:cubicBezTo>
                    <a:pt x="3674" y="3471"/>
                    <a:pt x="4151" y="3607"/>
                    <a:pt x="4696" y="3471"/>
                  </a:cubicBezTo>
                  <a:cubicBezTo>
                    <a:pt x="4900" y="3402"/>
                    <a:pt x="5103" y="3539"/>
                    <a:pt x="5240" y="3744"/>
                  </a:cubicBezTo>
                  <a:cubicBezTo>
                    <a:pt x="5375" y="4083"/>
                    <a:pt x="5445" y="4763"/>
                    <a:pt x="5171" y="5105"/>
                  </a:cubicBezTo>
                  <a:cubicBezTo>
                    <a:pt x="4968" y="5445"/>
                    <a:pt x="4559" y="5580"/>
                    <a:pt x="4014" y="5377"/>
                  </a:cubicBezTo>
                  <a:cubicBezTo>
                    <a:pt x="3947" y="5377"/>
                    <a:pt x="3812" y="5445"/>
                    <a:pt x="3812" y="5512"/>
                  </a:cubicBezTo>
                  <a:cubicBezTo>
                    <a:pt x="3742" y="5649"/>
                    <a:pt x="3812" y="5784"/>
                    <a:pt x="3947" y="5784"/>
                  </a:cubicBezTo>
                  <a:cubicBezTo>
                    <a:pt x="4151" y="5852"/>
                    <a:pt x="4356" y="5852"/>
                    <a:pt x="4491" y="5852"/>
                  </a:cubicBezTo>
                  <a:cubicBezTo>
                    <a:pt x="5036" y="5852"/>
                    <a:pt x="5308" y="5580"/>
                    <a:pt x="5445" y="5377"/>
                  </a:cubicBezTo>
                  <a:cubicBezTo>
                    <a:pt x="5852" y="4833"/>
                    <a:pt x="5785" y="4016"/>
                    <a:pt x="5512" y="3539"/>
                  </a:cubicBezTo>
                  <a:cubicBezTo>
                    <a:pt x="5308" y="3199"/>
                    <a:pt x="4968" y="2995"/>
                    <a:pt x="4628" y="3062"/>
                  </a:cubicBezTo>
                  <a:cubicBezTo>
                    <a:pt x="4219" y="3199"/>
                    <a:pt x="3879" y="3062"/>
                    <a:pt x="3674" y="2857"/>
                  </a:cubicBezTo>
                  <a:cubicBezTo>
                    <a:pt x="3402" y="2518"/>
                    <a:pt x="3402" y="2041"/>
                    <a:pt x="3539" y="1496"/>
                  </a:cubicBezTo>
                  <a:lnTo>
                    <a:pt x="3539" y="1496"/>
                  </a:lnTo>
                  <a:lnTo>
                    <a:pt x="3539" y="1496"/>
                  </a:lnTo>
                  <a:cubicBezTo>
                    <a:pt x="3674" y="884"/>
                    <a:pt x="4219" y="407"/>
                    <a:pt x="4831" y="407"/>
                  </a:cubicBezTo>
                  <a:cubicBezTo>
                    <a:pt x="5445" y="407"/>
                    <a:pt x="5920" y="817"/>
                    <a:pt x="6124" y="1429"/>
                  </a:cubicBezTo>
                  <a:cubicBezTo>
                    <a:pt x="5920" y="1224"/>
                    <a:pt x="5717" y="1156"/>
                    <a:pt x="5445" y="1156"/>
                  </a:cubicBezTo>
                  <a:cubicBezTo>
                    <a:pt x="5036" y="1224"/>
                    <a:pt x="4696" y="1429"/>
                    <a:pt x="4559" y="1768"/>
                  </a:cubicBezTo>
                  <a:cubicBezTo>
                    <a:pt x="4491" y="1906"/>
                    <a:pt x="4559" y="2041"/>
                    <a:pt x="4696" y="2041"/>
                  </a:cubicBezTo>
                  <a:cubicBezTo>
                    <a:pt x="4763" y="2110"/>
                    <a:pt x="4831" y="2041"/>
                    <a:pt x="4900" y="1973"/>
                  </a:cubicBezTo>
                  <a:cubicBezTo>
                    <a:pt x="4968" y="1768"/>
                    <a:pt x="5171" y="1566"/>
                    <a:pt x="5512" y="1566"/>
                  </a:cubicBezTo>
                  <a:cubicBezTo>
                    <a:pt x="5647" y="1566"/>
                    <a:pt x="5989" y="1633"/>
                    <a:pt x="6192" y="2110"/>
                  </a:cubicBezTo>
                  <a:lnTo>
                    <a:pt x="6192" y="2110"/>
                  </a:lnTo>
                  <a:cubicBezTo>
                    <a:pt x="6192" y="7622"/>
                    <a:pt x="6192" y="7622"/>
                    <a:pt x="6192" y="7622"/>
                  </a:cubicBezTo>
                  <a:cubicBezTo>
                    <a:pt x="5920" y="7827"/>
                    <a:pt x="5171" y="8302"/>
                    <a:pt x="4763" y="8167"/>
                  </a:cubicBezTo>
                  <a:cubicBezTo>
                    <a:pt x="4628" y="8099"/>
                    <a:pt x="4491" y="7827"/>
                    <a:pt x="4491" y="7485"/>
                  </a:cubicBezTo>
                  <a:cubicBezTo>
                    <a:pt x="4424" y="6736"/>
                    <a:pt x="4014" y="6533"/>
                    <a:pt x="3812" y="6533"/>
                  </a:cubicBezTo>
                  <a:cubicBezTo>
                    <a:pt x="3335" y="6396"/>
                    <a:pt x="2723" y="6736"/>
                    <a:pt x="2518" y="7213"/>
                  </a:cubicBezTo>
                  <a:cubicBezTo>
                    <a:pt x="2246" y="7622"/>
                    <a:pt x="2246" y="8030"/>
                    <a:pt x="2518" y="8372"/>
                  </a:cubicBezTo>
                  <a:cubicBezTo>
                    <a:pt x="2653" y="8574"/>
                    <a:pt x="2790" y="8846"/>
                    <a:pt x="2653" y="8983"/>
                  </a:cubicBezTo>
                  <a:cubicBezTo>
                    <a:pt x="2450" y="9256"/>
                    <a:pt x="1701" y="9256"/>
                    <a:pt x="1157" y="9051"/>
                  </a:cubicBezTo>
                  <a:lnTo>
                    <a:pt x="1157" y="9051"/>
                  </a:lnTo>
                  <a:lnTo>
                    <a:pt x="1157" y="9051"/>
                  </a:lnTo>
                  <a:cubicBezTo>
                    <a:pt x="680" y="8779"/>
                    <a:pt x="340" y="8234"/>
                    <a:pt x="340" y="7622"/>
                  </a:cubicBezTo>
                  <a:cubicBezTo>
                    <a:pt x="340" y="7145"/>
                    <a:pt x="612" y="6601"/>
                    <a:pt x="952" y="6329"/>
                  </a:cubicBezTo>
                  <a:cubicBezTo>
                    <a:pt x="1497" y="7145"/>
                    <a:pt x="1906" y="7213"/>
                    <a:pt x="1974" y="7213"/>
                  </a:cubicBezTo>
                  <a:lnTo>
                    <a:pt x="1974" y="7213"/>
                  </a:lnTo>
                  <a:cubicBezTo>
                    <a:pt x="2109" y="7213"/>
                    <a:pt x="2178" y="7145"/>
                    <a:pt x="2178" y="7010"/>
                  </a:cubicBezTo>
                  <a:cubicBezTo>
                    <a:pt x="2178" y="6941"/>
                    <a:pt x="2109" y="6806"/>
                    <a:pt x="2041" y="6806"/>
                  </a:cubicBezTo>
                  <a:cubicBezTo>
                    <a:pt x="2041" y="6806"/>
                    <a:pt x="1632" y="6736"/>
                    <a:pt x="1157" y="5989"/>
                  </a:cubicBezTo>
                  <a:cubicBezTo>
                    <a:pt x="1020" y="5717"/>
                    <a:pt x="952" y="5445"/>
                    <a:pt x="952" y="5172"/>
                  </a:cubicBezTo>
                  <a:cubicBezTo>
                    <a:pt x="952" y="4491"/>
                    <a:pt x="1362" y="3879"/>
                    <a:pt x="1974" y="3744"/>
                  </a:cubicBezTo>
                  <a:cubicBezTo>
                    <a:pt x="2178" y="4628"/>
                    <a:pt x="2858" y="5035"/>
                    <a:pt x="3470" y="5035"/>
                  </a:cubicBezTo>
                  <a:cubicBezTo>
                    <a:pt x="3539" y="5035"/>
                    <a:pt x="3607" y="5035"/>
                    <a:pt x="3674" y="5035"/>
                  </a:cubicBezTo>
                  <a:cubicBezTo>
                    <a:pt x="3812" y="5035"/>
                    <a:pt x="3879" y="4900"/>
                    <a:pt x="3879" y="4763"/>
                  </a:cubicBezTo>
                  <a:close/>
                </a:path>
              </a:pathLst>
            </a:custGeom>
            <a:solidFill>
              <a:schemeClr val="accent1"/>
            </a:solidFill>
            <a:ln>
              <a:noFill/>
            </a:ln>
            <a:effectLst>
              <a:glow rad="152400">
                <a:schemeClr val="bg1"/>
              </a:glow>
            </a:effectLst>
          </p:spPr>
          <p:txBody>
            <a:bodyPr wrap="none" lIns="0" tIns="0" rIns="0" bIns="0" anchor="ctr">
              <a:normAutofit/>
            </a:bodyPr>
            <a:lstStyle/>
            <a:p>
              <a:endParaRPr lang="en-US"/>
            </a:p>
          </p:txBody>
        </p:sp>
      </p:grpSp>
    </p:spTree>
    <p:extLst>
      <p:ext uri="{BB962C8B-B14F-4D97-AF65-F5344CB8AC3E}">
        <p14:creationId xmlns:p14="http://schemas.microsoft.com/office/powerpoint/2010/main" val="1428467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p:txBody>
          <a:bodyPr/>
          <a:lstStyle/>
          <a:p>
            <a:pPr algn="ctr"/>
            <a:r>
              <a:rPr lang="en-US" dirty="0" err="1">
                <a:solidFill>
                  <a:schemeClr val="tx1"/>
                </a:solidFill>
              </a:rPr>
              <a:t>ADDitude</a:t>
            </a:r>
            <a:br>
              <a:rPr lang="en-US" dirty="0">
                <a:solidFill>
                  <a:schemeClr val="tx1"/>
                </a:solidFill>
              </a:rPr>
            </a:br>
            <a:r>
              <a:rPr lang="en-US" sz="2000" u="sng" dirty="0">
                <a:solidFill>
                  <a:schemeClr val="tx2"/>
                </a:solidFill>
                <a:latin typeface="+mn-lt"/>
              </a:rPr>
              <a:t>www.additudemag.com</a:t>
            </a:r>
          </a:p>
        </p:txBody>
      </p:sp>
      <p:sp>
        <p:nvSpPr>
          <p:cNvPr id="6" name="Content Placeholder 5">
            <a:extLst>
              <a:ext uri="{FF2B5EF4-FFF2-40B4-BE49-F238E27FC236}">
                <a16:creationId xmlns:a16="http://schemas.microsoft.com/office/drawing/2014/main" id="{0C576653-CB1E-4E42-A46F-DEEFC142F89F}"/>
              </a:ext>
            </a:extLst>
          </p:cNvPr>
          <p:cNvSpPr>
            <a:spLocks noGrp="1"/>
          </p:cNvSpPr>
          <p:nvPr>
            <p:ph idx="1"/>
          </p:nvPr>
        </p:nvSpPr>
        <p:spPr>
          <a:xfrm>
            <a:off x="3325009" y="3688046"/>
            <a:ext cx="6339840" cy="2595745"/>
          </a:xfrm>
        </p:spPr>
        <p:txBody>
          <a:bodyPr>
            <a:normAutofit/>
          </a:bodyPr>
          <a:lstStyle/>
          <a:p>
            <a:r>
              <a:rPr lang="en-US" dirty="0">
                <a:solidFill>
                  <a:schemeClr val="tx1"/>
                </a:solidFill>
              </a:rPr>
              <a:t>Free ADHD related webinars</a:t>
            </a:r>
          </a:p>
          <a:p>
            <a:r>
              <a:rPr lang="en-US" dirty="0">
                <a:solidFill>
                  <a:schemeClr val="tx1"/>
                </a:solidFill>
              </a:rPr>
              <a:t>Free resources and downloads</a:t>
            </a:r>
          </a:p>
          <a:p>
            <a:r>
              <a:rPr lang="en-US" dirty="0">
                <a:solidFill>
                  <a:schemeClr val="tx1"/>
                </a:solidFill>
              </a:rPr>
              <a:t>Latest research</a:t>
            </a:r>
          </a:p>
          <a:p>
            <a:r>
              <a:rPr lang="en-US" dirty="0">
                <a:solidFill>
                  <a:schemeClr val="tx1"/>
                </a:solidFill>
              </a:rPr>
              <a:t>Parent, student, teacher perspectives</a:t>
            </a:r>
          </a:p>
          <a:p>
            <a:endParaRPr lang="en-US" dirty="0"/>
          </a:p>
        </p:txBody>
      </p:sp>
      <p:pic>
        <p:nvPicPr>
          <p:cNvPr id="5" name="Picture 4">
            <a:extLst>
              <a:ext uri="{FF2B5EF4-FFF2-40B4-BE49-F238E27FC236}">
                <a16:creationId xmlns:a16="http://schemas.microsoft.com/office/drawing/2014/main" id="{99235D39-F64C-4307-9B74-C5FDACF207F4}"/>
              </a:ext>
            </a:extLst>
          </p:cNvPr>
          <p:cNvPicPr>
            <a:picLocks noChangeAspect="1"/>
          </p:cNvPicPr>
          <p:nvPr/>
        </p:nvPicPr>
        <p:blipFill>
          <a:blip r:embed="rId3"/>
          <a:stretch>
            <a:fillRect/>
          </a:stretch>
        </p:blipFill>
        <p:spPr>
          <a:xfrm>
            <a:off x="2581423" y="2101952"/>
            <a:ext cx="7827013" cy="1174830"/>
          </a:xfrm>
          <a:prstGeom prst="rect">
            <a:avLst/>
          </a:prstGeom>
        </p:spPr>
      </p:pic>
      <p:sp>
        <p:nvSpPr>
          <p:cNvPr id="7" name="Slide Number Placeholder 5">
            <a:extLst>
              <a:ext uri="{FF2B5EF4-FFF2-40B4-BE49-F238E27FC236}">
                <a16:creationId xmlns:a16="http://schemas.microsoft.com/office/drawing/2014/main" id="{05A0400F-5E13-4A81-89CD-8D9694CC0E6A}"/>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44</a:t>
            </a:fld>
            <a:endParaRPr lang="en-US" dirty="0">
              <a:solidFill>
                <a:schemeClr val="tx1"/>
              </a:solidFill>
            </a:endParaRPr>
          </a:p>
        </p:txBody>
      </p:sp>
    </p:spTree>
    <p:extLst>
      <p:ext uri="{BB962C8B-B14F-4D97-AF65-F5344CB8AC3E}">
        <p14:creationId xmlns:p14="http://schemas.microsoft.com/office/powerpoint/2010/main" val="151333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838200" y="365126"/>
            <a:ext cx="10515600" cy="857184"/>
          </a:xfrm>
        </p:spPr>
        <p:txBody>
          <a:bodyPr>
            <a:normAutofit fontScale="90000"/>
          </a:bodyPr>
          <a:lstStyle/>
          <a:p>
            <a:pPr algn="ctr"/>
            <a:r>
              <a:rPr lang="en-US" sz="4900" dirty="0" err="1">
                <a:solidFill>
                  <a:schemeClr val="tx1"/>
                </a:solidFill>
              </a:rPr>
              <a:t>Understood.Org</a:t>
            </a:r>
            <a:br>
              <a:rPr lang="en-US" dirty="0">
                <a:solidFill>
                  <a:schemeClr val="tx1"/>
                </a:solidFill>
              </a:rPr>
            </a:br>
            <a:endParaRPr lang="en-US" sz="2000" dirty="0">
              <a:solidFill>
                <a:schemeClr val="tx1"/>
              </a:solidFill>
            </a:endParaRPr>
          </a:p>
        </p:txBody>
      </p:sp>
      <p:pic>
        <p:nvPicPr>
          <p:cNvPr id="7" name="Picture 6">
            <a:extLst>
              <a:ext uri="{FF2B5EF4-FFF2-40B4-BE49-F238E27FC236}">
                <a16:creationId xmlns:a16="http://schemas.microsoft.com/office/drawing/2014/main" id="{FD8FCC34-9D15-4E55-8ACF-3EBDF59696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3370" y="1809750"/>
            <a:ext cx="5813482" cy="5048250"/>
          </a:xfrm>
          <a:prstGeom prst="rect">
            <a:avLst/>
          </a:prstGeom>
        </p:spPr>
      </p:pic>
      <p:sp>
        <p:nvSpPr>
          <p:cNvPr id="8" name="Slide Number Placeholder 5">
            <a:extLst>
              <a:ext uri="{FF2B5EF4-FFF2-40B4-BE49-F238E27FC236}">
                <a16:creationId xmlns:a16="http://schemas.microsoft.com/office/drawing/2014/main" id="{B95009D6-19CC-402F-8195-A03C75442762}"/>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45</a:t>
            </a:fld>
            <a:endParaRPr lang="en-US" dirty="0">
              <a:solidFill>
                <a:schemeClr val="tx1"/>
              </a:solidFill>
            </a:endParaRPr>
          </a:p>
        </p:txBody>
      </p:sp>
      <p:sp>
        <p:nvSpPr>
          <p:cNvPr id="2" name="TextBox 1">
            <a:extLst>
              <a:ext uri="{FF2B5EF4-FFF2-40B4-BE49-F238E27FC236}">
                <a16:creationId xmlns:a16="http://schemas.microsoft.com/office/drawing/2014/main" id="{2A866EBC-144A-4807-8903-29840CD1FFDE}"/>
              </a:ext>
            </a:extLst>
          </p:cNvPr>
          <p:cNvSpPr txBox="1"/>
          <p:nvPr/>
        </p:nvSpPr>
        <p:spPr>
          <a:xfrm>
            <a:off x="977754" y="942058"/>
            <a:ext cx="10504714" cy="384721"/>
          </a:xfrm>
          <a:prstGeom prst="rect">
            <a:avLst/>
          </a:prstGeom>
          <a:noFill/>
        </p:spPr>
        <p:txBody>
          <a:bodyPr wrap="square" rtlCol="0">
            <a:spAutoFit/>
          </a:bodyPr>
          <a:lstStyle/>
          <a:p>
            <a:r>
              <a:rPr lang="en-US" dirty="0">
                <a:solidFill>
                  <a:schemeClr val="tx2"/>
                </a:solidFill>
                <a:hlinkClick r:id="rId4">
                  <a:extLst>
                    <a:ext uri="{A12FA001-AC4F-418D-AE19-62706E023703}">
                      <ahyp:hlinkClr xmlns:ahyp="http://schemas.microsoft.com/office/drawing/2018/hyperlinkcolor" val="tx"/>
                    </a:ext>
                  </a:extLst>
                </a:hlinkClick>
              </a:rPr>
              <a:t>https://www.understood.org/en/learning-attention-issues/child-learning-disabilities/add-adhd</a:t>
            </a:r>
            <a:endParaRPr lang="en-US" dirty="0">
              <a:solidFill>
                <a:schemeClr val="tx2"/>
              </a:solidFill>
            </a:endParaRPr>
          </a:p>
        </p:txBody>
      </p:sp>
    </p:spTree>
    <p:extLst>
      <p:ext uri="{BB962C8B-B14F-4D97-AF65-F5344CB8AC3E}">
        <p14:creationId xmlns:p14="http://schemas.microsoft.com/office/powerpoint/2010/main" val="1420935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838198" y="505185"/>
            <a:ext cx="10515600" cy="1325563"/>
          </a:xfrm>
        </p:spPr>
        <p:txBody>
          <a:bodyPr>
            <a:normAutofit/>
          </a:bodyPr>
          <a:lstStyle/>
          <a:p>
            <a:pPr algn="ctr"/>
            <a:r>
              <a:rPr lang="en-US" dirty="0">
                <a:solidFill>
                  <a:schemeClr val="tx1"/>
                </a:solidFill>
              </a:rPr>
              <a:t>Tools for Life</a:t>
            </a:r>
            <a:br>
              <a:rPr lang="en-US" dirty="0">
                <a:solidFill>
                  <a:schemeClr val="tx1"/>
                </a:solidFill>
              </a:rPr>
            </a:br>
            <a:r>
              <a:rPr lang="en-US" sz="2000" u="sng" dirty="0">
                <a:solidFill>
                  <a:schemeClr val="tx2"/>
                </a:solidFill>
                <a:latin typeface="+mn-lt"/>
              </a:rPr>
              <a:t>http://www.gatfl.org</a:t>
            </a:r>
          </a:p>
        </p:txBody>
      </p:sp>
      <p:sp>
        <p:nvSpPr>
          <p:cNvPr id="6" name="Content Placeholder 5">
            <a:extLst>
              <a:ext uri="{FF2B5EF4-FFF2-40B4-BE49-F238E27FC236}">
                <a16:creationId xmlns:a16="http://schemas.microsoft.com/office/drawing/2014/main" id="{0C576653-CB1E-4E42-A46F-DEEFC142F89F}"/>
              </a:ext>
            </a:extLst>
          </p:cNvPr>
          <p:cNvSpPr>
            <a:spLocks noGrp="1"/>
          </p:cNvSpPr>
          <p:nvPr>
            <p:ph idx="1"/>
          </p:nvPr>
        </p:nvSpPr>
        <p:spPr>
          <a:xfrm>
            <a:off x="3680279" y="3617553"/>
            <a:ext cx="4831439" cy="2595745"/>
          </a:xfrm>
        </p:spPr>
        <p:txBody>
          <a:bodyPr>
            <a:normAutofit fontScale="92500" lnSpcReduction="10000"/>
          </a:bodyPr>
          <a:lstStyle/>
          <a:p>
            <a:r>
              <a:rPr lang="en-US" dirty="0">
                <a:solidFill>
                  <a:schemeClr val="tx1"/>
                </a:solidFill>
              </a:rPr>
              <a:t>AT App Finder Database</a:t>
            </a:r>
          </a:p>
          <a:p>
            <a:r>
              <a:rPr lang="en-US" dirty="0">
                <a:solidFill>
                  <a:schemeClr val="tx1"/>
                </a:solidFill>
              </a:rPr>
              <a:t>AT Device Loans</a:t>
            </a:r>
          </a:p>
          <a:p>
            <a:r>
              <a:rPr lang="en-US" dirty="0">
                <a:solidFill>
                  <a:schemeClr val="tx1"/>
                </a:solidFill>
              </a:rPr>
              <a:t>AT Assessments</a:t>
            </a:r>
          </a:p>
          <a:p>
            <a:r>
              <a:rPr lang="en-US" dirty="0">
                <a:solidFill>
                  <a:schemeClr val="tx1"/>
                </a:solidFill>
              </a:rPr>
              <a:t>Website Assessments</a:t>
            </a:r>
          </a:p>
          <a:p>
            <a:r>
              <a:rPr lang="en-US" dirty="0">
                <a:solidFill>
                  <a:schemeClr val="tx1"/>
                </a:solidFill>
              </a:rPr>
              <a:t>Workstation Assessments</a:t>
            </a:r>
          </a:p>
          <a:p>
            <a:r>
              <a:rPr lang="en-US" dirty="0">
                <a:solidFill>
                  <a:schemeClr val="tx1"/>
                </a:solidFill>
              </a:rPr>
              <a:t>Individual/Group Trainings</a:t>
            </a:r>
            <a:endParaRPr lang="en-US" dirty="0"/>
          </a:p>
        </p:txBody>
      </p:sp>
      <p:pic>
        <p:nvPicPr>
          <p:cNvPr id="7" name="Picture 6">
            <a:extLst>
              <a:ext uri="{FF2B5EF4-FFF2-40B4-BE49-F238E27FC236}">
                <a16:creationId xmlns:a16="http://schemas.microsoft.com/office/drawing/2014/main" id="{8F85102E-5EFA-42C8-8F6E-D469C8D2A6C5}"/>
              </a:ext>
            </a:extLst>
          </p:cNvPr>
          <p:cNvPicPr>
            <a:picLocks noChangeAspect="1"/>
          </p:cNvPicPr>
          <p:nvPr/>
        </p:nvPicPr>
        <p:blipFill>
          <a:blip r:embed="rId3"/>
          <a:stretch>
            <a:fillRect/>
          </a:stretch>
        </p:blipFill>
        <p:spPr>
          <a:xfrm>
            <a:off x="2928937" y="1830748"/>
            <a:ext cx="6334125" cy="1409700"/>
          </a:xfrm>
          <a:prstGeom prst="rect">
            <a:avLst/>
          </a:prstGeom>
        </p:spPr>
      </p:pic>
      <p:sp>
        <p:nvSpPr>
          <p:cNvPr id="8" name="Slide Number Placeholder 5">
            <a:extLst>
              <a:ext uri="{FF2B5EF4-FFF2-40B4-BE49-F238E27FC236}">
                <a16:creationId xmlns:a16="http://schemas.microsoft.com/office/drawing/2014/main" id="{D2F0AF8D-2447-482F-99B1-768A9501642C}"/>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46</a:t>
            </a:fld>
            <a:endParaRPr lang="en-US" dirty="0">
              <a:solidFill>
                <a:schemeClr val="tx1"/>
              </a:solidFill>
            </a:endParaRPr>
          </a:p>
        </p:txBody>
      </p:sp>
    </p:spTree>
    <p:extLst>
      <p:ext uri="{BB962C8B-B14F-4D97-AF65-F5344CB8AC3E}">
        <p14:creationId xmlns:p14="http://schemas.microsoft.com/office/powerpoint/2010/main" val="32971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p:txBody>
          <a:bodyPr>
            <a:normAutofit/>
          </a:bodyPr>
          <a:lstStyle/>
          <a:p>
            <a:pPr algn="ctr"/>
            <a:r>
              <a:rPr lang="en-US" dirty="0">
                <a:solidFill>
                  <a:schemeClr val="tx1"/>
                </a:solidFill>
              </a:rPr>
              <a:t>Job Accommodation Network</a:t>
            </a:r>
            <a:br>
              <a:rPr lang="en-US" dirty="0">
                <a:solidFill>
                  <a:schemeClr val="tx1"/>
                </a:solidFill>
              </a:rPr>
            </a:br>
            <a:r>
              <a:rPr lang="en-US" sz="2000" u="sng" dirty="0">
                <a:solidFill>
                  <a:schemeClr val="tx2"/>
                </a:solidFill>
              </a:rPr>
              <a:t>http://askjan.org</a:t>
            </a:r>
          </a:p>
        </p:txBody>
      </p:sp>
      <p:pic>
        <p:nvPicPr>
          <p:cNvPr id="8" name="Picture 7">
            <a:extLst>
              <a:ext uri="{FF2B5EF4-FFF2-40B4-BE49-F238E27FC236}">
                <a16:creationId xmlns:a16="http://schemas.microsoft.com/office/drawing/2014/main" id="{098644F1-BA10-494F-A81A-D90F290DB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190" y="1983423"/>
            <a:ext cx="3230983" cy="4107422"/>
          </a:xfrm>
          <a:prstGeom prst="rect">
            <a:avLst/>
          </a:prstGeom>
        </p:spPr>
      </p:pic>
      <p:sp>
        <p:nvSpPr>
          <p:cNvPr id="9" name="Slide Number Placeholder 5">
            <a:extLst>
              <a:ext uri="{FF2B5EF4-FFF2-40B4-BE49-F238E27FC236}">
                <a16:creationId xmlns:a16="http://schemas.microsoft.com/office/drawing/2014/main" id="{7DB98DA6-5DDB-4183-A580-78A371D7DB19}"/>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47</a:t>
            </a:fld>
            <a:endParaRPr lang="en-US" dirty="0">
              <a:solidFill>
                <a:schemeClr val="tx1"/>
              </a:solidFill>
            </a:endParaRPr>
          </a:p>
        </p:txBody>
      </p:sp>
    </p:spTree>
    <p:extLst>
      <p:ext uri="{BB962C8B-B14F-4D97-AF65-F5344CB8AC3E}">
        <p14:creationId xmlns:p14="http://schemas.microsoft.com/office/powerpoint/2010/main" val="1759061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p:txBody>
          <a:bodyPr>
            <a:normAutofit/>
          </a:bodyPr>
          <a:lstStyle/>
          <a:p>
            <a:pPr algn="ctr"/>
            <a:r>
              <a:rPr lang="en-US" dirty="0">
                <a:solidFill>
                  <a:schemeClr val="tx1"/>
                </a:solidFill>
              </a:rPr>
              <a:t>Job Corps Disability Website</a:t>
            </a:r>
            <a:br>
              <a:rPr lang="en-US" dirty="0">
                <a:solidFill>
                  <a:schemeClr val="tx1"/>
                </a:solidFill>
              </a:rPr>
            </a:br>
            <a:r>
              <a:rPr lang="en-US" sz="2200" u="sng" dirty="0">
                <a:solidFill>
                  <a:schemeClr val="tx2"/>
                </a:solidFill>
              </a:rPr>
              <a:t>https://supportservices.jobcorps.gov/disability/Pages/default.aspx</a:t>
            </a:r>
          </a:p>
        </p:txBody>
      </p:sp>
      <p:pic>
        <p:nvPicPr>
          <p:cNvPr id="5" name="Picture 4">
            <a:extLst>
              <a:ext uri="{FF2B5EF4-FFF2-40B4-BE49-F238E27FC236}">
                <a16:creationId xmlns:a16="http://schemas.microsoft.com/office/drawing/2014/main" id="{2C37B9E0-01E5-4CA3-93C1-637ABB51A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930" y="1779412"/>
            <a:ext cx="9256241" cy="4576939"/>
          </a:xfrm>
          <a:prstGeom prst="rect">
            <a:avLst/>
          </a:prstGeom>
        </p:spPr>
      </p:pic>
      <p:sp>
        <p:nvSpPr>
          <p:cNvPr id="6" name="Slide Number Placeholder 5">
            <a:extLst>
              <a:ext uri="{FF2B5EF4-FFF2-40B4-BE49-F238E27FC236}">
                <a16:creationId xmlns:a16="http://schemas.microsoft.com/office/drawing/2014/main" id="{0E9891EB-0654-435A-836A-9AE0A32F7798}"/>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48</a:t>
            </a:fld>
            <a:endParaRPr lang="en-US" dirty="0">
              <a:solidFill>
                <a:schemeClr val="tx1"/>
              </a:solidFill>
            </a:endParaRPr>
          </a:p>
        </p:txBody>
      </p:sp>
    </p:spTree>
    <p:extLst>
      <p:ext uri="{BB962C8B-B14F-4D97-AF65-F5344CB8AC3E}">
        <p14:creationId xmlns:p14="http://schemas.microsoft.com/office/powerpoint/2010/main" val="4041619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0522F-FD6C-446F-94CF-B9BBD4526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636" y="1658658"/>
            <a:ext cx="10047038" cy="5199342"/>
          </a:xfrm>
          <a:prstGeom prst="rect">
            <a:avLst/>
          </a:prstGeom>
        </p:spPr>
      </p:pic>
      <p:sp>
        <p:nvSpPr>
          <p:cNvPr id="6" name="TextBox 5">
            <a:extLst>
              <a:ext uri="{FF2B5EF4-FFF2-40B4-BE49-F238E27FC236}">
                <a16:creationId xmlns:a16="http://schemas.microsoft.com/office/drawing/2014/main" id="{68E9A41A-967E-45C9-83B8-470F976CF787}"/>
              </a:ext>
            </a:extLst>
          </p:cNvPr>
          <p:cNvSpPr txBox="1"/>
          <p:nvPr/>
        </p:nvSpPr>
        <p:spPr>
          <a:xfrm>
            <a:off x="1274618" y="360218"/>
            <a:ext cx="10204056" cy="1015663"/>
          </a:xfrm>
          <a:prstGeom prst="rect">
            <a:avLst/>
          </a:prstGeom>
          <a:noFill/>
        </p:spPr>
        <p:txBody>
          <a:bodyPr wrap="square" rtlCol="0">
            <a:spAutoFit/>
          </a:bodyPr>
          <a:lstStyle/>
          <a:p>
            <a:pPr algn="ctr"/>
            <a:r>
              <a:rPr lang="en-US" sz="4000" dirty="0"/>
              <a:t>Supporting Students with Learning Disabilities</a:t>
            </a:r>
          </a:p>
          <a:p>
            <a:pPr algn="ctr"/>
            <a:r>
              <a:rPr lang="en-US" sz="2000" dirty="0">
                <a:solidFill>
                  <a:schemeClr val="tx2"/>
                </a:solidFill>
                <a:hlinkClick r:id="rId4">
                  <a:extLst>
                    <a:ext uri="{A12FA001-AC4F-418D-AE19-62706E023703}">
                      <ahyp:hlinkClr xmlns:ahyp="http://schemas.microsoft.com/office/drawing/2018/hyperlinkcolor" val="tx"/>
                    </a:ext>
                  </a:extLst>
                </a:hlinkClick>
              </a:rPr>
              <a:t>https://supportservices.jobcorps.gov/SupportingStudentsLD/Pages/Related-Disabilities.aspx</a:t>
            </a:r>
            <a:endParaRPr lang="en-US" sz="2000" dirty="0">
              <a:solidFill>
                <a:schemeClr val="tx2"/>
              </a:solidFill>
            </a:endParaRPr>
          </a:p>
        </p:txBody>
      </p:sp>
    </p:spTree>
    <p:extLst>
      <p:ext uri="{BB962C8B-B14F-4D97-AF65-F5344CB8AC3E}">
        <p14:creationId xmlns:p14="http://schemas.microsoft.com/office/powerpoint/2010/main" val="75559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BEE2494-C735-48B3-9414-42AD98D9AAC4}"/>
              </a:ext>
            </a:extLst>
          </p:cNvPr>
          <p:cNvSpPr/>
          <p:nvPr/>
        </p:nvSpPr>
        <p:spPr>
          <a:xfrm>
            <a:off x="2152650" y="696845"/>
            <a:ext cx="3070642" cy="923330"/>
          </a:xfrm>
          <a:prstGeom prst="rect">
            <a:avLst/>
          </a:prstGeom>
        </p:spPr>
        <p:txBody>
          <a:bodyPr wrap="square" lIns="0" tIns="0" rIns="0" bIns="0">
            <a:normAutofit/>
          </a:bodyPr>
          <a:lstStyle/>
          <a:p>
            <a:r>
              <a:rPr lang="da-DK" sz="3000" b="1" dirty="0">
                <a:solidFill>
                  <a:schemeClr val="tx1">
                    <a:lumMod val="75000"/>
                    <a:lumOff val="25000"/>
                  </a:schemeClr>
                </a:solidFill>
                <a:ea typeface="+mj-ea"/>
                <a:cs typeface="+mj-cs"/>
              </a:rPr>
              <a:t>LOREM IPSUM DOLOR SIT AMET</a:t>
            </a:r>
            <a:endParaRPr lang="en-GB" sz="2100" dirty="0">
              <a:solidFill>
                <a:schemeClr val="tx1">
                  <a:lumMod val="75000"/>
                  <a:lumOff val="25000"/>
                </a:schemeClr>
              </a:solidFill>
            </a:endParaRPr>
          </a:p>
        </p:txBody>
      </p:sp>
      <p:grpSp>
        <p:nvGrpSpPr>
          <p:cNvPr id="4" name="Group 3">
            <a:extLst>
              <a:ext uri="{FF2B5EF4-FFF2-40B4-BE49-F238E27FC236}">
                <a16:creationId xmlns:a16="http://schemas.microsoft.com/office/drawing/2014/main" id="{E7D79F29-EF4B-4BA1-AFF2-0680ED70490D}"/>
              </a:ext>
            </a:extLst>
          </p:cNvPr>
          <p:cNvGrpSpPr/>
          <p:nvPr/>
        </p:nvGrpSpPr>
        <p:grpSpPr>
          <a:xfrm>
            <a:off x="246149" y="3576583"/>
            <a:ext cx="5466139" cy="1928980"/>
            <a:chOff x="908491" y="3396410"/>
            <a:chExt cx="4714875" cy="3096240"/>
          </a:xfrm>
          <a:solidFill>
            <a:srgbClr val="C00000"/>
          </a:solidFill>
        </p:grpSpPr>
        <p:sp>
          <p:nvSpPr>
            <p:cNvPr id="17" name="Rectangle 16">
              <a:extLst>
                <a:ext uri="{FF2B5EF4-FFF2-40B4-BE49-F238E27FC236}">
                  <a16:creationId xmlns:a16="http://schemas.microsoft.com/office/drawing/2014/main" id="{90FD8341-A01B-4B28-9FF8-F8B232907DDE}"/>
                </a:ext>
              </a:extLst>
            </p:cNvPr>
            <p:cNvSpPr/>
            <p:nvPr/>
          </p:nvSpPr>
          <p:spPr bwMode="auto">
            <a:xfrm flipH="1">
              <a:off x="908491" y="4060297"/>
              <a:ext cx="4714875" cy="2432353"/>
            </a:xfrm>
            <a:prstGeom prst="rect">
              <a:avLst/>
            </a:prstGeom>
            <a:grpFill/>
            <a:ln>
              <a:noFill/>
            </a:ln>
          </p:spPr>
          <p:txBody>
            <a:bodyPr vert="horz" wrap="square" lIns="68580" tIns="34290" rIns="68580" bIns="34290" numCol="1" rtlCol="0" anchor="t" anchorCtr="0" compatLnSpc="1">
              <a:prstTxWarp prst="textNoShape">
                <a:avLst/>
              </a:prstTxWarp>
              <a:normAutofit/>
            </a:bodyPr>
            <a:lstStyle/>
            <a:p>
              <a:pPr algn="l"/>
              <a:endParaRPr lang="en-GB" sz="1350" dirty="0"/>
            </a:p>
          </p:txBody>
        </p:sp>
        <p:sp>
          <p:nvSpPr>
            <p:cNvPr id="18" name="Right Triangle 17">
              <a:extLst>
                <a:ext uri="{FF2B5EF4-FFF2-40B4-BE49-F238E27FC236}">
                  <a16:creationId xmlns:a16="http://schemas.microsoft.com/office/drawing/2014/main" id="{E9964BCB-B1F1-445B-886B-82B56EC5CEA2}"/>
                </a:ext>
              </a:extLst>
            </p:cNvPr>
            <p:cNvSpPr/>
            <p:nvPr/>
          </p:nvSpPr>
          <p:spPr bwMode="auto">
            <a:xfrm rot="10800000" flipV="1">
              <a:off x="4958202" y="3396410"/>
              <a:ext cx="665164" cy="665164"/>
            </a:xfrm>
            <a:prstGeom prst="rtTriangle">
              <a:avLst/>
            </a:prstGeom>
            <a:grpFill/>
            <a:ln>
              <a:noFill/>
            </a:ln>
          </p:spPr>
          <p:txBody>
            <a:bodyPr vert="horz" wrap="square" lIns="68580" tIns="34290" rIns="68580" bIns="34290" numCol="1" rtlCol="0" anchor="t" anchorCtr="0" compatLnSpc="1">
              <a:prstTxWarp prst="textNoShape">
                <a:avLst/>
              </a:prstTxWarp>
              <a:normAutofit fontScale="40000" lnSpcReduction="20000"/>
            </a:bodyPr>
            <a:lstStyle/>
            <a:p>
              <a:pPr algn="l"/>
              <a:endParaRPr lang="en-GB" sz="1350"/>
            </a:p>
          </p:txBody>
        </p:sp>
      </p:grpSp>
      <p:grpSp>
        <p:nvGrpSpPr>
          <p:cNvPr id="3" name="Group 2">
            <a:extLst>
              <a:ext uri="{FF2B5EF4-FFF2-40B4-BE49-F238E27FC236}">
                <a16:creationId xmlns:a16="http://schemas.microsoft.com/office/drawing/2014/main" id="{D6B66858-28A1-4288-8CE3-0D44FC5BE3CF}"/>
              </a:ext>
            </a:extLst>
          </p:cNvPr>
          <p:cNvGrpSpPr/>
          <p:nvPr/>
        </p:nvGrpSpPr>
        <p:grpSpPr>
          <a:xfrm>
            <a:off x="6143440" y="3613732"/>
            <a:ext cx="5502762" cy="1803202"/>
            <a:chOff x="6368802" y="2922827"/>
            <a:chExt cx="4984998" cy="2404269"/>
          </a:xfrm>
          <a:solidFill>
            <a:srgbClr val="0070C0"/>
          </a:solidFill>
        </p:grpSpPr>
        <p:sp>
          <p:nvSpPr>
            <p:cNvPr id="24" name="Rectangle 23">
              <a:extLst>
                <a:ext uri="{FF2B5EF4-FFF2-40B4-BE49-F238E27FC236}">
                  <a16:creationId xmlns:a16="http://schemas.microsoft.com/office/drawing/2014/main" id="{FBA8769A-6CF5-4F8F-9108-F7CB8DD6371B}"/>
                </a:ext>
              </a:extLst>
            </p:cNvPr>
            <p:cNvSpPr/>
            <p:nvPr/>
          </p:nvSpPr>
          <p:spPr bwMode="auto">
            <a:xfrm>
              <a:off x="6923959" y="2922827"/>
              <a:ext cx="4429841" cy="2404269"/>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a:bodyPr>
            <a:lstStyle/>
            <a:p>
              <a:pPr algn="l"/>
              <a:endParaRPr lang="en-GB" sz="1350"/>
            </a:p>
          </p:txBody>
        </p:sp>
        <p:sp>
          <p:nvSpPr>
            <p:cNvPr id="25" name="Right Triangle 24">
              <a:extLst>
                <a:ext uri="{FF2B5EF4-FFF2-40B4-BE49-F238E27FC236}">
                  <a16:creationId xmlns:a16="http://schemas.microsoft.com/office/drawing/2014/main" id="{CEFB70BF-86D9-4363-B8D1-6A3D581BFD9D}"/>
                </a:ext>
              </a:extLst>
            </p:cNvPr>
            <p:cNvSpPr/>
            <p:nvPr/>
          </p:nvSpPr>
          <p:spPr bwMode="auto">
            <a:xfrm rot="16200000" flipH="1">
              <a:off x="6368802" y="2922828"/>
              <a:ext cx="555162" cy="555162"/>
            </a:xfrm>
            <a:prstGeom prst="rtTriangl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fontScale="85000" lnSpcReduction="20000"/>
            </a:bodyPr>
            <a:lstStyle/>
            <a:p>
              <a:pPr algn="l"/>
              <a:endParaRPr lang="en-GB" sz="1350"/>
            </a:p>
          </p:txBody>
        </p:sp>
      </p:grpSp>
      <p:sp>
        <p:nvSpPr>
          <p:cNvPr id="83" name="Title 3">
            <a:extLst>
              <a:ext uri="{FF2B5EF4-FFF2-40B4-BE49-F238E27FC236}">
                <a16:creationId xmlns:a16="http://schemas.microsoft.com/office/drawing/2014/main" id="{6ADD5F4A-914C-4D2D-AA09-784905D386D6}"/>
              </a:ext>
            </a:extLst>
          </p:cNvPr>
          <p:cNvSpPr>
            <a:spLocks noGrp="1"/>
          </p:cNvSpPr>
          <p:nvPr>
            <p:ph type="title"/>
          </p:nvPr>
        </p:nvSpPr>
        <p:spPr>
          <a:xfrm>
            <a:off x="838200" y="365125"/>
            <a:ext cx="10515600" cy="1325563"/>
          </a:xfrm>
        </p:spPr>
        <p:txBody>
          <a:bodyPr/>
          <a:lstStyle/>
          <a:p>
            <a:r>
              <a:rPr lang="en-US" dirty="0"/>
              <a:t>Attention Deficit/Hyperactivity Disorder</a:t>
            </a:r>
            <a:br>
              <a:rPr lang="en-US" dirty="0"/>
            </a:br>
            <a:r>
              <a:rPr lang="en-US" sz="3600" dirty="0">
                <a:solidFill>
                  <a:srgbClr val="92D050"/>
                </a:solidFill>
              </a:rPr>
              <a:t>Key Terms</a:t>
            </a:r>
          </a:p>
        </p:txBody>
      </p:sp>
      <p:sp>
        <p:nvSpPr>
          <p:cNvPr id="84" name="TextBox 83">
            <a:extLst>
              <a:ext uri="{FF2B5EF4-FFF2-40B4-BE49-F238E27FC236}">
                <a16:creationId xmlns:a16="http://schemas.microsoft.com/office/drawing/2014/main" id="{162D2182-ACAB-4D49-B24C-386CE1B7A5D3}"/>
              </a:ext>
            </a:extLst>
          </p:cNvPr>
          <p:cNvSpPr txBox="1"/>
          <p:nvPr/>
        </p:nvSpPr>
        <p:spPr>
          <a:xfrm>
            <a:off x="6919378" y="3960546"/>
            <a:ext cx="4572711" cy="707069"/>
          </a:xfrm>
          <a:prstGeom prst="rect">
            <a:avLst/>
          </a:prstGeom>
          <a:noFill/>
        </p:spPr>
        <p:txBody>
          <a:bodyPr wrap="square" lIns="0" tIns="0" rIns="0" bIns="0" rtlCol="0" anchor="ctr">
            <a:normAutofit fontScale="92500" lnSpcReduction="20000"/>
          </a:bodyPr>
          <a:lstStyle/>
          <a:p>
            <a:pPr>
              <a:lnSpc>
                <a:spcPct val="120000"/>
              </a:lnSpc>
            </a:pPr>
            <a:r>
              <a:rPr lang="en-US" sz="2600" b="1" dirty="0">
                <a:solidFill>
                  <a:schemeClr val="bg1"/>
                </a:solidFill>
              </a:rPr>
              <a:t>Disorder </a:t>
            </a:r>
            <a:endParaRPr lang="en-US" sz="2000" b="1" dirty="0">
              <a:solidFill>
                <a:schemeClr val="bg1"/>
              </a:solidFill>
            </a:endParaRPr>
          </a:p>
          <a:p>
            <a:pPr>
              <a:lnSpc>
                <a:spcPct val="120000"/>
              </a:lnSpc>
            </a:pPr>
            <a:r>
              <a:rPr lang="en-US" sz="2200" b="1" dirty="0">
                <a:solidFill>
                  <a:schemeClr val="bg1"/>
                </a:solidFill>
              </a:rPr>
              <a:t>Defines a genetic and structural variation</a:t>
            </a:r>
          </a:p>
        </p:txBody>
      </p:sp>
      <p:sp>
        <p:nvSpPr>
          <p:cNvPr id="85" name="TextBox 84">
            <a:extLst>
              <a:ext uri="{FF2B5EF4-FFF2-40B4-BE49-F238E27FC236}">
                <a16:creationId xmlns:a16="http://schemas.microsoft.com/office/drawing/2014/main" id="{1AB8991C-817D-4EEF-BC68-35E277BAE97B}"/>
              </a:ext>
            </a:extLst>
          </p:cNvPr>
          <p:cNvSpPr txBox="1"/>
          <p:nvPr/>
        </p:nvSpPr>
        <p:spPr>
          <a:xfrm>
            <a:off x="517027" y="4314080"/>
            <a:ext cx="4485286" cy="707069"/>
          </a:xfrm>
          <a:prstGeom prst="rect">
            <a:avLst/>
          </a:prstGeom>
          <a:noFill/>
        </p:spPr>
        <p:txBody>
          <a:bodyPr wrap="square" lIns="0" tIns="0" rIns="0" bIns="0" rtlCol="0" anchor="ctr">
            <a:normAutofit fontScale="85000" lnSpcReduction="20000"/>
          </a:bodyPr>
          <a:lstStyle/>
          <a:p>
            <a:pPr>
              <a:lnSpc>
                <a:spcPct val="120000"/>
              </a:lnSpc>
            </a:pPr>
            <a:r>
              <a:rPr lang="en-US" sz="2800" b="1" dirty="0">
                <a:solidFill>
                  <a:schemeClr val="bg1"/>
                </a:solidFill>
              </a:rPr>
              <a:t>Deficit</a:t>
            </a:r>
          </a:p>
          <a:p>
            <a:pPr>
              <a:lnSpc>
                <a:spcPct val="120000"/>
              </a:lnSpc>
            </a:pPr>
            <a:r>
              <a:rPr lang="en-US" sz="2400" b="1" dirty="0">
                <a:solidFill>
                  <a:schemeClr val="bg1"/>
                </a:solidFill>
              </a:rPr>
              <a:t>Defines a decrease from what is expected </a:t>
            </a:r>
          </a:p>
        </p:txBody>
      </p:sp>
      <p:grpSp>
        <p:nvGrpSpPr>
          <p:cNvPr id="20" name="Group 19">
            <a:extLst>
              <a:ext uri="{FF2B5EF4-FFF2-40B4-BE49-F238E27FC236}">
                <a16:creationId xmlns:a16="http://schemas.microsoft.com/office/drawing/2014/main" id="{0FEA3B2C-163D-4F79-B31C-21A9317DE392}"/>
              </a:ext>
            </a:extLst>
          </p:cNvPr>
          <p:cNvGrpSpPr/>
          <p:nvPr/>
        </p:nvGrpSpPr>
        <p:grpSpPr>
          <a:xfrm>
            <a:off x="5013717" y="2462237"/>
            <a:ext cx="1722210" cy="4426863"/>
            <a:chOff x="5013717" y="2462237"/>
            <a:chExt cx="1722210" cy="4426863"/>
          </a:xfrm>
        </p:grpSpPr>
        <p:grpSp>
          <p:nvGrpSpPr>
            <p:cNvPr id="88" name="Group 87">
              <a:extLst>
                <a:ext uri="{FF2B5EF4-FFF2-40B4-BE49-F238E27FC236}">
                  <a16:creationId xmlns:a16="http://schemas.microsoft.com/office/drawing/2014/main" id="{C0C6C78D-920D-4046-BEF0-8C34F3ED04B5}"/>
                </a:ext>
              </a:extLst>
            </p:cNvPr>
            <p:cNvGrpSpPr/>
            <p:nvPr/>
          </p:nvGrpSpPr>
          <p:grpSpPr>
            <a:xfrm>
              <a:off x="5013717" y="2462237"/>
              <a:ext cx="1722210" cy="4426863"/>
              <a:chOff x="4771556" y="2917825"/>
              <a:chExt cx="1917700" cy="4929362"/>
            </a:xfrm>
          </p:grpSpPr>
          <p:sp>
            <p:nvSpPr>
              <p:cNvPr id="6" name="Freeform 5">
                <a:extLst>
                  <a:ext uri="{FF2B5EF4-FFF2-40B4-BE49-F238E27FC236}">
                    <a16:creationId xmlns:a16="http://schemas.microsoft.com/office/drawing/2014/main" id="{FA04AE35-70D2-49C7-ABEB-895C36E3BD72}"/>
                  </a:ext>
                </a:extLst>
              </p:cNvPr>
              <p:cNvSpPr>
                <a:spLocks/>
              </p:cNvSpPr>
              <p:nvPr/>
            </p:nvSpPr>
            <p:spPr bwMode="auto">
              <a:xfrm>
                <a:off x="5004919" y="3519488"/>
                <a:ext cx="1358900" cy="2532063"/>
              </a:xfrm>
              <a:custGeom>
                <a:avLst/>
                <a:gdLst>
                  <a:gd name="T0" fmla="*/ 1165 w 1182"/>
                  <a:gd name="T1" fmla="*/ 1278 h 2203"/>
                  <a:gd name="T2" fmla="*/ 1042 w 1182"/>
                  <a:gd name="T3" fmla="*/ 1111 h 2203"/>
                  <a:gd name="T4" fmla="*/ 1080 w 1182"/>
                  <a:gd name="T5" fmla="*/ 1076 h 2203"/>
                  <a:gd name="T6" fmla="*/ 1087 w 1182"/>
                  <a:gd name="T7" fmla="*/ 1067 h 2203"/>
                  <a:gd name="T8" fmla="*/ 1092 w 1182"/>
                  <a:gd name="T9" fmla="*/ 1059 h 2203"/>
                  <a:gd name="T10" fmla="*/ 1104 w 1182"/>
                  <a:gd name="T11" fmla="*/ 1035 h 2203"/>
                  <a:gd name="T12" fmla="*/ 1112 w 1182"/>
                  <a:gd name="T13" fmla="*/ 1003 h 2203"/>
                  <a:gd name="T14" fmla="*/ 1114 w 1182"/>
                  <a:gd name="T15" fmla="*/ 991 h 2203"/>
                  <a:gd name="T16" fmla="*/ 1116 w 1182"/>
                  <a:gd name="T17" fmla="*/ 973 h 2203"/>
                  <a:gd name="T18" fmla="*/ 1118 w 1182"/>
                  <a:gd name="T19" fmla="*/ 922 h 2203"/>
                  <a:gd name="T20" fmla="*/ 1118 w 1182"/>
                  <a:gd name="T21" fmla="*/ 812 h 2203"/>
                  <a:gd name="T22" fmla="*/ 1159 w 1182"/>
                  <a:gd name="T23" fmla="*/ 697 h 2203"/>
                  <a:gd name="T24" fmla="*/ 1046 w 1182"/>
                  <a:gd name="T25" fmla="*/ 689 h 2203"/>
                  <a:gd name="T26" fmla="*/ 1040 w 1182"/>
                  <a:gd name="T27" fmla="*/ 698 h 2203"/>
                  <a:gd name="T28" fmla="*/ 1012 w 1182"/>
                  <a:gd name="T29" fmla="*/ 737 h 2203"/>
                  <a:gd name="T30" fmla="*/ 1010 w 1182"/>
                  <a:gd name="T31" fmla="*/ 739 h 2203"/>
                  <a:gd name="T32" fmla="*/ 990 w 1182"/>
                  <a:gd name="T33" fmla="*/ 725 h 2203"/>
                  <a:gd name="T34" fmla="*/ 1017 w 1182"/>
                  <a:gd name="T35" fmla="*/ 686 h 2203"/>
                  <a:gd name="T36" fmla="*/ 1045 w 1182"/>
                  <a:gd name="T37" fmla="*/ 646 h 2203"/>
                  <a:gd name="T38" fmla="*/ 1068 w 1182"/>
                  <a:gd name="T39" fmla="*/ 614 h 2203"/>
                  <a:gd name="T40" fmla="*/ 1016 w 1182"/>
                  <a:gd name="T41" fmla="*/ 505 h 2203"/>
                  <a:gd name="T42" fmla="*/ 897 w 1182"/>
                  <a:gd name="T43" fmla="*/ 493 h 2203"/>
                  <a:gd name="T44" fmla="*/ 874 w 1182"/>
                  <a:gd name="T45" fmla="*/ 525 h 2203"/>
                  <a:gd name="T46" fmla="*/ 846 w 1182"/>
                  <a:gd name="T47" fmla="*/ 565 h 2203"/>
                  <a:gd name="T48" fmla="*/ 818 w 1182"/>
                  <a:gd name="T49" fmla="*/ 604 h 2203"/>
                  <a:gd name="T50" fmla="*/ 798 w 1182"/>
                  <a:gd name="T51" fmla="*/ 589 h 2203"/>
                  <a:gd name="T52" fmla="*/ 924 w 1182"/>
                  <a:gd name="T53" fmla="*/ 411 h 2203"/>
                  <a:gd name="T54" fmla="*/ 923 w 1182"/>
                  <a:gd name="T55" fmla="*/ 411 h 2203"/>
                  <a:gd name="T56" fmla="*/ 927 w 1182"/>
                  <a:gd name="T57" fmla="*/ 407 h 2203"/>
                  <a:gd name="T58" fmla="*/ 1092 w 1182"/>
                  <a:gd name="T59" fmla="*/ 172 h 2203"/>
                  <a:gd name="T60" fmla="*/ 1061 w 1182"/>
                  <a:gd name="T61" fmla="*/ 34 h 2203"/>
                  <a:gd name="T62" fmla="*/ 921 w 1182"/>
                  <a:gd name="T63" fmla="*/ 51 h 2203"/>
                  <a:gd name="T64" fmla="*/ 755 w 1182"/>
                  <a:gd name="T65" fmla="*/ 286 h 2203"/>
                  <a:gd name="T66" fmla="*/ 753 w 1182"/>
                  <a:gd name="T67" fmla="*/ 290 h 2203"/>
                  <a:gd name="T68" fmla="*/ 752 w 1182"/>
                  <a:gd name="T69" fmla="*/ 290 h 2203"/>
                  <a:gd name="T70" fmla="*/ 388 w 1182"/>
                  <a:gd name="T71" fmla="*/ 807 h 2203"/>
                  <a:gd name="T72" fmla="*/ 292 w 1182"/>
                  <a:gd name="T73" fmla="*/ 996 h 2203"/>
                  <a:gd name="T74" fmla="*/ 265 w 1182"/>
                  <a:gd name="T75" fmla="*/ 474 h 2203"/>
                  <a:gd name="T76" fmla="*/ 237 w 1182"/>
                  <a:gd name="T77" fmla="*/ 317 h 2203"/>
                  <a:gd name="T78" fmla="*/ 81 w 1182"/>
                  <a:gd name="T79" fmla="*/ 344 h 2203"/>
                  <a:gd name="T80" fmla="*/ 51 w 1182"/>
                  <a:gd name="T81" fmla="*/ 781 h 2203"/>
                  <a:gd name="T82" fmla="*/ 35 w 1182"/>
                  <a:gd name="T83" fmla="*/ 1087 h 2203"/>
                  <a:gd name="T84" fmla="*/ 117 w 1182"/>
                  <a:gd name="T85" fmla="*/ 1252 h 2203"/>
                  <a:gd name="T86" fmla="*/ 121 w 1182"/>
                  <a:gd name="T87" fmla="*/ 1954 h 2203"/>
                  <a:gd name="T88" fmla="*/ 817 w 1182"/>
                  <a:gd name="T89" fmla="*/ 2033 h 2203"/>
                  <a:gd name="T90" fmla="*/ 821 w 1182"/>
                  <a:gd name="T91" fmla="*/ 1569 h 2203"/>
                  <a:gd name="T92" fmla="*/ 968 w 1182"/>
                  <a:gd name="T93" fmla="*/ 1515 h 2203"/>
                  <a:gd name="T94" fmla="*/ 1056 w 1182"/>
                  <a:gd name="T95" fmla="*/ 1438 h 2203"/>
                  <a:gd name="T96" fmla="*/ 1165 w 1182"/>
                  <a:gd name="T97" fmla="*/ 127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2" h="2203">
                    <a:moveTo>
                      <a:pt x="1165" y="1278"/>
                    </a:moveTo>
                    <a:cubicBezTo>
                      <a:pt x="1112" y="1188"/>
                      <a:pt x="964" y="1168"/>
                      <a:pt x="1042" y="1111"/>
                    </a:cubicBezTo>
                    <a:cubicBezTo>
                      <a:pt x="1040" y="1113"/>
                      <a:pt x="1072" y="1084"/>
                      <a:pt x="1080" y="1076"/>
                    </a:cubicBezTo>
                    <a:cubicBezTo>
                      <a:pt x="1083" y="1072"/>
                      <a:pt x="1085" y="1069"/>
                      <a:pt x="1087" y="1067"/>
                    </a:cubicBezTo>
                    <a:cubicBezTo>
                      <a:pt x="1088" y="1065"/>
                      <a:pt x="1090" y="1063"/>
                      <a:pt x="1092" y="1059"/>
                    </a:cubicBezTo>
                    <a:cubicBezTo>
                      <a:pt x="1095" y="1053"/>
                      <a:pt x="1108" y="1021"/>
                      <a:pt x="1104" y="1035"/>
                    </a:cubicBezTo>
                    <a:cubicBezTo>
                      <a:pt x="1107" y="1024"/>
                      <a:pt x="1110" y="1014"/>
                      <a:pt x="1112" y="1003"/>
                    </a:cubicBezTo>
                    <a:cubicBezTo>
                      <a:pt x="1113" y="998"/>
                      <a:pt x="1114" y="994"/>
                      <a:pt x="1114" y="991"/>
                    </a:cubicBezTo>
                    <a:cubicBezTo>
                      <a:pt x="1115" y="985"/>
                      <a:pt x="1116" y="979"/>
                      <a:pt x="1116" y="973"/>
                    </a:cubicBezTo>
                    <a:cubicBezTo>
                      <a:pt x="1117" y="956"/>
                      <a:pt x="1118" y="939"/>
                      <a:pt x="1118" y="922"/>
                    </a:cubicBezTo>
                    <a:cubicBezTo>
                      <a:pt x="1118" y="886"/>
                      <a:pt x="1118" y="849"/>
                      <a:pt x="1118" y="812"/>
                    </a:cubicBezTo>
                    <a:cubicBezTo>
                      <a:pt x="1118" y="763"/>
                      <a:pt x="1134" y="725"/>
                      <a:pt x="1159" y="697"/>
                    </a:cubicBezTo>
                    <a:cubicBezTo>
                      <a:pt x="1114" y="667"/>
                      <a:pt x="1064" y="663"/>
                      <a:pt x="1046" y="689"/>
                    </a:cubicBezTo>
                    <a:cubicBezTo>
                      <a:pt x="1040" y="698"/>
                      <a:pt x="1040" y="698"/>
                      <a:pt x="1040" y="698"/>
                    </a:cubicBezTo>
                    <a:cubicBezTo>
                      <a:pt x="1012" y="737"/>
                      <a:pt x="1012" y="737"/>
                      <a:pt x="1012" y="737"/>
                    </a:cubicBezTo>
                    <a:cubicBezTo>
                      <a:pt x="1010" y="739"/>
                      <a:pt x="1010" y="739"/>
                      <a:pt x="1010" y="739"/>
                    </a:cubicBezTo>
                    <a:cubicBezTo>
                      <a:pt x="990" y="725"/>
                      <a:pt x="990" y="725"/>
                      <a:pt x="990" y="725"/>
                    </a:cubicBezTo>
                    <a:cubicBezTo>
                      <a:pt x="1017" y="686"/>
                      <a:pt x="1017" y="686"/>
                      <a:pt x="1017" y="686"/>
                    </a:cubicBezTo>
                    <a:cubicBezTo>
                      <a:pt x="1045" y="646"/>
                      <a:pt x="1045" y="646"/>
                      <a:pt x="1045" y="646"/>
                    </a:cubicBezTo>
                    <a:cubicBezTo>
                      <a:pt x="1068" y="614"/>
                      <a:pt x="1068" y="614"/>
                      <a:pt x="1068" y="614"/>
                    </a:cubicBezTo>
                    <a:cubicBezTo>
                      <a:pt x="1086" y="587"/>
                      <a:pt x="1063" y="539"/>
                      <a:pt x="1016" y="505"/>
                    </a:cubicBezTo>
                    <a:cubicBezTo>
                      <a:pt x="969" y="472"/>
                      <a:pt x="915" y="467"/>
                      <a:pt x="897" y="493"/>
                    </a:cubicBezTo>
                    <a:cubicBezTo>
                      <a:pt x="874" y="525"/>
                      <a:pt x="874" y="525"/>
                      <a:pt x="874" y="525"/>
                    </a:cubicBezTo>
                    <a:cubicBezTo>
                      <a:pt x="846" y="565"/>
                      <a:pt x="846" y="565"/>
                      <a:pt x="846" y="565"/>
                    </a:cubicBezTo>
                    <a:cubicBezTo>
                      <a:pt x="818" y="604"/>
                      <a:pt x="818" y="604"/>
                      <a:pt x="818" y="604"/>
                    </a:cubicBezTo>
                    <a:cubicBezTo>
                      <a:pt x="798" y="589"/>
                      <a:pt x="798" y="589"/>
                      <a:pt x="798" y="589"/>
                    </a:cubicBezTo>
                    <a:cubicBezTo>
                      <a:pt x="924" y="411"/>
                      <a:pt x="924" y="411"/>
                      <a:pt x="924" y="411"/>
                    </a:cubicBezTo>
                    <a:cubicBezTo>
                      <a:pt x="923" y="411"/>
                      <a:pt x="923" y="411"/>
                      <a:pt x="923" y="411"/>
                    </a:cubicBezTo>
                    <a:cubicBezTo>
                      <a:pt x="924" y="409"/>
                      <a:pt x="926" y="408"/>
                      <a:pt x="927" y="407"/>
                    </a:cubicBezTo>
                    <a:cubicBezTo>
                      <a:pt x="1092" y="172"/>
                      <a:pt x="1092" y="172"/>
                      <a:pt x="1092" y="172"/>
                    </a:cubicBezTo>
                    <a:cubicBezTo>
                      <a:pt x="1122" y="129"/>
                      <a:pt x="1109" y="67"/>
                      <a:pt x="1061" y="34"/>
                    </a:cubicBezTo>
                    <a:cubicBezTo>
                      <a:pt x="1014" y="0"/>
                      <a:pt x="951" y="8"/>
                      <a:pt x="921" y="51"/>
                    </a:cubicBezTo>
                    <a:cubicBezTo>
                      <a:pt x="755" y="286"/>
                      <a:pt x="755" y="286"/>
                      <a:pt x="755" y="286"/>
                    </a:cubicBezTo>
                    <a:cubicBezTo>
                      <a:pt x="754" y="287"/>
                      <a:pt x="754" y="289"/>
                      <a:pt x="753" y="290"/>
                    </a:cubicBezTo>
                    <a:cubicBezTo>
                      <a:pt x="752" y="290"/>
                      <a:pt x="752" y="290"/>
                      <a:pt x="752" y="290"/>
                    </a:cubicBezTo>
                    <a:cubicBezTo>
                      <a:pt x="388" y="807"/>
                      <a:pt x="388" y="807"/>
                      <a:pt x="388" y="807"/>
                    </a:cubicBezTo>
                    <a:cubicBezTo>
                      <a:pt x="292" y="996"/>
                      <a:pt x="292" y="996"/>
                      <a:pt x="292" y="996"/>
                    </a:cubicBezTo>
                    <a:cubicBezTo>
                      <a:pt x="265" y="474"/>
                      <a:pt x="265" y="474"/>
                      <a:pt x="265" y="474"/>
                    </a:cubicBezTo>
                    <a:cubicBezTo>
                      <a:pt x="279" y="412"/>
                      <a:pt x="288" y="353"/>
                      <a:pt x="237" y="317"/>
                    </a:cubicBezTo>
                    <a:cubicBezTo>
                      <a:pt x="187" y="281"/>
                      <a:pt x="116" y="293"/>
                      <a:pt x="81" y="344"/>
                    </a:cubicBezTo>
                    <a:cubicBezTo>
                      <a:pt x="51" y="781"/>
                      <a:pt x="51" y="781"/>
                      <a:pt x="51" y="781"/>
                    </a:cubicBezTo>
                    <a:cubicBezTo>
                      <a:pt x="51" y="781"/>
                      <a:pt x="0" y="900"/>
                      <a:pt x="35" y="1087"/>
                    </a:cubicBezTo>
                    <a:cubicBezTo>
                      <a:pt x="117" y="1252"/>
                      <a:pt x="117" y="1252"/>
                      <a:pt x="117" y="1252"/>
                    </a:cubicBezTo>
                    <a:cubicBezTo>
                      <a:pt x="121" y="2203"/>
                      <a:pt x="176" y="1877"/>
                      <a:pt x="121" y="1954"/>
                    </a:cubicBezTo>
                    <a:cubicBezTo>
                      <a:pt x="817" y="2033"/>
                      <a:pt x="817" y="2033"/>
                      <a:pt x="817" y="2033"/>
                    </a:cubicBezTo>
                    <a:cubicBezTo>
                      <a:pt x="836" y="1954"/>
                      <a:pt x="821" y="1569"/>
                      <a:pt x="821" y="1569"/>
                    </a:cubicBezTo>
                    <a:cubicBezTo>
                      <a:pt x="849" y="1560"/>
                      <a:pt x="928" y="1536"/>
                      <a:pt x="968" y="1515"/>
                    </a:cubicBezTo>
                    <a:cubicBezTo>
                      <a:pt x="987" y="1505"/>
                      <a:pt x="1018" y="1485"/>
                      <a:pt x="1056" y="1438"/>
                    </a:cubicBezTo>
                    <a:cubicBezTo>
                      <a:pt x="1125" y="1344"/>
                      <a:pt x="1182" y="1307"/>
                      <a:pt x="1165" y="1278"/>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 name="Freeform 6">
                <a:extLst>
                  <a:ext uri="{FF2B5EF4-FFF2-40B4-BE49-F238E27FC236}">
                    <a16:creationId xmlns:a16="http://schemas.microsoft.com/office/drawing/2014/main" id="{405FB7DF-C64A-45AF-92AF-71D217C6CE3F}"/>
                  </a:ext>
                </a:extLst>
              </p:cNvPr>
              <p:cNvSpPr>
                <a:spLocks/>
              </p:cNvSpPr>
              <p:nvPr/>
            </p:nvSpPr>
            <p:spPr bwMode="auto">
              <a:xfrm>
                <a:off x="5841531" y="3346450"/>
                <a:ext cx="847725" cy="1225550"/>
              </a:xfrm>
              <a:custGeom>
                <a:avLst/>
                <a:gdLst>
                  <a:gd name="T0" fmla="*/ 675 w 736"/>
                  <a:gd name="T1" fmla="*/ 34 h 1067"/>
                  <a:gd name="T2" fmla="*/ 534 w 736"/>
                  <a:gd name="T3" fmla="*/ 51 h 1067"/>
                  <a:gd name="T4" fmla="*/ 369 w 736"/>
                  <a:gd name="T5" fmla="*/ 286 h 1067"/>
                  <a:gd name="T6" fmla="*/ 366 w 736"/>
                  <a:gd name="T7" fmla="*/ 290 h 1067"/>
                  <a:gd name="T8" fmla="*/ 366 w 736"/>
                  <a:gd name="T9" fmla="*/ 290 h 1067"/>
                  <a:gd name="T10" fmla="*/ 1 w 736"/>
                  <a:gd name="T11" fmla="*/ 807 h 1067"/>
                  <a:gd name="T12" fmla="*/ 0 w 736"/>
                  <a:gd name="T13" fmla="*/ 806 h 1067"/>
                  <a:gd name="T14" fmla="*/ 1 w 736"/>
                  <a:gd name="T15" fmla="*/ 812 h 1067"/>
                  <a:gd name="T16" fmla="*/ 45 w 736"/>
                  <a:gd name="T17" fmla="*/ 1051 h 1067"/>
                  <a:gd name="T18" fmla="*/ 46 w 736"/>
                  <a:gd name="T19" fmla="*/ 1051 h 1067"/>
                  <a:gd name="T20" fmla="*/ 47 w 736"/>
                  <a:gd name="T21" fmla="*/ 1052 h 1067"/>
                  <a:gd name="T22" fmla="*/ 54 w 736"/>
                  <a:gd name="T23" fmla="*/ 1056 h 1067"/>
                  <a:gd name="T24" fmla="*/ 55 w 736"/>
                  <a:gd name="T25" fmla="*/ 1056 h 1067"/>
                  <a:gd name="T26" fmla="*/ 60 w 736"/>
                  <a:gd name="T27" fmla="*/ 1058 h 1067"/>
                  <a:gd name="T28" fmla="*/ 90 w 736"/>
                  <a:gd name="T29" fmla="*/ 1067 h 1067"/>
                  <a:gd name="T30" fmla="*/ 92 w 736"/>
                  <a:gd name="T31" fmla="*/ 1067 h 1067"/>
                  <a:gd name="T32" fmla="*/ 92 w 736"/>
                  <a:gd name="T33" fmla="*/ 1067 h 1067"/>
                  <a:gd name="T34" fmla="*/ 126 w 736"/>
                  <a:gd name="T35" fmla="*/ 1021 h 1067"/>
                  <a:gd name="T36" fmla="*/ 316 w 736"/>
                  <a:gd name="T37" fmla="*/ 722 h 1067"/>
                  <a:gd name="T38" fmla="*/ 437 w 736"/>
                  <a:gd name="T39" fmla="*/ 638 h 1067"/>
                  <a:gd name="T40" fmla="*/ 437 w 736"/>
                  <a:gd name="T41" fmla="*/ 597 h 1067"/>
                  <a:gd name="T42" fmla="*/ 432 w 736"/>
                  <a:gd name="T43" fmla="*/ 604 h 1067"/>
                  <a:gd name="T44" fmla="*/ 411 w 736"/>
                  <a:gd name="T45" fmla="*/ 589 h 1067"/>
                  <a:gd name="T46" fmla="*/ 463 w 736"/>
                  <a:gd name="T47" fmla="*/ 516 h 1067"/>
                  <a:gd name="T48" fmla="*/ 481 w 736"/>
                  <a:gd name="T49" fmla="*/ 491 h 1067"/>
                  <a:gd name="T50" fmla="*/ 537 w 736"/>
                  <a:gd name="T51" fmla="*/ 411 h 1067"/>
                  <a:gd name="T52" fmla="*/ 537 w 736"/>
                  <a:gd name="T53" fmla="*/ 411 h 1067"/>
                  <a:gd name="T54" fmla="*/ 540 w 736"/>
                  <a:gd name="T55" fmla="*/ 407 h 1067"/>
                  <a:gd name="T56" fmla="*/ 705 w 736"/>
                  <a:gd name="T57" fmla="*/ 172 h 1067"/>
                  <a:gd name="T58" fmla="*/ 675 w 736"/>
                  <a:gd name="T59" fmla="*/ 3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6" h="1067">
                    <a:moveTo>
                      <a:pt x="675" y="34"/>
                    </a:moveTo>
                    <a:cubicBezTo>
                      <a:pt x="627" y="0"/>
                      <a:pt x="565" y="8"/>
                      <a:pt x="534" y="51"/>
                    </a:cubicBezTo>
                    <a:cubicBezTo>
                      <a:pt x="369" y="286"/>
                      <a:pt x="369" y="286"/>
                      <a:pt x="369" y="286"/>
                    </a:cubicBezTo>
                    <a:cubicBezTo>
                      <a:pt x="368" y="287"/>
                      <a:pt x="367" y="289"/>
                      <a:pt x="366" y="290"/>
                    </a:cubicBezTo>
                    <a:cubicBezTo>
                      <a:pt x="366" y="290"/>
                      <a:pt x="366" y="290"/>
                      <a:pt x="366" y="290"/>
                    </a:cubicBezTo>
                    <a:cubicBezTo>
                      <a:pt x="1" y="807"/>
                      <a:pt x="1" y="807"/>
                      <a:pt x="1" y="807"/>
                    </a:cubicBezTo>
                    <a:cubicBezTo>
                      <a:pt x="0" y="806"/>
                      <a:pt x="0" y="806"/>
                      <a:pt x="0" y="806"/>
                    </a:cubicBezTo>
                    <a:cubicBezTo>
                      <a:pt x="0" y="808"/>
                      <a:pt x="0" y="810"/>
                      <a:pt x="1" y="812"/>
                    </a:cubicBezTo>
                    <a:cubicBezTo>
                      <a:pt x="13" y="888"/>
                      <a:pt x="18" y="977"/>
                      <a:pt x="45" y="1051"/>
                    </a:cubicBezTo>
                    <a:cubicBezTo>
                      <a:pt x="45" y="1051"/>
                      <a:pt x="45" y="1051"/>
                      <a:pt x="46" y="1051"/>
                    </a:cubicBezTo>
                    <a:cubicBezTo>
                      <a:pt x="46" y="1051"/>
                      <a:pt x="46" y="1052"/>
                      <a:pt x="47" y="1052"/>
                    </a:cubicBezTo>
                    <a:cubicBezTo>
                      <a:pt x="47" y="1049"/>
                      <a:pt x="51" y="1052"/>
                      <a:pt x="54" y="1056"/>
                    </a:cubicBezTo>
                    <a:cubicBezTo>
                      <a:pt x="54" y="1056"/>
                      <a:pt x="55" y="1056"/>
                      <a:pt x="55" y="1056"/>
                    </a:cubicBezTo>
                    <a:cubicBezTo>
                      <a:pt x="57" y="1057"/>
                      <a:pt x="58" y="1057"/>
                      <a:pt x="60" y="1058"/>
                    </a:cubicBezTo>
                    <a:cubicBezTo>
                      <a:pt x="70" y="1061"/>
                      <a:pt x="80" y="1064"/>
                      <a:pt x="90" y="1067"/>
                    </a:cubicBezTo>
                    <a:cubicBezTo>
                      <a:pt x="91" y="1067"/>
                      <a:pt x="91" y="1067"/>
                      <a:pt x="92" y="1067"/>
                    </a:cubicBezTo>
                    <a:cubicBezTo>
                      <a:pt x="92" y="1067"/>
                      <a:pt x="92" y="1067"/>
                      <a:pt x="92" y="1067"/>
                    </a:cubicBezTo>
                    <a:cubicBezTo>
                      <a:pt x="104" y="1051"/>
                      <a:pt x="115" y="1036"/>
                      <a:pt x="126" y="1021"/>
                    </a:cubicBezTo>
                    <a:cubicBezTo>
                      <a:pt x="194" y="924"/>
                      <a:pt x="256" y="824"/>
                      <a:pt x="316" y="722"/>
                    </a:cubicBezTo>
                    <a:cubicBezTo>
                      <a:pt x="345" y="671"/>
                      <a:pt x="390" y="645"/>
                      <a:pt x="437" y="638"/>
                    </a:cubicBezTo>
                    <a:cubicBezTo>
                      <a:pt x="436" y="624"/>
                      <a:pt x="436" y="610"/>
                      <a:pt x="437" y="597"/>
                    </a:cubicBezTo>
                    <a:cubicBezTo>
                      <a:pt x="432" y="604"/>
                      <a:pt x="432" y="604"/>
                      <a:pt x="432" y="604"/>
                    </a:cubicBezTo>
                    <a:cubicBezTo>
                      <a:pt x="411" y="589"/>
                      <a:pt x="411" y="589"/>
                      <a:pt x="411" y="589"/>
                    </a:cubicBezTo>
                    <a:cubicBezTo>
                      <a:pt x="463" y="516"/>
                      <a:pt x="463" y="516"/>
                      <a:pt x="463" y="516"/>
                    </a:cubicBezTo>
                    <a:cubicBezTo>
                      <a:pt x="468" y="507"/>
                      <a:pt x="474" y="498"/>
                      <a:pt x="481" y="491"/>
                    </a:cubicBezTo>
                    <a:cubicBezTo>
                      <a:pt x="537" y="411"/>
                      <a:pt x="537" y="411"/>
                      <a:pt x="537" y="411"/>
                    </a:cubicBezTo>
                    <a:cubicBezTo>
                      <a:pt x="537" y="411"/>
                      <a:pt x="537" y="411"/>
                      <a:pt x="537" y="411"/>
                    </a:cubicBezTo>
                    <a:cubicBezTo>
                      <a:pt x="538" y="409"/>
                      <a:pt x="539" y="408"/>
                      <a:pt x="540" y="407"/>
                    </a:cubicBezTo>
                    <a:cubicBezTo>
                      <a:pt x="705" y="172"/>
                      <a:pt x="705" y="172"/>
                      <a:pt x="705" y="172"/>
                    </a:cubicBezTo>
                    <a:cubicBezTo>
                      <a:pt x="736" y="129"/>
                      <a:pt x="722" y="67"/>
                      <a:pt x="675" y="34"/>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 name="Freeform 7">
                <a:extLst>
                  <a:ext uri="{FF2B5EF4-FFF2-40B4-BE49-F238E27FC236}">
                    <a16:creationId xmlns:a16="http://schemas.microsoft.com/office/drawing/2014/main" id="{866B319E-1B8E-4F9B-AF1B-496F1100F92B}"/>
                  </a:ext>
                </a:extLst>
              </p:cNvPr>
              <p:cNvSpPr>
                <a:spLocks/>
              </p:cNvSpPr>
              <p:nvPr/>
            </p:nvSpPr>
            <p:spPr bwMode="auto">
              <a:xfrm>
                <a:off x="5306544" y="2917825"/>
                <a:ext cx="1136650" cy="2144713"/>
              </a:xfrm>
              <a:custGeom>
                <a:avLst/>
                <a:gdLst>
                  <a:gd name="T0" fmla="*/ 988 w 988"/>
                  <a:gd name="T1" fmla="*/ 1812 h 1867"/>
                  <a:gd name="T2" fmla="*/ 931 w 988"/>
                  <a:gd name="T3" fmla="*/ 1867 h 1867"/>
                  <a:gd name="T4" fmla="*/ 57 w 988"/>
                  <a:gd name="T5" fmla="*/ 1867 h 1867"/>
                  <a:gd name="T6" fmla="*/ 0 w 988"/>
                  <a:gd name="T7" fmla="*/ 1812 h 1867"/>
                  <a:gd name="T8" fmla="*/ 0 w 988"/>
                  <a:gd name="T9" fmla="*/ 55 h 1867"/>
                  <a:gd name="T10" fmla="*/ 57 w 988"/>
                  <a:gd name="T11" fmla="*/ 0 h 1867"/>
                  <a:gd name="T12" fmla="*/ 931 w 988"/>
                  <a:gd name="T13" fmla="*/ 0 h 1867"/>
                  <a:gd name="T14" fmla="*/ 988 w 988"/>
                  <a:gd name="T15" fmla="*/ 55 h 1867"/>
                  <a:gd name="T16" fmla="*/ 988 w 988"/>
                  <a:gd name="T17" fmla="*/ 1812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1867">
                    <a:moveTo>
                      <a:pt x="988" y="1812"/>
                    </a:moveTo>
                    <a:cubicBezTo>
                      <a:pt x="988" y="1842"/>
                      <a:pt x="962" y="1867"/>
                      <a:pt x="931" y="1867"/>
                    </a:cubicBezTo>
                    <a:cubicBezTo>
                      <a:pt x="57" y="1867"/>
                      <a:pt x="57" y="1867"/>
                      <a:pt x="57" y="1867"/>
                    </a:cubicBezTo>
                    <a:cubicBezTo>
                      <a:pt x="26" y="1867"/>
                      <a:pt x="0" y="1842"/>
                      <a:pt x="0" y="1812"/>
                    </a:cubicBezTo>
                    <a:cubicBezTo>
                      <a:pt x="0" y="55"/>
                      <a:pt x="0" y="55"/>
                      <a:pt x="0" y="55"/>
                    </a:cubicBezTo>
                    <a:cubicBezTo>
                      <a:pt x="0" y="25"/>
                      <a:pt x="26" y="0"/>
                      <a:pt x="57" y="0"/>
                    </a:cubicBezTo>
                    <a:cubicBezTo>
                      <a:pt x="931" y="0"/>
                      <a:pt x="931" y="0"/>
                      <a:pt x="931" y="0"/>
                    </a:cubicBezTo>
                    <a:cubicBezTo>
                      <a:pt x="962" y="0"/>
                      <a:pt x="988" y="25"/>
                      <a:pt x="988" y="55"/>
                    </a:cubicBezTo>
                    <a:lnTo>
                      <a:pt x="988" y="1812"/>
                    </a:lnTo>
                    <a:close/>
                  </a:path>
                </a:pathLst>
              </a:custGeom>
              <a:solidFill>
                <a:srgbClr val="123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 name="Freeform 8">
                <a:extLst>
                  <a:ext uri="{FF2B5EF4-FFF2-40B4-BE49-F238E27FC236}">
                    <a16:creationId xmlns:a16="http://schemas.microsoft.com/office/drawing/2014/main" id="{03CF3735-3BEE-46CC-A3AE-F2FCB0E7E311}"/>
                  </a:ext>
                </a:extLst>
              </p:cNvPr>
              <p:cNvSpPr>
                <a:spLocks/>
              </p:cNvSpPr>
              <p:nvPr/>
            </p:nvSpPr>
            <p:spPr bwMode="auto">
              <a:xfrm>
                <a:off x="5358931" y="3154363"/>
                <a:ext cx="1030288" cy="1725613"/>
              </a:xfrm>
              <a:custGeom>
                <a:avLst/>
                <a:gdLst>
                  <a:gd name="T0" fmla="*/ 600 w 649"/>
                  <a:gd name="T1" fmla="*/ 0 h 1087"/>
                  <a:gd name="T2" fmla="*/ 530 w 649"/>
                  <a:gd name="T3" fmla="*/ 0 h 1087"/>
                  <a:gd name="T4" fmla="*/ 497 w 649"/>
                  <a:gd name="T5" fmla="*/ 0 h 1087"/>
                  <a:gd name="T6" fmla="*/ 350 w 649"/>
                  <a:gd name="T7" fmla="*/ 0 h 1087"/>
                  <a:gd name="T8" fmla="*/ 277 w 649"/>
                  <a:gd name="T9" fmla="*/ 0 h 1087"/>
                  <a:gd name="T10" fmla="*/ 190 w 649"/>
                  <a:gd name="T11" fmla="*/ 0 h 1087"/>
                  <a:gd name="T12" fmla="*/ 54 w 649"/>
                  <a:gd name="T13" fmla="*/ 0 h 1087"/>
                  <a:gd name="T14" fmla="*/ 18 w 649"/>
                  <a:gd name="T15" fmla="*/ 0 h 1087"/>
                  <a:gd name="T16" fmla="*/ 0 w 649"/>
                  <a:gd name="T17" fmla="*/ 144 h 1087"/>
                  <a:gd name="T18" fmla="*/ 0 w 649"/>
                  <a:gd name="T19" fmla="*/ 183 h 1087"/>
                  <a:gd name="T20" fmla="*/ 0 w 649"/>
                  <a:gd name="T21" fmla="*/ 290 h 1087"/>
                  <a:gd name="T22" fmla="*/ 0 w 649"/>
                  <a:gd name="T23" fmla="*/ 420 h 1087"/>
                  <a:gd name="T24" fmla="*/ 0 w 649"/>
                  <a:gd name="T25" fmla="*/ 452 h 1087"/>
                  <a:gd name="T26" fmla="*/ 0 w 649"/>
                  <a:gd name="T27" fmla="*/ 774 h 1087"/>
                  <a:gd name="T28" fmla="*/ 0 w 649"/>
                  <a:gd name="T29" fmla="*/ 803 h 1087"/>
                  <a:gd name="T30" fmla="*/ 0 w 649"/>
                  <a:gd name="T31" fmla="*/ 952 h 1087"/>
                  <a:gd name="T32" fmla="*/ 0 w 649"/>
                  <a:gd name="T33" fmla="*/ 990 h 1087"/>
                  <a:gd name="T34" fmla="*/ 0 w 649"/>
                  <a:gd name="T35" fmla="*/ 1087 h 1087"/>
                  <a:gd name="T36" fmla="*/ 35 w 649"/>
                  <a:gd name="T37" fmla="*/ 1087 h 1087"/>
                  <a:gd name="T38" fmla="*/ 152 w 649"/>
                  <a:gd name="T39" fmla="*/ 1087 h 1087"/>
                  <a:gd name="T40" fmla="*/ 157 w 649"/>
                  <a:gd name="T41" fmla="*/ 1087 h 1087"/>
                  <a:gd name="T42" fmla="*/ 190 w 649"/>
                  <a:gd name="T43" fmla="*/ 1087 h 1087"/>
                  <a:gd name="T44" fmla="*/ 227 w 649"/>
                  <a:gd name="T45" fmla="*/ 1087 h 1087"/>
                  <a:gd name="T46" fmla="*/ 354 w 649"/>
                  <a:gd name="T47" fmla="*/ 1087 h 1087"/>
                  <a:gd name="T48" fmla="*/ 391 w 649"/>
                  <a:gd name="T49" fmla="*/ 1087 h 1087"/>
                  <a:gd name="T50" fmla="*/ 515 w 649"/>
                  <a:gd name="T51" fmla="*/ 1087 h 1087"/>
                  <a:gd name="T52" fmla="*/ 566 w 649"/>
                  <a:gd name="T53" fmla="*/ 1087 h 1087"/>
                  <a:gd name="T54" fmla="*/ 649 w 649"/>
                  <a:gd name="T55" fmla="*/ 998 h 1087"/>
                  <a:gd name="T56" fmla="*/ 649 w 649"/>
                  <a:gd name="T57" fmla="*/ 925 h 1087"/>
                  <a:gd name="T58" fmla="*/ 649 w 649"/>
                  <a:gd name="T59" fmla="*/ 872 h 1087"/>
                  <a:gd name="T60" fmla="*/ 649 w 649"/>
                  <a:gd name="T61" fmla="*/ 817 h 1087"/>
                  <a:gd name="T62" fmla="*/ 649 w 649"/>
                  <a:gd name="T63" fmla="*/ 420 h 1087"/>
                  <a:gd name="T64" fmla="*/ 649 w 649"/>
                  <a:gd name="T65" fmla="*/ 290 h 1087"/>
                  <a:gd name="T66" fmla="*/ 649 w 649"/>
                  <a:gd name="T67" fmla="*/ 62 h 1087"/>
                  <a:gd name="T68" fmla="*/ 617 w 649"/>
                  <a:gd name="T6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9" h="1087">
                    <a:moveTo>
                      <a:pt x="617" y="0"/>
                    </a:moveTo>
                    <a:lnTo>
                      <a:pt x="600" y="0"/>
                    </a:lnTo>
                    <a:lnTo>
                      <a:pt x="567" y="0"/>
                    </a:lnTo>
                    <a:lnTo>
                      <a:pt x="530" y="0"/>
                    </a:lnTo>
                    <a:lnTo>
                      <a:pt x="499" y="0"/>
                    </a:lnTo>
                    <a:lnTo>
                      <a:pt x="497" y="0"/>
                    </a:lnTo>
                    <a:lnTo>
                      <a:pt x="455" y="0"/>
                    </a:lnTo>
                    <a:lnTo>
                      <a:pt x="350" y="0"/>
                    </a:lnTo>
                    <a:lnTo>
                      <a:pt x="314" y="0"/>
                    </a:lnTo>
                    <a:lnTo>
                      <a:pt x="277" y="0"/>
                    </a:lnTo>
                    <a:lnTo>
                      <a:pt x="242" y="0"/>
                    </a:lnTo>
                    <a:lnTo>
                      <a:pt x="190" y="0"/>
                    </a:lnTo>
                    <a:lnTo>
                      <a:pt x="157" y="0"/>
                    </a:lnTo>
                    <a:lnTo>
                      <a:pt x="54" y="0"/>
                    </a:lnTo>
                    <a:lnTo>
                      <a:pt x="51" y="0"/>
                    </a:lnTo>
                    <a:lnTo>
                      <a:pt x="18" y="0"/>
                    </a:lnTo>
                    <a:lnTo>
                      <a:pt x="0" y="0"/>
                    </a:lnTo>
                    <a:lnTo>
                      <a:pt x="0" y="144"/>
                    </a:lnTo>
                    <a:lnTo>
                      <a:pt x="0" y="144"/>
                    </a:lnTo>
                    <a:lnTo>
                      <a:pt x="0" y="183"/>
                    </a:lnTo>
                    <a:lnTo>
                      <a:pt x="0" y="183"/>
                    </a:lnTo>
                    <a:lnTo>
                      <a:pt x="0" y="290"/>
                    </a:lnTo>
                    <a:lnTo>
                      <a:pt x="0" y="290"/>
                    </a:lnTo>
                    <a:lnTo>
                      <a:pt x="0" y="420"/>
                    </a:lnTo>
                    <a:lnTo>
                      <a:pt x="0" y="420"/>
                    </a:lnTo>
                    <a:lnTo>
                      <a:pt x="0" y="452"/>
                    </a:lnTo>
                    <a:lnTo>
                      <a:pt x="0" y="452"/>
                    </a:lnTo>
                    <a:lnTo>
                      <a:pt x="0" y="774"/>
                    </a:lnTo>
                    <a:lnTo>
                      <a:pt x="0" y="774"/>
                    </a:lnTo>
                    <a:lnTo>
                      <a:pt x="0" y="803"/>
                    </a:lnTo>
                    <a:lnTo>
                      <a:pt x="0" y="803"/>
                    </a:lnTo>
                    <a:lnTo>
                      <a:pt x="0" y="952"/>
                    </a:lnTo>
                    <a:lnTo>
                      <a:pt x="0" y="952"/>
                    </a:lnTo>
                    <a:lnTo>
                      <a:pt x="0" y="990"/>
                    </a:lnTo>
                    <a:lnTo>
                      <a:pt x="0" y="990"/>
                    </a:lnTo>
                    <a:lnTo>
                      <a:pt x="0" y="1087"/>
                    </a:lnTo>
                    <a:lnTo>
                      <a:pt x="2" y="1087"/>
                    </a:lnTo>
                    <a:lnTo>
                      <a:pt x="35" y="1087"/>
                    </a:lnTo>
                    <a:lnTo>
                      <a:pt x="110" y="1087"/>
                    </a:lnTo>
                    <a:lnTo>
                      <a:pt x="152" y="1087"/>
                    </a:lnTo>
                    <a:lnTo>
                      <a:pt x="152" y="1087"/>
                    </a:lnTo>
                    <a:lnTo>
                      <a:pt x="157" y="1087"/>
                    </a:lnTo>
                    <a:lnTo>
                      <a:pt x="185" y="1087"/>
                    </a:lnTo>
                    <a:lnTo>
                      <a:pt x="190" y="1087"/>
                    </a:lnTo>
                    <a:lnTo>
                      <a:pt x="222" y="1087"/>
                    </a:lnTo>
                    <a:lnTo>
                      <a:pt x="227" y="1087"/>
                    </a:lnTo>
                    <a:lnTo>
                      <a:pt x="255" y="1087"/>
                    </a:lnTo>
                    <a:lnTo>
                      <a:pt x="354" y="1087"/>
                    </a:lnTo>
                    <a:lnTo>
                      <a:pt x="356" y="1087"/>
                    </a:lnTo>
                    <a:lnTo>
                      <a:pt x="391" y="1087"/>
                    </a:lnTo>
                    <a:lnTo>
                      <a:pt x="479" y="1087"/>
                    </a:lnTo>
                    <a:lnTo>
                      <a:pt x="515" y="1087"/>
                    </a:lnTo>
                    <a:lnTo>
                      <a:pt x="523" y="1087"/>
                    </a:lnTo>
                    <a:lnTo>
                      <a:pt x="566" y="1087"/>
                    </a:lnTo>
                    <a:lnTo>
                      <a:pt x="649" y="1087"/>
                    </a:lnTo>
                    <a:lnTo>
                      <a:pt x="649" y="998"/>
                    </a:lnTo>
                    <a:lnTo>
                      <a:pt x="649" y="939"/>
                    </a:lnTo>
                    <a:lnTo>
                      <a:pt x="649" y="925"/>
                    </a:lnTo>
                    <a:lnTo>
                      <a:pt x="649" y="907"/>
                    </a:lnTo>
                    <a:lnTo>
                      <a:pt x="649" y="872"/>
                    </a:lnTo>
                    <a:lnTo>
                      <a:pt x="649" y="857"/>
                    </a:lnTo>
                    <a:lnTo>
                      <a:pt x="649" y="817"/>
                    </a:lnTo>
                    <a:lnTo>
                      <a:pt x="649" y="452"/>
                    </a:lnTo>
                    <a:lnTo>
                      <a:pt x="649" y="420"/>
                    </a:lnTo>
                    <a:lnTo>
                      <a:pt x="649" y="335"/>
                    </a:lnTo>
                    <a:lnTo>
                      <a:pt x="649" y="290"/>
                    </a:lnTo>
                    <a:lnTo>
                      <a:pt x="649" y="99"/>
                    </a:lnTo>
                    <a:lnTo>
                      <a:pt x="649" y="62"/>
                    </a:lnTo>
                    <a:lnTo>
                      <a:pt x="649" y="0"/>
                    </a:lnTo>
                    <a:lnTo>
                      <a:pt x="617" y="0"/>
                    </a:lnTo>
                    <a:close/>
                  </a:path>
                </a:pathLst>
              </a:custGeom>
              <a:solidFill>
                <a:srgbClr val="64B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 name="Rectangle 9">
                <a:extLst>
                  <a:ext uri="{FF2B5EF4-FFF2-40B4-BE49-F238E27FC236}">
                    <a16:creationId xmlns:a16="http://schemas.microsoft.com/office/drawing/2014/main" id="{3B2A9729-790C-4763-B3FE-40F95231B37D}"/>
                  </a:ext>
                </a:extLst>
              </p:cNvPr>
              <p:cNvSpPr>
                <a:spLocks noChangeArrowheads="1"/>
              </p:cNvSpPr>
              <p:nvPr/>
            </p:nvSpPr>
            <p:spPr bwMode="auto">
              <a:xfrm>
                <a:off x="4850931" y="5511800"/>
                <a:ext cx="1287463" cy="13462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 name="Freeform 10">
                <a:extLst>
                  <a:ext uri="{FF2B5EF4-FFF2-40B4-BE49-F238E27FC236}">
                    <a16:creationId xmlns:a16="http://schemas.microsoft.com/office/drawing/2014/main" id="{6A976E92-5EC9-4768-8F43-D57782CDE74C}"/>
                  </a:ext>
                </a:extLst>
              </p:cNvPr>
              <p:cNvSpPr>
                <a:spLocks/>
              </p:cNvSpPr>
              <p:nvPr/>
            </p:nvSpPr>
            <p:spPr bwMode="auto">
              <a:xfrm>
                <a:off x="5835181" y="5568950"/>
                <a:ext cx="120650" cy="120650"/>
              </a:xfrm>
              <a:custGeom>
                <a:avLst/>
                <a:gdLst>
                  <a:gd name="T0" fmla="*/ 49 w 105"/>
                  <a:gd name="T1" fmla="*/ 104 h 105"/>
                  <a:gd name="T2" fmla="*/ 103 w 105"/>
                  <a:gd name="T3" fmla="*/ 56 h 105"/>
                  <a:gd name="T4" fmla="*/ 55 w 105"/>
                  <a:gd name="T5" fmla="*/ 2 h 105"/>
                  <a:gd name="T6" fmla="*/ 1 w 105"/>
                  <a:gd name="T7" fmla="*/ 50 h 105"/>
                  <a:gd name="T8" fmla="*/ 49 w 105"/>
                  <a:gd name="T9" fmla="*/ 104 h 105"/>
                </a:gdLst>
                <a:ahLst/>
                <a:cxnLst>
                  <a:cxn ang="0">
                    <a:pos x="T0" y="T1"/>
                  </a:cxn>
                  <a:cxn ang="0">
                    <a:pos x="T2" y="T3"/>
                  </a:cxn>
                  <a:cxn ang="0">
                    <a:pos x="T4" y="T5"/>
                  </a:cxn>
                  <a:cxn ang="0">
                    <a:pos x="T6" y="T7"/>
                  </a:cxn>
                  <a:cxn ang="0">
                    <a:pos x="T8" y="T9"/>
                  </a:cxn>
                </a:cxnLst>
                <a:rect l="0" t="0" r="r" b="b"/>
                <a:pathLst>
                  <a:path w="105" h="105">
                    <a:moveTo>
                      <a:pt x="49" y="104"/>
                    </a:moveTo>
                    <a:cubicBezTo>
                      <a:pt x="77" y="105"/>
                      <a:pt x="101" y="84"/>
                      <a:pt x="103" y="56"/>
                    </a:cubicBezTo>
                    <a:cubicBezTo>
                      <a:pt x="105" y="27"/>
                      <a:pt x="83" y="3"/>
                      <a:pt x="55" y="2"/>
                    </a:cubicBezTo>
                    <a:cubicBezTo>
                      <a:pt x="27" y="0"/>
                      <a:pt x="3" y="22"/>
                      <a:pt x="1" y="50"/>
                    </a:cubicBezTo>
                    <a:cubicBezTo>
                      <a:pt x="0" y="78"/>
                      <a:pt x="21" y="102"/>
                      <a:pt x="49" y="10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 name="Rectangle 11">
                <a:extLst>
                  <a:ext uri="{FF2B5EF4-FFF2-40B4-BE49-F238E27FC236}">
                    <a16:creationId xmlns:a16="http://schemas.microsoft.com/office/drawing/2014/main" id="{2D392213-1011-4F16-9D07-F11512F00CFD}"/>
                  </a:ext>
                </a:extLst>
              </p:cNvPr>
              <p:cNvSpPr>
                <a:spLocks noChangeArrowheads="1"/>
              </p:cNvSpPr>
              <p:nvPr/>
            </p:nvSpPr>
            <p:spPr bwMode="auto">
              <a:xfrm>
                <a:off x="4771556" y="5753100"/>
                <a:ext cx="1420813" cy="2094087"/>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86" name="Group 85">
                <a:extLst>
                  <a:ext uri="{FF2B5EF4-FFF2-40B4-BE49-F238E27FC236}">
                    <a16:creationId xmlns:a16="http://schemas.microsoft.com/office/drawing/2014/main" id="{40711931-4837-4C29-B49A-F9DB7E9DF63B}"/>
                  </a:ext>
                </a:extLst>
              </p:cNvPr>
              <p:cNvGrpSpPr/>
              <p:nvPr/>
            </p:nvGrpSpPr>
            <p:grpSpPr>
              <a:xfrm>
                <a:off x="5358931" y="3154363"/>
                <a:ext cx="1030288" cy="1725612"/>
                <a:chOff x="6777600" y="2108076"/>
                <a:chExt cx="421762" cy="706402"/>
              </a:xfrm>
            </p:grpSpPr>
            <p:sp>
              <p:nvSpPr>
                <p:cNvPr id="37" name="Rectangle 80">
                  <a:extLst>
                    <a:ext uri="{FF2B5EF4-FFF2-40B4-BE49-F238E27FC236}">
                      <a16:creationId xmlns:a16="http://schemas.microsoft.com/office/drawing/2014/main" id="{67DBCD0C-1F3F-42E4-A513-9D0E0C3C8A3E}"/>
                    </a:ext>
                  </a:extLst>
                </p:cNvPr>
                <p:cNvSpPr>
                  <a:spLocks noChangeArrowheads="1"/>
                </p:cNvSpPr>
                <p:nvPr/>
              </p:nvSpPr>
              <p:spPr bwMode="auto">
                <a:xfrm>
                  <a:off x="6777600" y="2108076"/>
                  <a:ext cx="421762" cy="706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8" name="Rectangle 81">
                  <a:extLst>
                    <a:ext uri="{FF2B5EF4-FFF2-40B4-BE49-F238E27FC236}">
                      <a16:creationId xmlns:a16="http://schemas.microsoft.com/office/drawing/2014/main" id="{AF804A8E-6EE5-4ACA-AF8B-9DAB37B5ADB8}"/>
                    </a:ext>
                  </a:extLst>
                </p:cNvPr>
                <p:cNvSpPr>
                  <a:spLocks noChangeArrowheads="1"/>
                </p:cNvSpPr>
                <p:nvPr/>
              </p:nvSpPr>
              <p:spPr bwMode="auto">
                <a:xfrm>
                  <a:off x="6777600" y="2108076"/>
                  <a:ext cx="421762" cy="6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9" name="Rectangle 82">
                  <a:extLst>
                    <a:ext uri="{FF2B5EF4-FFF2-40B4-BE49-F238E27FC236}">
                      <a16:creationId xmlns:a16="http://schemas.microsoft.com/office/drawing/2014/main" id="{1927885C-6468-4168-B148-B4ED10377196}"/>
                    </a:ext>
                  </a:extLst>
                </p:cNvPr>
                <p:cNvSpPr>
                  <a:spLocks noChangeArrowheads="1"/>
                </p:cNvSpPr>
                <p:nvPr/>
              </p:nvSpPr>
              <p:spPr bwMode="auto">
                <a:xfrm>
                  <a:off x="6793792" y="2210709"/>
                  <a:ext cx="108378" cy="24574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0" name="Rectangle 83">
                  <a:extLst>
                    <a:ext uri="{FF2B5EF4-FFF2-40B4-BE49-F238E27FC236}">
                      <a16:creationId xmlns:a16="http://schemas.microsoft.com/office/drawing/2014/main" id="{382CB4CC-1401-462F-BDDB-B985F4A2C58B}"/>
                    </a:ext>
                  </a:extLst>
                </p:cNvPr>
                <p:cNvSpPr>
                  <a:spLocks noChangeArrowheads="1"/>
                </p:cNvSpPr>
                <p:nvPr/>
              </p:nvSpPr>
              <p:spPr bwMode="auto">
                <a:xfrm>
                  <a:off x="6793792" y="2210709"/>
                  <a:ext cx="108378"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1" name="Freeform 84">
                  <a:extLst>
                    <a:ext uri="{FF2B5EF4-FFF2-40B4-BE49-F238E27FC236}">
                      <a16:creationId xmlns:a16="http://schemas.microsoft.com/office/drawing/2014/main" id="{2EDF7DC6-6323-45F9-827C-546BBA28EF23}"/>
                    </a:ext>
                  </a:extLst>
                </p:cNvPr>
                <p:cNvSpPr>
                  <a:spLocks/>
                </p:cNvSpPr>
                <p:nvPr/>
              </p:nvSpPr>
              <p:spPr bwMode="auto">
                <a:xfrm>
                  <a:off x="6917839" y="2185639"/>
                  <a:ext cx="49619" cy="63199"/>
                </a:xfrm>
                <a:custGeom>
                  <a:avLst/>
                  <a:gdLst>
                    <a:gd name="T0" fmla="*/ 101 w 101"/>
                    <a:gd name="T1" fmla="*/ 129 h 129"/>
                    <a:gd name="T2" fmla="*/ 84 w 101"/>
                    <a:gd name="T3" fmla="*/ 129 h 129"/>
                    <a:gd name="T4" fmla="*/ 13 w 101"/>
                    <a:gd name="T5" fmla="*/ 21 h 129"/>
                    <a:gd name="T6" fmla="*/ 12 w 101"/>
                    <a:gd name="T7" fmla="*/ 21 h 129"/>
                    <a:gd name="T8" fmla="*/ 14 w 101"/>
                    <a:gd name="T9" fmla="*/ 56 h 129"/>
                    <a:gd name="T10" fmla="*/ 14 w 101"/>
                    <a:gd name="T11" fmla="*/ 129 h 129"/>
                    <a:gd name="T12" fmla="*/ 0 w 101"/>
                    <a:gd name="T13" fmla="*/ 129 h 129"/>
                    <a:gd name="T14" fmla="*/ 0 w 101"/>
                    <a:gd name="T15" fmla="*/ 0 h 129"/>
                    <a:gd name="T16" fmla="*/ 17 w 101"/>
                    <a:gd name="T17" fmla="*/ 0 h 129"/>
                    <a:gd name="T18" fmla="*/ 87 w 101"/>
                    <a:gd name="T19" fmla="*/ 108 h 129"/>
                    <a:gd name="T20" fmla="*/ 88 w 101"/>
                    <a:gd name="T21" fmla="*/ 108 h 129"/>
                    <a:gd name="T22" fmla="*/ 87 w 101"/>
                    <a:gd name="T23" fmla="*/ 93 h 129"/>
                    <a:gd name="T24" fmla="*/ 87 w 101"/>
                    <a:gd name="T25" fmla="*/ 74 h 129"/>
                    <a:gd name="T26" fmla="*/ 87 w 101"/>
                    <a:gd name="T27" fmla="*/ 0 h 129"/>
                    <a:gd name="T28" fmla="*/ 101 w 101"/>
                    <a:gd name="T29" fmla="*/ 0 h 129"/>
                    <a:gd name="T30" fmla="*/ 101 w 101"/>
                    <a:gd name="T3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9">
                      <a:moveTo>
                        <a:pt x="101" y="129"/>
                      </a:moveTo>
                      <a:cubicBezTo>
                        <a:pt x="84" y="129"/>
                        <a:pt x="84" y="129"/>
                        <a:pt x="84" y="129"/>
                      </a:cubicBezTo>
                      <a:cubicBezTo>
                        <a:pt x="13" y="21"/>
                        <a:pt x="13" y="21"/>
                        <a:pt x="13" y="21"/>
                      </a:cubicBezTo>
                      <a:cubicBezTo>
                        <a:pt x="12" y="21"/>
                        <a:pt x="12" y="21"/>
                        <a:pt x="12" y="21"/>
                      </a:cubicBezTo>
                      <a:cubicBezTo>
                        <a:pt x="13" y="33"/>
                        <a:pt x="14" y="45"/>
                        <a:pt x="14" y="56"/>
                      </a:cubicBezTo>
                      <a:cubicBezTo>
                        <a:pt x="14" y="129"/>
                        <a:pt x="14" y="129"/>
                        <a:pt x="14" y="129"/>
                      </a:cubicBezTo>
                      <a:cubicBezTo>
                        <a:pt x="0" y="129"/>
                        <a:pt x="0" y="129"/>
                        <a:pt x="0" y="129"/>
                      </a:cubicBezTo>
                      <a:cubicBezTo>
                        <a:pt x="0" y="0"/>
                        <a:pt x="0" y="0"/>
                        <a:pt x="0" y="0"/>
                      </a:cubicBezTo>
                      <a:cubicBezTo>
                        <a:pt x="17" y="0"/>
                        <a:pt x="17" y="0"/>
                        <a:pt x="17" y="0"/>
                      </a:cubicBezTo>
                      <a:cubicBezTo>
                        <a:pt x="87" y="108"/>
                        <a:pt x="87" y="108"/>
                        <a:pt x="87" y="108"/>
                      </a:cubicBezTo>
                      <a:cubicBezTo>
                        <a:pt x="88" y="108"/>
                        <a:pt x="88" y="108"/>
                        <a:pt x="88" y="108"/>
                      </a:cubicBezTo>
                      <a:cubicBezTo>
                        <a:pt x="88" y="106"/>
                        <a:pt x="88" y="101"/>
                        <a:pt x="87" y="93"/>
                      </a:cubicBezTo>
                      <a:cubicBezTo>
                        <a:pt x="87" y="84"/>
                        <a:pt x="87" y="78"/>
                        <a:pt x="87" y="74"/>
                      </a:cubicBezTo>
                      <a:cubicBezTo>
                        <a:pt x="87" y="0"/>
                        <a:pt x="87" y="0"/>
                        <a:pt x="87" y="0"/>
                      </a:cubicBezTo>
                      <a:cubicBezTo>
                        <a:pt x="101" y="0"/>
                        <a:pt x="101" y="0"/>
                        <a:pt x="101" y="0"/>
                      </a:cubicBezTo>
                      <a:lnTo>
                        <a:pt x="101" y="129"/>
                      </a:ln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2" name="Freeform 85">
                  <a:extLst>
                    <a:ext uri="{FF2B5EF4-FFF2-40B4-BE49-F238E27FC236}">
                      <a16:creationId xmlns:a16="http://schemas.microsoft.com/office/drawing/2014/main" id="{C66355FE-CCE8-4CE2-8F12-306F7C04BDF0}"/>
                    </a:ext>
                  </a:extLst>
                </p:cNvPr>
                <p:cNvSpPr>
                  <a:spLocks/>
                </p:cNvSpPr>
                <p:nvPr/>
              </p:nvSpPr>
              <p:spPr bwMode="auto">
                <a:xfrm>
                  <a:off x="6984694" y="2185639"/>
                  <a:ext cx="36039" cy="63199"/>
                </a:xfrm>
                <a:custGeom>
                  <a:avLst/>
                  <a:gdLst>
                    <a:gd name="T0" fmla="*/ 138 w 138"/>
                    <a:gd name="T1" fmla="*/ 242 h 242"/>
                    <a:gd name="T2" fmla="*/ 0 w 138"/>
                    <a:gd name="T3" fmla="*/ 242 h 242"/>
                    <a:gd name="T4" fmla="*/ 0 w 138"/>
                    <a:gd name="T5" fmla="*/ 0 h 242"/>
                    <a:gd name="T6" fmla="*/ 138 w 138"/>
                    <a:gd name="T7" fmla="*/ 0 h 242"/>
                    <a:gd name="T8" fmla="*/ 138 w 138"/>
                    <a:gd name="T9" fmla="*/ 24 h 242"/>
                    <a:gd name="T10" fmla="*/ 28 w 138"/>
                    <a:gd name="T11" fmla="*/ 24 h 242"/>
                    <a:gd name="T12" fmla="*/ 28 w 138"/>
                    <a:gd name="T13" fmla="*/ 103 h 242"/>
                    <a:gd name="T14" fmla="*/ 130 w 138"/>
                    <a:gd name="T15" fmla="*/ 103 h 242"/>
                    <a:gd name="T16" fmla="*/ 130 w 138"/>
                    <a:gd name="T17" fmla="*/ 128 h 242"/>
                    <a:gd name="T18" fmla="*/ 28 w 138"/>
                    <a:gd name="T19" fmla="*/ 128 h 242"/>
                    <a:gd name="T20" fmla="*/ 28 w 138"/>
                    <a:gd name="T21" fmla="*/ 218 h 242"/>
                    <a:gd name="T22" fmla="*/ 138 w 138"/>
                    <a:gd name="T23" fmla="*/ 218 h 242"/>
                    <a:gd name="T24" fmla="*/ 138 w 13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2">
                      <a:moveTo>
                        <a:pt x="138" y="242"/>
                      </a:moveTo>
                      <a:lnTo>
                        <a:pt x="0" y="242"/>
                      </a:lnTo>
                      <a:lnTo>
                        <a:pt x="0" y="0"/>
                      </a:lnTo>
                      <a:lnTo>
                        <a:pt x="138" y="0"/>
                      </a:lnTo>
                      <a:lnTo>
                        <a:pt x="138" y="24"/>
                      </a:lnTo>
                      <a:lnTo>
                        <a:pt x="28" y="24"/>
                      </a:lnTo>
                      <a:lnTo>
                        <a:pt x="28" y="103"/>
                      </a:lnTo>
                      <a:lnTo>
                        <a:pt x="130" y="103"/>
                      </a:lnTo>
                      <a:lnTo>
                        <a:pt x="130" y="128"/>
                      </a:lnTo>
                      <a:lnTo>
                        <a:pt x="28" y="128"/>
                      </a:lnTo>
                      <a:lnTo>
                        <a:pt x="28" y="218"/>
                      </a:lnTo>
                      <a:lnTo>
                        <a:pt x="138" y="218"/>
                      </a:lnTo>
                      <a:lnTo>
                        <a:pt x="138" y="242"/>
                      </a:ln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3" name="Freeform 86">
                  <a:extLst>
                    <a:ext uri="{FF2B5EF4-FFF2-40B4-BE49-F238E27FC236}">
                      <a16:creationId xmlns:a16="http://schemas.microsoft.com/office/drawing/2014/main" id="{CDC154AA-0136-4EBE-898F-EED81E88C1E3}"/>
                    </a:ext>
                  </a:extLst>
                </p:cNvPr>
                <p:cNvSpPr>
                  <a:spLocks/>
                </p:cNvSpPr>
                <p:nvPr/>
              </p:nvSpPr>
              <p:spPr bwMode="auto">
                <a:xfrm>
                  <a:off x="7027001" y="2185639"/>
                  <a:ext cx="80174" cy="63199"/>
                </a:xfrm>
                <a:custGeom>
                  <a:avLst/>
                  <a:gdLst>
                    <a:gd name="T0" fmla="*/ 128 w 163"/>
                    <a:gd name="T1" fmla="*/ 129 h 129"/>
                    <a:gd name="T2" fmla="*/ 113 w 163"/>
                    <a:gd name="T3" fmla="*/ 129 h 129"/>
                    <a:gd name="T4" fmla="*/ 87 w 163"/>
                    <a:gd name="T5" fmla="*/ 42 h 129"/>
                    <a:gd name="T6" fmla="*/ 83 w 163"/>
                    <a:gd name="T7" fmla="*/ 28 h 129"/>
                    <a:gd name="T8" fmla="*/ 81 w 163"/>
                    <a:gd name="T9" fmla="*/ 17 h 129"/>
                    <a:gd name="T10" fmla="*/ 74 w 163"/>
                    <a:gd name="T11" fmla="*/ 43 h 129"/>
                    <a:gd name="T12" fmla="*/ 49 w 163"/>
                    <a:gd name="T13" fmla="*/ 129 h 129"/>
                    <a:gd name="T14" fmla="*/ 34 w 163"/>
                    <a:gd name="T15" fmla="*/ 129 h 129"/>
                    <a:gd name="T16" fmla="*/ 0 w 163"/>
                    <a:gd name="T17" fmla="*/ 0 h 129"/>
                    <a:gd name="T18" fmla="*/ 16 w 163"/>
                    <a:gd name="T19" fmla="*/ 0 h 129"/>
                    <a:gd name="T20" fmla="*/ 36 w 163"/>
                    <a:gd name="T21" fmla="*/ 80 h 129"/>
                    <a:gd name="T22" fmla="*/ 42 w 163"/>
                    <a:gd name="T23" fmla="*/ 110 h 129"/>
                    <a:gd name="T24" fmla="*/ 50 w 163"/>
                    <a:gd name="T25" fmla="*/ 78 h 129"/>
                    <a:gd name="T26" fmla="*/ 73 w 163"/>
                    <a:gd name="T27" fmla="*/ 0 h 129"/>
                    <a:gd name="T28" fmla="*/ 89 w 163"/>
                    <a:gd name="T29" fmla="*/ 0 h 129"/>
                    <a:gd name="T30" fmla="*/ 113 w 163"/>
                    <a:gd name="T31" fmla="*/ 79 h 129"/>
                    <a:gd name="T32" fmla="*/ 120 w 163"/>
                    <a:gd name="T33" fmla="*/ 110 h 129"/>
                    <a:gd name="T34" fmla="*/ 127 w 163"/>
                    <a:gd name="T35" fmla="*/ 79 h 129"/>
                    <a:gd name="T36" fmla="*/ 147 w 163"/>
                    <a:gd name="T37" fmla="*/ 0 h 129"/>
                    <a:gd name="T38" fmla="*/ 163 w 163"/>
                    <a:gd name="T39" fmla="*/ 0 h 129"/>
                    <a:gd name="T40" fmla="*/ 128 w 163"/>
                    <a:gd name="T4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29">
                      <a:moveTo>
                        <a:pt x="128" y="129"/>
                      </a:moveTo>
                      <a:cubicBezTo>
                        <a:pt x="113" y="129"/>
                        <a:pt x="113" y="129"/>
                        <a:pt x="113" y="129"/>
                      </a:cubicBezTo>
                      <a:cubicBezTo>
                        <a:pt x="87" y="42"/>
                        <a:pt x="87" y="42"/>
                        <a:pt x="87" y="42"/>
                      </a:cubicBezTo>
                      <a:cubicBezTo>
                        <a:pt x="86" y="39"/>
                        <a:pt x="85" y="34"/>
                        <a:pt x="83" y="28"/>
                      </a:cubicBezTo>
                      <a:cubicBezTo>
                        <a:pt x="82" y="22"/>
                        <a:pt x="81" y="19"/>
                        <a:pt x="81" y="17"/>
                      </a:cubicBezTo>
                      <a:cubicBezTo>
                        <a:pt x="79" y="25"/>
                        <a:pt x="77" y="34"/>
                        <a:pt x="74" y="43"/>
                      </a:cubicBezTo>
                      <a:cubicBezTo>
                        <a:pt x="49" y="129"/>
                        <a:pt x="49" y="129"/>
                        <a:pt x="49" y="129"/>
                      </a:cubicBezTo>
                      <a:cubicBezTo>
                        <a:pt x="34" y="129"/>
                        <a:pt x="34" y="129"/>
                        <a:pt x="34" y="129"/>
                      </a:cubicBezTo>
                      <a:cubicBezTo>
                        <a:pt x="0" y="0"/>
                        <a:pt x="0" y="0"/>
                        <a:pt x="0" y="0"/>
                      </a:cubicBezTo>
                      <a:cubicBezTo>
                        <a:pt x="16" y="0"/>
                        <a:pt x="16" y="0"/>
                        <a:pt x="16" y="0"/>
                      </a:cubicBezTo>
                      <a:cubicBezTo>
                        <a:pt x="36" y="80"/>
                        <a:pt x="36" y="80"/>
                        <a:pt x="36" y="80"/>
                      </a:cubicBezTo>
                      <a:cubicBezTo>
                        <a:pt x="39" y="91"/>
                        <a:pt x="41" y="101"/>
                        <a:pt x="42" y="110"/>
                      </a:cubicBezTo>
                      <a:cubicBezTo>
                        <a:pt x="44" y="99"/>
                        <a:pt x="46" y="89"/>
                        <a:pt x="50" y="78"/>
                      </a:cubicBezTo>
                      <a:cubicBezTo>
                        <a:pt x="73" y="0"/>
                        <a:pt x="73" y="0"/>
                        <a:pt x="73" y="0"/>
                      </a:cubicBezTo>
                      <a:cubicBezTo>
                        <a:pt x="89" y="0"/>
                        <a:pt x="89" y="0"/>
                        <a:pt x="89" y="0"/>
                      </a:cubicBezTo>
                      <a:cubicBezTo>
                        <a:pt x="113" y="79"/>
                        <a:pt x="113" y="79"/>
                        <a:pt x="113" y="79"/>
                      </a:cubicBezTo>
                      <a:cubicBezTo>
                        <a:pt x="116" y="88"/>
                        <a:pt x="118" y="99"/>
                        <a:pt x="120" y="110"/>
                      </a:cubicBezTo>
                      <a:cubicBezTo>
                        <a:pt x="121" y="102"/>
                        <a:pt x="123" y="92"/>
                        <a:pt x="127" y="79"/>
                      </a:cubicBezTo>
                      <a:cubicBezTo>
                        <a:pt x="147" y="0"/>
                        <a:pt x="147" y="0"/>
                        <a:pt x="147" y="0"/>
                      </a:cubicBezTo>
                      <a:cubicBezTo>
                        <a:pt x="163" y="0"/>
                        <a:pt x="163" y="0"/>
                        <a:pt x="163" y="0"/>
                      </a:cubicBezTo>
                      <a:lnTo>
                        <a:pt x="128" y="129"/>
                      </a:ln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4" name="Freeform 87">
                  <a:extLst>
                    <a:ext uri="{FF2B5EF4-FFF2-40B4-BE49-F238E27FC236}">
                      <a16:creationId xmlns:a16="http://schemas.microsoft.com/office/drawing/2014/main" id="{41C473CF-09C6-4537-B87C-8651409CAB4B}"/>
                    </a:ext>
                  </a:extLst>
                </p:cNvPr>
                <p:cNvSpPr>
                  <a:spLocks/>
                </p:cNvSpPr>
                <p:nvPr/>
              </p:nvSpPr>
              <p:spPr bwMode="auto">
                <a:xfrm>
                  <a:off x="7113181" y="2184594"/>
                  <a:ext cx="39956" cy="65288"/>
                </a:xfrm>
                <a:custGeom>
                  <a:avLst/>
                  <a:gdLst>
                    <a:gd name="T0" fmla="*/ 81 w 81"/>
                    <a:gd name="T1" fmla="*/ 97 h 133"/>
                    <a:gd name="T2" fmla="*/ 69 w 81"/>
                    <a:gd name="T3" fmla="*/ 123 h 133"/>
                    <a:gd name="T4" fmla="*/ 35 w 81"/>
                    <a:gd name="T5" fmla="*/ 133 h 133"/>
                    <a:gd name="T6" fmla="*/ 0 w 81"/>
                    <a:gd name="T7" fmla="*/ 127 h 133"/>
                    <a:gd name="T8" fmla="*/ 0 w 81"/>
                    <a:gd name="T9" fmla="*/ 112 h 133"/>
                    <a:gd name="T10" fmla="*/ 17 w 81"/>
                    <a:gd name="T11" fmla="*/ 118 h 133"/>
                    <a:gd name="T12" fmla="*/ 36 w 81"/>
                    <a:gd name="T13" fmla="*/ 120 h 133"/>
                    <a:gd name="T14" fmla="*/ 58 w 81"/>
                    <a:gd name="T15" fmla="*/ 114 h 133"/>
                    <a:gd name="T16" fmla="*/ 66 w 81"/>
                    <a:gd name="T17" fmla="*/ 98 h 133"/>
                    <a:gd name="T18" fmla="*/ 63 w 81"/>
                    <a:gd name="T19" fmla="*/ 87 h 133"/>
                    <a:gd name="T20" fmla="*/ 54 w 81"/>
                    <a:gd name="T21" fmla="*/ 79 h 133"/>
                    <a:gd name="T22" fmla="*/ 35 w 81"/>
                    <a:gd name="T23" fmla="*/ 71 h 133"/>
                    <a:gd name="T24" fmla="*/ 9 w 81"/>
                    <a:gd name="T25" fmla="*/ 56 h 133"/>
                    <a:gd name="T26" fmla="*/ 1 w 81"/>
                    <a:gd name="T27" fmla="*/ 33 h 133"/>
                    <a:gd name="T28" fmla="*/ 13 w 81"/>
                    <a:gd name="T29" fmla="*/ 9 h 133"/>
                    <a:gd name="T30" fmla="*/ 42 w 81"/>
                    <a:gd name="T31" fmla="*/ 0 h 133"/>
                    <a:gd name="T32" fmla="*/ 78 w 81"/>
                    <a:gd name="T33" fmla="*/ 7 h 133"/>
                    <a:gd name="T34" fmla="*/ 73 w 81"/>
                    <a:gd name="T35" fmla="*/ 20 h 133"/>
                    <a:gd name="T36" fmla="*/ 42 w 81"/>
                    <a:gd name="T37" fmla="*/ 13 h 133"/>
                    <a:gd name="T38" fmla="*/ 23 w 81"/>
                    <a:gd name="T39" fmla="*/ 18 h 133"/>
                    <a:gd name="T40" fmla="*/ 17 w 81"/>
                    <a:gd name="T41" fmla="*/ 33 h 133"/>
                    <a:gd name="T42" fmla="*/ 19 w 81"/>
                    <a:gd name="T43" fmla="*/ 44 h 133"/>
                    <a:gd name="T44" fmla="*/ 27 w 81"/>
                    <a:gd name="T45" fmla="*/ 52 h 133"/>
                    <a:gd name="T46" fmla="*/ 45 w 81"/>
                    <a:gd name="T47" fmla="*/ 60 h 133"/>
                    <a:gd name="T48" fmla="*/ 74 w 81"/>
                    <a:gd name="T49" fmla="*/ 75 h 133"/>
                    <a:gd name="T50" fmla="*/ 81 w 81"/>
                    <a:gd name="T51"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33">
                      <a:moveTo>
                        <a:pt x="81" y="97"/>
                      </a:moveTo>
                      <a:cubicBezTo>
                        <a:pt x="81" y="108"/>
                        <a:pt x="77" y="117"/>
                        <a:pt x="69" y="123"/>
                      </a:cubicBezTo>
                      <a:cubicBezTo>
                        <a:pt x="61" y="130"/>
                        <a:pt x="49" y="133"/>
                        <a:pt x="35" y="133"/>
                      </a:cubicBezTo>
                      <a:cubicBezTo>
                        <a:pt x="20" y="133"/>
                        <a:pt x="8" y="131"/>
                        <a:pt x="0" y="127"/>
                      </a:cubicBezTo>
                      <a:cubicBezTo>
                        <a:pt x="0" y="112"/>
                        <a:pt x="0" y="112"/>
                        <a:pt x="0" y="112"/>
                      </a:cubicBezTo>
                      <a:cubicBezTo>
                        <a:pt x="5" y="115"/>
                        <a:pt x="11" y="116"/>
                        <a:pt x="17" y="118"/>
                      </a:cubicBezTo>
                      <a:cubicBezTo>
                        <a:pt x="23" y="119"/>
                        <a:pt x="30" y="120"/>
                        <a:pt x="36" y="120"/>
                      </a:cubicBezTo>
                      <a:cubicBezTo>
                        <a:pt x="46" y="120"/>
                        <a:pt x="53" y="118"/>
                        <a:pt x="58" y="114"/>
                      </a:cubicBezTo>
                      <a:cubicBezTo>
                        <a:pt x="63" y="110"/>
                        <a:pt x="66" y="105"/>
                        <a:pt x="66" y="98"/>
                      </a:cubicBezTo>
                      <a:cubicBezTo>
                        <a:pt x="66" y="94"/>
                        <a:pt x="65" y="90"/>
                        <a:pt x="63" y="87"/>
                      </a:cubicBezTo>
                      <a:cubicBezTo>
                        <a:pt x="61" y="84"/>
                        <a:pt x="58" y="82"/>
                        <a:pt x="54" y="79"/>
                      </a:cubicBezTo>
                      <a:cubicBezTo>
                        <a:pt x="50" y="77"/>
                        <a:pt x="44" y="74"/>
                        <a:pt x="35" y="71"/>
                      </a:cubicBezTo>
                      <a:cubicBezTo>
                        <a:pt x="23" y="67"/>
                        <a:pt x="14" y="62"/>
                        <a:pt x="9" y="56"/>
                      </a:cubicBezTo>
                      <a:cubicBezTo>
                        <a:pt x="4" y="50"/>
                        <a:pt x="1" y="42"/>
                        <a:pt x="1" y="33"/>
                      </a:cubicBezTo>
                      <a:cubicBezTo>
                        <a:pt x="1" y="23"/>
                        <a:pt x="5" y="15"/>
                        <a:pt x="13" y="9"/>
                      </a:cubicBezTo>
                      <a:cubicBezTo>
                        <a:pt x="20" y="3"/>
                        <a:pt x="30" y="0"/>
                        <a:pt x="42" y="0"/>
                      </a:cubicBezTo>
                      <a:cubicBezTo>
                        <a:pt x="55" y="0"/>
                        <a:pt x="67" y="2"/>
                        <a:pt x="78" y="7"/>
                      </a:cubicBezTo>
                      <a:cubicBezTo>
                        <a:pt x="73" y="20"/>
                        <a:pt x="73" y="20"/>
                        <a:pt x="73" y="20"/>
                      </a:cubicBezTo>
                      <a:cubicBezTo>
                        <a:pt x="63" y="16"/>
                        <a:pt x="52" y="13"/>
                        <a:pt x="42" y="13"/>
                      </a:cubicBezTo>
                      <a:cubicBezTo>
                        <a:pt x="34" y="13"/>
                        <a:pt x="28" y="15"/>
                        <a:pt x="23" y="18"/>
                      </a:cubicBezTo>
                      <a:cubicBezTo>
                        <a:pt x="19" y="22"/>
                        <a:pt x="17" y="27"/>
                        <a:pt x="17" y="33"/>
                      </a:cubicBezTo>
                      <a:cubicBezTo>
                        <a:pt x="17" y="37"/>
                        <a:pt x="17" y="41"/>
                        <a:pt x="19" y="44"/>
                      </a:cubicBezTo>
                      <a:cubicBezTo>
                        <a:pt x="21" y="47"/>
                        <a:pt x="24" y="49"/>
                        <a:pt x="27" y="52"/>
                      </a:cubicBezTo>
                      <a:cubicBezTo>
                        <a:pt x="31" y="54"/>
                        <a:pt x="37" y="57"/>
                        <a:pt x="45" y="60"/>
                      </a:cubicBezTo>
                      <a:cubicBezTo>
                        <a:pt x="59" y="64"/>
                        <a:pt x="68" y="70"/>
                        <a:pt x="74" y="75"/>
                      </a:cubicBezTo>
                      <a:cubicBezTo>
                        <a:pt x="79" y="81"/>
                        <a:pt x="81" y="88"/>
                        <a:pt x="81" y="97"/>
                      </a:cubicBez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5" name="Freeform 88">
                  <a:extLst>
                    <a:ext uri="{FF2B5EF4-FFF2-40B4-BE49-F238E27FC236}">
                      <a16:creationId xmlns:a16="http://schemas.microsoft.com/office/drawing/2014/main" id="{D26723A2-6423-4F9F-91C4-1D2A98978B35}"/>
                    </a:ext>
                  </a:extLst>
                </p:cNvPr>
                <p:cNvSpPr>
                  <a:spLocks/>
                </p:cNvSpPr>
                <p:nvPr/>
              </p:nvSpPr>
              <p:spPr bwMode="auto">
                <a:xfrm>
                  <a:off x="6815467" y="2171275"/>
                  <a:ext cx="24026" cy="31861"/>
                </a:xfrm>
                <a:custGeom>
                  <a:avLst/>
                  <a:gdLst>
                    <a:gd name="T0" fmla="*/ 53 w 92"/>
                    <a:gd name="T1" fmla="*/ 122 h 122"/>
                    <a:gd name="T2" fmla="*/ 40 w 92"/>
                    <a:gd name="T3" fmla="*/ 122 h 122"/>
                    <a:gd name="T4" fmla="*/ 40 w 92"/>
                    <a:gd name="T5" fmla="*/ 12 h 122"/>
                    <a:gd name="T6" fmla="*/ 0 w 92"/>
                    <a:gd name="T7" fmla="*/ 12 h 122"/>
                    <a:gd name="T8" fmla="*/ 0 w 92"/>
                    <a:gd name="T9" fmla="*/ 0 h 122"/>
                    <a:gd name="T10" fmla="*/ 92 w 92"/>
                    <a:gd name="T11" fmla="*/ 0 h 122"/>
                    <a:gd name="T12" fmla="*/ 92 w 92"/>
                    <a:gd name="T13" fmla="*/ 12 h 122"/>
                    <a:gd name="T14" fmla="*/ 53 w 92"/>
                    <a:gd name="T15" fmla="*/ 12 h 122"/>
                    <a:gd name="T16" fmla="*/ 53 w 9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22">
                      <a:moveTo>
                        <a:pt x="53" y="122"/>
                      </a:moveTo>
                      <a:lnTo>
                        <a:pt x="40" y="122"/>
                      </a:lnTo>
                      <a:lnTo>
                        <a:pt x="40" y="12"/>
                      </a:lnTo>
                      <a:lnTo>
                        <a:pt x="0" y="12"/>
                      </a:lnTo>
                      <a:lnTo>
                        <a:pt x="0" y="0"/>
                      </a:lnTo>
                      <a:lnTo>
                        <a:pt x="92" y="0"/>
                      </a:lnTo>
                      <a:lnTo>
                        <a:pt x="92" y="12"/>
                      </a:lnTo>
                      <a:lnTo>
                        <a:pt x="53" y="12"/>
                      </a:lnTo>
                      <a:lnTo>
                        <a:pt x="53" y="122"/>
                      </a:ln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6" name="Freeform 89">
                  <a:extLst>
                    <a:ext uri="{FF2B5EF4-FFF2-40B4-BE49-F238E27FC236}">
                      <a16:creationId xmlns:a16="http://schemas.microsoft.com/office/drawing/2014/main" id="{8EFA7C22-F98A-4216-9774-8CDAA819CAA5}"/>
                    </a:ext>
                  </a:extLst>
                </p:cNvPr>
                <p:cNvSpPr>
                  <a:spLocks/>
                </p:cNvSpPr>
                <p:nvPr/>
              </p:nvSpPr>
              <p:spPr bwMode="auto">
                <a:xfrm>
                  <a:off x="6844455" y="2171275"/>
                  <a:ext cx="24026" cy="31861"/>
                </a:xfrm>
                <a:custGeom>
                  <a:avLst/>
                  <a:gdLst>
                    <a:gd name="T0" fmla="*/ 92 w 92"/>
                    <a:gd name="T1" fmla="*/ 122 h 122"/>
                    <a:gd name="T2" fmla="*/ 77 w 92"/>
                    <a:gd name="T3" fmla="*/ 122 h 122"/>
                    <a:gd name="T4" fmla="*/ 77 w 92"/>
                    <a:gd name="T5" fmla="*/ 64 h 122"/>
                    <a:gd name="T6" fmla="*/ 13 w 92"/>
                    <a:gd name="T7" fmla="*/ 64 h 122"/>
                    <a:gd name="T8" fmla="*/ 13 w 92"/>
                    <a:gd name="T9" fmla="*/ 122 h 122"/>
                    <a:gd name="T10" fmla="*/ 0 w 92"/>
                    <a:gd name="T11" fmla="*/ 122 h 122"/>
                    <a:gd name="T12" fmla="*/ 0 w 92"/>
                    <a:gd name="T13" fmla="*/ 0 h 122"/>
                    <a:gd name="T14" fmla="*/ 13 w 92"/>
                    <a:gd name="T15" fmla="*/ 0 h 122"/>
                    <a:gd name="T16" fmla="*/ 13 w 92"/>
                    <a:gd name="T17" fmla="*/ 51 h 122"/>
                    <a:gd name="T18" fmla="*/ 77 w 92"/>
                    <a:gd name="T19" fmla="*/ 51 h 122"/>
                    <a:gd name="T20" fmla="*/ 77 w 92"/>
                    <a:gd name="T21" fmla="*/ 0 h 122"/>
                    <a:gd name="T22" fmla="*/ 92 w 92"/>
                    <a:gd name="T23" fmla="*/ 0 h 122"/>
                    <a:gd name="T24" fmla="*/ 92 w 92"/>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22">
                      <a:moveTo>
                        <a:pt x="92" y="122"/>
                      </a:moveTo>
                      <a:lnTo>
                        <a:pt x="77" y="122"/>
                      </a:lnTo>
                      <a:lnTo>
                        <a:pt x="77" y="64"/>
                      </a:lnTo>
                      <a:lnTo>
                        <a:pt x="13" y="64"/>
                      </a:lnTo>
                      <a:lnTo>
                        <a:pt x="13" y="122"/>
                      </a:lnTo>
                      <a:lnTo>
                        <a:pt x="0" y="122"/>
                      </a:lnTo>
                      <a:lnTo>
                        <a:pt x="0" y="0"/>
                      </a:lnTo>
                      <a:lnTo>
                        <a:pt x="13" y="0"/>
                      </a:lnTo>
                      <a:lnTo>
                        <a:pt x="13" y="51"/>
                      </a:lnTo>
                      <a:lnTo>
                        <a:pt x="77" y="51"/>
                      </a:lnTo>
                      <a:lnTo>
                        <a:pt x="77" y="0"/>
                      </a:lnTo>
                      <a:lnTo>
                        <a:pt x="92" y="0"/>
                      </a:lnTo>
                      <a:lnTo>
                        <a:pt x="92" y="122"/>
                      </a:ln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7" name="Freeform 90">
                  <a:extLst>
                    <a:ext uri="{FF2B5EF4-FFF2-40B4-BE49-F238E27FC236}">
                      <a16:creationId xmlns:a16="http://schemas.microsoft.com/office/drawing/2014/main" id="{E6DB240D-5160-4280-8D98-9849807736BC}"/>
                    </a:ext>
                  </a:extLst>
                </p:cNvPr>
                <p:cNvSpPr>
                  <a:spLocks/>
                </p:cNvSpPr>
                <p:nvPr/>
              </p:nvSpPr>
              <p:spPr bwMode="auto">
                <a:xfrm>
                  <a:off x="6877360" y="2171275"/>
                  <a:ext cx="17758" cy="31861"/>
                </a:xfrm>
                <a:custGeom>
                  <a:avLst/>
                  <a:gdLst>
                    <a:gd name="T0" fmla="*/ 68 w 68"/>
                    <a:gd name="T1" fmla="*/ 122 h 122"/>
                    <a:gd name="T2" fmla="*/ 0 w 68"/>
                    <a:gd name="T3" fmla="*/ 122 h 122"/>
                    <a:gd name="T4" fmla="*/ 0 w 68"/>
                    <a:gd name="T5" fmla="*/ 0 h 122"/>
                    <a:gd name="T6" fmla="*/ 68 w 68"/>
                    <a:gd name="T7" fmla="*/ 0 h 122"/>
                    <a:gd name="T8" fmla="*/ 68 w 68"/>
                    <a:gd name="T9" fmla="*/ 12 h 122"/>
                    <a:gd name="T10" fmla="*/ 14 w 68"/>
                    <a:gd name="T11" fmla="*/ 12 h 122"/>
                    <a:gd name="T12" fmla="*/ 14 w 68"/>
                    <a:gd name="T13" fmla="*/ 51 h 122"/>
                    <a:gd name="T14" fmla="*/ 64 w 68"/>
                    <a:gd name="T15" fmla="*/ 51 h 122"/>
                    <a:gd name="T16" fmla="*/ 64 w 68"/>
                    <a:gd name="T17" fmla="*/ 64 h 122"/>
                    <a:gd name="T18" fmla="*/ 14 w 68"/>
                    <a:gd name="T19" fmla="*/ 64 h 122"/>
                    <a:gd name="T20" fmla="*/ 14 w 68"/>
                    <a:gd name="T21" fmla="*/ 109 h 122"/>
                    <a:gd name="T22" fmla="*/ 68 w 68"/>
                    <a:gd name="T23" fmla="*/ 109 h 122"/>
                    <a:gd name="T24" fmla="*/ 68 w 68"/>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22">
                      <a:moveTo>
                        <a:pt x="68" y="122"/>
                      </a:moveTo>
                      <a:lnTo>
                        <a:pt x="0" y="122"/>
                      </a:lnTo>
                      <a:lnTo>
                        <a:pt x="0" y="0"/>
                      </a:lnTo>
                      <a:lnTo>
                        <a:pt x="68" y="0"/>
                      </a:lnTo>
                      <a:lnTo>
                        <a:pt x="68" y="12"/>
                      </a:lnTo>
                      <a:lnTo>
                        <a:pt x="14" y="12"/>
                      </a:lnTo>
                      <a:lnTo>
                        <a:pt x="14" y="51"/>
                      </a:lnTo>
                      <a:lnTo>
                        <a:pt x="64" y="51"/>
                      </a:lnTo>
                      <a:lnTo>
                        <a:pt x="64" y="64"/>
                      </a:lnTo>
                      <a:lnTo>
                        <a:pt x="14" y="64"/>
                      </a:lnTo>
                      <a:lnTo>
                        <a:pt x="14" y="109"/>
                      </a:lnTo>
                      <a:lnTo>
                        <a:pt x="68" y="109"/>
                      </a:lnTo>
                      <a:lnTo>
                        <a:pt x="68" y="122"/>
                      </a:ln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8" name="Rectangle 91">
                  <a:extLst>
                    <a:ext uri="{FF2B5EF4-FFF2-40B4-BE49-F238E27FC236}">
                      <a16:creationId xmlns:a16="http://schemas.microsoft.com/office/drawing/2014/main" id="{543D81B3-09A9-4ED8-A721-5BB86224D8F2}"/>
                    </a:ext>
                  </a:extLst>
                </p:cNvPr>
                <p:cNvSpPr>
                  <a:spLocks noChangeArrowheads="1"/>
                </p:cNvSpPr>
                <p:nvPr/>
              </p:nvSpPr>
              <p:spPr bwMode="auto">
                <a:xfrm>
                  <a:off x="6799798" y="2218544"/>
                  <a:ext cx="95843" cy="7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9" name="Rectangle 92">
                  <a:extLst>
                    <a:ext uri="{FF2B5EF4-FFF2-40B4-BE49-F238E27FC236}">
                      <a16:creationId xmlns:a16="http://schemas.microsoft.com/office/drawing/2014/main" id="{A00B2041-7378-4686-83D1-E28768B58222}"/>
                    </a:ext>
                  </a:extLst>
                </p:cNvPr>
                <p:cNvSpPr>
                  <a:spLocks noChangeArrowheads="1"/>
                </p:cNvSpPr>
                <p:nvPr/>
              </p:nvSpPr>
              <p:spPr bwMode="auto">
                <a:xfrm>
                  <a:off x="6799798" y="2231340"/>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0" name="Rectangle 93">
                  <a:extLst>
                    <a:ext uri="{FF2B5EF4-FFF2-40B4-BE49-F238E27FC236}">
                      <a16:creationId xmlns:a16="http://schemas.microsoft.com/office/drawing/2014/main" id="{59C0BF90-3173-4050-A1DE-F5EF689655DF}"/>
                    </a:ext>
                  </a:extLst>
                </p:cNvPr>
                <p:cNvSpPr>
                  <a:spLocks noChangeArrowheads="1"/>
                </p:cNvSpPr>
                <p:nvPr/>
              </p:nvSpPr>
              <p:spPr bwMode="auto">
                <a:xfrm>
                  <a:off x="6799798" y="2243876"/>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1" name="Rectangle 94">
                  <a:extLst>
                    <a:ext uri="{FF2B5EF4-FFF2-40B4-BE49-F238E27FC236}">
                      <a16:creationId xmlns:a16="http://schemas.microsoft.com/office/drawing/2014/main" id="{652046FE-9152-49DB-AB85-DB8D4F6B1CDE}"/>
                    </a:ext>
                  </a:extLst>
                </p:cNvPr>
                <p:cNvSpPr>
                  <a:spLocks noChangeArrowheads="1"/>
                </p:cNvSpPr>
                <p:nvPr/>
              </p:nvSpPr>
              <p:spPr bwMode="auto">
                <a:xfrm>
                  <a:off x="6799798" y="2257194"/>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2" name="Rectangle 95">
                  <a:extLst>
                    <a:ext uri="{FF2B5EF4-FFF2-40B4-BE49-F238E27FC236}">
                      <a16:creationId xmlns:a16="http://schemas.microsoft.com/office/drawing/2014/main" id="{905A2525-A811-48A3-834B-0456CD6ED786}"/>
                    </a:ext>
                  </a:extLst>
                </p:cNvPr>
                <p:cNvSpPr>
                  <a:spLocks noChangeArrowheads="1"/>
                </p:cNvSpPr>
                <p:nvPr/>
              </p:nvSpPr>
              <p:spPr bwMode="auto">
                <a:xfrm>
                  <a:off x="6793792" y="2475518"/>
                  <a:ext cx="108378" cy="252796"/>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3" name="Rectangle 96">
                  <a:extLst>
                    <a:ext uri="{FF2B5EF4-FFF2-40B4-BE49-F238E27FC236}">
                      <a16:creationId xmlns:a16="http://schemas.microsoft.com/office/drawing/2014/main" id="{96AFBD1F-2EC2-4E0D-B130-2E7B7EF26044}"/>
                    </a:ext>
                  </a:extLst>
                </p:cNvPr>
                <p:cNvSpPr>
                  <a:spLocks noChangeArrowheads="1"/>
                </p:cNvSpPr>
                <p:nvPr/>
              </p:nvSpPr>
              <p:spPr bwMode="auto">
                <a:xfrm>
                  <a:off x="6799798" y="2482047"/>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4" name="Rectangle 97">
                  <a:extLst>
                    <a:ext uri="{FF2B5EF4-FFF2-40B4-BE49-F238E27FC236}">
                      <a16:creationId xmlns:a16="http://schemas.microsoft.com/office/drawing/2014/main" id="{BADA1FF1-DF79-4818-9329-94DB40A31B56}"/>
                    </a:ext>
                  </a:extLst>
                </p:cNvPr>
                <p:cNvSpPr>
                  <a:spLocks noChangeArrowheads="1"/>
                </p:cNvSpPr>
                <p:nvPr/>
              </p:nvSpPr>
              <p:spPr bwMode="auto">
                <a:xfrm>
                  <a:off x="6799798" y="2495366"/>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5" name="Rectangle 98">
                  <a:extLst>
                    <a:ext uri="{FF2B5EF4-FFF2-40B4-BE49-F238E27FC236}">
                      <a16:creationId xmlns:a16="http://schemas.microsoft.com/office/drawing/2014/main" id="{AA4919B3-1280-4A68-A926-FE1EEF3ED0B1}"/>
                    </a:ext>
                  </a:extLst>
                </p:cNvPr>
                <p:cNvSpPr>
                  <a:spLocks noChangeArrowheads="1"/>
                </p:cNvSpPr>
                <p:nvPr/>
              </p:nvSpPr>
              <p:spPr bwMode="auto">
                <a:xfrm>
                  <a:off x="6799798" y="2507901"/>
                  <a:ext cx="95843" cy="80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6" name="Rectangle 99">
                  <a:extLst>
                    <a:ext uri="{FF2B5EF4-FFF2-40B4-BE49-F238E27FC236}">
                      <a16:creationId xmlns:a16="http://schemas.microsoft.com/office/drawing/2014/main" id="{FFC616CF-2877-4D16-842A-BA4C1FCB24FC}"/>
                    </a:ext>
                  </a:extLst>
                </p:cNvPr>
                <p:cNvSpPr>
                  <a:spLocks noChangeArrowheads="1"/>
                </p:cNvSpPr>
                <p:nvPr/>
              </p:nvSpPr>
              <p:spPr bwMode="auto">
                <a:xfrm>
                  <a:off x="6799798" y="2521220"/>
                  <a:ext cx="95843" cy="7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7" name="Rectangle 100">
                  <a:extLst>
                    <a:ext uri="{FF2B5EF4-FFF2-40B4-BE49-F238E27FC236}">
                      <a16:creationId xmlns:a16="http://schemas.microsoft.com/office/drawing/2014/main" id="{27606B09-5785-48BF-BCB8-F162E6DE71C1}"/>
                    </a:ext>
                  </a:extLst>
                </p:cNvPr>
                <p:cNvSpPr>
                  <a:spLocks noChangeArrowheads="1"/>
                </p:cNvSpPr>
                <p:nvPr/>
              </p:nvSpPr>
              <p:spPr bwMode="auto">
                <a:xfrm>
                  <a:off x="6917317" y="2417281"/>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8" name="Rectangle 101">
                  <a:extLst>
                    <a:ext uri="{FF2B5EF4-FFF2-40B4-BE49-F238E27FC236}">
                      <a16:creationId xmlns:a16="http://schemas.microsoft.com/office/drawing/2014/main" id="{5A026DA1-67AC-4207-9627-64720CF73274}"/>
                    </a:ext>
                  </a:extLst>
                </p:cNvPr>
                <p:cNvSpPr>
                  <a:spLocks noChangeArrowheads="1"/>
                </p:cNvSpPr>
                <p:nvPr/>
              </p:nvSpPr>
              <p:spPr bwMode="auto">
                <a:xfrm>
                  <a:off x="6917317" y="2619936"/>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9" name="Rectangle 102">
                  <a:extLst>
                    <a:ext uri="{FF2B5EF4-FFF2-40B4-BE49-F238E27FC236}">
                      <a16:creationId xmlns:a16="http://schemas.microsoft.com/office/drawing/2014/main" id="{2752756C-83CC-48E3-9F4B-439FC74DA556}"/>
                    </a:ext>
                  </a:extLst>
                </p:cNvPr>
                <p:cNvSpPr>
                  <a:spLocks noChangeArrowheads="1"/>
                </p:cNvSpPr>
                <p:nvPr/>
              </p:nvSpPr>
              <p:spPr bwMode="auto">
                <a:xfrm>
                  <a:off x="6917317" y="263377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0" name="Rectangle 103">
                  <a:extLst>
                    <a:ext uri="{FF2B5EF4-FFF2-40B4-BE49-F238E27FC236}">
                      <a16:creationId xmlns:a16="http://schemas.microsoft.com/office/drawing/2014/main" id="{E6981145-B569-4A28-83C3-04CFC61B2D70}"/>
                    </a:ext>
                  </a:extLst>
                </p:cNvPr>
                <p:cNvSpPr>
                  <a:spLocks noChangeArrowheads="1"/>
                </p:cNvSpPr>
                <p:nvPr/>
              </p:nvSpPr>
              <p:spPr bwMode="auto">
                <a:xfrm>
                  <a:off x="6917317" y="264735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1" name="Rectangle 104">
                  <a:extLst>
                    <a:ext uri="{FF2B5EF4-FFF2-40B4-BE49-F238E27FC236}">
                      <a16:creationId xmlns:a16="http://schemas.microsoft.com/office/drawing/2014/main" id="{3CA2F4E1-B6D7-4A6C-8BEA-6312FC6E173C}"/>
                    </a:ext>
                  </a:extLst>
                </p:cNvPr>
                <p:cNvSpPr>
                  <a:spLocks noChangeArrowheads="1"/>
                </p:cNvSpPr>
                <p:nvPr/>
              </p:nvSpPr>
              <p:spPr bwMode="auto">
                <a:xfrm>
                  <a:off x="6917317" y="266119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2" name="Rectangle 105">
                  <a:extLst>
                    <a:ext uri="{FF2B5EF4-FFF2-40B4-BE49-F238E27FC236}">
                      <a16:creationId xmlns:a16="http://schemas.microsoft.com/office/drawing/2014/main" id="{5CB6C264-92DF-4403-9DBA-7CDD45DCFA38}"/>
                    </a:ext>
                  </a:extLst>
                </p:cNvPr>
                <p:cNvSpPr>
                  <a:spLocks noChangeArrowheads="1"/>
                </p:cNvSpPr>
                <p:nvPr/>
              </p:nvSpPr>
              <p:spPr bwMode="auto">
                <a:xfrm>
                  <a:off x="6917317" y="267477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3" name="Rectangle 106">
                  <a:extLst>
                    <a:ext uri="{FF2B5EF4-FFF2-40B4-BE49-F238E27FC236}">
                      <a16:creationId xmlns:a16="http://schemas.microsoft.com/office/drawing/2014/main" id="{910966BE-4AC6-4B59-A730-3DCA01F9159D}"/>
                    </a:ext>
                  </a:extLst>
                </p:cNvPr>
                <p:cNvSpPr>
                  <a:spLocks noChangeArrowheads="1"/>
                </p:cNvSpPr>
                <p:nvPr/>
              </p:nvSpPr>
              <p:spPr bwMode="auto">
                <a:xfrm>
                  <a:off x="6917317" y="2688619"/>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4" name="Rectangle 107">
                  <a:extLst>
                    <a:ext uri="{FF2B5EF4-FFF2-40B4-BE49-F238E27FC236}">
                      <a16:creationId xmlns:a16="http://schemas.microsoft.com/office/drawing/2014/main" id="{5BF99DF4-4634-4219-BD22-63B988B3B3AD}"/>
                    </a:ext>
                  </a:extLst>
                </p:cNvPr>
                <p:cNvSpPr>
                  <a:spLocks noChangeArrowheads="1"/>
                </p:cNvSpPr>
                <p:nvPr/>
              </p:nvSpPr>
              <p:spPr bwMode="auto">
                <a:xfrm>
                  <a:off x="6917317" y="2702460"/>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5" name="Rectangle 108">
                  <a:extLst>
                    <a:ext uri="{FF2B5EF4-FFF2-40B4-BE49-F238E27FC236}">
                      <a16:creationId xmlns:a16="http://schemas.microsoft.com/office/drawing/2014/main" id="{D96A1FA0-2BB5-4880-A4E3-36CBD8C1EBFD}"/>
                    </a:ext>
                  </a:extLst>
                </p:cNvPr>
                <p:cNvSpPr>
                  <a:spLocks noChangeArrowheads="1"/>
                </p:cNvSpPr>
                <p:nvPr/>
              </p:nvSpPr>
              <p:spPr bwMode="auto">
                <a:xfrm>
                  <a:off x="6917317" y="2716040"/>
                  <a:ext cx="71295"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6" name="Rectangle 109">
                  <a:extLst>
                    <a:ext uri="{FF2B5EF4-FFF2-40B4-BE49-F238E27FC236}">
                      <a16:creationId xmlns:a16="http://schemas.microsoft.com/office/drawing/2014/main" id="{719C291E-9A62-454D-A2A2-E7892DB08D10}"/>
                    </a:ext>
                  </a:extLst>
                </p:cNvPr>
                <p:cNvSpPr>
                  <a:spLocks noChangeArrowheads="1"/>
                </p:cNvSpPr>
                <p:nvPr/>
              </p:nvSpPr>
              <p:spPr bwMode="auto">
                <a:xfrm>
                  <a:off x="7054161" y="2619936"/>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7" name="Rectangle 110">
                  <a:extLst>
                    <a:ext uri="{FF2B5EF4-FFF2-40B4-BE49-F238E27FC236}">
                      <a16:creationId xmlns:a16="http://schemas.microsoft.com/office/drawing/2014/main" id="{2BB5E8AC-152F-4788-97C7-527BF78D7E22}"/>
                    </a:ext>
                  </a:extLst>
                </p:cNvPr>
                <p:cNvSpPr>
                  <a:spLocks noChangeArrowheads="1"/>
                </p:cNvSpPr>
                <p:nvPr/>
              </p:nvSpPr>
              <p:spPr bwMode="auto">
                <a:xfrm>
                  <a:off x="7054161" y="263377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8" name="Rectangle 111">
                  <a:extLst>
                    <a:ext uri="{FF2B5EF4-FFF2-40B4-BE49-F238E27FC236}">
                      <a16:creationId xmlns:a16="http://schemas.microsoft.com/office/drawing/2014/main" id="{63597445-E330-4DEF-9BA1-CF18BB8B8E77}"/>
                    </a:ext>
                  </a:extLst>
                </p:cNvPr>
                <p:cNvSpPr>
                  <a:spLocks noChangeArrowheads="1"/>
                </p:cNvSpPr>
                <p:nvPr/>
              </p:nvSpPr>
              <p:spPr bwMode="auto">
                <a:xfrm>
                  <a:off x="7054161" y="264735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9" name="Rectangle 112">
                  <a:extLst>
                    <a:ext uri="{FF2B5EF4-FFF2-40B4-BE49-F238E27FC236}">
                      <a16:creationId xmlns:a16="http://schemas.microsoft.com/office/drawing/2014/main" id="{C6FAFA31-8ADD-48E9-B78B-923F1B8F900D}"/>
                    </a:ext>
                  </a:extLst>
                </p:cNvPr>
                <p:cNvSpPr>
                  <a:spLocks noChangeArrowheads="1"/>
                </p:cNvSpPr>
                <p:nvPr/>
              </p:nvSpPr>
              <p:spPr bwMode="auto">
                <a:xfrm>
                  <a:off x="7054161" y="266119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0" name="Rectangle 113">
                  <a:extLst>
                    <a:ext uri="{FF2B5EF4-FFF2-40B4-BE49-F238E27FC236}">
                      <a16:creationId xmlns:a16="http://schemas.microsoft.com/office/drawing/2014/main" id="{47148292-836D-4657-9533-05BAB03271C0}"/>
                    </a:ext>
                  </a:extLst>
                </p:cNvPr>
                <p:cNvSpPr>
                  <a:spLocks noChangeArrowheads="1"/>
                </p:cNvSpPr>
                <p:nvPr/>
              </p:nvSpPr>
              <p:spPr bwMode="auto">
                <a:xfrm>
                  <a:off x="7054161" y="267477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1" name="Rectangle 114">
                  <a:extLst>
                    <a:ext uri="{FF2B5EF4-FFF2-40B4-BE49-F238E27FC236}">
                      <a16:creationId xmlns:a16="http://schemas.microsoft.com/office/drawing/2014/main" id="{757C92B2-E28A-4C75-8263-64BA9258C61F}"/>
                    </a:ext>
                  </a:extLst>
                </p:cNvPr>
                <p:cNvSpPr>
                  <a:spLocks noChangeArrowheads="1"/>
                </p:cNvSpPr>
                <p:nvPr/>
              </p:nvSpPr>
              <p:spPr bwMode="auto">
                <a:xfrm>
                  <a:off x="7054161" y="2688619"/>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2" name="Rectangle 115">
                  <a:extLst>
                    <a:ext uri="{FF2B5EF4-FFF2-40B4-BE49-F238E27FC236}">
                      <a16:creationId xmlns:a16="http://schemas.microsoft.com/office/drawing/2014/main" id="{67373F90-76E1-4094-A318-7FB08B8F59D8}"/>
                    </a:ext>
                  </a:extLst>
                </p:cNvPr>
                <p:cNvSpPr>
                  <a:spLocks noChangeArrowheads="1"/>
                </p:cNvSpPr>
                <p:nvPr/>
              </p:nvSpPr>
              <p:spPr bwMode="auto">
                <a:xfrm>
                  <a:off x="7054161" y="2702460"/>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3" name="Rectangle 116">
                  <a:extLst>
                    <a:ext uri="{FF2B5EF4-FFF2-40B4-BE49-F238E27FC236}">
                      <a16:creationId xmlns:a16="http://schemas.microsoft.com/office/drawing/2014/main" id="{D0C28B6B-E319-4214-9621-80CF685D199B}"/>
                    </a:ext>
                  </a:extLst>
                </p:cNvPr>
                <p:cNvSpPr>
                  <a:spLocks noChangeArrowheads="1"/>
                </p:cNvSpPr>
                <p:nvPr/>
              </p:nvSpPr>
              <p:spPr bwMode="auto">
                <a:xfrm>
                  <a:off x="7054161" y="2716040"/>
                  <a:ext cx="71817"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4" name="Rectangle 117">
                  <a:extLst>
                    <a:ext uri="{FF2B5EF4-FFF2-40B4-BE49-F238E27FC236}">
                      <a16:creationId xmlns:a16="http://schemas.microsoft.com/office/drawing/2014/main" id="{3D0962BF-C7F3-4121-9677-26A19E7C54AB}"/>
                    </a:ext>
                  </a:extLst>
                </p:cNvPr>
                <p:cNvSpPr>
                  <a:spLocks noChangeArrowheads="1"/>
                </p:cNvSpPr>
                <p:nvPr/>
              </p:nvSpPr>
              <p:spPr bwMode="auto">
                <a:xfrm>
                  <a:off x="6917317" y="2429033"/>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5" name="Rectangle 118">
                  <a:extLst>
                    <a:ext uri="{FF2B5EF4-FFF2-40B4-BE49-F238E27FC236}">
                      <a16:creationId xmlns:a16="http://schemas.microsoft.com/office/drawing/2014/main" id="{CBEA161F-EAF8-4AE1-B220-A4477E3EA8A6}"/>
                    </a:ext>
                  </a:extLst>
                </p:cNvPr>
                <p:cNvSpPr>
                  <a:spLocks noChangeArrowheads="1"/>
                </p:cNvSpPr>
                <p:nvPr/>
              </p:nvSpPr>
              <p:spPr bwMode="auto">
                <a:xfrm>
                  <a:off x="6917317" y="2440785"/>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6" name="Rectangle 119">
                  <a:extLst>
                    <a:ext uri="{FF2B5EF4-FFF2-40B4-BE49-F238E27FC236}">
                      <a16:creationId xmlns:a16="http://schemas.microsoft.com/office/drawing/2014/main" id="{CAB6AC2C-B5F6-4AA9-94E6-6C7CA0D22E79}"/>
                    </a:ext>
                  </a:extLst>
                </p:cNvPr>
                <p:cNvSpPr>
                  <a:spLocks noChangeArrowheads="1"/>
                </p:cNvSpPr>
                <p:nvPr/>
              </p:nvSpPr>
              <p:spPr bwMode="auto">
                <a:xfrm>
                  <a:off x="6917317" y="2452014"/>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7" name="Rectangle 120">
                  <a:extLst>
                    <a:ext uri="{FF2B5EF4-FFF2-40B4-BE49-F238E27FC236}">
                      <a16:creationId xmlns:a16="http://schemas.microsoft.com/office/drawing/2014/main" id="{5DD621B0-E621-4051-AD7A-92BDA376DB57}"/>
                    </a:ext>
                  </a:extLst>
                </p:cNvPr>
                <p:cNvSpPr>
                  <a:spLocks noChangeArrowheads="1"/>
                </p:cNvSpPr>
                <p:nvPr/>
              </p:nvSpPr>
              <p:spPr bwMode="auto">
                <a:xfrm>
                  <a:off x="7054161" y="2417281"/>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8" name="Rectangle 121">
                  <a:extLst>
                    <a:ext uri="{FF2B5EF4-FFF2-40B4-BE49-F238E27FC236}">
                      <a16:creationId xmlns:a16="http://schemas.microsoft.com/office/drawing/2014/main" id="{CAC844CA-C2B8-4F27-A6B4-1D6E46BA1DA3}"/>
                    </a:ext>
                  </a:extLst>
                </p:cNvPr>
                <p:cNvSpPr>
                  <a:spLocks noChangeArrowheads="1"/>
                </p:cNvSpPr>
                <p:nvPr/>
              </p:nvSpPr>
              <p:spPr bwMode="auto">
                <a:xfrm>
                  <a:off x="7054161" y="2429033"/>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9" name="Rectangle 122">
                  <a:extLst>
                    <a:ext uri="{FF2B5EF4-FFF2-40B4-BE49-F238E27FC236}">
                      <a16:creationId xmlns:a16="http://schemas.microsoft.com/office/drawing/2014/main" id="{4A6CE31E-BFF1-4A7B-98D0-3A1C63CB842C}"/>
                    </a:ext>
                  </a:extLst>
                </p:cNvPr>
                <p:cNvSpPr>
                  <a:spLocks noChangeArrowheads="1"/>
                </p:cNvSpPr>
                <p:nvPr/>
              </p:nvSpPr>
              <p:spPr bwMode="auto">
                <a:xfrm>
                  <a:off x="7054161" y="2440785"/>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0" name="Rectangle 123">
                  <a:extLst>
                    <a:ext uri="{FF2B5EF4-FFF2-40B4-BE49-F238E27FC236}">
                      <a16:creationId xmlns:a16="http://schemas.microsoft.com/office/drawing/2014/main" id="{980C77D4-6007-4E03-8963-5DA418BB5EB7}"/>
                    </a:ext>
                  </a:extLst>
                </p:cNvPr>
                <p:cNvSpPr>
                  <a:spLocks noChangeArrowheads="1"/>
                </p:cNvSpPr>
                <p:nvPr/>
              </p:nvSpPr>
              <p:spPr bwMode="auto">
                <a:xfrm>
                  <a:off x="7054161" y="2452014"/>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1" name="Rectangle 124">
                  <a:extLst>
                    <a:ext uri="{FF2B5EF4-FFF2-40B4-BE49-F238E27FC236}">
                      <a16:creationId xmlns:a16="http://schemas.microsoft.com/office/drawing/2014/main" id="{30277D0C-6B6B-4E52-85F0-6ECB50B6BDA4}"/>
                    </a:ext>
                  </a:extLst>
                </p:cNvPr>
                <p:cNvSpPr>
                  <a:spLocks noChangeArrowheads="1"/>
                </p:cNvSpPr>
                <p:nvPr/>
              </p:nvSpPr>
              <p:spPr bwMode="auto">
                <a:xfrm>
                  <a:off x="6918361" y="2281220"/>
                  <a:ext cx="253318" cy="10028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2" name="Rectangle 125">
                  <a:extLst>
                    <a:ext uri="{FF2B5EF4-FFF2-40B4-BE49-F238E27FC236}">
                      <a16:creationId xmlns:a16="http://schemas.microsoft.com/office/drawing/2014/main" id="{E19695BB-5990-4139-BE5D-18A0BADD7871}"/>
                    </a:ext>
                  </a:extLst>
                </p:cNvPr>
                <p:cNvSpPr>
                  <a:spLocks noChangeArrowheads="1"/>
                </p:cNvSpPr>
                <p:nvPr/>
              </p:nvSpPr>
              <p:spPr bwMode="auto">
                <a:xfrm>
                  <a:off x="6918361" y="2476041"/>
                  <a:ext cx="253318" cy="1133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3" name="Freeform 12">
                <a:extLst>
                  <a:ext uri="{FF2B5EF4-FFF2-40B4-BE49-F238E27FC236}">
                    <a16:creationId xmlns:a16="http://schemas.microsoft.com/office/drawing/2014/main" id="{FE2006BC-429C-4ABB-854E-DC3A45DD9248}"/>
                  </a:ext>
                </a:extLst>
              </p:cNvPr>
              <p:cNvSpPr>
                <a:spLocks/>
              </p:cNvSpPr>
              <p:nvPr/>
            </p:nvSpPr>
            <p:spPr bwMode="auto">
              <a:xfrm>
                <a:off x="5262094" y="4664075"/>
                <a:ext cx="450850" cy="431800"/>
              </a:xfrm>
              <a:custGeom>
                <a:avLst/>
                <a:gdLst>
                  <a:gd name="T0" fmla="*/ 378 w 392"/>
                  <a:gd name="T1" fmla="*/ 376 h 376"/>
                  <a:gd name="T2" fmla="*/ 387 w 392"/>
                  <a:gd name="T3" fmla="*/ 334 h 376"/>
                  <a:gd name="T4" fmla="*/ 219 w 392"/>
                  <a:gd name="T5" fmla="*/ 56 h 376"/>
                  <a:gd name="T6" fmla="*/ 0 w 392"/>
                  <a:gd name="T7" fmla="*/ 16 h 376"/>
                  <a:gd name="T8" fmla="*/ 0 w 392"/>
                  <a:gd name="T9" fmla="*/ 376 h 376"/>
                  <a:gd name="T10" fmla="*/ 378 w 392"/>
                  <a:gd name="T11" fmla="*/ 376 h 376"/>
                </a:gdLst>
                <a:ahLst/>
                <a:cxnLst>
                  <a:cxn ang="0">
                    <a:pos x="T0" y="T1"/>
                  </a:cxn>
                  <a:cxn ang="0">
                    <a:pos x="T2" y="T3"/>
                  </a:cxn>
                  <a:cxn ang="0">
                    <a:pos x="T4" y="T5"/>
                  </a:cxn>
                  <a:cxn ang="0">
                    <a:pos x="T6" y="T7"/>
                  </a:cxn>
                  <a:cxn ang="0">
                    <a:pos x="T8" y="T9"/>
                  </a:cxn>
                  <a:cxn ang="0">
                    <a:pos x="T10" y="T11"/>
                  </a:cxn>
                </a:cxnLst>
                <a:rect l="0" t="0" r="r" b="b"/>
                <a:pathLst>
                  <a:path w="392" h="376">
                    <a:moveTo>
                      <a:pt x="378" y="376"/>
                    </a:moveTo>
                    <a:cubicBezTo>
                      <a:pt x="382" y="362"/>
                      <a:pt x="385" y="348"/>
                      <a:pt x="387" y="334"/>
                    </a:cubicBezTo>
                    <a:cubicBezTo>
                      <a:pt x="385" y="327"/>
                      <a:pt x="392" y="178"/>
                      <a:pt x="219" y="56"/>
                    </a:cubicBezTo>
                    <a:cubicBezTo>
                      <a:pt x="138" y="0"/>
                      <a:pt x="43" y="12"/>
                      <a:pt x="0" y="16"/>
                    </a:cubicBezTo>
                    <a:cubicBezTo>
                      <a:pt x="0" y="376"/>
                      <a:pt x="0" y="376"/>
                      <a:pt x="0" y="376"/>
                    </a:cubicBezTo>
                    <a:lnTo>
                      <a:pt x="378" y="376"/>
                    </a:ln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4" name="Freeform 13">
                <a:extLst>
                  <a:ext uri="{FF2B5EF4-FFF2-40B4-BE49-F238E27FC236}">
                    <a16:creationId xmlns:a16="http://schemas.microsoft.com/office/drawing/2014/main" id="{0DE0BE6E-D1D1-42C0-89A5-BD8E8CC3F33D}"/>
                  </a:ext>
                </a:extLst>
              </p:cNvPr>
              <p:cNvSpPr>
                <a:spLocks/>
              </p:cNvSpPr>
              <p:nvPr/>
            </p:nvSpPr>
            <p:spPr bwMode="auto">
              <a:xfrm>
                <a:off x="6182844" y="4433888"/>
                <a:ext cx="411163" cy="257175"/>
              </a:xfrm>
              <a:custGeom>
                <a:avLst/>
                <a:gdLst>
                  <a:gd name="T0" fmla="*/ 346 w 357"/>
                  <a:gd name="T1" fmla="*/ 67 h 224"/>
                  <a:gd name="T2" fmla="*/ 292 w 357"/>
                  <a:gd name="T3" fmla="*/ 164 h 224"/>
                  <a:gd name="T4" fmla="*/ 105 w 357"/>
                  <a:gd name="T5" fmla="*/ 213 h 224"/>
                  <a:gd name="T6" fmla="*/ 11 w 357"/>
                  <a:gd name="T7" fmla="*/ 156 h 224"/>
                  <a:gd name="T8" fmla="*/ 11 w 357"/>
                  <a:gd name="T9" fmla="*/ 156 h 224"/>
                  <a:gd name="T10" fmla="*/ 64 w 357"/>
                  <a:gd name="T11" fmla="*/ 60 h 224"/>
                  <a:gd name="T12" fmla="*/ 252 w 357"/>
                  <a:gd name="T13" fmla="*/ 11 h 224"/>
                  <a:gd name="T14" fmla="*/ 346 w 357"/>
                  <a:gd name="T15" fmla="*/ 67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224">
                    <a:moveTo>
                      <a:pt x="346" y="67"/>
                    </a:moveTo>
                    <a:cubicBezTo>
                      <a:pt x="357" y="110"/>
                      <a:pt x="333" y="153"/>
                      <a:pt x="292" y="164"/>
                    </a:cubicBezTo>
                    <a:cubicBezTo>
                      <a:pt x="105" y="213"/>
                      <a:pt x="105" y="213"/>
                      <a:pt x="105" y="213"/>
                    </a:cubicBezTo>
                    <a:cubicBezTo>
                      <a:pt x="64" y="224"/>
                      <a:pt x="22" y="198"/>
                      <a:pt x="11" y="156"/>
                    </a:cubicBezTo>
                    <a:cubicBezTo>
                      <a:pt x="11" y="156"/>
                      <a:pt x="11" y="156"/>
                      <a:pt x="11" y="156"/>
                    </a:cubicBezTo>
                    <a:cubicBezTo>
                      <a:pt x="0" y="114"/>
                      <a:pt x="24" y="71"/>
                      <a:pt x="64" y="60"/>
                    </a:cubicBezTo>
                    <a:cubicBezTo>
                      <a:pt x="252" y="11"/>
                      <a:pt x="252" y="11"/>
                      <a:pt x="252" y="11"/>
                    </a:cubicBezTo>
                    <a:cubicBezTo>
                      <a:pt x="293" y="0"/>
                      <a:pt x="335" y="25"/>
                      <a:pt x="346" y="67"/>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 name="Freeform 14">
                <a:extLst>
                  <a:ext uri="{FF2B5EF4-FFF2-40B4-BE49-F238E27FC236}">
                    <a16:creationId xmlns:a16="http://schemas.microsoft.com/office/drawing/2014/main" id="{2B9AF0D4-F03A-4495-9904-591F8F81A164}"/>
                  </a:ext>
                </a:extLst>
              </p:cNvPr>
              <p:cNvSpPr>
                <a:spLocks/>
              </p:cNvSpPr>
              <p:nvPr/>
            </p:nvSpPr>
            <p:spPr bwMode="auto">
              <a:xfrm>
                <a:off x="6176494" y="4216400"/>
                <a:ext cx="412750" cy="260350"/>
              </a:xfrm>
              <a:custGeom>
                <a:avLst/>
                <a:gdLst>
                  <a:gd name="T0" fmla="*/ 347 w 358"/>
                  <a:gd name="T1" fmla="*/ 71 h 226"/>
                  <a:gd name="T2" fmla="*/ 292 w 358"/>
                  <a:gd name="T3" fmla="*/ 169 h 226"/>
                  <a:gd name="T4" fmla="*/ 104 w 358"/>
                  <a:gd name="T5" fmla="*/ 215 h 226"/>
                  <a:gd name="T6" fmla="*/ 10 w 358"/>
                  <a:gd name="T7" fmla="*/ 154 h 226"/>
                  <a:gd name="T8" fmla="*/ 10 w 358"/>
                  <a:gd name="T9" fmla="*/ 154 h 226"/>
                  <a:gd name="T10" fmla="*/ 65 w 358"/>
                  <a:gd name="T11" fmla="*/ 56 h 226"/>
                  <a:gd name="T12" fmla="*/ 253 w 358"/>
                  <a:gd name="T13" fmla="*/ 10 h 226"/>
                  <a:gd name="T14" fmla="*/ 347 w 358"/>
                  <a:gd name="T15" fmla="*/ 71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26">
                    <a:moveTo>
                      <a:pt x="347" y="71"/>
                    </a:moveTo>
                    <a:cubicBezTo>
                      <a:pt x="358" y="115"/>
                      <a:pt x="333" y="159"/>
                      <a:pt x="292" y="169"/>
                    </a:cubicBezTo>
                    <a:cubicBezTo>
                      <a:pt x="104" y="215"/>
                      <a:pt x="104" y="215"/>
                      <a:pt x="104" y="215"/>
                    </a:cubicBezTo>
                    <a:cubicBezTo>
                      <a:pt x="63" y="226"/>
                      <a:pt x="21" y="198"/>
                      <a:pt x="10" y="154"/>
                    </a:cubicBezTo>
                    <a:cubicBezTo>
                      <a:pt x="10" y="154"/>
                      <a:pt x="10" y="154"/>
                      <a:pt x="10" y="154"/>
                    </a:cubicBezTo>
                    <a:cubicBezTo>
                      <a:pt x="0" y="110"/>
                      <a:pt x="24" y="66"/>
                      <a:pt x="65" y="56"/>
                    </a:cubicBezTo>
                    <a:cubicBezTo>
                      <a:pt x="253" y="10"/>
                      <a:pt x="253" y="10"/>
                      <a:pt x="253" y="10"/>
                    </a:cubicBezTo>
                    <a:cubicBezTo>
                      <a:pt x="294" y="0"/>
                      <a:pt x="336" y="27"/>
                      <a:pt x="347" y="71"/>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 name="Freeform 15">
                <a:extLst>
                  <a:ext uri="{FF2B5EF4-FFF2-40B4-BE49-F238E27FC236}">
                    <a16:creationId xmlns:a16="http://schemas.microsoft.com/office/drawing/2014/main" id="{BAB7BC12-3A92-43B2-BDFA-01AF150DC2B3}"/>
                  </a:ext>
                </a:extLst>
              </p:cNvPr>
              <p:cNvSpPr>
                <a:spLocks/>
              </p:cNvSpPr>
              <p:nvPr/>
            </p:nvSpPr>
            <p:spPr bwMode="auto">
              <a:xfrm>
                <a:off x="6128869" y="3933825"/>
                <a:ext cx="454025" cy="350838"/>
              </a:xfrm>
              <a:custGeom>
                <a:avLst/>
                <a:gdLst>
                  <a:gd name="T0" fmla="*/ 373 w 395"/>
                  <a:gd name="T1" fmla="*/ 70 h 306"/>
                  <a:gd name="T2" fmla="*/ 336 w 395"/>
                  <a:gd name="T3" fmla="*/ 193 h 306"/>
                  <a:gd name="T4" fmla="*/ 140 w 395"/>
                  <a:gd name="T5" fmla="*/ 285 h 306"/>
                  <a:gd name="T6" fmla="*/ 22 w 395"/>
                  <a:gd name="T7" fmla="*/ 235 h 306"/>
                  <a:gd name="T8" fmla="*/ 22 w 395"/>
                  <a:gd name="T9" fmla="*/ 235 h 306"/>
                  <a:gd name="T10" fmla="*/ 59 w 395"/>
                  <a:gd name="T11" fmla="*/ 112 h 306"/>
                  <a:gd name="T12" fmla="*/ 255 w 395"/>
                  <a:gd name="T13" fmla="*/ 20 h 306"/>
                  <a:gd name="T14" fmla="*/ 373 w 395"/>
                  <a:gd name="T15" fmla="*/ 7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06">
                    <a:moveTo>
                      <a:pt x="373" y="70"/>
                    </a:moveTo>
                    <a:cubicBezTo>
                      <a:pt x="395" y="118"/>
                      <a:pt x="379" y="173"/>
                      <a:pt x="336" y="193"/>
                    </a:cubicBezTo>
                    <a:cubicBezTo>
                      <a:pt x="140" y="285"/>
                      <a:pt x="140" y="285"/>
                      <a:pt x="140" y="285"/>
                    </a:cubicBezTo>
                    <a:cubicBezTo>
                      <a:pt x="98" y="306"/>
                      <a:pt x="45" y="283"/>
                      <a:pt x="22" y="235"/>
                    </a:cubicBezTo>
                    <a:cubicBezTo>
                      <a:pt x="22" y="235"/>
                      <a:pt x="22" y="235"/>
                      <a:pt x="22" y="235"/>
                    </a:cubicBezTo>
                    <a:cubicBezTo>
                      <a:pt x="0" y="187"/>
                      <a:pt x="16" y="132"/>
                      <a:pt x="59" y="112"/>
                    </a:cubicBezTo>
                    <a:cubicBezTo>
                      <a:pt x="255" y="20"/>
                      <a:pt x="255" y="20"/>
                      <a:pt x="255" y="20"/>
                    </a:cubicBezTo>
                    <a:cubicBezTo>
                      <a:pt x="297" y="0"/>
                      <a:pt x="350" y="22"/>
                      <a:pt x="373" y="70"/>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5" name="TextBox 4">
              <a:extLst>
                <a:ext uri="{FF2B5EF4-FFF2-40B4-BE49-F238E27FC236}">
                  <a16:creationId xmlns:a16="http://schemas.microsoft.com/office/drawing/2014/main" id="{D6CA2AEF-AF70-4738-A24E-DC0CDAEC7E49}"/>
                </a:ext>
              </a:extLst>
            </p:cNvPr>
            <p:cNvSpPr txBox="1"/>
            <p:nvPr/>
          </p:nvSpPr>
          <p:spPr>
            <a:xfrm>
              <a:off x="5552426" y="2690840"/>
              <a:ext cx="848411" cy="384721"/>
            </a:xfrm>
            <a:prstGeom prst="rect">
              <a:avLst/>
            </a:prstGeom>
            <a:solidFill>
              <a:schemeClr val="bg1"/>
            </a:solidFill>
          </p:spPr>
          <p:txBody>
            <a:bodyPr wrap="square" rtlCol="0">
              <a:spAutoFit/>
            </a:bodyPr>
            <a:lstStyle/>
            <a:p>
              <a:r>
                <a:rPr lang="en-US" b="1" dirty="0">
                  <a:solidFill>
                    <a:srgbClr val="0070C0"/>
                  </a:solidFill>
                </a:rPr>
                <a:t>ADHD</a:t>
              </a:r>
            </a:p>
          </p:txBody>
        </p:sp>
      </p:grpSp>
      <p:grpSp>
        <p:nvGrpSpPr>
          <p:cNvPr id="2" name="Group 1">
            <a:extLst>
              <a:ext uri="{FF2B5EF4-FFF2-40B4-BE49-F238E27FC236}">
                <a16:creationId xmlns:a16="http://schemas.microsoft.com/office/drawing/2014/main" id="{9185C98F-D092-491C-AD83-2020F8C88C74}"/>
              </a:ext>
            </a:extLst>
          </p:cNvPr>
          <p:cNvGrpSpPr/>
          <p:nvPr/>
        </p:nvGrpSpPr>
        <p:grpSpPr>
          <a:xfrm flipV="1">
            <a:off x="6214454" y="1455713"/>
            <a:ext cx="5277636" cy="1625731"/>
            <a:chOff x="38482" y="541748"/>
            <a:chExt cx="4431095" cy="2167641"/>
          </a:xfrm>
        </p:grpSpPr>
        <p:sp>
          <p:nvSpPr>
            <p:cNvPr id="104" name="Rectangle 103">
              <a:extLst>
                <a:ext uri="{FF2B5EF4-FFF2-40B4-BE49-F238E27FC236}">
                  <a16:creationId xmlns:a16="http://schemas.microsoft.com/office/drawing/2014/main" id="{7F6C0431-1635-4E46-9082-5F574DA07701}"/>
                </a:ext>
              </a:extLst>
            </p:cNvPr>
            <p:cNvSpPr/>
            <p:nvPr/>
          </p:nvSpPr>
          <p:spPr bwMode="auto">
            <a:xfrm>
              <a:off x="39736" y="1093981"/>
              <a:ext cx="4429841" cy="1615408"/>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a:bodyPr>
            <a:lstStyle/>
            <a:p>
              <a:pPr algn="l"/>
              <a:endParaRPr lang="en-GB" sz="1350"/>
            </a:p>
          </p:txBody>
        </p:sp>
        <p:sp>
          <p:nvSpPr>
            <p:cNvPr id="105" name="Right Triangle 104">
              <a:extLst>
                <a:ext uri="{FF2B5EF4-FFF2-40B4-BE49-F238E27FC236}">
                  <a16:creationId xmlns:a16="http://schemas.microsoft.com/office/drawing/2014/main" id="{5DD7CB63-F1AB-4781-9954-3E1F4FB91510}"/>
                </a:ext>
              </a:extLst>
            </p:cNvPr>
            <p:cNvSpPr/>
            <p:nvPr/>
          </p:nvSpPr>
          <p:spPr bwMode="auto">
            <a:xfrm>
              <a:off x="38482" y="541748"/>
              <a:ext cx="555162" cy="555162"/>
            </a:xfrm>
            <a:prstGeom prst="rtTriangl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fontScale="40000" lnSpcReduction="20000"/>
            </a:bodyPr>
            <a:lstStyle/>
            <a:p>
              <a:pPr algn="l"/>
              <a:endParaRPr lang="en-GB" sz="1350"/>
            </a:p>
          </p:txBody>
        </p:sp>
        <p:sp>
          <p:nvSpPr>
            <p:cNvPr id="106" name="TextBox 105">
              <a:extLst>
                <a:ext uri="{FF2B5EF4-FFF2-40B4-BE49-F238E27FC236}">
                  <a16:creationId xmlns:a16="http://schemas.microsoft.com/office/drawing/2014/main" id="{F5492331-85E1-42EF-9A11-CA3E145D2482}"/>
                </a:ext>
              </a:extLst>
            </p:cNvPr>
            <p:cNvSpPr txBox="1"/>
            <p:nvPr/>
          </p:nvSpPr>
          <p:spPr>
            <a:xfrm flipV="1">
              <a:off x="424143" y="1430308"/>
              <a:ext cx="3661026" cy="942759"/>
            </a:xfrm>
            <a:prstGeom prst="rect">
              <a:avLst/>
            </a:prstGeom>
            <a:noFill/>
          </p:spPr>
          <p:txBody>
            <a:bodyPr wrap="square" lIns="0" tIns="0" rIns="0" bIns="0" rtlCol="0" anchor="ctr">
              <a:normAutofit fontScale="92500" lnSpcReduction="20000"/>
            </a:bodyPr>
            <a:lstStyle/>
            <a:p>
              <a:pPr>
                <a:lnSpc>
                  <a:spcPct val="120000"/>
                </a:lnSpc>
              </a:pPr>
              <a:r>
                <a:rPr lang="en-US" sz="2600" b="1" dirty="0">
                  <a:solidFill>
                    <a:schemeClr val="bg1"/>
                  </a:solidFill>
                </a:rPr>
                <a:t>Attention</a:t>
              </a:r>
              <a:r>
                <a:rPr lang="en-US" sz="2000" b="1" dirty="0">
                  <a:solidFill>
                    <a:schemeClr val="bg1"/>
                  </a:solidFill>
                </a:rPr>
                <a:t> </a:t>
              </a:r>
            </a:p>
            <a:p>
              <a:pPr>
                <a:lnSpc>
                  <a:spcPct val="120000"/>
                </a:lnSpc>
              </a:pPr>
              <a:r>
                <a:rPr lang="en-US" sz="2200" b="1" dirty="0">
                  <a:solidFill>
                    <a:schemeClr val="bg1"/>
                  </a:solidFill>
                </a:rPr>
                <a:t>Defines the ability to converge focus</a:t>
              </a:r>
            </a:p>
          </p:txBody>
        </p:sp>
      </p:grpSp>
    </p:spTree>
    <p:extLst>
      <p:ext uri="{BB962C8B-B14F-4D97-AF65-F5344CB8AC3E}">
        <p14:creationId xmlns:p14="http://schemas.microsoft.com/office/powerpoint/2010/main" val="2962166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p:txBody>
          <a:bodyPr>
            <a:normAutofit/>
          </a:bodyPr>
          <a:lstStyle/>
          <a:p>
            <a:pPr algn="ctr"/>
            <a:r>
              <a:rPr lang="en-US" dirty="0">
                <a:solidFill>
                  <a:schemeClr val="tx1"/>
                </a:solidFill>
              </a:rPr>
              <a:t>Job Corps Health Website</a:t>
            </a:r>
            <a:br>
              <a:rPr lang="en-US" dirty="0">
                <a:solidFill>
                  <a:schemeClr val="tx1"/>
                </a:solidFill>
              </a:rPr>
            </a:br>
            <a:r>
              <a:rPr lang="en-US" sz="2200" u="sng" dirty="0">
                <a:solidFill>
                  <a:schemeClr val="tx2"/>
                </a:solidFill>
              </a:rPr>
              <a:t>https://supportservices.jobcorps.gov/Health/Pages/default.aspx</a:t>
            </a:r>
          </a:p>
        </p:txBody>
      </p:sp>
      <p:pic>
        <p:nvPicPr>
          <p:cNvPr id="6" name="Picture 5">
            <a:extLst>
              <a:ext uri="{FF2B5EF4-FFF2-40B4-BE49-F238E27FC236}">
                <a16:creationId xmlns:a16="http://schemas.microsoft.com/office/drawing/2014/main" id="{EE86369D-B134-4AFE-8C93-766CC9F28163}"/>
              </a:ext>
            </a:extLst>
          </p:cNvPr>
          <p:cNvPicPr>
            <a:picLocks noChangeAspect="1"/>
          </p:cNvPicPr>
          <p:nvPr/>
        </p:nvPicPr>
        <p:blipFill>
          <a:blip r:embed="rId3" cstate="print"/>
          <a:stretch>
            <a:fillRect/>
          </a:stretch>
        </p:blipFill>
        <p:spPr>
          <a:xfrm>
            <a:off x="2408415" y="1612952"/>
            <a:ext cx="7469231" cy="5087829"/>
          </a:xfrm>
          <a:prstGeom prst="rect">
            <a:avLst/>
          </a:prstGeom>
        </p:spPr>
      </p:pic>
      <p:sp>
        <p:nvSpPr>
          <p:cNvPr id="7" name="Slide Number Placeholder 5">
            <a:extLst>
              <a:ext uri="{FF2B5EF4-FFF2-40B4-BE49-F238E27FC236}">
                <a16:creationId xmlns:a16="http://schemas.microsoft.com/office/drawing/2014/main" id="{F7F615E6-293C-47A1-8626-56C1A2B1C9BE}"/>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A7CA0C05-0B19-4A3E-A566-A0865A02C5E0}" type="slidenum">
              <a:rPr lang="en-US" smtClean="0">
                <a:solidFill>
                  <a:schemeClr val="tx1"/>
                </a:solidFill>
              </a:rPr>
              <a:pPr/>
              <a:t>50</a:t>
            </a:fld>
            <a:endParaRPr lang="en-US" dirty="0">
              <a:solidFill>
                <a:schemeClr val="tx1"/>
              </a:solidFill>
            </a:endParaRPr>
          </a:p>
        </p:txBody>
      </p:sp>
    </p:spTree>
    <p:extLst>
      <p:ext uri="{BB962C8B-B14F-4D97-AF65-F5344CB8AC3E}">
        <p14:creationId xmlns:p14="http://schemas.microsoft.com/office/powerpoint/2010/main" val="97379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93000"/>
                    </a14:imgEffect>
                    <a14:imgEffect>
                      <a14:colorTemperature colorTemp="11500"/>
                    </a14:imgEffect>
                    <a14:imgEffect>
                      <a14:brightnessContrast bright="-23000" contrast="45000"/>
                    </a14:imgEffect>
                  </a14:imgLayer>
                </a14:imgProps>
              </a:ext>
              <a:ext uri="{28A0092B-C50C-407E-A947-70E740481C1C}">
                <a14:useLocalDpi xmlns:a14="http://schemas.microsoft.com/office/drawing/2010/main" val="0"/>
              </a:ext>
            </a:extLst>
          </a:blip>
          <a:stretch>
            <a:fillRect/>
          </a:stretch>
        </p:blipFill>
        <p:spPr>
          <a:xfrm>
            <a:off x="3668493" y="1627936"/>
            <a:ext cx="4011892" cy="4277071"/>
          </a:xfrm>
          <a:prstGeom prst="rect">
            <a:avLst/>
          </a:prstGeom>
        </p:spPr>
      </p:pic>
    </p:spTree>
    <p:extLst>
      <p:ext uri="{BB962C8B-B14F-4D97-AF65-F5344CB8AC3E}">
        <p14:creationId xmlns:p14="http://schemas.microsoft.com/office/powerpoint/2010/main" val="330792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BEE2494-C735-48B3-9414-42AD98D9AAC4}"/>
              </a:ext>
            </a:extLst>
          </p:cNvPr>
          <p:cNvSpPr/>
          <p:nvPr/>
        </p:nvSpPr>
        <p:spPr>
          <a:xfrm>
            <a:off x="2152650" y="696845"/>
            <a:ext cx="3070642" cy="923330"/>
          </a:xfrm>
          <a:prstGeom prst="rect">
            <a:avLst/>
          </a:prstGeom>
        </p:spPr>
        <p:txBody>
          <a:bodyPr wrap="square" lIns="0" tIns="0" rIns="0" bIns="0">
            <a:normAutofit/>
          </a:bodyPr>
          <a:lstStyle/>
          <a:p>
            <a:r>
              <a:rPr lang="da-DK" sz="3000" b="1" dirty="0">
                <a:solidFill>
                  <a:schemeClr val="tx1">
                    <a:lumMod val="75000"/>
                    <a:lumOff val="25000"/>
                  </a:schemeClr>
                </a:solidFill>
                <a:ea typeface="+mj-ea"/>
                <a:cs typeface="+mj-cs"/>
              </a:rPr>
              <a:t>LOREM IPSUM DOLOR SIT AMET</a:t>
            </a:r>
            <a:endParaRPr lang="en-GB" sz="2100" dirty="0">
              <a:solidFill>
                <a:schemeClr val="tx1">
                  <a:lumMod val="75000"/>
                  <a:lumOff val="25000"/>
                </a:schemeClr>
              </a:solidFill>
            </a:endParaRPr>
          </a:p>
        </p:txBody>
      </p:sp>
      <p:grpSp>
        <p:nvGrpSpPr>
          <p:cNvPr id="4" name="Group 3">
            <a:extLst>
              <a:ext uri="{FF2B5EF4-FFF2-40B4-BE49-F238E27FC236}">
                <a16:creationId xmlns:a16="http://schemas.microsoft.com/office/drawing/2014/main" id="{E7D79F29-EF4B-4BA1-AFF2-0680ED70490D}"/>
              </a:ext>
            </a:extLst>
          </p:cNvPr>
          <p:cNvGrpSpPr/>
          <p:nvPr/>
        </p:nvGrpSpPr>
        <p:grpSpPr>
          <a:xfrm>
            <a:off x="545798" y="3576583"/>
            <a:ext cx="5166490" cy="1928980"/>
            <a:chOff x="908491" y="3396410"/>
            <a:chExt cx="4714875" cy="3096240"/>
          </a:xfrm>
          <a:solidFill>
            <a:srgbClr val="C00000"/>
          </a:solidFill>
        </p:grpSpPr>
        <p:sp>
          <p:nvSpPr>
            <p:cNvPr id="17" name="Rectangle 16">
              <a:extLst>
                <a:ext uri="{FF2B5EF4-FFF2-40B4-BE49-F238E27FC236}">
                  <a16:creationId xmlns:a16="http://schemas.microsoft.com/office/drawing/2014/main" id="{90FD8341-A01B-4B28-9FF8-F8B232907DDE}"/>
                </a:ext>
              </a:extLst>
            </p:cNvPr>
            <p:cNvSpPr/>
            <p:nvPr/>
          </p:nvSpPr>
          <p:spPr bwMode="auto">
            <a:xfrm flipH="1">
              <a:off x="908491" y="4060297"/>
              <a:ext cx="4714875" cy="2432353"/>
            </a:xfrm>
            <a:prstGeom prst="rect">
              <a:avLst/>
            </a:prstGeom>
            <a:grpFill/>
            <a:ln>
              <a:noFill/>
            </a:ln>
          </p:spPr>
          <p:txBody>
            <a:bodyPr vert="horz" wrap="square" lIns="68580" tIns="34290" rIns="68580" bIns="34290" numCol="1" rtlCol="0" anchor="t" anchorCtr="0" compatLnSpc="1">
              <a:prstTxWarp prst="textNoShape">
                <a:avLst/>
              </a:prstTxWarp>
              <a:normAutofit/>
            </a:bodyPr>
            <a:lstStyle/>
            <a:p>
              <a:pPr algn="l"/>
              <a:endParaRPr lang="en-GB" sz="1350" dirty="0"/>
            </a:p>
          </p:txBody>
        </p:sp>
        <p:sp>
          <p:nvSpPr>
            <p:cNvPr id="18" name="Right Triangle 17">
              <a:extLst>
                <a:ext uri="{FF2B5EF4-FFF2-40B4-BE49-F238E27FC236}">
                  <a16:creationId xmlns:a16="http://schemas.microsoft.com/office/drawing/2014/main" id="{E9964BCB-B1F1-445B-886B-82B56EC5CEA2}"/>
                </a:ext>
              </a:extLst>
            </p:cNvPr>
            <p:cNvSpPr/>
            <p:nvPr/>
          </p:nvSpPr>
          <p:spPr bwMode="auto">
            <a:xfrm rot="10800000" flipV="1">
              <a:off x="4958202" y="3396410"/>
              <a:ext cx="665164" cy="665164"/>
            </a:xfrm>
            <a:prstGeom prst="rtTriangle">
              <a:avLst/>
            </a:prstGeom>
            <a:grpFill/>
            <a:ln>
              <a:noFill/>
            </a:ln>
          </p:spPr>
          <p:txBody>
            <a:bodyPr vert="horz" wrap="square" lIns="68580" tIns="34290" rIns="68580" bIns="34290" numCol="1" rtlCol="0" anchor="t" anchorCtr="0" compatLnSpc="1">
              <a:prstTxWarp prst="textNoShape">
                <a:avLst/>
              </a:prstTxWarp>
              <a:normAutofit fontScale="40000" lnSpcReduction="20000"/>
            </a:bodyPr>
            <a:lstStyle/>
            <a:p>
              <a:pPr algn="l"/>
              <a:endParaRPr lang="en-GB" sz="1350"/>
            </a:p>
          </p:txBody>
        </p:sp>
      </p:grpSp>
      <p:grpSp>
        <p:nvGrpSpPr>
          <p:cNvPr id="3" name="Group 2">
            <a:extLst>
              <a:ext uri="{FF2B5EF4-FFF2-40B4-BE49-F238E27FC236}">
                <a16:creationId xmlns:a16="http://schemas.microsoft.com/office/drawing/2014/main" id="{D6B66858-28A1-4288-8CE3-0D44FC5BE3CF}"/>
              </a:ext>
            </a:extLst>
          </p:cNvPr>
          <p:cNvGrpSpPr/>
          <p:nvPr/>
        </p:nvGrpSpPr>
        <p:grpSpPr>
          <a:xfrm>
            <a:off x="6143440" y="3613732"/>
            <a:ext cx="5008469" cy="1803202"/>
            <a:chOff x="6368802" y="2922827"/>
            <a:chExt cx="4984998" cy="2404269"/>
          </a:xfrm>
          <a:solidFill>
            <a:srgbClr val="0070C0"/>
          </a:solidFill>
        </p:grpSpPr>
        <p:sp>
          <p:nvSpPr>
            <p:cNvPr id="24" name="Rectangle 23">
              <a:extLst>
                <a:ext uri="{FF2B5EF4-FFF2-40B4-BE49-F238E27FC236}">
                  <a16:creationId xmlns:a16="http://schemas.microsoft.com/office/drawing/2014/main" id="{FBA8769A-6CF5-4F8F-9108-F7CB8DD6371B}"/>
                </a:ext>
              </a:extLst>
            </p:cNvPr>
            <p:cNvSpPr/>
            <p:nvPr/>
          </p:nvSpPr>
          <p:spPr bwMode="auto">
            <a:xfrm>
              <a:off x="6923959" y="2922827"/>
              <a:ext cx="4429841" cy="2404269"/>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a:bodyPr>
            <a:lstStyle/>
            <a:p>
              <a:pPr algn="l"/>
              <a:endParaRPr lang="en-GB" sz="1350"/>
            </a:p>
          </p:txBody>
        </p:sp>
        <p:sp>
          <p:nvSpPr>
            <p:cNvPr id="25" name="Right Triangle 24">
              <a:extLst>
                <a:ext uri="{FF2B5EF4-FFF2-40B4-BE49-F238E27FC236}">
                  <a16:creationId xmlns:a16="http://schemas.microsoft.com/office/drawing/2014/main" id="{CEFB70BF-86D9-4363-B8D1-6A3D581BFD9D}"/>
                </a:ext>
              </a:extLst>
            </p:cNvPr>
            <p:cNvSpPr/>
            <p:nvPr/>
          </p:nvSpPr>
          <p:spPr bwMode="auto">
            <a:xfrm rot="16200000" flipH="1">
              <a:off x="6368802" y="2922828"/>
              <a:ext cx="555162" cy="555162"/>
            </a:xfrm>
            <a:prstGeom prst="rtTriangl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fontScale="70000" lnSpcReduction="20000"/>
            </a:bodyPr>
            <a:lstStyle/>
            <a:p>
              <a:pPr algn="l"/>
              <a:endParaRPr lang="en-GB" sz="1350"/>
            </a:p>
          </p:txBody>
        </p:sp>
      </p:grpSp>
      <p:sp>
        <p:nvSpPr>
          <p:cNvPr id="83" name="Title 3">
            <a:extLst>
              <a:ext uri="{FF2B5EF4-FFF2-40B4-BE49-F238E27FC236}">
                <a16:creationId xmlns:a16="http://schemas.microsoft.com/office/drawing/2014/main" id="{6ADD5F4A-914C-4D2D-AA09-784905D386D6}"/>
              </a:ext>
            </a:extLst>
          </p:cNvPr>
          <p:cNvSpPr>
            <a:spLocks noGrp="1"/>
          </p:cNvSpPr>
          <p:nvPr>
            <p:ph type="title"/>
          </p:nvPr>
        </p:nvSpPr>
        <p:spPr>
          <a:xfrm>
            <a:off x="838200" y="365125"/>
            <a:ext cx="10515600" cy="1325563"/>
          </a:xfrm>
        </p:spPr>
        <p:txBody>
          <a:bodyPr/>
          <a:lstStyle/>
          <a:p>
            <a:r>
              <a:rPr lang="en-US" dirty="0">
                <a:solidFill>
                  <a:srgbClr val="92D050"/>
                </a:solidFill>
              </a:rPr>
              <a:t>Core Symptoms</a:t>
            </a:r>
            <a:r>
              <a:rPr lang="en-US" dirty="0"/>
              <a:t> of AD/HD</a:t>
            </a:r>
            <a:endParaRPr lang="en-US" sz="3600" dirty="0">
              <a:solidFill>
                <a:srgbClr val="92D050"/>
              </a:solidFill>
            </a:endParaRPr>
          </a:p>
        </p:txBody>
      </p:sp>
      <p:sp>
        <p:nvSpPr>
          <p:cNvPr id="84" name="TextBox 83">
            <a:extLst>
              <a:ext uri="{FF2B5EF4-FFF2-40B4-BE49-F238E27FC236}">
                <a16:creationId xmlns:a16="http://schemas.microsoft.com/office/drawing/2014/main" id="{162D2182-ACAB-4D49-B24C-386CE1B7A5D3}"/>
              </a:ext>
            </a:extLst>
          </p:cNvPr>
          <p:cNvSpPr txBox="1"/>
          <p:nvPr/>
        </p:nvSpPr>
        <p:spPr>
          <a:xfrm>
            <a:off x="6919379" y="3960546"/>
            <a:ext cx="4172542" cy="707069"/>
          </a:xfrm>
          <a:prstGeom prst="rect">
            <a:avLst/>
          </a:prstGeom>
          <a:noFill/>
        </p:spPr>
        <p:txBody>
          <a:bodyPr wrap="square" lIns="0" tIns="0" rIns="0" bIns="0" rtlCol="0" anchor="ctr">
            <a:normAutofit fontScale="92500" lnSpcReduction="20000"/>
          </a:bodyPr>
          <a:lstStyle/>
          <a:p>
            <a:pPr>
              <a:lnSpc>
                <a:spcPct val="120000"/>
              </a:lnSpc>
            </a:pPr>
            <a:r>
              <a:rPr lang="en-US" sz="2600" b="1" dirty="0">
                <a:solidFill>
                  <a:schemeClr val="bg1"/>
                </a:solidFill>
              </a:rPr>
              <a:t>Inability to sustain focus</a:t>
            </a:r>
            <a:endParaRPr lang="en-US" sz="2000" b="1" dirty="0">
              <a:solidFill>
                <a:schemeClr val="bg1"/>
              </a:solidFill>
            </a:endParaRPr>
          </a:p>
          <a:p>
            <a:pPr>
              <a:lnSpc>
                <a:spcPct val="120000"/>
              </a:lnSpc>
            </a:pPr>
            <a:r>
              <a:rPr lang="en-US" sz="2200" b="1" dirty="0">
                <a:solidFill>
                  <a:schemeClr val="bg1"/>
                </a:solidFill>
              </a:rPr>
              <a:t>over time</a:t>
            </a:r>
          </a:p>
        </p:txBody>
      </p:sp>
      <p:sp>
        <p:nvSpPr>
          <p:cNvPr id="85" name="TextBox 84">
            <a:extLst>
              <a:ext uri="{FF2B5EF4-FFF2-40B4-BE49-F238E27FC236}">
                <a16:creationId xmlns:a16="http://schemas.microsoft.com/office/drawing/2014/main" id="{1AB8991C-817D-4EEF-BC68-35E277BAE97B}"/>
              </a:ext>
            </a:extLst>
          </p:cNvPr>
          <p:cNvSpPr txBox="1"/>
          <p:nvPr/>
        </p:nvSpPr>
        <p:spPr>
          <a:xfrm>
            <a:off x="1196557" y="4314080"/>
            <a:ext cx="3805755" cy="707069"/>
          </a:xfrm>
          <a:prstGeom prst="rect">
            <a:avLst/>
          </a:prstGeom>
          <a:noFill/>
        </p:spPr>
        <p:txBody>
          <a:bodyPr wrap="square" lIns="0" tIns="0" rIns="0" bIns="0" rtlCol="0" anchor="ctr">
            <a:normAutofit fontScale="92500" lnSpcReduction="20000"/>
          </a:bodyPr>
          <a:lstStyle/>
          <a:p>
            <a:pPr>
              <a:lnSpc>
                <a:spcPct val="120000"/>
              </a:lnSpc>
            </a:pPr>
            <a:r>
              <a:rPr lang="en-US" sz="2600" b="1" dirty="0">
                <a:solidFill>
                  <a:schemeClr val="bg1"/>
                </a:solidFill>
              </a:rPr>
              <a:t>Easily distractible</a:t>
            </a:r>
            <a:endParaRPr lang="en-US" sz="2000" b="1" dirty="0">
              <a:solidFill>
                <a:schemeClr val="bg1"/>
              </a:solidFill>
            </a:endParaRPr>
          </a:p>
          <a:p>
            <a:pPr>
              <a:lnSpc>
                <a:spcPct val="120000"/>
              </a:lnSpc>
            </a:pPr>
            <a:r>
              <a:rPr lang="en-US" sz="2200" b="1" dirty="0">
                <a:solidFill>
                  <a:schemeClr val="bg1"/>
                </a:solidFill>
              </a:rPr>
              <a:t>from external or internal stimuli</a:t>
            </a:r>
          </a:p>
        </p:txBody>
      </p:sp>
      <p:grpSp>
        <p:nvGrpSpPr>
          <p:cNvPr id="20" name="Group 19">
            <a:extLst>
              <a:ext uri="{FF2B5EF4-FFF2-40B4-BE49-F238E27FC236}">
                <a16:creationId xmlns:a16="http://schemas.microsoft.com/office/drawing/2014/main" id="{0FEA3B2C-163D-4F79-B31C-21A9317DE392}"/>
              </a:ext>
            </a:extLst>
          </p:cNvPr>
          <p:cNvGrpSpPr/>
          <p:nvPr/>
        </p:nvGrpSpPr>
        <p:grpSpPr>
          <a:xfrm>
            <a:off x="5013717" y="2462237"/>
            <a:ext cx="1722210" cy="4426863"/>
            <a:chOff x="5013717" y="2462237"/>
            <a:chExt cx="1722210" cy="4426863"/>
          </a:xfrm>
        </p:grpSpPr>
        <p:grpSp>
          <p:nvGrpSpPr>
            <p:cNvPr id="88" name="Group 87">
              <a:extLst>
                <a:ext uri="{FF2B5EF4-FFF2-40B4-BE49-F238E27FC236}">
                  <a16:creationId xmlns:a16="http://schemas.microsoft.com/office/drawing/2014/main" id="{C0C6C78D-920D-4046-BEF0-8C34F3ED04B5}"/>
                </a:ext>
              </a:extLst>
            </p:cNvPr>
            <p:cNvGrpSpPr/>
            <p:nvPr/>
          </p:nvGrpSpPr>
          <p:grpSpPr>
            <a:xfrm>
              <a:off x="5013717" y="2462237"/>
              <a:ext cx="1722210" cy="4426863"/>
              <a:chOff x="4771556" y="2917825"/>
              <a:chExt cx="1917700" cy="4929362"/>
            </a:xfrm>
          </p:grpSpPr>
          <p:sp>
            <p:nvSpPr>
              <p:cNvPr id="6" name="Freeform 5">
                <a:extLst>
                  <a:ext uri="{FF2B5EF4-FFF2-40B4-BE49-F238E27FC236}">
                    <a16:creationId xmlns:a16="http://schemas.microsoft.com/office/drawing/2014/main" id="{FA04AE35-70D2-49C7-ABEB-895C36E3BD72}"/>
                  </a:ext>
                </a:extLst>
              </p:cNvPr>
              <p:cNvSpPr>
                <a:spLocks/>
              </p:cNvSpPr>
              <p:nvPr/>
            </p:nvSpPr>
            <p:spPr bwMode="auto">
              <a:xfrm>
                <a:off x="5004919" y="3519488"/>
                <a:ext cx="1358900" cy="2532063"/>
              </a:xfrm>
              <a:custGeom>
                <a:avLst/>
                <a:gdLst>
                  <a:gd name="T0" fmla="*/ 1165 w 1182"/>
                  <a:gd name="T1" fmla="*/ 1278 h 2203"/>
                  <a:gd name="T2" fmla="*/ 1042 w 1182"/>
                  <a:gd name="T3" fmla="*/ 1111 h 2203"/>
                  <a:gd name="T4" fmla="*/ 1080 w 1182"/>
                  <a:gd name="T5" fmla="*/ 1076 h 2203"/>
                  <a:gd name="T6" fmla="*/ 1087 w 1182"/>
                  <a:gd name="T7" fmla="*/ 1067 h 2203"/>
                  <a:gd name="T8" fmla="*/ 1092 w 1182"/>
                  <a:gd name="T9" fmla="*/ 1059 h 2203"/>
                  <a:gd name="T10" fmla="*/ 1104 w 1182"/>
                  <a:gd name="T11" fmla="*/ 1035 h 2203"/>
                  <a:gd name="T12" fmla="*/ 1112 w 1182"/>
                  <a:gd name="T13" fmla="*/ 1003 h 2203"/>
                  <a:gd name="T14" fmla="*/ 1114 w 1182"/>
                  <a:gd name="T15" fmla="*/ 991 h 2203"/>
                  <a:gd name="T16" fmla="*/ 1116 w 1182"/>
                  <a:gd name="T17" fmla="*/ 973 h 2203"/>
                  <a:gd name="T18" fmla="*/ 1118 w 1182"/>
                  <a:gd name="T19" fmla="*/ 922 h 2203"/>
                  <a:gd name="T20" fmla="*/ 1118 w 1182"/>
                  <a:gd name="T21" fmla="*/ 812 h 2203"/>
                  <a:gd name="T22" fmla="*/ 1159 w 1182"/>
                  <a:gd name="T23" fmla="*/ 697 h 2203"/>
                  <a:gd name="T24" fmla="*/ 1046 w 1182"/>
                  <a:gd name="T25" fmla="*/ 689 h 2203"/>
                  <a:gd name="T26" fmla="*/ 1040 w 1182"/>
                  <a:gd name="T27" fmla="*/ 698 h 2203"/>
                  <a:gd name="T28" fmla="*/ 1012 w 1182"/>
                  <a:gd name="T29" fmla="*/ 737 h 2203"/>
                  <a:gd name="T30" fmla="*/ 1010 w 1182"/>
                  <a:gd name="T31" fmla="*/ 739 h 2203"/>
                  <a:gd name="T32" fmla="*/ 990 w 1182"/>
                  <a:gd name="T33" fmla="*/ 725 h 2203"/>
                  <a:gd name="T34" fmla="*/ 1017 w 1182"/>
                  <a:gd name="T35" fmla="*/ 686 h 2203"/>
                  <a:gd name="T36" fmla="*/ 1045 w 1182"/>
                  <a:gd name="T37" fmla="*/ 646 h 2203"/>
                  <a:gd name="T38" fmla="*/ 1068 w 1182"/>
                  <a:gd name="T39" fmla="*/ 614 h 2203"/>
                  <a:gd name="T40" fmla="*/ 1016 w 1182"/>
                  <a:gd name="T41" fmla="*/ 505 h 2203"/>
                  <a:gd name="T42" fmla="*/ 897 w 1182"/>
                  <a:gd name="T43" fmla="*/ 493 h 2203"/>
                  <a:gd name="T44" fmla="*/ 874 w 1182"/>
                  <a:gd name="T45" fmla="*/ 525 h 2203"/>
                  <a:gd name="T46" fmla="*/ 846 w 1182"/>
                  <a:gd name="T47" fmla="*/ 565 h 2203"/>
                  <a:gd name="T48" fmla="*/ 818 w 1182"/>
                  <a:gd name="T49" fmla="*/ 604 h 2203"/>
                  <a:gd name="T50" fmla="*/ 798 w 1182"/>
                  <a:gd name="T51" fmla="*/ 589 h 2203"/>
                  <a:gd name="T52" fmla="*/ 924 w 1182"/>
                  <a:gd name="T53" fmla="*/ 411 h 2203"/>
                  <a:gd name="T54" fmla="*/ 923 w 1182"/>
                  <a:gd name="T55" fmla="*/ 411 h 2203"/>
                  <a:gd name="T56" fmla="*/ 927 w 1182"/>
                  <a:gd name="T57" fmla="*/ 407 h 2203"/>
                  <a:gd name="T58" fmla="*/ 1092 w 1182"/>
                  <a:gd name="T59" fmla="*/ 172 h 2203"/>
                  <a:gd name="T60" fmla="*/ 1061 w 1182"/>
                  <a:gd name="T61" fmla="*/ 34 h 2203"/>
                  <a:gd name="T62" fmla="*/ 921 w 1182"/>
                  <a:gd name="T63" fmla="*/ 51 h 2203"/>
                  <a:gd name="T64" fmla="*/ 755 w 1182"/>
                  <a:gd name="T65" fmla="*/ 286 h 2203"/>
                  <a:gd name="T66" fmla="*/ 753 w 1182"/>
                  <a:gd name="T67" fmla="*/ 290 h 2203"/>
                  <a:gd name="T68" fmla="*/ 752 w 1182"/>
                  <a:gd name="T69" fmla="*/ 290 h 2203"/>
                  <a:gd name="T70" fmla="*/ 388 w 1182"/>
                  <a:gd name="T71" fmla="*/ 807 h 2203"/>
                  <a:gd name="T72" fmla="*/ 292 w 1182"/>
                  <a:gd name="T73" fmla="*/ 996 h 2203"/>
                  <a:gd name="T74" fmla="*/ 265 w 1182"/>
                  <a:gd name="T75" fmla="*/ 474 h 2203"/>
                  <a:gd name="T76" fmla="*/ 237 w 1182"/>
                  <a:gd name="T77" fmla="*/ 317 h 2203"/>
                  <a:gd name="T78" fmla="*/ 81 w 1182"/>
                  <a:gd name="T79" fmla="*/ 344 h 2203"/>
                  <a:gd name="T80" fmla="*/ 51 w 1182"/>
                  <a:gd name="T81" fmla="*/ 781 h 2203"/>
                  <a:gd name="T82" fmla="*/ 35 w 1182"/>
                  <a:gd name="T83" fmla="*/ 1087 h 2203"/>
                  <a:gd name="T84" fmla="*/ 117 w 1182"/>
                  <a:gd name="T85" fmla="*/ 1252 h 2203"/>
                  <a:gd name="T86" fmla="*/ 121 w 1182"/>
                  <a:gd name="T87" fmla="*/ 1954 h 2203"/>
                  <a:gd name="T88" fmla="*/ 817 w 1182"/>
                  <a:gd name="T89" fmla="*/ 2033 h 2203"/>
                  <a:gd name="T90" fmla="*/ 821 w 1182"/>
                  <a:gd name="T91" fmla="*/ 1569 h 2203"/>
                  <a:gd name="T92" fmla="*/ 968 w 1182"/>
                  <a:gd name="T93" fmla="*/ 1515 h 2203"/>
                  <a:gd name="T94" fmla="*/ 1056 w 1182"/>
                  <a:gd name="T95" fmla="*/ 1438 h 2203"/>
                  <a:gd name="T96" fmla="*/ 1165 w 1182"/>
                  <a:gd name="T97" fmla="*/ 127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2" h="2203">
                    <a:moveTo>
                      <a:pt x="1165" y="1278"/>
                    </a:moveTo>
                    <a:cubicBezTo>
                      <a:pt x="1112" y="1188"/>
                      <a:pt x="964" y="1168"/>
                      <a:pt x="1042" y="1111"/>
                    </a:cubicBezTo>
                    <a:cubicBezTo>
                      <a:pt x="1040" y="1113"/>
                      <a:pt x="1072" y="1084"/>
                      <a:pt x="1080" y="1076"/>
                    </a:cubicBezTo>
                    <a:cubicBezTo>
                      <a:pt x="1083" y="1072"/>
                      <a:pt x="1085" y="1069"/>
                      <a:pt x="1087" y="1067"/>
                    </a:cubicBezTo>
                    <a:cubicBezTo>
                      <a:pt x="1088" y="1065"/>
                      <a:pt x="1090" y="1063"/>
                      <a:pt x="1092" y="1059"/>
                    </a:cubicBezTo>
                    <a:cubicBezTo>
                      <a:pt x="1095" y="1053"/>
                      <a:pt x="1108" y="1021"/>
                      <a:pt x="1104" y="1035"/>
                    </a:cubicBezTo>
                    <a:cubicBezTo>
                      <a:pt x="1107" y="1024"/>
                      <a:pt x="1110" y="1014"/>
                      <a:pt x="1112" y="1003"/>
                    </a:cubicBezTo>
                    <a:cubicBezTo>
                      <a:pt x="1113" y="998"/>
                      <a:pt x="1114" y="994"/>
                      <a:pt x="1114" y="991"/>
                    </a:cubicBezTo>
                    <a:cubicBezTo>
                      <a:pt x="1115" y="985"/>
                      <a:pt x="1116" y="979"/>
                      <a:pt x="1116" y="973"/>
                    </a:cubicBezTo>
                    <a:cubicBezTo>
                      <a:pt x="1117" y="956"/>
                      <a:pt x="1118" y="939"/>
                      <a:pt x="1118" y="922"/>
                    </a:cubicBezTo>
                    <a:cubicBezTo>
                      <a:pt x="1118" y="886"/>
                      <a:pt x="1118" y="849"/>
                      <a:pt x="1118" y="812"/>
                    </a:cubicBezTo>
                    <a:cubicBezTo>
                      <a:pt x="1118" y="763"/>
                      <a:pt x="1134" y="725"/>
                      <a:pt x="1159" y="697"/>
                    </a:cubicBezTo>
                    <a:cubicBezTo>
                      <a:pt x="1114" y="667"/>
                      <a:pt x="1064" y="663"/>
                      <a:pt x="1046" y="689"/>
                    </a:cubicBezTo>
                    <a:cubicBezTo>
                      <a:pt x="1040" y="698"/>
                      <a:pt x="1040" y="698"/>
                      <a:pt x="1040" y="698"/>
                    </a:cubicBezTo>
                    <a:cubicBezTo>
                      <a:pt x="1012" y="737"/>
                      <a:pt x="1012" y="737"/>
                      <a:pt x="1012" y="737"/>
                    </a:cubicBezTo>
                    <a:cubicBezTo>
                      <a:pt x="1010" y="739"/>
                      <a:pt x="1010" y="739"/>
                      <a:pt x="1010" y="739"/>
                    </a:cubicBezTo>
                    <a:cubicBezTo>
                      <a:pt x="990" y="725"/>
                      <a:pt x="990" y="725"/>
                      <a:pt x="990" y="725"/>
                    </a:cubicBezTo>
                    <a:cubicBezTo>
                      <a:pt x="1017" y="686"/>
                      <a:pt x="1017" y="686"/>
                      <a:pt x="1017" y="686"/>
                    </a:cubicBezTo>
                    <a:cubicBezTo>
                      <a:pt x="1045" y="646"/>
                      <a:pt x="1045" y="646"/>
                      <a:pt x="1045" y="646"/>
                    </a:cubicBezTo>
                    <a:cubicBezTo>
                      <a:pt x="1068" y="614"/>
                      <a:pt x="1068" y="614"/>
                      <a:pt x="1068" y="614"/>
                    </a:cubicBezTo>
                    <a:cubicBezTo>
                      <a:pt x="1086" y="587"/>
                      <a:pt x="1063" y="539"/>
                      <a:pt x="1016" y="505"/>
                    </a:cubicBezTo>
                    <a:cubicBezTo>
                      <a:pt x="969" y="472"/>
                      <a:pt x="915" y="467"/>
                      <a:pt x="897" y="493"/>
                    </a:cubicBezTo>
                    <a:cubicBezTo>
                      <a:pt x="874" y="525"/>
                      <a:pt x="874" y="525"/>
                      <a:pt x="874" y="525"/>
                    </a:cubicBezTo>
                    <a:cubicBezTo>
                      <a:pt x="846" y="565"/>
                      <a:pt x="846" y="565"/>
                      <a:pt x="846" y="565"/>
                    </a:cubicBezTo>
                    <a:cubicBezTo>
                      <a:pt x="818" y="604"/>
                      <a:pt x="818" y="604"/>
                      <a:pt x="818" y="604"/>
                    </a:cubicBezTo>
                    <a:cubicBezTo>
                      <a:pt x="798" y="589"/>
                      <a:pt x="798" y="589"/>
                      <a:pt x="798" y="589"/>
                    </a:cubicBezTo>
                    <a:cubicBezTo>
                      <a:pt x="924" y="411"/>
                      <a:pt x="924" y="411"/>
                      <a:pt x="924" y="411"/>
                    </a:cubicBezTo>
                    <a:cubicBezTo>
                      <a:pt x="923" y="411"/>
                      <a:pt x="923" y="411"/>
                      <a:pt x="923" y="411"/>
                    </a:cubicBezTo>
                    <a:cubicBezTo>
                      <a:pt x="924" y="409"/>
                      <a:pt x="926" y="408"/>
                      <a:pt x="927" y="407"/>
                    </a:cubicBezTo>
                    <a:cubicBezTo>
                      <a:pt x="1092" y="172"/>
                      <a:pt x="1092" y="172"/>
                      <a:pt x="1092" y="172"/>
                    </a:cubicBezTo>
                    <a:cubicBezTo>
                      <a:pt x="1122" y="129"/>
                      <a:pt x="1109" y="67"/>
                      <a:pt x="1061" y="34"/>
                    </a:cubicBezTo>
                    <a:cubicBezTo>
                      <a:pt x="1014" y="0"/>
                      <a:pt x="951" y="8"/>
                      <a:pt x="921" y="51"/>
                    </a:cubicBezTo>
                    <a:cubicBezTo>
                      <a:pt x="755" y="286"/>
                      <a:pt x="755" y="286"/>
                      <a:pt x="755" y="286"/>
                    </a:cubicBezTo>
                    <a:cubicBezTo>
                      <a:pt x="754" y="287"/>
                      <a:pt x="754" y="289"/>
                      <a:pt x="753" y="290"/>
                    </a:cubicBezTo>
                    <a:cubicBezTo>
                      <a:pt x="752" y="290"/>
                      <a:pt x="752" y="290"/>
                      <a:pt x="752" y="290"/>
                    </a:cubicBezTo>
                    <a:cubicBezTo>
                      <a:pt x="388" y="807"/>
                      <a:pt x="388" y="807"/>
                      <a:pt x="388" y="807"/>
                    </a:cubicBezTo>
                    <a:cubicBezTo>
                      <a:pt x="292" y="996"/>
                      <a:pt x="292" y="996"/>
                      <a:pt x="292" y="996"/>
                    </a:cubicBezTo>
                    <a:cubicBezTo>
                      <a:pt x="265" y="474"/>
                      <a:pt x="265" y="474"/>
                      <a:pt x="265" y="474"/>
                    </a:cubicBezTo>
                    <a:cubicBezTo>
                      <a:pt x="279" y="412"/>
                      <a:pt x="288" y="353"/>
                      <a:pt x="237" y="317"/>
                    </a:cubicBezTo>
                    <a:cubicBezTo>
                      <a:pt x="187" y="281"/>
                      <a:pt x="116" y="293"/>
                      <a:pt x="81" y="344"/>
                    </a:cubicBezTo>
                    <a:cubicBezTo>
                      <a:pt x="51" y="781"/>
                      <a:pt x="51" y="781"/>
                      <a:pt x="51" y="781"/>
                    </a:cubicBezTo>
                    <a:cubicBezTo>
                      <a:pt x="51" y="781"/>
                      <a:pt x="0" y="900"/>
                      <a:pt x="35" y="1087"/>
                    </a:cubicBezTo>
                    <a:cubicBezTo>
                      <a:pt x="117" y="1252"/>
                      <a:pt x="117" y="1252"/>
                      <a:pt x="117" y="1252"/>
                    </a:cubicBezTo>
                    <a:cubicBezTo>
                      <a:pt x="121" y="2203"/>
                      <a:pt x="176" y="1877"/>
                      <a:pt x="121" y="1954"/>
                    </a:cubicBezTo>
                    <a:cubicBezTo>
                      <a:pt x="817" y="2033"/>
                      <a:pt x="817" y="2033"/>
                      <a:pt x="817" y="2033"/>
                    </a:cubicBezTo>
                    <a:cubicBezTo>
                      <a:pt x="836" y="1954"/>
                      <a:pt x="821" y="1569"/>
                      <a:pt x="821" y="1569"/>
                    </a:cubicBezTo>
                    <a:cubicBezTo>
                      <a:pt x="849" y="1560"/>
                      <a:pt x="928" y="1536"/>
                      <a:pt x="968" y="1515"/>
                    </a:cubicBezTo>
                    <a:cubicBezTo>
                      <a:pt x="987" y="1505"/>
                      <a:pt x="1018" y="1485"/>
                      <a:pt x="1056" y="1438"/>
                    </a:cubicBezTo>
                    <a:cubicBezTo>
                      <a:pt x="1125" y="1344"/>
                      <a:pt x="1182" y="1307"/>
                      <a:pt x="1165" y="1278"/>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 name="Freeform 6">
                <a:extLst>
                  <a:ext uri="{FF2B5EF4-FFF2-40B4-BE49-F238E27FC236}">
                    <a16:creationId xmlns:a16="http://schemas.microsoft.com/office/drawing/2014/main" id="{405FB7DF-C64A-45AF-92AF-71D217C6CE3F}"/>
                  </a:ext>
                </a:extLst>
              </p:cNvPr>
              <p:cNvSpPr>
                <a:spLocks/>
              </p:cNvSpPr>
              <p:nvPr/>
            </p:nvSpPr>
            <p:spPr bwMode="auto">
              <a:xfrm>
                <a:off x="5841531" y="3346450"/>
                <a:ext cx="847725" cy="1225550"/>
              </a:xfrm>
              <a:custGeom>
                <a:avLst/>
                <a:gdLst>
                  <a:gd name="T0" fmla="*/ 675 w 736"/>
                  <a:gd name="T1" fmla="*/ 34 h 1067"/>
                  <a:gd name="T2" fmla="*/ 534 w 736"/>
                  <a:gd name="T3" fmla="*/ 51 h 1067"/>
                  <a:gd name="T4" fmla="*/ 369 w 736"/>
                  <a:gd name="T5" fmla="*/ 286 h 1067"/>
                  <a:gd name="T6" fmla="*/ 366 w 736"/>
                  <a:gd name="T7" fmla="*/ 290 h 1067"/>
                  <a:gd name="T8" fmla="*/ 366 w 736"/>
                  <a:gd name="T9" fmla="*/ 290 h 1067"/>
                  <a:gd name="T10" fmla="*/ 1 w 736"/>
                  <a:gd name="T11" fmla="*/ 807 h 1067"/>
                  <a:gd name="T12" fmla="*/ 0 w 736"/>
                  <a:gd name="T13" fmla="*/ 806 h 1067"/>
                  <a:gd name="T14" fmla="*/ 1 w 736"/>
                  <a:gd name="T15" fmla="*/ 812 h 1067"/>
                  <a:gd name="T16" fmla="*/ 45 w 736"/>
                  <a:gd name="T17" fmla="*/ 1051 h 1067"/>
                  <a:gd name="T18" fmla="*/ 46 w 736"/>
                  <a:gd name="T19" fmla="*/ 1051 h 1067"/>
                  <a:gd name="T20" fmla="*/ 47 w 736"/>
                  <a:gd name="T21" fmla="*/ 1052 h 1067"/>
                  <a:gd name="T22" fmla="*/ 54 w 736"/>
                  <a:gd name="T23" fmla="*/ 1056 h 1067"/>
                  <a:gd name="T24" fmla="*/ 55 w 736"/>
                  <a:gd name="T25" fmla="*/ 1056 h 1067"/>
                  <a:gd name="T26" fmla="*/ 60 w 736"/>
                  <a:gd name="T27" fmla="*/ 1058 h 1067"/>
                  <a:gd name="T28" fmla="*/ 90 w 736"/>
                  <a:gd name="T29" fmla="*/ 1067 h 1067"/>
                  <a:gd name="T30" fmla="*/ 92 w 736"/>
                  <a:gd name="T31" fmla="*/ 1067 h 1067"/>
                  <a:gd name="T32" fmla="*/ 92 w 736"/>
                  <a:gd name="T33" fmla="*/ 1067 h 1067"/>
                  <a:gd name="T34" fmla="*/ 126 w 736"/>
                  <a:gd name="T35" fmla="*/ 1021 h 1067"/>
                  <a:gd name="T36" fmla="*/ 316 w 736"/>
                  <a:gd name="T37" fmla="*/ 722 h 1067"/>
                  <a:gd name="T38" fmla="*/ 437 w 736"/>
                  <a:gd name="T39" fmla="*/ 638 h 1067"/>
                  <a:gd name="T40" fmla="*/ 437 w 736"/>
                  <a:gd name="T41" fmla="*/ 597 h 1067"/>
                  <a:gd name="T42" fmla="*/ 432 w 736"/>
                  <a:gd name="T43" fmla="*/ 604 h 1067"/>
                  <a:gd name="T44" fmla="*/ 411 w 736"/>
                  <a:gd name="T45" fmla="*/ 589 h 1067"/>
                  <a:gd name="T46" fmla="*/ 463 w 736"/>
                  <a:gd name="T47" fmla="*/ 516 h 1067"/>
                  <a:gd name="T48" fmla="*/ 481 w 736"/>
                  <a:gd name="T49" fmla="*/ 491 h 1067"/>
                  <a:gd name="T50" fmla="*/ 537 w 736"/>
                  <a:gd name="T51" fmla="*/ 411 h 1067"/>
                  <a:gd name="T52" fmla="*/ 537 w 736"/>
                  <a:gd name="T53" fmla="*/ 411 h 1067"/>
                  <a:gd name="T54" fmla="*/ 540 w 736"/>
                  <a:gd name="T55" fmla="*/ 407 h 1067"/>
                  <a:gd name="T56" fmla="*/ 705 w 736"/>
                  <a:gd name="T57" fmla="*/ 172 h 1067"/>
                  <a:gd name="T58" fmla="*/ 675 w 736"/>
                  <a:gd name="T59" fmla="*/ 3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6" h="1067">
                    <a:moveTo>
                      <a:pt x="675" y="34"/>
                    </a:moveTo>
                    <a:cubicBezTo>
                      <a:pt x="627" y="0"/>
                      <a:pt x="565" y="8"/>
                      <a:pt x="534" y="51"/>
                    </a:cubicBezTo>
                    <a:cubicBezTo>
                      <a:pt x="369" y="286"/>
                      <a:pt x="369" y="286"/>
                      <a:pt x="369" y="286"/>
                    </a:cubicBezTo>
                    <a:cubicBezTo>
                      <a:pt x="368" y="287"/>
                      <a:pt x="367" y="289"/>
                      <a:pt x="366" y="290"/>
                    </a:cubicBezTo>
                    <a:cubicBezTo>
                      <a:pt x="366" y="290"/>
                      <a:pt x="366" y="290"/>
                      <a:pt x="366" y="290"/>
                    </a:cubicBezTo>
                    <a:cubicBezTo>
                      <a:pt x="1" y="807"/>
                      <a:pt x="1" y="807"/>
                      <a:pt x="1" y="807"/>
                    </a:cubicBezTo>
                    <a:cubicBezTo>
                      <a:pt x="0" y="806"/>
                      <a:pt x="0" y="806"/>
                      <a:pt x="0" y="806"/>
                    </a:cubicBezTo>
                    <a:cubicBezTo>
                      <a:pt x="0" y="808"/>
                      <a:pt x="0" y="810"/>
                      <a:pt x="1" y="812"/>
                    </a:cubicBezTo>
                    <a:cubicBezTo>
                      <a:pt x="13" y="888"/>
                      <a:pt x="18" y="977"/>
                      <a:pt x="45" y="1051"/>
                    </a:cubicBezTo>
                    <a:cubicBezTo>
                      <a:pt x="45" y="1051"/>
                      <a:pt x="45" y="1051"/>
                      <a:pt x="46" y="1051"/>
                    </a:cubicBezTo>
                    <a:cubicBezTo>
                      <a:pt x="46" y="1051"/>
                      <a:pt x="46" y="1052"/>
                      <a:pt x="47" y="1052"/>
                    </a:cubicBezTo>
                    <a:cubicBezTo>
                      <a:pt x="47" y="1049"/>
                      <a:pt x="51" y="1052"/>
                      <a:pt x="54" y="1056"/>
                    </a:cubicBezTo>
                    <a:cubicBezTo>
                      <a:pt x="54" y="1056"/>
                      <a:pt x="55" y="1056"/>
                      <a:pt x="55" y="1056"/>
                    </a:cubicBezTo>
                    <a:cubicBezTo>
                      <a:pt x="57" y="1057"/>
                      <a:pt x="58" y="1057"/>
                      <a:pt x="60" y="1058"/>
                    </a:cubicBezTo>
                    <a:cubicBezTo>
                      <a:pt x="70" y="1061"/>
                      <a:pt x="80" y="1064"/>
                      <a:pt x="90" y="1067"/>
                    </a:cubicBezTo>
                    <a:cubicBezTo>
                      <a:pt x="91" y="1067"/>
                      <a:pt x="91" y="1067"/>
                      <a:pt x="92" y="1067"/>
                    </a:cubicBezTo>
                    <a:cubicBezTo>
                      <a:pt x="92" y="1067"/>
                      <a:pt x="92" y="1067"/>
                      <a:pt x="92" y="1067"/>
                    </a:cubicBezTo>
                    <a:cubicBezTo>
                      <a:pt x="104" y="1051"/>
                      <a:pt x="115" y="1036"/>
                      <a:pt x="126" y="1021"/>
                    </a:cubicBezTo>
                    <a:cubicBezTo>
                      <a:pt x="194" y="924"/>
                      <a:pt x="256" y="824"/>
                      <a:pt x="316" y="722"/>
                    </a:cubicBezTo>
                    <a:cubicBezTo>
                      <a:pt x="345" y="671"/>
                      <a:pt x="390" y="645"/>
                      <a:pt x="437" y="638"/>
                    </a:cubicBezTo>
                    <a:cubicBezTo>
                      <a:pt x="436" y="624"/>
                      <a:pt x="436" y="610"/>
                      <a:pt x="437" y="597"/>
                    </a:cubicBezTo>
                    <a:cubicBezTo>
                      <a:pt x="432" y="604"/>
                      <a:pt x="432" y="604"/>
                      <a:pt x="432" y="604"/>
                    </a:cubicBezTo>
                    <a:cubicBezTo>
                      <a:pt x="411" y="589"/>
                      <a:pt x="411" y="589"/>
                      <a:pt x="411" y="589"/>
                    </a:cubicBezTo>
                    <a:cubicBezTo>
                      <a:pt x="463" y="516"/>
                      <a:pt x="463" y="516"/>
                      <a:pt x="463" y="516"/>
                    </a:cubicBezTo>
                    <a:cubicBezTo>
                      <a:pt x="468" y="507"/>
                      <a:pt x="474" y="498"/>
                      <a:pt x="481" y="491"/>
                    </a:cubicBezTo>
                    <a:cubicBezTo>
                      <a:pt x="537" y="411"/>
                      <a:pt x="537" y="411"/>
                      <a:pt x="537" y="411"/>
                    </a:cubicBezTo>
                    <a:cubicBezTo>
                      <a:pt x="537" y="411"/>
                      <a:pt x="537" y="411"/>
                      <a:pt x="537" y="411"/>
                    </a:cubicBezTo>
                    <a:cubicBezTo>
                      <a:pt x="538" y="409"/>
                      <a:pt x="539" y="408"/>
                      <a:pt x="540" y="407"/>
                    </a:cubicBezTo>
                    <a:cubicBezTo>
                      <a:pt x="705" y="172"/>
                      <a:pt x="705" y="172"/>
                      <a:pt x="705" y="172"/>
                    </a:cubicBezTo>
                    <a:cubicBezTo>
                      <a:pt x="736" y="129"/>
                      <a:pt x="722" y="67"/>
                      <a:pt x="675" y="34"/>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 name="Freeform 7">
                <a:extLst>
                  <a:ext uri="{FF2B5EF4-FFF2-40B4-BE49-F238E27FC236}">
                    <a16:creationId xmlns:a16="http://schemas.microsoft.com/office/drawing/2014/main" id="{866B319E-1B8E-4F9B-AF1B-496F1100F92B}"/>
                  </a:ext>
                </a:extLst>
              </p:cNvPr>
              <p:cNvSpPr>
                <a:spLocks/>
              </p:cNvSpPr>
              <p:nvPr/>
            </p:nvSpPr>
            <p:spPr bwMode="auto">
              <a:xfrm>
                <a:off x="5306544" y="2917825"/>
                <a:ext cx="1136650" cy="2144713"/>
              </a:xfrm>
              <a:custGeom>
                <a:avLst/>
                <a:gdLst>
                  <a:gd name="T0" fmla="*/ 988 w 988"/>
                  <a:gd name="T1" fmla="*/ 1812 h 1867"/>
                  <a:gd name="T2" fmla="*/ 931 w 988"/>
                  <a:gd name="T3" fmla="*/ 1867 h 1867"/>
                  <a:gd name="T4" fmla="*/ 57 w 988"/>
                  <a:gd name="T5" fmla="*/ 1867 h 1867"/>
                  <a:gd name="T6" fmla="*/ 0 w 988"/>
                  <a:gd name="T7" fmla="*/ 1812 h 1867"/>
                  <a:gd name="T8" fmla="*/ 0 w 988"/>
                  <a:gd name="T9" fmla="*/ 55 h 1867"/>
                  <a:gd name="T10" fmla="*/ 57 w 988"/>
                  <a:gd name="T11" fmla="*/ 0 h 1867"/>
                  <a:gd name="T12" fmla="*/ 931 w 988"/>
                  <a:gd name="T13" fmla="*/ 0 h 1867"/>
                  <a:gd name="T14" fmla="*/ 988 w 988"/>
                  <a:gd name="T15" fmla="*/ 55 h 1867"/>
                  <a:gd name="T16" fmla="*/ 988 w 988"/>
                  <a:gd name="T17" fmla="*/ 1812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1867">
                    <a:moveTo>
                      <a:pt x="988" y="1812"/>
                    </a:moveTo>
                    <a:cubicBezTo>
                      <a:pt x="988" y="1842"/>
                      <a:pt x="962" y="1867"/>
                      <a:pt x="931" y="1867"/>
                    </a:cubicBezTo>
                    <a:cubicBezTo>
                      <a:pt x="57" y="1867"/>
                      <a:pt x="57" y="1867"/>
                      <a:pt x="57" y="1867"/>
                    </a:cubicBezTo>
                    <a:cubicBezTo>
                      <a:pt x="26" y="1867"/>
                      <a:pt x="0" y="1842"/>
                      <a:pt x="0" y="1812"/>
                    </a:cubicBezTo>
                    <a:cubicBezTo>
                      <a:pt x="0" y="55"/>
                      <a:pt x="0" y="55"/>
                      <a:pt x="0" y="55"/>
                    </a:cubicBezTo>
                    <a:cubicBezTo>
                      <a:pt x="0" y="25"/>
                      <a:pt x="26" y="0"/>
                      <a:pt x="57" y="0"/>
                    </a:cubicBezTo>
                    <a:cubicBezTo>
                      <a:pt x="931" y="0"/>
                      <a:pt x="931" y="0"/>
                      <a:pt x="931" y="0"/>
                    </a:cubicBezTo>
                    <a:cubicBezTo>
                      <a:pt x="962" y="0"/>
                      <a:pt x="988" y="25"/>
                      <a:pt x="988" y="55"/>
                    </a:cubicBezTo>
                    <a:lnTo>
                      <a:pt x="988" y="1812"/>
                    </a:lnTo>
                    <a:close/>
                  </a:path>
                </a:pathLst>
              </a:custGeom>
              <a:solidFill>
                <a:srgbClr val="123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 name="Freeform 8">
                <a:extLst>
                  <a:ext uri="{FF2B5EF4-FFF2-40B4-BE49-F238E27FC236}">
                    <a16:creationId xmlns:a16="http://schemas.microsoft.com/office/drawing/2014/main" id="{03CF3735-3BEE-46CC-A3AE-F2FCB0E7E311}"/>
                  </a:ext>
                </a:extLst>
              </p:cNvPr>
              <p:cNvSpPr>
                <a:spLocks/>
              </p:cNvSpPr>
              <p:nvPr/>
            </p:nvSpPr>
            <p:spPr bwMode="auto">
              <a:xfrm>
                <a:off x="5358931" y="3154363"/>
                <a:ext cx="1030288" cy="1725613"/>
              </a:xfrm>
              <a:custGeom>
                <a:avLst/>
                <a:gdLst>
                  <a:gd name="T0" fmla="*/ 600 w 649"/>
                  <a:gd name="T1" fmla="*/ 0 h 1087"/>
                  <a:gd name="T2" fmla="*/ 530 w 649"/>
                  <a:gd name="T3" fmla="*/ 0 h 1087"/>
                  <a:gd name="T4" fmla="*/ 497 w 649"/>
                  <a:gd name="T5" fmla="*/ 0 h 1087"/>
                  <a:gd name="T6" fmla="*/ 350 w 649"/>
                  <a:gd name="T7" fmla="*/ 0 h 1087"/>
                  <a:gd name="T8" fmla="*/ 277 w 649"/>
                  <a:gd name="T9" fmla="*/ 0 h 1087"/>
                  <a:gd name="T10" fmla="*/ 190 w 649"/>
                  <a:gd name="T11" fmla="*/ 0 h 1087"/>
                  <a:gd name="T12" fmla="*/ 54 w 649"/>
                  <a:gd name="T13" fmla="*/ 0 h 1087"/>
                  <a:gd name="T14" fmla="*/ 18 w 649"/>
                  <a:gd name="T15" fmla="*/ 0 h 1087"/>
                  <a:gd name="T16" fmla="*/ 0 w 649"/>
                  <a:gd name="T17" fmla="*/ 144 h 1087"/>
                  <a:gd name="T18" fmla="*/ 0 w 649"/>
                  <a:gd name="T19" fmla="*/ 183 h 1087"/>
                  <a:gd name="T20" fmla="*/ 0 w 649"/>
                  <a:gd name="T21" fmla="*/ 290 h 1087"/>
                  <a:gd name="T22" fmla="*/ 0 w 649"/>
                  <a:gd name="T23" fmla="*/ 420 h 1087"/>
                  <a:gd name="T24" fmla="*/ 0 w 649"/>
                  <a:gd name="T25" fmla="*/ 452 h 1087"/>
                  <a:gd name="T26" fmla="*/ 0 w 649"/>
                  <a:gd name="T27" fmla="*/ 774 h 1087"/>
                  <a:gd name="T28" fmla="*/ 0 w 649"/>
                  <a:gd name="T29" fmla="*/ 803 h 1087"/>
                  <a:gd name="T30" fmla="*/ 0 w 649"/>
                  <a:gd name="T31" fmla="*/ 952 h 1087"/>
                  <a:gd name="T32" fmla="*/ 0 w 649"/>
                  <a:gd name="T33" fmla="*/ 990 h 1087"/>
                  <a:gd name="T34" fmla="*/ 0 w 649"/>
                  <a:gd name="T35" fmla="*/ 1087 h 1087"/>
                  <a:gd name="T36" fmla="*/ 35 w 649"/>
                  <a:gd name="T37" fmla="*/ 1087 h 1087"/>
                  <a:gd name="T38" fmla="*/ 152 w 649"/>
                  <a:gd name="T39" fmla="*/ 1087 h 1087"/>
                  <a:gd name="T40" fmla="*/ 157 w 649"/>
                  <a:gd name="T41" fmla="*/ 1087 h 1087"/>
                  <a:gd name="T42" fmla="*/ 190 w 649"/>
                  <a:gd name="T43" fmla="*/ 1087 h 1087"/>
                  <a:gd name="T44" fmla="*/ 227 w 649"/>
                  <a:gd name="T45" fmla="*/ 1087 h 1087"/>
                  <a:gd name="T46" fmla="*/ 354 w 649"/>
                  <a:gd name="T47" fmla="*/ 1087 h 1087"/>
                  <a:gd name="T48" fmla="*/ 391 w 649"/>
                  <a:gd name="T49" fmla="*/ 1087 h 1087"/>
                  <a:gd name="T50" fmla="*/ 515 w 649"/>
                  <a:gd name="T51" fmla="*/ 1087 h 1087"/>
                  <a:gd name="T52" fmla="*/ 566 w 649"/>
                  <a:gd name="T53" fmla="*/ 1087 h 1087"/>
                  <a:gd name="T54" fmla="*/ 649 w 649"/>
                  <a:gd name="T55" fmla="*/ 998 h 1087"/>
                  <a:gd name="T56" fmla="*/ 649 w 649"/>
                  <a:gd name="T57" fmla="*/ 925 h 1087"/>
                  <a:gd name="T58" fmla="*/ 649 w 649"/>
                  <a:gd name="T59" fmla="*/ 872 h 1087"/>
                  <a:gd name="T60" fmla="*/ 649 w 649"/>
                  <a:gd name="T61" fmla="*/ 817 h 1087"/>
                  <a:gd name="T62" fmla="*/ 649 w 649"/>
                  <a:gd name="T63" fmla="*/ 420 h 1087"/>
                  <a:gd name="T64" fmla="*/ 649 w 649"/>
                  <a:gd name="T65" fmla="*/ 290 h 1087"/>
                  <a:gd name="T66" fmla="*/ 649 w 649"/>
                  <a:gd name="T67" fmla="*/ 62 h 1087"/>
                  <a:gd name="T68" fmla="*/ 617 w 649"/>
                  <a:gd name="T6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9" h="1087">
                    <a:moveTo>
                      <a:pt x="617" y="0"/>
                    </a:moveTo>
                    <a:lnTo>
                      <a:pt x="600" y="0"/>
                    </a:lnTo>
                    <a:lnTo>
                      <a:pt x="567" y="0"/>
                    </a:lnTo>
                    <a:lnTo>
                      <a:pt x="530" y="0"/>
                    </a:lnTo>
                    <a:lnTo>
                      <a:pt x="499" y="0"/>
                    </a:lnTo>
                    <a:lnTo>
                      <a:pt x="497" y="0"/>
                    </a:lnTo>
                    <a:lnTo>
                      <a:pt x="455" y="0"/>
                    </a:lnTo>
                    <a:lnTo>
                      <a:pt x="350" y="0"/>
                    </a:lnTo>
                    <a:lnTo>
                      <a:pt x="314" y="0"/>
                    </a:lnTo>
                    <a:lnTo>
                      <a:pt x="277" y="0"/>
                    </a:lnTo>
                    <a:lnTo>
                      <a:pt x="242" y="0"/>
                    </a:lnTo>
                    <a:lnTo>
                      <a:pt x="190" y="0"/>
                    </a:lnTo>
                    <a:lnTo>
                      <a:pt x="157" y="0"/>
                    </a:lnTo>
                    <a:lnTo>
                      <a:pt x="54" y="0"/>
                    </a:lnTo>
                    <a:lnTo>
                      <a:pt x="51" y="0"/>
                    </a:lnTo>
                    <a:lnTo>
                      <a:pt x="18" y="0"/>
                    </a:lnTo>
                    <a:lnTo>
                      <a:pt x="0" y="0"/>
                    </a:lnTo>
                    <a:lnTo>
                      <a:pt x="0" y="144"/>
                    </a:lnTo>
                    <a:lnTo>
                      <a:pt x="0" y="144"/>
                    </a:lnTo>
                    <a:lnTo>
                      <a:pt x="0" y="183"/>
                    </a:lnTo>
                    <a:lnTo>
                      <a:pt x="0" y="183"/>
                    </a:lnTo>
                    <a:lnTo>
                      <a:pt x="0" y="290"/>
                    </a:lnTo>
                    <a:lnTo>
                      <a:pt x="0" y="290"/>
                    </a:lnTo>
                    <a:lnTo>
                      <a:pt x="0" y="420"/>
                    </a:lnTo>
                    <a:lnTo>
                      <a:pt x="0" y="420"/>
                    </a:lnTo>
                    <a:lnTo>
                      <a:pt x="0" y="452"/>
                    </a:lnTo>
                    <a:lnTo>
                      <a:pt x="0" y="452"/>
                    </a:lnTo>
                    <a:lnTo>
                      <a:pt x="0" y="774"/>
                    </a:lnTo>
                    <a:lnTo>
                      <a:pt x="0" y="774"/>
                    </a:lnTo>
                    <a:lnTo>
                      <a:pt x="0" y="803"/>
                    </a:lnTo>
                    <a:lnTo>
                      <a:pt x="0" y="803"/>
                    </a:lnTo>
                    <a:lnTo>
                      <a:pt x="0" y="952"/>
                    </a:lnTo>
                    <a:lnTo>
                      <a:pt x="0" y="952"/>
                    </a:lnTo>
                    <a:lnTo>
                      <a:pt x="0" y="990"/>
                    </a:lnTo>
                    <a:lnTo>
                      <a:pt x="0" y="990"/>
                    </a:lnTo>
                    <a:lnTo>
                      <a:pt x="0" y="1087"/>
                    </a:lnTo>
                    <a:lnTo>
                      <a:pt x="2" y="1087"/>
                    </a:lnTo>
                    <a:lnTo>
                      <a:pt x="35" y="1087"/>
                    </a:lnTo>
                    <a:lnTo>
                      <a:pt x="110" y="1087"/>
                    </a:lnTo>
                    <a:lnTo>
                      <a:pt x="152" y="1087"/>
                    </a:lnTo>
                    <a:lnTo>
                      <a:pt x="152" y="1087"/>
                    </a:lnTo>
                    <a:lnTo>
                      <a:pt x="157" y="1087"/>
                    </a:lnTo>
                    <a:lnTo>
                      <a:pt x="185" y="1087"/>
                    </a:lnTo>
                    <a:lnTo>
                      <a:pt x="190" y="1087"/>
                    </a:lnTo>
                    <a:lnTo>
                      <a:pt x="222" y="1087"/>
                    </a:lnTo>
                    <a:lnTo>
                      <a:pt x="227" y="1087"/>
                    </a:lnTo>
                    <a:lnTo>
                      <a:pt x="255" y="1087"/>
                    </a:lnTo>
                    <a:lnTo>
                      <a:pt x="354" y="1087"/>
                    </a:lnTo>
                    <a:lnTo>
                      <a:pt x="356" y="1087"/>
                    </a:lnTo>
                    <a:lnTo>
                      <a:pt x="391" y="1087"/>
                    </a:lnTo>
                    <a:lnTo>
                      <a:pt x="479" y="1087"/>
                    </a:lnTo>
                    <a:lnTo>
                      <a:pt x="515" y="1087"/>
                    </a:lnTo>
                    <a:lnTo>
                      <a:pt x="523" y="1087"/>
                    </a:lnTo>
                    <a:lnTo>
                      <a:pt x="566" y="1087"/>
                    </a:lnTo>
                    <a:lnTo>
                      <a:pt x="649" y="1087"/>
                    </a:lnTo>
                    <a:lnTo>
                      <a:pt x="649" y="998"/>
                    </a:lnTo>
                    <a:lnTo>
                      <a:pt x="649" y="939"/>
                    </a:lnTo>
                    <a:lnTo>
                      <a:pt x="649" y="925"/>
                    </a:lnTo>
                    <a:lnTo>
                      <a:pt x="649" y="907"/>
                    </a:lnTo>
                    <a:lnTo>
                      <a:pt x="649" y="872"/>
                    </a:lnTo>
                    <a:lnTo>
                      <a:pt x="649" y="857"/>
                    </a:lnTo>
                    <a:lnTo>
                      <a:pt x="649" y="817"/>
                    </a:lnTo>
                    <a:lnTo>
                      <a:pt x="649" y="452"/>
                    </a:lnTo>
                    <a:lnTo>
                      <a:pt x="649" y="420"/>
                    </a:lnTo>
                    <a:lnTo>
                      <a:pt x="649" y="335"/>
                    </a:lnTo>
                    <a:lnTo>
                      <a:pt x="649" y="290"/>
                    </a:lnTo>
                    <a:lnTo>
                      <a:pt x="649" y="99"/>
                    </a:lnTo>
                    <a:lnTo>
                      <a:pt x="649" y="62"/>
                    </a:lnTo>
                    <a:lnTo>
                      <a:pt x="649" y="0"/>
                    </a:lnTo>
                    <a:lnTo>
                      <a:pt x="617" y="0"/>
                    </a:lnTo>
                    <a:close/>
                  </a:path>
                </a:pathLst>
              </a:custGeom>
              <a:solidFill>
                <a:srgbClr val="64B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 name="Rectangle 9">
                <a:extLst>
                  <a:ext uri="{FF2B5EF4-FFF2-40B4-BE49-F238E27FC236}">
                    <a16:creationId xmlns:a16="http://schemas.microsoft.com/office/drawing/2014/main" id="{3B2A9729-790C-4763-B3FE-40F95231B37D}"/>
                  </a:ext>
                </a:extLst>
              </p:cNvPr>
              <p:cNvSpPr>
                <a:spLocks noChangeArrowheads="1"/>
              </p:cNvSpPr>
              <p:nvPr/>
            </p:nvSpPr>
            <p:spPr bwMode="auto">
              <a:xfrm>
                <a:off x="4850931" y="5511800"/>
                <a:ext cx="1287463" cy="13462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 name="Freeform 10">
                <a:extLst>
                  <a:ext uri="{FF2B5EF4-FFF2-40B4-BE49-F238E27FC236}">
                    <a16:creationId xmlns:a16="http://schemas.microsoft.com/office/drawing/2014/main" id="{6A976E92-5EC9-4768-8F43-D57782CDE74C}"/>
                  </a:ext>
                </a:extLst>
              </p:cNvPr>
              <p:cNvSpPr>
                <a:spLocks/>
              </p:cNvSpPr>
              <p:nvPr/>
            </p:nvSpPr>
            <p:spPr bwMode="auto">
              <a:xfrm>
                <a:off x="5835181" y="5568950"/>
                <a:ext cx="120650" cy="120650"/>
              </a:xfrm>
              <a:custGeom>
                <a:avLst/>
                <a:gdLst>
                  <a:gd name="T0" fmla="*/ 49 w 105"/>
                  <a:gd name="T1" fmla="*/ 104 h 105"/>
                  <a:gd name="T2" fmla="*/ 103 w 105"/>
                  <a:gd name="T3" fmla="*/ 56 h 105"/>
                  <a:gd name="T4" fmla="*/ 55 w 105"/>
                  <a:gd name="T5" fmla="*/ 2 h 105"/>
                  <a:gd name="T6" fmla="*/ 1 w 105"/>
                  <a:gd name="T7" fmla="*/ 50 h 105"/>
                  <a:gd name="T8" fmla="*/ 49 w 105"/>
                  <a:gd name="T9" fmla="*/ 104 h 105"/>
                </a:gdLst>
                <a:ahLst/>
                <a:cxnLst>
                  <a:cxn ang="0">
                    <a:pos x="T0" y="T1"/>
                  </a:cxn>
                  <a:cxn ang="0">
                    <a:pos x="T2" y="T3"/>
                  </a:cxn>
                  <a:cxn ang="0">
                    <a:pos x="T4" y="T5"/>
                  </a:cxn>
                  <a:cxn ang="0">
                    <a:pos x="T6" y="T7"/>
                  </a:cxn>
                  <a:cxn ang="0">
                    <a:pos x="T8" y="T9"/>
                  </a:cxn>
                </a:cxnLst>
                <a:rect l="0" t="0" r="r" b="b"/>
                <a:pathLst>
                  <a:path w="105" h="105">
                    <a:moveTo>
                      <a:pt x="49" y="104"/>
                    </a:moveTo>
                    <a:cubicBezTo>
                      <a:pt x="77" y="105"/>
                      <a:pt x="101" y="84"/>
                      <a:pt x="103" y="56"/>
                    </a:cubicBezTo>
                    <a:cubicBezTo>
                      <a:pt x="105" y="27"/>
                      <a:pt x="83" y="3"/>
                      <a:pt x="55" y="2"/>
                    </a:cubicBezTo>
                    <a:cubicBezTo>
                      <a:pt x="27" y="0"/>
                      <a:pt x="3" y="22"/>
                      <a:pt x="1" y="50"/>
                    </a:cubicBezTo>
                    <a:cubicBezTo>
                      <a:pt x="0" y="78"/>
                      <a:pt x="21" y="102"/>
                      <a:pt x="49" y="10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 name="Rectangle 11">
                <a:extLst>
                  <a:ext uri="{FF2B5EF4-FFF2-40B4-BE49-F238E27FC236}">
                    <a16:creationId xmlns:a16="http://schemas.microsoft.com/office/drawing/2014/main" id="{2D392213-1011-4F16-9D07-F11512F00CFD}"/>
                  </a:ext>
                </a:extLst>
              </p:cNvPr>
              <p:cNvSpPr>
                <a:spLocks noChangeArrowheads="1"/>
              </p:cNvSpPr>
              <p:nvPr/>
            </p:nvSpPr>
            <p:spPr bwMode="auto">
              <a:xfrm>
                <a:off x="4771556" y="5753100"/>
                <a:ext cx="1420813" cy="2094087"/>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86" name="Group 85">
                <a:extLst>
                  <a:ext uri="{FF2B5EF4-FFF2-40B4-BE49-F238E27FC236}">
                    <a16:creationId xmlns:a16="http://schemas.microsoft.com/office/drawing/2014/main" id="{40711931-4837-4C29-B49A-F9DB7E9DF63B}"/>
                  </a:ext>
                </a:extLst>
              </p:cNvPr>
              <p:cNvGrpSpPr/>
              <p:nvPr/>
            </p:nvGrpSpPr>
            <p:grpSpPr>
              <a:xfrm>
                <a:off x="5358931" y="3154363"/>
                <a:ext cx="1030288" cy="1725612"/>
                <a:chOff x="6777600" y="2108076"/>
                <a:chExt cx="421762" cy="706402"/>
              </a:xfrm>
            </p:grpSpPr>
            <p:sp>
              <p:nvSpPr>
                <p:cNvPr id="37" name="Rectangle 80">
                  <a:extLst>
                    <a:ext uri="{FF2B5EF4-FFF2-40B4-BE49-F238E27FC236}">
                      <a16:creationId xmlns:a16="http://schemas.microsoft.com/office/drawing/2014/main" id="{67DBCD0C-1F3F-42E4-A513-9D0E0C3C8A3E}"/>
                    </a:ext>
                  </a:extLst>
                </p:cNvPr>
                <p:cNvSpPr>
                  <a:spLocks noChangeArrowheads="1"/>
                </p:cNvSpPr>
                <p:nvPr/>
              </p:nvSpPr>
              <p:spPr bwMode="auto">
                <a:xfrm>
                  <a:off x="6777600" y="2108076"/>
                  <a:ext cx="421762" cy="706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8" name="Rectangle 81">
                  <a:extLst>
                    <a:ext uri="{FF2B5EF4-FFF2-40B4-BE49-F238E27FC236}">
                      <a16:creationId xmlns:a16="http://schemas.microsoft.com/office/drawing/2014/main" id="{AF804A8E-6EE5-4ACA-AF8B-9DAB37B5ADB8}"/>
                    </a:ext>
                  </a:extLst>
                </p:cNvPr>
                <p:cNvSpPr>
                  <a:spLocks noChangeArrowheads="1"/>
                </p:cNvSpPr>
                <p:nvPr/>
              </p:nvSpPr>
              <p:spPr bwMode="auto">
                <a:xfrm>
                  <a:off x="6777600" y="2108076"/>
                  <a:ext cx="421762" cy="6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9" name="Rectangle 82">
                  <a:extLst>
                    <a:ext uri="{FF2B5EF4-FFF2-40B4-BE49-F238E27FC236}">
                      <a16:creationId xmlns:a16="http://schemas.microsoft.com/office/drawing/2014/main" id="{1927885C-6468-4168-B148-B4ED10377196}"/>
                    </a:ext>
                  </a:extLst>
                </p:cNvPr>
                <p:cNvSpPr>
                  <a:spLocks noChangeArrowheads="1"/>
                </p:cNvSpPr>
                <p:nvPr/>
              </p:nvSpPr>
              <p:spPr bwMode="auto">
                <a:xfrm>
                  <a:off x="6793792" y="2210709"/>
                  <a:ext cx="108378" cy="24574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0" name="Rectangle 83">
                  <a:extLst>
                    <a:ext uri="{FF2B5EF4-FFF2-40B4-BE49-F238E27FC236}">
                      <a16:creationId xmlns:a16="http://schemas.microsoft.com/office/drawing/2014/main" id="{382CB4CC-1401-462F-BDDB-B985F4A2C58B}"/>
                    </a:ext>
                  </a:extLst>
                </p:cNvPr>
                <p:cNvSpPr>
                  <a:spLocks noChangeArrowheads="1"/>
                </p:cNvSpPr>
                <p:nvPr/>
              </p:nvSpPr>
              <p:spPr bwMode="auto">
                <a:xfrm>
                  <a:off x="6793792" y="2210709"/>
                  <a:ext cx="108378"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1" name="Freeform 84">
                  <a:extLst>
                    <a:ext uri="{FF2B5EF4-FFF2-40B4-BE49-F238E27FC236}">
                      <a16:creationId xmlns:a16="http://schemas.microsoft.com/office/drawing/2014/main" id="{2EDF7DC6-6323-45F9-827C-546BBA28EF23}"/>
                    </a:ext>
                  </a:extLst>
                </p:cNvPr>
                <p:cNvSpPr>
                  <a:spLocks/>
                </p:cNvSpPr>
                <p:nvPr/>
              </p:nvSpPr>
              <p:spPr bwMode="auto">
                <a:xfrm>
                  <a:off x="6917839" y="2185639"/>
                  <a:ext cx="49619" cy="63199"/>
                </a:xfrm>
                <a:custGeom>
                  <a:avLst/>
                  <a:gdLst>
                    <a:gd name="T0" fmla="*/ 101 w 101"/>
                    <a:gd name="T1" fmla="*/ 129 h 129"/>
                    <a:gd name="T2" fmla="*/ 84 w 101"/>
                    <a:gd name="T3" fmla="*/ 129 h 129"/>
                    <a:gd name="T4" fmla="*/ 13 w 101"/>
                    <a:gd name="T5" fmla="*/ 21 h 129"/>
                    <a:gd name="T6" fmla="*/ 12 w 101"/>
                    <a:gd name="T7" fmla="*/ 21 h 129"/>
                    <a:gd name="T8" fmla="*/ 14 w 101"/>
                    <a:gd name="T9" fmla="*/ 56 h 129"/>
                    <a:gd name="T10" fmla="*/ 14 w 101"/>
                    <a:gd name="T11" fmla="*/ 129 h 129"/>
                    <a:gd name="T12" fmla="*/ 0 w 101"/>
                    <a:gd name="T13" fmla="*/ 129 h 129"/>
                    <a:gd name="T14" fmla="*/ 0 w 101"/>
                    <a:gd name="T15" fmla="*/ 0 h 129"/>
                    <a:gd name="T16" fmla="*/ 17 w 101"/>
                    <a:gd name="T17" fmla="*/ 0 h 129"/>
                    <a:gd name="T18" fmla="*/ 87 w 101"/>
                    <a:gd name="T19" fmla="*/ 108 h 129"/>
                    <a:gd name="T20" fmla="*/ 88 w 101"/>
                    <a:gd name="T21" fmla="*/ 108 h 129"/>
                    <a:gd name="T22" fmla="*/ 87 w 101"/>
                    <a:gd name="T23" fmla="*/ 93 h 129"/>
                    <a:gd name="T24" fmla="*/ 87 w 101"/>
                    <a:gd name="T25" fmla="*/ 74 h 129"/>
                    <a:gd name="T26" fmla="*/ 87 w 101"/>
                    <a:gd name="T27" fmla="*/ 0 h 129"/>
                    <a:gd name="T28" fmla="*/ 101 w 101"/>
                    <a:gd name="T29" fmla="*/ 0 h 129"/>
                    <a:gd name="T30" fmla="*/ 101 w 101"/>
                    <a:gd name="T3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9">
                      <a:moveTo>
                        <a:pt x="101" y="129"/>
                      </a:moveTo>
                      <a:cubicBezTo>
                        <a:pt x="84" y="129"/>
                        <a:pt x="84" y="129"/>
                        <a:pt x="84" y="129"/>
                      </a:cubicBezTo>
                      <a:cubicBezTo>
                        <a:pt x="13" y="21"/>
                        <a:pt x="13" y="21"/>
                        <a:pt x="13" y="21"/>
                      </a:cubicBezTo>
                      <a:cubicBezTo>
                        <a:pt x="12" y="21"/>
                        <a:pt x="12" y="21"/>
                        <a:pt x="12" y="21"/>
                      </a:cubicBezTo>
                      <a:cubicBezTo>
                        <a:pt x="13" y="33"/>
                        <a:pt x="14" y="45"/>
                        <a:pt x="14" y="56"/>
                      </a:cubicBezTo>
                      <a:cubicBezTo>
                        <a:pt x="14" y="129"/>
                        <a:pt x="14" y="129"/>
                        <a:pt x="14" y="129"/>
                      </a:cubicBezTo>
                      <a:cubicBezTo>
                        <a:pt x="0" y="129"/>
                        <a:pt x="0" y="129"/>
                        <a:pt x="0" y="129"/>
                      </a:cubicBezTo>
                      <a:cubicBezTo>
                        <a:pt x="0" y="0"/>
                        <a:pt x="0" y="0"/>
                        <a:pt x="0" y="0"/>
                      </a:cubicBezTo>
                      <a:cubicBezTo>
                        <a:pt x="17" y="0"/>
                        <a:pt x="17" y="0"/>
                        <a:pt x="17" y="0"/>
                      </a:cubicBezTo>
                      <a:cubicBezTo>
                        <a:pt x="87" y="108"/>
                        <a:pt x="87" y="108"/>
                        <a:pt x="87" y="108"/>
                      </a:cubicBezTo>
                      <a:cubicBezTo>
                        <a:pt x="88" y="108"/>
                        <a:pt x="88" y="108"/>
                        <a:pt x="88" y="108"/>
                      </a:cubicBezTo>
                      <a:cubicBezTo>
                        <a:pt x="88" y="106"/>
                        <a:pt x="88" y="101"/>
                        <a:pt x="87" y="93"/>
                      </a:cubicBezTo>
                      <a:cubicBezTo>
                        <a:pt x="87" y="84"/>
                        <a:pt x="87" y="78"/>
                        <a:pt x="87" y="74"/>
                      </a:cubicBezTo>
                      <a:cubicBezTo>
                        <a:pt x="87" y="0"/>
                        <a:pt x="87" y="0"/>
                        <a:pt x="87" y="0"/>
                      </a:cubicBezTo>
                      <a:cubicBezTo>
                        <a:pt x="101" y="0"/>
                        <a:pt x="101" y="0"/>
                        <a:pt x="101" y="0"/>
                      </a:cubicBezTo>
                      <a:lnTo>
                        <a:pt x="101" y="129"/>
                      </a:ln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2" name="Freeform 85">
                  <a:extLst>
                    <a:ext uri="{FF2B5EF4-FFF2-40B4-BE49-F238E27FC236}">
                      <a16:creationId xmlns:a16="http://schemas.microsoft.com/office/drawing/2014/main" id="{C66355FE-CCE8-4CE2-8F12-306F7C04BDF0}"/>
                    </a:ext>
                  </a:extLst>
                </p:cNvPr>
                <p:cNvSpPr>
                  <a:spLocks/>
                </p:cNvSpPr>
                <p:nvPr/>
              </p:nvSpPr>
              <p:spPr bwMode="auto">
                <a:xfrm>
                  <a:off x="6984694" y="2185639"/>
                  <a:ext cx="36039" cy="63199"/>
                </a:xfrm>
                <a:custGeom>
                  <a:avLst/>
                  <a:gdLst>
                    <a:gd name="T0" fmla="*/ 138 w 138"/>
                    <a:gd name="T1" fmla="*/ 242 h 242"/>
                    <a:gd name="T2" fmla="*/ 0 w 138"/>
                    <a:gd name="T3" fmla="*/ 242 h 242"/>
                    <a:gd name="T4" fmla="*/ 0 w 138"/>
                    <a:gd name="T5" fmla="*/ 0 h 242"/>
                    <a:gd name="T6" fmla="*/ 138 w 138"/>
                    <a:gd name="T7" fmla="*/ 0 h 242"/>
                    <a:gd name="T8" fmla="*/ 138 w 138"/>
                    <a:gd name="T9" fmla="*/ 24 h 242"/>
                    <a:gd name="T10" fmla="*/ 28 w 138"/>
                    <a:gd name="T11" fmla="*/ 24 h 242"/>
                    <a:gd name="T12" fmla="*/ 28 w 138"/>
                    <a:gd name="T13" fmla="*/ 103 h 242"/>
                    <a:gd name="T14" fmla="*/ 130 w 138"/>
                    <a:gd name="T15" fmla="*/ 103 h 242"/>
                    <a:gd name="T16" fmla="*/ 130 w 138"/>
                    <a:gd name="T17" fmla="*/ 128 h 242"/>
                    <a:gd name="T18" fmla="*/ 28 w 138"/>
                    <a:gd name="T19" fmla="*/ 128 h 242"/>
                    <a:gd name="T20" fmla="*/ 28 w 138"/>
                    <a:gd name="T21" fmla="*/ 218 h 242"/>
                    <a:gd name="T22" fmla="*/ 138 w 138"/>
                    <a:gd name="T23" fmla="*/ 218 h 242"/>
                    <a:gd name="T24" fmla="*/ 138 w 13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2">
                      <a:moveTo>
                        <a:pt x="138" y="242"/>
                      </a:moveTo>
                      <a:lnTo>
                        <a:pt x="0" y="242"/>
                      </a:lnTo>
                      <a:lnTo>
                        <a:pt x="0" y="0"/>
                      </a:lnTo>
                      <a:lnTo>
                        <a:pt x="138" y="0"/>
                      </a:lnTo>
                      <a:lnTo>
                        <a:pt x="138" y="24"/>
                      </a:lnTo>
                      <a:lnTo>
                        <a:pt x="28" y="24"/>
                      </a:lnTo>
                      <a:lnTo>
                        <a:pt x="28" y="103"/>
                      </a:lnTo>
                      <a:lnTo>
                        <a:pt x="130" y="103"/>
                      </a:lnTo>
                      <a:lnTo>
                        <a:pt x="130" y="128"/>
                      </a:lnTo>
                      <a:lnTo>
                        <a:pt x="28" y="128"/>
                      </a:lnTo>
                      <a:lnTo>
                        <a:pt x="28" y="218"/>
                      </a:lnTo>
                      <a:lnTo>
                        <a:pt x="138" y="218"/>
                      </a:lnTo>
                      <a:lnTo>
                        <a:pt x="138" y="242"/>
                      </a:ln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3" name="Freeform 86">
                  <a:extLst>
                    <a:ext uri="{FF2B5EF4-FFF2-40B4-BE49-F238E27FC236}">
                      <a16:creationId xmlns:a16="http://schemas.microsoft.com/office/drawing/2014/main" id="{CDC154AA-0136-4EBE-898F-EED81E88C1E3}"/>
                    </a:ext>
                  </a:extLst>
                </p:cNvPr>
                <p:cNvSpPr>
                  <a:spLocks/>
                </p:cNvSpPr>
                <p:nvPr/>
              </p:nvSpPr>
              <p:spPr bwMode="auto">
                <a:xfrm>
                  <a:off x="7027001" y="2185639"/>
                  <a:ext cx="80174" cy="63199"/>
                </a:xfrm>
                <a:custGeom>
                  <a:avLst/>
                  <a:gdLst>
                    <a:gd name="T0" fmla="*/ 128 w 163"/>
                    <a:gd name="T1" fmla="*/ 129 h 129"/>
                    <a:gd name="T2" fmla="*/ 113 w 163"/>
                    <a:gd name="T3" fmla="*/ 129 h 129"/>
                    <a:gd name="T4" fmla="*/ 87 w 163"/>
                    <a:gd name="T5" fmla="*/ 42 h 129"/>
                    <a:gd name="T6" fmla="*/ 83 w 163"/>
                    <a:gd name="T7" fmla="*/ 28 h 129"/>
                    <a:gd name="T8" fmla="*/ 81 w 163"/>
                    <a:gd name="T9" fmla="*/ 17 h 129"/>
                    <a:gd name="T10" fmla="*/ 74 w 163"/>
                    <a:gd name="T11" fmla="*/ 43 h 129"/>
                    <a:gd name="T12" fmla="*/ 49 w 163"/>
                    <a:gd name="T13" fmla="*/ 129 h 129"/>
                    <a:gd name="T14" fmla="*/ 34 w 163"/>
                    <a:gd name="T15" fmla="*/ 129 h 129"/>
                    <a:gd name="T16" fmla="*/ 0 w 163"/>
                    <a:gd name="T17" fmla="*/ 0 h 129"/>
                    <a:gd name="T18" fmla="*/ 16 w 163"/>
                    <a:gd name="T19" fmla="*/ 0 h 129"/>
                    <a:gd name="T20" fmla="*/ 36 w 163"/>
                    <a:gd name="T21" fmla="*/ 80 h 129"/>
                    <a:gd name="T22" fmla="*/ 42 w 163"/>
                    <a:gd name="T23" fmla="*/ 110 h 129"/>
                    <a:gd name="T24" fmla="*/ 50 w 163"/>
                    <a:gd name="T25" fmla="*/ 78 h 129"/>
                    <a:gd name="T26" fmla="*/ 73 w 163"/>
                    <a:gd name="T27" fmla="*/ 0 h 129"/>
                    <a:gd name="T28" fmla="*/ 89 w 163"/>
                    <a:gd name="T29" fmla="*/ 0 h 129"/>
                    <a:gd name="T30" fmla="*/ 113 w 163"/>
                    <a:gd name="T31" fmla="*/ 79 h 129"/>
                    <a:gd name="T32" fmla="*/ 120 w 163"/>
                    <a:gd name="T33" fmla="*/ 110 h 129"/>
                    <a:gd name="T34" fmla="*/ 127 w 163"/>
                    <a:gd name="T35" fmla="*/ 79 h 129"/>
                    <a:gd name="T36" fmla="*/ 147 w 163"/>
                    <a:gd name="T37" fmla="*/ 0 h 129"/>
                    <a:gd name="T38" fmla="*/ 163 w 163"/>
                    <a:gd name="T39" fmla="*/ 0 h 129"/>
                    <a:gd name="T40" fmla="*/ 128 w 163"/>
                    <a:gd name="T4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29">
                      <a:moveTo>
                        <a:pt x="128" y="129"/>
                      </a:moveTo>
                      <a:cubicBezTo>
                        <a:pt x="113" y="129"/>
                        <a:pt x="113" y="129"/>
                        <a:pt x="113" y="129"/>
                      </a:cubicBezTo>
                      <a:cubicBezTo>
                        <a:pt x="87" y="42"/>
                        <a:pt x="87" y="42"/>
                        <a:pt x="87" y="42"/>
                      </a:cubicBezTo>
                      <a:cubicBezTo>
                        <a:pt x="86" y="39"/>
                        <a:pt x="85" y="34"/>
                        <a:pt x="83" y="28"/>
                      </a:cubicBezTo>
                      <a:cubicBezTo>
                        <a:pt x="82" y="22"/>
                        <a:pt x="81" y="19"/>
                        <a:pt x="81" y="17"/>
                      </a:cubicBezTo>
                      <a:cubicBezTo>
                        <a:pt x="79" y="25"/>
                        <a:pt x="77" y="34"/>
                        <a:pt x="74" y="43"/>
                      </a:cubicBezTo>
                      <a:cubicBezTo>
                        <a:pt x="49" y="129"/>
                        <a:pt x="49" y="129"/>
                        <a:pt x="49" y="129"/>
                      </a:cubicBezTo>
                      <a:cubicBezTo>
                        <a:pt x="34" y="129"/>
                        <a:pt x="34" y="129"/>
                        <a:pt x="34" y="129"/>
                      </a:cubicBezTo>
                      <a:cubicBezTo>
                        <a:pt x="0" y="0"/>
                        <a:pt x="0" y="0"/>
                        <a:pt x="0" y="0"/>
                      </a:cubicBezTo>
                      <a:cubicBezTo>
                        <a:pt x="16" y="0"/>
                        <a:pt x="16" y="0"/>
                        <a:pt x="16" y="0"/>
                      </a:cubicBezTo>
                      <a:cubicBezTo>
                        <a:pt x="36" y="80"/>
                        <a:pt x="36" y="80"/>
                        <a:pt x="36" y="80"/>
                      </a:cubicBezTo>
                      <a:cubicBezTo>
                        <a:pt x="39" y="91"/>
                        <a:pt x="41" y="101"/>
                        <a:pt x="42" y="110"/>
                      </a:cubicBezTo>
                      <a:cubicBezTo>
                        <a:pt x="44" y="99"/>
                        <a:pt x="46" y="89"/>
                        <a:pt x="50" y="78"/>
                      </a:cubicBezTo>
                      <a:cubicBezTo>
                        <a:pt x="73" y="0"/>
                        <a:pt x="73" y="0"/>
                        <a:pt x="73" y="0"/>
                      </a:cubicBezTo>
                      <a:cubicBezTo>
                        <a:pt x="89" y="0"/>
                        <a:pt x="89" y="0"/>
                        <a:pt x="89" y="0"/>
                      </a:cubicBezTo>
                      <a:cubicBezTo>
                        <a:pt x="113" y="79"/>
                        <a:pt x="113" y="79"/>
                        <a:pt x="113" y="79"/>
                      </a:cubicBezTo>
                      <a:cubicBezTo>
                        <a:pt x="116" y="88"/>
                        <a:pt x="118" y="99"/>
                        <a:pt x="120" y="110"/>
                      </a:cubicBezTo>
                      <a:cubicBezTo>
                        <a:pt x="121" y="102"/>
                        <a:pt x="123" y="92"/>
                        <a:pt x="127" y="79"/>
                      </a:cubicBezTo>
                      <a:cubicBezTo>
                        <a:pt x="147" y="0"/>
                        <a:pt x="147" y="0"/>
                        <a:pt x="147" y="0"/>
                      </a:cubicBezTo>
                      <a:cubicBezTo>
                        <a:pt x="163" y="0"/>
                        <a:pt x="163" y="0"/>
                        <a:pt x="163" y="0"/>
                      </a:cubicBezTo>
                      <a:lnTo>
                        <a:pt x="128" y="129"/>
                      </a:ln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4" name="Freeform 87">
                  <a:extLst>
                    <a:ext uri="{FF2B5EF4-FFF2-40B4-BE49-F238E27FC236}">
                      <a16:creationId xmlns:a16="http://schemas.microsoft.com/office/drawing/2014/main" id="{41C473CF-09C6-4537-B87C-8651409CAB4B}"/>
                    </a:ext>
                  </a:extLst>
                </p:cNvPr>
                <p:cNvSpPr>
                  <a:spLocks/>
                </p:cNvSpPr>
                <p:nvPr/>
              </p:nvSpPr>
              <p:spPr bwMode="auto">
                <a:xfrm>
                  <a:off x="7113181" y="2184594"/>
                  <a:ext cx="39956" cy="65288"/>
                </a:xfrm>
                <a:custGeom>
                  <a:avLst/>
                  <a:gdLst>
                    <a:gd name="T0" fmla="*/ 81 w 81"/>
                    <a:gd name="T1" fmla="*/ 97 h 133"/>
                    <a:gd name="T2" fmla="*/ 69 w 81"/>
                    <a:gd name="T3" fmla="*/ 123 h 133"/>
                    <a:gd name="T4" fmla="*/ 35 w 81"/>
                    <a:gd name="T5" fmla="*/ 133 h 133"/>
                    <a:gd name="T6" fmla="*/ 0 w 81"/>
                    <a:gd name="T7" fmla="*/ 127 h 133"/>
                    <a:gd name="T8" fmla="*/ 0 w 81"/>
                    <a:gd name="T9" fmla="*/ 112 h 133"/>
                    <a:gd name="T10" fmla="*/ 17 w 81"/>
                    <a:gd name="T11" fmla="*/ 118 h 133"/>
                    <a:gd name="T12" fmla="*/ 36 w 81"/>
                    <a:gd name="T13" fmla="*/ 120 h 133"/>
                    <a:gd name="T14" fmla="*/ 58 w 81"/>
                    <a:gd name="T15" fmla="*/ 114 h 133"/>
                    <a:gd name="T16" fmla="*/ 66 w 81"/>
                    <a:gd name="T17" fmla="*/ 98 h 133"/>
                    <a:gd name="T18" fmla="*/ 63 w 81"/>
                    <a:gd name="T19" fmla="*/ 87 h 133"/>
                    <a:gd name="T20" fmla="*/ 54 w 81"/>
                    <a:gd name="T21" fmla="*/ 79 h 133"/>
                    <a:gd name="T22" fmla="*/ 35 w 81"/>
                    <a:gd name="T23" fmla="*/ 71 h 133"/>
                    <a:gd name="T24" fmla="*/ 9 w 81"/>
                    <a:gd name="T25" fmla="*/ 56 h 133"/>
                    <a:gd name="T26" fmla="*/ 1 w 81"/>
                    <a:gd name="T27" fmla="*/ 33 h 133"/>
                    <a:gd name="T28" fmla="*/ 13 w 81"/>
                    <a:gd name="T29" fmla="*/ 9 h 133"/>
                    <a:gd name="T30" fmla="*/ 42 w 81"/>
                    <a:gd name="T31" fmla="*/ 0 h 133"/>
                    <a:gd name="T32" fmla="*/ 78 w 81"/>
                    <a:gd name="T33" fmla="*/ 7 h 133"/>
                    <a:gd name="T34" fmla="*/ 73 w 81"/>
                    <a:gd name="T35" fmla="*/ 20 h 133"/>
                    <a:gd name="T36" fmla="*/ 42 w 81"/>
                    <a:gd name="T37" fmla="*/ 13 h 133"/>
                    <a:gd name="T38" fmla="*/ 23 w 81"/>
                    <a:gd name="T39" fmla="*/ 18 h 133"/>
                    <a:gd name="T40" fmla="*/ 17 w 81"/>
                    <a:gd name="T41" fmla="*/ 33 h 133"/>
                    <a:gd name="T42" fmla="*/ 19 w 81"/>
                    <a:gd name="T43" fmla="*/ 44 h 133"/>
                    <a:gd name="T44" fmla="*/ 27 w 81"/>
                    <a:gd name="T45" fmla="*/ 52 h 133"/>
                    <a:gd name="T46" fmla="*/ 45 w 81"/>
                    <a:gd name="T47" fmla="*/ 60 h 133"/>
                    <a:gd name="T48" fmla="*/ 74 w 81"/>
                    <a:gd name="T49" fmla="*/ 75 h 133"/>
                    <a:gd name="T50" fmla="*/ 81 w 81"/>
                    <a:gd name="T51"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33">
                      <a:moveTo>
                        <a:pt x="81" y="97"/>
                      </a:moveTo>
                      <a:cubicBezTo>
                        <a:pt x="81" y="108"/>
                        <a:pt x="77" y="117"/>
                        <a:pt x="69" y="123"/>
                      </a:cubicBezTo>
                      <a:cubicBezTo>
                        <a:pt x="61" y="130"/>
                        <a:pt x="49" y="133"/>
                        <a:pt x="35" y="133"/>
                      </a:cubicBezTo>
                      <a:cubicBezTo>
                        <a:pt x="20" y="133"/>
                        <a:pt x="8" y="131"/>
                        <a:pt x="0" y="127"/>
                      </a:cubicBezTo>
                      <a:cubicBezTo>
                        <a:pt x="0" y="112"/>
                        <a:pt x="0" y="112"/>
                        <a:pt x="0" y="112"/>
                      </a:cubicBezTo>
                      <a:cubicBezTo>
                        <a:pt x="5" y="115"/>
                        <a:pt x="11" y="116"/>
                        <a:pt x="17" y="118"/>
                      </a:cubicBezTo>
                      <a:cubicBezTo>
                        <a:pt x="23" y="119"/>
                        <a:pt x="30" y="120"/>
                        <a:pt x="36" y="120"/>
                      </a:cubicBezTo>
                      <a:cubicBezTo>
                        <a:pt x="46" y="120"/>
                        <a:pt x="53" y="118"/>
                        <a:pt x="58" y="114"/>
                      </a:cubicBezTo>
                      <a:cubicBezTo>
                        <a:pt x="63" y="110"/>
                        <a:pt x="66" y="105"/>
                        <a:pt x="66" y="98"/>
                      </a:cubicBezTo>
                      <a:cubicBezTo>
                        <a:pt x="66" y="94"/>
                        <a:pt x="65" y="90"/>
                        <a:pt x="63" y="87"/>
                      </a:cubicBezTo>
                      <a:cubicBezTo>
                        <a:pt x="61" y="84"/>
                        <a:pt x="58" y="82"/>
                        <a:pt x="54" y="79"/>
                      </a:cubicBezTo>
                      <a:cubicBezTo>
                        <a:pt x="50" y="77"/>
                        <a:pt x="44" y="74"/>
                        <a:pt x="35" y="71"/>
                      </a:cubicBezTo>
                      <a:cubicBezTo>
                        <a:pt x="23" y="67"/>
                        <a:pt x="14" y="62"/>
                        <a:pt x="9" y="56"/>
                      </a:cubicBezTo>
                      <a:cubicBezTo>
                        <a:pt x="4" y="50"/>
                        <a:pt x="1" y="42"/>
                        <a:pt x="1" y="33"/>
                      </a:cubicBezTo>
                      <a:cubicBezTo>
                        <a:pt x="1" y="23"/>
                        <a:pt x="5" y="15"/>
                        <a:pt x="13" y="9"/>
                      </a:cubicBezTo>
                      <a:cubicBezTo>
                        <a:pt x="20" y="3"/>
                        <a:pt x="30" y="0"/>
                        <a:pt x="42" y="0"/>
                      </a:cubicBezTo>
                      <a:cubicBezTo>
                        <a:pt x="55" y="0"/>
                        <a:pt x="67" y="2"/>
                        <a:pt x="78" y="7"/>
                      </a:cubicBezTo>
                      <a:cubicBezTo>
                        <a:pt x="73" y="20"/>
                        <a:pt x="73" y="20"/>
                        <a:pt x="73" y="20"/>
                      </a:cubicBezTo>
                      <a:cubicBezTo>
                        <a:pt x="63" y="16"/>
                        <a:pt x="52" y="13"/>
                        <a:pt x="42" y="13"/>
                      </a:cubicBezTo>
                      <a:cubicBezTo>
                        <a:pt x="34" y="13"/>
                        <a:pt x="28" y="15"/>
                        <a:pt x="23" y="18"/>
                      </a:cubicBezTo>
                      <a:cubicBezTo>
                        <a:pt x="19" y="22"/>
                        <a:pt x="17" y="27"/>
                        <a:pt x="17" y="33"/>
                      </a:cubicBezTo>
                      <a:cubicBezTo>
                        <a:pt x="17" y="37"/>
                        <a:pt x="17" y="41"/>
                        <a:pt x="19" y="44"/>
                      </a:cubicBezTo>
                      <a:cubicBezTo>
                        <a:pt x="21" y="47"/>
                        <a:pt x="24" y="49"/>
                        <a:pt x="27" y="52"/>
                      </a:cubicBezTo>
                      <a:cubicBezTo>
                        <a:pt x="31" y="54"/>
                        <a:pt x="37" y="57"/>
                        <a:pt x="45" y="60"/>
                      </a:cubicBezTo>
                      <a:cubicBezTo>
                        <a:pt x="59" y="64"/>
                        <a:pt x="68" y="70"/>
                        <a:pt x="74" y="75"/>
                      </a:cubicBezTo>
                      <a:cubicBezTo>
                        <a:pt x="79" y="81"/>
                        <a:pt x="81" y="88"/>
                        <a:pt x="81" y="97"/>
                      </a:cubicBezTo>
                      <a:close/>
                    </a:path>
                  </a:pathLst>
                </a:custGeom>
                <a:solidFill>
                  <a:srgbClr val="90D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5" name="Freeform 88">
                  <a:extLst>
                    <a:ext uri="{FF2B5EF4-FFF2-40B4-BE49-F238E27FC236}">
                      <a16:creationId xmlns:a16="http://schemas.microsoft.com/office/drawing/2014/main" id="{D26723A2-6423-4F9F-91C4-1D2A98978B35}"/>
                    </a:ext>
                  </a:extLst>
                </p:cNvPr>
                <p:cNvSpPr>
                  <a:spLocks/>
                </p:cNvSpPr>
                <p:nvPr/>
              </p:nvSpPr>
              <p:spPr bwMode="auto">
                <a:xfrm>
                  <a:off x="6815467" y="2171275"/>
                  <a:ext cx="24026" cy="31861"/>
                </a:xfrm>
                <a:custGeom>
                  <a:avLst/>
                  <a:gdLst>
                    <a:gd name="T0" fmla="*/ 53 w 92"/>
                    <a:gd name="T1" fmla="*/ 122 h 122"/>
                    <a:gd name="T2" fmla="*/ 40 w 92"/>
                    <a:gd name="T3" fmla="*/ 122 h 122"/>
                    <a:gd name="T4" fmla="*/ 40 w 92"/>
                    <a:gd name="T5" fmla="*/ 12 h 122"/>
                    <a:gd name="T6" fmla="*/ 0 w 92"/>
                    <a:gd name="T7" fmla="*/ 12 h 122"/>
                    <a:gd name="T8" fmla="*/ 0 w 92"/>
                    <a:gd name="T9" fmla="*/ 0 h 122"/>
                    <a:gd name="T10" fmla="*/ 92 w 92"/>
                    <a:gd name="T11" fmla="*/ 0 h 122"/>
                    <a:gd name="T12" fmla="*/ 92 w 92"/>
                    <a:gd name="T13" fmla="*/ 12 h 122"/>
                    <a:gd name="T14" fmla="*/ 53 w 92"/>
                    <a:gd name="T15" fmla="*/ 12 h 122"/>
                    <a:gd name="T16" fmla="*/ 53 w 9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22">
                      <a:moveTo>
                        <a:pt x="53" y="122"/>
                      </a:moveTo>
                      <a:lnTo>
                        <a:pt x="40" y="122"/>
                      </a:lnTo>
                      <a:lnTo>
                        <a:pt x="40" y="12"/>
                      </a:lnTo>
                      <a:lnTo>
                        <a:pt x="0" y="12"/>
                      </a:lnTo>
                      <a:lnTo>
                        <a:pt x="0" y="0"/>
                      </a:lnTo>
                      <a:lnTo>
                        <a:pt x="92" y="0"/>
                      </a:lnTo>
                      <a:lnTo>
                        <a:pt x="92" y="12"/>
                      </a:lnTo>
                      <a:lnTo>
                        <a:pt x="53" y="12"/>
                      </a:lnTo>
                      <a:lnTo>
                        <a:pt x="53" y="122"/>
                      </a:ln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6" name="Freeform 89">
                  <a:extLst>
                    <a:ext uri="{FF2B5EF4-FFF2-40B4-BE49-F238E27FC236}">
                      <a16:creationId xmlns:a16="http://schemas.microsoft.com/office/drawing/2014/main" id="{8EFA7C22-F98A-4216-9774-8CDAA819CAA5}"/>
                    </a:ext>
                  </a:extLst>
                </p:cNvPr>
                <p:cNvSpPr>
                  <a:spLocks/>
                </p:cNvSpPr>
                <p:nvPr/>
              </p:nvSpPr>
              <p:spPr bwMode="auto">
                <a:xfrm>
                  <a:off x="6844455" y="2171275"/>
                  <a:ext cx="24026" cy="31861"/>
                </a:xfrm>
                <a:custGeom>
                  <a:avLst/>
                  <a:gdLst>
                    <a:gd name="T0" fmla="*/ 92 w 92"/>
                    <a:gd name="T1" fmla="*/ 122 h 122"/>
                    <a:gd name="T2" fmla="*/ 77 w 92"/>
                    <a:gd name="T3" fmla="*/ 122 h 122"/>
                    <a:gd name="T4" fmla="*/ 77 w 92"/>
                    <a:gd name="T5" fmla="*/ 64 h 122"/>
                    <a:gd name="T6" fmla="*/ 13 w 92"/>
                    <a:gd name="T7" fmla="*/ 64 h 122"/>
                    <a:gd name="T8" fmla="*/ 13 w 92"/>
                    <a:gd name="T9" fmla="*/ 122 h 122"/>
                    <a:gd name="T10" fmla="*/ 0 w 92"/>
                    <a:gd name="T11" fmla="*/ 122 h 122"/>
                    <a:gd name="T12" fmla="*/ 0 w 92"/>
                    <a:gd name="T13" fmla="*/ 0 h 122"/>
                    <a:gd name="T14" fmla="*/ 13 w 92"/>
                    <a:gd name="T15" fmla="*/ 0 h 122"/>
                    <a:gd name="T16" fmla="*/ 13 w 92"/>
                    <a:gd name="T17" fmla="*/ 51 h 122"/>
                    <a:gd name="T18" fmla="*/ 77 w 92"/>
                    <a:gd name="T19" fmla="*/ 51 h 122"/>
                    <a:gd name="T20" fmla="*/ 77 w 92"/>
                    <a:gd name="T21" fmla="*/ 0 h 122"/>
                    <a:gd name="T22" fmla="*/ 92 w 92"/>
                    <a:gd name="T23" fmla="*/ 0 h 122"/>
                    <a:gd name="T24" fmla="*/ 92 w 92"/>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22">
                      <a:moveTo>
                        <a:pt x="92" y="122"/>
                      </a:moveTo>
                      <a:lnTo>
                        <a:pt x="77" y="122"/>
                      </a:lnTo>
                      <a:lnTo>
                        <a:pt x="77" y="64"/>
                      </a:lnTo>
                      <a:lnTo>
                        <a:pt x="13" y="64"/>
                      </a:lnTo>
                      <a:lnTo>
                        <a:pt x="13" y="122"/>
                      </a:lnTo>
                      <a:lnTo>
                        <a:pt x="0" y="122"/>
                      </a:lnTo>
                      <a:lnTo>
                        <a:pt x="0" y="0"/>
                      </a:lnTo>
                      <a:lnTo>
                        <a:pt x="13" y="0"/>
                      </a:lnTo>
                      <a:lnTo>
                        <a:pt x="13" y="51"/>
                      </a:lnTo>
                      <a:lnTo>
                        <a:pt x="77" y="51"/>
                      </a:lnTo>
                      <a:lnTo>
                        <a:pt x="77" y="0"/>
                      </a:lnTo>
                      <a:lnTo>
                        <a:pt x="92" y="0"/>
                      </a:lnTo>
                      <a:lnTo>
                        <a:pt x="92" y="122"/>
                      </a:ln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7" name="Freeform 90">
                  <a:extLst>
                    <a:ext uri="{FF2B5EF4-FFF2-40B4-BE49-F238E27FC236}">
                      <a16:creationId xmlns:a16="http://schemas.microsoft.com/office/drawing/2014/main" id="{E6DB240D-5160-4280-8D98-9849807736BC}"/>
                    </a:ext>
                  </a:extLst>
                </p:cNvPr>
                <p:cNvSpPr>
                  <a:spLocks/>
                </p:cNvSpPr>
                <p:nvPr/>
              </p:nvSpPr>
              <p:spPr bwMode="auto">
                <a:xfrm>
                  <a:off x="6877360" y="2171275"/>
                  <a:ext cx="17758" cy="31861"/>
                </a:xfrm>
                <a:custGeom>
                  <a:avLst/>
                  <a:gdLst>
                    <a:gd name="T0" fmla="*/ 68 w 68"/>
                    <a:gd name="T1" fmla="*/ 122 h 122"/>
                    <a:gd name="T2" fmla="*/ 0 w 68"/>
                    <a:gd name="T3" fmla="*/ 122 h 122"/>
                    <a:gd name="T4" fmla="*/ 0 w 68"/>
                    <a:gd name="T5" fmla="*/ 0 h 122"/>
                    <a:gd name="T6" fmla="*/ 68 w 68"/>
                    <a:gd name="T7" fmla="*/ 0 h 122"/>
                    <a:gd name="T8" fmla="*/ 68 w 68"/>
                    <a:gd name="T9" fmla="*/ 12 h 122"/>
                    <a:gd name="T10" fmla="*/ 14 w 68"/>
                    <a:gd name="T11" fmla="*/ 12 h 122"/>
                    <a:gd name="T12" fmla="*/ 14 w 68"/>
                    <a:gd name="T13" fmla="*/ 51 h 122"/>
                    <a:gd name="T14" fmla="*/ 64 w 68"/>
                    <a:gd name="T15" fmla="*/ 51 h 122"/>
                    <a:gd name="T16" fmla="*/ 64 w 68"/>
                    <a:gd name="T17" fmla="*/ 64 h 122"/>
                    <a:gd name="T18" fmla="*/ 14 w 68"/>
                    <a:gd name="T19" fmla="*/ 64 h 122"/>
                    <a:gd name="T20" fmla="*/ 14 w 68"/>
                    <a:gd name="T21" fmla="*/ 109 h 122"/>
                    <a:gd name="T22" fmla="*/ 68 w 68"/>
                    <a:gd name="T23" fmla="*/ 109 h 122"/>
                    <a:gd name="T24" fmla="*/ 68 w 68"/>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22">
                      <a:moveTo>
                        <a:pt x="68" y="122"/>
                      </a:moveTo>
                      <a:lnTo>
                        <a:pt x="0" y="122"/>
                      </a:lnTo>
                      <a:lnTo>
                        <a:pt x="0" y="0"/>
                      </a:lnTo>
                      <a:lnTo>
                        <a:pt x="68" y="0"/>
                      </a:lnTo>
                      <a:lnTo>
                        <a:pt x="68" y="12"/>
                      </a:lnTo>
                      <a:lnTo>
                        <a:pt x="14" y="12"/>
                      </a:lnTo>
                      <a:lnTo>
                        <a:pt x="14" y="51"/>
                      </a:lnTo>
                      <a:lnTo>
                        <a:pt x="64" y="51"/>
                      </a:lnTo>
                      <a:lnTo>
                        <a:pt x="64" y="64"/>
                      </a:lnTo>
                      <a:lnTo>
                        <a:pt x="14" y="64"/>
                      </a:lnTo>
                      <a:lnTo>
                        <a:pt x="14" y="109"/>
                      </a:lnTo>
                      <a:lnTo>
                        <a:pt x="68" y="109"/>
                      </a:lnTo>
                      <a:lnTo>
                        <a:pt x="68" y="122"/>
                      </a:lnTo>
                      <a:close/>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8" name="Rectangle 91">
                  <a:extLst>
                    <a:ext uri="{FF2B5EF4-FFF2-40B4-BE49-F238E27FC236}">
                      <a16:creationId xmlns:a16="http://schemas.microsoft.com/office/drawing/2014/main" id="{543D81B3-09A9-4ED8-A721-5BB86224D8F2}"/>
                    </a:ext>
                  </a:extLst>
                </p:cNvPr>
                <p:cNvSpPr>
                  <a:spLocks noChangeArrowheads="1"/>
                </p:cNvSpPr>
                <p:nvPr/>
              </p:nvSpPr>
              <p:spPr bwMode="auto">
                <a:xfrm>
                  <a:off x="6799798" y="2218544"/>
                  <a:ext cx="95843" cy="7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9" name="Rectangle 92">
                  <a:extLst>
                    <a:ext uri="{FF2B5EF4-FFF2-40B4-BE49-F238E27FC236}">
                      <a16:creationId xmlns:a16="http://schemas.microsoft.com/office/drawing/2014/main" id="{A00B2041-7378-4686-83D1-E28768B58222}"/>
                    </a:ext>
                  </a:extLst>
                </p:cNvPr>
                <p:cNvSpPr>
                  <a:spLocks noChangeArrowheads="1"/>
                </p:cNvSpPr>
                <p:nvPr/>
              </p:nvSpPr>
              <p:spPr bwMode="auto">
                <a:xfrm>
                  <a:off x="6799798" y="2231340"/>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0" name="Rectangle 93">
                  <a:extLst>
                    <a:ext uri="{FF2B5EF4-FFF2-40B4-BE49-F238E27FC236}">
                      <a16:creationId xmlns:a16="http://schemas.microsoft.com/office/drawing/2014/main" id="{59C0BF90-3173-4050-A1DE-F5EF689655DF}"/>
                    </a:ext>
                  </a:extLst>
                </p:cNvPr>
                <p:cNvSpPr>
                  <a:spLocks noChangeArrowheads="1"/>
                </p:cNvSpPr>
                <p:nvPr/>
              </p:nvSpPr>
              <p:spPr bwMode="auto">
                <a:xfrm>
                  <a:off x="6799798" y="2243876"/>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1" name="Rectangle 94">
                  <a:extLst>
                    <a:ext uri="{FF2B5EF4-FFF2-40B4-BE49-F238E27FC236}">
                      <a16:creationId xmlns:a16="http://schemas.microsoft.com/office/drawing/2014/main" id="{652046FE-9152-49DB-AB85-DB8D4F6B1CDE}"/>
                    </a:ext>
                  </a:extLst>
                </p:cNvPr>
                <p:cNvSpPr>
                  <a:spLocks noChangeArrowheads="1"/>
                </p:cNvSpPr>
                <p:nvPr/>
              </p:nvSpPr>
              <p:spPr bwMode="auto">
                <a:xfrm>
                  <a:off x="6799798" y="2257194"/>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2" name="Rectangle 95">
                  <a:extLst>
                    <a:ext uri="{FF2B5EF4-FFF2-40B4-BE49-F238E27FC236}">
                      <a16:creationId xmlns:a16="http://schemas.microsoft.com/office/drawing/2014/main" id="{905A2525-A811-48A3-834B-0456CD6ED786}"/>
                    </a:ext>
                  </a:extLst>
                </p:cNvPr>
                <p:cNvSpPr>
                  <a:spLocks noChangeArrowheads="1"/>
                </p:cNvSpPr>
                <p:nvPr/>
              </p:nvSpPr>
              <p:spPr bwMode="auto">
                <a:xfrm>
                  <a:off x="6793792" y="2475518"/>
                  <a:ext cx="108378" cy="252796"/>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3" name="Rectangle 96">
                  <a:extLst>
                    <a:ext uri="{FF2B5EF4-FFF2-40B4-BE49-F238E27FC236}">
                      <a16:creationId xmlns:a16="http://schemas.microsoft.com/office/drawing/2014/main" id="{96AFBD1F-2EC2-4E0D-B130-2E7B7EF26044}"/>
                    </a:ext>
                  </a:extLst>
                </p:cNvPr>
                <p:cNvSpPr>
                  <a:spLocks noChangeArrowheads="1"/>
                </p:cNvSpPr>
                <p:nvPr/>
              </p:nvSpPr>
              <p:spPr bwMode="auto">
                <a:xfrm>
                  <a:off x="6799798" y="2482047"/>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4" name="Rectangle 97">
                  <a:extLst>
                    <a:ext uri="{FF2B5EF4-FFF2-40B4-BE49-F238E27FC236}">
                      <a16:creationId xmlns:a16="http://schemas.microsoft.com/office/drawing/2014/main" id="{BADA1FF1-DF79-4818-9329-94DB40A31B56}"/>
                    </a:ext>
                  </a:extLst>
                </p:cNvPr>
                <p:cNvSpPr>
                  <a:spLocks noChangeArrowheads="1"/>
                </p:cNvSpPr>
                <p:nvPr/>
              </p:nvSpPr>
              <p:spPr bwMode="auto">
                <a:xfrm>
                  <a:off x="6799798" y="2495366"/>
                  <a:ext cx="95843" cy="7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5" name="Rectangle 98">
                  <a:extLst>
                    <a:ext uri="{FF2B5EF4-FFF2-40B4-BE49-F238E27FC236}">
                      <a16:creationId xmlns:a16="http://schemas.microsoft.com/office/drawing/2014/main" id="{AA4919B3-1280-4A68-A926-FE1EEF3ED0B1}"/>
                    </a:ext>
                  </a:extLst>
                </p:cNvPr>
                <p:cNvSpPr>
                  <a:spLocks noChangeArrowheads="1"/>
                </p:cNvSpPr>
                <p:nvPr/>
              </p:nvSpPr>
              <p:spPr bwMode="auto">
                <a:xfrm>
                  <a:off x="6799798" y="2507901"/>
                  <a:ext cx="95843" cy="80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6" name="Rectangle 99">
                  <a:extLst>
                    <a:ext uri="{FF2B5EF4-FFF2-40B4-BE49-F238E27FC236}">
                      <a16:creationId xmlns:a16="http://schemas.microsoft.com/office/drawing/2014/main" id="{FFC616CF-2877-4D16-842A-BA4C1FCB24FC}"/>
                    </a:ext>
                  </a:extLst>
                </p:cNvPr>
                <p:cNvSpPr>
                  <a:spLocks noChangeArrowheads="1"/>
                </p:cNvSpPr>
                <p:nvPr/>
              </p:nvSpPr>
              <p:spPr bwMode="auto">
                <a:xfrm>
                  <a:off x="6799798" y="2521220"/>
                  <a:ext cx="95843" cy="7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7" name="Rectangle 100">
                  <a:extLst>
                    <a:ext uri="{FF2B5EF4-FFF2-40B4-BE49-F238E27FC236}">
                      <a16:creationId xmlns:a16="http://schemas.microsoft.com/office/drawing/2014/main" id="{27606B09-5785-48BF-BCB8-F162E6DE71C1}"/>
                    </a:ext>
                  </a:extLst>
                </p:cNvPr>
                <p:cNvSpPr>
                  <a:spLocks noChangeArrowheads="1"/>
                </p:cNvSpPr>
                <p:nvPr/>
              </p:nvSpPr>
              <p:spPr bwMode="auto">
                <a:xfrm>
                  <a:off x="6917317" y="2417281"/>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8" name="Rectangle 101">
                  <a:extLst>
                    <a:ext uri="{FF2B5EF4-FFF2-40B4-BE49-F238E27FC236}">
                      <a16:creationId xmlns:a16="http://schemas.microsoft.com/office/drawing/2014/main" id="{5A026DA1-67AC-4207-9627-64720CF73274}"/>
                    </a:ext>
                  </a:extLst>
                </p:cNvPr>
                <p:cNvSpPr>
                  <a:spLocks noChangeArrowheads="1"/>
                </p:cNvSpPr>
                <p:nvPr/>
              </p:nvSpPr>
              <p:spPr bwMode="auto">
                <a:xfrm>
                  <a:off x="6917317" y="2619936"/>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9" name="Rectangle 102">
                  <a:extLst>
                    <a:ext uri="{FF2B5EF4-FFF2-40B4-BE49-F238E27FC236}">
                      <a16:creationId xmlns:a16="http://schemas.microsoft.com/office/drawing/2014/main" id="{2752756C-83CC-48E3-9F4B-439FC74DA556}"/>
                    </a:ext>
                  </a:extLst>
                </p:cNvPr>
                <p:cNvSpPr>
                  <a:spLocks noChangeArrowheads="1"/>
                </p:cNvSpPr>
                <p:nvPr/>
              </p:nvSpPr>
              <p:spPr bwMode="auto">
                <a:xfrm>
                  <a:off x="6917317" y="263377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0" name="Rectangle 103">
                  <a:extLst>
                    <a:ext uri="{FF2B5EF4-FFF2-40B4-BE49-F238E27FC236}">
                      <a16:creationId xmlns:a16="http://schemas.microsoft.com/office/drawing/2014/main" id="{E6981145-B569-4A28-83C3-04CFC61B2D70}"/>
                    </a:ext>
                  </a:extLst>
                </p:cNvPr>
                <p:cNvSpPr>
                  <a:spLocks noChangeArrowheads="1"/>
                </p:cNvSpPr>
                <p:nvPr/>
              </p:nvSpPr>
              <p:spPr bwMode="auto">
                <a:xfrm>
                  <a:off x="6917317" y="264735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1" name="Rectangle 104">
                  <a:extLst>
                    <a:ext uri="{FF2B5EF4-FFF2-40B4-BE49-F238E27FC236}">
                      <a16:creationId xmlns:a16="http://schemas.microsoft.com/office/drawing/2014/main" id="{3CA2F4E1-B6D7-4A6C-8BEA-6312FC6E173C}"/>
                    </a:ext>
                  </a:extLst>
                </p:cNvPr>
                <p:cNvSpPr>
                  <a:spLocks noChangeArrowheads="1"/>
                </p:cNvSpPr>
                <p:nvPr/>
              </p:nvSpPr>
              <p:spPr bwMode="auto">
                <a:xfrm>
                  <a:off x="6917317" y="266119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2" name="Rectangle 105">
                  <a:extLst>
                    <a:ext uri="{FF2B5EF4-FFF2-40B4-BE49-F238E27FC236}">
                      <a16:creationId xmlns:a16="http://schemas.microsoft.com/office/drawing/2014/main" id="{5CB6C264-92DF-4403-9DBA-7CDD45DCFA38}"/>
                    </a:ext>
                  </a:extLst>
                </p:cNvPr>
                <p:cNvSpPr>
                  <a:spLocks noChangeArrowheads="1"/>
                </p:cNvSpPr>
                <p:nvPr/>
              </p:nvSpPr>
              <p:spPr bwMode="auto">
                <a:xfrm>
                  <a:off x="6917317" y="267477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3" name="Rectangle 106">
                  <a:extLst>
                    <a:ext uri="{FF2B5EF4-FFF2-40B4-BE49-F238E27FC236}">
                      <a16:creationId xmlns:a16="http://schemas.microsoft.com/office/drawing/2014/main" id="{910966BE-4AC6-4B59-A730-3DCA01F9159D}"/>
                    </a:ext>
                  </a:extLst>
                </p:cNvPr>
                <p:cNvSpPr>
                  <a:spLocks noChangeArrowheads="1"/>
                </p:cNvSpPr>
                <p:nvPr/>
              </p:nvSpPr>
              <p:spPr bwMode="auto">
                <a:xfrm>
                  <a:off x="6917317" y="2688619"/>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4" name="Rectangle 107">
                  <a:extLst>
                    <a:ext uri="{FF2B5EF4-FFF2-40B4-BE49-F238E27FC236}">
                      <a16:creationId xmlns:a16="http://schemas.microsoft.com/office/drawing/2014/main" id="{5BF99DF4-4634-4219-BD22-63B988B3B3AD}"/>
                    </a:ext>
                  </a:extLst>
                </p:cNvPr>
                <p:cNvSpPr>
                  <a:spLocks noChangeArrowheads="1"/>
                </p:cNvSpPr>
                <p:nvPr/>
              </p:nvSpPr>
              <p:spPr bwMode="auto">
                <a:xfrm>
                  <a:off x="6917317" y="2702460"/>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5" name="Rectangle 108">
                  <a:extLst>
                    <a:ext uri="{FF2B5EF4-FFF2-40B4-BE49-F238E27FC236}">
                      <a16:creationId xmlns:a16="http://schemas.microsoft.com/office/drawing/2014/main" id="{D96A1FA0-2BB5-4880-A4E3-36CBD8C1EBFD}"/>
                    </a:ext>
                  </a:extLst>
                </p:cNvPr>
                <p:cNvSpPr>
                  <a:spLocks noChangeArrowheads="1"/>
                </p:cNvSpPr>
                <p:nvPr/>
              </p:nvSpPr>
              <p:spPr bwMode="auto">
                <a:xfrm>
                  <a:off x="6917317" y="2716040"/>
                  <a:ext cx="71295"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6" name="Rectangle 109">
                  <a:extLst>
                    <a:ext uri="{FF2B5EF4-FFF2-40B4-BE49-F238E27FC236}">
                      <a16:creationId xmlns:a16="http://schemas.microsoft.com/office/drawing/2014/main" id="{719C291E-9A62-454D-A2A2-E7892DB08D10}"/>
                    </a:ext>
                  </a:extLst>
                </p:cNvPr>
                <p:cNvSpPr>
                  <a:spLocks noChangeArrowheads="1"/>
                </p:cNvSpPr>
                <p:nvPr/>
              </p:nvSpPr>
              <p:spPr bwMode="auto">
                <a:xfrm>
                  <a:off x="7054161" y="2619936"/>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7" name="Rectangle 110">
                  <a:extLst>
                    <a:ext uri="{FF2B5EF4-FFF2-40B4-BE49-F238E27FC236}">
                      <a16:creationId xmlns:a16="http://schemas.microsoft.com/office/drawing/2014/main" id="{2BB5E8AC-152F-4788-97C7-527BF78D7E22}"/>
                    </a:ext>
                  </a:extLst>
                </p:cNvPr>
                <p:cNvSpPr>
                  <a:spLocks noChangeArrowheads="1"/>
                </p:cNvSpPr>
                <p:nvPr/>
              </p:nvSpPr>
              <p:spPr bwMode="auto">
                <a:xfrm>
                  <a:off x="7054161" y="263377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8" name="Rectangle 111">
                  <a:extLst>
                    <a:ext uri="{FF2B5EF4-FFF2-40B4-BE49-F238E27FC236}">
                      <a16:creationId xmlns:a16="http://schemas.microsoft.com/office/drawing/2014/main" id="{63597445-E330-4DEF-9BA1-CF18BB8B8E77}"/>
                    </a:ext>
                  </a:extLst>
                </p:cNvPr>
                <p:cNvSpPr>
                  <a:spLocks noChangeArrowheads="1"/>
                </p:cNvSpPr>
                <p:nvPr/>
              </p:nvSpPr>
              <p:spPr bwMode="auto">
                <a:xfrm>
                  <a:off x="7054161" y="2647357"/>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9" name="Rectangle 112">
                  <a:extLst>
                    <a:ext uri="{FF2B5EF4-FFF2-40B4-BE49-F238E27FC236}">
                      <a16:creationId xmlns:a16="http://schemas.microsoft.com/office/drawing/2014/main" id="{C6FAFA31-8ADD-48E9-B78B-923F1B8F900D}"/>
                    </a:ext>
                  </a:extLst>
                </p:cNvPr>
                <p:cNvSpPr>
                  <a:spLocks noChangeArrowheads="1"/>
                </p:cNvSpPr>
                <p:nvPr/>
              </p:nvSpPr>
              <p:spPr bwMode="auto">
                <a:xfrm>
                  <a:off x="7054161" y="266119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0" name="Rectangle 113">
                  <a:extLst>
                    <a:ext uri="{FF2B5EF4-FFF2-40B4-BE49-F238E27FC236}">
                      <a16:creationId xmlns:a16="http://schemas.microsoft.com/office/drawing/2014/main" id="{47148292-836D-4657-9533-05BAB03271C0}"/>
                    </a:ext>
                  </a:extLst>
                </p:cNvPr>
                <p:cNvSpPr>
                  <a:spLocks noChangeArrowheads="1"/>
                </p:cNvSpPr>
                <p:nvPr/>
              </p:nvSpPr>
              <p:spPr bwMode="auto">
                <a:xfrm>
                  <a:off x="7054161" y="2674778"/>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1" name="Rectangle 114">
                  <a:extLst>
                    <a:ext uri="{FF2B5EF4-FFF2-40B4-BE49-F238E27FC236}">
                      <a16:creationId xmlns:a16="http://schemas.microsoft.com/office/drawing/2014/main" id="{757C92B2-E28A-4C75-8263-64BA9258C61F}"/>
                    </a:ext>
                  </a:extLst>
                </p:cNvPr>
                <p:cNvSpPr>
                  <a:spLocks noChangeArrowheads="1"/>
                </p:cNvSpPr>
                <p:nvPr/>
              </p:nvSpPr>
              <p:spPr bwMode="auto">
                <a:xfrm>
                  <a:off x="7054161" y="2688619"/>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2" name="Rectangle 115">
                  <a:extLst>
                    <a:ext uri="{FF2B5EF4-FFF2-40B4-BE49-F238E27FC236}">
                      <a16:creationId xmlns:a16="http://schemas.microsoft.com/office/drawing/2014/main" id="{67373F90-76E1-4094-A318-7FB08B8F59D8}"/>
                    </a:ext>
                  </a:extLst>
                </p:cNvPr>
                <p:cNvSpPr>
                  <a:spLocks noChangeArrowheads="1"/>
                </p:cNvSpPr>
                <p:nvPr/>
              </p:nvSpPr>
              <p:spPr bwMode="auto">
                <a:xfrm>
                  <a:off x="7054161" y="2702460"/>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3" name="Rectangle 116">
                  <a:extLst>
                    <a:ext uri="{FF2B5EF4-FFF2-40B4-BE49-F238E27FC236}">
                      <a16:creationId xmlns:a16="http://schemas.microsoft.com/office/drawing/2014/main" id="{D0C28B6B-E319-4214-9621-80CF685D199B}"/>
                    </a:ext>
                  </a:extLst>
                </p:cNvPr>
                <p:cNvSpPr>
                  <a:spLocks noChangeArrowheads="1"/>
                </p:cNvSpPr>
                <p:nvPr/>
              </p:nvSpPr>
              <p:spPr bwMode="auto">
                <a:xfrm>
                  <a:off x="7054161" y="2716040"/>
                  <a:ext cx="71817"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4" name="Rectangle 117">
                  <a:extLst>
                    <a:ext uri="{FF2B5EF4-FFF2-40B4-BE49-F238E27FC236}">
                      <a16:creationId xmlns:a16="http://schemas.microsoft.com/office/drawing/2014/main" id="{3D0962BF-C7F3-4121-9677-26A19E7C54AB}"/>
                    </a:ext>
                  </a:extLst>
                </p:cNvPr>
                <p:cNvSpPr>
                  <a:spLocks noChangeArrowheads="1"/>
                </p:cNvSpPr>
                <p:nvPr/>
              </p:nvSpPr>
              <p:spPr bwMode="auto">
                <a:xfrm>
                  <a:off x="6917317" y="2429033"/>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5" name="Rectangle 118">
                  <a:extLst>
                    <a:ext uri="{FF2B5EF4-FFF2-40B4-BE49-F238E27FC236}">
                      <a16:creationId xmlns:a16="http://schemas.microsoft.com/office/drawing/2014/main" id="{CBEA161F-EAF8-4AE1-B220-A4477E3EA8A6}"/>
                    </a:ext>
                  </a:extLst>
                </p:cNvPr>
                <p:cNvSpPr>
                  <a:spLocks noChangeArrowheads="1"/>
                </p:cNvSpPr>
                <p:nvPr/>
              </p:nvSpPr>
              <p:spPr bwMode="auto">
                <a:xfrm>
                  <a:off x="6917317" y="2440785"/>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6" name="Rectangle 119">
                  <a:extLst>
                    <a:ext uri="{FF2B5EF4-FFF2-40B4-BE49-F238E27FC236}">
                      <a16:creationId xmlns:a16="http://schemas.microsoft.com/office/drawing/2014/main" id="{CAB6AC2C-B5F6-4AA9-94E6-6C7CA0D22E79}"/>
                    </a:ext>
                  </a:extLst>
                </p:cNvPr>
                <p:cNvSpPr>
                  <a:spLocks noChangeArrowheads="1"/>
                </p:cNvSpPr>
                <p:nvPr/>
              </p:nvSpPr>
              <p:spPr bwMode="auto">
                <a:xfrm>
                  <a:off x="6917317" y="2452014"/>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7" name="Rectangle 120">
                  <a:extLst>
                    <a:ext uri="{FF2B5EF4-FFF2-40B4-BE49-F238E27FC236}">
                      <a16:creationId xmlns:a16="http://schemas.microsoft.com/office/drawing/2014/main" id="{5DD621B0-E621-4051-AD7A-92BDA376DB57}"/>
                    </a:ext>
                  </a:extLst>
                </p:cNvPr>
                <p:cNvSpPr>
                  <a:spLocks noChangeArrowheads="1"/>
                </p:cNvSpPr>
                <p:nvPr/>
              </p:nvSpPr>
              <p:spPr bwMode="auto">
                <a:xfrm>
                  <a:off x="7054161" y="2417281"/>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8" name="Rectangle 121">
                  <a:extLst>
                    <a:ext uri="{FF2B5EF4-FFF2-40B4-BE49-F238E27FC236}">
                      <a16:creationId xmlns:a16="http://schemas.microsoft.com/office/drawing/2014/main" id="{CAC844CA-C2B8-4F27-A6B4-1D6E46BA1DA3}"/>
                    </a:ext>
                  </a:extLst>
                </p:cNvPr>
                <p:cNvSpPr>
                  <a:spLocks noChangeArrowheads="1"/>
                </p:cNvSpPr>
                <p:nvPr/>
              </p:nvSpPr>
              <p:spPr bwMode="auto">
                <a:xfrm>
                  <a:off x="7054161" y="2429033"/>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9" name="Rectangle 122">
                  <a:extLst>
                    <a:ext uri="{FF2B5EF4-FFF2-40B4-BE49-F238E27FC236}">
                      <a16:creationId xmlns:a16="http://schemas.microsoft.com/office/drawing/2014/main" id="{4A6CE31E-BFF1-4A7B-98D0-3A1C63CB842C}"/>
                    </a:ext>
                  </a:extLst>
                </p:cNvPr>
                <p:cNvSpPr>
                  <a:spLocks noChangeArrowheads="1"/>
                </p:cNvSpPr>
                <p:nvPr/>
              </p:nvSpPr>
              <p:spPr bwMode="auto">
                <a:xfrm>
                  <a:off x="7054161" y="2440785"/>
                  <a:ext cx="117519" cy="3917"/>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0" name="Rectangle 123">
                  <a:extLst>
                    <a:ext uri="{FF2B5EF4-FFF2-40B4-BE49-F238E27FC236}">
                      <a16:creationId xmlns:a16="http://schemas.microsoft.com/office/drawing/2014/main" id="{980C77D4-6007-4E03-8963-5DA418BB5EB7}"/>
                    </a:ext>
                  </a:extLst>
                </p:cNvPr>
                <p:cNvSpPr>
                  <a:spLocks noChangeArrowheads="1"/>
                </p:cNvSpPr>
                <p:nvPr/>
              </p:nvSpPr>
              <p:spPr bwMode="auto">
                <a:xfrm>
                  <a:off x="7054161" y="2452014"/>
                  <a:ext cx="117519" cy="4440"/>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1" name="Rectangle 124">
                  <a:extLst>
                    <a:ext uri="{FF2B5EF4-FFF2-40B4-BE49-F238E27FC236}">
                      <a16:creationId xmlns:a16="http://schemas.microsoft.com/office/drawing/2014/main" id="{30277D0C-6B6B-4E52-85F0-6ECB50B6BDA4}"/>
                    </a:ext>
                  </a:extLst>
                </p:cNvPr>
                <p:cNvSpPr>
                  <a:spLocks noChangeArrowheads="1"/>
                </p:cNvSpPr>
                <p:nvPr/>
              </p:nvSpPr>
              <p:spPr bwMode="auto">
                <a:xfrm>
                  <a:off x="6918361" y="2281220"/>
                  <a:ext cx="253318" cy="10028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2" name="Rectangle 125">
                  <a:extLst>
                    <a:ext uri="{FF2B5EF4-FFF2-40B4-BE49-F238E27FC236}">
                      <a16:creationId xmlns:a16="http://schemas.microsoft.com/office/drawing/2014/main" id="{E19695BB-5990-4139-BE5D-18A0BADD7871}"/>
                    </a:ext>
                  </a:extLst>
                </p:cNvPr>
                <p:cNvSpPr>
                  <a:spLocks noChangeArrowheads="1"/>
                </p:cNvSpPr>
                <p:nvPr/>
              </p:nvSpPr>
              <p:spPr bwMode="auto">
                <a:xfrm>
                  <a:off x="6918361" y="2476041"/>
                  <a:ext cx="253318" cy="1133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3" name="Freeform 12">
                <a:extLst>
                  <a:ext uri="{FF2B5EF4-FFF2-40B4-BE49-F238E27FC236}">
                    <a16:creationId xmlns:a16="http://schemas.microsoft.com/office/drawing/2014/main" id="{FE2006BC-429C-4ABB-854E-DC3A45DD9248}"/>
                  </a:ext>
                </a:extLst>
              </p:cNvPr>
              <p:cNvSpPr>
                <a:spLocks/>
              </p:cNvSpPr>
              <p:nvPr/>
            </p:nvSpPr>
            <p:spPr bwMode="auto">
              <a:xfrm>
                <a:off x="5262094" y="4664075"/>
                <a:ext cx="450850" cy="431800"/>
              </a:xfrm>
              <a:custGeom>
                <a:avLst/>
                <a:gdLst>
                  <a:gd name="T0" fmla="*/ 378 w 392"/>
                  <a:gd name="T1" fmla="*/ 376 h 376"/>
                  <a:gd name="T2" fmla="*/ 387 w 392"/>
                  <a:gd name="T3" fmla="*/ 334 h 376"/>
                  <a:gd name="T4" fmla="*/ 219 w 392"/>
                  <a:gd name="T5" fmla="*/ 56 h 376"/>
                  <a:gd name="T6" fmla="*/ 0 w 392"/>
                  <a:gd name="T7" fmla="*/ 16 h 376"/>
                  <a:gd name="T8" fmla="*/ 0 w 392"/>
                  <a:gd name="T9" fmla="*/ 376 h 376"/>
                  <a:gd name="T10" fmla="*/ 378 w 392"/>
                  <a:gd name="T11" fmla="*/ 376 h 376"/>
                </a:gdLst>
                <a:ahLst/>
                <a:cxnLst>
                  <a:cxn ang="0">
                    <a:pos x="T0" y="T1"/>
                  </a:cxn>
                  <a:cxn ang="0">
                    <a:pos x="T2" y="T3"/>
                  </a:cxn>
                  <a:cxn ang="0">
                    <a:pos x="T4" y="T5"/>
                  </a:cxn>
                  <a:cxn ang="0">
                    <a:pos x="T6" y="T7"/>
                  </a:cxn>
                  <a:cxn ang="0">
                    <a:pos x="T8" y="T9"/>
                  </a:cxn>
                  <a:cxn ang="0">
                    <a:pos x="T10" y="T11"/>
                  </a:cxn>
                </a:cxnLst>
                <a:rect l="0" t="0" r="r" b="b"/>
                <a:pathLst>
                  <a:path w="392" h="376">
                    <a:moveTo>
                      <a:pt x="378" y="376"/>
                    </a:moveTo>
                    <a:cubicBezTo>
                      <a:pt x="382" y="362"/>
                      <a:pt x="385" y="348"/>
                      <a:pt x="387" y="334"/>
                    </a:cubicBezTo>
                    <a:cubicBezTo>
                      <a:pt x="385" y="327"/>
                      <a:pt x="392" y="178"/>
                      <a:pt x="219" y="56"/>
                    </a:cubicBezTo>
                    <a:cubicBezTo>
                      <a:pt x="138" y="0"/>
                      <a:pt x="43" y="12"/>
                      <a:pt x="0" y="16"/>
                    </a:cubicBezTo>
                    <a:cubicBezTo>
                      <a:pt x="0" y="376"/>
                      <a:pt x="0" y="376"/>
                      <a:pt x="0" y="376"/>
                    </a:cubicBezTo>
                    <a:lnTo>
                      <a:pt x="378" y="376"/>
                    </a:ln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4" name="Freeform 13">
                <a:extLst>
                  <a:ext uri="{FF2B5EF4-FFF2-40B4-BE49-F238E27FC236}">
                    <a16:creationId xmlns:a16="http://schemas.microsoft.com/office/drawing/2014/main" id="{0DE0BE6E-D1D1-42C0-89A5-BD8E8CC3F33D}"/>
                  </a:ext>
                </a:extLst>
              </p:cNvPr>
              <p:cNvSpPr>
                <a:spLocks/>
              </p:cNvSpPr>
              <p:nvPr/>
            </p:nvSpPr>
            <p:spPr bwMode="auto">
              <a:xfrm>
                <a:off x="6182844" y="4433888"/>
                <a:ext cx="411163" cy="257175"/>
              </a:xfrm>
              <a:custGeom>
                <a:avLst/>
                <a:gdLst>
                  <a:gd name="T0" fmla="*/ 346 w 357"/>
                  <a:gd name="T1" fmla="*/ 67 h 224"/>
                  <a:gd name="T2" fmla="*/ 292 w 357"/>
                  <a:gd name="T3" fmla="*/ 164 h 224"/>
                  <a:gd name="T4" fmla="*/ 105 w 357"/>
                  <a:gd name="T5" fmla="*/ 213 h 224"/>
                  <a:gd name="T6" fmla="*/ 11 w 357"/>
                  <a:gd name="T7" fmla="*/ 156 h 224"/>
                  <a:gd name="T8" fmla="*/ 11 w 357"/>
                  <a:gd name="T9" fmla="*/ 156 h 224"/>
                  <a:gd name="T10" fmla="*/ 64 w 357"/>
                  <a:gd name="T11" fmla="*/ 60 h 224"/>
                  <a:gd name="T12" fmla="*/ 252 w 357"/>
                  <a:gd name="T13" fmla="*/ 11 h 224"/>
                  <a:gd name="T14" fmla="*/ 346 w 357"/>
                  <a:gd name="T15" fmla="*/ 67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224">
                    <a:moveTo>
                      <a:pt x="346" y="67"/>
                    </a:moveTo>
                    <a:cubicBezTo>
                      <a:pt x="357" y="110"/>
                      <a:pt x="333" y="153"/>
                      <a:pt x="292" y="164"/>
                    </a:cubicBezTo>
                    <a:cubicBezTo>
                      <a:pt x="105" y="213"/>
                      <a:pt x="105" y="213"/>
                      <a:pt x="105" y="213"/>
                    </a:cubicBezTo>
                    <a:cubicBezTo>
                      <a:pt x="64" y="224"/>
                      <a:pt x="22" y="198"/>
                      <a:pt x="11" y="156"/>
                    </a:cubicBezTo>
                    <a:cubicBezTo>
                      <a:pt x="11" y="156"/>
                      <a:pt x="11" y="156"/>
                      <a:pt x="11" y="156"/>
                    </a:cubicBezTo>
                    <a:cubicBezTo>
                      <a:pt x="0" y="114"/>
                      <a:pt x="24" y="71"/>
                      <a:pt x="64" y="60"/>
                    </a:cubicBezTo>
                    <a:cubicBezTo>
                      <a:pt x="252" y="11"/>
                      <a:pt x="252" y="11"/>
                      <a:pt x="252" y="11"/>
                    </a:cubicBezTo>
                    <a:cubicBezTo>
                      <a:pt x="293" y="0"/>
                      <a:pt x="335" y="25"/>
                      <a:pt x="346" y="67"/>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 name="Freeform 14">
                <a:extLst>
                  <a:ext uri="{FF2B5EF4-FFF2-40B4-BE49-F238E27FC236}">
                    <a16:creationId xmlns:a16="http://schemas.microsoft.com/office/drawing/2014/main" id="{2B9AF0D4-F03A-4495-9904-591F8F81A164}"/>
                  </a:ext>
                </a:extLst>
              </p:cNvPr>
              <p:cNvSpPr>
                <a:spLocks/>
              </p:cNvSpPr>
              <p:nvPr/>
            </p:nvSpPr>
            <p:spPr bwMode="auto">
              <a:xfrm>
                <a:off x="6176494" y="4216400"/>
                <a:ext cx="412750" cy="260350"/>
              </a:xfrm>
              <a:custGeom>
                <a:avLst/>
                <a:gdLst>
                  <a:gd name="T0" fmla="*/ 347 w 358"/>
                  <a:gd name="T1" fmla="*/ 71 h 226"/>
                  <a:gd name="T2" fmla="*/ 292 w 358"/>
                  <a:gd name="T3" fmla="*/ 169 h 226"/>
                  <a:gd name="T4" fmla="*/ 104 w 358"/>
                  <a:gd name="T5" fmla="*/ 215 h 226"/>
                  <a:gd name="T6" fmla="*/ 10 w 358"/>
                  <a:gd name="T7" fmla="*/ 154 h 226"/>
                  <a:gd name="T8" fmla="*/ 10 w 358"/>
                  <a:gd name="T9" fmla="*/ 154 h 226"/>
                  <a:gd name="T10" fmla="*/ 65 w 358"/>
                  <a:gd name="T11" fmla="*/ 56 h 226"/>
                  <a:gd name="T12" fmla="*/ 253 w 358"/>
                  <a:gd name="T13" fmla="*/ 10 h 226"/>
                  <a:gd name="T14" fmla="*/ 347 w 358"/>
                  <a:gd name="T15" fmla="*/ 71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26">
                    <a:moveTo>
                      <a:pt x="347" y="71"/>
                    </a:moveTo>
                    <a:cubicBezTo>
                      <a:pt x="358" y="115"/>
                      <a:pt x="333" y="159"/>
                      <a:pt x="292" y="169"/>
                    </a:cubicBezTo>
                    <a:cubicBezTo>
                      <a:pt x="104" y="215"/>
                      <a:pt x="104" y="215"/>
                      <a:pt x="104" y="215"/>
                    </a:cubicBezTo>
                    <a:cubicBezTo>
                      <a:pt x="63" y="226"/>
                      <a:pt x="21" y="198"/>
                      <a:pt x="10" y="154"/>
                    </a:cubicBezTo>
                    <a:cubicBezTo>
                      <a:pt x="10" y="154"/>
                      <a:pt x="10" y="154"/>
                      <a:pt x="10" y="154"/>
                    </a:cubicBezTo>
                    <a:cubicBezTo>
                      <a:pt x="0" y="110"/>
                      <a:pt x="24" y="66"/>
                      <a:pt x="65" y="56"/>
                    </a:cubicBezTo>
                    <a:cubicBezTo>
                      <a:pt x="253" y="10"/>
                      <a:pt x="253" y="10"/>
                      <a:pt x="253" y="10"/>
                    </a:cubicBezTo>
                    <a:cubicBezTo>
                      <a:pt x="294" y="0"/>
                      <a:pt x="336" y="27"/>
                      <a:pt x="347" y="71"/>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 name="Freeform 15">
                <a:extLst>
                  <a:ext uri="{FF2B5EF4-FFF2-40B4-BE49-F238E27FC236}">
                    <a16:creationId xmlns:a16="http://schemas.microsoft.com/office/drawing/2014/main" id="{BAB7BC12-3A92-43B2-BDFA-01AF150DC2B3}"/>
                  </a:ext>
                </a:extLst>
              </p:cNvPr>
              <p:cNvSpPr>
                <a:spLocks/>
              </p:cNvSpPr>
              <p:nvPr/>
            </p:nvSpPr>
            <p:spPr bwMode="auto">
              <a:xfrm>
                <a:off x="6128869" y="3933825"/>
                <a:ext cx="454025" cy="350838"/>
              </a:xfrm>
              <a:custGeom>
                <a:avLst/>
                <a:gdLst>
                  <a:gd name="T0" fmla="*/ 373 w 395"/>
                  <a:gd name="T1" fmla="*/ 70 h 306"/>
                  <a:gd name="T2" fmla="*/ 336 w 395"/>
                  <a:gd name="T3" fmla="*/ 193 h 306"/>
                  <a:gd name="T4" fmla="*/ 140 w 395"/>
                  <a:gd name="T5" fmla="*/ 285 h 306"/>
                  <a:gd name="T6" fmla="*/ 22 w 395"/>
                  <a:gd name="T7" fmla="*/ 235 h 306"/>
                  <a:gd name="T8" fmla="*/ 22 w 395"/>
                  <a:gd name="T9" fmla="*/ 235 h 306"/>
                  <a:gd name="T10" fmla="*/ 59 w 395"/>
                  <a:gd name="T11" fmla="*/ 112 h 306"/>
                  <a:gd name="T12" fmla="*/ 255 w 395"/>
                  <a:gd name="T13" fmla="*/ 20 h 306"/>
                  <a:gd name="T14" fmla="*/ 373 w 395"/>
                  <a:gd name="T15" fmla="*/ 7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06">
                    <a:moveTo>
                      <a:pt x="373" y="70"/>
                    </a:moveTo>
                    <a:cubicBezTo>
                      <a:pt x="395" y="118"/>
                      <a:pt x="379" y="173"/>
                      <a:pt x="336" y="193"/>
                    </a:cubicBezTo>
                    <a:cubicBezTo>
                      <a:pt x="140" y="285"/>
                      <a:pt x="140" y="285"/>
                      <a:pt x="140" y="285"/>
                    </a:cubicBezTo>
                    <a:cubicBezTo>
                      <a:pt x="98" y="306"/>
                      <a:pt x="45" y="283"/>
                      <a:pt x="22" y="235"/>
                    </a:cubicBezTo>
                    <a:cubicBezTo>
                      <a:pt x="22" y="235"/>
                      <a:pt x="22" y="235"/>
                      <a:pt x="22" y="235"/>
                    </a:cubicBezTo>
                    <a:cubicBezTo>
                      <a:pt x="0" y="187"/>
                      <a:pt x="16" y="132"/>
                      <a:pt x="59" y="112"/>
                    </a:cubicBezTo>
                    <a:cubicBezTo>
                      <a:pt x="255" y="20"/>
                      <a:pt x="255" y="20"/>
                      <a:pt x="255" y="20"/>
                    </a:cubicBezTo>
                    <a:cubicBezTo>
                      <a:pt x="297" y="0"/>
                      <a:pt x="350" y="22"/>
                      <a:pt x="373" y="70"/>
                    </a:cubicBezTo>
                    <a:close/>
                  </a:path>
                </a:pathLst>
              </a:custGeom>
              <a:solidFill>
                <a:srgbClr val="BB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5" name="TextBox 4">
              <a:extLst>
                <a:ext uri="{FF2B5EF4-FFF2-40B4-BE49-F238E27FC236}">
                  <a16:creationId xmlns:a16="http://schemas.microsoft.com/office/drawing/2014/main" id="{D6CA2AEF-AF70-4738-A24E-DC0CDAEC7E49}"/>
                </a:ext>
              </a:extLst>
            </p:cNvPr>
            <p:cNvSpPr txBox="1"/>
            <p:nvPr/>
          </p:nvSpPr>
          <p:spPr>
            <a:xfrm>
              <a:off x="5552426" y="2690840"/>
              <a:ext cx="848411" cy="384721"/>
            </a:xfrm>
            <a:prstGeom prst="rect">
              <a:avLst/>
            </a:prstGeom>
            <a:solidFill>
              <a:schemeClr val="bg1"/>
            </a:solidFill>
          </p:spPr>
          <p:txBody>
            <a:bodyPr wrap="square" rtlCol="0">
              <a:spAutoFit/>
            </a:bodyPr>
            <a:lstStyle/>
            <a:p>
              <a:r>
                <a:rPr lang="en-US" b="1" dirty="0">
                  <a:solidFill>
                    <a:srgbClr val="0070C0"/>
                  </a:solidFill>
                </a:rPr>
                <a:t>ADHD</a:t>
              </a:r>
            </a:p>
          </p:txBody>
        </p:sp>
      </p:grpSp>
      <p:grpSp>
        <p:nvGrpSpPr>
          <p:cNvPr id="2" name="Group 1">
            <a:extLst>
              <a:ext uri="{FF2B5EF4-FFF2-40B4-BE49-F238E27FC236}">
                <a16:creationId xmlns:a16="http://schemas.microsoft.com/office/drawing/2014/main" id="{9185C98F-D092-491C-AD83-2020F8C88C74}"/>
              </a:ext>
            </a:extLst>
          </p:cNvPr>
          <p:cNvGrpSpPr/>
          <p:nvPr/>
        </p:nvGrpSpPr>
        <p:grpSpPr>
          <a:xfrm flipV="1">
            <a:off x="6214454" y="1455714"/>
            <a:ext cx="4606267" cy="1625731"/>
            <a:chOff x="38482" y="541748"/>
            <a:chExt cx="4431095" cy="2167641"/>
          </a:xfrm>
        </p:grpSpPr>
        <p:sp>
          <p:nvSpPr>
            <p:cNvPr id="104" name="Rectangle 103">
              <a:extLst>
                <a:ext uri="{FF2B5EF4-FFF2-40B4-BE49-F238E27FC236}">
                  <a16:creationId xmlns:a16="http://schemas.microsoft.com/office/drawing/2014/main" id="{7F6C0431-1635-4E46-9082-5F574DA07701}"/>
                </a:ext>
              </a:extLst>
            </p:cNvPr>
            <p:cNvSpPr/>
            <p:nvPr/>
          </p:nvSpPr>
          <p:spPr bwMode="auto">
            <a:xfrm>
              <a:off x="39736" y="1093981"/>
              <a:ext cx="4429841" cy="1615408"/>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a:bodyPr>
            <a:lstStyle/>
            <a:p>
              <a:pPr algn="l"/>
              <a:endParaRPr lang="en-GB" sz="1350"/>
            </a:p>
          </p:txBody>
        </p:sp>
        <p:sp>
          <p:nvSpPr>
            <p:cNvPr id="105" name="Right Triangle 104">
              <a:extLst>
                <a:ext uri="{FF2B5EF4-FFF2-40B4-BE49-F238E27FC236}">
                  <a16:creationId xmlns:a16="http://schemas.microsoft.com/office/drawing/2014/main" id="{5DD7CB63-F1AB-4781-9954-3E1F4FB91510}"/>
                </a:ext>
              </a:extLst>
            </p:cNvPr>
            <p:cNvSpPr/>
            <p:nvPr/>
          </p:nvSpPr>
          <p:spPr bwMode="auto">
            <a:xfrm>
              <a:off x="38482" y="541748"/>
              <a:ext cx="555162" cy="555162"/>
            </a:xfrm>
            <a:prstGeom prst="rtTriangl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normAutofit fontScale="40000" lnSpcReduction="20000"/>
            </a:bodyPr>
            <a:lstStyle/>
            <a:p>
              <a:pPr algn="l"/>
              <a:endParaRPr lang="en-GB" sz="1350"/>
            </a:p>
          </p:txBody>
        </p:sp>
        <p:sp>
          <p:nvSpPr>
            <p:cNvPr id="106" name="TextBox 105">
              <a:extLst>
                <a:ext uri="{FF2B5EF4-FFF2-40B4-BE49-F238E27FC236}">
                  <a16:creationId xmlns:a16="http://schemas.microsoft.com/office/drawing/2014/main" id="{F5492331-85E1-42EF-9A11-CA3E145D2482}"/>
                </a:ext>
              </a:extLst>
            </p:cNvPr>
            <p:cNvSpPr txBox="1"/>
            <p:nvPr/>
          </p:nvSpPr>
          <p:spPr>
            <a:xfrm flipV="1">
              <a:off x="424143" y="1430308"/>
              <a:ext cx="3661026" cy="942759"/>
            </a:xfrm>
            <a:prstGeom prst="rect">
              <a:avLst/>
            </a:prstGeom>
            <a:noFill/>
          </p:spPr>
          <p:txBody>
            <a:bodyPr wrap="square" lIns="0" tIns="0" rIns="0" bIns="0" rtlCol="0" anchor="ctr">
              <a:normAutofit fontScale="92500" lnSpcReduction="20000"/>
            </a:bodyPr>
            <a:lstStyle/>
            <a:p>
              <a:pPr>
                <a:lnSpc>
                  <a:spcPct val="120000"/>
                </a:lnSpc>
              </a:pPr>
              <a:r>
                <a:rPr lang="en-US" sz="2600" b="1" dirty="0">
                  <a:solidFill>
                    <a:schemeClr val="bg1"/>
                  </a:solidFill>
                </a:rPr>
                <a:t>Inattention</a:t>
              </a:r>
              <a:endParaRPr lang="en-US" sz="2000" b="1" dirty="0">
                <a:solidFill>
                  <a:schemeClr val="bg1"/>
                </a:solidFill>
              </a:endParaRPr>
            </a:p>
            <a:p>
              <a:pPr>
                <a:lnSpc>
                  <a:spcPct val="120000"/>
                </a:lnSpc>
              </a:pPr>
              <a:r>
                <a:rPr lang="en-US" sz="2200" b="1" dirty="0">
                  <a:solidFill>
                    <a:schemeClr val="bg1"/>
                  </a:solidFill>
                </a:rPr>
                <a:t>to detail, sequencing and memory</a:t>
              </a:r>
            </a:p>
          </p:txBody>
        </p:sp>
      </p:grpSp>
    </p:spTree>
    <p:extLst>
      <p:ext uri="{BB962C8B-B14F-4D97-AF65-F5344CB8AC3E}">
        <p14:creationId xmlns:p14="http://schemas.microsoft.com/office/powerpoint/2010/main" val="347961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0E1F-18D2-431B-99FA-4C8597C4E9C2}"/>
              </a:ext>
            </a:extLst>
          </p:cNvPr>
          <p:cNvSpPr>
            <a:spLocks noGrp="1"/>
          </p:cNvSpPr>
          <p:nvPr>
            <p:ph type="title"/>
          </p:nvPr>
        </p:nvSpPr>
        <p:spPr/>
        <p:txBody>
          <a:bodyPr/>
          <a:lstStyle/>
          <a:p>
            <a:r>
              <a:rPr lang="en-US" dirty="0">
                <a:solidFill>
                  <a:srgbClr val="92D050"/>
                </a:solidFill>
              </a:rPr>
              <a:t>Sub-types</a:t>
            </a:r>
            <a:r>
              <a:rPr lang="en-US" dirty="0"/>
              <a:t> of AD/HD</a:t>
            </a:r>
          </a:p>
        </p:txBody>
      </p:sp>
      <p:grpSp>
        <p:nvGrpSpPr>
          <p:cNvPr id="4" name="Group 3">
            <a:extLst>
              <a:ext uri="{FF2B5EF4-FFF2-40B4-BE49-F238E27FC236}">
                <a16:creationId xmlns:a16="http://schemas.microsoft.com/office/drawing/2014/main" id="{E105A99D-2678-4989-816D-96AD2A565A17}"/>
              </a:ext>
            </a:extLst>
          </p:cNvPr>
          <p:cNvGrpSpPr/>
          <p:nvPr/>
        </p:nvGrpSpPr>
        <p:grpSpPr>
          <a:xfrm>
            <a:off x="838200" y="2116556"/>
            <a:ext cx="2904241" cy="2813664"/>
            <a:chOff x="6096002" y="4198273"/>
            <a:chExt cx="2402663" cy="2106116"/>
          </a:xfrm>
        </p:grpSpPr>
        <p:sp>
          <p:nvSpPr>
            <p:cNvPr id="5" name="Freeform 13">
              <a:extLst>
                <a:ext uri="{FF2B5EF4-FFF2-40B4-BE49-F238E27FC236}">
                  <a16:creationId xmlns:a16="http://schemas.microsoft.com/office/drawing/2014/main" id="{AEF9CC08-1750-441A-80FB-3672E305E3DA}"/>
                </a:ext>
              </a:extLst>
            </p:cNvPr>
            <p:cNvSpPr>
              <a:spLocks/>
            </p:cNvSpPr>
            <p:nvPr/>
          </p:nvSpPr>
          <p:spPr bwMode="auto">
            <a:xfrm>
              <a:off x="6096002" y="5253350"/>
              <a:ext cx="2402663" cy="1051039"/>
            </a:xfrm>
            <a:custGeom>
              <a:avLst/>
              <a:gdLst>
                <a:gd name="T0" fmla="*/ 298 w 1191"/>
                <a:gd name="T1" fmla="*/ 521 h 521"/>
                <a:gd name="T2" fmla="*/ 893 w 1191"/>
                <a:gd name="T3" fmla="*/ 521 h 521"/>
                <a:gd name="T4" fmla="*/ 1191 w 1191"/>
                <a:gd name="T5" fmla="*/ 0 h 521"/>
                <a:gd name="T6" fmla="*/ 0 w 1191"/>
                <a:gd name="T7" fmla="*/ 0 h 521"/>
                <a:gd name="T8" fmla="*/ 298 w 1191"/>
                <a:gd name="T9" fmla="*/ 521 h 521"/>
              </a:gdLst>
              <a:ahLst/>
              <a:cxnLst>
                <a:cxn ang="0">
                  <a:pos x="T0" y="T1"/>
                </a:cxn>
                <a:cxn ang="0">
                  <a:pos x="T2" y="T3"/>
                </a:cxn>
                <a:cxn ang="0">
                  <a:pos x="T4" y="T5"/>
                </a:cxn>
                <a:cxn ang="0">
                  <a:pos x="T6" y="T7"/>
                </a:cxn>
                <a:cxn ang="0">
                  <a:pos x="T8" y="T9"/>
                </a:cxn>
              </a:cxnLst>
              <a:rect l="0" t="0" r="r" b="b"/>
              <a:pathLst>
                <a:path w="1191" h="521">
                  <a:moveTo>
                    <a:pt x="298" y="521"/>
                  </a:moveTo>
                  <a:lnTo>
                    <a:pt x="893" y="521"/>
                  </a:lnTo>
                  <a:lnTo>
                    <a:pt x="1191" y="0"/>
                  </a:lnTo>
                  <a:lnTo>
                    <a:pt x="0" y="0"/>
                  </a:lnTo>
                  <a:lnTo>
                    <a:pt x="298" y="521"/>
                  </a:lnTo>
                  <a:close/>
                </a:path>
              </a:pathLst>
            </a:custGeom>
            <a:solidFill>
              <a:schemeClr val="accent6">
                <a:lumMod val="20000"/>
                <a:lumOff val="80000"/>
              </a:schemeClr>
            </a:solidFill>
            <a:ln>
              <a:noFill/>
            </a:ln>
          </p:spPr>
          <p:txBody>
            <a:bodyPr vert="horz" wrap="square" lIns="91438" tIns="45719" rIns="91438" bIns="45719" numCol="1" anchor="t" anchorCtr="0" compatLnSpc="1">
              <a:prstTxWarp prst="textNoShape">
                <a:avLst/>
              </a:prstTxWarp>
              <a:normAutofit/>
            </a:bodyPr>
            <a:lstStyle/>
            <a:p>
              <a:endParaRPr lang="en-US"/>
            </a:p>
          </p:txBody>
        </p:sp>
        <p:sp>
          <p:nvSpPr>
            <p:cNvPr id="6" name="Freeform 14">
              <a:extLst>
                <a:ext uri="{FF2B5EF4-FFF2-40B4-BE49-F238E27FC236}">
                  <a16:creationId xmlns:a16="http://schemas.microsoft.com/office/drawing/2014/main" id="{C5D1EBF1-E3DE-4338-A724-9E5E10D37535}"/>
                </a:ext>
              </a:extLst>
            </p:cNvPr>
            <p:cNvSpPr>
              <a:spLocks/>
            </p:cNvSpPr>
            <p:nvPr/>
          </p:nvSpPr>
          <p:spPr bwMode="auto">
            <a:xfrm>
              <a:off x="6096002" y="4198273"/>
              <a:ext cx="2402663" cy="1055075"/>
            </a:xfrm>
            <a:custGeom>
              <a:avLst/>
              <a:gdLst>
                <a:gd name="T0" fmla="*/ 298 w 1191"/>
                <a:gd name="T1" fmla="*/ 0 h 523"/>
                <a:gd name="T2" fmla="*/ 0 w 1191"/>
                <a:gd name="T3" fmla="*/ 523 h 523"/>
                <a:gd name="T4" fmla="*/ 1191 w 1191"/>
                <a:gd name="T5" fmla="*/ 523 h 523"/>
                <a:gd name="T6" fmla="*/ 893 w 1191"/>
                <a:gd name="T7" fmla="*/ 0 h 523"/>
                <a:gd name="T8" fmla="*/ 298 w 1191"/>
                <a:gd name="T9" fmla="*/ 0 h 523"/>
              </a:gdLst>
              <a:ahLst/>
              <a:cxnLst>
                <a:cxn ang="0">
                  <a:pos x="T0" y="T1"/>
                </a:cxn>
                <a:cxn ang="0">
                  <a:pos x="T2" y="T3"/>
                </a:cxn>
                <a:cxn ang="0">
                  <a:pos x="T4" y="T5"/>
                </a:cxn>
                <a:cxn ang="0">
                  <a:pos x="T6" y="T7"/>
                </a:cxn>
                <a:cxn ang="0">
                  <a:pos x="T8" y="T9"/>
                </a:cxn>
              </a:cxnLst>
              <a:rect l="0" t="0" r="r" b="b"/>
              <a:pathLst>
                <a:path w="1191" h="523">
                  <a:moveTo>
                    <a:pt x="298" y="0"/>
                  </a:moveTo>
                  <a:lnTo>
                    <a:pt x="0" y="523"/>
                  </a:lnTo>
                  <a:lnTo>
                    <a:pt x="1191" y="523"/>
                  </a:lnTo>
                  <a:lnTo>
                    <a:pt x="893" y="0"/>
                  </a:lnTo>
                  <a:lnTo>
                    <a:pt x="298" y="0"/>
                  </a:lnTo>
                  <a:close/>
                </a:path>
              </a:pathLst>
            </a:custGeom>
            <a:solidFill>
              <a:srgbClr val="0070C0"/>
            </a:solidFill>
            <a:ln>
              <a:noFill/>
            </a:ln>
          </p:spPr>
          <p:txBody>
            <a:bodyPr vert="horz" wrap="square" lIns="91438" tIns="45719" rIns="91438" bIns="45719" numCol="1" anchor="t" anchorCtr="0" compatLnSpc="1">
              <a:prstTxWarp prst="textNoShape">
                <a:avLst/>
              </a:prstTxWarp>
              <a:normAutofit/>
            </a:bodyPr>
            <a:lstStyle/>
            <a:p>
              <a:endParaRPr lang="en-US"/>
            </a:p>
          </p:txBody>
        </p:sp>
        <p:sp>
          <p:nvSpPr>
            <p:cNvPr id="7" name="Rectangle 6">
              <a:extLst>
                <a:ext uri="{FF2B5EF4-FFF2-40B4-BE49-F238E27FC236}">
                  <a16:creationId xmlns:a16="http://schemas.microsoft.com/office/drawing/2014/main" id="{3C52B2ED-DCE3-4BE5-851A-A3426A4B4C80}"/>
                </a:ext>
              </a:extLst>
            </p:cNvPr>
            <p:cNvSpPr/>
            <p:nvPr/>
          </p:nvSpPr>
          <p:spPr>
            <a:xfrm>
              <a:off x="6733897" y="4342748"/>
              <a:ext cx="1120820" cy="983228"/>
            </a:xfrm>
            <a:prstGeom prst="rect">
              <a:avLst/>
            </a:prstGeom>
          </p:spPr>
          <p:txBody>
            <a:bodyPr wrap="none" lIns="91438" tIns="45719" rIns="91438" bIns="45719">
              <a:normAutofit/>
            </a:bodyPr>
            <a:lstStyle/>
            <a:p>
              <a:pPr algn="ctr"/>
              <a:r>
                <a:rPr lang="en-US" sz="7200" dirty="0">
                  <a:solidFill>
                    <a:schemeClr val="bg1"/>
                  </a:solidFill>
                </a:rPr>
                <a:t>01</a:t>
              </a:r>
            </a:p>
          </p:txBody>
        </p:sp>
        <p:sp>
          <p:nvSpPr>
            <p:cNvPr id="8" name="TextBox 7">
              <a:extLst>
                <a:ext uri="{FF2B5EF4-FFF2-40B4-BE49-F238E27FC236}">
                  <a16:creationId xmlns:a16="http://schemas.microsoft.com/office/drawing/2014/main" id="{0EA895C5-D9A1-4975-98DE-9F93CED59DD8}"/>
                </a:ext>
              </a:extLst>
            </p:cNvPr>
            <p:cNvSpPr txBox="1"/>
            <p:nvPr/>
          </p:nvSpPr>
          <p:spPr>
            <a:xfrm>
              <a:off x="6604116" y="5381797"/>
              <a:ext cx="1380378" cy="813217"/>
            </a:xfrm>
            <a:prstGeom prst="rect">
              <a:avLst/>
            </a:prstGeom>
            <a:noFill/>
          </p:spPr>
          <p:txBody>
            <a:bodyPr wrap="square" lIns="91438" tIns="45719" rIns="91438" bIns="45719" rtlCol="0">
              <a:normAutofit/>
            </a:bodyPr>
            <a:lstStyle/>
            <a:p>
              <a:pPr algn="ctr"/>
              <a:r>
                <a:rPr lang="en-US" sz="1800" b="1" dirty="0">
                  <a:solidFill>
                    <a:srgbClr val="0070C0"/>
                  </a:solidFill>
                </a:rPr>
                <a:t>Quiet </a:t>
              </a:r>
            </a:p>
            <a:p>
              <a:pPr algn="ctr"/>
              <a:r>
                <a:rPr lang="en-US" sz="1800" b="1" dirty="0">
                  <a:solidFill>
                    <a:srgbClr val="0070C0"/>
                  </a:solidFill>
                </a:rPr>
                <a:t>Inattentive</a:t>
              </a:r>
            </a:p>
            <a:p>
              <a:pPr algn="ctr"/>
              <a:r>
                <a:rPr lang="en-US" sz="1800" b="1" dirty="0">
                  <a:solidFill>
                    <a:srgbClr val="0070C0"/>
                  </a:solidFill>
                </a:rPr>
                <a:t> Type</a:t>
              </a:r>
            </a:p>
          </p:txBody>
        </p:sp>
      </p:grpSp>
      <p:grpSp>
        <p:nvGrpSpPr>
          <p:cNvPr id="32" name="Group 31">
            <a:extLst>
              <a:ext uri="{FF2B5EF4-FFF2-40B4-BE49-F238E27FC236}">
                <a16:creationId xmlns:a16="http://schemas.microsoft.com/office/drawing/2014/main" id="{CA1B362F-B2E3-4B82-908E-23FFA858370C}"/>
              </a:ext>
            </a:extLst>
          </p:cNvPr>
          <p:cNvGrpSpPr/>
          <p:nvPr/>
        </p:nvGrpSpPr>
        <p:grpSpPr>
          <a:xfrm>
            <a:off x="4643879" y="2081553"/>
            <a:ext cx="2904241" cy="2813664"/>
            <a:chOff x="4643879" y="2081553"/>
            <a:chExt cx="2904241" cy="2813664"/>
          </a:xfrm>
        </p:grpSpPr>
        <p:sp>
          <p:nvSpPr>
            <p:cNvPr id="23" name="Freeform 13">
              <a:extLst>
                <a:ext uri="{FF2B5EF4-FFF2-40B4-BE49-F238E27FC236}">
                  <a16:creationId xmlns:a16="http://schemas.microsoft.com/office/drawing/2014/main" id="{DFCB2756-04B4-49FF-8C2B-5ADCB4CC25D6}"/>
                </a:ext>
              </a:extLst>
            </p:cNvPr>
            <p:cNvSpPr>
              <a:spLocks/>
            </p:cNvSpPr>
            <p:nvPr/>
          </p:nvSpPr>
          <p:spPr bwMode="auto">
            <a:xfrm>
              <a:off x="4643879" y="3491082"/>
              <a:ext cx="2904241" cy="1404135"/>
            </a:xfrm>
            <a:custGeom>
              <a:avLst/>
              <a:gdLst>
                <a:gd name="T0" fmla="*/ 298 w 1191"/>
                <a:gd name="T1" fmla="*/ 521 h 521"/>
                <a:gd name="T2" fmla="*/ 893 w 1191"/>
                <a:gd name="T3" fmla="*/ 521 h 521"/>
                <a:gd name="T4" fmla="*/ 1191 w 1191"/>
                <a:gd name="T5" fmla="*/ 0 h 521"/>
                <a:gd name="T6" fmla="*/ 0 w 1191"/>
                <a:gd name="T7" fmla="*/ 0 h 521"/>
                <a:gd name="T8" fmla="*/ 298 w 1191"/>
                <a:gd name="T9" fmla="*/ 521 h 521"/>
              </a:gdLst>
              <a:ahLst/>
              <a:cxnLst>
                <a:cxn ang="0">
                  <a:pos x="T0" y="T1"/>
                </a:cxn>
                <a:cxn ang="0">
                  <a:pos x="T2" y="T3"/>
                </a:cxn>
                <a:cxn ang="0">
                  <a:pos x="T4" y="T5"/>
                </a:cxn>
                <a:cxn ang="0">
                  <a:pos x="T6" y="T7"/>
                </a:cxn>
                <a:cxn ang="0">
                  <a:pos x="T8" y="T9"/>
                </a:cxn>
              </a:cxnLst>
              <a:rect l="0" t="0" r="r" b="b"/>
              <a:pathLst>
                <a:path w="1191" h="521">
                  <a:moveTo>
                    <a:pt x="298" y="521"/>
                  </a:moveTo>
                  <a:lnTo>
                    <a:pt x="893" y="521"/>
                  </a:lnTo>
                  <a:lnTo>
                    <a:pt x="1191" y="0"/>
                  </a:lnTo>
                  <a:lnTo>
                    <a:pt x="0" y="0"/>
                  </a:lnTo>
                  <a:lnTo>
                    <a:pt x="298" y="521"/>
                  </a:lnTo>
                  <a:close/>
                </a:path>
              </a:pathLst>
            </a:custGeom>
            <a:solidFill>
              <a:schemeClr val="accent6">
                <a:lumMod val="20000"/>
                <a:lumOff val="80000"/>
              </a:schemeClr>
            </a:solidFill>
            <a:ln>
              <a:noFill/>
            </a:ln>
          </p:spPr>
          <p:txBody>
            <a:bodyPr vert="horz" wrap="square" lIns="91438" tIns="45719" rIns="91438" bIns="45719" numCol="1" anchor="t" anchorCtr="0" compatLnSpc="1">
              <a:prstTxWarp prst="textNoShape">
                <a:avLst/>
              </a:prstTxWarp>
              <a:normAutofit/>
            </a:bodyPr>
            <a:lstStyle/>
            <a:p>
              <a:endParaRPr lang="en-US"/>
            </a:p>
          </p:txBody>
        </p:sp>
        <p:sp>
          <p:nvSpPr>
            <p:cNvPr id="24" name="Freeform 14">
              <a:extLst>
                <a:ext uri="{FF2B5EF4-FFF2-40B4-BE49-F238E27FC236}">
                  <a16:creationId xmlns:a16="http://schemas.microsoft.com/office/drawing/2014/main" id="{5E84EFA1-2980-4D4A-9EBC-7E71666B7B82}"/>
                </a:ext>
              </a:extLst>
            </p:cNvPr>
            <p:cNvSpPr>
              <a:spLocks/>
            </p:cNvSpPr>
            <p:nvPr/>
          </p:nvSpPr>
          <p:spPr bwMode="auto">
            <a:xfrm>
              <a:off x="4643879" y="2081553"/>
              <a:ext cx="2904241" cy="1409527"/>
            </a:xfrm>
            <a:custGeom>
              <a:avLst/>
              <a:gdLst>
                <a:gd name="T0" fmla="*/ 298 w 1191"/>
                <a:gd name="T1" fmla="*/ 0 h 523"/>
                <a:gd name="T2" fmla="*/ 0 w 1191"/>
                <a:gd name="T3" fmla="*/ 523 h 523"/>
                <a:gd name="T4" fmla="*/ 1191 w 1191"/>
                <a:gd name="T5" fmla="*/ 523 h 523"/>
                <a:gd name="T6" fmla="*/ 893 w 1191"/>
                <a:gd name="T7" fmla="*/ 0 h 523"/>
                <a:gd name="T8" fmla="*/ 298 w 1191"/>
                <a:gd name="T9" fmla="*/ 0 h 523"/>
              </a:gdLst>
              <a:ahLst/>
              <a:cxnLst>
                <a:cxn ang="0">
                  <a:pos x="T0" y="T1"/>
                </a:cxn>
                <a:cxn ang="0">
                  <a:pos x="T2" y="T3"/>
                </a:cxn>
                <a:cxn ang="0">
                  <a:pos x="T4" y="T5"/>
                </a:cxn>
                <a:cxn ang="0">
                  <a:pos x="T6" y="T7"/>
                </a:cxn>
                <a:cxn ang="0">
                  <a:pos x="T8" y="T9"/>
                </a:cxn>
              </a:cxnLst>
              <a:rect l="0" t="0" r="r" b="b"/>
              <a:pathLst>
                <a:path w="1191" h="523">
                  <a:moveTo>
                    <a:pt x="298" y="0"/>
                  </a:moveTo>
                  <a:lnTo>
                    <a:pt x="0" y="523"/>
                  </a:lnTo>
                  <a:lnTo>
                    <a:pt x="1191" y="523"/>
                  </a:lnTo>
                  <a:lnTo>
                    <a:pt x="893" y="0"/>
                  </a:lnTo>
                  <a:lnTo>
                    <a:pt x="298" y="0"/>
                  </a:lnTo>
                  <a:close/>
                </a:path>
              </a:pathLst>
            </a:custGeom>
            <a:solidFill>
              <a:srgbClr val="C00000"/>
            </a:solidFill>
            <a:ln>
              <a:noFill/>
            </a:ln>
          </p:spPr>
          <p:txBody>
            <a:bodyPr vert="horz" wrap="square" lIns="91438" tIns="45719" rIns="91438" bIns="45719" numCol="1" anchor="t" anchorCtr="0" compatLnSpc="1">
              <a:prstTxWarp prst="textNoShape">
                <a:avLst/>
              </a:prstTxWarp>
              <a:normAutofit/>
            </a:bodyPr>
            <a:lstStyle/>
            <a:p>
              <a:endParaRPr lang="en-US"/>
            </a:p>
          </p:txBody>
        </p:sp>
        <p:sp>
          <p:nvSpPr>
            <p:cNvPr id="25" name="Rectangle 24">
              <a:extLst>
                <a:ext uri="{FF2B5EF4-FFF2-40B4-BE49-F238E27FC236}">
                  <a16:creationId xmlns:a16="http://schemas.microsoft.com/office/drawing/2014/main" id="{D583A750-2825-4E5A-A01D-0832FC122D7B}"/>
                </a:ext>
              </a:extLst>
            </p:cNvPr>
            <p:cNvSpPr/>
            <p:nvPr/>
          </p:nvSpPr>
          <p:spPr>
            <a:xfrm>
              <a:off x="5414940" y="2274564"/>
              <a:ext cx="1354801" cy="1313543"/>
            </a:xfrm>
            <a:prstGeom prst="rect">
              <a:avLst/>
            </a:prstGeom>
          </p:spPr>
          <p:txBody>
            <a:bodyPr wrap="none" lIns="91438" tIns="45719" rIns="91438" bIns="45719">
              <a:normAutofit/>
            </a:bodyPr>
            <a:lstStyle/>
            <a:p>
              <a:pPr algn="ctr"/>
              <a:r>
                <a:rPr lang="en-US" sz="7200" dirty="0">
                  <a:solidFill>
                    <a:schemeClr val="bg1"/>
                  </a:solidFill>
                </a:rPr>
                <a:t>02</a:t>
              </a:r>
            </a:p>
          </p:txBody>
        </p:sp>
        <p:sp>
          <p:nvSpPr>
            <p:cNvPr id="26" name="TextBox 25">
              <a:extLst>
                <a:ext uri="{FF2B5EF4-FFF2-40B4-BE49-F238E27FC236}">
                  <a16:creationId xmlns:a16="http://schemas.microsoft.com/office/drawing/2014/main" id="{22484543-8CA2-4357-87B7-665F0BEB0308}"/>
                </a:ext>
              </a:extLst>
            </p:cNvPr>
            <p:cNvSpPr txBox="1"/>
            <p:nvPr/>
          </p:nvSpPr>
          <p:spPr>
            <a:xfrm>
              <a:off x="5258066" y="3706502"/>
              <a:ext cx="1668545" cy="1086417"/>
            </a:xfrm>
            <a:prstGeom prst="rect">
              <a:avLst/>
            </a:prstGeom>
            <a:noFill/>
          </p:spPr>
          <p:txBody>
            <a:bodyPr wrap="square" lIns="91438" tIns="45719" rIns="91438" bIns="45719" rtlCol="0">
              <a:normAutofit/>
            </a:bodyPr>
            <a:lstStyle/>
            <a:p>
              <a:pPr algn="ctr"/>
              <a:r>
                <a:rPr lang="en-US" sz="1800" b="1" dirty="0">
                  <a:solidFill>
                    <a:srgbClr val="0070C0"/>
                  </a:solidFill>
                </a:rPr>
                <a:t>Hyperactivity</a:t>
              </a:r>
            </a:p>
            <a:p>
              <a:pPr algn="ctr"/>
              <a:r>
                <a:rPr lang="en-US" sz="1800" b="1" dirty="0">
                  <a:solidFill>
                    <a:srgbClr val="0070C0"/>
                  </a:solidFill>
                </a:rPr>
                <a:t>Type</a:t>
              </a:r>
            </a:p>
          </p:txBody>
        </p:sp>
      </p:grpSp>
      <p:grpSp>
        <p:nvGrpSpPr>
          <p:cNvPr id="33" name="Group 32">
            <a:extLst>
              <a:ext uri="{FF2B5EF4-FFF2-40B4-BE49-F238E27FC236}">
                <a16:creationId xmlns:a16="http://schemas.microsoft.com/office/drawing/2014/main" id="{3ADD35A5-2EE9-4715-B563-CE25CD1730B4}"/>
              </a:ext>
            </a:extLst>
          </p:cNvPr>
          <p:cNvGrpSpPr/>
          <p:nvPr/>
        </p:nvGrpSpPr>
        <p:grpSpPr>
          <a:xfrm>
            <a:off x="8442236" y="2081553"/>
            <a:ext cx="2904241" cy="2813664"/>
            <a:chOff x="8442236" y="2081553"/>
            <a:chExt cx="2904241" cy="2813664"/>
          </a:xfrm>
        </p:grpSpPr>
        <p:sp>
          <p:nvSpPr>
            <p:cNvPr id="28" name="Freeform 13">
              <a:extLst>
                <a:ext uri="{FF2B5EF4-FFF2-40B4-BE49-F238E27FC236}">
                  <a16:creationId xmlns:a16="http://schemas.microsoft.com/office/drawing/2014/main" id="{059871F5-F1D2-4649-815C-8E88D5EB04F4}"/>
                </a:ext>
              </a:extLst>
            </p:cNvPr>
            <p:cNvSpPr>
              <a:spLocks/>
            </p:cNvSpPr>
            <p:nvPr/>
          </p:nvSpPr>
          <p:spPr bwMode="auto">
            <a:xfrm>
              <a:off x="8442236" y="3491082"/>
              <a:ext cx="2904241" cy="1404135"/>
            </a:xfrm>
            <a:custGeom>
              <a:avLst/>
              <a:gdLst>
                <a:gd name="T0" fmla="*/ 298 w 1191"/>
                <a:gd name="T1" fmla="*/ 521 h 521"/>
                <a:gd name="T2" fmla="*/ 893 w 1191"/>
                <a:gd name="T3" fmla="*/ 521 h 521"/>
                <a:gd name="T4" fmla="*/ 1191 w 1191"/>
                <a:gd name="T5" fmla="*/ 0 h 521"/>
                <a:gd name="T6" fmla="*/ 0 w 1191"/>
                <a:gd name="T7" fmla="*/ 0 h 521"/>
                <a:gd name="T8" fmla="*/ 298 w 1191"/>
                <a:gd name="T9" fmla="*/ 521 h 521"/>
              </a:gdLst>
              <a:ahLst/>
              <a:cxnLst>
                <a:cxn ang="0">
                  <a:pos x="T0" y="T1"/>
                </a:cxn>
                <a:cxn ang="0">
                  <a:pos x="T2" y="T3"/>
                </a:cxn>
                <a:cxn ang="0">
                  <a:pos x="T4" y="T5"/>
                </a:cxn>
                <a:cxn ang="0">
                  <a:pos x="T6" y="T7"/>
                </a:cxn>
                <a:cxn ang="0">
                  <a:pos x="T8" y="T9"/>
                </a:cxn>
              </a:cxnLst>
              <a:rect l="0" t="0" r="r" b="b"/>
              <a:pathLst>
                <a:path w="1191" h="521">
                  <a:moveTo>
                    <a:pt x="298" y="521"/>
                  </a:moveTo>
                  <a:lnTo>
                    <a:pt x="893" y="521"/>
                  </a:lnTo>
                  <a:lnTo>
                    <a:pt x="1191" y="0"/>
                  </a:lnTo>
                  <a:lnTo>
                    <a:pt x="0" y="0"/>
                  </a:lnTo>
                  <a:lnTo>
                    <a:pt x="298" y="521"/>
                  </a:lnTo>
                  <a:close/>
                </a:path>
              </a:pathLst>
            </a:custGeom>
            <a:solidFill>
              <a:schemeClr val="accent6">
                <a:lumMod val="20000"/>
                <a:lumOff val="80000"/>
              </a:schemeClr>
            </a:solidFill>
            <a:ln>
              <a:noFill/>
            </a:ln>
          </p:spPr>
          <p:txBody>
            <a:bodyPr vert="horz" wrap="square" lIns="91438" tIns="45719" rIns="91438" bIns="45719" numCol="1" anchor="t" anchorCtr="0" compatLnSpc="1">
              <a:prstTxWarp prst="textNoShape">
                <a:avLst/>
              </a:prstTxWarp>
              <a:normAutofit/>
            </a:bodyPr>
            <a:lstStyle/>
            <a:p>
              <a:endParaRPr lang="en-US"/>
            </a:p>
          </p:txBody>
        </p:sp>
        <p:sp>
          <p:nvSpPr>
            <p:cNvPr id="29" name="Freeform 14">
              <a:extLst>
                <a:ext uri="{FF2B5EF4-FFF2-40B4-BE49-F238E27FC236}">
                  <a16:creationId xmlns:a16="http://schemas.microsoft.com/office/drawing/2014/main" id="{1E3B65D4-F74A-49D8-B9C3-96CEF003EA47}"/>
                </a:ext>
              </a:extLst>
            </p:cNvPr>
            <p:cNvSpPr>
              <a:spLocks/>
            </p:cNvSpPr>
            <p:nvPr/>
          </p:nvSpPr>
          <p:spPr bwMode="auto">
            <a:xfrm>
              <a:off x="8442236" y="2081553"/>
              <a:ext cx="2904241" cy="1409527"/>
            </a:xfrm>
            <a:custGeom>
              <a:avLst/>
              <a:gdLst>
                <a:gd name="T0" fmla="*/ 298 w 1191"/>
                <a:gd name="T1" fmla="*/ 0 h 523"/>
                <a:gd name="T2" fmla="*/ 0 w 1191"/>
                <a:gd name="T3" fmla="*/ 523 h 523"/>
                <a:gd name="T4" fmla="*/ 1191 w 1191"/>
                <a:gd name="T5" fmla="*/ 523 h 523"/>
                <a:gd name="T6" fmla="*/ 893 w 1191"/>
                <a:gd name="T7" fmla="*/ 0 h 523"/>
                <a:gd name="T8" fmla="*/ 298 w 1191"/>
                <a:gd name="T9" fmla="*/ 0 h 523"/>
              </a:gdLst>
              <a:ahLst/>
              <a:cxnLst>
                <a:cxn ang="0">
                  <a:pos x="T0" y="T1"/>
                </a:cxn>
                <a:cxn ang="0">
                  <a:pos x="T2" y="T3"/>
                </a:cxn>
                <a:cxn ang="0">
                  <a:pos x="T4" y="T5"/>
                </a:cxn>
                <a:cxn ang="0">
                  <a:pos x="T6" y="T7"/>
                </a:cxn>
                <a:cxn ang="0">
                  <a:pos x="T8" y="T9"/>
                </a:cxn>
              </a:cxnLst>
              <a:rect l="0" t="0" r="r" b="b"/>
              <a:pathLst>
                <a:path w="1191" h="523">
                  <a:moveTo>
                    <a:pt x="298" y="0"/>
                  </a:moveTo>
                  <a:lnTo>
                    <a:pt x="0" y="523"/>
                  </a:lnTo>
                  <a:lnTo>
                    <a:pt x="1191" y="523"/>
                  </a:lnTo>
                  <a:lnTo>
                    <a:pt x="893" y="0"/>
                  </a:lnTo>
                  <a:lnTo>
                    <a:pt x="298" y="0"/>
                  </a:lnTo>
                  <a:close/>
                </a:path>
              </a:pathLst>
            </a:custGeom>
            <a:solidFill>
              <a:srgbClr val="92D050"/>
            </a:solidFill>
            <a:ln>
              <a:noFill/>
            </a:ln>
          </p:spPr>
          <p:txBody>
            <a:bodyPr vert="horz" wrap="square" lIns="91438" tIns="45719" rIns="91438" bIns="45719" numCol="1" anchor="t" anchorCtr="0" compatLnSpc="1">
              <a:prstTxWarp prst="textNoShape">
                <a:avLst/>
              </a:prstTxWarp>
              <a:normAutofit/>
            </a:bodyPr>
            <a:lstStyle/>
            <a:p>
              <a:endParaRPr lang="en-US"/>
            </a:p>
          </p:txBody>
        </p:sp>
        <p:sp>
          <p:nvSpPr>
            <p:cNvPr id="30" name="Rectangle 29">
              <a:extLst>
                <a:ext uri="{FF2B5EF4-FFF2-40B4-BE49-F238E27FC236}">
                  <a16:creationId xmlns:a16="http://schemas.microsoft.com/office/drawing/2014/main" id="{97F7FF85-534F-4DE2-BC63-2B8C270E57E5}"/>
                </a:ext>
              </a:extLst>
            </p:cNvPr>
            <p:cNvSpPr/>
            <p:nvPr/>
          </p:nvSpPr>
          <p:spPr>
            <a:xfrm>
              <a:off x="9213297" y="2274564"/>
              <a:ext cx="1354801" cy="1313543"/>
            </a:xfrm>
            <a:prstGeom prst="rect">
              <a:avLst/>
            </a:prstGeom>
          </p:spPr>
          <p:txBody>
            <a:bodyPr wrap="none" lIns="91438" tIns="45719" rIns="91438" bIns="45719">
              <a:normAutofit/>
            </a:bodyPr>
            <a:lstStyle/>
            <a:p>
              <a:pPr algn="ctr"/>
              <a:r>
                <a:rPr lang="en-US" sz="7200" dirty="0">
                  <a:solidFill>
                    <a:schemeClr val="bg1"/>
                  </a:solidFill>
                </a:rPr>
                <a:t>03</a:t>
              </a:r>
            </a:p>
          </p:txBody>
        </p:sp>
        <p:sp>
          <p:nvSpPr>
            <p:cNvPr id="31" name="TextBox 30">
              <a:extLst>
                <a:ext uri="{FF2B5EF4-FFF2-40B4-BE49-F238E27FC236}">
                  <a16:creationId xmlns:a16="http://schemas.microsoft.com/office/drawing/2014/main" id="{3C2D1CEC-DF24-47BA-A5F9-90B4D3CCA185}"/>
                </a:ext>
              </a:extLst>
            </p:cNvPr>
            <p:cNvSpPr txBox="1"/>
            <p:nvPr/>
          </p:nvSpPr>
          <p:spPr>
            <a:xfrm>
              <a:off x="9056423" y="3706502"/>
              <a:ext cx="1668545" cy="1086417"/>
            </a:xfrm>
            <a:prstGeom prst="rect">
              <a:avLst/>
            </a:prstGeom>
            <a:noFill/>
          </p:spPr>
          <p:txBody>
            <a:bodyPr wrap="square" lIns="91438" tIns="45719" rIns="91438" bIns="45719" rtlCol="0">
              <a:normAutofit/>
            </a:bodyPr>
            <a:lstStyle/>
            <a:p>
              <a:pPr algn="ctr"/>
              <a:r>
                <a:rPr lang="en-US" sz="1800" b="1" dirty="0">
                  <a:solidFill>
                    <a:srgbClr val="0070C0"/>
                  </a:solidFill>
                </a:rPr>
                <a:t>Combined </a:t>
              </a:r>
            </a:p>
            <a:p>
              <a:pPr algn="ctr"/>
              <a:r>
                <a:rPr lang="en-US" sz="1800" b="1" dirty="0">
                  <a:solidFill>
                    <a:srgbClr val="0070C0"/>
                  </a:solidFill>
                </a:rPr>
                <a:t>Sub-type</a:t>
              </a:r>
            </a:p>
          </p:txBody>
        </p:sp>
      </p:grpSp>
    </p:spTree>
    <p:extLst>
      <p:ext uri="{BB962C8B-B14F-4D97-AF65-F5344CB8AC3E}">
        <p14:creationId xmlns:p14="http://schemas.microsoft.com/office/powerpoint/2010/main" val="164766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EB1BF-23CC-4468-ADD2-E60DEBB5D334}"/>
              </a:ext>
            </a:extLst>
          </p:cNvPr>
          <p:cNvSpPr>
            <a:spLocks noGrp="1"/>
          </p:cNvSpPr>
          <p:nvPr>
            <p:ph type="title"/>
          </p:nvPr>
        </p:nvSpPr>
        <p:spPr>
          <a:xfrm>
            <a:off x="838200" y="963877"/>
            <a:ext cx="3494362" cy="4930246"/>
          </a:xfrm>
        </p:spPr>
        <p:txBody>
          <a:bodyPr>
            <a:normAutofit/>
          </a:bodyPr>
          <a:lstStyle/>
          <a:p>
            <a:pPr algn="r"/>
            <a:r>
              <a:rPr lang="en-US" dirty="0">
                <a:solidFill>
                  <a:schemeClr val="tx1"/>
                </a:solidFill>
              </a:rPr>
              <a:t>Functional Limitations (Examples)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D7F4C5-D2E5-417D-94B2-E1B4D5036FFB}"/>
              </a:ext>
            </a:extLst>
          </p:cNvPr>
          <p:cNvSpPr>
            <a:spLocks noGrp="1"/>
          </p:cNvSpPr>
          <p:nvPr>
            <p:ph idx="1"/>
          </p:nvPr>
        </p:nvSpPr>
        <p:spPr>
          <a:xfrm>
            <a:off x="4976031" y="963877"/>
            <a:ext cx="6377769" cy="4788337"/>
          </a:xfrm>
        </p:spPr>
        <p:txBody>
          <a:bodyPr anchor="ctr">
            <a:normAutofit/>
          </a:bodyPr>
          <a:lstStyle/>
          <a:p>
            <a:pPr>
              <a:spcBef>
                <a:spcPts val="600"/>
              </a:spcBef>
            </a:pPr>
            <a:r>
              <a:rPr lang="en-US" dirty="0">
                <a:solidFill>
                  <a:schemeClr val="tx1"/>
                </a:solidFill>
              </a:rPr>
              <a:t>Time Management</a:t>
            </a:r>
          </a:p>
          <a:p>
            <a:pPr>
              <a:spcBef>
                <a:spcPts val="600"/>
              </a:spcBef>
            </a:pPr>
            <a:r>
              <a:rPr lang="en-US" dirty="0">
                <a:solidFill>
                  <a:schemeClr val="tx1"/>
                </a:solidFill>
              </a:rPr>
              <a:t>Focus/Concentration</a:t>
            </a:r>
          </a:p>
          <a:p>
            <a:pPr>
              <a:spcBef>
                <a:spcPts val="600"/>
              </a:spcBef>
            </a:pPr>
            <a:r>
              <a:rPr lang="en-US" dirty="0">
                <a:solidFill>
                  <a:schemeClr val="tx1"/>
                </a:solidFill>
              </a:rPr>
              <a:t>Organization/Prioritization</a:t>
            </a:r>
          </a:p>
          <a:p>
            <a:pPr>
              <a:spcBef>
                <a:spcPts val="600"/>
              </a:spcBef>
            </a:pPr>
            <a:r>
              <a:rPr lang="en-US" dirty="0">
                <a:solidFill>
                  <a:schemeClr val="tx1"/>
                </a:solidFill>
              </a:rPr>
              <a:t>Hyperactivity/Impulsivity</a:t>
            </a:r>
          </a:p>
          <a:p>
            <a:pPr>
              <a:spcBef>
                <a:spcPts val="600"/>
              </a:spcBef>
            </a:pPr>
            <a:r>
              <a:rPr lang="en-US" dirty="0">
                <a:solidFill>
                  <a:schemeClr val="tx1"/>
                </a:solidFill>
              </a:rPr>
              <a:t>Social Skills</a:t>
            </a:r>
          </a:p>
          <a:p>
            <a:pPr>
              <a:spcBef>
                <a:spcPts val="600"/>
              </a:spcBef>
            </a:pPr>
            <a:r>
              <a:rPr lang="en-US" dirty="0">
                <a:solidFill>
                  <a:schemeClr val="tx1"/>
                </a:solidFill>
              </a:rPr>
              <a:t>Multi-tasking</a:t>
            </a:r>
          </a:p>
          <a:p>
            <a:pPr>
              <a:spcBef>
                <a:spcPts val="600"/>
              </a:spcBef>
            </a:pPr>
            <a:r>
              <a:rPr lang="en-US" dirty="0">
                <a:solidFill>
                  <a:schemeClr val="tx1"/>
                </a:solidFill>
              </a:rPr>
              <a:t>Memory</a:t>
            </a:r>
          </a:p>
        </p:txBody>
      </p:sp>
    </p:spTree>
    <p:extLst>
      <p:ext uri="{BB962C8B-B14F-4D97-AF65-F5344CB8AC3E}">
        <p14:creationId xmlns:p14="http://schemas.microsoft.com/office/powerpoint/2010/main" val="354673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EEFBA-F707-4AEB-B77E-5EA46B2EDBF5}"/>
              </a:ext>
            </a:extLst>
          </p:cNvPr>
          <p:cNvSpPr>
            <a:spLocks noGrp="1"/>
          </p:cNvSpPr>
          <p:nvPr>
            <p:ph type="title"/>
          </p:nvPr>
        </p:nvSpPr>
        <p:spPr>
          <a:xfrm>
            <a:off x="4399896" y="2521655"/>
            <a:ext cx="6947555" cy="1814690"/>
          </a:xfrm>
        </p:spPr>
        <p:txBody>
          <a:bodyPr/>
          <a:lstStyle/>
          <a:p>
            <a:r>
              <a:rPr lang="en-US" dirty="0"/>
              <a:t>AD/HD Medication </a:t>
            </a:r>
            <a:br>
              <a:rPr lang="en-US" dirty="0"/>
            </a:br>
            <a:r>
              <a:rPr lang="en-US" dirty="0"/>
              <a:t>Management</a:t>
            </a:r>
          </a:p>
        </p:txBody>
      </p:sp>
      <p:grpSp>
        <p:nvGrpSpPr>
          <p:cNvPr id="7" name="Group 6">
            <a:extLst>
              <a:ext uri="{FF2B5EF4-FFF2-40B4-BE49-F238E27FC236}">
                <a16:creationId xmlns:a16="http://schemas.microsoft.com/office/drawing/2014/main" id="{EF0ED020-7688-4E82-9468-BA735F1D7D78}"/>
              </a:ext>
            </a:extLst>
          </p:cNvPr>
          <p:cNvGrpSpPr/>
          <p:nvPr/>
        </p:nvGrpSpPr>
        <p:grpSpPr>
          <a:xfrm>
            <a:off x="844549" y="2042930"/>
            <a:ext cx="2842703" cy="2772140"/>
            <a:chOff x="4073211" y="1371600"/>
            <a:chExt cx="4056739" cy="3956039"/>
          </a:xfrm>
        </p:grpSpPr>
        <p:sp>
          <p:nvSpPr>
            <p:cNvPr id="8" name="Freeform 1">
              <a:extLst>
                <a:ext uri="{FF2B5EF4-FFF2-40B4-BE49-F238E27FC236}">
                  <a16:creationId xmlns:a16="http://schemas.microsoft.com/office/drawing/2014/main" id="{C99D8216-2575-44C5-9A98-EFFF6A1E54D6}"/>
                </a:ext>
              </a:extLst>
            </p:cNvPr>
            <p:cNvSpPr>
              <a:spLocks noChangeArrowheads="1"/>
            </p:cNvSpPr>
            <p:nvPr/>
          </p:nvSpPr>
          <p:spPr bwMode="auto">
            <a:xfrm>
              <a:off x="6172200" y="1371600"/>
              <a:ext cx="1957750" cy="3956039"/>
            </a:xfrm>
            <a:custGeom>
              <a:avLst/>
              <a:gdLst>
                <a:gd name="T0" fmla="*/ 3334 w 6602"/>
                <a:gd name="T1" fmla="*/ 1294 h 13340"/>
                <a:gd name="T2" fmla="*/ 0 w 6602"/>
                <a:gd name="T3" fmla="*/ 1906 h 13340"/>
                <a:gd name="T4" fmla="*/ 68 w 6602"/>
                <a:gd name="T5" fmla="*/ 12522 h 13340"/>
                <a:gd name="T6" fmla="*/ 3607 w 6602"/>
                <a:gd name="T7" fmla="*/ 11910 h 13340"/>
                <a:gd name="T8" fmla="*/ 5852 w 6602"/>
                <a:gd name="T9" fmla="*/ 10140 h 13340"/>
                <a:gd name="T10" fmla="*/ 6601 w 6602"/>
                <a:gd name="T11" fmla="*/ 7622 h 13340"/>
                <a:gd name="T12" fmla="*/ 5920 w 6602"/>
                <a:gd name="T13" fmla="*/ 5172 h 13340"/>
                <a:gd name="T14" fmla="*/ 4628 w 6602"/>
                <a:gd name="T15" fmla="*/ 3130 h 13340"/>
                <a:gd name="T16" fmla="*/ 3334 w 6602"/>
                <a:gd name="T17" fmla="*/ 11569 h 13340"/>
                <a:gd name="T18" fmla="*/ 3334 w 6602"/>
                <a:gd name="T19" fmla="*/ 11638 h 13340"/>
                <a:gd name="T20" fmla="*/ 1701 w 6602"/>
                <a:gd name="T21" fmla="*/ 12930 h 13340"/>
                <a:gd name="T22" fmla="*/ 340 w 6602"/>
                <a:gd name="T23" fmla="*/ 9800 h 13340"/>
                <a:gd name="T24" fmla="*/ 1769 w 6602"/>
                <a:gd name="T25" fmla="*/ 9595 h 13340"/>
                <a:gd name="T26" fmla="*/ 1429 w 6602"/>
                <a:gd name="T27" fmla="*/ 10072 h 13340"/>
                <a:gd name="T28" fmla="*/ 2858 w 6602"/>
                <a:gd name="T29" fmla="*/ 10072 h 13340"/>
                <a:gd name="T30" fmla="*/ 4151 w 6602"/>
                <a:gd name="T31" fmla="*/ 11638 h 13340"/>
                <a:gd name="T32" fmla="*/ 3742 w 6602"/>
                <a:gd name="T33" fmla="*/ 11569 h 13340"/>
                <a:gd name="T34" fmla="*/ 2108 w 6602"/>
                <a:gd name="T35" fmla="*/ 9460 h 13340"/>
                <a:gd name="T36" fmla="*/ 340 w 6602"/>
                <a:gd name="T37" fmla="*/ 9188 h 13340"/>
                <a:gd name="T38" fmla="*/ 1906 w 6602"/>
                <a:gd name="T39" fmla="*/ 8507 h 13340"/>
                <a:gd name="T40" fmla="*/ 2858 w 6602"/>
                <a:gd name="T41" fmla="*/ 6873 h 13340"/>
                <a:gd name="T42" fmla="*/ 3742 w 6602"/>
                <a:gd name="T43" fmla="*/ 8167 h 13340"/>
                <a:gd name="T44" fmla="*/ 4558 w 6602"/>
                <a:gd name="T45" fmla="*/ 9595 h 13340"/>
                <a:gd name="T46" fmla="*/ 5512 w 6602"/>
                <a:gd name="T47" fmla="*/ 10140 h 13340"/>
                <a:gd name="T48" fmla="*/ 5580 w 6602"/>
                <a:gd name="T49" fmla="*/ 5172 h 13340"/>
                <a:gd name="T50" fmla="*/ 5375 w 6602"/>
                <a:gd name="T51" fmla="*/ 5989 h 13340"/>
                <a:gd name="T52" fmla="*/ 4356 w 6602"/>
                <a:gd name="T53" fmla="*/ 7010 h 13340"/>
                <a:gd name="T54" fmla="*/ 4558 w 6602"/>
                <a:gd name="T55" fmla="*/ 7213 h 13340"/>
                <a:gd name="T56" fmla="*/ 6192 w 6602"/>
                <a:gd name="T57" fmla="*/ 7622 h 13340"/>
                <a:gd name="T58" fmla="*/ 5375 w 6602"/>
                <a:gd name="T59" fmla="*/ 9051 h 13340"/>
                <a:gd name="T60" fmla="*/ 3879 w 6602"/>
                <a:gd name="T61" fmla="*/ 8983 h 13340"/>
                <a:gd name="T62" fmla="*/ 4084 w 6602"/>
                <a:gd name="T63" fmla="*/ 7213 h 13340"/>
                <a:gd name="T64" fmla="*/ 2108 w 6602"/>
                <a:gd name="T65" fmla="*/ 7485 h 13340"/>
                <a:gd name="T66" fmla="*/ 340 w 6602"/>
                <a:gd name="T67" fmla="*/ 7622 h 13340"/>
                <a:gd name="T68" fmla="*/ 340 w 6602"/>
                <a:gd name="T69" fmla="*/ 2110 h 13340"/>
                <a:gd name="T70" fmla="*/ 1634 w 6602"/>
                <a:gd name="T71" fmla="*/ 1973 h 13340"/>
                <a:gd name="T72" fmla="*/ 1973 w 6602"/>
                <a:gd name="T73" fmla="*/ 1768 h 13340"/>
                <a:gd name="T74" fmla="*/ 408 w 6602"/>
                <a:gd name="T75" fmla="*/ 1429 h 13340"/>
                <a:gd name="T76" fmla="*/ 3062 w 6602"/>
                <a:gd name="T77" fmla="*/ 1496 h 13340"/>
                <a:gd name="T78" fmla="*/ 3062 w 6602"/>
                <a:gd name="T79" fmla="*/ 1496 h 13340"/>
                <a:gd name="T80" fmla="*/ 1906 w 6602"/>
                <a:gd name="T81" fmla="*/ 3062 h 13340"/>
                <a:gd name="T82" fmla="*/ 1089 w 6602"/>
                <a:gd name="T83" fmla="*/ 5377 h 13340"/>
                <a:gd name="T84" fmla="*/ 2653 w 6602"/>
                <a:gd name="T85" fmla="*/ 5784 h 13340"/>
                <a:gd name="T86" fmla="*/ 2518 w 6602"/>
                <a:gd name="T87" fmla="*/ 5377 h 13340"/>
                <a:gd name="T88" fmla="*/ 1361 w 6602"/>
                <a:gd name="T89" fmla="*/ 3744 h 13340"/>
                <a:gd name="T90" fmla="*/ 3130 w 6602"/>
                <a:gd name="T91" fmla="*/ 3062 h 13340"/>
                <a:gd name="T92" fmla="*/ 4286 w 6602"/>
                <a:gd name="T93" fmla="*/ 3130 h 13340"/>
                <a:gd name="T94" fmla="*/ 4286 w 6602"/>
                <a:gd name="T95" fmla="*/ 3471 h 13340"/>
                <a:gd name="T96" fmla="*/ 2925 w 6602"/>
                <a:gd name="T97" fmla="*/ 4628 h 13340"/>
                <a:gd name="T98" fmla="*/ 2858 w 6602"/>
                <a:gd name="T99" fmla="*/ 5035 h 13340"/>
                <a:gd name="T100" fmla="*/ 4558 w 6602"/>
                <a:gd name="T101" fmla="*/ 3744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2" h="13340">
                  <a:moveTo>
                    <a:pt x="3334" y="1294"/>
                  </a:moveTo>
                  <a:lnTo>
                    <a:pt x="3334" y="1294"/>
                  </a:lnTo>
                  <a:cubicBezTo>
                    <a:pt x="3130" y="545"/>
                    <a:pt x="2450" y="0"/>
                    <a:pt x="1701" y="0"/>
                  </a:cubicBezTo>
                  <a:cubicBezTo>
                    <a:pt x="747" y="0"/>
                    <a:pt x="0" y="884"/>
                    <a:pt x="0" y="1906"/>
                  </a:cubicBezTo>
                  <a:cubicBezTo>
                    <a:pt x="0" y="12385"/>
                    <a:pt x="0" y="12385"/>
                    <a:pt x="0" y="12385"/>
                  </a:cubicBezTo>
                  <a:cubicBezTo>
                    <a:pt x="0" y="12455"/>
                    <a:pt x="0" y="12522"/>
                    <a:pt x="68" y="12522"/>
                  </a:cubicBezTo>
                  <a:cubicBezTo>
                    <a:pt x="408" y="12930"/>
                    <a:pt x="1157" y="13339"/>
                    <a:pt x="1701" y="13339"/>
                  </a:cubicBezTo>
                  <a:cubicBezTo>
                    <a:pt x="2585" y="13339"/>
                    <a:pt x="3334" y="12795"/>
                    <a:pt x="3607" y="11910"/>
                  </a:cubicBezTo>
                  <a:cubicBezTo>
                    <a:pt x="3811" y="11978"/>
                    <a:pt x="3946" y="11978"/>
                    <a:pt x="4151" y="11978"/>
                  </a:cubicBezTo>
                  <a:cubicBezTo>
                    <a:pt x="5103" y="11978"/>
                    <a:pt x="5852" y="11161"/>
                    <a:pt x="5852" y="10140"/>
                  </a:cubicBezTo>
                  <a:cubicBezTo>
                    <a:pt x="5852" y="9800"/>
                    <a:pt x="5785" y="9528"/>
                    <a:pt x="5717" y="9323"/>
                  </a:cubicBezTo>
                  <a:cubicBezTo>
                    <a:pt x="6261" y="8983"/>
                    <a:pt x="6601" y="8372"/>
                    <a:pt x="6601" y="7622"/>
                  </a:cubicBezTo>
                  <a:cubicBezTo>
                    <a:pt x="6601" y="7010"/>
                    <a:pt x="6261" y="6396"/>
                    <a:pt x="5785" y="6057"/>
                  </a:cubicBezTo>
                  <a:cubicBezTo>
                    <a:pt x="5920" y="5784"/>
                    <a:pt x="5920" y="5445"/>
                    <a:pt x="5920" y="5172"/>
                  </a:cubicBezTo>
                  <a:cubicBezTo>
                    <a:pt x="5920" y="4288"/>
                    <a:pt x="5375" y="3539"/>
                    <a:pt x="4628" y="3334"/>
                  </a:cubicBezTo>
                  <a:cubicBezTo>
                    <a:pt x="4628" y="3267"/>
                    <a:pt x="4628" y="3199"/>
                    <a:pt x="4628" y="3130"/>
                  </a:cubicBezTo>
                  <a:cubicBezTo>
                    <a:pt x="4628" y="2245"/>
                    <a:pt x="4084" y="1496"/>
                    <a:pt x="3334" y="1294"/>
                  </a:cubicBezTo>
                  <a:close/>
                  <a:moveTo>
                    <a:pt x="3334" y="11569"/>
                  </a:moveTo>
                  <a:lnTo>
                    <a:pt x="3334" y="11569"/>
                  </a:lnTo>
                  <a:cubicBezTo>
                    <a:pt x="3334" y="11638"/>
                    <a:pt x="3334" y="11638"/>
                    <a:pt x="3334" y="11638"/>
                  </a:cubicBezTo>
                  <a:lnTo>
                    <a:pt x="3334" y="11638"/>
                  </a:lnTo>
                  <a:cubicBezTo>
                    <a:pt x="3130" y="12385"/>
                    <a:pt x="2450" y="12930"/>
                    <a:pt x="1701" y="12930"/>
                  </a:cubicBezTo>
                  <a:cubicBezTo>
                    <a:pt x="1292" y="12930"/>
                    <a:pt x="680" y="12590"/>
                    <a:pt x="340" y="12318"/>
                  </a:cubicBezTo>
                  <a:cubicBezTo>
                    <a:pt x="340" y="9800"/>
                    <a:pt x="340" y="9800"/>
                    <a:pt x="340" y="9800"/>
                  </a:cubicBezTo>
                  <a:cubicBezTo>
                    <a:pt x="545" y="9391"/>
                    <a:pt x="1019" y="9323"/>
                    <a:pt x="1157" y="9323"/>
                  </a:cubicBezTo>
                  <a:cubicBezTo>
                    <a:pt x="1429" y="9323"/>
                    <a:pt x="1701" y="9460"/>
                    <a:pt x="1769" y="9595"/>
                  </a:cubicBezTo>
                  <a:cubicBezTo>
                    <a:pt x="1701" y="9663"/>
                    <a:pt x="1564" y="9733"/>
                    <a:pt x="1496" y="9800"/>
                  </a:cubicBezTo>
                  <a:cubicBezTo>
                    <a:pt x="1429" y="9868"/>
                    <a:pt x="1361" y="10005"/>
                    <a:pt x="1429" y="10072"/>
                  </a:cubicBezTo>
                  <a:cubicBezTo>
                    <a:pt x="1496" y="10140"/>
                    <a:pt x="1634" y="10140"/>
                    <a:pt x="1701" y="10072"/>
                  </a:cubicBezTo>
                  <a:cubicBezTo>
                    <a:pt x="2178" y="9663"/>
                    <a:pt x="2585" y="9935"/>
                    <a:pt x="2858" y="10072"/>
                  </a:cubicBezTo>
                  <a:cubicBezTo>
                    <a:pt x="3267" y="10412"/>
                    <a:pt x="3470" y="11094"/>
                    <a:pt x="3334" y="11569"/>
                  </a:cubicBezTo>
                  <a:close/>
                  <a:moveTo>
                    <a:pt x="4151" y="11638"/>
                  </a:moveTo>
                  <a:lnTo>
                    <a:pt x="4151" y="11638"/>
                  </a:lnTo>
                  <a:cubicBezTo>
                    <a:pt x="4014" y="11638"/>
                    <a:pt x="3879" y="11569"/>
                    <a:pt x="3742" y="11569"/>
                  </a:cubicBezTo>
                  <a:cubicBezTo>
                    <a:pt x="3811" y="10889"/>
                    <a:pt x="3539" y="10140"/>
                    <a:pt x="3062" y="9733"/>
                  </a:cubicBezTo>
                  <a:cubicBezTo>
                    <a:pt x="2790" y="9528"/>
                    <a:pt x="2450" y="9460"/>
                    <a:pt x="2108" y="9460"/>
                  </a:cubicBezTo>
                  <a:cubicBezTo>
                    <a:pt x="1973" y="9188"/>
                    <a:pt x="1634" y="8916"/>
                    <a:pt x="1157" y="8916"/>
                  </a:cubicBezTo>
                  <a:cubicBezTo>
                    <a:pt x="884" y="8916"/>
                    <a:pt x="545" y="9051"/>
                    <a:pt x="340" y="9188"/>
                  </a:cubicBezTo>
                  <a:cubicBezTo>
                    <a:pt x="340" y="8099"/>
                    <a:pt x="340" y="8099"/>
                    <a:pt x="340" y="8099"/>
                  </a:cubicBezTo>
                  <a:cubicBezTo>
                    <a:pt x="747" y="8372"/>
                    <a:pt x="1429" y="8779"/>
                    <a:pt x="1906" y="8507"/>
                  </a:cubicBezTo>
                  <a:cubicBezTo>
                    <a:pt x="2246" y="8372"/>
                    <a:pt x="2381" y="8030"/>
                    <a:pt x="2450" y="7555"/>
                  </a:cubicBezTo>
                  <a:cubicBezTo>
                    <a:pt x="2450" y="7283"/>
                    <a:pt x="2585" y="6941"/>
                    <a:pt x="2858" y="6873"/>
                  </a:cubicBezTo>
                  <a:cubicBezTo>
                    <a:pt x="3130" y="6806"/>
                    <a:pt x="3539" y="7078"/>
                    <a:pt x="3742" y="7418"/>
                  </a:cubicBezTo>
                  <a:cubicBezTo>
                    <a:pt x="3879" y="7622"/>
                    <a:pt x="3946" y="7895"/>
                    <a:pt x="3742" y="8167"/>
                  </a:cubicBezTo>
                  <a:cubicBezTo>
                    <a:pt x="3402" y="8711"/>
                    <a:pt x="3470" y="9051"/>
                    <a:pt x="3607" y="9256"/>
                  </a:cubicBezTo>
                  <a:cubicBezTo>
                    <a:pt x="3811" y="9528"/>
                    <a:pt x="4151" y="9595"/>
                    <a:pt x="4558" y="9595"/>
                  </a:cubicBezTo>
                  <a:cubicBezTo>
                    <a:pt x="4831" y="9595"/>
                    <a:pt x="5103" y="9595"/>
                    <a:pt x="5375" y="9460"/>
                  </a:cubicBezTo>
                  <a:cubicBezTo>
                    <a:pt x="5445" y="9663"/>
                    <a:pt x="5512" y="9868"/>
                    <a:pt x="5512" y="10140"/>
                  </a:cubicBezTo>
                  <a:cubicBezTo>
                    <a:pt x="5512" y="10957"/>
                    <a:pt x="4900" y="11638"/>
                    <a:pt x="4151" y="11638"/>
                  </a:cubicBezTo>
                  <a:close/>
                  <a:moveTo>
                    <a:pt x="5580" y="5172"/>
                  </a:moveTo>
                  <a:lnTo>
                    <a:pt x="5580" y="5172"/>
                  </a:lnTo>
                  <a:cubicBezTo>
                    <a:pt x="5580" y="5445"/>
                    <a:pt x="5512" y="5717"/>
                    <a:pt x="5375" y="5989"/>
                  </a:cubicBezTo>
                  <a:cubicBezTo>
                    <a:pt x="4900" y="6736"/>
                    <a:pt x="4558" y="6806"/>
                    <a:pt x="4558" y="6806"/>
                  </a:cubicBezTo>
                  <a:cubicBezTo>
                    <a:pt x="4423" y="6806"/>
                    <a:pt x="4356" y="6941"/>
                    <a:pt x="4356" y="7010"/>
                  </a:cubicBezTo>
                  <a:cubicBezTo>
                    <a:pt x="4423" y="7145"/>
                    <a:pt x="4491" y="7213"/>
                    <a:pt x="4558" y="7213"/>
                  </a:cubicBezTo>
                  <a:lnTo>
                    <a:pt x="4558" y="7213"/>
                  </a:lnTo>
                  <a:cubicBezTo>
                    <a:pt x="4628" y="7213"/>
                    <a:pt x="5035" y="7145"/>
                    <a:pt x="5580" y="6329"/>
                  </a:cubicBezTo>
                  <a:cubicBezTo>
                    <a:pt x="5989" y="6601"/>
                    <a:pt x="6192" y="7145"/>
                    <a:pt x="6192" y="7622"/>
                  </a:cubicBezTo>
                  <a:cubicBezTo>
                    <a:pt x="6192" y="8234"/>
                    <a:pt x="5920" y="8779"/>
                    <a:pt x="5375" y="9051"/>
                  </a:cubicBezTo>
                  <a:lnTo>
                    <a:pt x="5375" y="9051"/>
                  </a:lnTo>
                  <a:lnTo>
                    <a:pt x="5375" y="9051"/>
                  </a:lnTo>
                  <a:cubicBezTo>
                    <a:pt x="4831" y="9256"/>
                    <a:pt x="4084" y="9256"/>
                    <a:pt x="3879" y="8983"/>
                  </a:cubicBezTo>
                  <a:cubicBezTo>
                    <a:pt x="3811" y="8846"/>
                    <a:pt x="3946" y="8574"/>
                    <a:pt x="4084" y="8372"/>
                  </a:cubicBezTo>
                  <a:cubicBezTo>
                    <a:pt x="4286" y="8030"/>
                    <a:pt x="4286" y="7622"/>
                    <a:pt x="4084" y="7213"/>
                  </a:cubicBezTo>
                  <a:cubicBezTo>
                    <a:pt x="3811" y="6736"/>
                    <a:pt x="3267" y="6396"/>
                    <a:pt x="2723" y="6533"/>
                  </a:cubicBezTo>
                  <a:cubicBezTo>
                    <a:pt x="2518" y="6533"/>
                    <a:pt x="2178" y="6736"/>
                    <a:pt x="2108" y="7485"/>
                  </a:cubicBezTo>
                  <a:cubicBezTo>
                    <a:pt x="2041" y="7827"/>
                    <a:pt x="1973" y="8099"/>
                    <a:pt x="1769" y="8167"/>
                  </a:cubicBezTo>
                  <a:cubicBezTo>
                    <a:pt x="1361" y="8302"/>
                    <a:pt x="612" y="7827"/>
                    <a:pt x="340" y="7622"/>
                  </a:cubicBezTo>
                  <a:cubicBezTo>
                    <a:pt x="340" y="2110"/>
                    <a:pt x="340" y="2110"/>
                    <a:pt x="340" y="2110"/>
                  </a:cubicBezTo>
                  <a:lnTo>
                    <a:pt x="340" y="2110"/>
                  </a:lnTo>
                  <a:cubicBezTo>
                    <a:pt x="545" y="1633"/>
                    <a:pt x="884" y="1566"/>
                    <a:pt x="1089" y="1566"/>
                  </a:cubicBezTo>
                  <a:cubicBezTo>
                    <a:pt x="1361" y="1566"/>
                    <a:pt x="1564" y="1768"/>
                    <a:pt x="1634" y="1973"/>
                  </a:cubicBezTo>
                  <a:cubicBezTo>
                    <a:pt x="1701" y="2041"/>
                    <a:pt x="1769" y="2110"/>
                    <a:pt x="1906" y="2041"/>
                  </a:cubicBezTo>
                  <a:cubicBezTo>
                    <a:pt x="1973" y="2041"/>
                    <a:pt x="2041" y="1906"/>
                    <a:pt x="1973" y="1768"/>
                  </a:cubicBezTo>
                  <a:cubicBezTo>
                    <a:pt x="1906" y="1429"/>
                    <a:pt x="1496" y="1224"/>
                    <a:pt x="1089" y="1156"/>
                  </a:cubicBezTo>
                  <a:cubicBezTo>
                    <a:pt x="817" y="1156"/>
                    <a:pt x="612" y="1224"/>
                    <a:pt x="408" y="1429"/>
                  </a:cubicBezTo>
                  <a:cubicBezTo>
                    <a:pt x="612" y="817"/>
                    <a:pt x="1157" y="407"/>
                    <a:pt x="1701" y="407"/>
                  </a:cubicBezTo>
                  <a:cubicBezTo>
                    <a:pt x="2313" y="407"/>
                    <a:pt x="2858" y="884"/>
                    <a:pt x="3062" y="1496"/>
                  </a:cubicBezTo>
                  <a:lnTo>
                    <a:pt x="3062" y="1496"/>
                  </a:lnTo>
                  <a:lnTo>
                    <a:pt x="3062" y="1496"/>
                  </a:lnTo>
                  <a:cubicBezTo>
                    <a:pt x="3197" y="2041"/>
                    <a:pt x="3130" y="2518"/>
                    <a:pt x="2858" y="2857"/>
                  </a:cubicBezTo>
                  <a:cubicBezTo>
                    <a:pt x="2653" y="3062"/>
                    <a:pt x="2313" y="3199"/>
                    <a:pt x="1906" y="3062"/>
                  </a:cubicBezTo>
                  <a:cubicBezTo>
                    <a:pt x="1564" y="2995"/>
                    <a:pt x="1224" y="3199"/>
                    <a:pt x="1019" y="3539"/>
                  </a:cubicBezTo>
                  <a:cubicBezTo>
                    <a:pt x="747" y="4016"/>
                    <a:pt x="747" y="4833"/>
                    <a:pt x="1089" y="5377"/>
                  </a:cubicBezTo>
                  <a:cubicBezTo>
                    <a:pt x="1224" y="5580"/>
                    <a:pt x="1564" y="5852"/>
                    <a:pt x="2041" y="5852"/>
                  </a:cubicBezTo>
                  <a:cubicBezTo>
                    <a:pt x="2246" y="5852"/>
                    <a:pt x="2450" y="5852"/>
                    <a:pt x="2653" y="5784"/>
                  </a:cubicBezTo>
                  <a:cubicBezTo>
                    <a:pt x="2723" y="5784"/>
                    <a:pt x="2790" y="5649"/>
                    <a:pt x="2723" y="5512"/>
                  </a:cubicBezTo>
                  <a:cubicBezTo>
                    <a:pt x="2723" y="5445"/>
                    <a:pt x="2653" y="5377"/>
                    <a:pt x="2518" y="5377"/>
                  </a:cubicBezTo>
                  <a:cubicBezTo>
                    <a:pt x="2041" y="5580"/>
                    <a:pt x="1634" y="5445"/>
                    <a:pt x="1361" y="5105"/>
                  </a:cubicBezTo>
                  <a:cubicBezTo>
                    <a:pt x="1089" y="4763"/>
                    <a:pt x="1157" y="4083"/>
                    <a:pt x="1361" y="3744"/>
                  </a:cubicBezTo>
                  <a:cubicBezTo>
                    <a:pt x="1496" y="3539"/>
                    <a:pt x="1634" y="3402"/>
                    <a:pt x="1836" y="3471"/>
                  </a:cubicBezTo>
                  <a:cubicBezTo>
                    <a:pt x="2381" y="3607"/>
                    <a:pt x="2858" y="3471"/>
                    <a:pt x="3130" y="3062"/>
                  </a:cubicBezTo>
                  <a:cubicBezTo>
                    <a:pt x="3402" y="2790"/>
                    <a:pt x="3539" y="2245"/>
                    <a:pt x="3470" y="1768"/>
                  </a:cubicBezTo>
                  <a:cubicBezTo>
                    <a:pt x="3946" y="1973"/>
                    <a:pt x="4286" y="2518"/>
                    <a:pt x="4286" y="3130"/>
                  </a:cubicBezTo>
                  <a:cubicBezTo>
                    <a:pt x="4286" y="3267"/>
                    <a:pt x="4286" y="3334"/>
                    <a:pt x="4286" y="3471"/>
                  </a:cubicBezTo>
                  <a:lnTo>
                    <a:pt x="4286" y="3471"/>
                  </a:lnTo>
                  <a:lnTo>
                    <a:pt x="4286" y="3471"/>
                  </a:lnTo>
                  <a:cubicBezTo>
                    <a:pt x="4084" y="4423"/>
                    <a:pt x="3470" y="4763"/>
                    <a:pt x="2925" y="4628"/>
                  </a:cubicBezTo>
                  <a:cubicBezTo>
                    <a:pt x="2790" y="4628"/>
                    <a:pt x="2723" y="4695"/>
                    <a:pt x="2723" y="4763"/>
                  </a:cubicBezTo>
                  <a:cubicBezTo>
                    <a:pt x="2653" y="4900"/>
                    <a:pt x="2723" y="5035"/>
                    <a:pt x="2858" y="5035"/>
                  </a:cubicBezTo>
                  <a:cubicBezTo>
                    <a:pt x="2925" y="5035"/>
                    <a:pt x="2995" y="5035"/>
                    <a:pt x="3130" y="5035"/>
                  </a:cubicBezTo>
                  <a:cubicBezTo>
                    <a:pt x="3742" y="5035"/>
                    <a:pt x="4356" y="4628"/>
                    <a:pt x="4558" y="3744"/>
                  </a:cubicBezTo>
                  <a:cubicBezTo>
                    <a:pt x="5173" y="3879"/>
                    <a:pt x="5580" y="4491"/>
                    <a:pt x="5580" y="5172"/>
                  </a:cubicBezTo>
                  <a:close/>
                </a:path>
              </a:pathLst>
            </a:custGeom>
            <a:solidFill>
              <a:schemeClr val="accent6"/>
            </a:solidFill>
            <a:ln>
              <a:noFill/>
            </a:ln>
            <a:effectLst>
              <a:glow rad="152400">
                <a:schemeClr val="bg1"/>
              </a:glow>
            </a:effectLst>
          </p:spPr>
          <p:txBody>
            <a:bodyPr wrap="none" lIns="0" tIns="0" rIns="0" bIns="0" anchor="ctr">
              <a:normAutofit/>
            </a:bodyPr>
            <a:lstStyle/>
            <a:p>
              <a:endParaRPr lang="en-US"/>
            </a:p>
          </p:txBody>
        </p:sp>
        <p:sp>
          <p:nvSpPr>
            <p:cNvPr id="9" name="Freeform 2">
              <a:extLst>
                <a:ext uri="{FF2B5EF4-FFF2-40B4-BE49-F238E27FC236}">
                  <a16:creationId xmlns:a16="http://schemas.microsoft.com/office/drawing/2014/main" id="{CDD90785-49F9-45AF-ACBB-72CF063233ED}"/>
                </a:ext>
              </a:extLst>
            </p:cNvPr>
            <p:cNvSpPr>
              <a:spLocks noChangeArrowheads="1"/>
            </p:cNvSpPr>
            <p:nvPr/>
          </p:nvSpPr>
          <p:spPr bwMode="auto">
            <a:xfrm>
              <a:off x="4073211" y="1371600"/>
              <a:ext cx="1938133" cy="3956039"/>
            </a:xfrm>
            <a:custGeom>
              <a:avLst/>
              <a:gdLst>
                <a:gd name="T0" fmla="*/ 612 w 6535"/>
                <a:gd name="T1" fmla="*/ 5172 h 13340"/>
                <a:gd name="T2" fmla="*/ 0 w 6535"/>
                <a:gd name="T3" fmla="*/ 7622 h 13340"/>
                <a:gd name="T4" fmla="*/ 680 w 6535"/>
                <a:gd name="T5" fmla="*/ 10140 h 13340"/>
                <a:gd name="T6" fmla="*/ 2925 w 6535"/>
                <a:gd name="T7" fmla="*/ 11910 h 13340"/>
                <a:gd name="T8" fmla="*/ 6534 w 6535"/>
                <a:gd name="T9" fmla="*/ 12522 h 13340"/>
                <a:gd name="T10" fmla="*/ 6534 w 6535"/>
                <a:gd name="T11" fmla="*/ 1906 h 13340"/>
                <a:gd name="T12" fmla="*/ 3197 w 6535"/>
                <a:gd name="T13" fmla="*/ 1294 h 13340"/>
                <a:gd name="T14" fmla="*/ 1906 w 6535"/>
                <a:gd name="T15" fmla="*/ 3334 h 13340"/>
                <a:gd name="T16" fmla="*/ 6192 w 6535"/>
                <a:gd name="T17" fmla="*/ 12318 h 13340"/>
                <a:gd name="T18" fmla="*/ 4831 w 6535"/>
                <a:gd name="T19" fmla="*/ 12930 h 13340"/>
                <a:gd name="T20" fmla="*/ 3197 w 6535"/>
                <a:gd name="T21" fmla="*/ 11638 h 13340"/>
                <a:gd name="T22" fmla="*/ 3742 w 6535"/>
                <a:gd name="T23" fmla="*/ 10072 h 13340"/>
                <a:gd name="T24" fmla="*/ 5103 w 6535"/>
                <a:gd name="T25" fmla="*/ 10072 h 13340"/>
                <a:gd name="T26" fmla="*/ 4763 w 6535"/>
                <a:gd name="T27" fmla="*/ 9595 h 13340"/>
                <a:gd name="T28" fmla="*/ 6192 w 6535"/>
                <a:gd name="T29" fmla="*/ 9800 h 13340"/>
                <a:gd name="T30" fmla="*/ 6192 w 6535"/>
                <a:gd name="T31" fmla="*/ 9188 h 13340"/>
                <a:gd name="T32" fmla="*/ 5375 w 6535"/>
                <a:gd name="T33" fmla="*/ 8916 h 13340"/>
                <a:gd name="T34" fmla="*/ 3539 w 6535"/>
                <a:gd name="T35" fmla="*/ 9733 h 13340"/>
                <a:gd name="T36" fmla="*/ 2450 w 6535"/>
                <a:gd name="T37" fmla="*/ 11638 h 13340"/>
                <a:gd name="T38" fmla="*/ 1224 w 6535"/>
                <a:gd name="T39" fmla="*/ 9460 h 13340"/>
                <a:gd name="T40" fmla="*/ 2925 w 6535"/>
                <a:gd name="T41" fmla="*/ 9256 h 13340"/>
                <a:gd name="T42" fmla="*/ 2790 w 6535"/>
                <a:gd name="T43" fmla="*/ 7418 h 13340"/>
                <a:gd name="T44" fmla="*/ 4084 w 6535"/>
                <a:gd name="T45" fmla="*/ 7555 h 13340"/>
                <a:gd name="T46" fmla="*/ 6192 w 6535"/>
                <a:gd name="T47" fmla="*/ 8099 h 13340"/>
                <a:gd name="T48" fmla="*/ 3879 w 6535"/>
                <a:gd name="T49" fmla="*/ 4763 h 13340"/>
                <a:gd name="T50" fmla="*/ 3674 w 6535"/>
                <a:gd name="T51" fmla="*/ 4628 h 13340"/>
                <a:gd name="T52" fmla="*/ 2313 w 6535"/>
                <a:gd name="T53" fmla="*/ 3471 h 13340"/>
                <a:gd name="T54" fmla="*/ 2246 w 6535"/>
                <a:gd name="T55" fmla="*/ 3130 h 13340"/>
                <a:gd name="T56" fmla="*/ 3402 w 6535"/>
                <a:gd name="T57" fmla="*/ 3062 h 13340"/>
                <a:gd name="T58" fmla="*/ 5240 w 6535"/>
                <a:gd name="T59" fmla="*/ 3744 h 13340"/>
                <a:gd name="T60" fmla="*/ 4014 w 6535"/>
                <a:gd name="T61" fmla="*/ 5377 h 13340"/>
                <a:gd name="T62" fmla="*/ 3947 w 6535"/>
                <a:gd name="T63" fmla="*/ 5784 h 13340"/>
                <a:gd name="T64" fmla="*/ 5445 w 6535"/>
                <a:gd name="T65" fmla="*/ 5377 h 13340"/>
                <a:gd name="T66" fmla="*/ 4628 w 6535"/>
                <a:gd name="T67" fmla="*/ 3062 h 13340"/>
                <a:gd name="T68" fmla="*/ 3539 w 6535"/>
                <a:gd name="T69" fmla="*/ 1496 h 13340"/>
                <a:gd name="T70" fmla="*/ 3539 w 6535"/>
                <a:gd name="T71" fmla="*/ 1496 h 13340"/>
                <a:gd name="T72" fmla="*/ 6124 w 6535"/>
                <a:gd name="T73" fmla="*/ 1429 h 13340"/>
                <a:gd name="T74" fmla="*/ 4559 w 6535"/>
                <a:gd name="T75" fmla="*/ 1768 h 13340"/>
                <a:gd name="T76" fmla="*/ 4900 w 6535"/>
                <a:gd name="T77" fmla="*/ 1973 h 13340"/>
                <a:gd name="T78" fmla="*/ 6192 w 6535"/>
                <a:gd name="T79" fmla="*/ 2110 h 13340"/>
                <a:gd name="T80" fmla="*/ 6192 w 6535"/>
                <a:gd name="T81" fmla="*/ 7622 h 13340"/>
                <a:gd name="T82" fmla="*/ 4491 w 6535"/>
                <a:gd name="T83" fmla="*/ 7485 h 13340"/>
                <a:gd name="T84" fmla="*/ 2518 w 6535"/>
                <a:gd name="T85" fmla="*/ 7213 h 13340"/>
                <a:gd name="T86" fmla="*/ 2653 w 6535"/>
                <a:gd name="T87" fmla="*/ 8983 h 13340"/>
                <a:gd name="T88" fmla="*/ 1157 w 6535"/>
                <a:gd name="T89" fmla="*/ 9051 h 13340"/>
                <a:gd name="T90" fmla="*/ 340 w 6535"/>
                <a:gd name="T91" fmla="*/ 7622 h 13340"/>
                <a:gd name="T92" fmla="*/ 1974 w 6535"/>
                <a:gd name="T93" fmla="*/ 7213 h 13340"/>
                <a:gd name="T94" fmla="*/ 2178 w 6535"/>
                <a:gd name="T95" fmla="*/ 7010 h 13340"/>
                <a:gd name="T96" fmla="*/ 1157 w 6535"/>
                <a:gd name="T97" fmla="*/ 5989 h 13340"/>
                <a:gd name="T98" fmla="*/ 1974 w 6535"/>
                <a:gd name="T99" fmla="*/ 3744 h 13340"/>
                <a:gd name="T100" fmla="*/ 3674 w 6535"/>
                <a:gd name="T101" fmla="*/ 5035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5" h="13340">
                  <a:moveTo>
                    <a:pt x="612" y="5172"/>
                  </a:moveTo>
                  <a:lnTo>
                    <a:pt x="612" y="5172"/>
                  </a:lnTo>
                  <a:cubicBezTo>
                    <a:pt x="612" y="5445"/>
                    <a:pt x="680" y="5784"/>
                    <a:pt x="817" y="6057"/>
                  </a:cubicBezTo>
                  <a:cubicBezTo>
                    <a:pt x="273" y="6396"/>
                    <a:pt x="0" y="7010"/>
                    <a:pt x="0" y="7622"/>
                  </a:cubicBezTo>
                  <a:cubicBezTo>
                    <a:pt x="0" y="8372"/>
                    <a:pt x="340" y="8983"/>
                    <a:pt x="885" y="9323"/>
                  </a:cubicBezTo>
                  <a:cubicBezTo>
                    <a:pt x="747" y="9528"/>
                    <a:pt x="680" y="9800"/>
                    <a:pt x="680" y="10140"/>
                  </a:cubicBezTo>
                  <a:cubicBezTo>
                    <a:pt x="680" y="11161"/>
                    <a:pt x="1497" y="11978"/>
                    <a:pt x="2450" y="11978"/>
                  </a:cubicBezTo>
                  <a:cubicBezTo>
                    <a:pt x="2586" y="11978"/>
                    <a:pt x="2790" y="11978"/>
                    <a:pt x="2925" y="11910"/>
                  </a:cubicBezTo>
                  <a:cubicBezTo>
                    <a:pt x="3267" y="12795"/>
                    <a:pt x="4014" y="13339"/>
                    <a:pt x="4831" y="13339"/>
                  </a:cubicBezTo>
                  <a:cubicBezTo>
                    <a:pt x="5445" y="13339"/>
                    <a:pt x="6124" y="12930"/>
                    <a:pt x="6534" y="12522"/>
                  </a:cubicBezTo>
                  <a:cubicBezTo>
                    <a:pt x="6534" y="12522"/>
                    <a:pt x="6534" y="12455"/>
                    <a:pt x="6534" y="12385"/>
                  </a:cubicBezTo>
                  <a:cubicBezTo>
                    <a:pt x="6534" y="1906"/>
                    <a:pt x="6534" y="1906"/>
                    <a:pt x="6534" y="1906"/>
                  </a:cubicBezTo>
                  <a:cubicBezTo>
                    <a:pt x="6534" y="884"/>
                    <a:pt x="5785" y="0"/>
                    <a:pt x="4831" y="0"/>
                  </a:cubicBezTo>
                  <a:cubicBezTo>
                    <a:pt x="4084" y="0"/>
                    <a:pt x="3470" y="545"/>
                    <a:pt x="3197" y="1294"/>
                  </a:cubicBezTo>
                  <a:cubicBezTo>
                    <a:pt x="2450" y="1496"/>
                    <a:pt x="1906" y="2245"/>
                    <a:pt x="1906" y="3130"/>
                  </a:cubicBezTo>
                  <a:cubicBezTo>
                    <a:pt x="1906" y="3199"/>
                    <a:pt x="1906" y="3267"/>
                    <a:pt x="1906" y="3334"/>
                  </a:cubicBezTo>
                  <a:cubicBezTo>
                    <a:pt x="1157" y="3539"/>
                    <a:pt x="612" y="4288"/>
                    <a:pt x="612" y="5172"/>
                  </a:cubicBezTo>
                  <a:close/>
                  <a:moveTo>
                    <a:pt x="6192" y="12318"/>
                  </a:moveTo>
                  <a:lnTo>
                    <a:pt x="6192" y="12318"/>
                  </a:lnTo>
                  <a:cubicBezTo>
                    <a:pt x="5852" y="12590"/>
                    <a:pt x="5308" y="12930"/>
                    <a:pt x="4831" y="12930"/>
                  </a:cubicBezTo>
                  <a:cubicBezTo>
                    <a:pt x="4084" y="12930"/>
                    <a:pt x="3402" y="12385"/>
                    <a:pt x="3197" y="11638"/>
                  </a:cubicBezTo>
                  <a:lnTo>
                    <a:pt x="3197" y="11638"/>
                  </a:lnTo>
                  <a:cubicBezTo>
                    <a:pt x="3197" y="11569"/>
                    <a:pt x="3197" y="11569"/>
                    <a:pt x="3197" y="11569"/>
                  </a:cubicBezTo>
                  <a:cubicBezTo>
                    <a:pt x="3062" y="11094"/>
                    <a:pt x="3267" y="10412"/>
                    <a:pt x="3742" y="10072"/>
                  </a:cubicBezTo>
                  <a:cubicBezTo>
                    <a:pt x="3947" y="9935"/>
                    <a:pt x="4356" y="9663"/>
                    <a:pt x="4831" y="10072"/>
                  </a:cubicBezTo>
                  <a:cubicBezTo>
                    <a:pt x="4900" y="10140"/>
                    <a:pt x="5036" y="10140"/>
                    <a:pt x="5103" y="10072"/>
                  </a:cubicBezTo>
                  <a:cubicBezTo>
                    <a:pt x="5171" y="10005"/>
                    <a:pt x="5171" y="9868"/>
                    <a:pt x="5036" y="9800"/>
                  </a:cubicBezTo>
                  <a:cubicBezTo>
                    <a:pt x="4968" y="9733"/>
                    <a:pt x="4900" y="9663"/>
                    <a:pt x="4763" y="9595"/>
                  </a:cubicBezTo>
                  <a:cubicBezTo>
                    <a:pt x="4900" y="9460"/>
                    <a:pt x="5103" y="9323"/>
                    <a:pt x="5375" y="9323"/>
                  </a:cubicBezTo>
                  <a:cubicBezTo>
                    <a:pt x="5580" y="9323"/>
                    <a:pt x="5989" y="9391"/>
                    <a:pt x="6192" y="9800"/>
                  </a:cubicBezTo>
                  <a:lnTo>
                    <a:pt x="6192" y="12318"/>
                  </a:lnTo>
                  <a:close/>
                  <a:moveTo>
                    <a:pt x="6192" y="9188"/>
                  </a:moveTo>
                  <a:lnTo>
                    <a:pt x="6192" y="9188"/>
                  </a:lnTo>
                  <a:cubicBezTo>
                    <a:pt x="5989" y="9051"/>
                    <a:pt x="5717" y="8916"/>
                    <a:pt x="5375" y="8916"/>
                  </a:cubicBezTo>
                  <a:cubicBezTo>
                    <a:pt x="4968" y="8916"/>
                    <a:pt x="4559" y="9188"/>
                    <a:pt x="4424" y="9460"/>
                  </a:cubicBezTo>
                  <a:cubicBezTo>
                    <a:pt x="4084" y="9460"/>
                    <a:pt x="3812" y="9528"/>
                    <a:pt x="3539" y="9733"/>
                  </a:cubicBezTo>
                  <a:cubicBezTo>
                    <a:pt x="2995" y="10140"/>
                    <a:pt x="2723" y="10889"/>
                    <a:pt x="2858" y="11569"/>
                  </a:cubicBezTo>
                  <a:cubicBezTo>
                    <a:pt x="2723" y="11569"/>
                    <a:pt x="2586" y="11638"/>
                    <a:pt x="2450" y="11638"/>
                  </a:cubicBezTo>
                  <a:cubicBezTo>
                    <a:pt x="1701" y="11638"/>
                    <a:pt x="1089" y="10957"/>
                    <a:pt x="1089" y="10140"/>
                  </a:cubicBezTo>
                  <a:cubicBezTo>
                    <a:pt x="1089" y="9868"/>
                    <a:pt x="1089" y="9663"/>
                    <a:pt x="1224" y="9460"/>
                  </a:cubicBezTo>
                  <a:cubicBezTo>
                    <a:pt x="1429" y="9595"/>
                    <a:pt x="1701" y="9595"/>
                    <a:pt x="1974" y="9595"/>
                  </a:cubicBezTo>
                  <a:cubicBezTo>
                    <a:pt x="2381" y="9595"/>
                    <a:pt x="2790" y="9528"/>
                    <a:pt x="2925" y="9256"/>
                  </a:cubicBezTo>
                  <a:cubicBezTo>
                    <a:pt x="3062" y="9051"/>
                    <a:pt x="3197" y="8711"/>
                    <a:pt x="2790" y="8167"/>
                  </a:cubicBezTo>
                  <a:cubicBezTo>
                    <a:pt x="2586" y="7895"/>
                    <a:pt x="2653" y="7622"/>
                    <a:pt x="2790" y="7418"/>
                  </a:cubicBezTo>
                  <a:cubicBezTo>
                    <a:pt x="2995" y="7078"/>
                    <a:pt x="3402" y="6806"/>
                    <a:pt x="3742" y="6873"/>
                  </a:cubicBezTo>
                  <a:cubicBezTo>
                    <a:pt x="4014" y="6941"/>
                    <a:pt x="4084" y="7283"/>
                    <a:pt x="4084" y="7555"/>
                  </a:cubicBezTo>
                  <a:cubicBezTo>
                    <a:pt x="4151" y="8030"/>
                    <a:pt x="4356" y="8372"/>
                    <a:pt x="4628" y="8507"/>
                  </a:cubicBezTo>
                  <a:cubicBezTo>
                    <a:pt x="5171" y="8779"/>
                    <a:pt x="5852" y="8372"/>
                    <a:pt x="6192" y="8099"/>
                  </a:cubicBezTo>
                  <a:lnTo>
                    <a:pt x="6192" y="9188"/>
                  </a:lnTo>
                  <a:close/>
                  <a:moveTo>
                    <a:pt x="3879" y="4763"/>
                  </a:moveTo>
                  <a:lnTo>
                    <a:pt x="3879" y="4763"/>
                  </a:lnTo>
                  <a:cubicBezTo>
                    <a:pt x="3812" y="4695"/>
                    <a:pt x="3742" y="4628"/>
                    <a:pt x="3674" y="4628"/>
                  </a:cubicBezTo>
                  <a:cubicBezTo>
                    <a:pt x="3062" y="4763"/>
                    <a:pt x="2450" y="4423"/>
                    <a:pt x="2313" y="3471"/>
                  </a:cubicBezTo>
                  <a:lnTo>
                    <a:pt x="2313" y="3471"/>
                  </a:lnTo>
                  <a:lnTo>
                    <a:pt x="2313" y="3471"/>
                  </a:lnTo>
                  <a:cubicBezTo>
                    <a:pt x="2246" y="3334"/>
                    <a:pt x="2246" y="3267"/>
                    <a:pt x="2246" y="3130"/>
                  </a:cubicBezTo>
                  <a:cubicBezTo>
                    <a:pt x="2246" y="2518"/>
                    <a:pt x="2586" y="1973"/>
                    <a:pt x="3130" y="1768"/>
                  </a:cubicBezTo>
                  <a:cubicBezTo>
                    <a:pt x="3062" y="2245"/>
                    <a:pt x="3130" y="2790"/>
                    <a:pt x="3402" y="3062"/>
                  </a:cubicBezTo>
                  <a:cubicBezTo>
                    <a:pt x="3674" y="3471"/>
                    <a:pt x="4151" y="3607"/>
                    <a:pt x="4696" y="3471"/>
                  </a:cubicBezTo>
                  <a:cubicBezTo>
                    <a:pt x="4900" y="3402"/>
                    <a:pt x="5103" y="3539"/>
                    <a:pt x="5240" y="3744"/>
                  </a:cubicBezTo>
                  <a:cubicBezTo>
                    <a:pt x="5375" y="4083"/>
                    <a:pt x="5445" y="4763"/>
                    <a:pt x="5171" y="5105"/>
                  </a:cubicBezTo>
                  <a:cubicBezTo>
                    <a:pt x="4968" y="5445"/>
                    <a:pt x="4559" y="5580"/>
                    <a:pt x="4014" y="5377"/>
                  </a:cubicBezTo>
                  <a:cubicBezTo>
                    <a:pt x="3947" y="5377"/>
                    <a:pt x="3812" y="5445"/>
                    <a:pt x="3812" y="5512"/>
                  </a:cubicBezTo>
                  <a:cubicBezTo>
                    <a:pt x="3742" y="5649"/>
                    <a:pt x="3812" y="5784"/>
                    <a:pt x="3947" y="5784"/>
                  </a:cubicBezTo>
                  <a:cubicBezTo>
                    <a:pt x="4151" y="5852"/>
                    <a:pt x="4356" y="5852"/>
                    <a:pt x="4491" y="5852"/>
                  </a:cubicBezTo>
                  <a:cubicBezTo>
                    <a:pt x="5036" y="5852"/>
                    <a:pt x="5308" y="5580"/>
                    <a:pt x="5445" y="5377"/>
                  </a:cubicBezTo>
                  <a:cubicBezTo>
                    <a:pt x="5852" y="4833"/>
                    <a:pt x="5785" y="4016"/>
                    <a:pt x="5512" y="3539"/>
                  </a:cubicBezTo>
                  <a:cubicBezTo>
                    <a:pt x="5308" y="3199"/>
                    <a:pt x="4968" y="2995"/>
                    <a:pt x="4628" y="3062"/>
                  </a:cubicBezTo>
                  <a:cubicBezTo>
                    <a:pt x="4219" y="3199"/>
                    <a:pt x="3879" y="3062"/>
                    <a:pt x="3674" y="2857"/>
                  </a:cubicBezTo>
                  <a:cubicBezTo>
                    <a:pt x="3402" y="2518"/>
                    <a:pt x="3402" y="2041"/>
                    <a:pt x="3539" y="1496"/>
                  </a:cubicBezTo>
                  <a:lnTo>
                    <a:pt x="3539" y="1496"/>
                  </a:lnTo>
                  <a:lnTo>
                    <a:pt x="3539" y="1496"/>
                  </a:lnTo>
                  <a:cubicBezTo>
                    <a:pt x="3674" y="884"/>
                    <a:pt x="4219" y="407"/>
                    <a:pt x="4831" y="407"/>
                  </a:cubicBezTo>
                  <a:cubicBezTo>
                    <a:pt x="5445" y="407"/>
                    <a:pt x="5920" y="817"/>
                    <a:pt x="6124" y="1429"/>
                  </a:cubicBezTo>
                  <a:cubicBezTo>
                    <a:pt x="5920" y="1224"/>
                    <a:pt x="5717" y="1156"/>
                    <a:pt x="5445" y="1156"/>
                  </a:cubicBezTo>
                  <a:cubicBezTo>
                    <a:pt x="5036" y="1224"/>
                    <a:pt x="4696" y="1429"/>
                    <a:pt x="4559" y="1768"/>
                  </a:cubicBezTo>
                  <a:cubicBezTo>
                    <a:pt x="4491" y="1906"/>
                    <a:pt x="4559" y="2041"/>
                    <a:pt x="4696" y="2041"/>
                  </a:cubicBezTo>
                  <a:cubicBezTo>
                    <a:pt x="4763" y="2110"/>
                    <a:pt x="4831" y="2041"/>
                    <a:pt x="4900" y="1973"/>
                  </a:cubicBezTo>
                  <a:cubicBezTo>
                    <a:pt x="4968" y="1768"/>
                    <a:pt x="5171" y="1566"/>
                    <a:pt x="5512" y="1566"/>
                  </a:cubicBezTo>
                  <a:cubicBezTo>
                    <a:pt x="5647" y="1566"/>
                    <a:pt x="5989" y="1633"/>
                    <a:pt x="6192" y="2110"/>
                  </a:cubicBezTo>
                  <a:lnTo>
                    <a:pt x="6192" y="2110"/>
                  </a:lnTo>
                  <a:cubicBezTo>
                    <a:pt x="6192" y="7622"/>
                    <a:pt x="6192" y="7622"/>
                    <a:pt x="6192" y="7622"/>
                  </a:cubicBezTo>
                  <a:cubicBezTo>
                    <a:pt x="5920" y="7827"/>
                    <a:pt x="5171" y="8302"/>
                    <a:pt x="4763" y="8167"/>
                  </a:cubicBezTo>
                  <a:cubicBezTo>
                    <a:pt x="4628" y="8099"/>
                    <a:pt x="4491" y="7827"/>
                    <a:pt x="4491" y="7485"/>
                  </a:cubicBezTo>
                  <a:cubicBezTo>
                    <a:pt x="4424" y="6736"/>
                    <a:pt x="4014" y="6533"/>
                    <a:pt x="3812" y="6533"/>
                  </a:cubicBezTo>
                  <a:cubicBezTo>
                    <a:pt x="3335" y="6396"/>
                    <a:pt x="2723" y="6736"/>
                    <a:pt x="2518" y="7213"/>
                  </a:cubicBezTo>
                  <a:cubicBezTo>
                    <a:pt x="2246" y="7622"/>
                    <a:pt x="2246" y="8030"/>
                    <a:pt x="2518" y="8372"/>
                  </a:cubicBezTo>
                  <a:cubicBezTo>
                    <a:pt x="2653" y="8574"/>
                    <a:pt x="2790" y="8846"/>
                    <a:pt x="2653" y="8983"/>
                  </a:cubicBezTo>
                  <a:cubicBezTo>
                    <a:pt x="2450" y="9256"/>
                    <a:pt x="1701" y="9256"/>
                    <a:pt x="1157" y="9051"/>
                  </a:cubicBezTo>
                  <a:lnTo>
                    <a:pt x="1157" y="9051"/>
                  </a:lnTo>
                  <a:lnTo>
                    <a:pt x="1157" y="9051"/>
                  </a:lnTo>
                  <a:cubicBezTo>
                    <a:pt x="680" y="8779"/>
                    <a:pt x="340" y="8234"/>
                    <a:pt x="340" y="7622"/>
                  </a:cubicBezTo>
                  <a:cubicBezTo>
                    <a:pt x="340" y="7145"/>
                    <a:pt x="612" y="6601"/>
                    <a:pt x="952" y="6329"/>
                  </a:cubicBezTo>
                  <a:cubicBezTo>
                    <a:pt x="1497" y="7145"/>
                    <a:pt x="1906" y="7213"/>
                    <a:pt x="1974" y="7213"/>
                  </a:cubicBezTo>
                  <a:lnTo>
                    <a:pt x="1974" y="7213"/>
                  </a:lnTo>
                  <a:cubicBezTo>
                    <a:pt x="2109" y="7213"/>
                    <a:pt x="2178" y="7145"/>
                    <a:pt x="2178" y="7010"/>
                  </a:cubicBezTo>
                  <a:cubicBezTo>
                    <a:pt x="2178" y="6941"/>
                    <a:pt x="2109" y="6806"/>
                    <a:pt x="2041" y="6806"/>
                  </a:cubicBezTo>
                  <a:cubicBezTo>
                    <a:pt x="2041" y="6806"/>
                    <a:pt x="1632" y="6736"/>
                    <a:pt x="1157" y="5989"/>
                  </a:cubicBezTo>
                  <a:cubicBezTo>
                    <a:pt x="1020" y="5717"/>
                    <a:pt x="952" y="5445"/>
                    <a:pt x="952" y="5172"/>
                  </a:cubicBezTo>
                  <a:cubicBezTo>
                    <a:pt x="952" y="4491"/>
                    <a:pt x="1362" y="3879"/>
                    <a:pt x="1974" y="3744"/>
                  </a:cubicBezTo>
                  <a:cubicBezTo>
                    <a:pt x="2178" y="4628"/>
                    <a:pt x="2858" y="5035"/>
                    <a:pt x="3470" y="5035"/>
                  </a:cubicBezTo>
                  <a:cubicBezTo>
                    <a:pt x="3539" y="5035"/>
                    <a:pt x="3607" y="5035"/>
                    <a:pt x="3674" y="5035"/>
                  </a:cubicBezTo>
                  <a:cubicBezTo>
                    <a:pt x="3812" y="5035"/>
                    <a:pt x="3879" y="4900"/>
                    <a:pt x="3879" y="4763"/>
                  </a:cubicBezTo>
                  <a:close/>
                </a:path>
              </a:pathLst>
            </a:custGeom>
            <a:solidFill>
              <a:schemeClr val="accent1"/>
            </a:solidFill>
            <a:ln>
              <a:noFill/>
            </a:ln>
            <a:effectLst>
              <a:glow rad="152400">
                <a:schemeClr val="bg1"/>
              </a:glow>
            </a:effectLst>
          </p:spPr>
          <p:txBody>
            <a:bodyPr wrap="none" lIns="0" tIns="0" rIns="0" bIns="0" anchor="ctr">
              <a:normAutofit/>
            </a:bodyPr>
            <a:lstStyle/>
            <a:p>
              <a:endParaRPr lang="en-US"/>
            </a:p>
          </p:txBody>
        </p:sp>
      </p:grpSp>
    </p:spTree>
    <p:extLst>
      <p:ext uri="{BB962C8B-B14F-4D97-AF65-F5344CB8AC3E}">
        <p14:creationId xmlns:p14="http://schemas.microsoft.com/office/powerpoint/2010/main" val="174466943"/>
      </p:ext>
    </p:extLst>
  </p:cSld>
  <p:clrMapOvr>
    <a:masterClrMapping/>
  </p:clrMapOvr>
</p:sld>
</file>

<file path=ppt/theme/theme1.xml><?xml version="1.0" encoding="utf-8"?>
<a:theme xmlns:a="http://schemas.openxmlformats.org/drawingml/2006/main" name="Office Theme">
  <a:themeElements>
    <a:clrScheme name="5S">
      <a:dk1>
        <a:sysClr val="windowText" lastClr="000000"/>
      </a:dk1>
      <a:lt1>
        <a:srgbClr val="FFFFFF"/>
      </a:lt1>
      <a:dk2>
        <a:srgbClr val="3C5BBE"/>
      </a:dk2>
      <a:lt2>
        <a:srgbClr val="FDE6BC"/>
      </a:lt2>
      <a:accent1>
        <a:srgbClr val="0EBAC7"/>
      </a:accent1>
      <a:accent2>
        <a:srgbClr val="FFAE1D"/>
      </a:accent2>
      <a:accent3>
        <a:srgbClr val="E8B6B1"/>
      </a:accent3>
      <a:accent4>
        <a:srgbClr val="FF1D48"/>
      </a:accent4>
      <a:accent5>
        <a:srgbClr val="3ED68E"/>
      </a:accent5>
      <a:accent6>
        <a:srgbClr val="70AD47"/>
      </a:accent6>
      <a:hlink>
        <a:srgbClr val="2B8C4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XRUYQT3274NZ-880339284-94</_dlc_DocId>
    <_dlc_DocIdUrl xmlns="b22f8f74-215c-4154-9939-bd29e4e8980e">
      <Url>https://supportservices.jobcorps.gov/disability/_layouts/15/DocIdRedir.aspx?ID=XRUYQT3274NZ-880339284-94</Url>
      <Description>XRUYQT3274NZ-880339284-94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075248A-0D77-4A8A-9DF5-B9F50CADF9C8}"/>
</file>

<file path=customXml/itemProps2.xml><?xml version="1.0" encoding="utf-8"?>
<ds:datastoreItem xmlns:ds="http://schemas.openxmlformats.org/officeDocument/2006/customXml" ds:itemID="{E63E7B89-30A6-46CE-8A0F-C9C0D7D7602C}"/>
</file>

<file path=customXml/itemProps3.xml><?xml version="1.0" encoding="utf-8"?>
<ds:datastoreItem xmlns:ds="http://schemas.openxmlformats.org/officeDocument/2006/customXml" ds:itemID="{081F3EF8-2357-4EEA-B6A7-3AEF3670B9F9}"/>
</file>

<file path=customXml/itemProps4.xml><?xml version="1.0" encoding="utf-8"?>
<ds:datastoreItem xmlns:ds="http://schemas.openxmlformats.org/officeDocument/2006/customXml" ds:itemID="{C825B282-21EA-4F99-85E3-F883FDC8DC35}"/>
</file>

<file path=docProps/app.xml><?xml version="1.0" encoding="utf-8"?>
<Properties xmlns="http://schemas.openxmlformats.org/officeDocument/2006/extended-properties" xmlns:vt="http://schemas.openxmlformats.org/officeDocument/2006/docPropsVTypes">
  <TotalTime>0</TotalTime>
  <Words>3724</Words>
  <Application>Microsoft Macintosh PowerPoint</Application>
  <PresentationFormat>Widescreen</PresentationFormat>
  <Paragraphs>399</Paragraphs>
  <Slides>51</Slides>
  <Notes>51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Franklin Gothic Heavy</vt:lpstr>
      <vt:lpstr>Wingdings</vt:lpstr>
      <vt:lpstr>Office Theme</vt:lpstr>
      <vt:lpstr>1_PresenterMedia.com Animated Theme</vt:lpstr>
      <vt:lpstr>PowerPoint Presentation</vt:lpstr>
      <vt:lpstr>PowerPoint Presentation</vt:lpstr>
      <vt:lpstr>Drew Alexander, M.D.</vt:lpstr>
      <vt:lpstr>Attention Deficit/ Hyperactivity Disorder</vt:lpstr>
      <vt:lpstr>Attention Deficit/Hyperactivity Disorder Key Terms</vt:lpstr>
      <vt:lpstr>Core Symptoms of AD/HD</vt:lpstr>
      <vt:lpstr>Sub-types of AD/HD</vt:lpstr>
      <vt:lpstr>Functional Limitations (Examples)</vt:lpstr>
      <vt:lpstr>AD/HD Medication  Management</vt:lpstr>
      <vt:lpstr>Medication Management</vt:lpstr>
      <vt:lpstr>Adverse Events:  Stimulants</vt:lpstr>
      <vt:lpstr>Adverse Events:   Non-Stimulants</vt:lpstr>
      <vt:lpstr>Treatment Options</vt:lpstr>
      <vt:lpstr>Optimal Management</vt:lpstr>
      <vt:lpstr>Tamara Warner, Ph.D.</vt:lpstr>
      <vt:lpstr>“Why you be trippin’?”</vt:lpstr>
      <vt:lpstr>PowerPoint Presentation</vt:lpstr>
      <vt:lpstr>AD/HD Worst Name Ever</vt:lpstr>
      <vt:lpstr>Emotional Dysregulation (ED)</vt:lpstr>
      <vt:lpstr>Heuristic Model of Self-Regulation Two complimentary or competing systems</vt:lpstr>
      <vt:lpstr>PowerPoint Presentation</vt:lpstr>
      <vt:lpstr>Strategies</vt:lpstr>
      <vt:lpstr>HOT vs COLD Cognition</vt:lpstr>
      <vt:lpstr>Strategies: What NOT to Do</vt:lpstr>
      <vt:lpstr>Strategies: What NOT to Do</vt:lpstr>
      <vt:lpstr>Strategies: What to TRY</vt:lpstr>
      <vt:lpstr>Strategies: What to TRY</vt:lpstr>
      <vt:lpstr>Strategies: What to TRY</vt:lpstr>
      <vt:lpstr>Strategies: What to TRY</vt:lpstr>
      <vt:lpstr>Final words: AD/HD and ED</vt:lpstr>
      <vt:lpstr>Diane Fairchild</vt:lpstr>
      <vt:lpstr>Accommodating Students with AD/HD</vt:lpstr>
      <vt:lpstr>Supporting Functional Limitations with Accommodations</vt:lpstr>
      <vt:lpstr>Accommodating AD/HD See “Treatment Options” Slide</vt:lpstr>
      <vt:lpstr>Anna</vt:lpstr>
      <vt:lpstr>Let’s Discuss How to Accommodate Anna!</vt:lpstr>
      <vt:lpstr>Let’s Discuss How to Accommodate Anna!</vt:lpstr>
      <vt:lpstr>What might Anna’s Accommodation Plan (AP) include?</vt:lpstr>
      <vt:lpstr>Other Distractibility and Focus-related Accommodations</vt:lpstr>
      <vt:lpstr>Organizational Accommodations</vt:lpstr>
      <vt:lpstr>Other Organizational Accommodations</vt:lpstr>
      <vt:lpstr>Other Organizational Accommodations</vt:lpstr>
      <vt:lpstr>Resources</vt:lpstr>
      <vt:lpstr>ADDitude www.additudemag.com</vt:lpstr>
      <vt:lpstr>Understood.Org </vt:lpstr>
      <vt:lpstr>Tools for Life http://www.gatfl.org</vt:lpstr>
      <vt:lpstr>Job Accommodation Network http://askjan.org</vt:lpstr>
      <vt:lpstr>Job Corps Disability Website https://supportservices.jobcorps.gov/disability/Pages/default.aspx</vt:lpstr>
      <vt:lpstr>PowerPoint Presentation</vt:lpstr>
      <vt:lpstr>Job Corps Health Website https://supportservices.jobcorps.gov/Health/Pages/default.aspx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2</dc:title>
  <dc:creator/>
  <cp:lastModifiedBy/>
  <cp:revision>1</cp:revision>
  <cp:lastPrinted>2019-07-17T17:21:36Z</cp:lastPrinted>
  <dcterms:created xsi:type="dcterms:W3CDTF">2019-07-10T13:31:47Z</dcterms:created>
  <dcterms:modified xsi:type="dcterms:W3CDTF">2019-07-25T14:51:35Z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f6cd6955-0d29-4800-807c-19f56b76565e</vt:lpwstr>
  </property>
</Properties>
</file>