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9"/>
  </p:notesMasterIdLst>
  <p:sldIdLst>
    <p:sldId id="263" r:id="rId2"/>
    <p:sldId id="277" r:id="rId3"/>
    <p:sldId id="274" r:id="rId4"/>
    <p:sldId id="256" r:id="rId5"/>
    <p:sldId id="289" r:id="rId6"/>
    <p:sldId id="860" r:id="rId7"/>
    <p:sldId id="847" r:id="rId8"/>
    <p:sldId id="861" r:id="rId9"/>
    <p:sldId id="859" r:id="rId10"/>
    <p:sldId id="271" r:id="rId11"/>
    <p:sldId id="865" r:id="rId12"/>
    <p:sldId id="884" r:id="rId13"/>
    <p:sldId id="885" r:id="rId14"/>
    <p:sldId id="886" r:id="rId15"/>
    <p:sldId id="863" r:id="rId16"/>
    <p:sldId id="324" r:id="rId17"/>
    <p:sldId id="325" r:id="rId18"/>
    <p:sldId id="867" r:id="rId19"/>
    <p:sldId id="343" r:id="rId20"/>
    <p:sldId id="348" r:id="rId21"/>
    <p:sldId id="868" r:id="rId22"/>
    <p:sldId id="282" r:id="rId23"/>
    <p:sldId id="346" r:id="rId24"/>
    <p:sldId id="347" r:id="rId25"/>
    <p:sldId id="869" r:id="rId26"/>
    <p:sldId id="870" r:id="rId27"/>
    <p:sldId id="871" r:id="rId28"/>
    <p:sldId id="887" r:id="rId29"/>
    <p:sldId id="873" r:id="rId30"/>
    <p:sldId id="875" r:id="rId31"/>
    <p:sldId id="880" r:id="rId32"/>
    <p:sldId id="881" r:id="rId33"/>
    <p:sldId id="883" r:id="rId34"/>
    <p:sldId id="874" r:id="rId35"/>
    <p:sldId id="882" r:id="rId36"/>
    <p:sldId id="547" r:id="rId37"/>
    <p:sldId id="846" r:id="rId38"/>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20000"/>
    <a:srgbClr val="005392"/>
    <a:srgbClr val="007635"/>
    <a:srgbClr val="7DFFB8"/>
    <a:srgbClr val="00E668"/>
    <a:srgbClr val="FF6600"/>
    <a:srgbClr val="00863D"/>
    <a:srgbClr val="009A46"/>
    <a:srgbClr val="FFD6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479" autoAdjust="0"/>
  </p:normalViewPr>
  <p:slideViewPr>
    <p:cSldViewPr snapToGrid="0">
      <p:cViewPr varScale="1">
        <p:scale>
          <a:sx n="55" d="100"/>
          <a:sy n="55" d="100"/>
        </p:scale>
        <p:origin x="1260" y="60"/>
      </p:cViewPr>
      <p:guideLst>
        <p:guide orient="horz" pos="2160"/>
        <p:guide pos="3840"/>
      </p:guideLst>
    </p:cSldViewPr>
  </p:slideViewPr>
  <p:notesTextViewPr>
    <p:cViewPr>
      <p:scale>
        <a:sx n="1" d="1"/>
        <a:sy n="1" d="1"/>
      </p:scale>
      <p:origin x="0" y="0"/>
    </p:cViewPr>
  </p:notesTextViewPr>
  <p:sorterViewPr>
    <p:cViewPr>
      <p:scale>
        <a:sx n="180" d="100"/>
        <a:sy n="180" d="100"/>
      </p:scale>
      <p:origin x="0" y="-26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C57F0-7C18-43D3-8EBC-7395A7E2B461}" type="datetimeFigureOut">
              <a:rPr lang="en-US" smtClean="0"/>
              <a:t>4/23/2019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3541B-B242-4BAF-9BB9-6A8174888D1E}" type="slidenum">
              <a:rPr lang="en-US" smtClean="0"/>
              <a:t>‹#›</a:t>
            </a:fld>
            <a:endParaRPr lang="en-US"/>
          </a:p>
        </p:txBody>
      </p:sp>
    </p:spTree>
    <p:extLst>
      <p:ext uri="{BB962C8B-B14F-4D97-AF65-F5344CB8AC3E}">
        <p14:creationId xmlns:p14="http://schemas.microsoft.com/office/powerpoint/2010/main" val="319362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LXDgFdusXG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3U9u2gVMkY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4</a:t>
            </a:fld>
            <a:endParaRPr lang="en-US"/>
          </a:p>
        </p:txBody>
      </p:sp>
    </p:spTree>
    <p:extLst>
      <p:ext uri="{BB962C8B-B14F-4D97-AF65-F5344CB8AC3E}">
        <p14:creationId xmlns:p14="http://schemas.microsoft.com/office/powerpoint/2010/main" val="3611392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more classic type set of functional limitations and then on the next case, we will deal with a bit more challenging scenario.</a:t>
            </a:r>
          </a:p>
        </p:txBody>
      </p:sp>
      <p:sp>
        <p:nvSpPr>
          <p:cNvPr id="4" name="Slide Number Placeholder 3"/>
          <p:cNvSpPr>
            <a:spLocks noGrp="1"/>
          </p:cNvSpPr>
          <p:nvPr>
            <p:ph type="sldNum" sz="quarter" idx="5"/>
          </p:nvPr>
        </p:nvSpPr>
        <p:spPr/>
        <p:txBody>
          <a:bodyPr/>
          <a:lstStyle/>
          <a:p>
            <a:fld id="{D323541B-B242-4BAF-9BB9-6A8174888D1E}" type="slidenum">
              <a:rPr lang="en-US" smtClean="0"/>
              <a:t>17</a:t>
            </a:fld>
            <a:endParaRPr lang="en-US"/>
          </a:p>
        </p:txBody>
      </p:sp>
    </p:spTree>
    <p:extLst>
      <p:ext uri="{BB962C8B-B14F-4D97-AF65-F5344CB8AC3E}">
        <p14:creationId xmlns:p14="http://schemas.microsoft.com/office/powerpoint/2010/main" val="10270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18</a:t>
            </a:fld>
            <a:endParaRPr lang="en-US"/>
          </a:p>
        </p:txBody>
      </p:sp>
    </p:spTree>
    <p:extLst>
      <p:ext uri="{BB962C8B-B14F-4D97-AF65-F5344CB8AC3E}">
        <p14:creationId xmlns:p14="http://schemas.microsoft.com/office/powerpoint/2010/main" val="2612183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about DeAndre’s stimming behavior?  Let’s talk about this for a minute.</a:t>
            </a:r>
          </a:p>
          <a:p>
            <a:endParaRPr lang="en-US" dirty="0"/>
          </a:p>
          <a:p>
            <a:r>
              <a:rPr lang="en-US" dirty="0"/>
              <a:t>What about his strengths?  Let’s not forget that we can put supports and strategies in place that use his strengths!</a:t>
            </a:r>
          </a:p>
        </p:txBody>
      </p:sp>
      <p:sp>
        <p:nvSpPr>
          <p:cNvPr id="4" name="Slide Number Placeholder 3"/>
          <p:cNvSpPr>
            <a:spLocks noGrp="1"/>
          </p:cNvSpPr>
          <p:nvPr>
            <p:ph type="sldNum" sz="quarter" idx="5"/>
          </p:nvPr>
        </p:nvSpPr>
        <p:spPr/>
        <p:txBody>
          <a:bodyPr/>
          <a:lstStyle/>
          <a:p>
            <a:fld id="{D323541B-B242-4BAF-9BB9-6A8174888D1E}" type="slidenum">
              <a:rPr lang="en-US" smtClean="0"/>
              <a:t>19</a:t>
            </a:fld>
            <a:endParaRPr lang="en-US"/>
          </a:p>
        </p:txBody>
      </p:sp>
    </p:spTree>
    <p:extLst>
      <p:ext uri="{BB962C8B-B14F-4D97-AF65-F5344CB8AC3E}">
        <p14:creationId xmlns:p14="http://schemas.microsoft.com/office/powerpoint/2010/main" val="2857073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type of headsets might be best?  What about ear buds and their effectiveness with filtering loud noises</a:t>
            </a:r>
          </a:p>
          <a:p>
            <a:endParaRPr lang="en-US" dirty="0"/>
          </a:p>
          <a:p>
            <a:r>
              <a:rPr lang="en-US" dirty="0"/>
              <a:t>Motor coordination</a:t>
            </a:r>
          </a:p>
          <a:p>
            <a:r>
              <a:rPr lang="en-US" dirty="0"/>
              <a:t> - schedule adjustments to minimize traveling up and down stairs </a:t>
            </a:r>
          </a:p>
        </p:txBody>
      </p:sp>
      <p:sp>
        <p:nvSpPr>
          <p:cNvPr id="4" name="Slide Number Placeholder 3"/>
          <p:cNvSpPr>
            <a:spLocks noGrp="1"/>
          </p:cNvSpPr>
          <p:nvPr>
            <p:ph type="sldNum" sz="quarter" idx="10"/>
          </p:nvPr>
        </p:nvSpPr>
        <p:spPr/>
        <p:txBody>
          <a:bodyPr/>
          <a:lstStyle/>
          <a:p>
            <a:fld id="{DEB6398D-5E16-41DF-9813-CB74FAB48516}" type="slidenum">
              <a:rPr lang="en-US" smtClean="0"/>
              <a:t>22</a:t>
            </a:fld>
            <a:endParaRPr lang="en-US"/>
          </a:p>
        </p:txBody>
      </p:sp>
    </p:spTree>
    <p:extLst>
      <p:ext uri="{BB962C8B-B14F-4D97-AF65-F5344CB8AC3E}">
        <p14:creationId xmlns:p14="http://schemas.microsoft.com/office/powerpoint/2010/main" val="2374989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24</a:t>
            </a:fld>
            <a:endParaRPr lang="en-US"/>
          </a:p>
        </p:txBody>
      </p:sp>
    </p:spTree>
    <p:extLst>
      <p:ext uri="{BB962C8B-B14F-4D97-AF65-F5344CB8AC3E}">
        <p14:creationId xmlns:p14="http://schemas.microsoft.com/office/powerpoint/2010/main" val="1576089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Rather than identify accommodations for every functional limitation, this time, we are going to talk more about the considerations you need to make throughout the process.</a:t>
            </a:r>
          </a:p>
        </p:txBody>
      </p:sp>
      <p:sp>
        <p:nvSpPr>
          <p:cNvPr id="4" name="Slide Number Placeholder 3"/>
          <p:cNvSpPr>
            <a:spLocks noGrp="1"/>
          </p:cNvSpPr>
          <p:nvPr>
            <p:ph type="sldNum" sz="quarter" idx="5"/>
          </p:nvPr>
        </p:nvSpPr>
        <p:spPr/>
        <p:txBody>
          <a:bodyPr/>
          <a:lstStyle/>
          <a:p>
            <a:fld id="{D323541B-B242-4BAF-9BB9-6A8174888D1E}" type="slidenum">
              <a:rPr lang="en-US" smtClean="0"/>
              <a:t>26</a:t>
            </a:fld>
            <a:endParaRPr lang="en-US"/>
          </a:p>
        </p:txBody>
      </p:sp>
    </p:spTree>
    <p:extLst>
      <p:ext uri="{BB962C8B-B14F-4D97-AF65-F5344CB8AC3E}">
        <p14:creationId xmlns:p14="http://schemas.microsoft.com/office/powerpoint/2010/main" val="3272299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 limitations are not always clearly spelled out for you.  You may have to ask the applicant/student how something affects them or use the documentation to ask relevant questions about potential supports needed.  For example, how does her depression impact her?  The CMHC should be involved and perhaps can offer some suggestions for relevant reasonable accommodations/supports.</a:t>
            </a:r>
          </a:p>
        </p:txBody>
      </p:sp>
      <p:sp>
        <p:nvSpPr>
          <p:cNvPr id="4" name="Slide Number Placeholder 3"/>
          <p:cNvSpPr>
            <a:spLocks noGrp="1"/>
          </p:cNvSpPr>
          <p:nvPr>
            <p:ph type="sldNum" sz="quarter" idx="5"/>
          </p:nvPr>
        </p:nvSpPr>
        <p:spPr/>
        <p:txBody>
          <a:bodyPr/>
          <a:lstStyle/>
          <a:p>
            <a:fld id="{D323541B-B242-4BAF-9BB9-6A8174888D1E}" type="slidenum">
              <a:rPr lang="en-US" smtClean="0"/>
              <a:t>27</a:t>
            </a:fld>
            <a:endParaRPr lang="en-US"/>
          </a:p>
        </p:txBody>
      </p:sp>
    </p:spTree>
    <p:extLst>
      <p:ext uri="{BB962C8B-B14F-4D97-AF65-F5344CB8AC3E}">
        <p14:creationId xmlns:p14="http://schemas.microsoft.com/office/powerpoint/2010/main" val="3216653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Functional limitations are not always clearly spelled out for you.  You may have to ask the applicant/student how something affects them or use the documentation to ask relevant questions about potential supports needed.  For example, how does her depression impact her?  The CMHC should be involved and perhaps can offer some suggestions for relevant reasonable accommodations/supports.</a:t>
            </a:r>
          </a:p>
        </p:txBody>
      </p:sp>
      <p:sp>
        <p:nvSpPr>
          <p:cNvPr id="4" name="Slide Number Placeholder 3"/>
          <p:cNvSpPr>
            <a:spLocks noGrp="1"/>
          </p:cNvSpPr>
          <p:nvPr>
            <p:ph type="sldNum" sz="quarter" idx="5"/>
          </p:nvPr>
        </p:nvSpPr>
        <p:spPr/>
        <p:txBody>
          <a:bodyPr/>
          <a:lstStyle/>
          <a:p>
            <a:fld id="{D323541B-B242-4BAF-9BB9-6A8174888D1E}" type="slidenum">
              <a:rPr lang="en-US" smtClean="0"/>
              <a:t>28</a:t>
            </a:fld>
            <a:endParaRPr lang="en-US"/>
          </a:p>
        </p:txBody>
      </p:sp>
    </p:spTree>
    <p:extLst>
      <p:ext uri="{BB962C8B-B14F-4D97-AF65-F5344CB8AC3E}">
        <p14:creationId xmlns:p14="http://schemas.microsoft.com/office/powerpoint/2010/main" val="62124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30</a:t>
            </a:fld>
            <a:endParaRPr lang="en-US"/>
          </a:p>
        </p:txBody>
      </p:sp>
    </p:spTree>
    <p:extLst>
      <p:ext uri="{BB962C8B-B14F-4D97-AF65-F5344CB8AC3E}">
        <p14:creationId xmlns:p14="http://schemas.microsoft.com/office/powerpoint/2010/main" val="313327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31</a:t>
            </a:fld>
            <a:endParaRPr lang="en-US"/>
          </a:p>
        </p:txBody>
      </p:sp>
    </p:spTree>
    <p:extLst>
      <p:ext uri="{BB962C8B-B14F-4D97-AF65-F5344CB8AC3E}">
        <p14:creationId xmlns:p14="http://schemas.microsoft.com/office/powerpoint/2010/main" val="297563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are common characteristics in individuals with ASD, each person is unique and their presentation of ASD is unique so we have to be sure to get to know the individual and tailor supports to his or her unique needs and build upon his or her strengths.</a:t>
            </a:r>
          </a:p>
        </p:txBody>
      </p:sp>
      <p:sp>
        <p:nvSpPr>
          <p:cNvPr id="4" name="Slide Number Placeholder 3"/>
          <p:cNvSpPr>
            <a:spLocks noGrp="1"/>
          </p:cNvSpPr>
          <p:nvPr>
            <p:ph type="sldNum" sz="quarter" idx="5"/>
          </p:nvPr>
        </p:nvSpPr>
        <p:spPr/>
        <p:txBody>
          <a:bodyPr/>
          <a:lstStyle/>
          <a:p>
            <a:fld id="{D323541B-B242-4BAF-9BB9-6A8174888D1E}" type="slidenum">
              <a:rPr lang="en-US" smtClean="0"/>
              <a:t>5</a:t>
            </a:fld>
            <a:endParaRPr lang="en-US"/>
          </a:p>
        </p:txBody>
      </p:sp>
    </p:spTree>
    <p:extLst>
      <p:ext uri="{BB962C8B-B14F-4D97-AF65-F5344CB8AC3E}">
        <p14:creationId xmlns:p14="http://schemas.microsoft.com/office/powerpoint/2010/main" val="3890187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https://www.youtube.com/watch?v=LXDgFdusXGM</a:t>
            </a:r>
            <a:endParaRPr lang="en-US" sz="1200" kern="1200" dirty="0">
              <a:solidFill>
                <a:schemeClr val="tx1"/>
              </a:solidFill>
              <a:effectLst/>
              <a:latin typeface="+mn-lt"/>
              <a:ea typeface="+mn-ea"/>
              <a:cs typeface="+mn-cs"/>
            </a:endParaRPr>
          </a:p>
          <a:p>
            <a:endParaRPr lang="en-US" dirty="0"/>
          </a:p>
          <a:p>
            <a:r>
              <a:rPr lang="en-US" dirty="0"/>
              <a:t>Video clip options:</a:t>
            </a:r>
          </a:p>
          <a:p>
            <a:r>
              <a:rPr lang="en-US"/>
              <a:t>Staff and clip intro: 0-43</a:t>
            </a:r>
          </a:p>
          <a:p>
            <a:r>
              <a:rPr lang="en-US"/>
              <a:t>Behavior </a:t>
            </a:r>
            <a:r>
              <a:rPr lang="en-US" dirty="0"/>
              <a:t>– 24:50 – 27:52</a:t>
            </a:r>
          </a:p>
          <a:p>
            <a:r>
              <a:rPr lang="en-US" dirty="0"/>
              <a:t>Sensory – 27:53 </a:t>
            </a:r>
            <a:r>
              <a:rPr lang="en-US"/>
              <a:t>– 30:46</a:t>
            </a:r>
          </a:p>
          <a:p>
            <a:r>
              <a:rPr lang="en-US" b="1" u="sng"/>
              <a:t>Workplace Challenges – 33:49 – 37:51</a:t>
            </a:r>
            <a:endParaRPr lang="en-US" b="1" u="sng" dirty="0"/>
          </a:p>
        </p:txBody>
      </p:sp>
      <p:sp>
        <p:nvSpPr>
          <p:cNvPr id="4" name="Slide Number Placeholder 3"/>
          <p:cNvSpPr>
            <a:spLocks noGrp="1"/>
          </p:cNvSpPr>
          <p:nvPr>
            <p:ph type="sldNum" sz="quarter" idx="5"/>
          </p:nvPr>
        </p:nvSpPr>
        <p:spPr/>
        <p:txBody>
          <a:bodyPr/>
          <a:lstStyle/>
          <a:p>
            <a:fld id="{D323541B-B242-4BAF-9BB9-6A8174888D1E}" type="slidenum">
              <a:rPr lang="en-US" smtClean="0"/>
              <a:t>33</a:t>
            </a:fld>
            <a:endParaRPr lang="en-US"/>
          </a:p>
        </p:txBody>
      </p:sp>
    </p:spTree>
    <p:extLst>
      <p:ext uri="{BB962C8B-B14F-4D97-AF65-F5344CB8AC3E}">
        <p14:creationId xmlns:p14="http://schemas.microsoft.com/office/powerpoint/2010/main" val="3423068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34</a:t>
            </a:fld>
            <a:endParaRPr lang="en-US"/>
          </a:p>
        </p:txBody>
      </p:sp>
    </p:spTree>
    <p:extLst>
      <p:ext uri="{BB962C8B-B14F-4D97-AF65-F5344CB8AC3E}">
        <p14:creationId xmlns:p14="http://schemas.microsoft.com/office/powerpoint/2010/main" val="345403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35</a:t>
            </a:fld>
            <a:endParaRPr lang="en-US"/>
          </a:p>
        </p:txBody>
      </p:sp>
    </p:spTree>
    <p:extLst>
      <p:ext uri="{BB962C8B-B14F-4D97-AF65-F5344CB8AC3E}">
        <p14:creationId xmlns:p14="http://schemas.microsoft.com/office/powerpoint/2010/main" val="2548301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36</a:t>
            </a:fld>
            <a:endParaRPr lang="en-US"/>
          </a:p>
        </p:txBody>
      </p:sp>
    </p:spTree>
    <p:extLst>
      <p:ext uri="{BB962C8B-B14F-4D97-AF65-F5344CB8AC3E}">
        <p14:creationId xmlns:p14="http://schemas.microsoft.com/office/powerpoint/2010/main" val="231069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546E63-692C-483F-B32B-B1B3286A932D}" type="slidenum">
              <a:rPr lang="en-US" smtClean="0"/>
              <a:t>37</a:t>
            </a:fld>
            <a:endParaRPr lang="en-US"/>
          </a:p>
        </p:txBody>
      </p:sp>
    </p:spTree>
    <p:extLst>
      <p:ext uri="{BB962C8B-B14F-4D97-AF65-F5344CB8AC3E}">
        <p14:creationId xmlns:p14="http://schemas.microsoft.com/office/powerpoint/2010/main" val="426877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https://www.aspergerexperts.com/</a:t>
            </a:r>
          </a:p>
          <a:p>
            <a:r>
              <a:rPr lang="en-US"/>
              <a:t>0-3:54</a:t>
            </a:r>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7</a:t>
            </a:fld>
            <a:endParaRPr lang="en-US"/>
          </a:p>
        </p:txBody>
      </p:sp>
    </p:spTree>
    <p:extLst>
      <p:ext uri="{BB962C8B-B14F-4D97-AF65-F5344CB8AC3E}">
        <p14:creationId xmlns:p14="http://schemas.microsoft.com/office/powerpoint/2010/main" val="129236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https://csesa.fpg.unc.edu/sites/csesa.fpg.unc.edu/files/Supporting%20Communication%20in%20High%20School.pdf</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9</a:t>
            </a:fld>
            <a:endParaRPr lang="en-US"/>
          </a:p>
        </p:txBody>
      </p:sp>
    </p:spTree>
    <p:extLst>
      <p:ext uri="{BB962C8B-B14F-4D97-AF65-F5344CB8AC3E}">
        <p14:creationId xmlns:p14="http://schemas.microsoft.com/office/powerpoint/2010/main" val="63862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10</a:t>
            </a:fld>
            <a:endParaRPr lang="en-US"/>
          </a:p>
        </p:txBody>
      </p:sp>
    </p:spTree>
    <p:extLst>
      <p:ext uri="{BB962C8B-B14F-4D97-AF65-F5344CB8AC3E}">
        <p14:creationId xmlns:p14="http://schemas.microsoft.com/office/powerpoint/2010/main" val="138006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https://www.youtube.com/watch?v=3U9u2gVMkY4</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0 – 1:54</a:t>
            </a:r>
          </a:p>
          <a:p>
            <a:r>
              <a:rPr lang="en-US" sz="1200" u="none" kern="1200" dirty="0">
                <a:solidFill>
                  <a:schemeClr val="tx1"/>
                </a:solidFill>
                <a:effectLst/>
                <a:latin typeface="+mn-lt"/>
                <a:ea typeface="+mn-ea"/>
                <a:cs typeface="+mn-cs"/>
              </a:rPr>
              <a:t>3:19 – 4:30</a:t>
            </a:r>
            <a:endParaRPr lang="en-US" u="none" dirty="0"/>
          </a:p>
        </p:txBody>
      </p:sp>
      <p:sp>
        <p:nvSpPr>
          <p:cNvPr id="4" name="Slide Number Placeholder 3"/>
          <p:cNvSpPr>
            <a:spLocks noGrp="1"/>
          </p:cNvSpPr>
          <p:nvPr>
            <p:ph type="sldNum" sz="quarter" idx="5"/>
          </p:nvPr>
        </p:nvSpPr>
        <p:spPr/>
        <p:txBody>
          <a:bodyPr/>
          <a:lstStyle/>
          <a:p>
            <a:fld id="{D323541B-B242-4BAF-9BB9-6A8174888D1E}" type="slidenum">
              <a:rPr lang="en-US" smtClean="0"/>
              <a:t>12</a:t>
            </a:fld>
            <a:endParaRPr lang="en-US"/>
          </a:p>
        </p:txBody>
      </p:sp>
    </p:spTree>
    <p:extLst>
      <p:ext uri="{BB962C8B-B14F-4D97-AF65-F5344CB8AC3E}">
        <p14:creationId xmlns:p14="http://schemas.microsoft.com/office/powerpoint/2010/main" val="265852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13</a:t>
            </a:fld>
            <a:endParaRPr lang="en-US"/>
          </a:p>
        </p:txBody>
      </p:sp>
    </p:spTree>
    <p:extLst>
      <p:ext uri="{BB962C8B-B14F-4D97-AF65-F5344CB8AC3E}">
        <p14:creationId xmlns:p14="http://schemas.microsoft.com/office/powerpoint/2010/main" val="176454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14</a:t>
            </a:fld>
            <a:endParaRPr lang="en-US"/>
          </a:p>
        </p:txBody>
      </p:sp>
    </p:spTree>
    <p:extLst>
      <p:ext uri="{BB962C8B-B14F-4D97-AF65-F5344CB8AC3E}">
        <p14:creationId xmlns:p14="http://schemas.microsoft.com/office/powerpoint/2010/main" val="1488796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23541B-B242-4BAF-9BB9-6A8174888D1E}" type="slidenum">
              <a:rPr lang="en-US" smtClean="0"/>
              <a:t>15</a:t>
            </a:fld>
            <a:endParaRPr lang="en-US"/>
          </a:p>
        </p:txBody>
      </p:sp>
    </p:spTree>
    <p:extLst>
      <p:ext uri="{BB962C8B-B14F-4D97-AF65-F5344CB8AC3E}">
        <p14:creationId xmlns:p14="http://schemas.microsoft.com/office/powerpoint/2010/main" val="397341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41D2F30-CD97-4E96-B5F0-BCF9746C620E}" type="datetime1">
              <a:rPr lang="en-US" smtClean="0"/>
              <a:t>4/23/2019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338271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B771B91-B36D-4182-BF9E-99DDA572F050}" type="datetime1">
              <a:rPr lang="en-US" smtClean="0"/>
              <a:t>4/23/2019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3990150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69C2E23-1EDA-45A1-90D6-AD88AA6F5BA6}" type="datetime1">
              <a:rPr lang="en-US" smtClean="0"/>
              <a:t>4/23/2019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157413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D481E2E-AC71-485B-B95A-DD7F1B12943E}" type="datetime1">
              <a:rPr lang="en-US" smtClean="0"/>
              <a:t>4/23/2019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A871D27-0CE8-4F84-B7C7-B6E65FDA6011}" type="slidenum">
              <a:rPr lang="en-US" smtClean="0"/>
              <a:pPr/>
              <a:t>‹#›</a:t>
            </a:fld>
            <a:endParaRPr lang="en-US" dirty="0"/>
          </a:p>
        </p:txBody>
      </p:sp>
    </p:spTree>
    <p:extLst>
      <p:ext uri="{BB962C8B-B14F-4D97-AF65-F5344CB8AC3E}">
        <p14:creationId xmlns:p14="http://schemas.microsoft.com/office/powerpoint/2010/main" val="168214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6647AA91-97B4-4A61-B2B2-0D44CAB4FF4C}" type="datetime1">
              <a:rPr lang="en-US" smtClean="0"/>
              <a:t>4/23/2019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45911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E9862C5E-DCC7-4840-B39A-5AD6BB547A75}" type="datetime1">
              <a:rPr lang="en-US" smtClean="0"/>
              <a:t>4/23/2019</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49284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267F41AB-CF79-4374-ADF4-5A13B13301FB}" type="datetime1">
              <a:rPr lang="en-US" smtClean="0"/>
              <a:t>4/23/2019</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124505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E77A9AF7-6963-4770-86B2-B99A26FFE9C5}" type="datetime1">
              <a:rPr lang="en-US" smtClean="0"/>
              <a:t>4/23/2019</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97018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0B719674-9BD1-4B7D-B225-3501DE30422B}" type="datetime1">
              <a:rPr lang="en-US" smtClean="0"/>
              <a:t>4/23/2019</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331415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138C14A-8838-4CEE-89E3-3F85E0C88D24}" type="datetime1">
              <a:rPr lang="en-US" smtClean="0"/>
              <a:t>4/23/2019</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414982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5DFE514-670E-48FF-934B-522A9A40165A}" type="datetime1">
              <a:rPr lang="en-US" smtClean="0"/>
              <a:t>4/23/2019</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A871D27-0CE8-4F84-B7C7-B6E65FDA6011}" type="slidenum">
              <a:rPr lang="en-US" smtClean="0"/>
              <a:t>‹#›</a:t>
            </a:fld>
            <a:endParaRPr lang="en-US"/>
          </a:p>
        </p:txBody>
      </p:sp>
    </p:spTree>
    <p:extLst>
      <p:ext uri="{BB962C8B-B14F-4D97-AF65-F5344CB8AC3E}">
        <p14:creationId xmlns:p14="http://schemas.microsoft.com/office/powerpoint/2010/main" val="204296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rgbClr val="0070C0"/>
                </a:solidFill>
              </a:defRPr>
            </a:lvl1pPr>
          </a:lstStyle>
          <a:p>
            <a:fld id="{5A871D27-0CE8-4F84-B7C7-B6E65FDA6011}" type="slidenum">
              <a:rPr lang="en-US" smtClean="0"/>
              <a:pPr/>
              <a:t>‹#›</a:t>
            </a:fld>
            <a:endParaRPr lang="en-US" dirty="0"/>
          </a:p>
        </p:txBody>
      </p:sp>
    </p:spTree>
    <p:extLst>
      <p:ext uri="{BB962C8B-B14F-4D97-AF65-F5344CB8AC3E}">
        <p14:creationId xmlns:p14="http://schemas.microsoft.com/office/powerpoint/2010/main" val="2477780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rgbClr val="0070C0"/>
          </a:solidFill>
          <a:latin typeface="+mj-lt"/>
          <a:ea typeface="+mj-ea"/>
          <a:cs typeface="+mj-cs"/>
        </a:defRPr>
      </a:lvl1pPr>
    </p:titleStyle>
    <p:bodyStyle>
      <a:lvl1pPr marL="228594" indent="-228594" algn="l" defTabSz="914377" rtl="0" eaLnBrk="1" latinLnBrk="0" hangingPunct="1">
        <a:lnSpc>
          <a:spcPct val="114000"/>
        </a:lnSpc>
        <a:spcBef>
          <a:spcPts val="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783" indent="-228594" algn="l" defTabSz="914377" rtl="0" eaLnBrk="1" latinLnBrk="0" hangingPunct="1">
        <a:lnSpc>
          <a:spcPct val="114000"/>
        </a:lnSpc>
        <a:spcBef>
          <a:spcPts val="0"/>
        </a:spcBef>
        <a:buClr>
          <a:srgbClr val="00B050"/>
        </a:buClr>
        <a:buFont typeface="Wingdings" panose="05000000000000000000" pitchFamily="2" charset="2"/>
        <a:buChar char="§"/>
        <a:defRPr sz="2400" kern="1200">
          <a:solidFill>
            <a:schemeClr val="tx1"/>
          </a:solidFill>
          <a:latin typeface="+mn-lt"/>
          <a:ea typeface="+mn-ea"/>
          <a:cs typeface="+mn-cs"/>
        </a:defRPr>
      </a:lvl2pPr>
      <a:lvl3pPr marL="1142971" indent="-228594" algn="l" defTabSz="914377" rtl="0" eaLnBrk="1" latinLnBrk="0" hangingPunct="1">
        <a:lnSpc>
          <a:spcPct val="114000"/>
        </a:lnSpc>
        <a:spcBef>
          <a:spcPts val="0"/>
        </a:spcBef>
        <a:buClr>
          <a:srgbClr val="FFD653"/>
        </a:buClr>
        <a:buFont typeface="Wingdings" panose="05000000000000000000" pitchFamily="2" charset="2"/>
        <a:buChar char="§"/>
        <a:defRPr sz="2000" kern="1200">
          <a:solidFill>
            <a:schemeClr val="tx1"/>
          </a:solidFill>
          <a:latin typeface="+mn-lt"/>
          <a:ea typeface="+mn-ea"/>
          <a:cs typeface="+mn-cs"/>
        </a:defRPr>
      </a:lvl3pPr>
      <a:lvl4pPr marL="1600160" indent="-228594" algn="l" defTabSz="914377" rtl="0" eaLnBrk="1" latinLnBrk="0" hangingPunct="1">
        <a:lnSpc>
          <a:spcPct val="114000"/>
        </a:lnSpc>
        <a:spcBef>
          <a:spcPts val="0"/>
        </a:spcBef>
        <a:buClr>
          <a:srgbClr val="0070C0"/>
        </a:buClr>
        <a:buFont typeface="Wingdings" panose="05000000000000000000" pitchFamily="2" charset="2"/>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Wingdings" panose="05000000000000000000" pitchFamily="2" charset="2"/>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xZOcxJXfAhVjS98KHca0DrgQjRx6BAgBEAU&amp;url=https://thefuneralcommander.com/2015/10/16/funeral-director-training-when-money-is-a-problem/&amp;psig=AOvVaw0DlSIzlhfNCBbjB2mo7OsU&amp;ust=154454058776628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p:cNvSpPr/>
          <p:nvPr/>
        </p:nvSpPr>
        <p:spPr>
          <a:xfrm>
            <a:off x="0" y="-64332"/>
            <a:ext cx="12192000" cy="2876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12" name="Line 10"/>
          <p:cNvSpPr>
            <a:spLocks noChangeShapeType="1"/>
          </p:cNvSpPr>
          <p:nvPr/>
        </p:nvSpPr>
        <p:spPr bwMode="auto">
          <a:xfrm>
            <a:off x="-17462" y="1757457"/>
            <a:ext cx="12209463" cy="0"/>
          </a:xfrm>
          <a:prstGeom prst="line">
            <a:avLst/>
          </a:prstGeom>
          <a:noFill/>
          <a:ln w="26988" cap="rnd">
            <a:solidFill>
              <a:srgbClr val="FFD653"/>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grpSp>
        <p:nvGrpSpPr>
          <p:cNvPr id="30" name="Group 29">
            <a:extLst>
              <a:ext uri="{FF2B5EF4-FFF2-40B4-BE49-F238E27FC236}">
                <a16:creationId xmlns:a16="http://schemas.microsoft.com/office/drawing/2014/main" id="{63B53DB5-E63D-4E1C-A08E-BB3FB9C84D06}"/>
              </a:ext>
            </a:extLst>
          </p:cNvPr>
          <p:cNvGrpSpPr/>
          <p:nvPr/>
        </p:nvGrpSpPr>
        <p:grpSpPr>
          <a:xfrm>
            <a:off x="258380" y="1917563"/>
            <a:ext cx="11675238" cy="3955301"/>
            <a:chOff x="324119" y="2126005"/>
            <a:chExt cx="11675238" cy="3955301"/>
          </a:xfrm>
        </p:grpSpPr>
        <p:sp>
          <p:nvSpPr>
            <p:cNvPr id="8" name="Rectangle 6"/>
            <p:cNvSpPr>
              <a:spLocks noChangeArrowheads="1"/>
            </p:cNvSpPr>
            <p:nvPr/>
          </p:nvSpPr>
          <p:spPr bwMode="auto">
            <a:xfrm>
              <a:off x="324119" y="2126005"/>
              <a:ext cx="11675238" cy="1426819"/>
            </a:xfrm>
            <a:prstGeom prst="rect">
              <a:avLst/>
            </a:prstGeom>
            <a:solidFill>
              <a:srgbClr val="00B050"/>
            </a:solidFill>
            <a:ln>
              <a:noFill/>
            </a:ln>
          </p:spPr>
          <p:txBody>
            <a:bodyPr vert="horz" wrap="square" lIns="0" tIns="0" rIns="91440" bIns="0" numCol="1" anchor="t" anchorCtr="0" compatLnSpc="1">
              <a:prstTxWarp prst="textNoShape">
                <a:avLst/>
              </a:prstTxWarp>
              <a:normAutofit/>
            </a:bodyPr>
            <a:lstStyle/>
            <a:p>
              <a:endParaRPr lang="en-US">
                <a:solidFill>
                  <a:srgbClr val="00B050"/>
                </a:solidFill>
              </a:endParaRPr>
            </a:p>
          </p:txBody>
        </p:sp>
        <p:grpSp>
          <p:nvGrpSpPr>
            <p:cNvPr id="4" name="Group 3"/>
            <p:cNvGrpSpPr/>
            <p:nvPr/>
          </p:nvGrpSpPr>
          <p:grpSpPr>
            <a:xfrm>
              <a:off x="1885806" y="3476625"/>
              <a:ext cx="8551863" cy="2604681"/>
              <a:chOff x="1885806" y="3476625"/>
              <a:chExt cx="8551862" cy="1947401"/>
            </a:xfrm>
          </p:grpSpPr>
          <p:sp>
            <p:nvSpPr>
              <p:cNvPr id="42" name="Freeform 5"/>
              <p:cNvSpPr>
                <a:spLocks/>
              </p:cNvSpPr>
              <p:nvPr/>
            </p:nvSpPr>
            <p:spPr bwMode="auto">
              <a:xfrm>
                <a:off x="9628799" y="4056058"/>
                <a:ext cx="204456" cy="584744"/>
              </a:xfrm>
              <a:custGeom>
                <a:avLst/>
                <a:gdLst>
                  <a:gd name="T0" fmla="*/ 119 w 143"/>
                  <a:gd name="T1" fmla="*/ 406 h 406"/>
                  <a:gd name="T2" fmla="*/ 0 w 143"/>
                  <a:gd name="T3" fmla="*/ 406 h 406"/>
                  <a:gd name="T4" fmla="*/ 25 w 143"/>
                  <a:gd name="T5" fmla="*/ 0 h 406"/>
                  <a:gd name="T6" fmla="*/ 143 w 143"/>
                  <a:gd name="T7" fmla="*/ 0 h 406"/>
                  <a:gd name="T8" fmla="*/ 119 w 143"/>
                  <a:gd name="T9" fmla="*/ 406 h 406"/>
                </a:gdLst>
                <a:ahLst/>
                <a:cxnLst>
                  <a:cxn ang="0">
                    <a:pos x="T0" y="T1"/>
                  </a:cxn>
                  <a:cxn ang="0">
                    <a:pos x="T2" y="T3"/>
                  </a:cxn>
                  <a:cxn ang="0">
                    <a:pos x="T4" y="T5"/>
                  </a:cxn>
                  <a:cxn ang="0">
                    <a:pos x="T6" y="T7"/>
                  </a:cxn>
                  <a:cxn ang="0">
                    <a:pos x="T8" y="T9"/>
                  </a:cxn>
                </a:cxnLst>
                <a:rect l="0" t="0" r="r" b="b"/>
                <a:pathLst>
                  <a:path w="143" h="406">
                    <a:moveTo>
                      <a:pt x="119" y="406"/>
                    </a:moveTo>
                    <a:lnTo>
                      <a:pt x="0" y="406"/>
                    </a:lnTo>
                    <a:lnTo>
                      <a:pt x="25" y="0"/>
                    </a:lnTo>
                    <a:lnTo>
                      <a:pt x="143" y="0"/>
                    </a:lnTo>
                    <a:lnTo>
                      <a:pt x="119" y="406"/>
                    </a:lnTo>
                    <a:close/>
                  </a:path>
                </a:pathLst>
              </a:custGeom>
              <a:solidFill>
                <a:srgbClr val="008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3" name="Freeform 9"/>
              <p:cNvSpPr>
                <a:spLocks/>
              </p:cNvSpPr>
              <p:nvPr/>
            </p:nvSpPr>
            <p:spPr bwMode="auto">
              <a:xfrm>
                <a:off x="2341109" y="4056057"/>
                <a:ext cx="203025" cy="584745"/>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solidFill>
                <a:srgbClr val="009A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2" name="Freeform 11"/>
              <p:cNvSpPr>
                <a:spLocks/>
              </p:cNvSpPr>
              <p:nvPr/>
            </p:nvSpPr>
            <p:spPr bwMode="auto">
              <a:xfrm>
                <a:off x="2352547" y="4305222"/>
                <a:ext cx="77207" cy="434958"/>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1" name="Freeform 18"/>
              <p:cNvSpPr>
                <a:spLocks/>
              </p:cNvSpPr>
              <p:nvPr/>
            </p:nvSpPr>
            <p:spPr bwMode="auto">
              <a:xfrm>
                <a:off x="9744611" y="4305223"/>
                <a:ext cx="77207" cy="434957"/>
              </a:xfrm>
              <a:custGeom>
                <a:avLst/>
                <a:gdLst>
                  <a:gd name="T0" fmla="*/ 38 w 54"/>
                  <a:gd name="T1" fmla="*/ 302 h 302"/>
                  <a:gd name="T2" fmla="*/ 54 w 54"/>
                  <a:gd name="T3" fmla="*/ 288 h 302"/>
                  <a:gd name="T4" fmla="*/ 52 w 54"/>
                  <a:gd name="T5" fmla="*/ 0 h 302"/>
                  <a:gd name="T6" fmla="*/ 0 w 54"/>
                  <a:gd name="T7" fmla="*/ 186 h 302"/>
                  <a:gd name="T8" fmla="*/ 38 w 54"/>
                  <a:gd name="T9" fmla="*/ 302 h 302"/>
                </a:gdLst>
                <a:ahLst/>
                <a:cxnLst>
                  <a:cxn ang="0">
                    <a:pos x="T0" y="T1"/>
                  </a:cxn>
                  <a:cxn ang="0">
                    <a:pos x="T2" y="T3"/>
                  </a:cxn>
                  <a:cxn ang="0">
                    <a:pos x="T4" y="T5"/>
                  </a:cxn>
                  <a:cxn ang="0">
                    <a:pos x="T6" y="T7"/>
                  </a:cxn>
                  <a:cxn ang="0">
                    <a:pos x="T8" y="T9"/>
                  </a:cxn>
                </a:cxnLst>
                <a:rect l="0" t="0" r="r" b="b"/>
                <a:pathLst>
                  <a:path w="54" h="302">
                    <a:moveTo>
                      <a:pt x="38" y="302"/>
                    </a:moveTo>
                    <a:lnTo>
                      <a:pt x="54" y="288"/>
                    </a:lnTo>
                    <a:lnTo>
                      <a:pt x="52" y="0"/>
                    </a:lnTo>
                    <a:lnTo>
                      <a:pt x="0" y="186"/>
                    </a:lnTo>
                    <a:lnTo>
                      <a:pt x="38" y="302"/>
                    </a:lnTo>
                    <a:close/>
                  </a:path>
                </a:pathLst>
              </a:custGeom>
              <a:solidFill>
                <a:srgbClr val="0086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62" name="TextBox 61"/>
              <p:cNvSpPr txBox="1"/>
              <p:nvPr/>
            </p:nvSpPr>
            <p:spPr>
              <a:xfrm>
                <a:off x="1885806" y="4623848"/>
                <a:ext cx="8551862" cy="800178"/>
              </a:xfrm>
              <a:prstGeom prst="rect">
                <a:avLst/>
              </a:prstGeom>
              <a:solidFill>
                <a:srgbClr val="0070C0"/>
              </a:solidFill>
            </p:spPr>
            <p:txBody>
              <a:bodyPr wrap="square" lIns="0" tIns="0" rIns="91440" bIns="0" rtlCol="0" anchor="ctr" anchorCtr="0">
                <a:noAutofit/>
              </a:bodyPr>
              <a:lstStyle/>
              <a:p>
                <a:pPr algn="ctr"/>
                <a:r>
                  <a:rPr lang="en-US" sz="3200" dirty="0">
                    <a:solidFill>
                      <a:schemeClr val="bg1"/>
                    </a:solidFill>
                  </a:rPr>
                  <a:t>Developing Appropriate Supports and Services for Students with Autism Spectrum Disorder (ASD)</a:t>
                </a:r>
              </a:p>
            </p:txBody>
          </p:sp>
          <p:sp>
            <p:nvSpPr>
              <p:cNvPr id="58" name="Line 10"/>
              <p:cNvSpPr>
                <a:spLocks noChangeShapeType="1"/>
              </p:cNvSpPr>
              <p:nvPr/>
            </p:nvSpPr>
            <p:spPr bwMode="auto">
              <a:xfrm>
                <a:off x="2428875" y="3476625"/>
                <a:ext cx="9525" cy="1114425"/>
              </a:xfrm>
              <a:prstGeom prst="line">
                <a:avLst/>
              </a:prstGeom>
              <a:noFill/>
              <a:ln w="26988"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dirty="0"/>
              </a:p>
            </p:txBody>
          </p:sp>
          <p:sp>
            <p:nvSpPr>
              <p:cNvPr id="60" name="Line 10"/>
              <p:cNvSpPr>
                <a:spLocks noChangeShapeType="1"/>
              </p:cNvSpPr>
              <p:nvPr/>
            </p:nvSpPr>
            <p:spPr bwMode="auto">
              <a:xfrm>
                <a:off x="9744075" y="3476625"/>
                <a:ext cx="9525" cy="1114425"/>
              </a:xfrm>
              <a:prstGeom prst="line">
                <a:avLst/>
              </a:prstGeom>
              <a:noFill/>
              <a:ln w="26988" cap="rnd">
                <a:solidFill>
                  <a:schemeClr val="accent6"/>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dirty="0"/>
              </a:p>
            </p:txBody>
          </p:sp>
          <p:sp>
            <p:nvSpPr>
              <p:cNvPr id="36" name="Rectangle 12"/>
              <p:cNvSpPr>
                <a:spLocks noChangeArrowheads="1"/>
              </p:cNvSpPr>
              <p:nvPr/>
            </p:nvSpPr>
            <p:spPr bwMode="auto">
              <a:xfrm>
                <a:off x="2375423" y="4079101"/>
                <a:ext cx="168712" cy="561701"/>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37" name="Rectangle 13"/>
              <p:cNvSpPr>
                <a:spLocks noChangeArrowheads="1"/>
              </p:cNvSpPr>
              <p:nvPr/>
            </p:nvSpPr>
            <p:spPr bwMode="auto">
              <a:xfrm>
                <a:off x="2375423" y="4640802"/>
                <a:ext cx="168712" cy="9937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fontScale="55000" lnSpcReduction="20000"/>
              </a:bodyPr>
              <a:lstStyle/>
              <a:p>
                <a:endParaRPr lang="en-US"/>
              </a:p>
            </p:txBody>
          </p:sp>
          <p:sp>
            <p:nvSpPr>
              <p:cNvPr id="38" name="Line 14"/>
              <p:cNvSpPr>
                <a:spLocks noChangeShapeType="1"/>
              </p:cNvSpPr>
              <p:nvPr/>
            </p:nvSpPr>
            <p:spPr bwMode="auto">
              <a:xfrm>
                <a:off x="2375423" y="4522700"/>
                <a:ext cx="168712" cy="0"/>
              </a:xfrm>
              <a:prstGeom prst="line">
                <a:avLst/>
              </a:prstGeom>
              <a:noFill/>
              <a:ln w="14288" cap="flat">
                <a:solidFill>
                  <a:srgbClr val="0E7D80"/>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39" name="Line 15"/>
              <p:cNvSpPr>
                <a:spLocks noChangeShapeType="1"/>
              </p:cNvSpPr>
              <p:nvPr/>
            </p:nvSpPr>
            <p:spPr bwMode="auto">
              <a:xfrm>
                <a:off x="2401159" y="4596154"/>
                <a:ext cx="117241"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0" name="Line 16"/>
              <p:cNvSpPr>
                <a:spLocks noChangeShapeType="1"/>
              </p:cNvSpPr>
              <p:nvPr/>
            </p:nvSpPr>
            <p:spPr bwMode="auto">
              <a:xfrm>
                <a:off x="2401159" y="4643682"/>
                <a:ext cx="117241"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1" name="Line 17"/>
              <p:cNvSpPr>
                <a:spLocks noChangeShapeType="1"/>
              </p:cNvSpPr>
              <p:nvPr/>
            </p:nvSpPr>
            <p:spPr bwMode="auto">
              <a:xfrm>
                <a:off x="2403697" y="4700225"/>
                <a:ext cx="117241"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3" name="Rectangle 19"/>
              <p:cNvSpPr>
                <a:spLocks noChangeArrowheads="1"/>
              </p:cNvSpPr>
              <p:nvPr/>
            </p:nvSpPr>
            <p:spPr bwMode="auto">
              <a:xfrm>
                <a:off x="9628799" y="4079102"/>
                <a:ext cx="170142" cy="561700"/>
              </a:xfrm>
              <a:prstGeom prst="rect">
                <a:avLst/>
              </a:prstGeom>
              <a:solidFill>
                <a:srgbClr val="009A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a:bodyPr>
              <a:lstStyle/>
              <a:p>
                <a:endParaRPr lang="en-US">
                  <a:solidFill>
                    <a:srgbClr val="FF0000"/>
                  </a:solidFill>
                </a:endParaRPr>
              </a:p>
            </p:txBody>
          </p:sp>
          <p:sp>
            <p:nvSpPr>
              <p:cNvPr id="44" name="Rectangle 20"/>
              <p:cNvSpPr>
                <a:spLocks noChangeArrowheads="1"/>
              </p:cNvSpPr>
              <p:nvPr/>
            </p:nvSpPr>
            <p:spPr bwMode="auto">
              <a:xfrm>
                <a:off x="9628799" y="4640802"/>
                <a:ext cx="170142" cy="99378"/>
              </a:xfrm>
              <a:prstGeom prst="rect">
                <a:avLst/>
              </a:prstGeom>
              <a:solidFill>
                <a:srgbClr val="009A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fontScale="55000" lnSpcReduction="20000"/>
              </a:bodyPr>
              <a:lstStyle/>
              <a:p>
                <a:endParaRPr lang="en-US"/>
              </a:p>
            </p:txBody>
          </p:sp>
          <p:sp>
            <p:nvSpPr>
              <p:cNvPr id="45" name="Line 21"/>
              <p:cNvSpPr>
                <a:spLocks noChangeShapeType="1"/>
              </p:cNvSpPr>
              <p:nvPr/>
            </p:nvSpPr>
            <p:spPr bwMode="auto">
              <a:xfrm flipH="1">
                <a:off x="9628799" y="4522701"/>
                <a:ext cx="170142" cy="0"/>
              </a:xfrm>
              <a:prstGeom prst="line">
                <a:avLst/>
              </a:prstGeom>
              <a:noFill/>
              <a:ln w="14288" cap="flat">
                <a:solidFill>
                  <a:srgbClr val="0E7D80"/>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6" name="Line 22"/>
              <p:cNvSpPr>
                <a:spLocks noChangeShapeType="1"/>
              </p:cNvSpPr>
              <p:nvPr/>
            </p:nvSpPr>
            <p:spPr bwMode="auto">
              <a:xfrm flipH="1">
                <a:off x="9655965" y="4596154"/>
                <a:ext cx="117240"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7" name="Line 23"/>
              <p:cNvSpPr>
                <a:spLocks noChangeShapeType="1"/>
              </p:cNvSpPr>
              <p:nvPr/>
            </p:nvSpPr>
            <p:spPr bwMode="auto">
              <a:xfrm flipH="1">
                <a:off x="9655965" y="4643682"/>
                <a:ext cx="117240"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48" name="Line 24"/>
              <p:cNvSpPr>
                <a:spLocks noChangeShapeType="1"/>
              </p:cNvSpPr>
              <p:nvPr/>
            </p:nvSpPr>
            <p:spPr bwMode="auto">
              <a:xfrm flipH="1">
                <a:off x="9655965" y="4689770"/>
                <a:ext cx="117240" cy="0"/>
              </a:xfrm>
              <a:prstGeom prst="line">
                <a:avLst/>
              </a:prstGeom>
              <a:noFill/>
              <a:ln w="14288" cap="rnd">
                <a:solidFill>
                  <a:schemeClr val="accent5">
                    <a:lumMod val="20000"/>
                    <a:lumOff val="8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0" tIns="0" rIns="91440" bIns="0" numCol="1" anchor="t" anchorCtr="0" compatLnSpc="1">
                <a:prstTxWarp prst="textNoShape">
                  <a:avLst/>
                </a:prstTxWarp>
                <a:normAutofit fontScale="25000" lnSpcReduction="20000"/>
              </a:bodyPr>
              <a:lstStyle/>
              <a:p>
                <a:endParaRPr lang="en-US"/>
              </a:p>
            </p:txBody>
          </p:sp>
        </p:grpSp>
        <p:sp>
          <p:nvSpPr>
            <p:cNvPr id="28" name="TextBox 27"/>
            <p:cNvSpPr txBox="1"/>
            <p:nvPr/>
          </p:nvSpPr>
          <p:spPr>
            <a:xfrm>
              <a:off x="841118" y="2164895"/>
              <a:ext cx="10533063" cy="1387929"/>
            </a:xfrm>
            <a:prstGeom prst="rect">
              <a:avLst/>
            </a:prstGeom>
            <a:noFill/>
          </p:spPr>
          <p:txBody>
            <a:bodyPr wrap="square" lIns="0" tIns="0" rIns="91440" bIns="0" rtlCol="0" anchor="ctr" anchorCtr="0">
              <a:noAutofit/>
            </a:bodyPr>
            <a:lstStyle/>
            <a:p>
              <a:pPr algn="ctr"/>
              <a:r>
                <a:rPr lang="en-US" sz="5400" b="1" dirty="0">
                  <a:solidFill>
                    <a:schemeClr val="bg1"/>
                  </a:solidFill>
                </a:rPr>
                <a:t>Piecing the Puzzle Together:</a:t>
              </a:r>
            </a:p>
          </p:txBody>
        </p:sp>
      </p:grpSp>
      <p:pic>
        <p:nvPicPr>
          <p:cNvPr id="10" name="Picture 9" descr="A close up of a logo&#10;&#10;Description automatically generated">
            <a:extLst>
              <a:ext uri="{FF2B5EF4-FFF2-40B4-BE49-F238E27FC236}">
                <a16:creationId xmlns:a16="http://schemas.microsoft.com/office/drawing/2014/main" id="{8D5AF245-4112-41AA-A723-3AA8442032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292277" y="363853"/>
            <a:ext cx="1373735" cy="1328978"/>
          </a:xfrm>
          <a:prstGeom prst="rect">
            <a:avLst/>
          </a:prstGeom>
        </p:spPr>
      </p:pic>
      <p:grpSp>
        <p:nvGrpSpPr>
          <p:cNvPr id="34" name="Group 33">
            <a:extLst>
              <a:ext uri="{FF2B5EF4-FFF2-40B4-BE49-F238E27FC236}">
                <a16:creationId xmlns:a16="http://schemas.microsoft.com/office/drawing/2014/main" id="{F3870242-5655-41D9-9D65-EBDBF295B436}"/>
              </a:ext>
            </a:extLst>
          </p:cNvPr>
          <p:cNvGrpSpPr/>
          <p:nvPr/>
        </p:nvGrpSpPr>
        <p:grpSpPr>
          <a:xfrm>
            <a:off x="753609" y="986997"/>
            <a:ext cx="386418" cy="1302084"/>
            <a:chOff x="753609" y="986997"/>
            <a:chExt cx="386418" cy="1302084"/>
          </a:xfrm>
          <a:solidFill>
            <a:srgbClr val="0070C0"/>
          </a:solidFill>
        </p:grpSpPr>
        <p:sp>
          <p:nvSpPr>
            <p:cNvPr id="13" name="Freeform 11"/>
            <p:cNvSpPr>
              <a:spLocks/>
            </p:cNvSpPr>
            <p:nvPr/>
          </p:nvSpPr>
          <p:spPr bwMode="auto">
            <a:xfrm>
              <a:off x="775379" y="1461230"/>
              <a:ext cx="146948" cy="827851"/>
            </a:xfrm>
            <a:custGeom>
              <a:avLst/>
              <a:gdLst>
                <a:gd name="T0" fmla="*/ 16 w 54"/>
                <a:gd name="T1" fmla="*/ 302 h 302"/>
                <a:gd name="T2" fmla="*/ 0 w 54"/>
                <a:gd name="T3" fmla="*/ 288 h 302"/>
                <a:gd name="T4" fmla="*/ 2 w 54"/>
                <a:gd name="T5" fmla="*/ 0 h 302"/>
                <a:gd name="T6" fmla="*/ 54 w 54"/>
                <a:gd name="T7" fmla="*/ 186 h 302"/>
                <a:gd name="T8" fmla="*/ 16 w 54"/>
                <a:gd name="T9" fmla="*/ 302 h 302"/>
              </a:gdLst>
              <a:ahLst/>
              <a:cxnLst>
                <a:cxn ang="0">
                  <a:pos x="T0" y="T1"/>
                </a:cxn>
                <a:cxn ang="0">
                  <a:pos x="T2" y="T3"/>
                </a:cxn>
                <a:cxn ang="0">
                  <a:pos x="T4" y="T5"/>
                </a:cxn>
                <a:cxn ang="0">
                  <a:pos x="T6" y="T7"/>
                </a:cxn>
                <a:cxn ang="0">
                  <a:pos x="T8" y="T9"/>
                </a:cxn>
              </a:cxnLst>
              <a:rect l="0" t="0" r="r" b="b"/>
              <a:pathLst>
                <a:path w="54" h="302">
                  <a:moveTo>
                    <a:pt x="16" y="302"/>
                  </a:moveTo>
                  <a:lnTo>
                    <a:pt x="0" y="288"/>
                  </a:lnTo>
                  <a:lnTo>
                    <a:pt x="2" y="0"/>
                  </a:lnTo>
                  <a:lnTo>
                    <a:pt x="54" y="186"/>
                  </a:lnTo>
                  <a:lnTo>
                    <a:pt x="16"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11" name="Freeform 9"/>
            <p:cNvSpPr>
              <a:spLocks/>
            </p:cNvSpPr>
            <p:nvPr/>
          </p:nvSpPr>
          <p:spPr bwMode="auto">
            <a:xfrm>
              <a:off x="753609" y="986997"/>
              <a:ext cx="386416" cy="1112939"/>
            </a:xfrm>
            <a:custGeom>
              <a:avLst/>
              <a:gdLst>
                <a:gd name="T0" fmla="*/ 24 w 142"/>
                <a:gd name="T1" fmla="*/ 406 h 406"/>
                <a:gd name="T2" fmla="*/ 142 w 142"/>
                <a:gd name="T3" fmla="*/ 406 h 406"/>
                <a:gd name="T4" fmla="*/ 118 w 142"/>
                <a:gd name="T5" fmla="*/ 0 h 406"/>
                <a:gd name="T6" fmla="*/ 0 w 142"/>
                <a:gd name="T7" fmla="*/ 0 h 406"/>
                <a:gd name="T8" fmla="*/ 24 w 142"/>
                <a:gd name="T9" fmla="*/ 406 h 406"/>
              </a:gdLst>
              <a:ahLst/>
              <a:cxnLst>
                <a:cxn ang="0">
                  <a:pos x="T0" y="T1"/>
                </a:cxn>
                <a:cxn ang="0">
                  <a:pos x="T2" y="T3"/>
                </a:cxn>
                <a:cxn ang="0">
                  <a:pos x="T4" y="T5"/>
                </a:cxn>
                <a:cxn ang="0">
                  <a:pos x="T6" y="T7"/>
                </a:cxn>
                <a:cxn ang="0">
                  <a:pos x="T8" y="T9"/>
                </a:cxn>
              </a:cxnLst>
              <a:rect l="0" t="0" r="r" b="b"/>
              <a:pathLst>
                <a:path w="142" h="406">
                  <a:moveTo>
                    <a:pt x="24" y="406"/>
                  </a:moveTo>
                  <a:lnTo>
                    <a:pt x="142" y="406"/>
                  </a:lnTo>
                  <a:lnTo>
                    <a:pt x="118" y="0"/>
                  </a:lnTo>
                  <a:lnTo>
                    <a:pt x="0" y="0"/>
                  </a:lnTo>
                  <a:lnTo>
                    <a:pt x="24" y="4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15" name="Rectangle 13"/>
            <p:cNvSpPr>
              <a:spLocks noChangeArrowheads="1"/>
            </p:cNvSpPr>
            <p:nvPr/>
          </p:nvSpPr>
          <p:spPr bwMode="auto">
            <a:xfrm>
              <a:off x="818919" y="2099936"/>
              <a:ext cx="321108" cy="189145"/>
            </a:xfrm>
            <a:prstGeom prst="rect">
              <a:avLst/>
            </a:prstGeom>
            <a:grpFill/>
            <a:ln>
              <a:noFill/>
            </a:ln>
            <a:extLst/>
          </p:spPr>
          <p:txBody>
            <a:bodyPr vert="horz" wrap="square" lIns="0" tIns="0" rIns="91440" bIns="0" numCol="1" anchor="t" anchorCtr="0" compatLnSpc="1">
              <a:prstTxWarp prst="textNoShape">
                <a:avLst/>
              </a:prstTxWarp>
              <a:normAutofit fontScale="77500" lnSpcReduction="20000"/>
            </a:bodyPr>
            <a:lstStyle/>
            <a:p>
              <a:endParaRPr lang="en-US"/>
            </a:p>
          </p:txBody>
        </p:sp>
        <p:sp>
          <p:nvSpPr>
            <p:cNvPr id="14" name="Rectangle 12"/>
            <p:cNvSpPr>
              <a:spLocks noChangeArrowheads="1"/>
            </p:cNvSpPr>
            <p:nvPr/>
          </p:nvSpPr>
          <p:spPr bwMode="auto">
            <a:xfrm>
              <a:off x="818919" y="1030857"/>
              <a:ext cx="321108" cy="10690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0" numCol="1" anchor="t" anchorCtr="0" compatLnSpc="1">
              <a:prstTxWarp prst="textNoShape">
                <a:avLst/>
              </a:prstTxWarp>
              <a:normAutofit/>
            </a:bodyPr>
            <a:lstStyle/>
            <a:p>
              <a:endParaRPr lang="en-US"/>
            </a:p>
          </p:txBody>
        </p:sp>
        <p:sp>
          <p:nvSpPr>
            <p:cNvPr id="16" name="Line 14"/>
            <p:cNvSpPr>
              <a:spLocks noChangeShapeType="1"/>
            </p:cNvSpPr>
            <p:nvPr/>
          </p:nvSpPr>
          <p:spPr bwMode="auto">
            <a:xfrm>
              <a:off x="818919" y="1875154"/>
              <a:ext cx="321108" cy="0"/>
            </a:xfrm>
            <a:prstGeom prst="line">
              <a:avLst/>
            </a:prstGeom>
            <a:grpFill/>
            <a:ln w="14288" cap="flat">
              <a:solidFill>
                <a:schemeClr val="tx1">
                  <a:lumMod val="50000"/>
                  <a:lumOff val="5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17" name="Line 15"/>
            <p:cNvSpPr>
              <a:spLocks noChangeShapeType="1"/>
            </p:cNvSpPr>
            <p:nvPr/>
          </p:nvSpPr>
          <p:spPr bwMode="auto">
            <a:xfrm>
              <a:off x="867901" y="2014958"/>
              <a:ext cx="223143"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18" name="Line 16"/>
            <p:cNvSpPr>
              <a:spLocks noChangeShapeType="1"/>
            </p:cNvSpPr>
            <p:nvPr/>
          </p:nvSpPr>
          <p:spPr bwMode="auto">
            <a:xfrm>
              <a:off x="867901" y="2105417"/>
              <a:ext cx="223143"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19" name="Line 17"/>
            <p:cNvSpPr>
              <a:spLocks noChangeShapeType="1"/>
            </p:cNvSpPr>
            <p:nvPr/>
          </p:nvSpPr>
          <p:spPr bwMode="auto">
            <a:xfrm>
              <a:off x="867901" y="2193137"/>
              <a:ext cx="223143"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grpSp>
      <p:grpSp>
        <p:nvGrpSpPr>
          <p:cNvPr id="49" name="Group 48">
            <a:extLst>
              <a:ext uri="{FF2B5EF4-FFF2-40B4-BE49-F238E27FC236}">
                <a16:creationId xmlns:a16="http://schemas.microsoft.com/office/drawing/2014/main" id="{FEA7CD08-4ECA-41AE-B995-5BC243CF44E8}"/>
              </a:ext>
            </a:extLst>
          </p:cNvPr>
          <p:cNvGrpSpPr/>
          <p:nvPr/>
        </p:nvGrpSpPr>
        <p:grpSpPr>
          <a:xfrm>
            <a:off x="10991851" y="986999"/>
            <a:ext cx="389139" cy="1302082"/>
            <a:chOff x="10991851" y="986999"/>
            <a:chExt cx="389139" cy="1302082"/>
          </a:xfrm>
          <a:solidFill>
            <a:srgbClr val="0070C0"/>
          </a:solidFill>
        </p:grpSpPr>
        <p:sp>
          <p:nvSpPr>
            <p:cNvPr id="20" name="Freeform 18"/>
            <p:cNvSpPr>
              <a:spLocks/>
            </p:cNvSpPr>
            <p:nvPr/>
          </p:nvSpPr>
          <p:spPr bwMode="auto">
            <a:xfrm>
              <a:off x="11212274" y="1461232"/>
              <a:ext cx="146948" cy="827849"/>
            </a:xfrm>
            <a:custGeom>
              <a:avLst/>
              <a:gdLst>
                <a:gd name="T0" fmla="*/ 38 w 54"/>
                <a:gd name="T1" fmla="*/ 302 h 302"/>
                <a:gd name="T2" fmla="*/ 54 w 54"/>
                <a:gd name="T3" fmla="*/ 288 h 302"/>
                <a:gd name="T4" fmla="*/ 52 w 54"/>
                <a:gd name="T5" fmla="*/ 0 h 302"/>
                <a:gd name="T6" fmla="*/ 0 w 54"/>
                <a:gd name="T7" fmla="*/ 186 h 302"/>
                <a:gd name="T8" fmla="*/ 38 w 54"/>
                <a:gd name="T9" fmla="*/ 302 h 302"/>
              </a:gdLst>
              <a:ahLst/>
              <a:cxnLst>
                <a:cxn ang="0">
                  <a:pos x="T0" y="T1"/>
                </a:cxn>
                <a:cxn ang="0">
                  <a:pos x="T2" y="T3"/>
                </a:cxn>
                <a:cxn ang="0">
                  <a:pos x="T4" y="T5"/>
                </a:cxn>
                <a:cxn ang="0">
                  <a:pos x="T6" y="T7"/>
                </a:cxn>
                <a:cxn ang="0">
                  <a:pos x="T8" y="T9"/>
                </a:cxn>
              </a:cxnLst>
              <a:rect l="0" t="0" r="r" b="b"/>
              <a:pathLst>
                <a:path w="54" h="302">
                  <a:moveTo>
                    <a:pt x="38" y="302"/>
                  </a:moveTo>
                  <a:lnTo>
                    <a:pt x="54" y="288"/>
                  </a:lnTo>
                  <a:lnTo>
                    <a:pt x="52" y="0"/>
                  </a:lnTo>
                  <a:lnTo>
                    <a:pt x="0" y="186"/>
                  </a:lnTo>
                  <a:lnTo>
                    <a:pt x="38" y="302"/>
                  </a:lnTo>
                  <a:close/>
                </a:path>
              </a:pathLst>
            </a:custGeom>
            <a:grpFill/>
            <a:ln>
              <a:noFill/>
            </a:ln>
            <a:extLst/>
          </p:spPr>
          <p:txBody>
            <a:bodyPr vert="horz" wrap="square" lIns="0" tIns="0" rIns="91440" bIns="0" numCol="1" anchor="t" anchorCtr="0" compatLnSpc="1">
              <a:prstTxWarp prst="textNoShape">
                <a:avLst/>
              </a:prstTxWarp>
              <a:normAutofit/>
            </a:bodyPr>
            <a:lstStyle/>
            <a:p>
              <a:endParaRPr lang="en-US"/>
            </a:p>
          </p:txBody>
        </p:sp>
        <p:sp>
          <p:nvSpPr>
            <p:cNvPr id="7" name="Freeform 5"/>
            <p:cNvSpPr>
              <a:spLocks/>
            </p:cNvSpPr>
            <p:nvPr/>
          </p:nvSpPr>
          <p:spPr bwMode="auto">
            <a:xfrm>
              <a:off x="10991851" y="986999"/>
              <a:ext cx="389139" cy="1112937"/>
            </a:xfrm>
            <a:custGeom>
              <a:avLst/>
              <a:gdLst>
                <a:gd name="T0" fmla="*/ 119 w 143"/>
                <a:gd name="T1" fmla="*/ 406 h 406"/>
                <a:gd name="T2" fmla="*/ 0 w 143"/>
                <a:gd name="T3" fmla="*/ 406 h 406"/>
                <a:gd name="T4" fmla="*/ 25 w 143"/>
                <a:gd name="T5" fmla="*/ 0 h 406"/>
                <a:gd name="T6" fmla="*/ 143 w 143"/>
                <a:gd name="T7" fmla="*/ 0 h 406"/>
                <a:gd name="T8" fmla="*/ 119 w 143"/>
                <a:gd name="T9" fmla="*/ 406 h 406"/>
              </a:gdLst>
              <a:ahLst/>
              <a:cxnLst>
                <a:cxn ang="0">
                  <a:pos x="T0" y="T1"/>
                </a:cxn>
                <a:cxn ang="0">
                  <a:pos x="T2" y="T3"/>
                </a:cxn>
                <a:cxn ang="0">
                  <a:pos x="T4" y="T5"/>
                </a:cxn>
                <a:cxn ang="0">
                  <a:pos x="T6" y="T7"/>
                </a:cxn>
                <a:cxn ang="0">
                  <a:pos x="T8" y="T9"/>
                </a:cxn>
              </a:cxnLst>
              <a:rect l="0" t="0" r="r" b="b"/>
              <a:pathLst>
                <a:path w="143" h="406">
                  <a:moveTo>
                    <a:pt x="119" y="406"/>
                  </a:moveTo>
                  <a:lnTo>
                    <a:pt x="0" y="406"/>
                  </a:lnTo>
                  <a:lnTo>
                    <a:pt x="25" y="0"/>
                  </a:lnTo>
                  <a:lnTo>
                    <a:pt x="143" y="0"/>
                  </a:lnTo>
                  <a:lnTo>
                    <a:pt x="119" y="406"/>
                  </a:lnTo>
                  <a:close/>
                </a:path>
              </a:pathLst>
            </a:custGeom>
            <a:grpFill/>
            <a:ln>
              <a:noFill/>
            </a:ln>
            <a:extLst/>
          </p:spPr>
          <p:txBody>
            <a:bodyPr vert="horz" wrap="square" lIns="0" tIns="0" rIns="91440" bIns="0" numCol="1" anchor="t" anchorCtr="0" compatLnSpc="1">
              <a:prstTxWarp prst="textNoShape">
                <a:avLst/>
              </a:prstTxWarp>
              <a:normAutofit/>
            </a:bodyPr>
            <a:lstStyle/>
            <a:p>
              <a:endParaRPr lang="en-US"/>
            </a:p>
          </p:txBody>
        </p:sp>
        <p:sp>
          <p:nvSpPr>
            <p:cNvPr id="21" name="Rectangle 19"/>
            <p:cNvSpPr>
              <a:spLocks noChangeArrowheads="1"/>
            </p:cNvSpPr>
            <p:nvPr/>
          </p:nvSpPr>
          <p:spPr bwMode="auto">
            <a:xfrm>
              <a:off x="10991851" y="1030859"/>
              <a:ext cx="323829" cy="1069077"/>
            </a:xfrm>
            <a:prstGeom prst="rect">
              <a:avLst/>
            </a:prstGeom>
            <a:grpFill/>
            <a:ln>
              <a:noFill/>
            </a:ln>
            <a:extLst/>
          </p:spPr>
          <p:txBody>
            <a:bodyPr vert="horz" wrap="square" lIns="0" tIns="0" rIns="91440" bIns="0" numCol="1" anchor="t" anchorCtr="0" compatLnSpc="1">
              <a:prstTxWarp prst="textNoShape">
                <a:avLst/>
              </a:prstTxWarp>
              <a:normAutofit/>
            </a:bodyPr>
            <a:lstStyle/>
            <a:p>
              <a:endParaRPr lang="en-US"/>
            </a:p>
          </p:txBody>
        </p:sp>
        <p:sp>
          <p:nvSpPr>
            <p:cNvPr id="22" name="Rectangle 20"/>
            <p:cNvSpPr>
              <a:spLocks noChangeArrowheads="1"/>
            </p:cNvSpPr>
            <p:nvPr/>
          </p:nvSpPr>
          <p:spPr bwMode="auto">
            <a:xfrm>
              <a:off x="10991851" y="2099936"/>
              <a:ext cx="323829" cy="189145"/>
            </a:xfrm>
            <a:prstGeom prst="rect">
              <a:avLst/>
            </a:prstGeom>
            <a:grpFill/>
            <a:ln>
              <a:noFill/>
            </a:ln>
            <a:extLst/>
          </p:spPr>
          <p:txBody>
            <a:bodyPr vert="horz" wrap="square" lIns="0" tIns="0" rIns="91440" bIns="0" numCol="1" anchor="t" anchorCtr="0" compatLnSpc="1">
              <a:prstTxWarp prst="textNoShape">
                <a:avLst/>
              </a:prstTxWarp>
              <a:normAutofit fontScale="77500" lnSpcReduction="20000"/>
            </a:bodyPr>
            <a:lstStyle/>
            <a:p>
              <a:endParaRPr lang="en-US"/>
            </a:p>
          </p:txBody>
        </p:sp>
        <p:sp>
          <p:nvSpPr>
            <p:cNvPr id="23" name="Line 21"/>
            <p:cNvSpPr>
              <a:spLocks noChangeShapeType="1"/>
            </p:cNvSpPr>
            <p:nvPr/>
          </p:nvSpPr>
          <p:spPr bwMode="auto">
            <a:xfrm flipH="1">
              <a:off x="10991851" y="1875155"/>
              <a:ext cx="323829" cy="0"/>
            </a:xfrm>
            <a:prstGeom prst="line">
              <a:avLst/>
            </a:prstGeom>
            <a:grpFill/>
            <a:ln w="14288" cap="flat">
              <a:solidFill>
                <a:schemeClr val="tx1">
                  <a:lumMod val="50000"/>
                  <a:lumOff val="5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24" name="Line 22"/>
            <p:cNvSpPr>
              <a:spLocks noChangeShapeType="1"/>
            </p:cNvSpPr>
            <p:nvPr/>
          </p:nvSpPr>
          <p:spPr bwMode="auto">
            <a:xfrm flipH="1">
              <a:off x="11043556" y="2014958"/>
              <a:ext cx="223142"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25" name="Line 23"/>
            <p:cNvSpPr>
              <a:spLocks noChangeShapeType="1"/>
            </p:cNvSpPr>
            <p:nvPr/>
          </p:nvSpPr>
          <p:spPr bwMode="auto">
            <a:xfrm flipH="1">
              <a:off x="11043556" y="2105418"/>
              <a:ext cx="223142"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sp>
          <p:nvSpPr>
            <p:cNvPr id="26" name="Line 24"/>
            <p:cNvSpPr>
              <a:spLocks noChangeShapeType="1"/>
            </p:cNvSpPr>
            <p:nvPr/>
          </p:nvSpPr>
          <p:spPr bwMode="auto">
            <a:xfrm flipH="1">
              <a:off x="11043556" y="2193137"/>
              <a:ext cx="223142" cy="0"/>
            </a:xfrm>
            <a:prstGeom prst="line">
              <a:avLst/>
            </a:prstGeom>
            <a:grpFill/>
            <a:ln w="14288" cap="rnd">
              <a:solidFill>
                <a:schemeClr val="accent5">
                  <a:lumMod val="20000"/>
                  <a:lumOff val="80000"/>
                </a:schemeClr>
              </a:solidFill>
              <a:prstDash val="solid"/>
              <a:miter lim="800000"/>
              <a:headEnd/>
              <a:tailEnd/>
            </a:ln>
            <a:extLst/>
          </p:spPr>
          <p:txBody>
            <a:bodyPr vert="horz" wrap="square" lIns="0" tIns="0" rIns="91440" bIns="0" numCol="1" anchor="t" anchorCtr="0" compatLnSpc="1">
              <a:prstTxWarp prst="textNoShape">
                <a:avLst/>
              </a:prstTxWarp>
              <a:normAutofit fontScale="25000" lnSpcReduction="20000"/>
            </a:bodyPr>
            <a:lstStyle/>
            <a:p>
              <a:endParaRPr lang="en-US"/>
            </a:p>
          </p:txBody>
        </p:sp>
      </p:grpSp>
      <p:sp>
        <p:nvSpPr>
          <p:cNvPr id="2" name="TextBox 1">
            <a:extLst>
              <a:ext uri="{FF2B5EF4-FFF2-40B4-BE49-F238E27FC236}">
                <a16:creationId xmlns:a16="http://schemas.microsoft.com/office/drawing/2014/main" id="{EC2E5286-B5B8-478D-8401-108A73C03B4E}"/>
              </a:ext>
            </a:extLst>
          </p:cNvPr>
          <p:cNvSpPr txBox="1"/>
          <p:nvPr/>
        </p:nvSpPr>
        <p:spPr>
          <a:xfrm>
            <a:off x="2179642" y="5945470"/>
            <a:ext cx="7383419" cy="400110"/>
          </a:xfrm>
          <a:prstGeom prst="rect">
            <a:avLst/>
          </a:prstGeom>
          <a:noFill/>
        </p:spPr>
        <p:txBody>
          <a:bodyPr wrap="square" rtlCol="0">
            <a:spAutoFit/>
          </a:bodyPr>
          <a:lstStyle/>
          <a:p>
            <a:pPr algn="ctr"/>
            <a:r>
              <a:rPr lang="en-US" sz="2000" b="1" dirty="0">
                <a:solidFill>
                  <a:srgbClr val="C00000"/>
                </a:solidFill>
              </a:rPr>
              <a:t>Part 2: Accommodating Students with Autism Spectrum Disorder</a:t>
            </a:r>
          </a:p>
        </p:txBody>
      </p:sp>
    </p:spTree>
    <p:extLst>
      <p:ext uri="{BB962C8B-B14F-4D97-AF65-F5344CB8AC3E}">
        <p14:creationId xmlns:p14="http://schemas.microsoft.com/office/powerpoint/2010/main" val="363187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gray rectangle"/>
          <p:cNvSpPr/>
          <p:nvPr/>
        </p:nvSpPr>
        <p:spPr>
          <a:xfrm>
            <a:off x="0" y="6466399"/>
            <a:ext cx="12192000" cy="3916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5" name="teal puzzle piece"/>
          <p:cNvSpPr>
            <a:spLocks/>
          </p:cNvSpPr>
          <p:nvPr/>
        </p:nvSpPr>
        <p:spPr bwMode="auto">
          <a:xfrm rot="10800000">
            <a:off x="750551" y="199240"/>
            <a:ext cx="4440765" cy="2835468"/>
          </a:xfrm>
          <a:custGeom>
            <a:avLst/>
            <a:gdLst>
              <a:gd name="T0" fmla="*/ 278 w 340"/>
              <a:gd name="T1" fmla="*/ 217 h 217"/>
              <a:gd name="T2" fmla="*/ 62 w 340"/>
              <a:gd name="T3" fmla="*/ 217 h 217"/>
              <a:gd name="T4" fmla="*/ 62 w 340"/>
              <a:gd name="T5" fmla="*/ 139 h 217"/>
              <a:gd name="T6" fmla="*/ 54 w 340"/>
              <a:gd name="T7" fmla="*/ 120 h 217"/>
              <a:gd name="T8" fmla="*/ 27 w 340"/>
              <a:gd name="T9" fmla="*/ 135 h 217"/>
              <a:gd name="T10" fmla="*/ 0 w 340"/>
              <a:gd name="T11" fmla="*/ 109 h 217"/>
              <a:gd name="T12" fmla="*/ 27 w 340"/>
              <a:gd name="T13" fmla="*/ 82 h 217"/>
              <a:gd name="T14" fmla="*/ 54 w 340"/>
              <a:gd name="T15" fmla="*/ 97 h 217"/>
              <a:gd name="T16" fmla="*/ 62 w 340"/>
              <a:gd name="T17" fmla="*/ 78 h 217"/>
              <a:gd name="T18" fmla="*/ 62 w 340"/>
              <a:gd name="T19" fmla="*/ 1 h 217"/>
              <a:gd name="T20" fmla="*/ 139 w 340"/>
              <a:gd name="T21" fmla="*/ 1 h 217"/>
              <a:gd name="T22" fmla="*/ 158 w 340"/>
              <a:gd name="T23" fmla="*/ 9 h 217"/>
              <a:gd name="T24" fmla="*/ 143 w 340"/>
              <a:gd name="T25" fmla="*/ 35 h 217"/>
              <a:gd name="T26" fmla="*/ 170 w 340"/>
              <a:gd name="T27" fmla="*/ 62 h 217"/>
              <a:gd name="T28" fmla="*/ 197 w 340"/>
              <a:gd name="T29" fmla="*/ 35 h 217"/>
              <a:gd name="T30" fmla="*/ 181 w 340"/>
              <a:gd name="T31" fmla="*/ 9 h 217"/>
              <a:gd name="T32" fmla="*/ 201 w 340"/>
              <a:gd name="T33" fmla="*/ 1 h 217"/>
              <a:gd name="T34" fmla="*/ 278 w 340"/>
              <a:gd name="T35" fmla="*/ 1 h 217"/>
              <a:gd name="T36" fmla="*/ 278 w 340"/>
              <a:gd name="T37" fmla="*/ 78 h 217"/>
              <a:gd name="T38" fmla="*/ 286 w 340"/>
              <a:gd name="T39" fmla="*/ 97 h 217"/>
              <a:gd name="T40" fmla="*/ 313 w 340"/>
              <a:gd name="T41" fmla="*/ 82 h 217"/>
              <a:gd name="T42" fmla="*/ 340 w 340"/>
              <a:gd name="T43" fmla="*/ 109 h 217"/>
              <a:gd name="T44" fmla="*/ 313 w 340"/>
              <a:gd name="T45" fmla="*/ 135 h 217"/>
              <a:gd name="T46" fmla="*/ 286 w 340"/>
              <a:gd name="T47" fmla="*/ 120 h 217"/>
              <a:gd name="T48" fmla="*/ 278 w 340"/>
              <a:gd name="T49" fmla="*/ 139 h 217"/>
              <a:gd name="T50" fmla="*/ 278 w 340"/>
              <a:gd name="T51"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217">
                <a:moveTo>
                  <a:pt x="278" y="217"/>
                </a:moveTo>
                <a:cubicBezTo>
                  <a:pt x="62" y="217"/>
                  <a:pt x="62" y="217"/>
                  <a:pt x="62" y="217"/>
                </a:cubicBezTo>
                <a:cubicBezTo>
                  <a:pt x="62" y="139"/>
                  <a:pt x="62" y="139"/>
                  <a:pt x="62" y="139"/>
                </a:cubicBezTo>
                <a:cubicBezTo>
                  <a:pt x="62" y="139"/>
                  <a:pt x="63" y="120"/>
                  <a:pt x="54" y="120"/>
                </a:cubicBezTo>
                <a:cubicBezTo>
                  <a:pt x="45" y="120"/>
                  <a:pt x="46" y="135"/>
                  <a:pt x="27" y="135"/>
                </a:cubicBezTo>
                <a:cubicBezTo>
                  <a:pt x="12" y="135"/>
                  <a:pt x="0" y="123"/>
                  <a:pt x="0" y="109"/>
                </a:cubicBezTo>
                <a:cubicBezTo>
                  <a:pt x="0" y="94"/>
                  <a:pt x="12" y="82"/>
                  <a:pt x="27" y="82"/>
                </a:cubicBezTo>
                <a:cubicBezTo>
                  <a:pt x="46" y="82"/>
                  <a:pt x="45" y="97"/>
                  <a:pt x="54" y="97"/>
                </a:cubicBezTo>
                <a:cubicBezTo>
                  <a:pt x="63" y="97"/>
                  <a:pt x="62" y="78"/>
                  <a:pt x="62" y="78"/>
                </a:cubicBezTo>
                <a:cubicBezTo>
                  <a:pt x="62" y="1"/>
                  <a:pt x="62" y="1"/>
                  <a:pt x="62" y="1"/>
                </a:cubicBezTo>
                <a:cubicBezTo>
                  <a:pt x="139" y="1"/>
                  <a:pt x="139" y="1"/>
                  <a:pt x="139" y="1"/>
                </a:cubicBezTo>
                <a:cubicBezTo>
                  <a:pt x="139" y="1"/>
                  <a:pt x="158" y="0"/>
                  <a:pt x="158" y="9"/>
                </a:cubicBezTo>
                <a:cubicBezTo>
                  <a:pt x="158" y="18"/>
                  <a:pt x="143" y="16"/>
                  <a:pt x="143" y="35"/>
                </a:cubicBezTo>
                <a:cubicBezTo>
                  <a:pt x="143" y="50"/>
                  <a:pt x="155" y="62"/>
                  <a:pt x="170" y="62"/>
                </a:cubicBezTo>
                <a:cubicBezTo>
                  <a:pt x="185" y="62"/>
                  <a:pt x="197" y="50"/>
                  <a:pt x="197" y="35"/>
                </a:cubicBezTo>
                <a:cubicBezTo>
                  <a:pt x="197" y="16"/>
                  <a:pt x="181" y="18"/>
                  <a:pt x="181" y="9"/>
                </a:cubicBezTo>
                <a:cubicBezTo>
                  <a:pt x="181" y="0"/>
                  <a:pt x="201" y="1"/>
                  <a:pt x="201" y="1"/>
                </a:cubicBezTo>
                <a:cubicBezTo>
                  <a:pt x="278" y="1"/>
                  <a:pt x="278" y="1"/>
                  <a:pt x="278" y="1"/>
                </a:cubicBezTo>
                <a:cubicBezTo>
                  <a:pt x="278" y="78"/>
                  <a:pt x="278" y="78"/>
                  <a:pt x="278" y="78"/>
                </a:cubicBezTo>
                <a:cubicBezTo>
                  <a:pt x="278" y="78"/>
                  <a:pt x="277" y="97"/>
                  <a:pt x="286" y="97"/>
                </a:cubicBezTo>
                <a:cubicBezTo>
                  <a:pt x="295" y="97"/>
                  <a:pt x="294" y="82"/>
                  <a:pt x="313" y="82"/>
                </a:cubicBezTo>
                <a:cubicBezTo>
                  <a:pt x="328" y="82"/>
                  <a:pt x="340" y="94"/>
                  <a:pt x="340" y="109"/>
                </a:cubicBezTo>
                <a:cubicBezTo>
                  <a:pt x="340" y="123"/>
                  <a:pt x="328" y="135"/>
                  <a:pt x="313" y="135"/>
                </a:cubicBezTo>
                <a:cubicBezTo>
                  <a:pt x="294" y="135"/>
                  <a:pt x="295" y="120"/>
                  <a:pt x="286" y="120"/>
                </a:cubicBezTo>
                <a:cubicBezTo>
                  <a:pt x="277" y="120"/>
                  <a:pt x="278" y="139"/>
                  <a:pt x="278" y="139"/>
                </a:cubicBezTo>
                <a:lnTo>
                  <a:pt x="278" y="217"/>
                </a:lnTo>
                <a:close/>
              </a:path>
            </a:pathLst>
          </a:custGeom>
          <a:solidFill>
            <a:srgbClr val="C00000"/>
          </a:solidFill>
          <a:ln>
            <a:solidFill>
              <a:schemeClr val="accent5"/>
            </a:solidFill>
          </a:ln>
        </p:spPr>
        <p:txBody>
          <a:bodyPr vert="horz" wrap="square" lIns="91440" tIns="45720" rIns="91440" bIns="45720" numCol="1" anchor="t" anchorCtr="0" compatLnSpc="1">
            <a:prstTxWarp prst="textNoShape">
              <a:avLst/>
            </a:prstTxWarp>
          </a:bodyPr>
          <a:lstStyle/>
          <a:p>
            <a:endParaRPr lang="en-US" dirty="0"/>
          </a:p>
        </p:txBody>
      </p:sp>
      <p:sp>
        <p:nvSpPr>
          <p:cNvPr id="6" name="blue puzzle piece"/>
          <p:cNvSpPr>
            <a:spLocks/>
          </p:cNvSpPr>
          <p:nvPr/>
        </p:nvSpPr>
        <p:spPr bwMode="auto">
          <a:xfrm rot="10800000">
            <a:off x="6805786" y="205154"/>
            <a:ext cx="5144593" cy="2354981"/>
          </a:xfrm>
          <a:custGeom>
            <a:avLst/>
            <a:gdLst>
              <a:gd name="T0" fmla="*/ 278 w 340"/>
              <a:gd name="T1" fmla="*/ 217 h 217"/>
              <a:gd name="T2" fmla="*/ 62 w 340"/>
              <a:gd name="T3" fmla="*/ 217 h 217"/>
              <a:gd name="T4" fmla="*/ 62 w 340"/>
              <a:gd name="T5" fmla="*/ 139 h 217"/>
              <a:gd name="T6" fmla="*/ 54 w 340"/>
              <a:gd name="T7" fmla="*/ 120 h 217"/>
              <a:gd name="T8" fmla="*/ 27 w 340"/>
              <a:gd name="T9" fmla="*/ 135 h 217"/>
              <a:gd name="T10" fmla="*/ 0 w 340"/>
              <a:gd name="T11" fmla="*/ 109 h 217"/>
              <a:gd name="T12" fmla="*/ 27 w 340"/>
              <a:gd name="T13" fmla="*/ 82 h 217"/>
              <a:gd name="T14" fmla="*/ 54 w 340"/>
              <a:gd name="T15" fmla="*/ 97 h 217"/>
              <a:gd name="T16" fmla="*/ 62 w 340"/>
              <a:gd name="T17" fmla="*/ 78 h 217"/>
              <a:gd name="T18" fmla="*/ 62 w 340"/>
              <a:gd name="T19" fmla="*/ 1 h 217"/>
              <a:gd name="T20" fmla="*/ 139 w 340"/>
              <a:gd name="T21" fmla="*/ 1 h 217"/>
              <a:gd name="T22" fmla="*/ 158 w 340"/>
              <a:gd name="T23" fmla="*/ 9 h 217"/>
              <a:gd name="T24" fmla="*/ 143 w 340"/>
              <a:gd name="T25" fmla="*/ 35 h 217"/>
              <a:gd name="T26" fmla="*/ 170 w 340"/>
              <a:gd name="T27" fmla="*/ 62 h 217"/>
              <a:gd name="T28" fmla="*/ 197 w 340"/>
              <a:gd name="T29" fmla="*/ 35 h 217"/>
              <a:gd name="T30" fmla="*/ 181 w 340"/>
              <a:gd name="T31" fmla="*/ 9 h 217"/>
              <a:gd name="T32" fmla="*/ 201 w 340"/>
              <a:gd name="T33" fmla="*/ 1 h 217"/>
              <a:gd name="T34" fmla="*/ 278 w 340"/>
              <a:gd name="T35" fmla="*/ 1 h 217"/>
              <a:gd name="T36" fmla="*/ 278 w 340"/>
              <a:gd name="T37" fmla="*/ 78 h 217"/>
              <a:gd name="T38" fmla="*/ 286 w 340"/>
              <a:gd name="T39" fmla="*/ 97 h 217"/>
              <a:gd name="T40" fmla="*/ 313 w 340"/>
              <a:gd name="T41" fmla="*/ 82 h 217"/>
              <a:gd name="T42" fmla="*/ 340 w 340"/>
              <a:gd name="T43" fmla="*/ 109 h 217"/>
              <a:gd name="T44" fmla="*/ 313 w 340"/>
              <a:gd name="T45" fmla="*/ 135 h 217"/>
              <a:gd name="T46" fmla="*/ 286 w 340"/>
              <a:gd name="T47" fmla="*/ 120 h 217"/>
              <a:gd name="T48" fmla="*/ 278 w 340"/>
              <a:gd name="T49" fmla="*/ 139 h 217"/>
              <a:gd name="T50" fmla="*/ 278 w 340"/>
              <a:gd name="T51"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217">
                <a:moveTo>
                  <a:pt x="278" y="217"/>
                </a:moveTo>
                <a:cubicBezTo>
                  <a:pt x="62" y="217"/>
                  <a:pt x="62" y="217"/>
                  <a:pt x="62" y="217"/>
                </a:cubicBezTo>
                <a:cubicBezTo>
                  <a:pt x="62" y="139"/>
                  <a:pt x="62" y="139"/>
                  <a:pt x="62" y="139"/>
                </a:cubicBezTo>
                <a:cubicBezTo>
                  <a:pt x="62" y="139"/>
                  <a:pt x="63" y="120"/>
                  <a:pt x="54" y="120"/>
                </a:cubicBezTo>
                <a:cubicBezTo>
                  <a:pt x="45" y="120"/>
                  <a:pt x="46" y="135"/>
                  <a:pt x="27" y="135"/>
                </a:cubicBezTo>
                <a:cubicBezTo>
                  <a:pt x="12" y="135"/>
                  <a:pt x="0" y="123"/>
                  <a:pt x="0" y="109"/>
                </a:cubicBezTo>
                <a:cubicBezTo>
                  <a:pt x="0" y="94"/>
                  <a:pt x="12" y="82"/>
                  <a:pt x="27" y="82"/>
                </a:cubicBezTo>
                <a:cubicBezTo>
                  <a:pt x="46" y="82"/>
                  <a:pt x="45" y="97"/>
                  <a:pt x="54" y="97"/>
                </a:cubicBezTo>
                <a:cubicBezTo>
                  <a:pt x="63" y="97"/>
                  <a:pt x="62" y="78"/>
                  <a:pt x="62" y="78"/>
                </a:cubicBezTo>
                <a:cubicBezTo>
                  <a:pt x="62" y="1"/>
                  <a:pt x="62" y="1"/>
                  <a:pt x="62" y="1"/>
                </a:cubicBezTo>
                <a:cubicBezTo>
                  <a:pt x="139" y="1"/>
                  <a:pt x="139" y="1"/>
                  <a:pt x="139" y="1"/>
                </a:cubicBezTo>
                <a:cubicBezTo>
                  <a:pt x="139" y="1"/>
                  <a:pt x="158" y="0"/>
                  <a:pt x="158" y="9"/>
                </a:cubicBezTo>
                <a:cubicBezTo>
                  <a:pt x="158" y="18"/>
                  <a:pt x="143" y="16"/>
                  <a:pt x="143" y="35"/>
                </a:cubicBezTo>
                <a:cubicBezTo>
                  <a:pt x="143" y="50"/>
                  <a:pt x="155" y="62"/>
                  <a:pt x="170" y="62"/>
                </a:cubicBezTo>
                <a:cubicBezTo>
                  <a:pt x="185" y="62"/>
                  <a:pt x="197" y="50"/>
                  <a:pt x="197" y="35"/>
                </a:cubicBezTo>
                <a:cubicBezTo>
                  <a:pt x="197" y="16"/>
                  <a:pt x="181" y="18"/>
                  <a:pt x="181" y="9"/>
                </a:cubicBezTo>
                <a:cubicBezTo>
                  <a:pt x="181" y="0"/>
                  <a:pt x="201" y="1"/>
                  <a:pt x="201" y="1"/>
                </a:cubicBezTo>
                <a:cubicBezTo>
                  <a:pt x="278" y="1"/>
                  <a:pt x="278" y="1"/>
                  <a:pt x="278" y="1"/>
                </a:cubicBezTo>
                <a:cubicBezTo>
                  <a:pt x="278" y="78"/>
                  <a:pt x="278" y="78"/>
                  <a:pt x="278" y="78"/>
                </a:cubicBezTo>
                <a:cubicBezTo>
                  <a:pt x="278" y="78"/>
                  <a:pt x="277" y="97"/>
                  <a:pt x="286" y="97"/>
                </a:cubicBezTo>
                <a:cubicBezTo>
                  <a:pt x="295" y="97"/>
                  <a:pt x="294" y="82"/>
                  <a:pt x="313" y="82"/>
                </a:cubicBezTo>
                <a:cubicBezTo>
                  <a:pt x="328" y="82"/>
                  <a:pt x="340" y="94"/>
                  <a:pt x="340" y="109"/>
                </a:cubicBezTo>
                <a:cubicBezTo>
                  <a:pt x="340" y="123"/>
                  <a:pt x="328" y="135"/>
                  <a:pt x="313" y="135"/>
                </a:cubicBezTo>
                <a:cubicBezTo>
                  <a:pt x="294" y="135"/>
                  <a:pt x="295" y="120"/>
                  <a:pt x="286" y="120"/>
                </a:cubicBezTo>
                <a:cubicBezTo>
                  <a:pt x="277" y="120"/>
                  <a:pt x="278" y="139"/>
                  <a:pt x="278" y="139"/>
                </a:cubicBezTo>
                <a:lnTo>
                  <a:pt x="278" y="217"/>
                </a:lnTo>
                <a:close/>
              </a:path>
            </a:pathLst>
          </a:custGeom>
          <a:solidFill>
            <a:srgbClr val="FF6600"/>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7" name="teal puzzle piece"/>
          <p:cNvSpPr>
            <a:spLocks/>
          </p:cNvSpPr>
          <p:nvPr/>
        </p:nvSpPr>
        <p:spPr bwMode="auto">
          <a:xfrm rot="10800000">
            <a:off x="7568084" y="3962959"/>
            <a:ext cx="3692971" cy="1912588"/>
          </a:xfrm>
          <a:custGeom>
            <a:avLst/>
            <a:gdLst>
              <a:gd name="T0" fmla="*/ 278 w 340"/>
              <a:gd name="T1" fmla="*/ 217 h 217"/>
              <a:gd name="T2" fmla="*/ 62 w 340"/>
              <a:gd name="T3" fmla="*/ 217 h 217"/>
              <a:gd name="T4" fmla="*/ 62 w 340"/>
              <a:gd name="T5" fmla="*/ 139 h 217"/>
              <a:gd name="T6" fmla="*/ 54 w 340"/>
              <a:gd name="T7" fmla="*/ 120 h 217"/>
              <a:gd name="T8" fmla="*/ 27 w 340"/>
              <a:gd name="T9" fmla="*/ 135 h 217"/>
              <a:gd name="T10" fmla="*/ 0 w 340"/>
              <a:gd name="T11" fmla="*/ 109 h 217"/>
              <a:gd name="T12" fmla="*/ 27 w 340"/>
              <a:gd name="T13" fmla="*/ 82 h 217"/>
              <a:gd name="T14" fmla="*/ 54 w 340"/>
              <a:gd name="T15" fmla="*/ 97 h 217"/>
              <a:gd name="T16" fmla="*/ 62 w 340"/>
              <a:gd name="T17" fmla="*/ 78 h 217"/>
              <a:gd name="T18" fmla="*/ 62 w 340"/>
              <a:gd name="T19" fmla="*/ 1 h 217"/>
              <a:gd name="T20" fmla="*/ 139 w 340"/>
              <a:gd name="T21" fmla="*/ 1 h 217"/>
              <a:gd name="T22" fmla="*/ 158 w 340"/>
              <a:gd name="T23" fmla="*/ 9 h 217"/>
              <a:gd name="T24" fmla="*/ 143 w 340"/>
              <a:gd name="T25" fmla="*/ 35 h 217"/>
              <a:gd name="T26" fmla="*/ 170 w 340"/>
              <a:gd name="T27" fmla="*/ 62 h 217"/>
              <a:gd name="T28" fmla="*/ 197 w 340"/>
              <a:gd name="T29" fmla="*/ 35 h 217"/>
              <a:gd name="T30" fmla="*/ 181 w 340"/>
              <a:gd name="T31" fmla="*/ 9 h 217"/>
              <a:gd name="T32" fmla="*/ 201 w 340"/>
              <a:gd name="T33" fmla="*/ 1 h 217"/>
              <a:gd name="T34" fmla="*/ 278 w 340"/>
              <a:gd name="T35" fmla="*/ 1 h 217"/>
              <a:gd name="T36" fmla="*/ 278 w 340"/>
              <a:gd name="T37" fmla="*/ 78 h 217"/>
              <a:gd name="T38" fmla="*/ 286 w 340"/>
              <a:gd name="T39" fmla="*/ 97 h 217"/>
              <a:gd name="T40" fmla="*/ 313 w 340"/>
              <a:gd name="T41" fmla="*/ 82 h 217"/>
              <a:gd name="T42" fmla="*/ 340 w 340"/>
              <a:gd name="T43" fmla="*/ 109 h 217"/>
              <a:gd name="T44" fmla="*/ 313 w 340"/>
              <a:gd name="T45" fmla="*/ 135 h 217"/>
              <a:gd name="T46" fmla="*/ 286 w 340"/>
              <a:gd name="T47" fmla="*/ 120 h 217"/>
              <a:gd name="T48" fmla="*/ 278 w 340"/>
              <a:gd name="T49" fmla="*/ 139 h 217"/>
              <a:gd name="T50" fmla="*/ 278 w 340"/>
              <a:gd name="T51"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217">
                <a:moveTo>
                  <a:pt x="278" y="217"/>
                </a:moveTo>
                <a:cubicBezTo>
                  <a:pt x="62" y="217"/>
                  <a:pt x="62" y="217"/>
                  <a:pt x="62" y="217"/>
                </a:cubicBezTo>
                <a:cubicBezTo>
                  <a:pt x="62" y="139"/>
                  <a:pt x="62" y="139"/>
                  <a:pt x="62" y="139"/>
                </a:cubicBezTo>
                <a:cubicBezTo>
                  <a:pt x="62" y="139"/>
                  <a:pt x="63" y="120"/>
                  <a:pt x="54" y="120"/>
                </a:cubicBezTo>
                <a:cubicBezTo>
                  <a:pt x="45" y="120"/>
                  <a:pt x="46" y="135"/>
                  <a:pt x="27" y="135"/>
                </a:cubicBezTo>
                <a:cubicBezTo>
                  <a:pt x="12" y="135"/>
                  <a:pt x="0" y="123"/>
                  <a:pt x="0" y="109"/>
                </a:cubicBezTo>
                <a:cubicBezTo>
                  <a:pt x="0" y="94"/>
                  <a:pt x="12" y="82"/>
                  <a:pt x="27" y="82"/>
                </a:cubicBezTo>
                <a:cubicBezTo>
                  <a:pt x="46" y="82"/>
                  <a:pt x="45" y="97"/>
                  <a:pt x="54" y="97"/>
                </a:cubicBezTo>
                <a:cubicBezTo>
                  <a:pt x="63" y="97"/>
                  <a:pt x="62" y="78"/>
                  <a:pt x="62" y="78"/>
                </a:cubicBezTo>
                <a:cubicBezTo>
                  <a:pt x="62" y="1"/>
                  <a:pt x="62" y="1"/>
                  <a:pt x="62" y="1"/>
                </a:cubicBezTo>
                <a:cubicBezTo>
                  <a:pt x="139" y="1"/>
                  <a:pt x="139" y="1"/>
                  <a:pt x="139" y="1"/>
                </a:cubicBezTo>
                <a:cubicBezTo>
                  <a:pt x="139" y="1"/>
                  <a:pt x="158" y="0"/>
                  <a:pt x="158" y="9"/>
                </a:cubicBezTo>
                <a:cubicBezTo>
                  <a:pt x="158" y="18"/>
                  <a:pt x="143" y="16"/>
                  <a:pt x="143" y="35"/>
                </a:cubicBezTo>
                <a:cubicBezTo>
                  <a:pt x="143" y="50"/>
                  <a:pt x="155" y="62"/>
                  <a:pt x="170" y="62"/>
                </a:cubicBezTo>
                <a:cubicBezTo>
                  <a:pt x="185" y="62"/>
                  <a:pt x="197" y="50"/>
                  <a:pt x="197" y="35"/>
                </a:cubicBezTo>
                <a:cubicBezTo>
                  <a:pt x="197" y="16"/>
                  <a:pt x="181" y="18"/>
                  <a:pt x="181" y="9"/>
                </a:cubicBezTo>
                <a:cubicBezTo>
                  <a:pt x="181" y="0"/>
                  <a:pt x="201" y="1"/>
                  <a:pt x="201" y="1"/>
                </a:cubicBezTo>
                <a:cubicBezTo>
                  <a:pt x="278" y="1"/>
                  <a:pt x="278" y="1"/>
                  <a:pt x="278" y="1"/>
                </a:cubicBezTo>
                <a:cubicBezTo>
                  <a:pt x="278" y="78"/>
                  <a:pt x="278" y="78"/>
                  <a:pt x="278" y="78"/>
                </a:cubicBezTo>
                <a:cubicBezTo>
                  <a:pt x="278" y="78"/>
                  <a:pt x="277" y="97"/>
                  <a:pt x="286" y="97"/>
                </a:cubicBezTo>
                <a:cubicBezTo>
                  <a:pt x="295" y="97"/>
                  <a:pt x="294" y="82"/>
                  <a:pt x="313" y="82"/>
                </a:cubicBezTo>
                <a:cubicBezTo>
                  <a:pt x="328" y="82"/>
                  <a:pt x="340" y="94"/>
                  <a:pt x="340" y="109"/>
                </a:cubicBezTo>
                <a:cubicBezTo>
                  <a:pt x="340" y="123"/>
                  <a:pt x="328" y="135"/>
                  <a:pt x="313" y="135"/>
                </a:cubicBezTo>
                <a:cubicBezTo>
                  <a:pt x="294" y="135"/>
                  <a:pt x="295" y="120"/>
                  <a:pt x="286" y="120"/>
                </a:cubicBezTo>
                <a:cubicBezTo>
                  <a:pt x="277" y="120"/>
                  <a:pt x="278" y="139"/>
                  <a:pt x="278" y="139"/>
                </a:cubicBezTo>
                <a:lnTo>
                  <a:pt x="278" y="217"/>
                </a:lnTo>
                <a:close/>
              </a:path>
            </a:pathLst>
          </a:custGeom>
          <a:solidFill>
            <a:srgbClr val="00B050"/>
          </a:solidFill>
          <a:ln>
            <a:solidFill>
              <a:schemeClr val="accent5"/>
            </a:solidFill>
          </a:ln>
        </p:spPr>
        <p:txBody>
          <a:bodyPr vert="horz" wrap="square" lIns="91440" tIns="45720" rIns="91440" bIns="45720" numCol="1" anchor="t" anchorCtr="0" compatLnSpc="1">
            <a:prstTxWarp prst="textNoShape">
              <a:avLst/>
            </a:prstTxWarp>
          </a:bodyPr>
          <a:lstStyle/>
          <a:p>
            <a:endParaRPr lang="en-US" dirty="0"/>
          </a:p>
        </p:txBody>
      </p:sp>
      <p:sp>
        <p:nvSpPr>
          <p:cNvPr id="15" name="green puzzle piece"/>
          <p:cNvSpPr>
            <a:spLocks/>
          </p:cNvSpPr>
          <p:nvPr/>
        </p:nvSpPr>
        <p:spPr bwMode="auto">
          <a:xfrm>
            <a:off x="2585017" y="3205708"/>
            <a:ext cx="3692970" cy="3260691"/>
          </a:xfrm>
          <a:custGeom>
            <a:avLst/>
            <a:gdLst>
              <a:gd name="T0" fmla="*/ 216 w 278"/>
              <a:gd name="T1" fmla="*/ 216 h 278"/>
              <a:gd name="T2" fmla="*/ 216 w 278"/>
              <a:gd name="T3" fmla="*/ 155 h 278"/>
              <a:gd name="T4" fmla="*/ 216 w 278"/>
              <a:gd name="T5" fmla="*/ 139 h 278"/>
              <a:gd name="T6" fmla="*/ 224 w 278"/>
              <a:gd name="T7" fmla="*/ 119 h 278"/>
              <a:gd name="T8" fmla="*/ 251 w 278"/>
              <a:gd name="T9" fmla="*/ 135 h 278"/>
              <a:gd name="T10" fmla="*/ 278 w 278"/>
              <a:gd name="T11" fmla="*/ 108 h 278"/>
              <a:gd name="T12" fmla="*/ 251 w 278"/>
              <a:gd name="T13" fmla="*/ 81 h 278"/>
              <a:gd name="T14" fmla="*/ 224 w 278"/>
              <a:gd name="T15" fmla="*/ 96 h 278"/>
              <a:gd name="T16" fmla="*/ 216 w 278"/>
              <a:gd name="T17" fmla="*/ 77 h 278"/>
              <a:gd name="T18" fmla="*/ 216 w 278"/>
              <a:gd name="T19" fmla="*/ 52 h 278"/>
              <a:gd name="T20" fmla="*/ 216 w 278"/>
              <a:gd name="T21" fmla="*/ 0 h 278"/>
              <a:gd name="T22" fmla="*/ 0 w 278"/>
              <a:gd name="T23" fmla="*/ 0 h 278"/>
              <a:gd name="T24" fmla="*/ 0 w 278"/>
              <a:gd name="T25" fmla="*/ 216 h 278"/>
              <a:gd name="T26" fmla="*/ 77 w 278"/>
              <a:gd name="T27" fmla="*/ 216 h 278"/>
              <a:gd name="T28" fmla="*/ 96 w 278"/>
              <a:gd name="T29" fmla="*/ 224 h 278"/>
              <a:gd name="T30" fmla="*/ 81 w 278"/>
              <a:gd name="T31" fmla="*/ 251 h 278"/>
              <a:gd name="T32" fmla="*/ 108 w 278"/>
              <a:gd name="T33" fmla="*/ 278 h 278"/>
              <a:gd name="T34" fmla="*/ 135 w 278"/>
              <a:gd name="T35" fmla="*/ 251 h 278"/>
              <a:gd name="T36" fmla="*/ 119 w 278"/>
              <a:gd name="T37" fmla="*/ 224 h 278"/>
              <a:gd name="T38" fmla="*/ 139 w 278"/>
              <a:gd name="T39" fmla="*/ 216 h 278"/>
              <a:gd name="T40" fmla="*/ 216 w 278"/>
              <a:gd name="T41" fmla="*/ 21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8" h="278">
                <a:moveTo>
                  <a:pt x="216" y="216"/>
                </a:moveTo>
                <a:cubicBezTo>
                  <a:pt x="216" y="155"/>
                  <a:pt x="216" y="155"/>
                  <a:pt x="216" y="155"/>
                </a:cubicBezTo>
                <a:cubicBezTo>
                  <a:pt x="216" y="139"/>
                  <a:pt x="216" y="139"/>
                  <a:pt x="216" y="139"/>
                </a:cubicBezTo>
                <a:cubicBezTo>
                  <a:pt x="216" y="139"/>
                  <a:pt x="215" y="119"/>
                  <a:pt x="224" y="119"/>
                </a:cubicBezTo>
                <a:cubicBezTo>
                  <a:pt x="233" y="119"/>
                  <a:pt x="232" y="135"/>
                  <a:pt x="251" y="135"/>
                </a:cubicBezTo>
                <a:cubicBezTo>
                  <a:pt x="266" y="135"/>
                  <a:pt x="278" y="123"/>
                  <a:pt x="278" y="108"/>
                </a:cubicBezTo>
                <a:cubicBezTo>
                  <a:pt x="278" y="93"/>
                  <a:pt x="266" y="81"/>
                  <a:pt x="251" y="81"/>
                </a:cubicBezTo>
                <a:cubicBezTo>
                  <a:pt x="232" y="81"/>
                  <a:pt x="233" y="96"/>
                  <a:pt x="224" y="96"/>
                </a:cubicBezTo>
                <a:cubicBezTo>
                  <a:pt x="215" y="96"/>
                  <a:pt x="216" y="77"/>
                  <a:pt x="216" y="77"/>
                </a:cubicBezTo>
                <a:cubicBezTo>
                  <a:pt x="216" y="52"/>
                  <a:pt x="216" y="52"/>
                  <a:pt x="216" y="52"/>
                </a:cubicBezTo>
                <a:cubicBezTo>
                  <a:pt x="216" y="0"/>
                  <a:pt x="216" y="0"/>
                  <a:pt x="216" y="0"/>
                </a:cubicBezTo>
                <a:cubicBezTo>
                  <a:pt x="0" y="0"/>
                  <a:pt x="0" y="0"/>
                  <a:pt x="0" y="0"/>
                </a:cubicBezTo>
                <a:cubicBezTo>
                  <a:pt x="0" y="216"/>
                  <a:pt x="0" y="216"/>
                  <a:pt x="0" y="216"/>
                </a:cubicBezTo>
                <a:cubicBezTo>
                  <a:pt x="77" y="216"/>
                  <a:pt x="77" y="216"/>
                  <a:pt x="77" y="216"/>
                </a:cubicBezTo>
                <a:cubicBezTo>
                  <a:pt x="77" y="216"/>
                  <a:pt x="96" y="215"/>
                  <a:pt x="96" y="224"/>
                </a:cubicBezTo>
                <a:cubicBezTo>
                  <a:pt x="96" y="233"/>
                  <a:pt x="81" y="232"/>
                  <a:pt x="81" y="251"/>
                </a:cubicBezTo>
                <a:cubicBezTo>
                  <a:pt x="81" y="266"/>
                  <a:pt x="93" y="278"/>
                  <a:pt x="108" y="278"/>
                </a:cubicBezTo>
                <a:cubicBezTo>
                  <a:pt x="123" y="278"/>
                  <a:pt x="135" y="266"/>
                  <a:pt x="135" y="251"/>
                </a:cubicBezTo>
                <a:cubicBezTo>
                  <a:pt x="135" y="232"/>
                  <a:pt x="119" y="233"/>
                  <a:pt x="119" y="224"/>
                </a:cubicBezTo>
                <a:cubicBezTo>
                  <a:pt x="119" y="215"/>
                  <a:pt x="139" y="216"/>
                  <a:pt x="139" y="216"/>
                </a:cubicBezTo>
                <a:lnTo>
                  <a:pt x="216" y="216"/>
                </a:lnTo>
                <a:close/>
              </a:path>
            </a:pathLst>
          </a:custGeom>
          <a:solidFill>
            <a:srgbClr val="0070C0"/>
          </a:solidFill>
          <a:ln w="9525">
            <a:solidFill>
              <a:schemeClr val="bg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 name="dotted line"/>
          <p:cNvCxnSpPr>
            <a:cxnSpLocks/>
          </p:cNvCxnSpPr>
          <p:nvPr/>
        </p:nvCxnSpPr>
        <p:spPr>
          <a:xfrm>
            <a:off x="4525108" y="449270"/>
            <a:ext cx="3036073" cy="0"/>
          </a:xfrm>
          <a:prstGeom prst="line">
            <a:avLst/>
          </a:prstGeom>
          <a:ln w="63500"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dotted line"/>
          <p:cNvCxnSpPr>
            <a:cxnSpLocks/>
          </p:cNvCxnSpPr>
          <p:nvPr/>
        </p:nvCxnSpPr>
        <p:spPr>
          <a:xfrm>
            <a:off x="9378083" y="2457953"/>
            <a:ext cx="26196" cy="1468587"/>
          </a:xfrm>
          <a:prstGeom prst="line">
            <a:avLst/>
          </a:prstGeom>
          <a:ln w="63500"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dotted line"/>
          <p:cNvCxnSpPr>
            <a:cxnSpLocks/>
          </p:cNvCxnSpPr>
          <p:nvPr/>
        </p:nvCxnSpPr>
        <p:spPr>
          <a:xfrm>
            <a:off x="5779476" y="5644413"/>
            <a:ext cx="2274616" cy="0"/>
          </a:xfrm>
          <a:prstGeom prst="line">
            <a:avLst/>
          </a:prstGeom>
          <a:ln w="63500"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your text goes here"/>
          <p:cNvSpPr txBox="1"/>
          <p:nvPr/>
        </p:nvSpPr>
        <p:spPr>
          <a:xfrm>
            <a:off x="2695458" y="3348570"/>
            <a:ext cx="2684585" cy="2031325"/>
          </a:xfrm>
          <a:prstGeom prst="rect">
            <a:avLst/>
          </a:prstGeom>
          <a:noFill/>
        </p:spPr>
        <p:txBody>
          <a:bodyPr wrap="square" rtlCol="0">
            <a:spAutoFit/>
          </a:bodyPr>
          <a:lstStyle/>
          <a:p>
            <a:pPr algn="ctr"/>
            <a:r>
              <a:rPr lang="en-US" sz="1800" dirty="0">
                <a:solidFill>
                  <a:schemeClr val="bg1"/>
                </a:solidFill>
              </a:rPr>
              <a:t>What accommodations are available to reduce or eliminate these problems? </a:t>
            </a:r>
          </a:p>
          <a:p>
            <a:pPr algn="ctr"/>
            <a:r>
              <a:rPr lang="en-US" sz="1800" dirty="0">
                <a:solidFill>
                  <a:schemeClr val="bg1"/>
                </a:solidFill>
              </a:rPr>
              <a:t>Are all possible resources being used to determine possible accommodations?</a:t>
            </a:r>
          </a:p>
        </p:txBody>
      </p:sp>
      <p:sp>
        <p:nvSpPr>
          <p:cNvPr id="12" name="your text goes here"/>
          <p:cNvSpPr txBox="1"/>
          <p:nvPr/>
        </p:nvSpPr>
        <p:spPr>
          <a:xfrm>
            <a:off x="8284433" y="4075054"/>
            <a:ext cx="2239692" cy="1200329"/>
          </a:xfrm>
          <a:prstGeom prst="rect">
            <a:avLst/>
          </a:prstGeom>
          <a:noFill/>
        </p:spPr>
        <p:txBody>
          <a:bodyPr wrap="square" rtlCol="0">
            <a:spAutoFit/>
          </a:bodyPr>
          <a:lstStyle/>
          <a:p>
            <a:pPr algn="ctr"/>
            <a:r>
              <a:rPr lang="en-US" sz="1800" dirty="0">
                <a:solidFill>
                  <a:schemeClr val="bg1"/>
                </a:solidFill>
              </a:rPr>
              <a:t>What specific tasks are problematic as a result of the limitations?</a:t>
            </a:r>
          </a:p>
        </p:txBody>
      </p:sp>
      <p:sp>
        <p:nvSpPr>
          <p:cNvPr id="11" name="your text goes here"/>
          <p:cNvSpPr txBox="1"/>
          <p:nvPr/>
        </p:nvSpPr>
        <p:spPr>
          <a:xfrm>
            <a:off x="7819227" y="205154"/>
            <a:ext cx="3190686" cy="1754326"/>
          </a:xfrm>
          <a:prstGeom prst="rect">
            <a:avLst/>
          </a:prstGeom>
          <a:noFill/>
        </p:spPr>
        <p:txBody>
          <a:bodyPr wrap="square" rtlCol="0">
            <a:spAutoFit/>
          </a:bodyPr>
          <a:lstStyle/>
          <a:p>
            <a:pPr algn="ctr"/>
            <a:r>
              <a:rPr lang="en-US" sz="1800" dirty="0">
                <a:solidFill>
                  <a:schemeClr val="bg1"/>
                </a:solidFill>
              </a:rPr>
              <a:t>How do these limitations affect the [student] and the [student’s] performance on center (in academics, career technical, residential, other areas)?</a:t>
            </a:r>
          </a:p>
        </p:txBody>
      </p:sp>
      <p:sp>
        <p:nvSpPr>
          <p:cNvPr id="9" name="your text goes here"/>
          <p:cNvSpPr txBox="1"/>
          <p:nvPr/>
        </p:nvSpPr>
        <p:spPr>
          <a:xfrm>
            <a:off x="1582587" y="894755"/>
            <a:ext cx="2574523" cy="705899"/>
          </a:xfrm>
          <a:prstGeom prst="rect">
            <a:avLst/>
          </a:prstGeom>
          <a:noFill/>
        </p:spPr>
        <p:txBody>
          <a:bodyPr wrap="square" rtlCol="0">
            <a:spAutoFit/>
          </a:bodyPr>
          <a:lstStyle/>
          <a:p>
            <a:pPr algn="ctr">
              <a:lnSpc>
                <a:spcPct val="114000"/>
              </a:lnSpc>
            </a:pPr>
            <a:r>
              <a:rPr lang="en-US" sz="1800" dirty="0">
                <a:solidFill>
                  <a:schemeClr val="bg1"/>
                </a:solidFill>
              </a:rPr>
              <a:t>What limitations is the [student] experiencing?</a:t>
            </a:r>
          </a:p>
        </p:txBody>
      </p:sp>
      <p:sp>
        <p:nvSpPr>
          <p:cNvPr id="21" name="puzzle map"/>
          <p:cNvSpPr txBox="1"/>
          <p:nvPr/>
        </p:nvSpPr>
        <p:spPr>
          <a:xfrm>
            <a:off x="611416" y="6371199"/>
            <a:ext cx="8792863" cy="523220"/>
          </a:xfrm>
          <a:prstGeom prst="rect">
            <a:avLst/>
          </a:prstGeom>
          <a:noFill/>
        </p:spPr>
        <p:txBody>
          <a:bodyPr wrap="square" rtlCol="0">
            <a:spAutoFit/>
          </a:bodyPr>
          <a:lstStyle/>
          <a:p>
            <a:r>
              <a:rPr lang="en-US" sz="2800" b="1" dirty="0">
                <a:solidFill>
                  <a:schemeClr val="bg1"/>
                </a:solidFill>
                <a:latin typeface="+mj-lt"/>
              </a:rPr>
              <a:t>Determining Accommodation Needs </a:t>
            </a:r>
            <a:r>
              <a:rPr lang="en-US" sz="2000" b="1" dirty="0">
                <a:solidFill>
                  <a:schemeClr val="bg1"/>
                </a:solidFill>
                <a:latin typeface="+mj-lt"/>
              </a:rPr>
              <a:t>(askjan.org)</a:t>
            </a:r>
          </a:p>
        </p:txBody>
      </p:sp>
      <p:cxnSp>
        <p:nvCxnSpPr>
          <p:cNvPr id="25" name="dotted line">
            <a:extLst>
              <a:ext uri="{FF2B5EF4-FFF2-40B4-BE49-F238E27FC236}">
                <a16:creationId xmlns:a16="http://schemas.microsoft.com/office/drawing/2014/main" id="{C28A8033-2A7C-4EB2-B264-3310F7ACB46D}"/>
              </a:ext>
            </a:extLst>
          </p:cNvPr>
          <p:cNvCxnSpPr>
            <a:cxnSpLocks/>
          </p:cNvCxnSpPr>
          <p:nvPr/>
        </p:nvCxnSpPr>
        <p:spPr>
          <a:xfrm flipH="1">
            <a:off x="328246" y="4522198"/>
            <a:ext cx="21336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157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1000"/>
                            </p:stCondLst>
                            <p:childTnLst>
                              <p:par>
                                <p:cTn id="12" presetID="22" presetClass="entr" presetSubtype="8" fill="hold" nodeType="after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1000"/>
                            </p:stCondLst>
                            <p:childTnLst>
                              <p:par>
                                <p:cTn id="24" presetID="22" presetClass="entr" presetSubtype="1" fill="hold" nodeType="afterEffect">
                                  <p:stCondLst>
                                    <p:cond delay="25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1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000"/>
                            </p:stCondLst>
                            <p:childTnLst>
                              <p:par>
                                <p:cTn id="36" presetID="22" presetClass="entr" presetSubtype="2" fill="hold" nodeType="afterEffect">
                                  <p:stCondLst>
                                    <p:cond delay="250"/>
                                  </p:stCondLst>
                                  <p:childTnLst>
                                    <p:set>
                                      <p:cBhvr>
                                        <p:cTn id="37" dur="1" fill="hold">
                                          <p:stCondLst>
                                            <p:cond delay="0"/>
                                          </p:stCondLst>
                                        </p:cTn>
                                        <p:tgtEl>
                                          <p:spTgt spid="24"/>
                                        </p:tgtEl>
                                        <p:attrNameLst>
                                          <p:attrName>style.visibility</p:attrName>
                                        </p:attrNameLst>
                                      </p:cBhvr>
                                      <p:to>
                                        <p:strVal val="visible"/>
                                      </p:to>
                                    </p:set>
                                    <p:animEffect transition="in" filter="wipe(right)">
                                      <p:cBhvr>
                                        <p:cTn id="38" dur="1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1000"/>
                            </p:stCondLst>
                            <p:childTnLst>
                              <p:par>
                                <p:cTn id="48" presetID="22" presetClass="entr" presetSubtype="2" fill="hold" nodeType="afterEffect">
                                  <p:stCondLst>
                                    <p:cond delay="25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animBg="1"/>
      <p:bldP spid="16" grpId="0"/>
      <p:bldP spid="12" grpId="0"/>
      <p:bldP spid="11"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gray rectangle"/>
          <p:cNvSpPr/>
          <p:nvPr/>
        </p:nvSpPr>
        <p:spPr>
          <a:xfrm>
            <a:off x="0" y="6466399"/>
            <a:ext cx="12192000" cy="3916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5" name="teal puzzle piece"/>
          <p:cNvSpPr>
            <a:spLocks/>
          </p:cNvSpPr>
          <p:nvPr/>
        </p:nvSpPr>
        <p:spPr bwMode="auto">
          <a:xfrm rot="10800000">
            <a:off x="1073790" y="804384"/>
            <a:ext cx="5022210" cy="3327725"/>
          </a:xfrm>
          <a:custGeom>
            <a:avLst/>
            <a:gdLst>
              <a:gd name="T0" fmla="*/ 278 w 340"/>
              <a:gd name="T1" fmla="*/ 217 h 217"/>
              <a:gd name="T2" fmla="*/ 62 w 340"/>
              <a:gd name="T3" fmla="*/ 217 h 217"/>
              <a:gd name="T4" fmla="*/ 62 w 340"/>
              <a:gd name="T5" fmla="*/ 139 h 217"/>
              <a:gd name="T6" fmla="*/ 54 w 340"/>
              <a:gd name="T7" fmla="*/ 120 h 217"/>
              <a:gd name="T8" fmla="*/ 27 w 340"/>
              <a:gd name="T9" fmla="*/ 135 h 217"/>
              <a:gd name="T10" fmla="*/ 0 w 340"/>
              <a:gd name="T11" fmla="*/ 109 h 217"/>
              <a:gd name="T12" fmla="*/ 27 w 340"/>
              <a:gd name="T13" fmla="*/ 82 h 217"/>
              <a:gd name="T14" fmla="*/ 54 w 340"/>
              <a:gd name="T15" fmla="*/ 97 h 217"/>
              <a:gd name="T16" fmla="*/ 62 w 340"/>
              <a:gd name="T17" fmla="*/ 78 h 217"/>
              <a:gd name="T18" fmla="*/ 62 w 340"/>
              <a:gd name="T19" fmla="*/ 1 h 217"/>
              <a:gd name="T20" fmla="*/ 139 w 340"/>
              <a:gd name="T21" fmla="*/ 1 h 217"/>
              <a:gd name="T22" fmla="*/ 158 w 340"/>
              <a:gd name="T23" fmla="*/ 9 h 217"/>
              <a:gd name="T24" fmla="*/ 143 w 340"/>
              <a:gd name="T25" fmla="*/ 35 h 217"/>
              <a:gd name="T26" fmla="*/ 170 w 340"/>
              <a:gd name="T27" fmla="*/ 62 h 217"/>
              <a:gd name="T28" fmla="*/ 197 w 340"/>
              <a:gd name="T29" fmla="*/ 35 h 217"/>
              <a:gd name="T30" fmla="*/ 181 w 340"/>
              <a:gd name="T31" fmla="*/ 9 h 217"/>
              <a:gd name="T32" fmla="*/ 201 w 340"/>
              <a:gd name="T33" fmla="*/ 1 h 217"/>
              <a:gd name="T34" fmla="*/ 278 w 340"/>
              <a:gd name="T35" fmla="*/ 1 h 217"/>
              <a:gd name="T36" fmla="*/ 278 w 340"/>
              <a:gd name="T37" fmla="*/ 78 h 217"/>
              <a:gd name="T38" fmla="*/ 286 w 340"/>
              <a:gd name="T39" fmla="*/ 97 h 217"/>
              <a:gd name="T40" fmla="*/ 313 w 340"/>
              <a:gd name="T41" fmla="*/ 82 h 217"/>
              <a:gd name="T42" fmla="*/ 340 w 340"/>
              <a:gd name="T43" fmla="*/ 109 h 217"/>
              <a:gd name="T44" fmla="*/ 313 w 340"/>
              <a:gd name="T45" fmla="*/ 135 h 217"/>
              <a:gd name="T46" fmla="*/ 286 w 340"/>
              <a:gd name="T47" fmla="*/ 120 h 217"/>
              <a:gd name="T48" fmla="*/ 278 w 340"/>
              <a:gd name="T49" fmla="*/ 139 h 217"/>
              <a:gd name="T50" fmla="*/ 278 w 340"/>
              <a:gd name="T51"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217">
                <a:moveTo>
                  <a:pt x="278" y="217"/>
                </a:moveTo>
                <a:cubicBezTo>
                  <a:pt x="62" y="217"/>
                  <a:pt x="62" y="217"/>
                  <a:pt x="62" y="217"/>
                </a:cubicBezTo>
                <a:cubicBezTo>
                  <a:pt x="62" y="139"/>
                  <a:pt x="62" y="139"/>
                  <a:pt x="62" y="139"/>
                </a:cubicBezTo>
                <a:cubicBezTo>
                  <a:pt x="62" y="139"/>
                  <a:pt x="63" y="120"/>
                  <a:pt x="54" y="120"/>
                </a:cubicBezTo>
                <a:cubicBezTo>
                  <a:pt x="45" y="120"/>
                  <a:pt x="46" y="135"/>
                  <a:pt x="27" y="135"/>
                </a:cubicBezTo>
                <a:cubicBezTo>
                  <a:pt x="12" y="135"/>
                  <a:pt x="0" y="123"/>
                  <a:pt x="0" y="109"/>
                </a:cubicBezTo>
                <a:cubicBezTo>
                  <a:pt x="0" y="94"/>
                  <a:pt x="12" y="82"/>
                  <a:pt x="27" y="82"/>
                </a:cubicBezTo>
                <a:cubicBezTo>
                  <a:pt x="46" y="82"/>
                  <a:pt x="45" y="97"/>
                  <a:pt x="54" y="97"/>
                </a:cubicBezTo>
                <a:cubicBezTo>
                  <a:pt x="63" y="97"/>
                  <a:pt x="62" y="78"/>
                  <a:pt x="62" y="78"/>
                </a:cubicBezTo>
                <a:cubicBezTo>
                  <a:pt x="62" y="1"/>
                  <a:pt x="62" y="1"/>
                  <a:pt x="62" y="1"/>
                </a:cubicBezTo>
                <a:cubicBezTo>
                  <a:pt x="139" y="1"/>
                  <a:pt x="139" y="1"/>
                  <a:pt x="139" y="1"/>
                </a:cubicBezTo>
                <a:cubicBezTo>
                  <a:pt x="139" y="1"/>
                  <a:pt x="158" y="0"/>
                  <a:pt x="158" y="9"/>
                </a:cubicBezTo>
                <a:cubicBezTo>
                  <a:pt x="158" y="18"/>
                  <a:pt x="143" y="16"/>
                  <a:pt x="143" y="35"/>
                </a:cubicBezTo>
                <a:cubicBezTo>
                  <a:pt x="143" y="50"/>
                  <a:pt x="155" y="62"/>
                  <a:pt x="170" y="62"/>
                </a:cubicBezTo>
                <a:cubicBezTo>
                  <a:pt x="185" y="62"/>
                  <a:pt x="197" y="50"/>
                  <a:pt x="197" y="35"/>
                </a:cubicBezTo>
                <a:cubicBezTo>
                  <a:pt x="197" y="16"/>
                  <a:pt x="181" y="18"/>
                  <a:pt x="181" y="9"/>
                </a:cubicBezTo>
                <a:cubicBezTo>
                  <a:pt x="181" y="0"/>
                  <a:pt x="201" y="1"/>
                  <a:pt x="201" y="1"/>
                </a:cubicBezTo>
                <a:cubicBezTo>
                  <a:pt x="278" y="1"/>
                  <a:pt x="278" y="1"/>
                  <a:pt x="278" y="1"/>
                </a:cubicBezTo>
                <a:cubicBezTo>
                  <a:pt x="278" y="78"/>
                  <a:pt x="278" y="78"/>
                  <a:pt x="278" y="78"/>
                </a:cubicBezTo>
                <a:cubicBezTo>
                  <a:pt x="278" y="78"/>
                  <a:pt x="277" y="97"/>
                  <a:pt x="286" y="97"/>
                </a:cubicBezTo>
                <a:cubicBezTo>
                  <a:pt x="295" y="97"/>
                  <a:pt x="294" y="82"/>
                  <a:pt x="313" y="82"/>
                </a:cubicBezTo>
                <a:cubicBezTo>
                  <a:pt x="328" y="82"/>
                  <a:pt x="340" y="94"/>
                  <a:pt x="340" y="109"/>
                </a:cubicBezTo>
                <a:cubicBezTo>
                  <a:pt x="340" y="123"/>
                  <a:pt x="328" y="135"/>
                  <a:pt x="313" y="135"/>
                </a:cubicBezTo>
                <a:cubicBezTo>
                  <a:pt x="294" y="135"/>
                  <a:pt x="295" y="120"/>
                  <a:pt x="286" y="120"/>
                </a:cubicBezTo>
                <a:cubicBezTo>
                  <a:pt x="277" y="120"/>
                  <a:pt x="278" y="139"/>
                  <a:pt x="278" y="139"/>
                </a:cubicBezTo>
                <a:lnTo>
                  <a:pt x="278" y="217"/>
                </a:lnTo>
                <a:close/>
              </a:path>
            </a:pathLst>
          </a:custGeom>
          <a:solidFill>
            <a:srgbClr val="C00000"/>
          </a:solidFill>
          <a:ln>
            <a:solidFill>
              <a:schemeClr val="accent5"/>
            </a:solidFill>
          </a:ln>
        </p:spPr>
        <p:txBody>
          <a:bodyPr vert="horz" wrap="square" lIns="91440" tIns="45720" rIns="91440" bIns="45720" numCol="1" anchor="t" anchorCtr="0" compatLnSpc="1">
            <a:prstTxWarp prst="textNoShape">
              <a:avLst/>
            </a:prstTxWarp>
          </a:bodyPr>
          <a:lstStyle/>
          <a:p>
            <a:endParaRPr lang="en-US" dirty="0"/>
          </a:p>
        </p:txBody>
      </p:sp>
      <p:cxnSp>
        <p:nvCxnSpPr>
          <p:cNvPr id="26" name="dotted line"/>
          <p:cNvCxnSpPr>
            <a:cxnSpLocks/>
          </p:cNvCxnSpPr>
          <p:nvPr/>
        </p:nvCxnSpPr>
        <p:spPr>
          <a:xfrm>
            <a:off x="5499097" y="3247534"/>
            <a:ext cx="1909888" cy="0"/>
          </a:xfrm>
          <a:prstGeom prst="line">
            <a:avLst/>
          </a:prstGeom>
          <a:ln w="63500" cap="rnd">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your text goes here"/>
          <p:cNvSpPr txBox="1"/>
          <p:nvPr/>
        </p:nvSpPr>
        <p:spPr>
          <a:xfrm>
            <a:off x="8475784" y="4534146"/>
            <a:ext cx="2239692" cy="1200329"/>
          </a:xfrm>
          <a:prstGeom prst="rect">
            <a:avLst/>
          </a:prstGeom>
          <a:noFill/>
        </p:spPr>
        <p:txBody>
          <a:bodyPr wrap="square" rtlCol="0">
            <a:spAutoFit/>
          </a:bodyPr>
          <a:lstStyle/>
          <a:p>
            <a:pPr algn="ctr"/>
            <a:r>
              <a:rPr lang="en-US" sz="1800" dirty="0">
                <a:solidFill>
                  <a:schemeClr val="bg1"/>
                </a:solidFill>
              </a:rPr>
              <a:t>What specific tasks are problematic as a result of the limitations?</a:t>
            </a:r>
          </a:p>
        </p:txBody>
      </p:sp>
      <p:sp>
        <p:nvSpPr>
          <p:cNvPr id="9" name="your text goes here"/>
          <p:cNvSpPr txBox="1"/>
          <p:nvPr/>
        </p:nvSpPr>
        <p:spPr>
          <a:xfrm>
            <a:off x="2074988" y="939243"/>
            <a:ext cx="3001108" cy="2031325"/>
          </a:xfrm>
          <a:prstGeom prst="rect">
            <a:avLst/>
          </a:prstGeom>
          <a:noFill/>
        </p:spPr>
        <p:txBody>
          <a:bodyPr wrap="square" rtlCol="0">
            <a:spAutoFit/>
          </a:bodyPr>
          <a:lstStyle/>
          <a:p>
            <a:pPr algn="ctr"/>
            <a:r>
              <a:rPr lang="en-US" sz="1800" dirty="0">
                <a:solidFill>
                  <a:schemeClr val="bg1"/>
                </a:solidFill>
              </a:rPr>
              <a:t>Once accommodations are in place, have you met with the [student] to evaluate the effectiveness of the accommodations and to determine whether additional accommodations are needed?</a:t>
            </a:r>
          </a:p>
        </p:txBody>
      </p:sp>
      <p:sp>
        <p:nvSpPr>
          <p:cNvPr id="21" name="puzzle map"/>
          <p:cNvSpPr txBox="1"/>
          <p:nvPr/>
        </p:nvSpPr>
        <p:spPr>
          <a:xfrm>
            <a:off x="611416" y="6371199"/>
            <a:ext cx="8792863" cy="523220"/>
          </a:xfrm>
          <a:prstGeom prst="rect">
            <a:avLst/>
          </a:prstGeom>
          <a:noFill/>
        </p:spPr>
        <p:txBody>
          <a:bodyPr wrap="square" rtlCol="0">
            <a:spAutoFit/>
          </a:bodyPr>
          <a:lstStyle/>
          <a:p>
            <a:r>
              <a:rPr lang="en-US" sz="2800" b="1" dirty="0">
                <a:solidFill>
                  <a:schemeClr val="bg1"/>
                </a:solidFill>
                <a:latin typeface="+mj-lt"/>
              </a:rPr>
              <a:t>Determining Accommodation Needs </a:t>
            </a:r>
            <a:r>
              <a:rPr lang="en-US" sz="1800" b="1" dirty="0">
                <a:solidFill>
                  <a:schemeClr val="bg1"/>
                </a:solidFill>
                <a:latin typeface="+mj-lt"/>
              </a:rPr>
              <a:t>(cont.)</a:t>
            </a:r>
          </a:p>
        </p:txBody>
      </p:sp>
      <p:cxnSp>
        <p:nvCxnSpPr>
          <p:cNvPr id="22" name="dotted line">
            <a:extLst>
              <a:ext uri="{FF2B5EF4-FFF2-40B4-BE49-F238E27FC236}">
                <a16:creationId xmlns:a16="http://schemas.microsoft.com/office/drawing/2014/main" id="{46921D6A-E2E6-4401-91E6-8882B729BDC4}"/>
              </a:ext>
            </a:extLst>
          </p:cNvPr>
          <p:cNvCxnSpPr>
            <a:cxnSpLocks/>
          </p:cNvCxnSpPr>
          <p:nvPr/>
        </p:nvCxnSpPr>
        <p:spPr>
          <a:xfrm flipH="1">
            <a:off x="288460" y="3668135"/>
            <a:ext cx="1195753" cy="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al puzzle piece">
            <a:extLst>
              <a:ext uri="{FF2B5EF4-FFF2-40B4-BE49-F238E27FC236}">
                <a16:creationId xmlns:a16="http://schemas.microsoft.com/office/drawing/2014/main" id="{50DB6908-7E68-4B17-BFC7-476DEE832C21}"/>
              </a:ext>
            </a:extLst>
          </p:cNvPr>
          <p:cNvSpPr>
            <a:spLocks/>
          </p:cNvSpPr>
          <p:nvPr/>
        </p:nvSpPr>
        <p:spPr bwMode="auto">
          <a:xfrm rot="10800000">
            <a:off x="6813362" y="2597707"/>
            <a:ext cx="4432463" cy="2409029"/>
          </a:xfrm>
          <a:custGeom>
            <a:avLst/>
            <a:gdLst>
              <a:gd name="T0" fmla="*/ 278 w 340"/>
              <a:gd name="T1" fmla="*/ 217 h 217"/>
              <a:gd name="T2" fmla="*/ 62 w 340"/>
              <a:gd name="T3" fmla="*/ 217 h 217"/>
              <a:gd name="T4" fmla="*/ 62 w 340"/>
              <a:gd name="T5" fmla="*/ 139 h 217"/>
              <a:gd name="T6" fmla="*/ 54 w 340"/>
              <a:gd name="T7" fmla="*/ 120 h 217"/>
              <a:gd name="T8" fmla="*/ 27 w 340"/>
              <a:gd name="T9" fmla="*/ 135 h 217"/>
              <a:gd name="T10" fmla="*/ 0 w 340"/>
              <a:gd name="T11" fmla="*/ 109 h 217"/>
              <a:gd name="T12" fmla="*/ 27 w 340"/>
              <a:gd name="T13" fmla="*/ 82 h 217"/>
              <a:gd name="T14" fmla="*/ 54 w 340"/>
              <a:gd name="T15" fmla="*/ 97 h 217"/>
              <a:gd name="T16" fmla="*/ 62 w 340"/>
              <a:gd name="T17" fmla="*/ 78 h 217"/>
              <a:gd name="T18" fmla="*/ 62 w 340"/>
              <a:gd name="T19" fmla="*/ 1 h 217"/>
              <a:gd name="T20" fmla="*/ 139 w 340"/>
              <a:gd name="T21" fmla="*/ 1 h 217"/>
              <a:gd name="T22" fmla="*/ 158 w 340"/>
              <a:gd name="T23" fmla="*/ 9 h 217"/>
              <a:gd name="T24" fmla="*/ 143 w 340"/>
              <a:gd name="T25" fmla="*/ 35 h 217"/>
              <a:gd name="T26" fmla="*/ 170 w 340"/>
              <a:gd name="T27" fmla="*/ 62 h 217"/>
              <a:gd name="T28" fmla="*/ 197 w 340"/>
              <a:gd name="T29" fmla="*/ 35 h 217"/>
              <a:gd name="T30" fmla="*/ 181 w 340"/>
              <a:gd name="T31" fmla="*/ 9 h 217"/>
              <a:gd name="T32" fmla="*/ 201 w 340"/>
              <a:gd name="T33" fmla="*/ 1 h 217"/>
              <a:gd name="T34" fmla="*/ 278 w 340"/>
              <a:gd name="T35" fmla="*/ 1 h 217"/>
              <a:gd name="T36" fmla="*/ 278 w 340"/>
              <a:gd name="T37" fmla="*/ 78 h 217"/>
              <a:gd name="T38" fmla="*/ 286 w 340"/>
              <a:gd name="T39" fmla="*/ 97 h 217"/>
              <a:gd name="T40" fmla="*/ 313 w 340"/>
              <a:gd name="T41" fmla="*/ 82 h 217"/>
              <a:gd name="T42" fmla="*/ 340 w 340"/>
              <a:gd name="T43" fmla="*/ 109 h 217"/>
              <a:gd name="T44" fmla="*/ 313 w 340"/>
              <a:gd name="T45" fmla="*/ 135 h 217"/>
              <a:gd name="T46" fmla="*/ 286 w 340"/>
              <a:gd name="T47" fmla="*/ 120 h 217"/>
              <a:gd name="T48" fmla="*/ 278 w 340"/>
              <a:gd name="T49" fmla="*/ 139 h 217"/>
              <a:gd name="T50" fmla="*/ 278 w 340"/>
              <a:gd name="T51"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0" h="217">
                <a:moveTo>
                  <a:pt x="278" y="217"/>
                </a:moveTo>
                <a:cubicBezTo>
                  <a:pt x="62" y="217"/>
                  <a:pt x="62" y="217"/>
                  <a:pt x="62" y="217"/>
                </a:cubicBezTo>
                <a:cubicBezTo>
                  <a:pt x="62" y="139"/>
                  <a:pt x="62" y="139"/>
                  <a:pt x="62" y="139"/>
                </a:cubicBezTo>
                <a:cubicBezTo>
                  <a:pt x="62" y="139"/>
                  <a:pt x="63" y="120"/>
                  <a:pt x="54" y="120"/>
                </a:cubicBezTo>
                <a:cubicBezTo>
                  <a:pt x="45" y="120"/>
                  <a:pt x="46" y="135"/>
                  <a:pt x="27" y="135"/>
                </a:cubicBezTo>
                <a:cubicBezTo>
                  <a:pt x="12" y="135"/>
                  <a:pt x="0" y="123"/>
                  <a:pt x="0" y="109"/>
                </a:cubicBezTo>
                <a:cubicBezTo>
                  <a:pt x="0" y="94"/>
                  <a:pt x="12" y="82"/>
                  <a:pt x="27" y="82"/>
                </a:cubicBezTo>
                <a:cubicBezTo>
                  <a:pt x="46" y="82"/>
                  <a:pt x="45" y="97"/>
                  <a:pt x="54" y="97"/>
                </a:cubicBezTo>
                <a:cubicBezTo>
                  <a:pt x="63" y="97"/>
                  <a:pt x="62" y="78"/>
                  <a:pt x="62" y="78"/>
                </a:cubicBezTo>
                <a:cubicBezTo>
                  <a:pt x="62" y="1"/>
                  <a:pt x="62" y="1"/>
                  <a:pt x="62" y="1"/>
                </a:cubicBezTo>
                <a:cubicBezTo>
                  <a:pt x="139" y="1"/>
                  <a:pt x="139" y="1"/>
                  <a:pt x="139" y="1"/>
                </a:cubicBezTo>
                <a:cubicBezTo>
                  <a:pt x="139" y="1"/>
                  <a:pt x="158" y="0"/>
                  <a:pt x="158" y="9"/>
                </a:cubicBezTo>
                <a:cubicBezTo>
                  <a:pt x="158" y="18"/>
                  <a:pt x="143" y="16"/>
                  <a:pt x="143" y="35"/>
                </a:cubicBezTo>
                <a:cubicBezTo>
                  <a:pt x="143" y="50"/>
                  <a:pt x="155" y="62"/>
                  <a:pt x="170" y="62"/>
                </a:cubicBezTo>
                <a:cubicBezTo>
                  <a:pt x="185" y="62"/>
                  <a:pt x="197" y="50"/>
                  <a:pt x="197" y="35"/>
                </a:cubicBezTo>
                <a:cubicBezTo>
                  <a:pt x="197" y="16"/>
                  <a:pt x="181" y="18"/>
                  <a:pt x="181" y="9"/>
                </a:cubicBezTo>
                <a:cubicBezTo>
                  <a:pt x="181" y="0"/>
                  <a:pt x="201" y="1"/>
                  <a:pt x="201" y="1"/>
                </a:cubicBezTo>
                <a:cubicBezTo>
                  <a:pt x="278" y="1"/>
                  <a:pt x="278" y="1"/>
                  <a:pt x="278" y="1"/>
                </a:cubicBezTo>
                <a:cubicBezTo>
                  <a:pt x="278" y="78"/>
                  <a:pt x="278" y="78"/>
                  <a:pt x="278" y="78"/>
                </a:cubicBezTo>
                <a:cubicBezTo>
                  <a:pt x="278" y="78"/>
                  <a:pt x="277" y="97"/>
                  <a:pt x="286" y="97"/>
                </a:cubicBezTo>
                <a:cubicBezTo>
                  <a:pt x="295" y="97"/>
                  <a:pt x="294" y="82"/>
                  <a:pt x="313" y="82"/>
                </a:cubicBezTo>
                <a:cubicBezTo>
                  <a:pt x="328" y="82"/>
                  <a:pt x="340" y="94"/>
                  <a:pt x="340" y="109"/>
                </a:cubicBezTo>
                <a:cubicBezTo>
                  <a:pt x="340" y="123"/>
                  <a:pt x="328" y="135"/>
                  <a:pt x="313" y="135"/>
                </a:cubicBezTo>
                <a:cubicBezTo>
                  <a:pt x="294" y="135"/>
                  <a:pt x="295" y="120"/>
                  <a:pt x="286" y="120"/>
                </a:cubicBezTo>
                <a:cubicBezTo>
                  <a:pt x="277" y="120"/>
                  <a:pt x="278" y="139"/>
                  <a:pt x="278" y="139"/>
                </a:cubicBezTo>
                <a:lnTo>
                  <a:pt x="278" y="217"/>
                </a:lnTo>
                <a:close/>
              </a:path>
            </a:pathLst>
          </a:custGeom>
          <a:solidFill>
            <a:srgbClr val="00B050"/>
          </a:solidFill>
          <a:ln>
            <a:solidFill>
              <a:schemeClr val="accent5"/>
            </a:solidFill>
          </a:ln>
        </p:spPr>
        <p:txBody>
          <a:bodyPr vert="horz" wrap="square" lIns="91440" tIns="45720" rIns="91440" bIns="45720" numCol="1" anchor="t" anchorCtr="0" compatLnSpc="1">
            <a:prstTxWarp prst="textNoShape">
              <a:avLst/>
            </a:prstTxWarp>
          </a:bodyPr>
          <a:lstStyle/>
          <a:p>
            <a:endParaRPr lang="en-US" dirty="0"/>
          </a:p>
        </p:txBody>
      </p:sp>
      <p:sp>
        <p:nvSpPr>
          <p:cNvPr id="19" name="your text goes here"/>
          <p:cNvSpPr txBox="1"/>
          <p:nvPr/>
        </p:nvSpPr>
        <p:spPr>
          <a:xfrm>
            <a:off x="8162914" y="3040276"/>
            <a:ext cx="1733357" cy="923330"/>
          </a:xfrm>
          <a:prstGeom prst="rect">
            <a:avLst/>
          </a:prstGeom>
          <a:noFill/>
        </p:spPr>
        <p:txBody>
          <a:bodyPr wrap="square" rtlCol="0">
            <a:spAutoFit/>
          </a:bodyPr>
          <a:lstStyle/>
          <a:p>
            <a:pPr algn="ctr"/>
            <a:r>
              <a:rPr lang="en-US" sz="1800" dirty="0">
                <a:solidFill>
                  <a:schemeClr val="bg1"/>
                </a:solidFill>
              </a:rPr>
              <a:t>Do staff and other students need training?</a:t>
            </a:r>
          </a:p>
        </p:txBody>
      </p:sp>
    </p:spTree>
    <p:extLst>
      <p:ext uri="{BB962C8B-B14F-4D97-AF65-F5344CB8AC3E}">
        <p14:creationId xmlns:p14="http://schemas.microsoft.com/office/powerpoint/2010/main" val="2302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9" grpId="0"/>
      <p:bldP spid="23"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F95B-57AD-469E-BF1B-29414BE61BA6}"/>
              </a:ext>
            </a:extLst>
          </p:cNvPr>
          <p:cNvSpPr>
            <a:spLocks noGrp="1"/>
          </p:cNvSpPr>
          <p:nvPr>
            <p:ph type="title"/>
          </p:nvPr>
        </p:nvSpPr>
        <p:spPr/>
        <p:txBody>
          <a:bodyPr/>
          <a:lstStyle/>
          <a:p>
            <a:r>
              <a:rPr lang="en-US" dirty="0"/>
              <a:t>Video – Mr. </a:t>
            </a:r>
            <a:r>
              <a:rPr lang="en-US" dirty="0" err="1"/>
              <a:t>Snayl’s</a:t>
            </a:r>
            <a:r>
              <a:rPr lang="en-US" dirty="0"/>
              <a:t> Wild Ride</a:t>
            </a:r>
          </a:p>
        </p:txBody>
      </p:sp>
      <p:sp>
        <p:nvSpPr>
          <p:cNvPr id="4" name="Slide Number Placeholder 3">
            <a:extLst>
              <a:ext uri="{FF2B5EF4-FFF2-40B4-BE49-F238E27FC236}">
                <a16:creationId xmlns:a16="http://schemas.microsoft.com/office/drawing/2014/main" id="{B35D08DF-7B83-4D26-8A27-C17029472B98}"/>
              </a:ext>
            </a:extLst>
          </p:cNvPr>
          <p:cNvSpPr>
            <a:spLocks noGrp="1"/>
          </p:cNvSpPr>
          <p:nvPr>
            <p:ph type="sldNum" sz="quarter" idx="12"/>
          </p:nvPr>
        </p:nvSpPr>
        <p:spPr/>
        <p:txBody>
          <a:bodyPr/>
          <a:lstStyle/>
          <a:p>
            <a:fld id="{5A871D27-0CE8-4F84-B7C7-B6E65FDA6011}" type="slidenum">
              <a:rPr lang="en-US" smtClean="0"/>
              <a:pPr/>
              <a:t>12</a:t>
            </a:fld>
            <a:endParaRPr lang="en-US" dirty="0"/>
          </a:p>
        </p:txBody>
      </p:sp>
      <p:pic>
        <p:nvPicPr>
          <p:cNvPr id="5" name="Picture 4">
            <a:extLst>
              <a:ext uri="{FF2B5EF4-FFF2-40B4-BE49-F238E27FC236}">
                <a16:creationId xmlns:a16="http://schemas.microsoft.com/office/drawing/2014/main" id="{4040F0E0-6E76-436E-9BFE-430DCBB1A969}"/>
              </a:ext>
            </a:extLst>
          </p:cNvPr>
          <p:cNvPicPr>
            <a:picLocks noChangeAspect="1"/>
          </p:cNvPicPr>
          <p:nvPr/>
        </p:nvPicPr>
        <p:blipFill>
          <a:blip r:embed="rId3"/>
          <a:stretch>
            <a:fillRect/>
          </a:stretch>
        </p:blipFill>
        <p:spPr>
          <a:xfrm>
            <a:off x="1768675" y="1852060"/>
            <a:ext cx="7960541" cy="4869416"/>
          </a:xfrm>
          <a:prstGeom prst="rect">
            <a:avLst/>
          </a:prstGeom>
        </p:spPr>
      </p:pic>
    </p:spTree>
    <p:extLst>
      <p:ext uri="{BB962C8B-B14F-4D97-AF65-F5344CB8AC3E}">
        <p14:creationId xmlns:p14="http://schemas.microsoft.com/office/powerpoint/2010/main" val="392333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4A8A0B-2539-455B-85FB-469D983636F6}"/>
              </a:ext>
            </a:extLst>
          </p:cNvPr>
          <p:cNvSpPr>
            <a:spLocks noGrp="1"/>
          </p:cNvSpPr>
          <p:nvPr>
            <p:ph type="title"/>
          </p:nvPr>
        </p:nvSpPr>
        <p:spPr>
          <a:xfrm>
            <a:off x="342900" y="365125"/>
            <a:ext cx="3352800" cy="1325563"/>
          </a:xfrm>
        </p:spPr>
        <p:txBody>
          <a:bodyPr>
            <a:normAutofit fontScale="90000"/>
          </a:bodyPr>
          <a:lstStyle/>
          <a:p>
            <a:pPr algn="ctr"/>
            <a:r>
              <a:rPr lang="en-US" dirty="0">
                <a:solidFill>
                  <a:schemeClr val="bg1"/>
                </a:solidFill>
              </a:rPr>
              <a:t>Autism @Work Roundtable</a:t>
            </a:r>
          </a:p>
        </p:txBody>
      </p:sp>
      <p:sp>
        <p:nvSpPr>
          <p:cNvPr id="4" name="Slide Number Placeholder 3">
            <a:extLst>
              <a:ext uri="{FF2B5EF4-FFF2-40B4-BE49-F238E27FC236}">
                <a16:creationId xmlns:a16="http://schemas.microsoft.com/office/drawing/2014/main" id="{CBB74FE0-4593-4946-85F3-1EB381C7B776}"/>
              </a:ext>
            </a:extLst>
          </p:cNvPr>
          <p:cNvSpPr>
            <a:spLocks noGrp="1"/>
          </p:cNvSpPr>
          <p:nvPr>
            <p:ph type="sldNum" sz="quarter" idx="12"/>
          </p:nvPr>
        </p:nvSpPr>
        <p:spPr/>
        <p:txBody>
          <a:bodyPr/>
          <a:lstStyle/>
          <a:p>
            <a:fld id="{5A871D27-0CE8-4F84-B7C7-B6E65FDA6011}" type="slidenum">
              <a:rPr lang="en-US" smtClean="0"/>
              <a:pPr/>
              <a:t>13</a:t>
            </a:fld>
            <a:endParaRPr lang="en-US" dirty="0"/>
          </a:p>
        </p:txBody>
      </p:sp>
      <p:pic>
        <p:nvPicPr>
          <p:cNvPr id="6" name="Content Placeholder 5">
            <a:extLst>
              <a:ext uri="{FF2B5EF4-FFF2-40B4-BE49-F238E27FC236}">
                <a16:creationId xmlns:a16="http://schemas.microsoft.com/office/drawing/2014/main" id="{F623D52F-32AC-428B-B044-2DE1C4F9A697}"/>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921125" y="365125"/>
            <a:ext cx="7794625" cy="5775325"/>
          </a:xfrm>
        </p:spPr>
      </p:pic>
      <p:sp>
        <p:nvSpPr>
          <p:cNvPr id="8" name="Title 6">
            <a:extLst>
              <a:ext uri="{FF2B5EF4-FFF2-40B4-BE49-F238E27FC236}">
                <a16:creationId xmlns:a16="http://schemas.microsoft.com/office/drawing/2014/main" id="{0EEFAB79-D594-45FF-A643-5294A0803C4C}"/>
              </a:ext>
            </a:extLst>
          </p:cNvPr>
          <p:cNvSpPr txBox="1">
            <a:spLocks/>
          </p:cNvSpPr>
          <p:nvPr/>
        </p:nvSpPr>
        <p:spPr>
          <a:xfrm>
            <a:off x="342900" y="1690688"/>
            <a:ext cx="3352800" cy="4449762"/>
          </a:xfrm>
          <a:prstGeom prst="rect">
            <a:avLst/>
          </a:prstGeom>
        </p:spPr>
        <p:txBody>
          <a:bodyPr vert="horz" lIns="91438" tIns="45719" rIns="91438" bIns="45719" rtlCol="0" anchor="ctr">
            <a:normAutofit fontScale="67500" lnSpcReduction="20000"/>
          </a:bodyPr>
          <a:lstStyle>
            <a:lvl1pPr algn="l" defTabSz="914377" rtl="0" eaLnBrk="1" latinLnBrk="0" hangingPunct="1">
              <a:lnSpc>
                <a:spcPct val="90000"/>
              </a:lnSpc>
              <a:spcBef>
                <a:spcPct val="0"/>
              </a:spcBef>
              <a:buNone/>
              <a:defRPr sz="4400" kern="1200">
                <a:solidFill>
                  <a:srgbClr val="0070C0"/>
                </a:solidFill>
                <a:latin typeface="+mj-lt"/>
                <a:ea typeface="+mj-ea"/>
                <a:cs typeface="+mj-cs"/>
              </a:defRPr>
            </a:lvl1pPr>
          </a:lstStyle>
          <a:p>
            <a:pPr algn="ctr">
              <a:lnSpc>
                <a:spcPct val="134000"/>
              </a:lnSpc>
            </a:pPr>
            <a:r>
              <a:rPr lang="en-US" dirty="0">
                <a:solidFill>
                  <a:schemeClr val="bg1"/>
                </a:solidFill>
              </a:rPr>
              <a:t>Playbook being released to HR Professionals to create employment opportunities for individuals on the autism spectrum</a:t>
            </a:r>
          </a:p>
        </p:txBody>
      </p:sp>
    </p:spTree>
    <p:extLst>
      <p:ext uri="{BB962C8B-B14F-4D97-AF65-F5344CB8AC3E}">
        <p14:creationId xmlns:p14="http://schemas.microsoft.com/office/powerpoint/2010/main" val="39288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18BBF5A-8540-4396-B3AA-8EEDC0781AC7}"/>
              </a:ext>
            </a:extLst>
          </p:cNvPr>
          <p:cNvSpPr>
            <a:spLocks noGrp="1"/>
          </p:cNvSpPr>
          <p:nvPr>
            <p:ph type="title"/>
          </p:nvPr>
        </p:nvSpPr>
        <p:spPr/>
        <p:txBody>
          <a:bodyPr/>
          <a:lstStyle/>
          <a:p>
            <a:endParaRPr lang="en-US"/>
          </a:p>
        </p:txBody>
      </p:sp>
      <p:sp>
        <p:nvSpPr>
          <p:cNvPr id="11" name="Content Placeholder 10">
            <a:extLst>
              <a:ext uri="{FF2B5EF4-FFF2-40B4-BE49-F238E27FC236}">
                <a16:creationId xmlns:a16="http://schemas.microsoft.com/office/drawing/2014/main" id="{7B6D9712-CD2F-49EF-8DD1-D8A7345C5195}"/>
              </a:ext>
            </a:extLst>
          </p:cNvPr>
          <p:cNvSpPr>
            <a:spLocks noGrp="1"/>
          </p:cNvSpPr>
          <p:nvPr>
            <p:ph sz="half" idx="1"/>
          </p:nvPr>
        </p:nvSpPr>
        <p:spPr>
          <a:xfrm>
            <a:off x="838200" y="2590800"/>
            <a:ext cx="5181600" cy="3586164"/>
          </a:xfrm>
        </p:spPr>
        <p:txBody>
          <a:bodyPr>
            <a:normAutofit fontScale="92500" lnSpcReduction="10000"/>
          </a:bodyPr>
          <a:lstStyle/>
          <a:p>
            <a:r>
              <a:rPr lang="en-US" dirty="0">
                <a:solidFill>
                  <a:schemeClr val="bg1"/>
                </a:solidFill>
              </a:rPr>
              <a:t>EY</a:t>
            </a:r>
          </a:p>
          <a:p>
            <a:r>
              <a:rPr lang="en-US" dirty="0">
                <a:solidFill>
                  <a:schemeClr val="bg1"/>
                </a:solidFill>
              </a:rPr>
              <a:t>JP Morgan</a:t>
            </a:r>
          </a:p>
          <a:p>
            <a:r>
              <a:rPr lang="en-US" dirty="0">
                <a:solidFill>
                  <a:schemeClr val="bg1"/>
                </a:solidFill>
              </a:rPr>
              <a:t>Chase</a:t>
            </a:r>
          </a:p>
          <a:p>
            <a:r>
              <a:rPr lang="en-US" dirty="0">
                <a:solidFill>
                  <a:schemeClr val="bg1"/>
                </a:solidFill>
              </a:rPr>
              <a:t>Microsoft</a:t>
            </a:r>
          </a:p>
          <a:p>
            <a:r>
              <a:rPr lang="en-US" dirty="0">
                <a:solidFill>
                  <a:schemeClr val="bg1"/>
                </a:solidFill>
              </a:rPr>
              <a:t>SAP</a:t>
            </a:r>
          </a:p>
          <a:p>
            <a:r>
              <a:rPr lang="en-US" dirty="0">
                <a:solidFill>
                  <a:schemeClr val="bg1"/>
                </a:solidFill>
              </a:rPr>
              <a:t>Ford</a:t>
            </a:r>
          </a:p>
          <a:p>
            <a:r>
              <a:rPr lang="en-US" dirty="0">
                <a:solidFill>
                  <a:schemeClr val="bg1"/>
                </a:solidFill>
              </a:rPr>
              <a:t>IBM</a:t>
            </a:r>
          </a:p>
          <a:p>
            <a:r>
              <a:rPr lang="en-US" dirty="0">
                <a:solidFill>
                  <a:schemeClr val="bg1"/>
                </a:solidFill>
              </a:rPr>
              <a:t>Willis Towers Watson</a:t>
            </a:r>
          </a:p>
        </p:txBody>
      </p:sp>
      <p:sp>
        <p:nvSpPr>
          <p:cNvPr id="12" name="Content Placeholder 11">
            <a:extLst>
              <a:ext uri="{FF2B5EF4-FFF2-40B4-BE49-F238E27FC236}">
                <a16:creationId xmlns:a16="http://schemas.microsoft.com/office/drawing/2014/main" id="{83F2EEBA-4005-4790-8ED4-19DE057FDBD5}"/>
              </a:ext>
            </a:extLst>
          </p:cNvPr>
          <p:cNvSpPr>
            <a:spLocks noGrp="1"/>
          </p:cNvSpPr>
          <p:nvPr>
            <p:ph sz="half" idx="2"/>
          </p:nvPr>
        </p:nvSpPr>
        <p:spPr>
          <a:xfrm>
            <a:off x="6172200" y="2590800"/>
            <a:ext cx="5181600" cy="3586164"/>
          </a:xfrm>
        </p:spPr>
        <p:txBody>
          <a:bodyPr>
            <a:normAutofit fontScale="92500" lnSpcReduction="10000"/>
          </a:bodyPr>
          <a:lstStyle/>
          <a:p>
            <a:r>
              <a:rPr lang="en-US" dirty="0">
                <a:solidFill>
                  <a:schemeClr val="bg1"/>
                </a:solidFill>
              </a:rPr>
              <a:t>Traveler’s Insurance</a:t>
            </a:r>
          </a:p>
          <a:p>
            <a:r>
              <a:rPr lang="en-US" dirty="0">
                <a:solidFill>
                  <a:schemeClr val="bg1"/>
                </a:solidFill>
              </a:rPr>
              <a:t>Fidelity Investments</a:t>
            </a:r>
          </a:p>
          <a:p>
            <a:r>
              <a:rPr lang="en-US" dirty="0">
                <a:solidFill>
                  <a:schemeClr val="bg1"/>
                </a:solidFill>
              </a:rPr>
              <a:t>Freddie Mac</a:t>
            </a:r>
          </a:p>
          <a:p>
            <a:r>
              <a:rPr lang="en-US" dirty="0">
                <a:solidFill>
                  <a:schemeClr val="bg1"/>
                </a:solidFill>
              </a:rPr>
              <a:t>Cintas</a:t>
            </a:r>
          </a:p>
          <a:p>
            <a:r>
              <a:rPr lang="en-US" dirty="0">
                <a:solidFill>
                  <a:schemeClr val="bg1"/>
                </a:solidFill>
              </a:rPr>
              <a:t>Spectrum Designs</a:t>
            </a:r>
          </a:p>
          <a:p>
            <a:r>
              <a:rPr lang="en-US" dirty="0">
                <a:solidFill>
                  <a:schemeClr val="bg1"/>
                </a:solidFill>
              </a:rPr>
              <a:t>Ultra Testing</a:t>
            </a:r>
          </a:p>
          <a:p>
            <a:r>
              <a:rPr lang="en-US" dirty="0">
                <a:solidFill>
                  <a:schemeClr val="bg1"/>
                </a:solidFill>
              </a:rPr>
              <a:t>Rising Tide Car Wash</a:t>
            </a:r>
          </a:p>
          <a:p>
            <a:r>
              <a:rPr lang="en-US" dirty="0">
                <a:solidFill>
                  <a:schemeClr val="bg1"/>
                </a:solidFill>
              </a:rPr>
              <a:t>DXC Technology</a:t>
            </a:r>
          </a:p>
        </p:txBody>
      </p:sp>
      <p:sp>
        <p:nvSpPr>
          <p:cNvPr id="4" name="Slide Number Placeholder 3">
            <a:extLst>
              <a:ext uri="{FF2B5EF4-FFF2-40B4-BE49-F238E27FC236}">
                <a16:creationId xmlns:a16="http://schemas.microsoft.com/office/drawing/2014/main" id="{CBB74FE0-4593-4946-85F3-1EB381C7B776}"/>
              </a:ext>
            </a:extLst>
          </p:cNvPr>
          <p:cNvSpPr>
            <a:spLocks noGrp="1"/>
          </p:cNvSpPr>
          <p:nvPr>
            <p:ph type="sldNum" sz="quarter" idx="12"/>
          </p:nvPr>
        </p:nvSpPr>
        <p:spPr/>
        <p:txBody>
          <a:bodyPr/>
          <a:lstStyle/>
          <a:p>
            <a:fld id="{5A871D27-0CE8-4F84-B7C7-B6E65FDA6011}" type="slidenum">
              <a:rPr lang="en-US" smtClean="0"/>
              <a:pPr/>
              <a:t>14</a:t>
            </a:fld>
            <a:endParaRPr lang="en-US" dirty="0"/>
          </a:p>
        </p:txBody>
      </p:sp>
      <p:pic>
        <p:nvPicPr>
          <p:cNvPr id="7" name="Picture 6">
            <a:extLst>
              <a:ext uri="{FF2B5EF4-FFF2-40B4-BE49-F238E27FC236}">
                <a16:creationId xmlns:a16="http://schemas.microsoft.com/office/drawing/2014/main" id="{E6942FC7-7CAB-4903-B674-4745FE77A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68" y="338137"/>
            <a:ext cx="11100864" cy="2062163"/>
          </a:xfrm>
          <a:prstGeom prst="rect">
            <a:avLst/>
          </a:prstGeom>
        </p:spPr>
      </p:pic>
    </p:spTree>
    <p:extLst>
      <p:ext uri="{BB962C8B-B14F-4D97-AF65-F5344CB8AC3E}">
        <p14:creationId xmlns:p14="http://schemas.microsoft.com/office/powerpoint/2010/main" val="19319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ray puzzle piece"/>
          <p:cNvSpPr>
            <a:spLocks/>
          </p:cNvSpPr>
          <p:nvPr/>
        </p:nvSpPr>
        <p:spPr bwMode="auto">
          <a:xfrm rot="1866329">
            <a:off x="5402141" y="-482979"/>
            <a:ext cx="4488401" cy="4488401"/>
          </a:xfrm>
          <a:custGeom>
            <a:avLst/>
            <a:gdLst>
              <a:gd name="T0" fmla="*/ 62 w 279"/>
              <a:gd name="T1" fmla="*/ 213 h 279"/>
              <a:gd name="T2" fmla="*/ 62 w 279"/>
              <a:gd name="T3" fmla="*/ 201 h 279"/>
              <a:gd name="T4" fmla="*/ 54 w 279"/>
              <a:gd name="T5" fmla="*/ 181 h 279"/>
              <a:gd name="T6" fmla="*/ 27 w 279"/>
              <a:gd name="T7" fmla="*/ 197 h 279"/>
              <a:gd name="T8" fmla="*/ 0 w 279"/>
              <a:gd name="T9" fmla="*/ 170 h 279"/>
              <a:gd name="T10" fmla="*/ 27 w 279"/>
              <a:gd name="T11" fmla="*/ 143 h 279"/>
              <a:gd name="T12" fmla="*/ 54 w 279"/>
              <a:gd name="T13" fmla="*/ 159 h 279"/>
              <a:gd name="T14" fmla="*/ 62 w 279"/>
              <a:gd name="T15" fmla="*/ 139 h 279"/>
              <a:gd name="T16" fmla="*/ 62 w 279"/>
              <a:gd name="T17" fmla="*/ 62 h 279"/>
              <a:gd name="T18" fmla="*/ 139 w 279"/>
              <a:gd name="T19" fmla="*/ 62 h 279"/>
              <a:gd name="T20" fmla="*/ 158 w 279"/>
              <a:gd name="T21" fmla="*/ 54 h 279"/>
              <a:gd name="T22" fmla="*/ 143 w 279"/>
              <a:gd name="T23" fmla="*/ 27 h 279"/>
              <a:gd name="T24" fmla="*/ 170 w 279"/>
              <a:gd name="T25" fmla="*/ 0 h 279"/>
              <a:gd name="T26" fmla="*/ 197 w 279"/>
              <a:gd name="T27" fmla="*/ 27 h 279"/>
              <a:gd name="T28" fmla="*/ 181 w 279"/>
              <a:gd name="T29" fmla="*/ 54 h 279"/>
              <a:gd name="T30" fmla="*/ 201 w 279"/>
              <a:gd name="T31" fmla="*/ 62 h 279"/>
              <a:gd name="T32" fmla="*/ 278 w 279"/>
              <a:gd name="T33" fmla="*/ 62 h 279"/>
              <a:gd name="T34" fmla="*/ 278 w 279"/>
              <a:gd name="T35" fmla="*/ 139 h 279"/>
              <a:gd name="T36" fmla="*/ 270 w 279"/>
              <a:gd name="T37" fmla="*/ 159 h 279"/>
              <a:gd name="T38" fmla="*/ 243 w 279"/>
              <a:gd name="T39" fmla="*/ 143 h 279"/>
              <a:gd name="T40" fmla="*/ 216 w 279"/>
              <a:gd name="T41" fmla="*/ 170 h 279"/>
              <a:gd name="T42" fmla="*/ 243 w 279"/>
              <a:gd name="T43" fmla="*/ 197 h 279"/>
              <a:gd name="T44" fmla="*/ 270 w 279"/>
              <a:gd name="T45" fmla="*/ 181 h 279"/>
              <a:gd name="T46" fmla="*/ 278 w 279"/>
              <a:gd name="T47" fmla="*/ 201 h 279"/>
              <a:gd name="T48" fmla="*/ 278 w 279"/>
              <a:gd name="T49" fmla="*/ 241 h 279"/>
              <a:gd name="T50" fmla="*/ 278 w 279"/>
              <a:gd name="T51" fmla="*/ 278 h 279"/>
              <a:gd name="T52" fmla="*/ 201 w 279"/>
              <a:gd name="T53" fmla="*/ 278 h 279"/>
              <a:gd name="T54" fmla="*/ 181 w 279"/>
              <a:gd name="T55" fmla="*/ 270 h 279"/>
              <a:gd name="T56" fmla="*/ 197 w 279"/>
              <a:gd name="T57" fmla="*/ 243 h 279"/>
              <a:gd name="T58" fmla="*/ 170 w 279"/>
              <a:gd name="T59" fmla="*/ 216 h 279"/>
              <a:gd name="T60" fmla="*/ 143 w 279"/>
              <a:gd name="T61" fmla="*/ 243 h 279"/>
              <a:gd name="T62" fmla="*/ 158 w 279"/>
              <a:gd name="T63" fmla="*/ 270 h 279"/>
              <a:gd name="T64" fmla="*/ 139 w 279"/>
              <a:gd name="T65" fmla="*/ 278 h 279"/>
              <a:gd name="T66" fmla="*/ 62 w 279"/>
              <a:gd name="T67" fmla="*/ 278 h 279"/>
              <a:gd name="T68" fmla="*/ 62 w 279"/>
              <a:gd name="T69" fmla="*/ 260 h 279"/>
              <a:gd name="T70" fmla="*/ 62 w 279"/>
              <a:gd name="T71" fmla="*/ 2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 h="279">
                <a:moveTo>
                  <a:pt x="62" y="213"/>
                </a:moveTo>
                <a:cubicBezTo>
                  <a:pt x="62" y="201"/>
                  <a:pt x="62" y="201"/>
                  <a:pt x="62" y="201"/>
                </a:cubicBezTo>
                <a:cubicBezTo>
                  <a:pt x="62" y="201"/>
                  <a:pt x="63" y="181"/>
                  <a:pt x="54" y="181"/>
                </a:cubicBezTo>
                <a:cubicBezTo>
                  <a:pt x="45" y="181"/>
                  <a:pt x="46" y="197"/>
                  <a:pt x="27" y="197"/>
                </a:cubicBezTo>
                <a:cubicBezTo>
                  <a:pt x="12" y="197"/>
                  <a:pt x="0" y="185"/>
                  <a:pt x="0" y="170"/>
                </a:cubicBezTo>
                <a:cubicBezTo>
                  <a:pt x="0" y="155"/>
                  <a:pt x="12" y="143"/>
                  <a:pt x="27" y="143"/>
                </a:cubicBezTo>
                <a:cubicBezTo>
                  <a:pt x="46" y="143"/>
                  <a:pt x="45" y="159"/>
                  <a:pt x="54" y="159"/>
                </a:cubicBezTo>
                <a:cubicBezTo>
                  <a:pt x="63" y="159"/>
                  <a:pt x="62" y="139"/>
                  <a:pt x="62" y="139"/>
                </a:cubicBezTo>
                <a:cubicBezTo>
                  <a:pt x="62" y="62"/>
                  <a:pt x="62" y="62"/>
                  <a:pt x="62" y="62"/>
                </a:cubicBezTo>
                <a:cubicBezTo>
                  <a:pt x="139" y="62"/>
                  <a:pt x="139" y="62"/>
                  <a:pt x="139" y="62"/>
                </a:cubicBezTo>
                <a:cubicBezTo>
                  <a:pt x="139" y="62"/>
                  <a:pt x="158" y="63"/>
                  <a:pt x="158" y="54"/>
                </a:cubicBezTo>
                <a:cubicBezTo>
                  <a:pt x="158" y="45"/>
                  <a:pt x="143" y="46"/>
                  <a:pt x="143" y="27"/>
                </a:cubicBezTo>
                <a:cubicBezTo>
                  <a:pt x="143" y="12"/>
                  <a:pt x="155" y="0"/>
                  <a:pt x="170" y="0"/>
                </a:cubicBezTo>
                <a:cubicBezTo>
                  <a:pt x="185" y="0"/>
                  <a:pt x="197" y="12"/>
                  <a:pt x="197" y="27"/>
                </a:cubicBezTo>
                <a:cubicBezTo>
                  <a:pt x="197" y="46"/>
                  <a:pt x="181" y="45"/>
                  <a:pt x="181" y="54"/>
                </a:cubicBezTo>
                <a:cubicBezTo>
                  <a:pt x="181" y="63"/>
                  <a:pt x="201" y="62"/>
                  <a:pt x="201" y="62"/>
                </a:cubicBezTo>
                <a:cubicBezTo>
                  <a:pt x="278" y="62"/>
                  <a:pt x="278" y="62"/>
                  <a:pt x="278" y="62"/>
                </a:cubicBezTo>
                <a:cubicBezTo>
                  <a:pt x="278" y="139"/>
                  <a:pt x="278" y="139"/>
                  <a:pt x="278" y="139"/>
                </a:cubicBezTo>
                <a:cubicBezTo>
                  <a:pt x="278" y="139"/>
                  <a:pt x="279" y="159"/>
                  <a:pt x="270" y="159"/>
                </a:cubicBezTo>
                <a:cubicBezTo>
                  <a:pt x="261" y="159"/>
                  <a:pt x="262" y="143"/>
                  <a:pt x="243" y="143"/>
                </a:cubicBezTo>
                <a:cubicBezTo>
                  <a:pt x="228" y="143"/>
                  <a:pt x="216" y="155"/>
                  <a:pt x="216" y="170"/>
                </a:cubicBezTo>
                <a:cubicBezTo>
                  <a:pt x="216" y="185"/>
                  <a:pt x="228" y="197"/>
                  <a:pt x="243" y="197"/>
                </a:cubicBezTo>
                <a:cubicBezTo>
                  <a:pt x="262" y="197"/>
                  <a:pt x="261" y="181"/>
                  <a:pt x="270" y="181"/>
                </a:cubicBezTo>
                <a:cubicBezTo>
                  <a:pt x="279" y="181"/>
                  <a:pt x="278" y="201"/>
                  <a:pt x="278" y="201"/>
                </a:cubicBezTo>
                <a:cubicBezTo>
                  <a:pt x="278" y="241"/>
                  <a:pt x="278" y="241"/>
                  <a:pt x="278" y="241"/>
                </a:cubicBezTo>
                <a:cubicBezTo>
                  <a:pt x="278" y="278"/>
                  <a:pt x="278" y="278"/>
                  <a:pt x="278" y="278"/>
                </a:cubicBezTo>
                <a:cubicBezTo>
                  <a:pt x="201" y="278"/>
                  <a:pt x="201" y="278"/>
                  <a:pt x="201" y="278"/>
                </a:cubicBezTo>
                <a:cubicBezTo>
                  <a:pt x="201" y="278"/>
                  <a:pt x="181" y="279"/>
                  <a:pt x="181" y="270"/>
                </a:cubicBezTo>
                <a:cubicBezTo>
                  <a:pt x="181" y="261"/>
                  <a:pt x="197" y="262"/>
                  <a:pt x="197" y="243"/>
                </a:cubicBezTo>
                <a:cubicBezTo>
                  <a:pt x="197" y="228"/>
                  <a:pt x="185" y="216"/>
                  <a:pt x="170" y="216"/>
                </a:cubicBezTo>
                <a:cubicBezTo>
                  <a:pt x="155" y="216"/>
                  <a:pt x="143" y="228"/>
                  <a:pt x="143" y="243"/>
                </a:cubicBezTo>
                <a:cubicBezTo>
                  <a:pt x="143" y="262"/>
                  <a:pt x="158" y="261"/>
                  <a:pt x="158" y="270"/>
                </a:cubicBezTo>
                <a:cubicBezTo>
                  <a:pt x="158" y="279"/>
                  <a:pt x="139" y="278"/>
                  <a:pt x="139" y="278"/>
                </a:cubicBezTo>
                <a:cubicBezTo>
                  <a:pt x="62" y="278"/>
                  <a:pt x="62" y="278"/>
                  <a:pt x="62" y="278"/>
                </a:cubicBezTo>
                <a:cubicBezTo>
                  <a:pt x="62" y="260"/>
                  <a:pt x="62" y="260"/>
                  <a:pt x="62" y="260"/>
                </a:cubicBezTo>
                <a:cubicBezTo>
                  <a:pt x="62" y="211"/>
                  <a:pt x="62" y="211"/>
                  <a:pt x="62" y="211"/>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gray rectangle"/>
          <p:cNvSpPr/>
          <p:nvPr/>
        </p:nvSpPr>
        <p:spPr>
          <a:xfrm>
            <a:off x="0" y="4438836"/>
            <a:ext cx="12192000" cy="24191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3" name="green puzzle piece"/>
          <p:cNvSpPr>
            <a:spLocks/>
          </p:cNvSpPr>
          <p:nvPr/>
        </p:nvSpPr>
        <p:spPr bwMode="auto">
          <a:xfrm rot="20318437">
            <a:off x="1415306" y="1576528"/>
            <a:ext cx="2110222" cy="2689818"/>
          </a:xfrm>
          <a:custGeom>
            <a:avLst/>
            <a:gdLst>
              <a:gd name="T0" fmla="*/ 0 w 217"/>
              <a:gd name="T1" fmla="*/ 216 h 277"/>
              <a:gd name="T2" fmla="*/ 0 w 217"/>
              <a:gd name="T3" fmla="*/ 0 h 277"/>
              <a:gd name="T4" fmla="*/ 216 w 217"/>
              <a:gd name="T5" fmla="*/ 0 h 277"/>
              <a:gd name="T6" fmla="*/ 216 w 217"/>
              <a:gd name="T7" fmla="*/ 77 h 277"/>
              <a:gd name="T8" fmla="*/ 208 w 217"/>
              <a:gd name="T9" fmla="*/ 96 h 277"/>
              <a:gd name="T10" fmla="*/ 181 w 217"/>
              <a:gd name="T11" fmla="*/ 81 h 277"/>
              <a:gd name="T12" fmla="*/ 154 w 217"/>
              <a:gd name="T13" fmla="*/ 108 h 277"/>
              <a:gd name="T14" fmla="*/ 181 w 217"/>
              <a:gd name="T15" fmla="*/ 135 h 277"/>
              <a:gd name="T16" fmla="*/ 208 w 217"/>
              <a:gd name="T17" fmla="*/ 119 h 277"/>
              <a:gd name="T18" fmla="*/ 216 w 217"/>
              <a:gd name="T19" fmla="*/ 138 h 277"/>
              <a:gd name="T20" fmla="*/ 216 w 217"/>
              <a:gd name="T21" fmla="*/ 216 h 277"/>
              <a:gd name="T22" fmla="*/ 138 w 217"/>
              <a:gd name="T23" fmla="*/ 216 h 277"/>
              <a:gd name="T24" fmla="*/ 119 w 217"/>
              <a:gd name="T25" fmla="*/ 224 h 277"/>
              <a:gd name="T26" fmla="*/ 135 w 217"/>
              <a:gd name="T27" fmla="*/ 251 h 277"/>
              <a:gd name="T28" fmla="*/ 108 w 217"/>
              <a:gd name="T29" fmla="*/ 277 h 277"/>
              <a:gd name="T30" fmla="*/ 81 w 217"/>
              <a:gd name="T31" fmla="*/ 251 h 277"/>
              <a:gd name="T32" fmla="*/ 96 w 217"/>
              <a:gd name="T33" fmla="*/ 224 h 277"/>
              <a:gd name="T34" fmla="*/ 77 w 217"/>
              <a:gd name="T35" fmla="*/ 216 h 277"/>
              <a:gd name="T36" fmla="*/ 0 w 217"/>
              <a:gd name="T37" fmla="*/ 21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77">
                <a:moveTo>
                  <a:pt x="0" y="216"/>
                </a:moveTo>
                <a:cubicBezTo>
                  <a:pt x="0" y="0"/>
                  <a:pt x="0" y="0"/>
                  <a:pt x="0" y="0"/>
                </a:cubicBezTo>
                <a:cubicBezTo>
                  <a:pt x="216" y="0"/>
                  <a:pt x="216" y="0"/>
                  <a:pt x="216" y="0"/>
                </a:cubicBezTo>
                <a:cubicBezTo>
                  <a:pt x="216" y="77"/>
                  <a:pt x="216" y="77"/>
                  <a:pt x="216" y="77"/>
                </a:cubicBezTo>
                <a:cubicBezTo>
                  <a:pt x="216" y="77"/>
                  <a:pt x="217" y="96"/>
                  <a:pt x="208" y="96"/>
                </a:cubicBezTo>
                <a:cubicBezTo>
                  <a:pt x="199" y="96"/>
                  <a:pt x="200" y="81"/>
                  <a:pt x="181" y="81"/>
                </a:cubicBezTo>
                <a:cubicBezTo>
                  <a:pt x="166" y="81"/>
                  <a:pt x="154" y="93"/>
                  <a:pt x="154" y="108"/>
                </a:cubicBezTo>
                <a:cubicBezTo>
                  <a:pt x="154" y="122"/>
                  <a:pt x="166" y="135"/>
                  <a:pt x="181" y="135"/>
                </a:cubicBezTo>
                <a:cubicBezTo>
                  <a:pt x="200" y="135"/>
                  <a:pt x="199" y="119"/>
                  <a:pt x="208" y="119"/>
                </a:cubicBezTo>
                <a:cubicBezTo>
                  <a:pt x="217" y="119"/>
                  <a:pt x="216" y="138"/>
                  <a:pt x="216" y="138"/>
                </a:cubicBezTo>
                <a:cubicBezTo>
                  <a:pt x="216" y="216"/>
                  <a:pt x="216" y="216"/>
                  <a:pt x="216" y="216"/>
                </a:cubicBezTo>
                <a:cubicBezTo>
                  <a:pt x="138" y="216"/>
                  <a:pt x="138" y="216"/>
                  <a:pt x="138" y="216"/>
                </a:cubicBezTo>
                <a:cubicBezTo>
                  <a:pt x="138" y="216"/>
                  <a:pt x="119" y="215"/>
                  <a:pt x="119" y="224"/>
                </a:cubicBezTo>
                <a:cubicBezTo>
                  <a:pt x="119" y="233"/>
                  <a:pt x="135" y="232"/>
                  <a:pt x="135" y="251"/>
                </a:cubicBezTo>
                <a:cubicBezTo>
                  <a:pt x="135" y="265"/>
                  <a:pt x="123" y="277"/>
                  <a:pt x="108" y="277"/>
                </a:cubicBezTo>
                <a:cubicBezTo>
                  <a:pt x="93" y="277"/>
                  <a:pt x="81" y="265"/>
                  <a:pt x="81" y="251"/>
                </a:cubicBezTo>
                <a:cubicBezTo>
                  <a:pt x="81" y="232"/>
                  <a:pt x="96" y="233"/>
                  <a:pt x="96" y="224"/>
                </a:cubicBezTo>
                <a:cubicBezTo>
                  <a:pt x="96" y="215"/>
                  <a:pt x="77" y="216"/>
                  <a:pt x="77" y="216"/>
                </a:cubicBezTo>
                <a:lnTo>
                  <a:pt x="0" y="216"/>
                </a:lnTo>
                <a:close/>
              </a:path>
            </a:pathLst>
          </a:custGeom>
          <a:solidFill>
            <a:srgbClr val="FFC000"/>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red puzzle piece"/>
          <p:cNvSpPr>
            <a:spLocks/>
          </p:cNvSpPr>
          <p:nvPr/>
        </p:nvSpPr>
        <p:spPr bwMode="auto">
          <a:xfrm rot="20318437">
            <a:off x="2672367" y="947670"/>
            <a:ext cx="2702061" cy="2106139"/>
          </a:xfrm>
          <a:custGeom>
            <a:avLst/>
            <a:gdLst>
              <a:gd name="T0" fmla="*/ 62 w 278"/>
              <a:gd name="T1" fmla="*/ 0 h 217"/>
              <a:gd name="T2" fmla="*/ 278 w 278"/>
              <a:gd name="T3" fmla="*/ 0 h 217"/>
              <a:gd name="T4" fmla="*/ 278 w 278"/>
              <a:gd name="T5" fmla="*/ 216 h 217"/>
              <a:gd name="T6" fmla="*/ 201 w 278"/>
              <a:gd name="T7" fmla="*/ 216 h 217"/>
              <a:gd name="T8" fmla="*/ 181 w 278"/>
              <a:gd name="T9" fmla="*/ 207 h 217"/>
              <a:gd name="T10" fmla="*/ 197 w 278"/>
              <a:gd name="T11" fmla="*/ 181 h 217"/>
              <a:gd name="T12" fmla="*/ 170 w 278"/>
              <a:gd name="T13" fmla="*/ 154 h 217"/>
              <a:gd name="T14" fmla="*/ 143 w 278"/>
              <a:gd name="T15" fmla="*/ 181 h 217"/>
              <a:gd name="T16" fmla="*/ 158 w 278"/>
              <a:gd name="T17" fmla="*/ 207 h 217"/>
              <a:gd name="T18" fmla="*/ 139 w 278"/>
              <a:gd name="T19" fmla="*/ 216 h 217"/>
              <a:gd name="T20" fmla="*/ 62 w 278"/>
              <a:gd name="T21" fmla="*/ 216 h 217"/>
              <a:gd name="T22" fmla="*/ 62 w 278"/>
              <a:gd name="T23" fmla="*/ 138 h 217"/>
              <a:gd name="T24" fmla="*/ 54 w 278"/>
              <a:gd name="T25" fmla="*/ 119 h 217"/>
              <a:gd name="T26" fmla="*/ 27 w 278"/>
              <a:gd name="T27" fmla="*/ 135 h 217"/>
              <a:gd name="T28" fmla="*/ 0 w 278"/>
              <a:gd name="T29" fmla="*/ 108 h 217"/>
              <a:gd name="T30" fmla="*/ 27 w 278"/>
              <a:gd name="T31" fmla="*/ 81 h 217"/>
              <a:gd name="T32" fmla="*/ 54 w 278"/>
              <a:gd name="T33" fmla="*/ 96 h 217"/>
              <a:gd name="T34" fmla="*/ 62 w 278"/>
              <a:gd name="T35" fmla="*/ 77 h 217"/>
              <a:gd name="T36" fmla="*/ 62 w 278"/>
              <a:gd name="T3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62" y="0"/>
                </a:moveTo>
                <a:cubicBezTo>
                  <a:pt x="278" y="0"/>
                  <a:pt x="278" y="0"/>
                  <a:pt x="278" y="0"/>
                </a:cubicBezTo>
                <a:cubicBezTo>
                  <a:pt x="278" y="216"/>
                  <a:pt x="278" y="216"/>
                  <a:pt x="278" y="216"/>
                </a:cubicBezTo>
                <a:cubicBezTo>
                  <a:pt x="201" y="216"/>
                  <a:pt x="201" y="216"/>
                  <a:pt x="201" y="216"/>
                </a:cubicBezTo>
                <a:cubicBezTo>
                  <a:pt x="201" y="216"/>
                  <a:pt x="181" y="217"/>
                  <a:pt x="181" y="207"/>
                </a:cubicBezTo>
                <a:cubicBezTo>
                  <a:pt x="181" y="199"/>
                  <a:pt x="197" y="200"/>
                  <a:pt x="197" y="181"/>
                </a:cubicBezTo>
                <a:cubicBezTo>
                  <a:pt x="197" y="166"/>
                  <a:pt x="185" y="154"/>
                  <a:pt x="170" y="154"/>
                </a:cubicBezTo>
                <a:cubicBezTo>
                  <a:pt x="155" y="154"/>
                  <a:pt x="143" y="166"/>
                  <a:pt x="143" y="181"/>
                </a:cubicBezTo>
                <a:cubicBezTo>
                  <a:pt x="143" y="200"/>
                  <a:pt x="158" y="199"/>
                  <a:pt x="158" y="207"/>
                </a:cubicBezTo>
                <a:cubicBezTo>
                  <a:pt x="158" y="217"/>
                  <a:pt x="139" y="216"/>
                  <a:pt x="139" y="216"/>
                </a:cubicBezTo>
                <a:cubicBezTo>
                  <a:pt x="62" y="216"/>
                  <a:pt x="62" y="216"/>
                  <a:pt x="62" y="216"/>
                </a:cubicBezTo>
                <a:cubicBezTo>
                  <a:pt x="62" y="138"/>
                  <a:pt x="62" y="138"/>
                  <a:pt x="62" y="138"/>
                </a:cubicBezTo>
                <a:cubicBezTo>
                  <a:pt x="62" y="138"/>
                  <a:pt x="63" y="119"/>
                  <a:pt x="54" y="119"/>
                </a:cubicBezTo>
                <a:cubicBezTo>
                  <a:pt x="45" y="119"/>
                  <a:pt x="46" y="135"/>
                  <a:pt x="27" y="135"/>
                </a:cubicBezTo>
                <a:cubicBezTo>
                  <a:pt x="12" y="135"/>
                  <a:pt x="0" y="123"/>
                  <a:pt x="0" y="108"/>
                </a:cubicBezTo>
                <a:cubicBezTo>
                  <a:pt x="0" y="93"/>
                  <a:pt x="12" y="81"/>
                  <a:pt x="27" y="81"/>
                </a:cubicBezTo>
                <a:cubicBezTo>
                  <a:pt x="46" y="81"/>
                  <a:pt x="45" y="96"/>
                  <a:pt x="54" y="96"/>
                </a:cubicBezTo>
                <a:cubicBezTo>
                  <a:pt x="63" y="96"/>
                  <a:pt x="62" y="77"/>
                  <a:pt x="62" y="77"/>
                </a:cubicBezTo>
                <a:lnTo>
                  <a:pt x="62" y="0"/>
                </a:lnTo>
                <a:close/>
              </a:path>
            </a:pathLst>
          </a:custGeom>
          <a:solidFill>
            <a:srgbClr val="C00000"/>
          </a:solidFill>
          <a:ln>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35" name="yellow puzzle piece"/>
          <p:cNvSpPr>
            <a:spLocks/>
          </p:cNvSpPr>
          <p:nvPr/>
        </p:nvSpPr>
        <p:spPr bwMode="auto">
          <a:xfrm rot="20318437">
            <a:off x="3902676" y="2221787"/>
            <a:ext cx="2106138" cy="2689818"/>
          </a:xfrm>
          <a:custGeom>
            <a:avLst/>
            <a:gdLst>
              <a:gd name="T0" fmla="*/ 217 w 217"/>
              <a:gd name="T1" fmla="*/ 61 h 277"/>
              <a:gd name="T2" fmla="*/ 217 w 217"/>
              <a:gd name="T3" fmla="*/ 277 h 277"/>
              <a:gd name="T4" fmla="*/ 1 w 217"/>
              <a:gd name="T5" fmla="*/ 277 h 277"/>
              <a:gd name="T6" fmla="*/ 1 w 217"/>
              <a:gd name="T7" fmla="*/ 200 h 277"/>
              <a:gd name="T8" fmla="*/ 10 w 217"/>
              <a:gd name="T9" fmla="*/ 181 h 277"/>
              <a:gd name="T10" fmla="*/ 36 w 217"/>
              <a:gd name="T11" fmla="*/ 196 h 277"/>
              <a:gd name="T12" fmla="*/ 63 w 217"/>
              <a:gd name="T13" fmla="*/ 169 h 277"/>
              <a:gd name="T14" fmla="*/ 36 w 217"/>
              <a:gd name="T15" fmla="*/ 143 h 277"/>
              <a:gd name="T16" fmla="*/ 10 w 217"/>
              <a:gd name="T17" fmla="*/ 158 h 277"/>
              <a:gd name="T18" fmla="*/ 1 w 217"/>
              <a:gd name="T19" fmla="*/ 139 h 277"/>
              <a:gd name="T20" fmla="*/ 1 w 217"/>
              <a:gd name="T21" fmla="*/ 61 h 277"/>
              <a:gd name="T22" fmla="*/ 79 w 217"/>
              <a:gd name="T23" fmla="*/ 61 h 277"/>
              <a:gd name="T24" fmla="*/ 98 w 217"/>
              <a:gd name="T25" fmla="*/ 53 h 277"/>
              <a:gd name="T26" fmla="*/ 82 w 217"/>
              <a:gd name="T27" fmla="*/ 27 h 277"/>
              <a:gd name="T28" fmla="*/ 109 w 217"/>
              <a:gd name="T29" fmla="*/ 0 h 277"/>
              <a:gd name="T30" fmla="*/ 136 w 217"/>
              <a:gd name="T31" fmla="*/ 27 h 277"/>
              <a:gd name="T32" fmla="*/ 121 w 217"/>
              <a:gd name="T33" fmla="*/ 53 h 277"/>
              <a:gd name="T34" fmla="*/ 140 w 217"/>
              <a:gd name="T35" fmla="*/ 61 h 277"/>
              <a:gd name="T36" fmla="*/ 217 w 217"/>
              <a:gd name="T37" fmla="*/ 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77">
                <a:moveTo>
                  <a:pt x="217" y="61"/>
                </a:moveTo>
                <a:cubicBezTo>
                  <a:pt x="217" y="277"/>
                  <a:pt x="217" y="277"/>
                  <a:pt x="217" y="277"/>
                </a:cubicBezTo>
                <a:cubicBezTo>
                  <a:pt x="1" y="277"/>
                  <a:pt x="1" y="277"/>
                  <a:pt x="1" y="277"/>
                </a:cubicBezTo>
                <a:cubicBezTo>
                  <a:pt x="1" y="200"/>
                  <a:pt x="1" y="200"/>
                  <a:pt x="1" y="200"/>
                </a:cubicBezTo>
                <a:cubicBezTo>
                  <a:pt x="1" y="200"/>
                  <a:pt x="0" y="181"/>
                  <a:pt x="10" y="181"/>
                </a:cubicBezTo>
                <a:cubicBezTo>
                  <a:pt x="18" y="181"/>
                  <a:pt x="17" y="196"/>
                  <a:pt x="36" y="196"/>
                </a:cubicBezTo>
                <a:cubicBezTo>
                  <a:pt x="51" y="196"/>
                  <a:pt x="63" y="184"/>
                  <a:pt x="63" y="169"/>
                </a:cubicBezTo>
                <a:cubicBezTo>
                  <a:pt x="63" y="155"/>
                  <a:pt x="51" y="143"/>
                  <a:pt x="36" y="143"/>
                </a:cubicBezTo>
                <a:cubicBezTo>
                  <a:pt x="17" y="143"/>
                  <a:pt x="18" y="158"/>
                  <a:pt x="10" y="158"/>
                </a:cubicBezTo>
                <a:cubicBezTo>
                  <a:pt x="0" y="158"/>
                  <a:pt x="1" y="139"/>
                  <a:pt x="1" y="139"/>
                </a:cubicBezTo>
                <a:cubicBezTo>
                  <a:pt x="1" y="61"/>
                  <a:pt x="1" y="61"/>
                  <a:pt x="1" y="61"/>
                </a:cubicBezTo>
                <a:cubicBezTo>
                  <a:pt x="79" y="61"/>
                  <a:pt x="79" y="61"/>
                  <a:pt x="79" y="61"/>
                </a:cubicBezTo>
                <a:cubicBezTo>
                  <a:pt x="79" y="61"/>
                  <a:pt x="98" y="62"/>
                  <a:pt x="98" y="53"/>
                </a:cubicBezTo>
                <a:cubicBezTo>
                  <a:pt x="98" y="44"/>
                  <a:pt x="82" y="45"/>
                  <a:pt x="82" y="27"/>
                </a:cubicBezTo>
                <a:cubicBezTo>
                  <a:pt x="82" y="12"/>
                  <a:pt x="95" y="0"/>
                  <a:pt x="109" y="0"/>
                </a:cubicBezTo>
                <a:cubicBezTo>
                  <a:pt x="124" y="0"/>
                  <a:pt x="136" y="12"/>
                  <a:pt x="136" y="27"/>
                </a:cubicBezTo>
                <a:cubicBezTo>
                  <a:pt x="136" y="45"/>
                  <a:pt x="121" y="44"/>
                  <a:pt x="121" y="53"/>
                </a:cubicBezTo>
                <a:cubicBezTo>
                  <a:pt x="121" y="62"/>
                  <a:pt x="140" y="61"/>
                  <a:pt x="140" y="61"/>
                </a:cubicBezTo>
                <a:lnTo>
                  <a:pt x="217" y="61"/>
                </a:lnTo>
                <a:close/>
              </a:path>
            </a:pathLst>
          </a:custGeom>
          <a:solidFill>
            <a:srgbClr val="FF6600"/>
          </a:solidFill>
          <a:ln>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36" name="blue puzzle piece"/>
          <p:cNvSpPr>
            <a:spLocks/>
          </p:cNvSpPr>
          <p:nvPr/>
        </p:nvSpPr>
        <p:spPr bwMode="auto">
          <a:xfrm rot="20318437">
            <a:off x="2049834" y="3435068"/>
            <a:ext cx="2702061" cy="2106139"/>
          </a:xfrm>
          <a:custGeom>
            <a:avLst/>
            <a:gdLst>
              <a:gd name="T0" fmla="*/ 216 w 278"/>
              <a:gd name="T1" fmla="*/ 217 h 217"/>
              <a:gd name="T2" fmla="*/ 0 w 278"/>
              <a:gd name="T3" fmla="*/ 217 h 217"/>
              <a:gd name="T4" fmla="*/ 0 w 278"/>
              <a:gd name="T5" fmla="*/ 1 h 217"/>
              <a:gd name="T6" fmla="*/ 77 w 278"/>
              <a:gd name="T7" fmla="*/ 1 h 217"/>
              <a:gd name="T8" fmla="*/ 96 w 278"/>
              <a:gd name="T9" fmla="*/ 9 h 217"/>
              <a:gd name="T10" fmla="*/ 81 w 278"/>
              <a:gd name="T11" fmla="*/ 36 h 217"/>
              <a:gd name="T12" fmla="*/ 108 w 278"/>
              <a:gd name="T13" fmla="*/ 62 h 217"/>
              <a:gd name="T14" fmla="*/ 135 w 278"/>
              <a:gd name="T15" fmla="*/ 36 h 217"/>
              <a:gd name="T16" fmla="*/ 119 w 278"/>
              <a:gd name="T17" fmla="*/ 9 h 217"/>
              <a:gd name="T18" fmla="*/ 138 w 278"/>
              <a:gd name="T19" fmla="*/ 1 h 217"/>
              <a:gd name="T20" fmla="*/ 216 w 278"/>
              <a:gd name="T21" fmla="*/ 1 h 217"/>
              <a:gd name="T22" fmla="*/ 216 w 278"/>
              <a:gd name="T23" fmla="*/ 78 h 217"/>
              <a:gd name="T24" fmla="*/ 224 w 278"/>
              <a:gd name="T25" fmla="*/ 97 h 217"/>
              <a:gd name="T26" fmla="*/ 251 w 278"/>
              <a:gd name="T27" fmla="*/ 82 h 217"/>
              <a:gd name="T28" fmla="*/ 278 w 278"/>
              <a:gd name="T29" fmla="*/ 109 h 217"/>
              <a:gd name="T30" fmla="*/ 251 w 278"/>
              <a:gd name="T31" fmla="*/ 136 h 217"/>
              <a:gd name="T32" fmla="*/ 224 w 278"/>
              <a:gd name="T33" fmla="*/ 120 h 217"/>
              <a:gd name="T34" fmla="*/ 216 w 278"/>
              <a:gd name="T35" fmla="*/ 139 h 217"/>
              <a:gd name="T36" fmla="*/ 216 w 278"/>
              <a:gd name="T3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216" y="217"/>
                </a:moveTo>
                <a:cubicBezTo>
                  <a:pt x="0" y="217"/>
                  <a:pt x="0" y="217"/>
                  <a:pt x="0" y="217"/>
                </a:cubicBezTo>
                <a:cubicBezTo>
                  <a:pt x="0" y="1"/>
                  <a:pt x="0" y="1"/>
                  <a:pt x="0" y="1"/>
                </a:cubicBezTo>
                <a:cubicBezTo>
                  <a:pt x="77" y="1"/>
                  <a:pt x="77" y="1"/>
                  <a:pt x="77" y="1"/>
                </a:cubicBezTo>
                <a:cubicBezTo>
                  <a:pt x="77" y="1"/>
                  <a:pt x="96" y="0"/>
                  <a:pt x="96" y="9"/>
                </a:cubicBezTo>
                <a:cubicBezTo>
                  <a:pt x="96" y="18"/>
                  <a:pt x="81" y="17"/>
                  <a:pt x="81" y="36"/>
                </a:cubicBezTo>
                <a:cubicBezTo>
                  <a:pt x="81" y="50"/>
                  <a:pt x="93" y="62"/>
                  <a:pt x="108" y="62"/>
                </a:cubicBezTo>
                <a:cubicBezTo>
                  <a:pt x="123" y="62"/>
                  <a:pt x="135" y="50"/>
                  <a:pt x="135" y="36"/>
                </a:cubicBezTo>
                <a:cubicBezTo>
                  <a:pt x="135" y="17"/>
                  <a:pt x="119" y="18"/>
                  <a:pt x="119" y="9"/>
                </a:cubicBezTo>
                <a:cubicBezTo>
                  <a:pt x="119" y="0"/>
                  <a:pt x="138" y="1"/>
                  <a:pt x="138" y="1"/>
                </a:cubicBezTo>
                <a:cubicBezTo>
                  <a:pt x="216" y="1"/>
                  <a:pt x="216" y="1"/>
                  <a:pt x="216" y="1"/>
                </a:cubicBezTo>
                <a:cubicBezTo>
                  <a:pt x="216" y="78"/>
                  <a:pt x="216" y="78"/>
                  <a:pt x="216" y="78"/>
                </a:cubicBezTo>
                <a:cubicBezTo>
                  <a:pt x="216" y="78"/>
                  <a:pt x="215" y="97"/>
                  <a:pt x="224" y="97"/>
                </a:cubicBezTo>
                <a:cubicBezTo>
                  <a:pt x="233" y="97"/>
                  <a:pt x="232" y="82"/>
                  <a:pt x="251" y="82"/>
                </a:cubicBezTo>
                <a:cubicBezTo>
                  <a:pt x="266" y="82"/>
                  <a:pt x="278" y="94"/>
                  <a:pt x="278" y="109"/>
                </a:cubicBezTo>
                <a:cubicBezTo>
                  <a:pt x="278" y="124"/>
                  <a:pt x="266" y="136"/>
                  <a:pt x="251" y="136"/>
                </a:cubicBezTo>
                <a:cubicBezTo>
                  <a:pt x="232" y="136"/>
                  <a:pt x="233" y="120"/>
                  <a:pt x="224" y="120"/>
                </a:cubicBezTo>
                <a:cubicBezTo>
                  <a:pt x="215" y="120"/>
                  <a:pt x="216" y="139"/>
                  <a:pt x="216" y="139"/>
                </a:cubicBezTo>
                <a:lnTo>
                  <a:pt x="216" y="217"/>
                </a:lnTo>
                <a:close/>
              </a:path>
            </a:pathLst>
          </a:custGeom>
          <a:solidFill>
            <a:srgbClr val="0070C0"/>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79" name="puzzles"/>
          <p:cNvSpPr txBox="1"/>
          <p:nvPr/>
        </p:nvSpPr>
        <p:spPr>
          <a:xfrm>
            <a:off x="6430423" y="3543505"/>
            <a:ext cx="5377092" cy="1015663"/>
          </a:xfrm>
          <a:prstGeom prst="rect">
            <a:avLst/>
          </a:prstGeom>
          <a:noFill/>
        </p:spPr>
        <p:txBody>
          <a:bodyPr wrap="square" rtlCol="0">
            <a:spAutoFit/>
          </a:bodyPr>
          <a:lstStyle/>
          <a:p>
            <a:r>
              <a:rPr lang="en-US" sz="6000" dirty="0">
                <a:solidFill>
                  <a:schemeClr val="tx1">
                    <a:lumMod val="85000"/>
                    <a:lumOff val="15000"/>
                  </a:schemeClr>
                </a:solidFill>
                <a:latin typeface="+mj-lt"/>
              </a:rPr>
              <a:t>Case Studies</a:t>
            </a:r>
          </a:p>
        </p:txBody>
      </p:sp>
    </p:spTree>
    <p:extLst>
      <p:ext uri="{BB962C8B-B14F-4D97-AF65-F5344CB8AC3E}">
        <p14:creationId xmlns:p14="http://schemas.microsoft.com/office/powerpoint/2010/main" val="397652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itting at a table&#10;&#10;Description automatically generated">
            <a:extLst>
              <a:ext uri="{FF2B5EF4-FFF2-40B4-BE49-F238E27FC236}">
                <a16:creationId xmlns:a16="http://schemas.microsoft.com/office/drawing/2014/main" id="{F80118D7-FF57-4672-95F0-6F63D2FA26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ADD3774-78DB-4B95-BC29-2A4EA82C8D48}"/>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defTabSz="914400"/>
            <a:r>
              <a:rPr lang="en-US" sz="2800">
                <a:solidFill>
                  <a:srgbClr val="262626"/>
                </a:solidFill>
              </a:rPr>
              <a:t>DeAndre’</a:t>
            </a:r>
          </a:p>
        </p:txBody>
      </p:sp>
      <p:sp>
        <p:nvSpPr>
          <p:cNvPr id="4" name="Slide Number Placeholder 3">
            <a:extLst>
              <a:ext uri="{FF2B5EF4-FFF2-40B4-BE49-F238E27FC236}">
                <a16:creationId xmlns:a16="http://schemas.microsoft.com/office/drawing/2014/main" id="{6924E23C-B97B-47DA-99F0-6903C9A3CB9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DC71AD46-028B-42E9-AB59-3AEBC8FC7C90}" type="slidenum">
              <a:rPr lang="en-US">
                <a:solidFill>
                  <a:srgbClr val="FFFFFF"/>
                </a:solidFill>
              </a:rPr>
              <a:pPr defTabSz="457200">
                <a:spcAft>
                  <a:spcPts val="600"/>
                </a:spcAft>
              </a:pPr>
              <a:t>16</a:t>
            </a:fld>
            <a:endParaRPr lang="en-US">
              <a:solidFill>
                <a:srgbClr val="FFFFFF"/>
              </a:solidFill>
            </a:endParaRPr>
          </a:p>
        </p:txBody>
      </p:sp>
    </p:spTree>
    <p:extLst>
      <p:ext uri="{BB962C8B-B14F-4D97-AF65-F5344CB8AC3E}">
        <p14:creationId xmlns:p14="http://schemas.microsoft.com/office/powerpoint/2010/main" val="4175427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48C6-41D9-4DE4-A990-83674C403EEB}"/>
              </a:ext>
            </a:extLst>
          </p:cNvPr>
          <p:cNvSpPr>
            <a:spLocks noGrp="1"/>
          </p:cNvSpPr>
          <p:nvPr>
            <p:ph type="title"/>
          </p:nvPr>
        </p:nvSpPr>
        <p:spPr>
          <a:xfrm>
            <a:off x="648929" y="629266"/>
            <a:ext cx="5127031" cy="1676603"/>
          </a:xfrm>
        </p:spPr>
        <p:txBody>
          <a:bodyPr>
            <a:normAutofit/>
          </a:bodyPr>
          <a:lstStyle/>
          <a:p>
            <a:r>
              <a:rPr lang="en-US" dirty="0"/>
              <a:t>Let’s learn about DeAndre’…</a:t>
            </a:r>
          </a:p>
        </p:txBody>
      </p:sp>
      <p:sp>
        <p:nvSpPr>
          <p:cNvPr id="3" name="Content Placeholder 2">
            <a:extLst>
              <a:ext uri="{FF2B5EF4-FFF2-40B4-BE49-F238E27FC236}">
                <a16:creationId xmlns:a16="http://schemas.microsoft.com/office/drawing/2014/main" id="{F34A1091-1BDA-4C94-95D2-6F647148DB52}"/>
              </a:ext>
            </a:extLst>
          </p:cNvPr>
          <p:cNvSpPr>
            <a:spLocks noGrp="1"/>
          </p:cNvSpPr>
          <p:nvPr>
            <p:ph idx="1"/>
          </p:nvPr>
        </p:nvSpPr>
        <p:spPr>
          <a:xfrm>
            <a:off x="648930" y="2438400"/>
            <a:ext cx="5127029" cy="3785419"/>
          </a:xfrm>
        </p:spPr>
        <p:txBody>
          <a:bodyPr>
            <a:normAutofit/>
          </a:bodyPr>
          <a:lstStyle/>
          <a:p>
            <a:pPr>
              <a:lnSpc>
                <a:spcPct val="104000"/>
              </a:lnSpc>
              <a:spcAft>
                <a:spcPts val="600"/>
              </a:spcAft>
            </a:pPr>
            <a:r>
              <a:rPr lang="en-US" sz="2000" dirty="0"/>
              <a:t>DeAndre’ is 21 years old.</a:t>
            </a:r>
          </a:p>
          <a:p>
            <a:pPr>
              <a:lnSpc>
                <a:spcPct val="104000"/>
              </a:lnSpc>
              <a:spcAft>
                <a:spcPts val="600"/>
              </a:spcAft>
            </a:pPr>
            <a:r>
              <a:rPr lang="en-US" sz="2000" dirty="0"/>
              <a:t>He is interested in some type of computer-related training.</a:t>
            </a:r>
          </a:p>
          <a:p>
            <a:pPr>
              <a:lnSpc>
                <a:spcPct val="104000"/>
              </a:lnSpc>
              <a:spcAft>
                <a:spcPts val="600"/>
              </a:spcAft>
            </a:pPr>
            <a:r>
              <a:rPr lang="en-US" sz="2000" dirty="0"/>
              <a:t>He has a diagnosis of ASD.</a:t>
            </a:r>
          </a:p>
          <a:p>
            <a:pPr>
              <a:lnSpc>
                <a:spcPct val="104000"/>
              </a:lnSpc>
              <a:spcAft>
                <a:spcPts val="600"/>
              </a:spcAft>
            </a:pPr>
            <a:r>
              <a:rPr lang="en-US" sz="2000" dirty="0"/>
              <a:t>He has some difficulty comprehending what he reads but performs better when given information in multisensory formats and if orally presented, at a slower rate of speed.</a:t>
            </a:r>
          </a:p>
          <a:p>
            <a:pPr>
              <a:lnSpc>
                <a:spcPct val="104000"/>
              </a:lnSpc>
              <a:spcAft>
                <a:spcPts val="600"/>
              </a:spcAft>
            </a:pPr>
            <a:r>
              <a:rPr lang="en-US" sz="2000" dirty="0"/>
              <a:t>He has excellent math calculation skills and has very strong visual skills.  </a:t>
            </a:r>
          </a:p>
          <a:p>
            <a:pPr marL="0" indent="0">
              <a:lnSpc>
                <a:spcPct val="104000"/>
              </a:lnSpc>
              <a:spcAft>
                <a:spcPts val="600"/>
              </a:spcAft>
              <a:buNone/>
            </a:pPr>
            <a:endParaRPr lang="en-US" sz="2000" dirty="0"/>
          </a:p>
          <a:p>
            <a:pPr>
              <a:lnSpc>
                <a:spcPct val="104000"/>
              </a:lnSpc>
              <a:spcAft>
                <a:spcPts val="600"/>
              </a:spcAft>
            </a:pPr>
            <a:endParaRPr lang="en-US" sz="2000" dirty="0"/>
          </a:p>
          <a:p>
            <a:pPr>
              <a:lnSpc>
                <a:spcPct val="104000"/>
              </a:lnSpc>
              <a:spcAft>
                <a:spcPts val="600"/>
              </a:spcAft>
            </a:pPr>
            <a:endParaRPr lang="en-US" sz="2000" dirty="0"/>
          </a:p>
          <a:p>
            <a:pPr>
              <a:lnSpc>
                <a:spcPct val="104000"/>
              </a:lnSpc>
              <a:spcAft>
                <a:spcPts val="600"/>
              </a:spcAft>
            </a:pPr>
            <a:endParaRPr lang="en-US" sz="2000" dirty="0"/>
          </a:p>
        </p:txBody>
      </p:sp>
      <p:pic>
        <p:nvPicPr>
          <p:cNvPr id="5" name="Picture 4" descr="A person sitting at a table&#10;&#10;Description automatically generated">
            <a:extLst>
              <a:ext uri="{FF2B5EF4-FFF2-40B4-BE49-F238E27FC236}">
                <a16:creationId xmlns:a16="http://schemas.microsoft.com/office/drawing/2014/main" id="{69569953-148E-4E19-87EE-567112C9C3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0613" y="640082"/>
            <a:ext cx="5461724" cy="5577837"/>
          </a:xfrm>
          <a:prstGeom prst="rect">
            <a:avLst/>
          </a:prstGeom>
          <a:effectLst/>
        </p:spPr>
      </p:pic>
      <p:sp>
        <p:nvSpPr>
          <p:cNvPr id="4" name="Slide Number Placeholder 3">
            <a:extLst>
              <a:ext uri="{FF2B5EF4-FFF2-40B4-BE49-F238E27FC236}">
                <a16:creationId xmlns:a16="http://schemas.microsoft.com/office/drawing/2014/main" id="{A0A31701-E092-49B8-B539-3A45EE1C620D}"/>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17</a:t>
            </a:fld>
            <a:endParaRPr lang="en-US"/>
          </a:p>
        </p:txBody>
      </p:sp>
    </p:spTree>
    <p:extLst>
      <p:ext uri="{BB962C8B-B14F-4D97-AF65-F5344CB8AC3E}">
        <p14:creationId xmlns:p14="http://schemas.microsoft.com/office/powerpoint/2010/main" val="257890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48C6-41D9-4DE4-A990-83674C403EEB}"/>
              </a:ext>
            </a:extLst>
          </p:cNvPr>
          <p:cNvSpPr>
            <a:spLocks noGrp="1"/>
          </p:cNvSpPr>
          <p:nvPr>
            <p:ph type="title"/>
          </p:nvPr>
        </p:nvSpPr>
        <p:spPr>
          <a:xfrm>
            <a:off x="648929" y="629266"/>
            <a:ext cx="5127031" cy="1676603"/>
          </a:xfrm>
        </p:spPr>
        <p:txBody>
          <a:bodyPr>
            <a:normAutofit/>
          </a:bodyPr>
          <a:lstStyle/>
          <a:p>
            <a:r>
              <a:rPr lang="en-US" dirty="0"/>
              <a:t>Let’s learn about DeAndre’…</a:t>
            </a:r>
          </a:p>
        </p:txBody>
      </p:sp>
      <p:sp>
        <p:nvSpPr>
          <p:cNvPr id="3" name="Content Placeholder 2">
            <a:extLst>
              <a:ext uri="{FF2B5EF4-FFF2-40B4-BE49-F238E27FC236}">
                <a16:creationId xmlns:a16="http://schemas.microsoft.com/office/drawing/2014/main" id="{F34A1091-1BDA-4C94-95D2-6F647148DB52}"/>
              </a:ext>
            </a:extLst>
          </p:cNvPr>
          <p:cNvSpPr>
            <a:spLocks noGrp="1"/>
          </p:cNvSpPr>
          <p:nvPr>
            <p:ph idx="1"/>
          </p:nvPr>
        </p:nvSpPr>
        <p:spPr>
          <a:xfrm>
            <a:off x="648930" y="2438400"/>
            <a:ext cx="5127029" cy="3785419"/>
          </a:xfrm>
        </p:spPr>
        <p:txBody>
          <a:bodyPr>
            <a:normAutofit/>
          </a:bodyPr>
          <a:lstStyle/>
          <a:p>
            <a:pPr>
              <a:lnSpc>
                <a:spcPct val="124000"/>
              </a:lnSpc>
            </a:pPr>
            <a:r>
              <a:rPr lang="en-US" sz="2000" dirty="0"/>
              <a:t>He is hypersensitive to touch and loud noises.</a:t>
            </a:r>
          </a:p>
          <a:p>
            <a:pPr>
              <a:lnSpc>
                <a:spcPct val="124000"/>
              </a:lnSpc>
            </a:pPr>
            <a:r>
              <a:rPr lang="en-US" sz="2000" dirty="0"/>
              <a:t>He is somewhat uncoordinated and has difficulty making his bed.</a:t>
            </a:r>
          </a:p>
          <a:p>
            <a:pPr>
              <a:lnSpc>
                <a:spcPct val="124000"/>
              </a:lnSpc>
            </a:pPr>
            <a:r>
              <a:rPr lang="en-US" sz="2000" dirty="0"/>
              <a:t>He tends to stim when he gets overwhelmed to calm himself back down.  </a:t>
            </a:r>
          </a:p>
          <a:p>
            <a:pPr lvl="1">
              <a:lnSpc>
                <a:spcPct val="124000"/>
              </a:lnSpc>
            </a:pPr>
            <a:r>
              <a:rPr lang="en-US" sz="1600" dirty="0"/>
              <a:t>His stimming is a small gallop/pacing type gait back and forth</a:t>
            </a:r>
          </a:p>
          <a:p>
            <a:pPr>
              <a:lnSpc>
                <a:spcPct val="124000"/>
              </a:lnSpc>
            </a:pPr>
            <a:r>
              <a:rPr lang="en-US" sz="2000" dirty="0"/>
              <a:t>He struggles with reciprocal conversation but states that he is interested in making friends.</a:t>
            </a:r>
          </a:p>
          <a:p>
            <a:pPr marL="0" indent="0">
              <a:lnSpc>
                <a:spcPct val="104000"/>
              </a:lnSpc>
              <a:spcAft>
                <a:spcPts val="600"/>
              </a:spcAft>
              <a:buNone/>
            </a:pPr>
            <a:endParaRPr lang="en-US" sz="2000" dirty="0"/>
          </a:p>
          <a:p>
            <a:pPr>
              <a:lnSpc>
                <a:spcPct val="104000"/>
              </a:lnSpc>
              <a:spcAft>
                <a:spcPts val="600"/>
              </a:spcAft>
            </a:pPr>
            <a:endParaRPr lang="en-US" sz="2000" dirty="0"/>
          </a:p>
          <a:p>
            <a:pPr>
              <a:lnSpc>
                <a:spcPct val="104000"/>
              </a:lnSpc>
              <a:spcAft>
                <a:spcPts val="600"/>
              </a:spcAft>
            </a:pPr>
            <a:endParaRPr lang="en-US" sz="2000" dirty="0"/>
          </a:p>
          <a:p>
            <a:pPr>
              <a:lnSpc>
                <a:spcPct val="104000"/>
              </a:lnSpc>
              <a:spcAft>
                <a:spcPts val="600"/>
              </a:spcAft>
            </a:pPr>
            <a:endParaRPr lang="en-US" sz="2000" dirty="0"/>
          </a:p>
        </p:txBody>
      </p:sp>
      <p:pic>
        <p:nvPicPr>
          <p:cNvPr id="5" name="Picture 4" descr="A person sitting at a table&#10;&#10;Description automatically generated">
            <a:extLst>
              <a:ext uri="{FF2B5EF4-FFF2-40B4-BE49-F238E27FC236}">
                <a16:creationId xmlns:a16="http://schemas.microsoft.com/office/drawing/2014/main" id="{69569953-148E-4E19-87EE-567112C9C3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90613" y="640082"/>
            <a:ext cx="5461724" cy="5577837"/>
          </a:xfrm>
          <a:prstGeom prst="rect">
            <a:avLst/>
          </a:prstGeom>
          <a:effectLst/>
        </p:spPr>
      </p:pic>
      <p:sp>
        <p:nvSpPr>
          <p:cNvPr id="4" name="Slide Number Placeholder 3">
            <a:extLst>
              <a:ext uri="{FF2B5EF4-FFF2-40B4-BE49-F238E27FC236}">
                <a16:creationId xmlns:a16="http://schemas.microsoft.com/office/drawing/2014/main" id="{A0A31701-E092-49B8-B539-3A45EE1C620D}"/>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18</a:t>
            </a:fld>
            <a:endParaRPr lang="en-US"/>
          </a:p>
        </p:txBody>
      </p:sp>
    </p:spTree>
    <p:extLst>
      <p:ext uri="{BB962C8B-B14F-4D97-AF65-F5344CB8AC3E}">
        <p14:creationId xmlns:p14="http://schemas.microsoft.com/office/powerpoint/2010/main" val="47518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F347-0442-4908-9EA5-62D0EBB76C77}"/>
              </a:ext>
            </a:extLst>
          </p:cNvPr>
          <p:cNvSpPr>
            <a:spLocks noGrp="1"/>
          </p:cNvSpPr>
          <p:nvPr>
            <p:ph type="title"/>
          </p:nvPr>
        </p:nvSpPr>
        <p:spPr/>
        <p:txBody>
          <a:bodyPr>
            <a:normAutofit/>
          </a:bodyPr>
          <a:lstStyle/>
          <a:p>
            <a:r>
              <a:rPr lang="en-US" dirty="0"/>
              <a:t>Let’s Walk Through the Interactive RA Process:</a:t>
            </a:r>
          </a:p>
        </p:txBody>
      </p:sp>
      <p:sp>
        <p:nvSpPr>
          <p:cNvPr id="3" name="Content Placeholder 2">
            <a:extLst>
              <a:ext uri="{FF2B5EF4-FFF2-40B4-BE49-F238E27FC236}">
                <a16:creationId xmlns:a16="http://schemas.microsoft.com/office/drawing/2014/main" id="{727BDAD6-1BBA-453A-890C-C9092DB162B2}"/>
              </a:ext>
            </a:extLst>
          </p:cNvPr>
          <p:cNvSpPr>
            <a:spLocks noGrp="1"/>
          </p:cNvSpPr>
          <p:nvPr>
            <p:ph idx="1"/>
          </p:nvPr>
        </p:nvSpPr>
        <p:spPr>
          <a:xfrm>
            <a:off x="838200" y="1825625"/>
            <a:ext cx="6688015" cy="4667250"/>
          </a:xfrm>
        </p:spPr>
        <p:txBody>
          <a:bodyPr>
            <a:normAutofit/>
          </a:bodyPr>
          <a:lstStyle/>
          <a:p>
            <a:r>
              <a:rPr lang="en-US" dirty="0">
                <a:solidFill>
                  <a:srgbClr val="0070C0"/>
                </a:solidFill>
              </a:rPr>
              <a:t>What </a:t>
            </a:r>
            <a:r>
              <a:rPr lang="en-US" b="1" u="sng" dirty="0">
                <a:solidFill>
                  <a:srgbClr val="00B050"/>
                </a:solidFill>
              </a:rPr>
              <a:t>limitations</a:t>
            </a:r>
            <a:r>
              <a:rPr lang="en-US" dirty="0">
                <a:solidFill>
                  <a:srgbClr val="0070C0"/>
                </a:solidFill>
              </a:rPr>
              <a:t> is DeAndre’ experiencing?</a:t>
            </a:r>
          </a:p>
          <a:p>
            <a:pPr lvl="1"/>
            <a:r>
              <a:rPr lang="en-US" dirty="0"/>
              <a:t>Reading comprehension</a:t>
            </a:r>
          </a:p>
          <a:p>
            <a:pPr lvl="1"/>
            <a:r>
              <a:rPr lang="en-US" dirty="0"/>
              <a:t>Heightened sensory responses to loud noises and light touch</a:t>
            </a:r>
          </a:p>
          <a:p>
            <a:pPr lvl="1"/>
            <a:r>
              <a:rPr lang="en-US" dirty="0"/>
              <a:t>Has difficulty with motor coordination and making his bed</a:t>
            </a:r>
          </a:p>
          <a:p>
            <a:pPr lvl="1"/>
            <a:r>
              <a:rPr lang="en-US" dirty="0"/>
              <a:t>Has difficulty either understanding or knowing how to respond appropriately in conversations (e.g., reciprocal conversation) </a:t>
            </a:r>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E1E1A8-0A9C-4D85-85B8-DA94E67CC1C6}"/>
              </a:ext>
            </a:extLst>
          </p:cNvPr>
          <p:cNvSpPr>
            <a:spLocks noGrp="1"/>
          </p:cNvSpPr>
          <p:nvPr>
            <p:ph type="sldNum" sz="quarter" idx="12"/>
          </p:nvPr>
        </p:nvSpPr>
        <p:spPr/>
        <p:txBody>
          <a:bodyPr/>
          <a:lstStyle/>
          <a:p>
            <a:fld id="{DC71AD46-028B-42E9-AB59-3AEBC8FC7C90}" type="slidenum">
              <a:rPr lang="en-US" smtClean="0"/>
              <a:pPr/>
              <a:t>19</a:t>
            </a:fld>
            <a:endParaRPr lang="en-US" dirty="0"/>
          </a:p>
        </p:txBody>
      </p:sp>
      <p:grpSp>
        <p:nvGrpSpPr>
          <p:cNvPr id="5" name="Paper_slice">
            <a:extLst>
              <a:ext uri="{FF2B5EF4-FFF2-40B4-BE49-F238E27FC236}">
                <a16:creationId xmlns:a16="http://schemas.microsoft.com/office/drawing/2014/main" id="{7DEC2FDC-E92E-425B-9981-46D857540BA4}"/>
              </a:ext>
            </a:extLst>
          </p:cNvPr>
          <p:cNvGrpSpPr/>
          <p:nvPr/>
        </p:nvGrpSpPr>
        <p:grpSpPr>
          <a:xfrm>
            <a:off x="7905323" y="1594337"/>
            <a:ext cx="3559844" cy="4456569"/>
            <a:chOff x="6791248" y="2624822"/>
            <a:chExt cx="2233044" cy="2663613"/>
          </a:xfrm>
        </p:grpSpPr>
        <p:grpSp>
          <p:nvGrpSpPr>
            <p:cNvPr id="6" name="paper_perforated">
              <a:extLst>
                <a:ext uri="{FF2B5EF4-FFF2-40B4-BE49-F238E27FC236}">
                  <a16:creationId xmlns:a16="http://schemas.microsoft.com/office/drawing/2014/main" id="{A4CB6650-54F2-4E4F-A684-FFC7FFF7AEB6}"/>
                </a:ext>
              </a:extLst>
            </p:cNvPr>
            <p:cNvGrpSpPr>
              <a:grpSpLocks noChangeAspect="1"/>
            </p:cNvGrpSpPr>
            <p:nvPr/>
          </p:nvGrpSpPr>
          <p:grpSpPr bwMode="auto">
            <a:xfrm rot="721175">
              <a:off x="6791248" y="2624822"/>
              <a:ext cx="1944321" cy="2663613"/>
              <a:chOff x="3952" y="552"/>
              <a:chExt cx="1657" cy="2270"/>
            </a:xfrm>
            <a:effectLst>
              <a:outerShdw blurRad="114300" dist="25400" dir="1800000" algn="tl" rotWithShape="0">
                <a:prstClr val="black">
                  <a:alpha val="40000"/>
                </a:prstClr>
              </a:outerShdw>
            </a:effectLst>
          </p:grpSpPr>
          <p:sp>
            <p:nvSpPr>
              <p:cNvPr id="8" name="Freeform 707">
                <a:extLst>
                  <a:ext uri="{FF2B5EF4-FFF2-40B4-BE49-F238E27FC236}">
                    <a16:creationId xmlns:a16="http://schemas.microsoft.com/office/drawing/2014/main" id="{8DF4A3E1-6945-440F-A667-52CB8BF578A8}"/>
                  </a:ext>
                </a:extLst>
              </p:cNvPr>
              <p:cNvSpPr>
                <a:spLocks/>
              </p:cNvSpPr>
              <p:nvPr/>
            </p:nvSpPr>
            <p:spPr bwMode="auto">
              <a:xfrm>
                <a:off x="3952" y="552"/>
                <a:ext cx="1657" cy="2270"/>
              </a:xfrm>
              <a:custGeom>
                <a:avLst/>
                <a:gdLst>
                  <a:gd name="T0" fmla="*/ 57 w 861"/>
                  <a:gd name="T1" fmla="*/ 34 h 1180"/>
                  <a:gd name="T2" fmla="*/ 46 w 861"/>
                  <a:gd name="T3" fmla="*/ 14 h 1180"/>
                  <a:gd name="T4" fmla="*/ 58 w 861"/>
                  <a:gd name="T5" fmla="*/ 89 h 1180"/>
                  <a:gd name="T6" fmla="*/ 111 w 861"/>
                  <a:gd name="T7" fmla="*/ 78 h 1180"/>
                  <a:gd name="T8" fmla="*/ 60 w 861"/>
                  <a:gd name="T9" fmla="*/ 133 h 1180"/>
                  <a:gd name="T10" fmla="*/ 8 w 861"/>
                  <a:gd name="T11" fmla="*/ 118 h 1180"/>
                  <a:gd name="T12" fmla="*/ 61 w 861"/>
                  <a:gd name="T13" fmla="*/ 199 h 1180"/>
                  <a:gd name="T14" fmla="*/ 114 w 861"/>
                  <a:gd name="T15" fmla="*/ 178 h 1180"/>
                  <a:gd name="T16" fmla="*/ 62 w 861"/>
                  <a:gd name="T17" fmla="*/ 233 h 1180"/>
                  <a:gd name="T18" fmla="*/ 0 w 861"/>
                  <a:gd name="T19" fmla="*/ 200 h 1180"/>
                  <a:gd name="T20" fmla="*/ 32 w 861"/>
                  <a:gd name="T21" fmla="*/ 293 h 1180"/>
                  <a:gd name="T22" fmla="*/ 71 w 861"/>
                  <a:gd name="T23" fmla="*/ 290 h 1180"/>
                  <a:gd name="T24" fmla="*/ 116 w 861"/>
                  <a:gd name="T25" fmla="*/ 277 h 1180"/>
                  <a:gd name="T26" fmla="*/ 65 w 861"/>
                  <a:gd name="T27" fmla="*/ 332 h 1180"/>
                  <a:gd name="T28" fmla="*/ 43 w 861"/>
                  <a:gd name="T29" fmla="*/ 316 h 1180"/>
                  <a:gd name="T30" fmla="*/ 13 w 861"/>
                  <a:gd name="T31" fmla="*/ 314 h 1180"/>
                  <a:gd name="T32" fmla="*/ 43 w 861"/>
                  <a:gd name="T33" fmla="*/ 389 h 1180"/>
                  <a:gd name="T34" fmla="*/ 66 w 861"/>
                  <a:gd name="T35" fmla="*/ 376 h 1180"/>
                  <a:gd name="T36" fmla="*/ 120 w 861"/>
                  <a:gd name="T37" fmla="*/ 433 h 1180"/>
                  <a:gd name="T38" fmla="*/ 67 w 861"/>
                  <a:gd name="T39" fmla="*/ 419 h 1180"/>
                  <a:gd name="T40" fmla="*/ 16 w 861"/>
                  <a:gd name="T41" fmla="*/ 408 h 1180"/>
                  <a:gd name="T42" fmla="*/ 40 w 861"/>
                  <a:gd name="T43" fmla="*/ 487 h 1180"/>
                  <a:gd name="T44" fmla="*/ 69 w 861"/>
                  <a:gd name="T45" fmla="*/ 476 h 1180"/>
                  <a:gd name="T46" fmla="*/ 123 w 861"/>
                  <a:gd name="T47" fmla="*/ 532 h 1180"/>
                  <a:gd name="T48" fmla="*/ 69 w 861"/>
                  <a:gd name="T49" fmla="*/ 509 h 1180"/>
                  <a:gd name="T50" fmla="*/ 20 w 861"/>
                  <a:gd name="T51" fmla="*/ 584 h 1180"/>
                  <a:gd name="T52" fmla="*/ 72 w 861"/>
                  <a:gd name="T53" fmla="*/ 598 h 1180"/>
                  <a:gd name="T54" fmla="*/ 124 w 861"/>
                  <a:gd name="T55" fmla="*/ 576 h 1180"/>
                  <a:gd name="T56" fmla="*/ 73 w 861"/>
                  <a:gd name="T57" fmla="*/ 631 h 1180"/>
                  <a:gd name="T58" fmla="*/ 21 w 861"/>
                  <a:gd name="T59" fmla="*/ 607 h 1180"/>
                  <a:gd name="T60" fmla="*/ 51 w 861"/>
                  <a:gd name="T61" fmla="*/ 690 h 1180"/>
                  <a:gd name="T62" fmla="*/ 74 w 861"/>
                  <a:gd name="T63" fmla="*/ 675 h 1180"/>
                  <a:gd name="T64" fmla="*/ 128 w 861"/>
                  <a:gd name="T65" fmla="*/ 731 h 1180"/>
                  <a:gd name="T66" fmla="*/ 92 w 861"/>
                  <a:gd name="T67" fmla="*/ 775 h 1180"/>
                  <a:gd name="T68" fmla="*/ 131 w 861"/>
                  <a:gd name="T69" fmla="*/ 831 h 1180"/>
                  <a:gd name="T70" fmla="*/ 77 w 861"/>
                  <a:gd name="T71" fmla="*/ 804 h 1180"/>
                  <a:gd name="T72" fmla="*/ 28 w 861"/>
                  <a:gd name="T73" fmla="*/ 877 h 1180"/>
                  <a:gd name="T74" fmla="*/ 79 w 861"/>
                  <a:gd name="T75" fmla="*/ 874 h 1180"/>
                  <a:gd name="T76" fmla="*/ 134 w 861"/>
                  <a:gd name="T77" fmla="*/ 930 h 1180"/>
                  <a:gd name="T78" fmla="*/ 80 w 861"/>
                  <a:gd name="T79" fmla="*/ 905 h 1180"/>
                  <a:gd name="T80" fmla="*/ 31 w 861"/>
                  <a:gd name="T81" fmla="*/ 993 h 1180"/>
                  <a:gd name="T82" fmla="*/ 82 w 861"/>
                  <a:gd name="T83" fmla="*/ 974 h 1180"/>
                  <a:gd name="T84" fmla="*/ 136 w 861"/>
                  <a:gd name="T85" fmla="*/ 1030 h 1180"/>
                  <a:gd name="T86" fmla="*/ 83 w 861"/>
                  <a:gd name="T87" fmla="*/ 1012 h 1180"/>
                  <a:gd name="T88" fmla="*/ 42 w 861"/>
                  <a:gd name="T89" fmla="*/ 1012 h 1180"/>
                  <a:gd name="T90" fmla="*/ 33 w 861"/>
                  <a:gd name="T91" fmla="*/ 1082 h 1180"/>
                  <a:gd name="T92" fmla="*/ 84 w 861"/>
                  <a:gd name="T93" fmla="*/ 1073 h 1180"/>
                  <a:gd name="T94" fmla="*/ 139 w 861"/>
                  <a:gd name="T95" fmla="*/ 1129 h 1180"/>
                  <a:gd name="T96" fmla="*/ 85 w 861"/>
                  <a:gd name="T97" fmla="*/ 1112 h 1180"/>
                  <a:gd name="T98" fmla="*/ 40 w 861"/>
                  <a:gd name="T99" fmla="*/ 1120 h 1180"/>
                  <a:gd name="T100" fmla="*/ 86 w 861"/>
                  <a:gd name="T101" fmla="*/ 1174 h 1180"/>
                  <a:gd name="T102" fmla="*/ 861 w 861"/>
                  <a:gd name="T103" fmla="*/ 8 h 1180"/>
                  <a:gd name="T104" fmla="*/ 110 w 861"/>
                  <a:gd name="T105" fmla="*/ 34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1" h="1180">
                    <a:moveTo>
                      <a:pt x="110" y="34"/>
                    </a:moveTo>
                    <a:cubicBezTo>
                      <a:pt x="57" y="34"/>
                      <a:pt x="57" y="34"/>
                      <a:pt x="57" y="34"/>
                    </a:cubicBezTo>
                    <a:cubicBezTo>
                      <a:pt x="56" y="15"/>
                      <a:pt x="56" y="15"/>
                      <a:pt x="56" y="15"/>
                    </a:cubicBezTo>
                    <a:cubicBezTo>
                      <a:pt x="46" y="14"/>
                      <a:pt x="46" y="14"/>
                      <a:pt x="46" y="14"/>
                    </a:cubicBezTo>
                    <a:cubicBezTo>
                      <a:pt x="7" y="89"/>
                      <a:pt x="7" y="89"/>
                      <a:pt x="7" y="89"/>
                    </a:cubicBezTo>
                    <a:cubicBezTo>
                      <a:pt x="58" y="89"/>
                      <a:pt x="58" y="89"/>
                      <a:pt x="58" y="89"/>
                    </a:cubicBezTo>
                    <a:cubicBezTo>
                      <a:pt x="58" y="78"/>
                      <a:pt x="58" y="78"/>
                      <a:pt x="58" y="78"/>
                    </a:cubicBezTo>
                    <a:cubicBezTo>
                      <a:pt x="111" y="78"/>
                      <a:pt x="111" y="78"/>
                      <a:pt x="111" y="78"/>
                    </a:cubicBezTo>
                    <a:cubicBezTo>
                      <a:pt x="113" y="134"/>
                      <a:pt x="113" y="134"/>
                      <a:pt x="113" y="134"/>
                    </a:cubicBezTo>
                    <a:cubicBezTo>
                      <a:pt x="60" y="133"/>
                      <a:pt x="60" y="133"/>
                      <a:pt x="60" y="133"/>
                    </a:cubicBezTo>
                    <a:cubicBezTo>
                      <a:pt x="59" y="118"/>
                      <a:pt x="59" y="118"/>
                      <a:pt x="59" y="118"/>
                    </a:cubicBezTo>
                    <a:cubicBezTo>
                      <a:pt x="8" y="118"/>
                      <a:pt x="8" y="118"/>
                      <a:pt x="8" y="118"/>
                    </a:cubicBezTo>
                    <a:cubicBezTo>
                      <a:pt x="10" y="188"/>
                      <a:pt x="10" y="188"/>
                      <a:pt x="10" y="188"/>
                    </a:cubicBezTo>
                    <a:cubicBezTo>
                      <a:pt x="61" y="199"/>
                      <a:pt x="61" y="199"/>
                      <a:pt x="61" y="199"/>
                    </a:cubicBezTo>
                    <a:cubicBezTo>
                      <a:pt x="61" y="177"/>
                      <a:pt x="61" y="177"/>
                      <a:pt x="61" y="177"/>
                    </a:cubicBezTo>
                    <a:cubicBezTo>
                      <a:pt x="114" y="178"/>
                      <a:pt x="114" y="178"/>
                      <a:pt x="114" y="178"/>
                    </a:cubicBezTo>
                    <a:cubicBezTo>
                      <a:pt x="115" y="233"/>
                      <a:pt x="115" y="233"/>
                      <a:pt x="115" y="233"/>
                    </a:cubicBezTo>
                    <a:cubicBezTo>
                      <a:pt x="62" y="233"/>
                      <a:pt x="62" y="233"/>
                      <a:pt x="62" y="233"/>
                    </a:cubicBezTo>
                    <a:cubicBezTo>
                      <a:pt x="51" y="206"/>
                      <a:pt x="51" y="206"/>
                      <a:pt x="51" y="206"/>
                    </a:cubicBezTo>
                    <a:cubicBezTo>
                      <a:pt x="0" y="200"/>
                      <a:pt x="0" y="200"/>
                      <a:pt x="0" y="200"/>
                    </a:cubicBezTo>
                    <a:cubicBezTo>
                      <a:pt x="20" y="297"/>
                      <a:pt x="20" y="297"/>
                      <a:pt x="20" y="297"/>
                    </a:cubicBezTo>
                    <a:cubicBezTo>
                      <a:pt x="26" y="296"/>
                      <a:pt x="28" y="296"/>
                      <a:pt x="32" y="293"/>
                    </a:cubicBezTo>
                    <a:cubicBezTo>
                      <a:pt x="37" y="291"/>
                      <a:pt x="41" y="293"/>
                      <a:pt x="47" y="292"/>
                    </a:cubicBezTo>
                    <a:cubicBezTo>
                      <a:pt x="54" y="291"/>
                      <a:pt x="65" y="291"/>
                      <a:pt x="71" y="290"/>
                    </a:cubicBezTo>
                    <a:cubicBezTo>
                      <a:pt x="68" y="277"/>
                      <a:pt x="68" y="277"/>
                      <a:pt x="68" y="277"/>
                    </a:cubicBezTo>
                    <a:cubicBezTo>
                      <a:pt x="116" y="277"/>
                      <a:pt x="116" y="277"/>
                      <a:pt x="116" y="277"/>
                    </a:cubicBezTo>
                    <a:cubicBezTo>
                      <a:pt x="118" y="333"/>
                      <a:pt x="118" y="333"/>
                      <a:pt x="118" y="333"/>
                    </a:cubicBezTo>
                    <a:cubicBezTo>
                      <a:pt x="65" y="332"/>
                      <a:pt x="65" y="332"/>
                      <a:pt x="65" y="332"/>
                    </a:cubicBezTo>
                    <a:cubicBezTo>
                      <a:pt x="64" y="318"/>
                      <a:pt x="64" y="318"/>
                      <a:pt x="64" y="318"/>
                    </a:cubicBezTo>
                    <a:cubicBezTo>
                      <a:pt x="57" y="318"/>
                      <a:pt x="46" y="317"/>
                      <a:pt x="43" y="316"/>
                    </a:cubicBezTo>
                    <a:cubicBezTo>
                      <a:pt x="38" y="314"/>
                      <a:pt x="35" y="315"/>
                      <a:pt x="24" y="315"/>
                    </a:cubicBezTo>
                    <a:cubicBezTo>
                      <a:pt x="21" y="315"/>
                      <a:pt x="17" y="314"/>
                      <a:pt x="13" y="314"/>
                    </a:cubicBezTo>
                    <a:cubicBezTo>
                      <a:pt x="15" y="389"/>
                      <a:pt x="15" y="389"/>
                      <a:pt x="15" y="389"/>
                    </a:cubicBezTo>
                    <a:cubicBezTo>
                      <a:pt x="27" y="389"/>
                      <a:pt x="41" y="389"/>
                      <a:pt x="43" y="389"/>
                    </a:cubicBezTo>
                    <a:cubicBezTo>
                      <a:pt x="46" y="389"/>
                      <a:pt x="58" y="390"/>
                      <a:pt x="66" y="391"/>
                    </a:cubicBezTo>
                    <a:cubicBezTo>
                      <a:pt x="66" y="376"/>
                      <a:pt x="66" y="376"/>
                      <a:pt x="66" y="376"/>
                    </a:cubicBezTo>
                    <a:cubicBezTo>
                      <a:pt x="119" y="377"/>
                      <a:pt x="119" y="377"/>
                      <a:pt x="119" y="377"/>
                    </a:cubicBezTo>
                    <a:cubicBezTo>
                      <a:pt x="120" y="433"/>
                      <a:pt x="120" y="433"/>
                      <a:pt x="120" y="433"/>
                    </a:cubicBezTo>
                    <a:cubicBezTo>
                      <a:pt x="67" y="432"/>
                      <a:pt x="67" y="432"/>
                      <a:pt x="67" y="432"/>
                    </a:cubicBezTo>
                    <a:cubicBezTo>
                      <a:pt x="67" y="419"/>
                      <a:pt x="67" y="419"/>
                      <a:pt x="67" y="419"/>
                    </a:cubicBezTo>
                    <a:cubicBezTo>
                      <a:pt x="33" y="410"/>
                      <a:pt x="33" y="410"/>
                      <a:pt x="33" y="410"/>
                    </a:cubicBezTo>
                    <a:cubicBezTo>
                      <a:pt x="16" y="408"/>
                      <a:pt x="16" y="408"/>
                      <a:pt x="16" y="408"/>
                    </a:cubicBezTo>
                    <a:cubicBezTo>
                      <a:pt x="9" y="494"/>
                      <a:pt x="9" y="494"/>
                      <a:pt x="9" y="494"/>
                    </a:cubicBezTo>
                    <a:cubicBezTo>
                      <a:pt x="19" y="492"/>
                      <a:pt x="37" y="488"/>
                      <a:pt x="40" y="487"/>
                    </a:cubicBezTo>
                    <a:cubicBezTo>
                      <a:pt x="42" y="485"/>
                      <a:pt x="59" y="486"/>
                      <a:pt x="69" y="486"/>
                    </a:cubicBezTo>
                    <a:cubicBezTo>
                      <a:pt x="69" y="476"/>
                      <a:pt x="69" y="476"/>
                      <a:pt x="69" y="476"/>
                    </a:cubicBezTo>
                    <a:cubicBezTo>
                      <a:pt x="122" y="477"/>
                      <a:pt x="122" y="477"/>
                      <a:pt x="122" y="477"/>
                    </a:cubicBezTo>
                    <a:cubicBezTo>
                      <a:pt x="123" y="532"/>
                      <a:pt x="123" y="532"/>
                      <a:pt x="123" y="532"/>
                    </a:cubicBezTo>
                    <a:cubicBezTo>
                      <a:pt x="70" y="531"/>
                      <a:pt x="70" y="531"/>
                      <a:pt x="70" y="531"/>
                    </a:cubicBezTo>
                    <a:cubicBezTo>
                      <a:pt x="69" y="509"/>
                      <a:pt x="69" y="509"/>
                      <a:pt x="69" y="509"/>
                    </a:cubicBezTo>
                    <a:cubicBezTo>
                      <a:pt x="18" y="510"/>
                      <a:pt x="18" y="510"/>
                      <a:pt x="18" y="510"/>
                    </a:cubicBezTo>
                    <a:cubicBezTo>
                      <a:pt x="20" y="584"/>
                      <a:pt x="20" y="584"/>
                      <a:pt x="20" y="584"/>
                    </a:cubicBezTo>
                    <a:cubicBezTo>
                      <a:pt x="30" y="586"/>
                      <a:pt x="43" y="588"/>
                      <a:pt x="48" y="588"/>
                    </a:cubicBezTo>
                    <a:cubicBezTo>
                      <a:pt x="54" y="589"/>
                      <a:pt x="65" y="594"/>
                      <a:pt x="72" y="598"/>
                    </a:cubicBezTo>
                    <a:cubicBezTo>
                      <a:pt x="71" y="575"/>
                      <a:pt x="71" y="575"/>
                      <a:pt x="71" y="575"/>
                    </a:cubicBezTo>
                    <a:cubicBezTo>
                      <a:pt x="124" y="576"/>
                      <a:pt x="124" y="576"/>
                      <a:pt x="124" y="576"/>
                    </a:cubicBezTo>
                    <a:cubicBezTo>
                      <a:pt x="126" y="632"/>
                      <a:pt x="126" y="632"/>
                      <a:pt x="126" y="632"/>
                    </a:cubicBezTo>
                    <a:cubicBezTo>
                      <a:pt x="73" y="631"/>
                      <a:pt x="73" y="631"/>
                      <a:pt x="73" y="631"/>
                    </a:cubicBezTo>
                    <a:cubicBezTo>
                      <a:pt x="72" y="611"/>
                      <a:pt x="72" y="611"/>
                      <a:pt x="72" y="611"/>
                    </a:cubicBezTo>
                    <a:cubicBezTo>
                      <a:pt x="21" y="607"/>
                      <a:pt x="21" y="607"/>
                      <a:pt x="21" y="607"/>
                    </a:cubicBezTo>
                    <a:cubicBezTo>
                      <a:pt x="23" y="682"/>
                      <a:pt x="23" y="682"/>
                      <a:pt x="23" y="682"/>
                    </a:cubicBezTo>
                    <a:cubicBezTo>
                      <a:pt x="33" y="685"/>
                      <a:pt x="48" y="688"/>
                      <a:pt x="51" y="690"/>
                    </a:cubicBezTo>
                    <a:cubicBezTo>
                      <a:pt x="54" y="692"/>
                      <a:pt x="65" y="693"/>
                      <a:pt x="74" y="694"/>
                    </a:cubicBezTo>
                    <a:cubicBezTo>
                      <a:pt x="74" y="675"/>
                      <a:pt x="74" y="675"/>
                      <a:pt x="74" y="675"/>
                    </a:cubicBezTo>
                    <a:cubicBezTo>
                      <a:pt x="127" y="676"/>
                      <a:pt x="127" y="676"/>
                      <a:pt x="127" y="676"/>
                    </a:cubicBezTo>
                    <a:cubicBezTo>
                      <a:pt x="128" y="731"/>
                      <a:pt x="128" y="731"/>
                      <a:pt x="128" y="731"/>
                    </a:cubicBezTo>
                    <a:cubicBezTo>
                      <a:pt x="95" y="731"/>
                      <a:pt x="95" y="731"/>
                      <a:pt x="95" y="731"/>
                    </a:cubicBezTo>
                    <a:cubicBezTo>
                      <a:pt x="92" y="775"/>
                      <a:pt x="92" y="775"/>
                      <a:pt x="92" y="775"/>
                    </a:cubicBezTo>
                    <a:cubicBezTo>
                      <a:pt x="129" y="775"/>
                      <a:pt x="129" y="775"/>
                      <a:pt x="129" y="775"/>
                    </a:cubicBezTo>
                    <a:cubicBezTo>
                      <a:pt x="131" y="831"/>
                      <a:pt x="131" y="831"/>
                      <a:pt x="131" y="831"/>
                    </a:cubicBezTo>
                    <a:cubicBezTo>
                      <a:pt x="78" y="830"/>
                      <a:pt x="78" y="830"/>
                      <a:pt x="78" y="830"/>
                    </a:cubicBezTo>
                    <a:cubicBezTo>
                      <a:pt x="77" y="804"/>
                      <a:pt x="77" y="804"/>
                      <a:pt x="77" y="804"/>
                    </a:cubicBezTo>
                    <a:cubicBezTo>
                      <a:pt x="26" y="805"/>
                      <a:pt x="26" y="805"/>
                      <a:pt x="26" y="805"/>
                    </a:cubicBezTo>
                    <a:cubicBezTo>
                      <a:pt x="28" y="877"/>
                      <a:pt x="28" y="877"/>
                      <a:pt x="28" y="877"/>
                    </a:cubicBezTo>
                    <a:cubicBezTo>
                      <a:pt x="80" y="893"/>
                      <a:pt x="80" y="893"/>
                      <a:pt x="80" y="893"/>
                    </a:cubicBezTo>
                    <a:cubicBezTo>
                      <a:pt x="79" y="874"/>
                      <a:pt x="79" y="874"/>
                      <a:pt x="79" y="874"/>
                    </a:cubicBezTo>
                    <a:cubicBezTo>
                      <a:pt x="132" y="875"/>
                      <a:pt x="132" y="875"/>
                      <a:pt x="132" y="875"/>
                    </a:cubicBezTo>
                    <a:cubicBezTo>
                      <a:pt x="134" y="930"/>
                      <a:pt x="134" y="930"/>
                      <a:pt x="134" y="930"/>
                    </a:cubicBezTo>
                    <a:cubicBezTo>
                      <a:pt x="81" y="930"/>
                      <a:pt x="81" y="930"/>
                      <a:pt x="81" y="930"/>
                    </a:cubicBezTo>
                    <a:cubicBezTo>
                      <a:pt x="80" y="905"/>
                      <a:pt x="80" y="905"/>
                      <a:pt x="80" y="905"/>
                    </a:cubicBezTo>
                    <a:cubicBezTo>
                      <a:pt x="29" y="912"/>
                      <a:pt x="29" y="912"/>
                      <a:pt x="29" y="912"/>
                    </a:cubicBezTo>
                    <a:cubicBezTo>
                      <a:pt x="31" y="993"/>
                      <a:pt x="31" y="993"/>
                      <a:pt x="31" y="993"/>
                    </a:cubicBezTo>
                    <a:cubicBezTo>
                      <a:pt x="82" y="1000"/>
                      <a:pt x="82" y="1000"/>
                      <a:pt x="82" y="1000"/>
                    </a:cubicBezTo>
                    <a:cubicBezTo>
                      <a:pt x="82" y="974"/>
                      <a:pt x="82" y="974"/>
                      <a:pt x="82" y="974"/>
                    </a:cubicBezTo>
                    <a:cubicBezTo>
                      <a:pt x="135" y="974"/>
                      <a:pt x="135" y="974"/>
                      <a:pt x="135" y="974"/>
                    </a:cubicBezTo>
                    <a:cubicBezTo>
                      <a:pt x="136" y="1030"/>
                      <a:pt x="136" y="1030"/>
                      <a:pt x="136" y="1030"/>
                    </a:cubicBezTo>
                    <a:cubicBezTo>
                      <a:pt x="83" y="1029"/>
                      <a:pt x="83" y="1029"/>
                      <a:pt x="83" y="1029"/>
                    </a:cubicBezTo>
                    <a:cubicBezTo>
                      <a:pt x="83" y="1012"/>
                      <a:pt x="83" y="1012"/>
                      <a:pt x="83" y="1012"/>
                    </a:cubicBezTo>
                    <a:cubicBezTo>
                      <a:pt x="75" y="1011"/>
                      <a:pt x="66" y="1011"/>
                      <a:pt x="63" y="1010"/>
                    </a:cubicBezTo>
                    <a:cubicBezTo>
                      <a:pt x="58" y="1009"/>
                      <a:pt x="46" y="1011"/>
                      <a:pt x="42" y="1012"/>
                    </a:cubicBezTo>
                    <a:cubicBezTo>
                      <a:pt x="39" y="1012"/>
                      <a:pt x="31" y="1011"/>
                      <a:pt x="31" y="1011"/>
                    </a:cubicBezTo>
                    <a:cubicBezTo>
                      <a:pt x="33" y="1082"/>
                      <a:pt x="33" y="1082"/>
                      <a:pt x="33" y="1082"/>
                    </a:cubicBezTo>
                    <a:cubicBezTo>
                      <a:pt x="85" y="1091"/>
                      <a:pt x="85" y="1091"/>
                      <a:pt x="85" y="1091"/>
                    </a:cubicBezTo>
                    <a:cubicBezTo>
                      <a:pt x="84" y="1073"/>
                      <a:pt x="84" y="1073"/>
                      <a:pt x="84" y="1073"/>
                    </a:cubicBezTo>
                    <a:cubicBezTo>
                      <a:pt x="137" y="1074"/>
                      <a:pt x="137" y="1074"/>
                      <a:pt x="137" y="1074"/>
                    </a:cubicBezTo>
                    <a:cubicBezTo>
                      <a:pt x="139" y="1129"/>
                      <a:pt x="139" y="1129"/>
                      <a:pt x="139" y="1129"/>
                    </a:cubicBezTo>
                    <a:cubicBezTo>
                      <a:pt x="86" y="1129"/>
                      <a:pt x="86" y="1129"/>
                      <a:pt x="86" y="1129"/>
                    </a:cubicBezTo>
                    <a:cubicBezTo>
                      <a:pt x="85" y="1112"/>
                      <a:pt x="85" y="1112"/>
                      <a:pt x="85" y="1112"/>
                    </a:cubicBezTo>
                    <a:cubicBezTo>
                      <a:pt x="69" y="1113"/>
                      <a:pt x="69" y="1113"/>
                      <a:pt x="69" y="1113"/>
                    </a:cubicBezTo>
                    <a:cubicBezTo>
                      <a:pt x="69" y="1113"/>
                      <a:pt x="46" y="1120"/>
                      <a:pt x="40" y="1120"/>
                    </a:cubicBezTo>
                    <a:cubicBezTo>
                      <a:pt x="34" y="1120"/>
                      <a:pt x="34" y="1120"/>
                      <a:pt x="34" y="1120"/>
                    </a:cubicBezTo>
                    <a:cubicBezTo>
                      <a:pt x="86" y="1174"/>
                      <a:pt x="86" y="1174"/>
                      <a:pt x="86" y="1174"/>
                    </a:cubicBezTo>
                    <a:cubicBezTo>
                      <a:pt x="859" y="1180"/>
                      <a:pt x="859" y="1180"/>
                      <a:pt x="859" y="1180"/>
                    </a:cubicBezTo>
                    <a:cubicBezTo>
                      <a:pt x="861" y="8"/>
                      <a:pt x="861" y="8"/>
                      <a:pt x="861" y="8"/>
                    </a:cubicBezTo>
                    <a:cubicBezTo>
                      <a:pt x="659" y="10"/>
                      <a:pt x="312" y="0"/>
                      <a:pt x="109" y="5"/>
                    </a:cubicBezTo>
                    <a:lnTo>
                      <a:pt x="110" y="34"/>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08">
                <a:extLst>
                  <a:ext uri="{FF2B5EF4-FFF2-40B4-BE49-F238E27FC236}">
                    <a16:creationId xmlns:a16="http://schemas.microsoft.com/office/drawing/2014/main" id="{7AD06CBE-A62F-4FE3-8928-E6195EBCF4F3}"/>
                  </a:ext>
                </a:extLst>
              </p:cNvPr>
              <p:cNvSpPr>
                <a:spLocks noEditPoints="1"/>
              </p:cNvSpPr>
              <p:nvPr/>
            </p:nvSpPr>
            <p:spPr bwMode="auto">
              <a:xfrm>
                <a:off x="4322" y="847"/>
                <a:ext cx="1131" cy="1606"/>
              </a:xfrm>
              <a:custGeom>
                <a:avLst/>
                <a:gdLst>
                  <a:gd name="T0" fmla="*/ 1108 w 1131"/>
                  <a:gd name="T1" fmla="*/ 21 h 1606"/>
                  <a:gd name="T2" fmla="*/ 0 w 1131"/>
                  <a:gd name="T3" fmla="*/ 0 h 1606"/>
                  <a:gd name="T4" fmla="*/ 1108 w 1131"/>
                  <a:gd name="T5" fmla="*/ 130 h 1606"/>
                  <a:gd name="T6" fmla="*/ 1 w 1131"/>
                  <a:gd name="T7" fmla="*/ 136 h 1606"/>
                  <a:gd name="T8" fmla="*/ 1108 w 1131"/>
                  <a:gd name="T9" fmla="*/ 130 h 1606"/>
                  <a:gd name="T10" fmla="*/ 1110 w 1131"/>
                  <a:gd name="T11" fmla="*/ 265 h 1606"/>
                  <a:gd name="T12" fmla="*/ 3 w 1131"/>
                  <a:gd name="T13" fmla="*/ 244 h 1606"/>
                  <a:gd name="T14" fmla="*/ 1112 w 1131"/>
                  <a:gd name="T15" fmla="*/ 375 h 1606"/>
                  <a:gd name="T16" fmla="*/ 5 w 1131"/>
                  <a:gd name="T17" fmla="*/ 380 h 1606"/>
                  <a:gd name="T18" fmla="*/ 1112 w 1131"/>
                  <a:gd name="T19" fmla="*/ 375 h 1606"/>
                  <a:gd name="T20" fmla="*/ 1114 w 1131"/>
                  <a:gd name="T21" fmla="*/ 509 h 1606"/>
                  <a:gd name="T22" fmla="*/ 7 w 1131"/>
                  <a:gd name="T23" fmla="*/ 488 h 1606"/>
                  <a:gd name="T24" fmla="*/ 1116 w 1131"/>
                  <a:gd name="T25" fmla="*/ 619 h 1606"/>
                  <a:gd name="T26" fmla="*/ 9 w 1131"/>
                  <a:gd name="T27" fmla="*/ 625 h 1606"/>
                  <a:gd name="T28" fmla="*/ 1116 w 1131"/>
                  <a:gd name="T29" fmla="*/ 619 h 1606"/>
                  <a:gd name="T30" fmla="*/ 1118 w 1131"/>
                  <a:gd name="T31" fmla="*/ 754 h 1606"/>
                  <a:gd name="T32" fmla="*/ 11 w 1131"/>
                  <a:gd name="T33" fmla="*/ 732 h 1606"/>
                  <a:gd name="T34" fmla="*/ 1120 w 1131"/>
                  <a:gd name="T35" fmla="*/ 863 h 1606"/>
                  <a:gd name="T36" fmla="*/ 13 w 1131"/>
                  <a:gd name="T37" fmla="*/ 867 h 1606"/>
                  <a:gd name="T38" fmla="*/ 1120 w 1131"/>
                  <a:gd name="T39" fmla="*/ 863 h 1606"/>
                  <a:gd name="T40" fmla="*/ 1122 w 1131"/>
                  <a:gd name="T41" fmla="*/ 996 h 1606"/>
                  <a:gd name="T42" fmla="*/ 15 w 1131"/>
                  <a:gd name="T43" fmla="*/ 975 h 1606"/>
                  <a:gd name="T44" fmla="*/ 1123 w 1131"/>
                  <a:gd name="T45" fmla="*/ 1106 h 1606"/>
                  <a:gd name="T46" fmla="*/ 17 w 1131"/>
                  <a:gd name="T47" fmla="*/ 1111 h 1606"/>
                  <a:gd name="T48" fmla="*/ 1123 w 1131"/>
                  <a:gd name="T49" fmla="*/ 1106 h 1606"/>
                  <a:gd name="T50" fmla="*/ 1125 w 1131"/>
                  <a:gd name="T51" fmla="*/ 1240 h 1606"/>
                  <a:gd name="T52" fmla="*/ 19 w 1131"/>
                  <a:gd name="T53" fmla="*/ 1219 h 1606"/>
                  <a:gd name="T54" fmla="*/ 1127 w 1131"/>
                  <a:gd name="T55" fmla="*/ 1350 h 1606"/>
                  <a:gd name="T56" fmla="*/ 19 w 1131"/>
                  <a:gd name="T57" fmla="*/ 1356 h 1606"/>
                  <a:gd name="T58" fmla="*/ 1127 w 1131"/>
                  <a:gd name="T59" fmla="*/ 1350 h 1606"/>
                  <a:gd name="T60" fmla="*/ 1129 w 1131"/>
                  <a:gd name="T61" fmla="*/ 1485 h 1606"/>
                  <a:gd name="T62" fmla="*/ 23 w 1131"/>
                  <a:gd name="T63" fmla="*/ 1463 h 1606"/>
                  <a:gd name="T64" fmla="*/ 1131 w 1131"/>
                  <a:gd name="T65" fmla="*/ 1594 h 1606"/>
                  <a:gd name="T66" fmla="*/ 23 w 1131"/>
                  <a:gd name="T67" fmla="*/ 1600 h 1606"/>
                  <a:gd name="T68" fmla="*/ 1131 w 1131"/>
                  <a:gd name="T69" fmla="*/ 1594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1" h="1606">
                    <a:moveTo>
                      <a:pt x="1108" y="9"/>
                    </a:moveTo>
                    <a:lnTo>
                      <a:pt x="1108" y="21"/>
                    </a:lnTo>
                    <a:lnTo>
                      <a:pt x="0" y="13"/>
                    </a:lnTo>
                    <a:lnTo>
                      <a:pt x="0" y="0"/>
                    </a:lnTo>
                    <a:lnTo>
                      <a:pt x="1108" y="9"/>
                    </a:lnTo>
                    <a:close/>
                    <a:moveTo>
                      <a:pt x="1108" y="130"/>
                    </a:moveTo>
                    <a:lnTo>
                      <a:pt x="1108" y="144"/>
                    </a:lnTo>
                    <a:lnTo>
                      <a:pt x="1" y="136"/>
                    </a:lnTo>
                    <a:lnTo>
                      <a:pt x="1" y="123"/>
                    </a:lnTo>
                    <a:lnTo>
                      <a:pt x="1108" y="130"/>
                    </a:lnTo>
                    <a:close/>
                    <a:moveTo>
                      <a:pt x="1110" y="253"/>
                    </a:moveTo>
                    <a:lnTo>
                      <a:pt x="1110" y="265"/>
                    </a:lnTo>
                    <a:lnTo>
                      <a:pt x="3" y="257"/>
                    </a:lnTo>
                    <a:lnTo>
                      <a:pt x="3" y="244"/>
                    </a:lnTo>
                    <a:lnTo>
                      <a:pt x="1110" y="253"/>
                    </a:lnTo>
                    <a:close/>
                    <a:moveTo>
                      <a:pt x="1112" y="375"/>
                    </a:moveTo>
                    <a:lnTo>
                      <a:pt x="1112" y="386"/>
                    </a:lnTo>
                    <a:lnTo>
                      <a:pt x="5" y="380"/>
                    </a:lnTo>
                    <a:lnTo>
                      <a:pt x="5" y="365"/>
                    </a:lnTo>
                    <a:lnTo>
                      <a:pt x="1112" y="375"/>
                    </a:lnTo>
                    <a:close/>
                    <a:moveTo>
                      <a:pt x="1114" y="496"/>
                    </a:moveTo>
                    <a:lnTo>
                      <a:pt x="1114" y="509"/>
                    </a:lnTo>
                    <a:lnTo>
                      <a:pt x="7" y="502"/>
                    </a:lnTo>
                    <a:lnTo>
                      <a:pt x="7" y="488"/>
                    </a:lnTo>
                    <a:lnTo>
                      <a:pt x="1114" y="496"/>
                    </a:lnTo>
                    <a:close/>
                    <a:moveTo>
                      <a:pt x="1116" y="619"/>
                    </a:moveTo>
                    <a:lnTo>
                      <a:pt x="1116" y="630"/>
                    </a:lnTo>
                    <a:lnTo>
                      <a:pt x="9" y="625"/>
                    </a:lnTo>
                    <a:lnTo>
                      <a:pt x="9" y="609"/>
                    </a:lnTo>
                    <a:lnTo>
                      <a:pt x="1116" y="619"/>
                    </a:lnTo>
                    <a:close/>
                    <a:moveTo>
                      <a:pt x="1118" y="740"/>
                    </a:moveTo>
                    <a:lnTo>
                      <a:pt x="1118" y="754"/>
                    </a:lnTo>
                    <a:lnTo>
                      <a:pt x="11" y="746"/>
                    </a:lnTo>
                    <a:lnTo>
                      <a:pt x="11" y="732"/>
                    </a:lnTo>
                    <a:lnTo>
                      <a:pt x="1118" y="740"/>
                    </a:lnTo>
                    <a:close/>
                    <a:moveTo>
                      <a:pt x="1120" y="863"/>
                    </a:moveTo>
                    <a:lnTo>
                      <a:pt x="1120" y="875"/>
                    </a:lnTo>
                    <a:lnTo>
                      <a:pt x="13" y="867"/>
                    </a:lnTo>
                    <a:lnTo>
                      <a:pt x="13" y="854"/>
                    </a:lnTo>
                    <a:lnTo>
                      <a:pt x="1120" y="863"/>
                    </a:lnTo>
                    <a:close/>
                    <a:moveTo>
                      <a:pt x="1122" y="984"/>
                    </a:moveTo>
                    <a:lnTo>
                      <a:pt x="1122" y="996"/>
                    </a:lnTo>
                    <a:lnTo>
                      <a:pt x="15" y="990"/>
                    </a:lnTo>
                    <a:lnTo>
                      <a:pt x="15" y="975"/>
                    </a:lnTo>
                    <a:lnTo>
                      <a:pt x="1122" y="984"/>
                    </a:lnTo>
                    <a:close/>
                    <a:moveTo>
                      <a:pt x="1123" y="1106"/>
                    </a:moveTo>
                    <a:lnTo>
                      <a:pt x="1123" y="1119"/>
                    </a:lnTo>
                    <a:lnTo>
                      <a:pt x="17" y="1111"/>
                    </a:lnTo>
                    <a:lnTo>
                      <a:pt x="17" y="1098"/>
                    </a:lnTo>
                    <a:lnTo>
                      <a:pt x="1123" y="1106"/>
                    </a:lnTo>
                    <a:close/>
                    <a:moveTo>
                      <a:pt x="1125" y="1229"/>
                    </a:moveTo>
                    <a:lnTo>
                      <a:pt x="1125" y="1240"/>
                    </a:lnTo>
                    <a:lnTo>
                      <a:pt x="19" y="1234"/>
                    </a:lnTo>
                    <a:lnTo>
                      <a:pt x="19" y="1219"/>
                    </a:lnTo>
                    <a:lnTo>
                      <a:pt x="1125" y="1229"/>
                    </a:lnTo>
                    <a:close/>
                    <a:moveTo>
                      <a:pt x="1127" y="1350"/>
                    </a:moveTo>
                    <a:lnTo>
                      <a:pt x="1127" y="1363"/>
                    </a:lnTo>
                    <a:lnTo>
                      <a:pt x="19" y="1356"/>
                    </a:lnTo>
                    <a:lnTo>
                      <a:pt x="21" y="1342"/>
                    </a:lnTo>
                    <a:lnTo>
                      <a:pt x="1127" y="1350"/>
                    </a:lnTo>
                    <a:close/>
                    <a:moveTo>
                      <a:pt x="1129" y="1473"/>
                    </a:moveTo>
                    <a:lnTo>
                      <a:pt x="1129" y="1485"/>
                    </a:lnTo>
                    <a:lnTo>
                      <a:pt x="21" y="1477"/>
                    </a:lnTo>
                    <a:lnTo>
                      <a:pt x="23" y="1463"/>
                    </a:lnTo>
                    <a:lnTo>
                      <a:pt x="1129" y="1473"/>
                    </a:lnTo>
                    <a:close/>
                    <a:moveTo>
                      <a:pt x="1131" y="1594"/>
                    </a:moveTo>
                    <a:lnTo>
                      <a:pt x="1131" y="1606"/>
                    </a:lnTo>
                    <a:lnTo>
                      <a:pt x="23" y="1600"/>
                    </a:lnTo>
                    <a:lnTo>
                      <a:pt x="25" y="1586"/>
                    </a:lnTo>
                    <a:lnTo>
                      <a:pt x="1131" y="1594"/>
                    </a:lnTo>
                    <a:close/>
                  </a:path>
                </a:pathLst>
              </a:custGeom>
              <a:solidFill>
                <a:srgbClr val="3A53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09">
                <a:extLst>
                  <a:ext uri="{FF2B5EF4-FFF2-40B4-BE49-F238E27FC236}">
                    <a16:creationId xmlns:a16="http://schemas.microsoft.com/office/drawing/2014/main" id="{4BBEEE35-FE0A-476A-851C-CB2136B30286}"/>
                  </a:ext>
                </a:extLst>
              </p:cNvPr>
              <p:cNvSpPr>
                <a:spLocks/>
              </p:cNvSpPr>
              <p:nvPr/>
            </p:nvSpPr>
            <p:spPr bwMode="auto">
              <a:xfrm>
                <a:off x="3966" y="579"/>
                <a:ext cx="78" cy="144"/>
              </a:xfrm>
              <a:custGeom>
                <a:avLst/>
                <a:gdLst>
                  <a:gd name="T0" fmla="*/ 75 w 78"/>
                  <a:gd name="T1" fmla="*/ 0 h 144"/>
                  <a:gd name="T2" fmla="*/ 78 w 78"/>
                  <a:gd name="T3" fmla="*/ 18 h 144"/>
                  <a:gd name="T4" fmla="*/ 78 w 78"/>
                  <a:gd name="T5" fmla="*/ 123 h 144"/>
                  <a:gd name="T6" fmla="*/ 0 w 78"/>
                  <a:gd name="T7" fmla="*/ 144 h 144"/>
                  <a:gd name="T8" fmla="*/ 75 w 78"/>
                  <a:gd name="T9" fmla="*/ 0 h 144"/>
                </a:gdLst>
                <a:ahLst/>
                <a:cxnLst>
                  <a:cxn ang="0">
                    <a:pos x="T0" y="T1"/>
                  </a:cxn>
                  <a:cxn ang="0">
                    <a:pos x="T2" y="T3"/>
                  </a:cxn>
                  <a:cxn ang="0">
                    <a:pos x="T4" y="T5"/>
                  </a:cxn>
                  <a:cxn ang="0">
                    <a:pos x="T6" y="T7"/>
                  </a:cxn>
                  <a:cxn ang="0">
                    <a:pos x="T8" y="T9"/>
                  </a:cxn>
                </a:cxnLst>
                <a:rect l="0" t="0" r="r" b="b"/>
                <a:pathLst>
                  <a:path w="78" h="144">
                    <a:moveTo>
                      <a:pt x="75" y="0"/>
                    </a:moveTo>
                    <a:lnTo>
                      <a:pt x="78" y="18"/>
                    </a:lnTo>
                    <a:lnTo>
                      <a:pt x="78" y="123"/>
                    </a:lnTo>
                    <a:lnTo>
                      <a:pt x="0" y="144"/>
                    </a:lnTo>
                    <a:lnTo>
                      <a:pt x="75" y="0"/>
                    </a:lnTo>
                    <a:close/>
                  </a:path>
                </a:pathLst>
              </a:custGeom>
              <a:solidFill>
                <a:srgbClr val="CACB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10">
                <a:extLst>
                  <a:ext uri="{FF2B5EF4-FFF2-40B4-BE49-F238E27FC236}">
                    <a16:creationId xmlns:a16="http://schemas.microsoft.com/office/drawing/2014/main" id="{5F32BC8F-D900-455E-9E37-DAF5E4905667}"/>
                  </a:ext>
                </a:extLst>
              </p:cNvPr>
              <p:cNvSpPr>
                <a:spLocks/>
              </p:cNvSpPr>
              <p:nvPr/>
            </p:nvSpPr>
            <p:spPr bwMode="auto">
              <a:xfrm>
                <a:off x="4019" y="2709"/>
                <a:ext cx="99" cy="105"/>
              </a:xfrm>
              <a:custGeom>
                <a:avLst/>
                <a:gdLst>
                  <a:gd name="T0" fmla="*/ 99 w 99"/>
                  <a:gd name="T1" fmla="*/ 105 h 105"/>
                  <a:gd name="T2" fmla="*/ 91 w 99"/>
                  <a:gd name="T3" fmla="*/ 3 h 105"/>
                  <a:gd name="T4" fmla="*/ 0 w 99"/>
                  <a:gd name="T5" fmla="*/ 0 h 105"/>
                  <a:gd name="T6" fmla="*/ 99 w 99"/>
                  <a:gd name="T7" fmla="*/ 105 h 105"/>
                </a:gdLst>
                <a:ahLst/>
                <a:cxnLst>
                  <a:cxn ang="0">
                    <a:pos x="T0" y="T1"/>
                  </a:cxn>
                  <a:cxn ang="0">
                    <a:pos x="T2" y="T3"/>
                  </a:cxn>
                  <a:cxn ang="0">
                    <a:pos x="T4" y="T5"/>
                  </a:cxn>
                  <a:cxn ang="0">
                    <a:pos x="T6" y="T7"/>
                  </a:cxn>
                </a:cxnLst>
                <a:rect l="0" t="0" r="r" b="b"/>
                <a:pathLst>
                  <a:path w="99" h="105">
                    <a:moveTo>
                      <a:pt x="99" y="105"/>
                    </a:moveTo>
                    <a:lnTo>
                      <a:pt x="91" y="3"/>
                    </a:lnTo>
                    <a:lnTo>
                      <a:pt x="0" y="0"/>
                    </a:lnTo>
                    <a:lnTo>
                      <a:pt x="99" y="105"/>
                    </a:lnTo>
                    <a:close/>
                  </a:path>
                </a:pathLst>
              </a:custGeom>
              <a:solidFill>
                <a:srgbClr val="CACB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id="{D5BDB359-1878-4E1B-88D6-C4A8C5D53CAB}"/>
                </a:ext>
              </a:extLst>
            </p:cNvPr>
            <p:cNvSpPr txBox="1"/>
            <p:nvPr/>
          </p:nvSpPr>
          <p:spPr>
            <a:xfrm rot="742315">
              <a:off x="6858727" y="3627693"/>
              <a:ext cx="2165565" cy="312719"/>
            </a:xfrm>
            <a:prstGeom prst="rect">
              <a:avLst/>
            </a:prstGeom>
            <a:noFill/>
          </p:spPr>
          <p:txBody>
            <a:bodyPr wrap="square" rtlCol="0">
              <a:spAutoFit/>
            </a:bodyPr>
            <a:lstStyle/>
            <a:p>
              <a:pPr algn="ctr"/>
              <a:r>
                <a:rPr lang="en-US" sz="2800" b="1" dirty="0">
                  <a:latin typeface="Script MT Bold" panose="03040602040607080904" pitchFamily="66" charset="0"/>
                </a:rPr>
                <a:t>Anything else?</a:t>
              </a:r>
            </a:p>
          </p:txBody>
        </p:sp>
      </p:grpSp>
    </p:spTree>
    <p:extLst>
      <p:ext uri="{BB962C8B-B14F-4D97-AF65-F5344CB8AC3E}">
        <p14:creationId xmlns:p14="http://schemas.microsoft.com/office/powerpoint/2010/main" val="10009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3700509" cy="1623060"/>
          </a:xfrm>
          <a:prstGeom prst="rect">
            <a:avLst/>
          </a:prstGeom>
          <a:solidFill>
            <a:srgbClr val="C0000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700509" y="0"/>
            <a:ext cx="2447924" cy="1623060"/>
          </a:xfrm>
          <a:prstGeom prst="rect">
            <a:avLst/>
          </a:prstGeom>
          <a:solidFill>
            <a:srgbClr val="0070C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148433" y="0"/>
            <a:ext cx="2447924" cy="1623060"/>
          </a:xfrm>
          <a:prstGeom prst="rect">
            <a:avLst/>
          </a:prstGeom>
          <a:solidFill>
            <a:srgbClr val="00B050"/>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596356" y="0"/>
            <a:ext cx="3595643" cy="1623060"/>
          </a:xfrm>
          <a:prstGeom prst="rect">
            <a:avLst/>
          </a:prstGeom>
          <a:solidFill>
            <a:srgbClr val="FFD653"/>
          </a:solidFill>
          <a:ln>
            <a:solidFill>
              <a:srgbClr val="FFD653"/>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22">
            <a:hlinkClick r:id="" action="ppaction://noaction"/>
          </p:cNvPr>
          <p:cNvSpPr>
            <a:spLocks/>
          </p:cNvSpPr>
          <p:nvPr/>
        </p:nvSpPr>
        <p:spPr bwMode="auto">
          <a:xfrm rot="5400000">
            <a:off x="1273901" y="855452"/>
            <a:ext cx="2344964" cy="1472265"/>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ln/>
        </p:spPr>
        <p:style>
          <a:lnRef idx="1">
            <a:schemeClr val="accent6"/>
          </a:lnRef>
          <a:fillRef idx="2">
            <a:schemeClr val="accent6"/>
          </a:fillRef>
          <a:effectRef idx="1">
            <a:schemeClr val="accent6"/>
          </a:effectRef>
          <a:fontRef idx="minor">
            <a:schemeClr val="dk1"/>
          </a:fontRef>
        </p:style>
        <p:txBody>
          <a:bodyPr vert="vert270" wrap="square" lIns="91440" tIns="45720" rIns="91440" bIns="45720" numCol="1" anchor="ctr" anchorCtr="1" compatLnSpc="1">
            <a:prstTxWarp prst="textNoShape">
              <a:avLst/>
            </a:prstTxWarp>
          </a:bodyPr>
          <a:lstStyle/>
          <a:p>
            <a:r>
              <a:rPr lang="en-US" sz="3600" dirty="0">
                <a:solidFill>
                  <a:schemeClr val="tx1">
                    <a:lumMod val="65000"/>
                    <a:lumOff val="35000"/>
                  </a:schemeClr>
                </a:solidFill>
              </a:rPr>
              <a:t> </a:t>
            </a:r>
          </a:p>
        </p:txBody>
      </p:sp>
      <p:sp>
        <p:nvSpPr>
          <p:cNvPr id="37" name="Freeform 22">
            <a:hlinkClick r:id="" action="ppaction://noaction"/>
          </p:cNvPr>
          <p:cNvSpPr>
            <a:spLocks/>
          </p:cNvSpPr>
          <p:nvPr/>
        </p:nvSpPr>
        <p:spPr bwMode="auto">
          <a:xfrm>
            <a:off x="3747432" y="855452"/>
            <a:ext cx="2344964" cy="1472264"/>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
        <p:nvSpPr>
          <p:cNvPr id="38" name="Freeform 22">
            <a:hlinkClick r:id="" action="ppaction://noaction"/>
          </p:cNvPr>
          <p:cNvSpPr>
            <a:spLocks/>
          </p:cNvSpPr>
          <p:nvPr/>
        </p:nvSpPr>
        <p:spPr bwMode="auto">
          <a:xfrm>
            <a:off x="8626533" y="855452"/>
            <a:ext cx="2344964" cy="1472264"/>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1" compatLnSpc="1">
            <a:prstTxWarp prst="textNoShape">
              <a:avLst/>
            </a:prstTxWarp>
          </a:bodyPr>
          <a:lstStyle/>
          <a:p>
            <a:endParaRPr lang="en-US" sz="3600" dirty="0">
              <a:solidFill>
                <a:schemeClr val="bg1">
                  <a:lumMod val="95000"/>
                </a:schemeClr>
              </a:solidFill>
            </a:endParaRPr>
          </a:p>
        </p:txBody>
      </p:sp>
      <p:sp>
        <p:nvSpPr>
          <p:cNvPr id="39" name="Freeform 22">
            <a:hlinkClick r:id="" action="ppaction://noaction"/>
          </p:cNvPr>
          <p:cNvSpPr>
            <a:spLocks/>
          </p:cNvSpPr>
          <p:nvPr/>
        </p:nvSpPr>
        <p:spPr bwMode="auto">
          <a:xfrm rot="5400000">
            <a:off x="6164054" y="855453"/>
            <a:ext cx="2344964" cy="1472265"/>
          </a:xfrm>
          <a:custGeom>
            <a:avLst/>
            <a:gdLst>
              <a:gd name="T0" fmla="*/ 581 w 742"/>
              <a:gd name="T1" fmla="*/ 21 h 466"/>
              <a:gd name="T2" fmla="*/ 581 w 742"/>
              <a:gd name="T3" fmla="*/ 194 h 466"/>
              <a:gd name="T4" fmla="*/ 662 w 742"/>
              <a:gd name="T5" fmla="*/ 157 h 466"/>
              <a:gd name="T6" fmla="*/ 666 w 742"/>
              <a:gd name="T7" fmla="*/ 309 h 466"/>
              <a:gd name="T8" fmla="*/ 585 w 742"/>
              <a:gd name="T9" fmla="*/ 272 h 466"/>
              <a:gd name="T10" fmla="*/ 572 w 742"/>
              <a:gd name="T11" fmla="*/ 357 h 466"/>
              <a:gd name="T12" fmla="*/ 583 w 742"/>
              <a:gd name="T13" fmla="*/ 445 h 466"/>
              <a:gd name="T14" fmla="*/ 493 w 742"/>
              <a:gd name="T15" fmla="*/ 460 h 466"/>
              <a:gd name="T16" fmla="*/ 406 w 742"/>
              <a:gd name="T17" fmla="*/ 443 h 466"/>
              <a:gd name="T18" fmla="*/ 426 w 742"/>
              <a:gd name="T19" fmla="*/ 409 h 466"/>
              <a:gd name="T20" fmla="*/ 443 w 742"/>
              <a:gd name="T21" fmla="*/ 374 h 466"/>
              <a:gd name="T22" fmla="*/ 295 w 742"/>
              <a:gd name="T23" fmla="*/ 372 h 466"/>
              <a:gd name="T24" fmla="*/ 332 w 742"/>
              <a:gd name="T25" fmla="*/ 443 h 466"/>
              <a:gd name="T26" fmla="*/ 245 w 742"/>
              <a:gd name="T27" fmla="*/ 460 h 466"/>
              <a:gd name="T28" fmla="*/ 157 w 742"/>
              <a:gd name="T29" fmla="*/ 445 h 466"/>
              <a:gd name="T30" fmla="*/ 166 w 742"/>
              <a:gd name="T31" fmla="*/ 357 h 466"/>
              <a:gd name="T32" fmla="*/ 155 w 742"/>
              <a:gd name="T33" fmla="*/ 272 h 466"/>
              <a:gd name="T34" fmla="*/ 74 w 742"/>
              <a:gd name="T35" fmla="*/ 309 h 466"/>
              <a:gd name="T36" fmla="*/ 76 w 742"/>
              <a:gd name="T37" fmla="*/ 157 h 466"/>
              <a:gd name="T38" fmla="*/ 120 w 742"/>
              <a:gd name="T39" fmla="*/ 171 h 466"/>
              <a:gd name="T40" fmla="*/ 155 w 742"/>
              <a:gd name="T41" fmla="*/ 194 h 466"/>
              <a:gd name="T42" fmla="*/ 166 w 742"/>
              <a:gd name="T43" fmla="*/ 109 h 466"/>
              <a:gd name="T44" fmla="*/ 155 w 742"/>
              <a:gd name="T45" fmla="*/ 23 h 466"/>
              <a:gd name="T46" fmla="*/ 243 w 742"/>
              <a:gd name="T47" fmla="*/ 5 h 466"/>
              <a:gd name="T48" fmla="*/ 332 w 742"/>
              <a:gd name="T49" fmla="*/ 23 h 466"/>
              <a:gd name="T50" fmla="*/ 295 w 742"/>
              <a:gd name="T51" fmla="*/ 92 h 466"/>
              <a:gd name="T52" fmla="*/ 443 w 742"/>
              <a:gd name="T53" fmla="*/ 94 h 466"/>
              <a:gd name="T54" fmla="*/ 426 w 742"/>
              <a:gd name="T55" fmla="*/ 57 h 466"/>
              <a:gd name="T56" fmla="*/ 406 w 742"/>
              <a:gd name="T57" fmla="*/ 23 h 466"/>
              <a:gd name="T58" fmla="*/ 493 w 742"/>
              <a:gd name="T59" fmla="*/ 5 h 466"/>
              <a:gd name="T60" fmla="*/ 581 w 742"/>
              <a:gd name="T61" fmla="*/ 2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2" h="466">
                <a:moveTo>
                  <a:pt x="581" y="21"/>
                </a:moveTo>
                <a:cubicBezTo>
                  <a:pt x="575" y="68"/>
                  <a:pt x="558" y="187"/>
                  <a:pt x="581" y="194"/>
                </a:cubicBezTo>
                <a:cubicBezTo>
                  <a:pt x="602" y="197"/>
                  <a:pt x="620" y="153"/>
                  <a:pt x="662" y="157"/>
                </a:cubicBezTo>
                <a:cubicBezTo>
                  <a:pt x="733" y="165"/>
                  <a:pt x="742" y="291"/>
                  <a:pt x="666" y="309"/>
                </a:cubicBezTo>
                <a:cubicBezTo>
                  <a:pt x="630" y="316"/>
                  <a:pt x="600" y="275"/>
                  <a:pt x="585" y="272"/>
                </a:cubicBezTo>
                <a:cubicBezTo>
                  <a:pt x="570" y="270"/>
                  <a:pt x="569" y="326"/>
                  <a:pt x="572" y="357"/>
                </a:cubicBezTo>
                <a:cubicBezTo>
                  <a:pt x="574" y="389"/>
                  <a:pt x="578" y="421"/>
                  <a:pt x="583" y="445"/>
                </a:cubicBezTo>
                <a:cubicBezTo>
                  <a:pt x="559" y="454"/>
                  <a:pt x="529" y="459"/>
                  <a:pt x="493" y="460"/>
                </a:cubicBezTo>
                <a:cubicBezTo>
                  <a:pt x="462" y="462"/>
                  <a:pt x="411" y="466"/>
                  <a:pt x="406" y="443"/>
                </a:cubicBezTo>
                <a:cubicBezTo>
                  <a:pt x="403" y="428"/>
                  <a:pt x="421" y="415"/>
                  <a:pt x="426" y="409"/>
                </a:cubicBezTo>
                <a:cubicBezTo>
                  <a:pt x="432" y="400"/>
                  <a:pt x="442" y="384"/>
                  <a:pt x="443" y="374"/>
                </a:cubicBezTo>
                <a:cubicBezTo>
                  <a:pt x="451" y="285"/>
                  <a:pt x="290" y="289"/>
                  <a:pt x="295" y="372"/>
                </a:cubicBezTo>
                <a:cubicBezTo>
                  <a:pt x="296" y="394"/>
                  <a:pt x="336" y="422"/>
                  <a:pt x="332" y="443"/>
                </a:cubicBezTo>
                <a:cubicBezTo>
                  <a:pt x="327" y="466"/>
                  <a:pt x="277" y="462"/>
                  <a:pt x="245" y="460"/>
                </a:cubicBezTo>
                <a:cubicBezTo>
                  <a:pt x="215" y="459"/>
                  <a:pt x="183" y="455"/>
                  <a:pt x="157" y="445"/>
                </a:cubicBezTo>
                <a:cubicBezTo>
                  <a:pt x="158" y="423"/>
                  <a:pt x="164" y="389"/>
                  <a:pt x="166" y="357"/>
                </a:cubicBezTo>
                <a:cubicBezTo>
                  <a:pt x="170" y="297"/>
                  <a:pt x="169" y="276"/>
                  <a:pt x="155" y="272"/>
                </a:cubicBezTo>
                <a:cubicBezTo>
                  <a:pt x="141" y="268"/>
                  <a:pt x="114" y="314"/>
                  <a:pt x="74" y="309"/>
                </a:cubicBezTo>
                <a:cubicBezTo>
                  <a:pt x="0" y="300"/>
                  <a:pt x="0" y="164"/>
                  <a:pt x="76" y="157"/>
                </a:cubicBezTo>
                <a:cubicBezTo>
                  <a:pt x="94" y="155"/>
                  <a:pt x="111" y="164"/>
                  <a:pt x="120" y="171"/>
                </a:cubicBezTo>
                <a:cubicBezTo>
                  <a:pt x="130" y="177"/>
                  <a:pt x="143" y="196"/>
                  <a:pt x="155" y="194"/>
                </a:cubicBezTo>
                <a:cubicBezTo>
                  <a:pt x="175" y="190"/>
                  <a:pt x="168" y="133"/>
                  <a:pt x="166" y="109"/>
                </a:cubicBezTo>
                <a:cubicBezTo>
                  <a:pt x="164" y="72"/>
                  <a:pt x="160" y="46"/>
                  <a:pt x="155" y="23"/>
                </a:cubicBezTo>
                <a:cubicBezTo>
                  <a:pt x="179" y="11"/>
                  <a:pt x="214" y="7"/>
                  <a:pt x="243" y="5"/>
                </a:cubicBezTo>
                <a:cubicBezTo>
                  <a:pt x="274" y="4"/>
                  <a:pt x="327" y="0"/>
                  <a:pt x="332" y="23"/>
                </a:cubicBezTo>
                <a:cubicBezTo>
                  <a:pt x="336" y="44"/>
                  <a:pt x="297" y="72"/>
                  <a:pt x="295" y="92"/>
                </a:cubicBezTo>
                <a:cubicBezTo>
                  <a:pt x="287" y="177"/>
                  <a:pt x="449" y="180"/>
                  <a:pt x="443" y="94"/>
                </a:cubicBezTo>
                <a:cubicBezTo>
                  <a:pt x="442" y="83"/>
                  <a:pt x="432" y="66"/>
                  <a:pt x="426" y="57"/>
                </a:cubicBezTo>
                <a:cubicBezTo>
                  <a:pt x="421" y="51"/>
                  <a:pt x="403" y="38"/>
                  <a:pt x="406" y="23"/>
                </a:cubicBezTo>
                <a:cubicBezTo>
                  <a:pt x="411" y="0"/>
                  <a:pt x="462" y="4"/>
                  <a:pt x="493" y="5"/>
                </a:cubicBezTo>
                <a:cubicBezTo>
                  <a:pt x="528" y="7"/>
                  <a:pt x="558" y="12"/>
                  <a:pt x="581" y="21"/>
                </a:cubicBezTo>
                <a:close/>
              </a:path>
            </a:pathLst>
          </a:custGeom>
          <a:ln/>
        </p:spPr>
        <p:style>
          <a:lnRef idx="1">
            <a:schemeClr val="accent5"/>
          </a:lnRef>
          <a:fillRef idx="2">
            <a:schemeClr val="accent5"/>
          </a:fillRef>
          <a:effectRef idx="1">
            <a:schemeClr val="accent5"/>
          </a:effectRef>
          <a:fontRef idx="minor">
            <a:schemeClr val="dk1"/>
          </a:fontRef>
        </p:style>
        <p:txBody>
          <a:bodyPr vert="vert270" wrap="square" lIns="91440" tIns="45720" rIns="91440" bIns="45720" numCol="1" anchor="ctr" anchorCtr="1" compatLnSpc="1">
            <a:prstTxWarp prst="textNoShape">
              <a:avLst/>
            </a:prstTxWarp>
          </a:bodyPr>
          <a:lstStyle/>
          <a:p>
            <a:r>
              <a:rPr lang="en-US" sz="3600" dirty="0">
                <a:solidFill>
                  <a:schemeClr val="tx1">
                    <a:lumMod val="65000"/>
                    <a:lumOff val="35000"/>
                  </a:schemeClr>
                </a:solidFill>
              </a:rPr>
              <a:t> </a:t>
            </a:r>
          </a:p>
        </p:txBody>
      </p:sp>
      <p:sp>
        <p:nvSpPr>
          <p:cNvPr id="41" name="TextBox 40"/>
          <p:cNvSpPr txBox="1"/>
          <p:nvPr/>
        </p:nvSpPr>
        <p:spPr>
          <a:xfrm>
            <a:off x="1470860" y="2639380"/>
            <a:ext cx="1817742" cy="461665"/>
          </a:xfrm>
          <a:prstGeom prst="rect">
            <a:avLst/>
          </a:prstGeom>
          <a:noFill/>
        </p:spPr>
        <p:txBody>
          <a:bodyPr wrap="square" rtlCol="0">
            <a:spAutoFit/>
          </a:bodyPr>
          <a:lstStyle/>
          <a:p>
            <a:pPr algn="ctr"/>
            <a:r>
              <a:rPr lang="en-US" sz="2400" b="1" dirty="0">
                <a:solidFill>
                  <a:srgbClr val="0070C0"/>
                </a:solidFill>
              </a:rPr>
              <a:t>Objective #1</a:t>
            </a:r>
            <a:endParaRPr lang="en-US" sz="2400" dirty="0">
              <a:solidFill>
                <a:srgbClr val="0070C0"/>
              </a:solidFill>
            </a:endParaRPr>
          </a:p>
        </p:txBody>
      </p:sp>
      <p:sp>
        <p:nvSpPr>
          <p:cNvPr id="42" name="TextBox 41"/>
          <p:cNvSpPr txBox="1"/>
          <p:nvPr/>
        </p:nvSpPr>
        <p:spPr>
          <a:xfrm>
            <a:off x="4040507" y="2639380"/>
            <a:ext cx="1817742" cy="461665"/>
          </a:xfrm>
          <a:prstGeom prst="rect">
            <a:avLst/>
          </a:prstGeom>
          <a:noFill/>
        </p:spPr>
        <p:txBody>
          <a:bodyPr wrap="square" rtlCol="0">
            <a:spAutoFit/>
          </a:bodyPr>
          <a:lstStyle/>
          <a:p>
            <a:pPr algn="ctr"/>
            <a:r>
              <a:rPr lang="en-US" sz="2400" b="1" dirty="0">
                <a:solidFill>
                  <a:srgbClr val="0070C0"/>
                </a:solidFill>
              </a:rPr>
              <a:t>Objective #2</a:t>
            </a:r>
            <a:endParaRPr lang="en-US" sz="2400" dirty="0">
              <a:solidFill>
                <a:srgbClr val="0070C0"/>
              </a:solidFill>
            </a:endParaRPr>
          </a:p>
        </p:txBody>
      </p:sp>
      <p:sp>
        <p:nvSpPr>
          <p:cNvPr id="43" name="TextBox 42"/>
          <p:cNvSpPr txBox="1"/>
          <p:nvPr/>
        </p:nvSpPr>
        <p:spPr>
          <a:xfrm>
            <a:off x="6409504" y="2639380"/>
            <a:ext cx="1817742" cy="461665"/>
          </a:xfrm>
          <a:prstGeom prst="rect">
            <a:avLst/>
          </a:prstGeom>
          <a:noFill/>
        </p:spPr>
        <p:txBody>
          <a:bodyPr wrap="square" rtlCol="0">
            <a:spAutoFit/>
          </a:bodyPr>
          <a:lstStyle/>
          <a:p>
            <a:pPr algn="ctr"/>
            <a:r>
              <a:rPr lang="en-US" sz="2400" b="1" dirty="0">
                <a:solidFill>
                  <a:srgbClr val="0070C0"/>
                </a:solidFill>
              </a:rPr>
              <a:t>Objective #3</a:t>
            </a:r>
            <a:endParaRPr lang="en-US" sz="2400" dirty="0">
              <a:solidFill>
                <a:srgbClr val="0070C0"/>
              </a:solidFill>
            </a:endParaRPr>
          </a:p>
        </p:txBody>
      </p:sp>
      <p:sp>
        <p:nvSpPr>
          <p:cNvPr id="44" name="TextBox 43"/>
          <p:cNvSpPr txBox="1"/>
          <p:nvPr/>
        </p:nvSpPr>
        <p:spPr>
          <a:xfrm>
            <a:off x="8900558" y="2639380"/>
            <a:ext cx="1817742" cy="461665"/>
          </a:xfrm>
          <a:prstGeom prst="rect">
            <a:avLst/>
          </a:prstGeom>
          <a:noFill/>
        </p:spPr>
        <p:txBody>
          <a:bodyPr wrap="square" rtlCol="0">
            <a:spAutoFit/>
          </a:bodyPr>
          <a:lstStyle/>
          <a:p>
            <a:pPr algn="ctr"/>
            <a:r>
              <a:rPr lang="en-US" sz="2400" b="1" dirty="0">
                <a:solidFill>
                  <a:srgbClr val="0070C0"/>
                </a:solidFill>
              </a:rPr>
              <a:t>Objective #4</a:t>
            </a:r>
            <a:endParaRPr lang="en-US" sz="2400" dirty="0">
              <a:solidFill>
                <a:srgbClr val="0070C0"/>
              </a:solidFill>
            </a:endParaRPr>
          </a:p>
        </p:txBody>
      </p:sp>
      <p:cxnSp>
        <p:nvCxnSpPr>
          <p:cNvPr id="64" name="Straight Connector 63"/>
          <p:cNvCxnSpPr/>
          <p:nvPr/>
        </p:nvCxnSpPr>
        <p:spPr>
          <a:xfrm>
            <a:off x="1573573" y="3169064"/>
            <a:ext cx="15479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57243" y="3174887"/>
            <a:ext cx="15479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534669" y="3169064"/>
            <a:ext cx="15479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014931" y="3169064"/>
            <a:ext cx="15479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470860" y="3448188"/>
            <a:ext cx="2104200" cy="1477328"/>
          </a:xfrm>
          <a:prstGeom prst="rect">
            <a:avLst/>
          </a:prstGeom>
          <a:noFill/>
        </p:spPr>
        <p:txBody>
          <a:bodyPr wrap="square" rtlCol="0">
            <a:spAutoFit/>
          </a:bodyPr>
          <a:lstStyle/>
          <a:p>
            <a:r>
              <a:rPr lang="en-US" sz="1800" b="1" dirty="0">
                <a:solidFill>
                  <a:schemeClr val="accent2"/>
                </a:solidFill>
              </a:rPr>
              <a:t>List some common sources of documentation of disability for a diagnosis of ASD.</a:t>
            </a:r>
          </a:p>
        </p:txBody>
      </p:sp>
      <p:sp>
        <p:nvSpPr>
          <p:cNvPr id="72" name="TextBox 71"/>
          <p:cNvSpPr txBox="1"/>
          <p:nvPr/>
        </p:nvSpPr>
        <p:spPr>
          <a:xfrm>
            <a:off x="4044233" y="3448188"/>
            <a:ext cx="2104200" cy="2246769"/>
          </a:xfrm>
          <a:prstGeom prst="rect">
            <a:avLst/>
          </a:prstGeom>
          <a:noFill/>
        </p:spPr>
        <p:txBody>
          <a:bodyPr wrap="square" rtlCol="0">
            <a:spAutoFit/>
          </a:bodyPr>
          <a:lstStyle/>
          <a:p>
            <a:r>
              <a:rPr lang="en-US" sz="1800" b="1" dirty="0">
                <a:solidFill>
                  <a:schemeClr val="accent2"/>
                </a:solidFill>
              </a:rPr>
              <a:t>List 2-3 of the common characteristics (e.g. functional limitations) of someone on the autism spectrum.</a:t>
            </a:r>
          </a:p>
          <a:p>
            <a:r>
              <a:rPr lang="en-US" sz="1400" b="1" dirty="0"/>
              <a:t>	</a:t>
            </a:r>
            <a:endParaRPr lang="en-US" sz="1400" dirty="0"/>
          </a:p>
        </p:txBody>
      </p:sp>
      <p:sp>
        <p:nvSpPr>
          <p:cNvPr id="73" name="TextBox 72"/>
          <p:cNvSpPr txBox="1"/>
          <p:nvPr/>
        </p:nvSpPr>
        <p:spPr>
          <a:xfrm>
            <a:off x="6409504" y="3429000"/>
            <a:ext cx="2104200" cy="1754326"/>
          </a:xfrm>
          <a:prstGeom prst="rect">
            <a:avLst/>
          </a:prstGeom>
          <a:noFill/>
        </p:spPr>
        <p:txBody>
          <a:bodyPr wrap="square" rtlCol="0">
            <a:spAutoFit/>
          </a:bodyPr>
          <a:lstStyle/>
          <a:p>
            <a:r>
              <a:rPr lang="en-US" sz="1800" b="1" dirty="0"/>
              <a:t>Identify 1-2 accommodations to support each functional limitation identified.</a:t>
            </a:r>
          </a:p>
        </p:txBody>
      </p:sp>
      <p:sp>
        <p:nvSpPr>
          <p:cNvPr id="74" name="TextBox 73"/>
          <p:cNvSpPr txBox="1"/>
          <p:nvPr/>
        </p:nvSpPr>
        <p:spPr>
          <a:xfrm>
            <a:off x="8900558" y="3429000"/>
            <a:ext cx="2213088" cy="3077766"/>
          </a:xfrm>
          <a:prstGeom prst="rect">
            <a:avLst/>
          </a:prstGeom>
          <a:noFill/>
        </p:spPr>
        <p:txBody>
          <a:bodyPr wrap="square" rtlCol="0">
            <a:spAutoFit/>
          </a:bodyPr>
          <a:lstStyle/>
          <a:p>
            <a:r>
              <a:rPr lang="en-US" sz="1800" b="1" dirty="0"/>
              <a:t>Determine if the accommodations are effectively supporting the identified functional limitation by reviewing participation and performance outcomes.</a:t>
            </a:r>
          </a:p>
          <a:p>
            <a:pPr algn="ctr"/>
            <a:endParaRPr lang="en-US" sz="1400" dirty="0"/>
          </a:p>
        </p:txBody>
      </p:sp>
      <p:sp>
        <p:nvSpPr>
          <p:cNvPr id="2" name="Slide Number Placeholder 1">
            <a:extLst>
              <a:ext uri="{FF2B5EF4-FFF2-40B4-BE49-F238E27FC236}">
                <a16:creationId xmlns:a16="http://schemas.microsoft.com/office/drawing/2014/main" id="{5EBDA297-B384-4DCA-8816-2C8113DBB62E}"/>
              </a:ext>
            </a:extLst>
          </p:cNvPr>
          <p:cNvSpPr>
            <a:spLocks noGrp="1"/>
          </p:cNvSpPr>
          <p:nvPr>
            <p:ph type="sldNum" sz="quarter" idx="12"/>
          </p:nvPr>
        </p:nvSpPr>
        <p:spPr/>
        <p:txBody>
          <a:bodyPr/>
          <a:lstStyle/>
          <a:p>
            <a:fld id="{5A871D27-0CE8-4F84-B7C7-B6E65FDA6011}" type="slidenum">
              <a:rPr lang="en-US" smtClean="0"/>
              <a:t>2</a:t>
            </a:fld>
            <a:endParaRPr lang="en-US" dirty="0"/>
          </a:p>
        </p:txBody>
      </p:sp>
      <p:sp>
        <p:nvSpPr>
          <p:cNvPr id="3" name="TextBox 2">
            <a:extLst>
              <a:ext uri="{FF2B5EF4-FFF2-40B4-BE49-F238E27FC236}">
                <a16:creationId xmlns:a16="http://schemas.microsoft.com/office/drawing/2014/main" id="{4F4FA3B6-7883-439D-B313-679974F46E7F}"/>
              </a:ext>
            </a:extLst>
          </p:cNvPr>
          <p:cNvSpPr txBox="1"/>
          <p:nvPr/>
        </p:nvSpPr>
        <p:spPr>
          <a:xfrm>
            <a:off x="1184402" y="5810187"/>
            <a:ext cx="2104200" cy="384721"/>
          </a:xfrm>
          <a:prstGeom prst="rect">
            <a:avLst/>
          </a:prstGeom>
          <a:noFill/>
        </p:spPr>
        <p:txBody>
          <a:bodyPr wrap="square" rtlCol="0">
            <a:spAutoFit/>
          </a:bodyPr>
          <a:lstStyle/>
          <a:p>
            <a:pPr algn="ctr"/>
            <a:r>
              <a:rPr lang="en-US" b="1" dirty="0">
                <a:solidFill>
                  <a:srgbClr val="0070C0"/>
                </a:solidFill>
              </a:rPr>
              <a:t>Part 1</a:t>
            </a:r>
          </a:p>
        </p:txBody>
      </p:sp>
      <p:sp>
        <p:nvSpPr>
          <p:cNvPr id="24" name="TextBox 23">
            <a:extLst>
              <a:ext uri="{FF2B5EF4-FFF2-40B4-BE49-F238E27FC236}">
                <a16:creationId xmlns:a16="http://schemas.microsoft.com/office/drawing/2014/main" id="{8DDFDF29-F436-42CA-9E17-4A4C9EE12461}"/>
              </a:ext>
            </a:extLst>
          </p:cNvPr>
          <p:cNvSpPr txBox="1"/>
          <p:nvPr/>
        </p:nvSpPr>
        <p:spPr>
          <a:xfrm>
            <a:off x="3867814" y="5810187"/>
            <a:ext cx="2104200" cy="384721"/>
          </a:xfrm>
          <a:prstGeom prst="rect">
            <a:avLst/>
          </a:prstGeom>
          <a:noFill/>
        </p:spPr>
        <p:txBody>
          <a:bodyPr wrap="square" rtlCol="0">
            <a:spAutoFit/>
          </a:bodyPr>
          <a:lstStyle/>
          <a:p>
            <a:pPr algn="ctr"/>
            <a:r>
              <a:rPr lang="en-US" b="1" dirty="0">
                <a:solidFill>
                  <a:srgbClr val="0070C0"/>
                </a:solidFill>
              </a:rPr>
              <a:t>Part 1</a:t>
            </a:r>
          </a:p>
        </p:txBody>
      </p:sp>
      <p:sp>
        <p:nvSpPr>
          <p:cNvPr id="25" name="TextBox 24">
            <a:extLst>
              <a:ext uri="{FF2B5EF4-FFF2-40B4-BE49-F238E27FC236}">
                <a16:creationId xmlns:a16="http://schemas.microsoft.com/office/drawing/2014/main" id="{E793A514-D03F-4791-9963-8E198E9E4B37}"/>
              </a:ext>
            </a:extLst>
          </p:cNvPr>
          <p:cNvSpPr txBox="1"/>
          <p:nvPr/>
        </p:nvSpPr>
        <p:spPr>
          <a:xfrm>
            <a:off x="6092396" y="5810187"/>
            <a:ext cx="2104200" cy="384721"/>
          </a:xfrm>
          <a:prstGeom prst="rect">
            <a:avLst/>
          </a:prstGeom>
          <a:noFill/>
        </p:spPr>
        <p:txBody>
          <a:bodyPr wrap="square" rtlCol="0">
            <a:spAutoFit/>
          </a:bodyPr>
          <a:lstStyle/>
          <a:p>
            <a:pPr algn="ctr"/>
            <a:r>
              <a:rPr lang="en-US" b="1" dirty="0">
                <a:solidFill>
                  <a:srgbClr val="0070C0"/>
                </a:solidFill>
              </a:rPr>
              <a:t>Part 2</a:t>
            </a:r>
          </a:p>
        </p:txBody>
      </p:sp>
      <p:sp>
        <p:nvSpPr>
          <p:cNvPr id="26" name="TextBox 25">
            <a:extLst>
              <a:ext uri="{FF2B5EF4-FFF2-40B4-BE49-F238E27FC236}">
                <a16:creationId xmlns:a16="http://schemas.microsoft.com/office/drawing/2014/main" id="{8577C30A-0CAA-4177-A063-8C0E541E023F}"/>
              </a:ext>
            </a:extLst>
          </p:cNvPr>
          <p:cNvSpPr txBox="1"/>
          <p:nvPr/>
        </p:nvSpPr>
        <p:spPr>
          <a:xfrm>
            <a:off x="8736808" y="6314405"/>
            <a:ext cx="2104200" cy="384721"/>
          </a:xfrm>
          <a:prstGeom prst="rect">
            <a:avLst/>
          </a:prstGeom>
          <a:noFill/>
        </p:spPr>
        <p:txBody>
          <a:bodyPr wrap="square" rtlCol="0">
            <a:spAutoFit/>
          </a:bodyPr>
          <a:lstStyle/>
          <a:p>
            <a:pPr algn="ctr"/>
            <a:r>
              <a:rPr lang="en-US" b="1" dirty="0">
                <a:solidFill>
                  <a:srgbClr val="0070C0"/>
                </a:solidFill>
              </a:rPr>
              <a:t>Part 2</a:t>
            </a:r>
          </a:p>
        </p:txBody>
      </p:sp>
    </p:spTree>
    <p:extLst>
      <p:ext uri="{BB962C8B-B14F-4D97-AF65-F5344CB8AC3E}">
        <p14:creationId xmlns:p14="http://schemas.microsoft.com/office/powerpoint/2010/main" val="27805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4363-9915-4BFE-957C-04B43FA0FF6B}"/>
              </a:ext>
            </a:extLst>
          </p:cNvPr>
          <p:cNvSpPr>
            <a:spLocks noGrp="1"/>
          </p:cNvSpPr>
          <p:nvPr>
            <p:ph type="title"/>
          </p:nvPr>
        </p:nvSpPr>
        <p:spPr/>
        <p:txBody>
          <a:bodyPr>
            <a:normAutofit/>
          </a:bodyPr>
          <a:lstStyle/>
          <a:p>
            <a:r>
              <a:rPr lang="en-US" dirty="0"/>
              <a:t>Accommodating Specific Functional Limitations</a:t>
            </a:r>
          </a:p>
        </p:txBody>
      </p:sp>
      <p:sp>
        <p:nvSpPr>
          <p:cNvPr id="3" name="Content Placeholder 2">
            <a:extLst>
              <a:ext uri="{FF2B5EF4-FFF2-40B4-BE49-F238E27FC236}">
                <a16:creationId xmlns:a16="http://schemas.microsoft.com/office/drawing/2014/main" id="{DFD55AE1-B1F7-4ACD-B4A2-DA0FD91F7F8C}"/>
              </a:ext>
            </a:extLst>
          </p:cNvPr>
          <p:cNvSpPr>
            <a:spLocks noGrp="1"/>
          </p:cNvSpPr>
          <p:nvPr>
            <p:ph idx="1"/>
          </p:nvPr>
        </p:nvSpPr>
        <p:spPr/>
        <p:txBody>
          <a:bodyPr>
            <a:normAutofit lnSpcReduction="10000"/>
          </a:bodyPr>
          <a:lstStyle/>
          <a:p>
            <a:r>
              <a:rPr lang="en-US" dirty="0">
                <a:solidFill>
                  <a:srgbClr val="0070C0"/>
                </a:solidFill>
              </a:rPr>
              <a:t>What accommodations are available to reduce or eliminate these problems? Are all possible resources being used to determine possible accommodations?</a:t>
            </a:r>
          </a:p>
          <a:p>
            <a:pPr lvl="1"/>
            <a:r>
              <a:rPr lang="en-US" dirty="0"/>
              <a:t>Difficulty understanding what he reads</a:t>
            </a:r>
          </a:p>
          <a:p>
            <a:pPr lvl="2"/>
            <a:r>
              <a:rPr lang="en-US" dirty="0"/>
              <a:t>Oral presentations of content</a:t>
            </a:r>
          </a:p>
          <a:p>
            <a:pPr lvl="3"/>
            <a:r>
              <a:rPr lang="en-US" dirty="0"/>
              <a:t>Text to speech </a:t>
            </a:r>
          </a:p>
          <a:p>
            <a:pPr lvl="4"/>
            <a:r>
              <a:rPr lang="en-US" dirty="0"/>
              <a:t>Promotes independence</a:t>
            </a:r>
          </a:p>
          <a:p>
            <a:pPr lvl="4"/>
            <a:r>
              <a:rPr lang="en-US" dirty="0"/>
              <a:t>Can adjust the rate of speed </a:t>
            </a:r>
          </a:p>
          <a:p>
            <a:pPr lvl="4"/>
            <a:r>
              <a:rPr lang="en-US" dirty="0"/>
              <a:t>Can repeat as many times as needed</a:t>
            </a:r>
          </a:p>
          <a:p>
            <a:pPr lvl="4"/>
            <a:r>
              <a:rPr lang="en-US" dirty="0"/>
              <a:t>Multi-sensory (usually can turn on highlight features, choose voices, etc.)</a:t>
            </a:r>
          </a:p>
          <a:p>
            <a:pPr lvl="3"/>
            <a:r>
              <a:rPr lang="en-US" dirty="0"/>
              <a:t>Picture Supports</a:t>
            </a:r>
          </a:p>
          <a:p>
            <a:pPr lvl="3"/>
            <a:r>
              <a:rPr lang="en-US" dirty="0"/>
              <a:t>Staff or peer buddy reading out loud (or proctor-read on TABE)</a:t>
            </a:r>
          </a:p>
          <a:p>
            <a:endParaRPr lang="en-US" dirty="0"/>
          </a:p>
        </p:txBody>
      </p:sp>
      <p:sp>
        <p:nvSpPr>
          <p:cNvPr id="4" name="Slide Number Placeholder 3">
            <a:extLst>
              <a:ext uri="{FF2B5EF4-FFF2-40B4-BE49-F238E27FC236}">
                <a16:creationId xmlns:a16="http://schemas.microsoft.com/office/drawing/2014/main" id="{654025D3-B747-4C0B-A60A-2F9C2920587E}"/>
              </a:ext>
            </a:extLst>
          </p:cNvPr>
          <p:cNvSpPr>
            <a:spLocks noGrp="1"/>
          </p:cNvSpPr>
          <p:nvPr>
            <p:ph type="sldNum" sz="quarter" idx="12"/>
          </p:nvPr>
        </p:nvSpPr>
        <p:spPr/>
        <p:txBody>
          <a:bodyPr/>
          <a:lstStyle/>
          <a:p>
            <a:fld id="{DC71AD46-028B-42E9-AB59-3AEBC8FC7C90}" type="slidenum">
              <a:rPr lang="en-US" smtClean="0"/>
              <a:pPr/>
              <a:t>20</a:t>
            </a:fld>
            <a:endParaRPr lang="en-US" dirty="0"/>
          </a:p>
        </p:txBody>
      </p:sp>
    </p:spTree>
    <p:extLst>
      <p:ext uri="{BB962C8B-B14F-4D97-AF65-F5344CB8AC3E}">
        <p14:creationId xmlns:p14="http://schemas.microsoft.com/office/powerpoint/2010/main" val="424170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4363-9915-4BFE-957C-04B43FA0FF6B}"/>
              </a:ext>
            </a:extLst>
          </p:cNvPr>
          <p:cNvSpPr>
            <a:spLocks noGrp="1"/>
          </p:cNvSpPr>
          <p:nvPr>
            <p:ph type="title"/>
          </p:nvPr>
        </p:nvSpPr>
        <p:spPr/>
        <p:txBody>
          <a:bodyPr>
            <a:normAutofit/>
          </a:bodyPr>
          <a:lstStyle/>
          <a:p>
            <a:r>
              <a:rPr lang="en-US" dirty="0"/>
              <a:t>Accommodating Specific Functional Limitations</a:t>
            </a:r>
          </a:p>
        </p:txBody>
      </p:sp>
      <p:sp>
        <p:nvSpPr>
          <p:cNvPr id="3" name="Content Placeholder 2">
            <a:extLst>
              <a:ext uri="{FF2B5EF4-FFF2-40B4-BE49-F238E27FC236}">
                <a16:creationId xmlns:a16="http://schemas.microsoft.com/office/drawing/2014/main" id="{DFD55AE1-B1F7-4ACD-B4A2-DA0FD91F7F8C}"/>
              </a:ext>
            </a:extLst>
          </p:cNvPr>
          <p:cNvSpPr>
            <a:spLocks noGrp="1"/>
          </p:cNvSpPr>
          <p:nvPr>
            <p:ph idx="1"/>
          </p:nvPr>
        </p:nvSpPr>
        <p:spPr/>
        <p:txBody>
          <a:bodyPr>
            <a:normAutofit/>
          </a:bodyPr>
          <a:lstStyle/>
          <a:p>
            <a:r>
              <a:rPr lang="en-US" dirty="0">
                <a:solidFill>
                  <a:srgbClr val="0070C0"/>
                </a:solidFill>
              </a:rPr>
              <a:t>What accommodations are available to reduce or eliminate these problems? Are all possible resources being used to determine possible accommodations?</a:t>
            </a:r>
          </a:p>
          <a:p>
            <a:pPr lvl="1"/>
            <a:r>
              <a:rPr lang="en-US" dirty="0"/>
              <a:t>Averse to being lightly touched or tapped on the arm or shoulder, etc.</a:t>
            </a:r>
          </a:p>
          <a:p>
            <a:pPr lvl="1"/>
            <a:r>
              <a:rPr lang="en-US" dirty="0"/>
              <a:t>May have difficulty being in crowded spaces </a:t>
            </a:r>
          </a:p>
          <a:p>
            <a:pPr lvl="2"/>
            <a:r>
              <a:rPr lang="en-US" dirty="0"/>
              <a:t>What are your ideas for accommodating DeAndre’ with this functional limitation?</a:t>
            </a:r>
          </a:p>
          <a:p>
            <a:r>
              <a:rPr lang="en-US" dirty="0"/>
              <a:t>NOTE:  If you have attended multiple webinars on accommodating students, you are beginning to see that some accommodations apply to supporting many types of conditions!</a:t>
            </a:r>
          </a:p>
          <a:p>
            <a:pPr lvl="2"/>
            <a:endParaRPr lang="en-US" i="1" dirty="0">
              <a:solidFill>
                <a:srgbClr val="FF6600"/>
              </a:solidFill>
            </a:endParaRPr>
          </a:p>
          <a:p>
            <a:endParaRPr lang="en-US" dirty="0"/>
          </a:p>
        </p:txBody>
      </p:sp>
      <p:sp>
        <p:nvSpPr>
          <p:cNvPr id="4" name="Slide Number Placeholder 3">
            <a:extLst>
              <a:ext uri="{FF2B5EF4-FFF2-40B4-BE49-F238E27FC236}">
                <a16:creationId xmlns:a16="http://schemas.microsoft.com/office/drawing/2014/main" id="{654025D3-B747-4C0B-A60A-2F9C2920587E}"/>
              </a:ext>
            </a:extLst>
          </p:cNvPr>
          <p:cNvSpPr>
            <a:spLocks noGrp="1"/>
          </p:cNvSpPr>
          <p:nvPr>
            <p:ph type="sldNum" sz="quarter" idx="12"/>
          </p:nvPr>
        </p:nvSpPr>
        <p:spPr/>
        <p:txBody>
          <a:bodyPr/>
          <a:lstStyle/>
          <a:p>
            <a:fld id="{DC71AD46-028B-42E9-AB59-3AEBC8FC7C90}" type="slidenum">
              <a:rPr lang="en-US" smtClean="0"/>
              <a:pPr/>
              <a:t>21</a:t>
            </a:fld>
            <a:endParaRPr lang="en-US" dirty="0"/>
          </a:p>
        </p:txBody>
      </p:sp>
    </p:spTree>
    <p:extLst>
      <p:ext uri="{BB962C8B-B14F-4D97-AF65-F5344CB8AC3E}">
        <p14:creationId xmlns:p14="http://schemas.microsoft.com/office/powerpoint/2010/main" val="25374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Merge 10"/>
          <p:cNvSpPr/>
          <p:nvPr/>
        </p:nvSpPr>
        <p:spPr>
          <a:xfrm>
            <a:off x="1" y="-15937"/>
            <a:ext cx="12192000" cy="6873937"/>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548 w 10000"/>
              <a:gd name="connsiteY2" fmla="*/ 8882 h 10000"/>
              <a:gd name="connsiteX3" fmla="*/ 5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5548 w 10000"/>
              <a:gd name="connsiteY2" fmla="*/ 8882 h 10000"/>
              <a:gd name="connsiteX3" fmla="*/ 5000 w 10000"/>
              <a:gd name="connsiteY3" fmla="*/ 10000 h 10000"/>
              <a:gd name="connsiteX4" fmla="*/ 4453 w 10000"/>
              <a:gd name="connsiteY4" fmla="*/ 8896 h 10000"/>
              <a:gd name="connsiteX5" fmla="*/ 0 w 10000"/>
              <a:gd name="connsiteY5" fmla="*/ 0 h 10000"/>
              <a:gd name="connsiteX0" fmla="*/ 0 w 10000"/>
              <a:gd name="connsiteY0" fmla="*/ 0 h 8900"/>
              <a:gd name="connsiteX1" fmla="*/ 10000 w 10000"/>
              <a:gd name="connsiteY1" fmla="*/ 0 h 8900"/>
              <a:gd name="connsiteX2" fmla="*/ 5548 w 10000"/>
              <a:gd name="connsiteY2" fmla="*/ 8882 h 8900"/>
              <a:gd name="connsiteX3" fmla="*/ 5014 w 10000"/>
              <a:gd name="connsiteY3" fmla="*/ 8900 h 8900"/>
              <a:gd name="connsiteX4" fmla="*/ 4453 w 10000"/>
              <a:gd name="connsiteY4" fmla="*/ 8896 h 8900"/>
              <a:gd name="connsiteX5" fmla="*/ 0 w 10000"/>
              <a:gd name="connsiteY5" fmla="*/ 0 h 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8900">
                <a:moveTo>
                  <a:pt x="0" y="0"/>
                </a:moveTo>
                <a:lnTo>
                  <a:pt x="10000" y="0"/>
                </a:lnTo>
                <a:lnTo>
                  <a:pt x="5548" y="8882"/>
                </a:lnTo>
                <a:lnTo>
                  <a:pt x="5014" y="8900"/>
                </a:lnTo>
                <a:lnTo>
                  <a:pt x="4453" y="8896"/>
                </a:lnTo>
                <a:lnTo>
                  <a:pt x="0" y="0"/>
                </a:lnTo>
                <a:close/>
              </a:path>
            </a:pathLst>
          </a:custGeom>
          <a:gradFill>
            <a:gsLst>
              <a:gs pos="11000">
                <a:schemeClr val="bg1">
                  <a:lumMod val="50000"/>
                </a:schemeClr>
              </a:gs>
              <a:gs pos="68000">
                <a:schemeClr val="bg1">
                  <a:lumMod val="65000"/>
                  <a:alpha val="3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endParaRPr lang="en-US" sz="2533"/>
          </a:p>
        </p:txBody>
      </p:sp>
      <p:cxnSp>
        <p:nvCxnSpPr>
          <p:cNvPr id="33" name="Straight Arrow Connector 32"/>
          <p:cNvCxnSpPr>
            <a:stCxn id="19" idx="0"/>
            <a:endCxn id="26" idx="0"/>
          </p:cNvCxnSpPr>
          <p:nvPr/>
        </p:nvCxnSpPr>
        <p:spPr>
          <a:xfrm flipH="1">
            <a:off x="9171290" y="177802"/>
            <a:ext cx="1205172" cy="5756164"/>
          </a:xfrm>
          <a:prstGeom prst="straightConnector1">
            <a:avLst/>
          </a:prstGeom>
          <a:ln w="38100" cap="rnd">
            <a:solidFill>
              <a:schemeClr val="tx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082742" y="1397002"/>
            <a:ext cx="1" cy="4536964"/>
          </a:xfrm>
          <a:prstGeom prst="straightConnector1">
            <a:avLst/>
          </a:prstGeom>
          <a:ln w="38100" cap="rnd">
            <a:solidFill>
              <a:schemeClr val="accent4">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7" idx="0"/>
            <a:endCxn id="24" idx="0"/>
          </p:cNvCxnSpPr>
          <p:nvPr/>
        </p:nvCxnSpPr>
        <p:spPr>
          <a:xfrm>
            <a:off x="1815542" y="177802"/>
            <a:ext cx="1158148" cy="5756164"/>
          </a:xfrm>
          <a:prstGeom prst="straightConnector1">
            <a:avLst/>
          </a:prstGeom>
          <a:ln w="38100" cap="rnd">
            <a:solidFill>
              <a:schemeClr val="accent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Flowchart: Terminator 3"/>
          <p:cNvSpPr/>
          <p:nvPr/>
        </p:nvSpPr>
        <p:spPr>
          <a:xfrm>
            <a:off x="1266227" y="2831079"/>
            <a:ext cx="2492975" cy="644636"/>
          </a:xfrm>
          <a:prstGeom prst="flowChartTerminator">
            <a:avLst/>
          </a:prstGeom>
          <a:solidFill>
            <a:srgbClr val="007635">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fontScale="92500"/>
          </a:bodyPr>
          <a:lstStyle/>
          <a:p>
            <a:pPr algn="ctr"/>
            <a:r>
              <a:rPr lang="en-US" sz="1867" dirty="0"/>
              <a:t>Dorm Room Selection</a:t>
            </a:r>
          </a:p>
        </p:txBody>
      </p:sp>
      <p:sp>
        <p:nvSpPr>
          <p:cNvPr id="5" name="Flowchart: Terminator 4"/>
          <p:cNvSpPr/>
          <p:nvPr/>
        </p:nvSpPr>
        <p:spPr>
          <a:xfrm>
            <a:off x="1469427" y="3858759"/>
            <a:ext cx="2492975" cy="644636"/>
          </a:xfrm>
          <a:prstGeom prst="flowChartTerminator">
            <a:avLst/>
          </a:prstGeom>
          <a:solidFill>
            <a:srgbClr val="007635">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fontScale="92500"/>
          </a:bodyPr>
          <a:lstStyle/>
          <a:p>
            <a:pPr algn="ctr"/>
            <a:r>
              <a:rPr lang="en-US" sz="1867" dirty="0"/>
              <a:t>Schedule adjustments</a:t>
            </a:r>
          </a:p>
        </p:txBody>
      </p:sp>
      <p:sp>
        <p:nvSpPr>
          <p:cNvPr id="6" name="Flowchart: Terminator 5"/>
          <p:cNvSpPr/>
          <p:nvPr/>
        </p:nvSpPr>
        <p:spPr>
          <a:xfrm>
            <a:off x="1672627" y="4886438"/>
            <a:ext cx="2492975" cy="644636"/>
          </a:xfrm>
          <a:prstGeom prst="flowChartTerminator">
            <a:avLst/>
          </a:prstGeom>
          <a:solidFill>
            <a:srgbClr val="007635">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1867" dirty="0"/>
              <a:t>Breaks/Passes</a:t>
            </a:r>
          </a:p>
        </p:txBody>
      </p:sp>
      <p:sp>
        <p:nvSpPr>
          <p:cNvPr id="7" name="Flowchart: Terminator 6"/>
          <p:cNvSpPr/>
          <p:nvPr/>
        </p:nvSpPr>
        <p:spPr>
          <a:xfrm>
            <a:off x="203200" y="177800"/>
            <a:ext cx="3224680" cy="1219200"/>
          </a:xfrm>
          <a:prstGeom prst="flowChartTerminator">
            <a:avLst/>
          </a:prstGeom>
          <a:solidFill>
            <a:srgbClr val="00B050"/>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lnSpcReduction="10000"/>
          </a:bodyPr>
          <a:lstStyle/>
          <a:p>
            <a:pPr algn="ctr"/>
            <a:r>
              <a:rPr lang="en-US" sz="2533" dirty="0"/>
              <a:t>Difficulty managing loud noises</a:t>
            </a:r>
          </a:p>
        </p:txBody>
      </p:sp>
      <p:sp>
        <p:nvSpPr>
          <p:cNvPr id="8" name="Flowchart: Terminator 7"/>
          <p:cNvSpPr/>
          <p:nvPr/>
        </p:nvSpPr>
        <p:spPr>
          <a:xfrm>
            <a:off x="4836255" y="2897643"/>
            <a:ext cx="2492975" cy="644636"/>
          </a:xfrm>
          <a:prstGeom prst="flowChartTerminator">
            <a:avLst/>
          </a:prstGeom>
          <a:solidFill>
            <a:srgbClr val="005392">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fontScale="85000" lnSpcReduction="10000"/>
          </a:bodyPr>
          <a:lstStyle/>
          <a:p>
            <a:pPr algn="ctr"/>
            <a:r>
              <a:rPr lang="en-US" sz="1867" dirty="0"/>
              <a:t>Voice dictation software</a:t>
            </a:r>
          </a:p>
        </p:txBody>
      </p:sp>
      <p:sp>
        <p:nvSpPr>
          <p:cNvPr id="9" name="Flowchart: Terminator 8"/>
          <p:cNvSpPr/>
          <p:nvPr/>
        </p:nvSpPr>
        <p:spPr>
          <a:xfrm>
            <a:off x="4836255" y="3925323"/>
            <a:ext cx="2492975" cy="644636"/>
          </a:xfrm>
          <a:prstGeom prst="flowChartTerminator">
            <a:avLst/>
          </a:prstGeom>
          <a:solidFill>
            <a:srgbClr val="005392">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fontScale="70000" lnSpcReduction="20000"/>
          </a:bodyPr>
          <a:lstStyle/>
          <a:p>
            <a:pPr algn="ctr"/>
            <a:r>
              <a:rPr lang="en-US" sz="1867" dirty="0"/>
              <a:t>Alternate uniforms/fasteners</a:t>
            </a:r>
          </a:p>
        </p:txBody>
      </p:sp>
      <p:sp>
        <p:nvSpPr>
          <p:cNvPr id="10" name="Flowchart: Terminator 9"/>
          <p:cNvSpPr/>
          <p:nvPr/>
        </p:nvSpPr>
        <p:spPr>
          <a:xfrm>
            <a:off x="4836255" y="4953002"/>
            <a:ext cx="2492975" cy="644636"/>
          </a:xfrm>
          <a:prstGeom prst="flowChartTerminator">
            <a:avLst/>
          </a:prstGeom>
          <a:solidFill>
            <a:srgbClr val="005392">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1867" dirty="0"/>
              <a:t>Lower bunk</a:t>
            </a:r>
          </a:p>
        </p:txBody>
      </p:sp>
      <p:sp>
        <p:nvSpPr>
          <p:cNvPr id="15" name="Flowchart: Terminator 14"/>
          <p:cNvSpPr/>
          <p:nvPr/>
        </p:nvSpPr>
        <p:spPr>
          <a:xfrm>
            <a:off x="1063027" y="1803402"/>
            <a:ext cx="2492975" cy="644636"/>
          </a:xfrm>
          <a:prstGeom prst="flowChartTerminator">
            <a:avLst/>
          </a:prstGeom>
          <a:solidFill>
            <a:srgbClr val="007635">
              <a:alpha val="76863"/>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1867" dirty="0">
                <a:solidFill>
                  <a:schemeClr val="bg1">
                    <a:lumMod val="95000"/>
                  </a:schemeClr>
                </a:solidFill>
              </a:rPr>
              <a:t>Headsets</a:t>
            </a:r>
          </a:p>
        </p:txBody>
      </p:sp>
      <p:sp>
        <p:nvSpPr>
          <p:cNvPr id="16" name="Flowchart: Terminator 15"/>
          <p:cNvSpPr/>
          <p:nvPr/>
        </p:nvSpPr>
        <p:spPr>
          <a:xfrm>
            <a:off x="4836255" y="1869966"/>
            <a:ext cx="2492975" cy="644636"/>
          </a:xfrm>
          <a:prstGeom prst="flowChartTerminator">
            <a:avLst/>
          </a:prstGeom>
          <a:solidFill>
            <a:srgbClr val="005392">
              <a:alpha val="76863"/>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fontScale="92500"/>
          </a:bodyPr>
          <a:lstStyle/>
          <a:p>
            <a:pPr algn="ctr"/>
            <a:r>
              <a:rPr lang="en-US" sz="1867" dirty="0"/>
              <a:t>Schedule adjustments</a:t>
            </a:r>
          </a:p>
        </p:txBody>
      </p:sp>
      <p:sp>
        <p:nvSpPr>
          <p:cNvPr id="18" name="Flowchart: Terminator 17"/>
          <p:cNvSpPr/>
          <p:nvPr/>
        </p:nvSpPr>
        <p:spPr>
          <a:xfrm>
            <a:off x="4470400" y="177800"/>
            <a:ext cx="3224680" cy="1219200"/>
          </a:xfrm>
          <a:prstGeom prst="flowChartTerminator">
            <a:avLst/>
          </a:prstGeom>
          <a:solidFill>
            <a:srgbClr val="0070C0"/>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lnSpcReduction="10000"/>
          </a:bodyPr>
          <a:lstStyle/>
          <a:p>
            <a:pPr algn="ctr"/>
            <a:r>
              <a:rPr lang="en-US" sz="2533" dirty="0"/>
              <a:t>Struggles with motor coordination</a:t>
            </a:r>
          </a:p>
        </p:txBody>
      </p:sp>
      <p:sp>
        <p:nvSpPr>
          <p:cNvPr id="19" name="Flowchart: Terminator 18"/>
          <p:cNvSpPr/>
          <p:nvPr/>
        </p:nvSpPr>
        <p:spPr>
          <a:xfrm>
            <a:off x="8764120" y="177800"/>
            <a:ext cx="3224680" cy="1219200"/>
          </a:xfrm>
          <a:prstGeom prst="flowChartTerminator">
            <a:avLst/>
          </a:prstGeom>
          <a:solidFill>
            <a:srgbClr val="C00000"/>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fontScale="85000" lnSpcReduction="10000"/>
          </a:bodyPr>
          <a:lstStyle/>
          <a:p>
            <a:pPr algn="ctr"/>
            <a:r>
              <a:rPr lang="en-US" sz="2533" dirty="0"/>
              <a:t>Difficulty with reciprocal conversation</a:t>
            </a:r>
          </a:p>
        </p:txBody>
      </p:sp>
      <p:sp>
        <p:nvSpPr>
          <p:cNvPr id="20" name="Flowchart: Terminator 19"/>
          <p:cNvSpPr/>
          <p:nvPr/>
        </p:nvSpPr>
        <p:spPr>
          <a:xfrm>
            <a:off x="8432802" y="2897643"/>
            <a:ext cx="2492975" cy="644636"/>
          </a:xfrm>
          <a:prstGeom prst="flowChartTerminator">
            <a:avLst/>
          </a:prstGeom>
          <a:solidFill>
            <a:srgbClr val="920000">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1867" dirty="0"/>
              <a:t>Peer Buddy/Mentor</a:t>
            </a:r>
          </a:p>
        </p:txBody>
      </p:sp>
      <p:sp>
        <p:nvSpPr>
          <p:cNvPr id="21" name="Flowchart: Terminator 20"/>
          <p:cNvSpPr/>
          <p:nvPr/>
        </p:nvSpPr>
        <p:spPr>
          <a:xfrm>
            <a:off x="8229602" y="3925323"/>
            <a:ext cx="2492975" cy="644636"/>
          </a:xfrm>
          <a:prstGeom prst="flowChartTerminator">
            <a:avLst/>
          </a:prstGeom>
          <a:solidFill>
            <a:srgbClr val="920000">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1867" dirty="0"/>
              <a:t>Social Stories</a:t>
            </a:r>
          </a:p>
        </p:txBody>
      </p:sp>
      <p:sp>
        <p:nvSpPr>
          <p:cNvPr id="22" name="Flowchart: Terminator 21"/>
          <p:cNvSpPr/>
          <p:nvPr/>
        </p:nvSpPr>
        <p:spPr>
          <a:xfrm>
            <a:off x="8026402" y="4953002"/>
            <a:ext cx="2492975" cy="644636"/>
          </a:xfrm>
          <a:prstGeom prst="flowChartTerminator">
            <a:avLst/>
          </a:prstGeom>
          <a:solidFill>
            <a:srgbClr val="920000">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1867" dirty="0"/>
              <a:t>Role Playing</a:t>
            </a:r>
          </a:p>
        </p:txBody>
      </p:sp>
      <p:sp>
        <p:nvSpPr>
          <p:cNvPr id="23" name="Flowchart: Terminator 22"/>
          <p:cNvSpPr/>
          <p:nvPr/>
        </p:nvSpPr>
        <p:spPr>
          <a:xfrm>
            <a:off x="8636002" y="1869966"/>
            <a:ext cx="2492975" cy="644636"/>
          </a:xfrm>
          <a:prstGeom prst="flowChartTerminator">
            <a:avLst/>
          </a:prstGeom>
          <a:solidFill>
            <a:srgbClr val="920000">
              <a:alpha val="76863"/>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1867" dirty="0"/>
              <a:t>Picture supports</a:t>
            </a:r>
          </a:p>
        </p:txBody>
      </p:sp>
      <p:sp>
        <p:nvSpPr>
          <p:cNvPr id="24" name="Flowchart: Terminator 23"/>
          <p:cNvSpPr/>
          <p:nvPr/>
        </p:nvSpPr>
        <p:spPr>
          <a:xfrm>
            <a:off x="1727202" y="5933966"/>
            <a:ext cx="2492975" cy="644636"/>
          </a:xfrm>
          <a:prstGeom prst="flowChartTerminator">
            <a:avLst/>
          </a:prstGeom>
          <a:solidFill>
            <a:srgbClr val="007635">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1867" dirty="0"/>
              <a:t>Fidget items</a:t>
            </a:r>
          </a:p>
        </p:txBody>
      </p:sp>
      <p:sp>
        <p:nvSpPr>
          <p:cNvPr id="25" name="Flowchart: Terminator 24"/>
          <p:cNvSpPr/>
          <p:nvPr/>
        </p:nvSpPr>
        <p:spPr>
          <a:xfrm>
            <a:off x="4826002" y="5933966"/>
            <a:ext cx="2492975" cy="644636"/>
          </a:xfrm>
          <a:prstGeom prst="flowChartTerminator">
            <a:avLst/>
          </a:prstGeom>
          <a:solidFill>
            <a:srgbClr val="005392">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fontScale="92500"/>
          </a:bodyPr>
          <a:lstStyle/>
          <a:p>
            <a:pPr algn="ctr"/>
            <a:r>
              <a:rPr lang="en-US" sz="1867" dirty="0"/>
              <a:t>Harness on scaffolding</a:t>
            </a:r>
          </a:p>
        </p:txBody>
      </p:sp>
      <p:sp>
        <p:nvSpPr>
          <p:cNvPr id="26" name="Flowchart: Terminator 25"/>
          <p:cNvSpPr/>
          <p:nvPr/>
        </p:nvSpPr>
        <p:spPr>
          <a:xfrm>
            <a:off x="7924802" y="5933966"/>
            <a:ext cx="2492975" cy="644636"/>
          </a:xfrm>
          <a:prstGeom prst="flowChartTerminator">
            <a:avLst/>
          </a:prstGeom>
          <a:solidFill>
            <a:srgbClr val="920000">
              <a:alpha val="77000"/>
            </a:srgbClr>
          </a:solidFill>
          <a:ln>
            <a:solidFill>
              <a:schemeClr val="bg1">
                <a:lumMod val="95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a:r>
              <a:rPr lang="en-US" sz="1867" dirty="0"/>
              <a:t>Videotaping</a:t>
            </a:r>
          </a:p>
        </p:txBody>
      </p:sp>
      <p:sp>
        <p:nvSpPr>
          <p:cNvPr id="27" name="Slide Number Placeholder 3">
            <a:extLst>
              <a:ext uri="{FF2B5EF4-FFF2-40B4-BE49-F238E27FC236}">
                <a16:creationId xmlns:a16="http://schemas.microsoft.com/office/drawing/2014/main" id="{DC3B9F19-8BFA-4A36-BD2D-3A03E77E982C}"/>
              </a:ext>
            </a:extLst>
          </p:cNvPr>
          <p:cNvSpPr>
            <a:spLocks noGrp="1"/>
          </p:cNvSpPr>
          <p:nvPr>
            <p:ph type="sldNum" sz="quarter" idx="12"/>
          </p:nvPr>
        </p:nvSpPr>
        <p:spPr>
          <a:xfrm>
            <a:off x="8610600" y="6356351"/>
            <a:ext cx="2743200" cy="365125"/>
          </a:xfrm>
        </p:spPr>
        <p:txBody>
          <a:bodyPr/>
          <a:lstStyle/>
          <a:p>
            <a:fld id="{DC71AD46-028B-42E9-AB59-3AEBC8FC7C90}" type="slidenum">
              <a:rPr lang="en-US" smtClean="0"/>
              <a:pPr/>
              <a:t>22</a:t>
            </a:fld>
            <a:endParaRPr lang="en-US" dirty="0"/>
          </a:p>
        </p:txBody>
      </p:sp>
    </p:spTree>
    <p:extLst>
      <p:ext uri="{BB962C8B-B14F-4D97-AF65-F5344CB8AC3E}">
        <p14:creationId xmlns:p14="http://schemas.microsoft.com/office/powerpoint/2010/main" val="238517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4000" fill="hold" grpId="2"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800"/>
                            </p:stCondLst>
                            <p:childTnLst>
                              <p:par>
                                <p:cTn id="10" presetID="2" presetClass="entr" presetSubtype="1" decel="34000" fill="hold" grpId="2"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0-#ppt_h/2"/>
                                          </p:val>
                                        </p:tav>
                                        <p:tav tm="100000">
                                          <p:val>
                                            <p:strVal val="#ppt_y"/>
                                          </p:val>
                                        </p:tav>
                                      </p:tavLst>
                                    </p:anim>
                                  </p:childTnLst>
                                </p:cTn>
                              </p:par>
                            </p:childTnLst>
                          </p:cTn>
                        </p:par>
                        <p:par>
                          <p:cTn id="14" fill="hold">
                            <p:stCondLst>
                              <p:cond delay="1300"/>
                            </p:stCondLst>
                            <p:childTnLst>
                              <p:par>
                                <p:cTn id="15" presetID="2" presetClass="entr" presetSubtype="1" decel="34000" fill="hold" grpId="2"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decel="10000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900"/>
                                        <p:tgtEl>
                                          <p:spTgt spid="31"/>
                                        </p:tgtEl>
                                      </p:cBhvr>
                                    </p:animEffect>
                                  </p:childTnLst>
                                </p:cTn>
                              </p:par>
                              <p:par>
                                <p:cTn id="28" presetID="6" presetClass="emph" presetSubtype="0" decel="26667" fill="hold" grpId="0" nodeType="withEffect">
                                  <p:stCondLst>
                                    <p:cond delay="0"/>
                                  </p:stCondLst>
                                  <p:childTnLst>
                                    <p:animScale>
                                      <p:cBhvr>
                                        <p:cTn id="29" dur="600" fill="hold"/>
                                        <p:tgtEl>
                                          <p:spTgt spid="7"/>
                                        </p:tgtEl>
                                      </p:cBhvr>
                                      <p:by x="110000" y="11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4" decel="10000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par>
                                <p:cTn id="36" presetID="24" presetClass="emph" presetSubtype="0" fill="hold" grpId="1" nodeType="withEffect">
                                  <p:stCondLst>
                                    <p:cond delay="0"/>
                                  </p:stCondLst>
                                  <p:childTnLst>
                                    <p:animClr clrSpc="hsl" dir="cw">
                                      <p:cBhvr override="childStyle">
                                        <p:cTn id="37" dur="500" fill="hold"/>
                                        <p:tgtEl>
                                          <p:spTgt spid="15"/>
                                        </p:tgtEl>
                                        <p:attrNameLst>
                                          <p:attrName>style.color</p:attrName>
                                        </p:attrNameLst>
                                      </p:cBhvr>
                                      <p:by>
                                        <p:hsl h="0" s="-12549" l="-25098"/>
                                      </p:by>
                                    </p:animClr>
                                    <p:animClr clrSpc="hsl" dir="cw">
                                      <p:cBhvr>
                                        <p:cTn id="38" dur="500" fill="hold"/>
                                        <p:tgtEl>
                                          <p:spTgt spid="15"/>
                                        </p:tgtEl>
                                        <p:attrNameLst>
                                          <p:attrName>fillcolor</p:attrName>
                                        </p:attrNameLst>
                                      </p:cBhvr>
                                      <p:by>
                                        <p:hsl h="0" s="-12549" l="-25098"/>
                                      </p:by>
                                    </p:animClr>
                                    <p:animClr clrSpc="hsl" dir="cw">
                                      <p:cBhvr>
                                        <p:cTn id="39" dur="500" fill="hold"/>
                                        <p:tgtEl>
                                          <p:spTgt spid="15"/>
                                        </p:tgtEl>
                                        <p:attrNameLst>
                                          <p:attrName>stroke.color</p:attrName>
                                        </p:attrNameLst>
                                      </p:cBhvr>
                                      <p:by>
                                        <p:hsl h="0" s="-12549" l="-25098"/>
                                      </p:by>
                                    </p:animClr>
                                    <p:set>
                                      <p:cBhvr>
                                        <p:cTn id="40" dur="500" fill="hold"/>
                                        <p:tgtEl>
                                          <p:spTgt spid="15"/>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decel="10000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par>
                                <p:cTn id="47" presetID="24" presetClass="emph" presetSubtype="0" fill="hold" grpId="1" nodeType="withEffect">
                                  <p:stCondLst>
                                    <p:cond delay="0"/>
                                  </p:stCondLst>
                                  <p:childTnLst>
                                    <p:animClr clrSpc="hsl" dir="cw">
                                      <p:cBhvr override="childStyle">
                                        <p:cTn id="48" dur="500" fill="hold"/>
                                        <p:tgtEl>
                                          <p:spTgt spid="4"/>
                                        </p:tgtEl>
                                        <p:attrNameLst>
                                          <p:attrName>style.color</p:attrName>
                                        </p:attrNameLst>
                                      </p:cBhvr>
                                      <p:by>
                                        <p:hsl h="0" s="-12549" l="-25098"/>
                                      </p:by>
                                    </p:animClr>
                                    <p:animClr clrSpc="hsl" dir="cw">
                                      <p:cBhvr>
                                        <p:cTn id="49" dur="500" fill="hold"/>
                                        <p:tgtEl>
                                          <p:spTgt spid="4"/>
                                        </p:tgtEl>
                                        <p:attrNameLst>
                                          <p:attrName>fillcolor</p:attrName>
                                        </p:attrNameLst>
                                      </p:cBhvr>
                                      <p:by>
                                        <p:hsl h="0" s="-12549" l="-25098"/>
                                      </p:by>
                                    </p:animClr>
                                    <p:animClr clrSpc="hsl" dir="cw">
                                      <p:cBhvr>
                                        <p:cTn id="50" dur="500" fill="hold"/>
                                        <p:tgtEl>
                                          <p:spTgt spid="4"/>
                                        </p:tgtEl>
                                        <p:attrNameLst>
                                          <p:attrName>stroke.color</p:attrName>
                                        </p:attrNameLst>
                                      </p:cBhvr>
                                      <p:by>
                                        <p:hsl h="0" s="-12549" l="-25098"/>
                                      </p:by>
                                    </p:animClr>
                                    <p:set>
                                      <p:cBhvr>
                                        <p:cTn id="51" dur="500" fill="hold"/>
                                        <p:tgtEl>
                                          <p:spTgt spid="4"/>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decel="10000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ppt_x"/>
                                          </p:val>
                                        </p:tav>
                                        <p:tav tm="100000">
                                          <p:val>
                                            <p:strVal val="#ppt_x"/>
                                          </p:val>
                                        </p:tav>
                                      </p:tavLst>
                                    </p:anim>
                                    <p:anim calcmode="lin" valueType="num">
                                      <p:cBhvr additive="base">
                                        <p:cTn id="57" dur="500" fill="hold"/>
                                        <p:tgtEl>
                                          <p:spTgt spid="6"/>
                                        </p:tgtEl>
                                        <p:attrNameLst>
                                          <p:attrName>ppt_y</p:attrName>
                                        </p:attrNameLst>
                                      </p:cBhvr>
                                      <p:tavLst>
                                        <p:tav tm="0">
                                          <p:val>
                                            <p:strVal val="1+#ppt_h/2"/>
                                          </p:val>
                                        </p:tav>
                                        <p:tav tm="100000">
                                          <p:val>
                                            <p:strVal val="#ppt_y"/>
                                          </p:val>
                                        </p:tav>
                                      </p:tavLst>
                                    </p:anim>
                                  </p:childTnLst>
                                </p:cTn>
                              </p:par>
                              <p:par>
                                <p:cTn id="58" presetID="24" presetClass="emph" presetSubtype="0" fill="hold" grpId="1" nodeType="withEffect">
                                  <p:stCondLst>
                                    <p:cond delay="0"/>
                                  </p:stCondLst>
                                  <p:childTnLst>
                                    <p:animClr clrSpc="hsl" dir="cw">
                                      <p:cBhvr override="childStyle">
                                        <p:cTn id="59" dur="500" fill="hold"/>
                                        <p:tgtEl>
                                          <p:spTgt spid="5"/>
                                        </p:tgtEl>
                                        <p:attrNameLst>
                                          <p:attrName>style.color</p:attrName>
                                        </p:attrNameLst>
                                      </p:cBhvr>
                                      <p:by>
                                        <p:hsl h="0" s="-12549" l="-25098"/>
                                      </p:by>
                                    </p:animClr>
                                    <p:animClr clrSpc="hsl" dir="cw">
                                      <p:cBhvr>
                                        <p:cTn id="60" dur="500" fill="hold"/>
                                        <p:tgtEl>
                                          <p:spTgt spid="5"/>
                                        </p:tgtEl>
                                        <p:attrNameLst>
                                          <p:attrName>fillcolor</p:attrName>
                                        </p:attrNameLst>
                                      </p:cBhvr>
                                      <p:by>
                                        <p:hsl h="0" s="-12549" l="-25098"/>
                                      </p:by>
                                    </p:animClr>
                                    <p:animClr clrSpc="hsl" dir="cw">
                                      <p:cBhvr>
                                        <p:cTn id="61" dur="500" fill="hold"/>
                                        <p:tgtEl>
                                          <p:spTgt spid="5"/>
                                        </p:tgtEl>
                                        <p:attrNameLst>
                                          <p:attrName>stroke.color</p:attrName>
                                        </p:attrNameLst>
                                      </p:cBhvr>
                                      <p:by>
                                        <p:hsl h="0" s="-12549" l="-25098"/>
                                      </p:by>
                                    </p:animClr>
                                    <p:set>
                                      <p:cBhvr>
                                        <p:cTn id="62" dur="500" fill="hold"/>
                                        <p:tgtEl>
                                          <p:spTgt spid="5"/>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4" decel="10000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par>
                                <p:cTn id="69" presetID="24" presetClass="emph" presetSubtype="0" fill="hold" grpId="1" nodeType="withEffect">
                                  <p:stCondLst>
                                    <p:cond delay="0"/>
                                  </p:stCondLst>
                                  <p:childTnLst>
                                    <p:animClr clrSpc="hsl" dir="cw">
                                      <p:cBhvr override="childStyle">
                                        <p:cTn id="70" dur="500" fill="hold"/>
                                        <p:tgtEl>
                                          <p:spTgt spid="6"/>
                                        </p:tgtEl>
                                        <p:attrNameLst>
                                          <p:attrName>style.color</p:attrName>
                                        </p:attrNameLst>
                                      </p:cBhvr>
                                      <p:by>
                                        <p:hsl h="0" s="-12549" l="-25098"/>
                                      </p:by>
                                    </p:animClr>
                                    <p:animClr clrSpc="hsl" dir="cw">
                                      <p:cBhvr>
                                        <p:cTn id="71" dur="500" fill="hold"/>
                                        <p:tgtEl>
                                          <p:spTgt spid="6"/>
                                        </p:tgtEl>
                                        <p:attrNameLst>
                                          <p:attrName>fillcolor</p:attrName>
                                        </p:attrNameLst>
                                      </p:cBhvr>
                                      <p:by>
                                        <p:hsl h="0" s="-12549" l="-25098"/>
                                      </p:by>
                                    </p:animClr>
                                    <p:animClr clrSpc="hsl" dir="cw">
                                      <p:cBhvr>
                                        <p:cTn id="72" dur="500" fill="hold"/>
                                        <p:tgtEl>
                                          <p:spTgt spid="6"/>
                                        </p:tgtEl>
                                        <p:attrNameLst>
                                          <p:attrName>stroke.color</p:attrName>
                                        </p:attrNameLst>
                                      </p:cBhvr>
                                      <p:by>
                                        <p:hsl h="0" s="-12549" l="-25098"/>
                                      </p:by>
                                    </p:animClr>
                                    <p:set>
                                      <p:cBhvr>
                                        <p:cTn id="73" dur="500" fill="hold"/>
                                        <p:tgtEl>
                                          <p:spTgt spid="6"/>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par>
                                <p:cTn id="80" presetID="22" presetClass="entr" presetSubtype="1"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up)">
                                      <p:cBhvr>
                                        <p:cTn id="82" dur="900"/>
                                        <p:tgtEl>
                                          <p:spTgt spid="32"/>
                                        </p:tgtEl>
                                      </p:cBhvr>
                                    </p:animEffect>
                                  </p:childTnLst>
                                </p:cTn>
                              </p:par>
                              <p:par>
                                <p:cTn id="83" presetID="6" presetClass="emph" presetSubtype="0" decel="26667" fill="hold" grpId="0" nodeType="withEffect">
                                  <p:stCondLst>
                                    <p:cond delay="0"/>
                                  </p:stCondLst>
                                  <p:childTnLst>
                                    <p:animScale>
                                      <p:cBhvr>
                                        <p:cTn id="84" dur="600" fill="hold"/>
                                        <p:tgtEl>
                                          <p:spTgt spid="18"/>
                                        </p:tgtEl>
                                      </p:cBhvr>
                                      <p:by x="110000" y="110000"/>
                                    </p:animScale>
                                  </p:childTnLst>
                                </p:cTn>
                              </p:par>
                              <p:par>
                                <p:cTn id="85" presetID="24" presetClass="emph" presetSubtype="0" fill="hold" grpId="1" nodeType="withEffect">
                                  <p:stCondLst>
                                    <p:cond delay="0"/>
                                  </p:stCondLst>
                                  <p:childTnLst>
                                    <p:animClr clrSpc="hsl" dir="cw">
                                      <p:cBhvr override="childStyle">
                                        <p:cTn id="86" dur="500" fill="hold"/>
                                        <p:tgtEl>
                                          <p:spTgt spid="7"/>
                                        </p:tgtEl>
                                        <p:attrNameLst>
                                          <p:attrName>style.color</p:attrName>
                                        </p:attrNameLst>
                                      </p:cBhvr>
                                      <p:by>
                                        <p:hsl h="0" s="-12549" l="-25098"/>
                                      </p:by>
                                    </p:animClr>
                                    <p:animClr clrSpc="hsl" dir="cw">
                                      <p:cBhvr>
                                        <p:cTn id="87" dur="500" fill="hold"/>
                                        <p:tgtEl>
                                          <p:spTgt spid="7"/>
                                        </p:tgtEl>
                                        <p:attrNameLst>
                                          <p:attrName>fillcolor</p:attrName>
                                        </p:attrNameLst>
                                      </p:cBhvr>
                                      <p:by>
                                        <p:hsl h="0" s="-12549" l="-25098"/>
                                      </p:by>
                                    </p:animClr>
                                    <p:animClr clrSpc="hsl" dir="cw">
                                      <p:cBhvr>
                                        <p:cTn id="88" dur="500" fill="hold"/>
                                        <p:tgtEl>
                                          <p:spTgt spid="7"/>
                                        </p:tgtEl>
                                        <p:attrNameLst>
                                          <p:attrName>stroke.color</p:attrName>
                                        </p:attrNameLst>
                                      </p:cBhvr>
                                      <p:by>
                                        <p:hsl h="0" s="-12549" l="-25098"/>
                                      </p:by>
                                    </p:animClr>
                                    <p:set>
                                      <p:cBhvr>
                                        <p:cTn id="89" dur="500" fill="hold"/>
                                        <p:tgtEl>
                                          <p:spTgt spid="7"/>
                                        </p:tgtEl>
                                        <p:attrNameLst>
                                          <p:attrName>fill.type</p:attrName>
                                        </p:attrNameLst>
                                      </p:cBhvr>
                                      <p:to>
                                        <p:strVal val="solid"/>
                                      </p:to>
                                    </p:set>
                                  </p:childTnLst>
                                </p:cTn>
                              </p:par>
                              <p:par>
                                <p:cTn id="90" presetID="24" presetClass="emph" presetSubtype="0" fill="hold" grpId="1" nodeType="withEffect">
                                  <p:stCondLst>
                                    <p:cond delay="0"/>
                                  </p:stCondLst>
                                  <p:childTnLst>
                                    <p:animClr clrSpc="hsl" dir="cw">
                                      <p:cBhvr override="childStyle">
                                        <p:cTn id="91" dur="500" fill="hold"/>
                                        <p:tgtEl>
                                          <p:spTgt spid="24"/>
                                        </p:tgtEl>
                                        <p:attrNameLst>
                                          <p:attrName>style.color</p:attrName>
                                        </p:attrNameLst>
                                      </p:cBhvr>
                                      <p:by>
                                        <p:hsl h="0" s="-12549" l="-25098"/>
                                      </p:by>
                                    </p:animClr>
                                    <p:animClr clrSpc="hsl" dir="cw">
                                      <p:cBhvr>
                                        <p:cTn id="92" dur="500" fill="hold"/>
                                        <p:tgtEl>
                                          <p:spTgt spid="24"/>
                                        </p:tgtEl>
                                        <p:attrNameLst>
                                          <p:attrName>fillcolor</p:attrName>
                                        </p:attrNameLst>
                                      </p:cBhvr>
                                      <p:by>
                                        <p:hsl h="0" s="-12549" l="-25098"/>
                                      </p:by>
                                    </p:animClr>
                                    <p:animClr clrSpc="hsl" dir="cw">
                                      <p:cBhvr>
                                        <p:cTn id="93" dur="500" fill="hold"/>
                                        <p:tgtEl>
                                          <p:spTgt spid="24"/>
                                        </p:tgtEl>
                                        <p:attrNameLst>
                                          <p:attrName>stroke.color</p:attrName>
                                        </p:attrNameLst>
                                      </p:cBhvr>
                                      <p:by>
                                        <p:hsl h="0" s="-12549" l="-25098"/>
                                      </p:by>
                                    </p:animClr>
                                    <p:set>
                                      <p:cBhvr>
                                        <p:cTn id="94" dur="500" fill="hold"/>
                                        <p:tgtEl>
                                          <p:spTgt spid="24"/>
                                        </p:tgtEl>
                                        <p:attrNameLst>
                                          <p:attrName>fill.type</p:attrName>
                                        </p:attrNameLst>
                                      </p:cBhvr>
                                      <p:to>
                                        <p:strVal val="solid"/>
                                      </p:to>
                                    </p:se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fill="hold"/>
                                        <p:tgtEl>
                                          <p:spTgt spid="8"/>
                                        </p:tgtEl>
                                        <p:attrNameLst>
                                          <p:attrName>ppt_x</p:attrName>
                                        </p:attrNameLst>
                                      </p:cBhvr>
                                      <p:tavLst>
                                        <p:tav tm="0">
                                          <p:val>
                                            <p:strVal val="#ppt_x"/>
                                          </p:val>
                                        </p:tav>
                                        <p:tav tm="100000">
                                          <p:val>
                                            <p:strVal val="#ppt_x"/>
                                          </p:val>
                                        </p:tav>
                                      </p:tavLst>
                                    </p:anim>
                                    <p:anim calcmode="lin" valueType="num">
                                      <p:cBhvr additive="base">
                                        <p:cTn id="100" dur="500" fill="hold"/>
                                        <p:tgtEl>
                                          <p:spTgt spid="8"/>
                                        </p:tgtEl>
                                        <p:attrNameLst>
                                          <p:attrName>ppt_y</p:attrName>
                                        </p:attrNameLst>
                                      </p:cBhvr>
                                      <p:tavLst>
                                        <p:tav tm="0">
                                          <p:val>
                                            <p:strVal val="1+#ppt_h/2"/>
                                          </p:val>
                                        </p:tav>
                                        <p:tav tm="100000">
                                          <p:val>
                                            <p:strVal val="#ppt_y"/>
                                          </p:val>
                                        </p:tav>
                                      </p:tavLst>
                                    </p:anim>
                                  </p:childTnLst>
                                </p:cTn>
                              </p:par>
                              <p:par>
                                <p:cTn id="101" presetID="24" presetClass="emph" presetSubtype="0" fill="hold" grpId="1" nodeType="withEffect">
                                  <p:stCondLst>
                                    <p:cond delay="0"/>
                                  </p:stCondLst>
                                  <p:childTnLst>
                                    <p:animClr clrSpc="hsl" dir="cw">
                                      <p:cBhvr override="childStyle">
                                        <p:cTn id="102" dur="500" fill="hold"/>
                                        <p:tgtEl>
                                          <p:spTgt spid="16"/>
                                        </p:tgtEl>
                                        <p:attrNameLst>
                                          <p:attrName>style.color</p:attrName>
                                        </p:attrNameLst>
                                      </p:cBhvr>
                                      <p:by>
                                        <p:hsl h="0" s="-12549" l="-25098"/>
                                      </p:by>
                                    </p:animClr>
                                    <p:animClr clrSpc="hsl" dir="cw">
                                      <p:cBhvr>
                                        <p:cTn id="103" dur="500" fill="hold"/>
                                        <p:tgtEl>
                                          <p:spTgt spid="16"/>
                                        </p:tgtEl>
                                        <p:attrNameLst>
                                          <p:attrName>fillcolor</p:attrName>
                                        </p:attrNameLst>
                                      </p:cBhvr>
                                      <p:by>
                                        <p:hsl h="0" s="-12549" l="-25098"/>
                                      </p:by>
                                    </p:animClr>
                                    <p:animClr clrSpc="hsl" dir="cw">
                                      <p:cBhvr>
                                        <p:cTn id="104" dur="500" fill="hold"/>
                                        <p:tgtEl>
                                          <p:spTgt spid="16"/>
                                        </p:tgtEl>
                                        <p:attrNameLst>
                                          <p:attrName>stroke.color</p:attrName>
                                        </p:attrNameLst>
                                      </p:cBhvr>
                                      <p:by>
                                        <p:hsl h="0" s="-12549" l="-25098"/>
                                      </p:by>
                                    </p:animClr>
                                    <p:set>
                                      <p:cBhvr>
                                        <p:cTn id="105" dur="500" fill="hold"/>
                                        <p:tgtEl>
                                          <p:spTgt spid="16"/>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9"/>
                                        </p:tgtEl>
                                        <p:attrNameLst>
                                          <p:attrName>style.visibility</p:attrName>
                                        </p:attrNameLst>
                                      </p:cBhvr>
                                      <p:to>
                                        <p:strVal val="visible"/>
                                      </p:to>
                                    </p:set>
                                    <p:anim calcmode="lin" valueType="num">
                                      <p:cBhvr additive="base">
                                        <p:cTn id="110" dur="500" fill="hold"/>
                                        <p:tgtEl>
                                          <p:spTgt spid="9"/>
                                        </p:tgtEl>
                                        <p:attrNameLst>
                                          <p:attrName>ppt_x</p:attrName>
                                        </p:attrNameLst>
                                      </p:cBhvr>
                                      <p:tavLst>
                                        <p:tav tm="0">
                                          <p:val>
                                            <p:strVal val="#ppt_x"/>
                                          </p:val>
                                        </p:tav>
                                        <p:tav tm="100000">
                                          <p:val>
                                            <p:strVal val="#ppt_x"/>
                                          </p:val>
                                        </p:tav>
                                      </p:tavLst>
                                    </p:anim>
                                    <p:anim calcmode="lin" valueType="num">
                                      <p:cBhvr additive="base">
                                        <p:cTn id="111" dur="500" fill="hold"/>
                                        <p:tgtEl>
                                          <p:spTgt spid="9"/>
                                        </p:tgtEl>
                                        <p:attrNameLst>
                                          <p:attrName>ppt_y</p:attrName>
                                        </p:attrNameLst>
                                      </p:cBhvr>
                                      <p:tavLst>
                                        <p:tav tm="0">
                                          <p:val>
                                            <p:strVal val="1+#ppt_h/2"/>
                                          </p:val>
                                        </p:tav>
                                        <p:tav tm="100000">
                                          <p:val>
                                            <p:strVal val="#ppt_y"/>
                                          </p:val>
                                        </p:tav>
                                      </p:tavLst>
                                    </p:anim>
                                  </p:childTnLst>
                                </p:cTn>
                              </p:par>
                              <p:par>
                                <p:cTn id="112" presetID="24" presetClass="emph" presetSubtype="0" fill="hold" grpId="1" nodeType="withEffect">
                                  <p:stCondLst>
                                    <p:cond delay="0"/>
                                  </p:stCondLst>
                                  <p:childTnLst>
                                    <p:animClr clrSpc="hsl" dir="cw">
                                      <p:cBhvr override="childStyle">
                                        <p:cTn id="113" dur="500" fill="hold"/>
                                        <p:tgtEl>
                                          <p:spTgt spid="8"/>
                                        </p:tgtEl>
                                        <p:attrNameLst>
                                          <p:attrName>style.color</p:attrName>
                                        </p:attrNameLst>
                                      </p:cBhvr>
                                      <p:by>
                                        <p:hsl h="0" s="-12549" l="-25098"/>
                                      </p:by>
                                    </p:animClr>
                                    <p:animClr clrSpc="hsl" dir="cw">
                                      <p:cBhvr>
                                        <p:cTn id="114" dur="500" fill="hold"/>
                                        <p:tgtEl>
                                          <p:spTgt spid="8"/>
                                        </p:tgtEl>
                                        <p:attrNameLst>
                                          <p:attrName>fillcolor</p:attrName>
                                        </p:attrNameLst>
                                      </p:cBhvr>
                                      <p:by>
                                        <p:hsl h="0" s="-12549" l="-25098"/>
                                      </p:by>
                                    </p:animClr>
                                    <p:animClr clrSpc="hsl" dir="cw">
                                      <p:cBhvr>
                                        <p:cTn id="115" dur="500" fill="hold"/>
                                        <p:tgtEl>
                                          <p:spTgt spid="8"/>
                                        </p:tgtEl>
                                        <p:attrNameLst>
                                          <p:attrName>stroke.color</p:attrName>
                                        </p:attrNameLst>
                                      </p:cBhvr>
                                      <p:by>
                                        <p:hsl h="0" s="-12549" l="-25098"/>
                                      </p:by>
                                    </p:animClr>
                                    <p:set>
                                      <p:cBhvr>
                                        <p:cTn id="116" dur="500" fill="hold"/>
                                        <p:tgtEl>
                                          <p:spTgt spid="8"/>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additive="base">
                                        <p:cTn id="121" dur="500" fill="hold"/>
                                        <p:tgtEl>
                                          <p:spTgt spid="10"/>
                                        </p:tgtEl>
                                        <p:attrNameLst>
                                          <p:attrName>ppt_x</p:attrName>
                                        </p:attrNameLst>
                                      </p:cBhvr>
                                      <p:tavLst>
                                        <p:tav tm="0">
                                          <p:val>
                                            <p:strVal val="#ppt_x"/>
                                          </p:val>
                                        </p:tav>
                                        <p:tav tm="100000">
                                          <p:val>
                                            <p:strVal val="#ppt_x"/>
                                          </p:val>
                                        </p:tav>
                                      </p:tavLst>
                                    </p:anim>
                                    <p:anim calcmode="lin" valueType="num">
                                      <p:cBhvr additive="base">
                                        <p:cTn id="122" dur="500" fill="hold"/>
                                        <p:tgtEl>
                                          <p:spTgt spid="10"/>
                                        </p:tgtEl>
                                        <p:attrNameLst>
                                          <p:attrName>ppt_y</p:attrName>
                                        </p:attrNameLst>
                                      </p:cBhvr>
                                      <p:tavLst>
                                        <p:tav tm="0">
                                          <p:val>
                                            <p:strVal val="1+#ppt_h/2"/>
                                          </p:val>
                                        </p:tav>
                                        <p:tav tm="100000">
                                          <p:val>
                                            <p:strVal val="#ppt_y"/>
                                          </p:val>
                                        </p:tav>
                                      </p:tavLst>
                                    </p:anim>
                                  </p:childTnLst>
                                </p:cTn>
                              </p:par>
                              <p:par>
                                <p:cTn id="123" presetID="24" presetClass="emph" presetSubtype="0" fill="hold" grpId="1" nodeType="withEffect">
                                  <p:stCondLst>
                                    <p:cond delay="0"/>
                                  </p:stCondLst>
                                  <p:childTnLst>
                                    <p:animClr clrSpc="hsl" dir="cw">
                                      <p:cBhvr override="childStyle">
                                        <p:cTn id="124" dur="500" fill="hold"/>
                                        <p:tgtEl>
                                          <p:spTgt spid="9"/>
                                        </p:tgtEl>
                                        <p:attrNameLst>
                                          <p:attrName>style.color</p:attrName>
                                        </p:attrNameLst>
                                      </p:cBhvr>
                                      <p:by>
                                        <p:hsl h="0" s="-12549" l="-25098"/>
                                      </p:by>
                                    </p:animClr>
                                    <p:animClr clrSpc="hsl" dir="cw">
                                      <p:cBhvr>
                                        <p:cTn id="125" dur="500" fill="hold"/>
                                        <p:tgtEl>
                                          <p:spTgt spid="9"/>
                                        </p:tgtEl>
                                        <p:attrNameLst>
                                          <p:attrName>fillcolor</p:attrName>
                                        </p:attrNameLst>
                                      </p:cBhvr>
                                      <p:by>
                                        <p:hsl h="0" s="-12549" l="-25098"/>
                                      </p:by>
                                    </p:animClr>
                                    <p:animClr clrSpc="hsl" dir="cw">
                                      <p:cBhvr>
                                        <p:cTn id="126" dur="500" fill="hold"/>
                                        <p:tgtEl>
                                          <p:spTgt spid="9"/>
                                        </p:tgtEl>
                                        <p:attrNameLst>
                                          <p:attrName>stroke.color</p:attrName>
                                        </p:attrNameLst>
                                      </p:cBhvr>
                                      <p:by>
                                        <p:hsl h="0" s="-12549" l="-25098"/>
                                      </p:by>
                                    </p:animClr>
                                    <p:set>
                                      <p:cBhvr>
                                        <p:cTn id="127" dur="500" fill="hold"/>
                                        <p:tgtEl>
                                          <p:spTgt spid="9"/>
                                        </p:tgtEl>
                                        <p:attrNameLst>
                                          <p:attrName>fill.type</p:attrName>
                                        </p:attrNameLst>
                                      </p:cBhvr>
                                      <p:to>
                                        <p:strVal val="solid"/>
                                      </p:to>
                                    </p:se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25"/>
                                        </p:tgtEl>
                                        <p:attrNameLst>
                                          <p:attrName>style.visibility</p:attrName>
                                        </p:attrNameLst>
                                      </p:cBhvr>
                                      <p:to>
                                        <p:strVal val="visible"/>
                                      </p:to>
                                    </p:set>
                                    <p:anim calcmode="lin" valueType="num">
                                      <p:cBhvr additive="base">
                                        <p:cTn id="132" dur="500" fill="hold"/>
                                        <p:tgtEl>
                                          <p:spTgt spid="25"/>
                                        </p:tgtEl>
                                        <p:attrNameLst>
                                          <p:attrName>ppt_x</p:attrName>
                                        </p:attrNameLst>
                                      </p:cBhvr>
                                      <p:tavLst>
                                        <p:tav tm="0">
                                          <p:val>
                                            <p:strVal val="#ppt_x"/>
                                          </p:val>
                                        </p:tav>
                                        <p:tav tm="100000">
                                          <p:val>
                                            <p:strVal val="#ppt_x"/>
                                          </p:val>
                                        </p:tav>
                                      </p:tavLst>
                                    </p:anim>
                                    <p:anim calcmode="lin" valueType="num">
                                      <p:cBhvr additive="base">
                                        <p:cTn id="133" dur="500" fill="hold"/>
                                        <p:tgtEl>
                                          <p:spTgt spid="25"/>
                                        </p:tgtEl>
                                        <p:attrNameLst>
                                          <p:attrName>ppt_y</p:attrName>
                                        </p:attrNameLst>
                                      </p:cBhvr>
                                      <p:tavLst>
                                        <p:tav tm="0">
                                          <p:val>
                                            <p:strVal val="1+#ppt_h/2"/>
                                          </p:val>
                                        </p:tav>
                                        <p:tav tm="100000">
                                          <p:val>
                                            <p:strVal val="#ppt_y"/>
                                          </p:val>
                                        </p:tav>
                                      </p:tavLst>
                                    </p:anim>
                                  </p:childTnLst>
                                </p:cTn>
                              </p:par>
                              <p:par>
                                <p:cTn id="134" presetID="24" presetClass="emph" presetSubtype="0" fill="hold" grpId="1" nodeType="withEffect">
                                  <p:stCondLst>
                                    <p:cond delay="0"/>
                                  </p:stCondLst>
                                  <p:childTnLst>
                                    <p:animClr clrSpc="hsl" dir="cw">
                                      <p:cBhvr override="childStyle">
                                        <p:cTn id="135" dur="500" fill="hold"/>
                                        <p:tgtEl>
                                          <p:spTgt spid="10"/>
                                        </p:tgtEl>
                                        <p:attrNameLst>
                                          <p:attrName>style.color</p:attrName>
                                        </p:attrNameLst>
                                      </p:cBhvr>
                                      <p:by>
                                        <p:hsl h="0" s="-12549" l="-25098"/>
                                      </p:by>
                                    </p:animClr>
                                    <p:animClr clrSpc="hsl" dir="cw">
                                      <p:cBhvr>
                                        <p:cTn id="136" dur="500" fill="hold"/>
                                        <p:tgtEl>
                                          <p:spTgt spid="10"/>
                                        </p:tgtEl>
                                        <p:attrNameLst>
                                          <p:attrName>fillcolor</p:attrName>
                                        </p:attrNameLst>
                                      </p:cBhvr>
                                      <p:by>
                                        <p:hsl h="0" s="-12549" l="-25098"/>
                                      </p:by>
                                    </p:animClr>
                                    <p:animClr clrSpc="hsl" dir="cw">
                                      <p:cBhvr>
                                        <p:cTn id="137" dur="500" fill="hold"/>
                                        <p:tgtEl>
                                          <p:spTgt spid="10"/>
                                        </p:tgtEl>
                                        <p:attrNameLst>
                                          <p:attrName>stroke.color</p:attrName>
                                        </p:attrNameLst>
                                      </p:cBhvr>
                                      <p:by>
                                        <p:hsl h="0" s="-12549" l="-25098"/>
                                      </p:by>
                                    </p:animClr>
                                    <p:set>
                                      <p:cBhvr>
                                        <p:cTn id="138" dur="500" fill="hold"/>
                                        <p:tgtEl>
                                          <p:spTgt spid="10"/>
                                        </p:tgtEl>
                                        <p:attrNameLst>
                                          <p:attrName>fill.type</p:attrName>
                                        </p:attrNameLst>
                                      </p:cBhvr>
                                      <p:to>
                                        <p:strVal val="solid"/>
                                      </p:to>
                                    </p:set>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3"/>
                                        </p:tgtEl>
                                        <p:attrNameLst>
                                          <p:attrName>style.visibility</p:attrName>
                                        </p:attrNameLst>
                                      </p:cBhvr>
                                      <p:to>
                                        <p:strVal val="visible"/>
                                      </p:to>
                                    </p:set>
                                    <p:anim calcmode="lin" valueType="num">
                                      <p:cBhvr additive="base">
                                        <p:cTn id="143" dur="500" fill="hold"/>
                                        <p:tgtEl>
                                          <p:spTgt spid="23"/>
                                        </p:tgtEl>
                                        <p:attrNameLst>
                                          <p:attrName>ppt_x</p:attrName>
                                        </p:attrNameLst>
                                      </p:cBhvr>
                                      <p:tavLst>
                                        <p:tav tm="0">
                                          <p:val>
                                            <p:strVal val="#ppt_x"/>
                                          </p:val>
                                        </p:tav>
                                        <p:tav tm="100000">
                                          <p:val>
                                            <p:strVal val="#ppt_x"/>
                                          </p:val>
                                        </p:tav>
                                      </p:tavLst>
                                    </p:anim>
                                    <p:anim calcmode="lin" valueType="num">
                                      <p:cBhvr additive="base">
                                        <p:cTn id="144" dur="500" fill="hold"/>
                                        <p:tgtEl>
                                          <p:spTgt spid="23"/>
                                        </p:tgtEl>
                                        <p:attrNameLst>
                                          <p:attrName>ppt_y</p:attrName>
                                        </p:attrNameLst>
                                      </p:cBhvr>
                                      <p:tavLst>
                                        <p:tav tm="0">
                                          <p:val>
                                            <p:strVal val="1+#ppt_h/2"/>
                                          </p:val>
                                        </p:tav>
                                        <p:tav tm="100000">
                                          <p:val>
                                            <p:strVal val="#ppt_y"/>
                                          </p:val>
                                        </p:tav>
                                      </p:tavLst>
                                    </p:anim>
                                  </p:childTnLst>
                                </p:cTn>
                              </p:par>
                              <p:par>
                                <p:cTn id="145" presetID="22" presetClass="entr" presetSubtype="1" fill="hold" nodeType="withEffect">
                                  <p:stCondLst>
                                    <p:cond delay="0"/>
                                  </p:stCondLst>
                                  <p:childTnLst>
                                    <p:set>
                                      <p:cBhvr>
                                        <p:cTn id="146" dur="1" fill="hold">
                                          <p:stCondLst>
                                            <p:cond delay="0"/>
                                          </p:stCondLst>
                                        </p:cTn>
                                        <p:tgtEl>
                                          <p:spTgt spid="33"/>
                                        </p:tgtEl>
                                        <p:attrNameLst>
                                          <p:attrName>style.visibility</p:attrName>
                                        </p:attrNameLst>
                                      </p:cBhvr>
                                      <p:to>
                                        <p:strVal val="visible"/>
                                      </p:to>
                                    </p:set>
                                    <p:animEffect transition="in" filter="wipe(up)">
                                      <p:cBhvr>
                                        <p:cTn id="147" dur="900"/>
                                        <p:tgtEl>
                                          <p:spTgt spid="33"/>
                                        </p:tgtEl>
                                      </p:cBhvr>
                                    </p:animEffect>
                                  </p:childTnLst>
                                </p:cTn>
                              </p:par>
                              <p:par>
                                <p:cTn id="148" presetID="6" presetClass="emph" presetSubtype="0" decel="26667" fill="hold" grpId="0" nodeType="withEffect">
                                  <p:stCondLst>
                                    <p:cond delay="0"/>
                                  </p:stCondLst>
                                  <p:childTnLst>
                                    <p:animScale>
                                      <p:cBhvr>
                                        <p:cTn id="149" dur="600" fill="hold"/>
                                        <p:tgtEl>
                                          <p:spTgt spid="19"/>
                                        </p:tgtEl>
                                      </p:cBhvr>
                                      <p:by x="110000" y="110000"/>
                                    </p:animScale>
                                  </p:childTnLst>
                                </p:cTn>
                              </p:par>
                              <p:par>
                                <p:cTn id="150" presetID="24" presetClass="emph" presetSubtype="0" fill="hold" grpId="1" nodeType="withEffect">
                                  <p:stCondLst>
                                    <p:cond delay="0"/>
                                  </p:stCondLst>
                                  <p:childTnLst>
                                    <p:animClr clrSpc="hsl" dir="cw">
                                      <p:cBhvr override="childStyle">
                                        <p:cTn id="151" dur="500" fill="hold"/>
                                        <p:tgtEl>
                                          <p:spTgt spid="18"/>
                                        </p:tgtEl>
                                        <p:attrNameLst>
                                          <p:attrName>style.color</p:attrName>
                                        </p:attrNameLst>
                                      </p:cBhvr>
                                      <p:by>
                                        <p:hsl h="0" s="-12549" l="-25098"/>
                                      </p:by>
                                    </p:animClr>
                                    <p:animClr clrSpc="hsl" dir="cw">
                                      <p:cBhvr>
                                        <p:cTn id="152" dur="500" fill="hold"/>
                                        <p:tgtEl>
                                          <p:spTgt spid="18"/>
                                        </p:tgtEl>
                                        <p:attrNameLst>
                                          <p:attrName>fillcolor</p:attrName>
                                        </p:attrNameLst>
                                      </p:cBhvr>
                                      <p:by>
                                        <p:hsl h="0" s="-12549" l="-25098"/>
                                      </p:by>
                                    </p:animClr>
                                    <p:animClr clrSpc="hsl" dir="cw">
                                      <p:cBhvr>
                                        <p:cTn id="153" dur="500" fill="hold"/>
                                        <p:tgtEl>
                                          <p:spTgt spid="18"/>
                                        </p:tgtEl>
                                        <p:attrNameLst>
                                          <p:attrName>stroke.color</p:attrName>
                                        </p:attrNameLst>
                                      </p:cBhvr>
                                      <p:by>
                                        <p:hsl h="0" s="-12549" l="-25098"/>
                                      </p:by>
                                    </p:animClr>
                                    <p:set>
                                      <p:cBhvr>
                                        <p:cTn id="154" dur="500" fill="hold"/>
                                        <p:tgtEl>
                                          <p:spTgt spid="18"/>
                                        </p:tgtEl>
                                        <p:attrNameLst>
                                          <p:attrName>fill.type</p:attrName>
                                        </p:attrNameLst>
                                      </p:cBhvr>
                                      <p:to>
                                        <p:strVal val="solid"/>
                                      </p:to>
                                    </p:set>
                                  </p:childTnLst>
                                </p:cTn>
                              </p:par>
                              <p:par>
                                <p:cTn id="155" presetID="24" presetClass="emph" presetSubtype="0" fill="hold" grpId="1" nodeType="withEffect">
                                  <p:stCondLst>
                                    <p:cond delay="0"/>
                                  </p:stCondLst>
                                  <p:childTnLst>
                                    <p:animClr clrSpc="hsl" dir="cw">
                                      <p:cBhvr override="childStyle">
                                        <p:cTn id="156" dur="500" fill="hold"/>
                                        <p:tgtEl>
                                          <p:spTgt spid="25"/>
                                        </p:tgtEl>
                                        <p:attrNameLst>
                                          <p:attrName>style.color</p:attrName>
                                        </p:attrNameLst>
                                      </p:cBhvr>
                                      <p:by>
                                        <p:hsl h="0" s="-12549" l="-25098"/>
                                      </p:by>
                                    </p:animClr>
                                    <p:animClr clrSpc="hsl" dir="cw">
                                      <p:cBhvr>
                                        <p:cTn id="157" dur="500" fill="hold"/>
                                        <p:tgtEl>
                                          <p:spTgt spid="25"/>
                                        </p:tgtEl>
                                        <p:attrNameLst>
                                          <p:attrName>fillcolor</p:attrName>
                                        </p:attrNameLst>
                                      </p:cBhvr>
                                      <p:by>
                                        <p:hsl h="0" s="-12549" l="-25098"/>
                                      </p:by>
                                    </p:animClr>
                                    <p:animClr clrSpc="hsl" dir="cw">
                                      <p:cBhvr>
                                        <p:cTn id="158" dur="500" fill="hold"/>
                                        <p:tgtEl>
                                          <p:spTgt spid="25"/>
                                        </p:tgtEl>
                                        <p:attrNameLst>
                                          <p:attrName>stroke.color</p:attrName>
                                        </p:attrNameLst>
                                      </p:cBhvr>
                                      <p:by>
                                        <p:hsl h="0" s="-12549" l="-25098"/>
                                      </p:by>
                                    </p:animClr>
                                    <p:set>
                                      <p:cBhvr>
                                        <p:cTn id="159" dur="500" fill="hold"/>
                                        <p:tgtEl>
                                          <p:spTgt spid="25"/>
                                        </p:tgtEl>
                                        <p:attrNameLst>
                                          <p:attrName>fill.type</p:attrName>
                                        </p:attrNameLst>
                                      </p:cBhvr>
                                      <p:to>
                                        <p:strVal val="solid"/>
                                      </p:to>
                                    </p:se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20"/>
                                        </p:tgtEl>
                                        <p:attrNameLst>
                                          <p:attrName>style.visibility</p:attrName>
                                        </p:attrNameLst>
                                      </p:cBhvr>
                                      <p:to>
                                        <p:strVal val="visible"/>
                                      </p:to>
                                    </p:set>
                                    <p:anim calcmode="lin" valueType="num">
                                      <p:cBhvr additive="base">
                                        <p:cTn id="164" dur="500" fill="hold"/>
                                        <p:tgtEl>
                                          <p:spTgt spid="20"/>
                                        </p:tgtEl>
                                        <p:attrNameLst>
                                          <p:attrName>ppt_x</p:attrName>
                                        </p:attrNameLst>
                                      </p:cBhvr>
                                      <p:tavLst>
                                        <p:tav tm="0">
                                          <p:val>
                                            <p:strVal val="#ppt_x"/>
                                          </p:val>
                                        </p:tav>
                                        <p:tav tm="100000">
                                          <p:val>
                                            <p:strVal val="#ppt_x"/>
                                          </p:val>
                                        </p:tav>
                                      </p:tavLst>
                                    </p:anim>
                                    <p:anim calcmode="lin" valueType="num">
                                      <p:cBhvr additive="base">
                                        <p:cTn id="165" dur="500" fill="hold"/>
                                        <p:tgtEl>
                                          <p:spTgt spid="20"/>
                                        </p:tgtEl>
                                        <p:attrNameLst>
                                          <p:attrName>ppt_y</p:attrName>
                                        </p:attrNameLst>
                                      </p:cBhvr>
                                      <p:tavLst>
                                        <p:tav tm="0">
                                          <p:val>
                                            <p:strVal val="1+#ppt_h/2"/>
                                          </p:val>
                                        </p:tav>
                                        <p:tav tm="100000">
                                          <p:val>
                                            <p:strVal val="#ppt_y"/>
                                          </p:val>
                                        </p:tav>
                                      </p:tavLst>
                                    </p:anim>
                                  </p:childTnLst>
                                </p:cTn>
                              </p:par>
                              <p:par>
                                <p:cTn id="166" presetID="24" presetClass="emph" presetSubtype="0" fill="hold" grpId="1" nodeType="withEffect">
                                  <p:stCondLst>
                                    <p:cond delay="0"/>
                                  </p:stCondLst>
                                  <p:childTnLst>
                                    <p:animClr clrSpc="hsl" dir="cw">
                                      <p:cBhvr override="childStyle">
                                        <p:cTn id="167" dur="500" fill="hold"/>
                                        <p:tgtEl>
                                          <p:spTgt spid="23"/>
                                        </p:tgtEl>
                                        <p:attrNameLst>
                                          <p:attrName>style.color</p:attrName>
                                        </p:attrNameLst>
                                      </p:cBhvr>
                                      <p:by>
                                        <p:hsl h="0" s="-12549" l="-25098"/>
                                      </p:by>
                                    </p:animClr>
                                    <p:animClr clrSpc="hsl" dir="cw">
                                      <p:cBhvr>
                                        <p:cTn id="168" dur="500" fill="hold"/>
                                        <p:tgtEl>
                                          <p:spTgt spid="23"/>
                                        </p:tgtEl>
                                        <p:attrNameLst>
                                          <p:attrName>fillcolor</p:attrName>
                                        </p:attrNameLst>
                                      </p:cBhvr>
                                      <p:by>
                                        <p:hsl h="0" s="-12549" l="-25098"/>
                                      </p:by>
                                    </p:animClr>
                                    <p:animClr clrSpc="hsl" dir="cw">
                                      <p:cBhvr>
                                        <p:cTn id="169" dur="500" fill="hold"/>
                                        <p:tgtEl>
                                          <p:spTgt spid="23"/>
                                        </p:tgtEl>
                                        <p:attrNameLst>
                                          <p:attrName>stroke.color</p:attrName>
                                        </p:attrNameLst>
                                      </p:cBhvr>
                                      <p:by>
                                        <p:hsl h="0" s="-12549" l="-25098"/>
                                      </p:by>
                                    </p:animClr>
                                    <p:set>
                                      <p:cBhvr>
                                        <p:cTn id="170" dur="500" fill="hold"/>
                                        <p:tgtEl>
                                          <p:spTgt spid="23"/>
                                        </p:tgtEl>
                                        <p:attrNameLst>
                                          <p:attrName>fill.type</p:attrName>
                                        </p:attrNameLst>
                                      </p:cBhvr>
                                      <p:to>
                                        <p:strVal val="solid"/>
                                      </p:to>
                                    </p:set>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1"/>
                                        </p:tgtEl>
                                        <p:attrNameLst>
                                          <p:attrName>style.visibility</p:attrName>
                                        </p:attrNameLst>
                                      </p:cBhvr>
                                      <p:to>
                                        <p:strVal val="visible"/>
                                      </p:to>
                                    </p:set>
                                    <p:anim calcmode="lin" valueType="num">
                                      <p:cBhvr additive="base">
                                        <p:cTn id="175" dur="500" fill="hold"/>
                                        <p:tgtEl>
                                          <p:spTgt spid="21"/>
                                        </p:tgtEl>
                                        <p:attrNameLst>
                                          <p:attrName>ppt_x</p:attrName>
                                        </p:attrNameLst>
                                      </p:cBhvr>
                                      <p:tavLst>
                                        <p:tav tm="0">
                                          <p:val>
                                            <p:strVal val="#ppt_x"/>
                                          </p:val>
                                        </p:tav>
                                        <p:tav tm="100000">
                                          <p:val>
                                            <p:strVal val="#ppt_x"/>
                                          </p:val>
                                        </p:tav>
                                      </p:tavLst>
                                    </p:anim>
                                    <p:anim calcmode="lin" valueType="num">
                                      <p:cBhvr additive="base">
                                        <p:cTn id="176" dur="500" fill="hold"/>
                                        <p:tgtEl>
                                          <p:spTgt spid="21"/>
                                        </p:tgtEl>
                                        <p:attrNameLst>
                                          <p:attrName>ppt_y</p:attrName>
                                        </p:attrNameLst>
                                      </p:cBhvr>
                                      <p:tavLst>
                                        <p:tav tm="0">
                                          <p:val>
                                            <p:strVal val="1+#ppt_h/2"/>
                                          </p:val>
                                        </p:tav>
                                        <p:tav tm="100000">
                                          <p:val>
                                            <p:strVal val="#ppt_y"/>
                                          </p:val>
                                        </p:tav>
                                      </p:tavLst>
                                    </p:anim>
                                  </p:childTnLst>
                                </p:cTn>
                              </p:par>
                              <p:par>
                                <p:cTn id="177" presetID="24" presetClass="emph" presetSubtype="0" fill="hold" grpId="1" nodeType="withEffect">
                                  <p:stCondLst>
                                    <p:cond delay="0"/>
                                  </p:stCondLst>
                                  <p:childTnLst>
                                    <p:animClr clrSpc="hsl" dir="cw">
                                      <p:cBhvr override="childStyle">
                                        <p:cTn id="178" dur="500" fill="hold"/>
                                        <p:tgtEl>
                                          <p:spTgt spid="20"/>
                                        </p:tgtEl>
                                        <p:attrNameLst>
                                          <p:attrName>style.color</p:attrName>
                                        </p:attrNameLst>
                                      </p:cBhvr>
                                      <p:by>
                                        <p:hsl h="0" s="-12549" l="-25098"/>
                                      </p:by>
                                    </p:animClr>
                                    <p:animClr clrSpc="hsl" dir="cw">
                                      <p:cBhvr>
                                        <p:cTn id="179" dur="500" fill="hold"/>
                                        <p:tgtEl>
                                          <p:spTgt spid="20"/>
                                        </p:tgtEl>
                                        <p:attrNameLst>
                                          <p:attrName>fillcolor</p:attrName>
                                        </p:attrNameLst>
                                      </p:cBhvr>
                                      <p:by>
                                        <p:hsl h="0" s="-12549" l="-25098"/>
                                      </p:by>
                                    </p:animClr>
                                    <p:animClr clrSpc="hsl" dir="cw">
                                      <p:cBhvr>
                                        <p:cTn id="180" dur="500" fill="hold"/>
                                        <p:tgtEl>
                                          <p:spTgt spid="20"/>
                                        </p:tgtEl>
                                        <p:attrNameLst>
                                          <p:attrName>stroke.color</p:attrName>
                                        </p:attrNameLst>
                                      </p:cBhvr>
                                      <p:by>
                                        <p:hsl h="0" s="-12549" l="-25098"/>
                                      </p:by>
                                    </p:animClr>
                                    <p:set>
                                      <p:cBhvr>
                                        <p:cTn id="181" dur="500" fill="hold"/>
                                        <p:tgtEl>
                                          <p:spTgt spid="20"/>
                                        </p:tgtEl>
                                        <p:attrNameLst>
                                          <p:attrName>fill.type</p:attrName>
                                        </p:attrNameLst>
                                      </p:cBhvr>
                                      <p:to>
                                        <p:strVal val="solid"/>
                                      </p:to>
                                    </p:set>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22"/>
                                        </p:tgtEl>
                                        <p:attrNameLst>
                                          <p:attrName>style.visibility</p:attrName>
                                        </p:attrNameLst>
                                      </p:cBhvr>
                                      <p:to>
                                        <p:strVal val="visible"/>
                                      </p:to>
                                    </p:set>
                                    <p:anim calcmode="lin" valueType="num">
                                      <p:cBhvr additive="base">
                                        <p:cTn id="186" dur="500" fill="hold"/>
                                        <p:tgtEl>
                                          <p:spTgt spid="22"/>
                                        </p:tgtEl>
                                        <p:attrNameLst>
                                          <p:attrName>ppt_x</p:attrName>
                                        </p:attrNameLst>
                                      </p:cBhvr>
                                      <p:tavLst>
                                        <p:tav tm="0">
                                          <p:val>
                                            <p:strVal val="#ppt_x"/>
                                          </p:val>
                                        </p:tav>
                                        <p:tav tm="100000">
                                          <p:val>
                                            <p:strVal val="#ppt_x"/>
                                          </p:val>
                                        </p:tav>
                                      </p:tavLst>
                                    </p:anim>
                                    <p:anim calcmode="lin" valueType="num">
                                      <p:cBhvr additive="base">
                                        <p:cTn id="187" dur="500" fill="hold"/>
                                        <p:tgtEl>
                                          <p:spTgt spid="22"/>
                                        </p:tgtEl>
                                        <p:attrNameLst>
                                          <p:attrName>ppt_y</p:attrName>
                                        </p:attrNameLst>
                                      </p:cBhvr>
                                      <p:tavLst>
                                        <p:tav tm="0">
                                          <p:val>
                                            <p:strVal val="1+#ppt_h/2"/>
                                          </p:val>
                                        </p:tav>
                                        <p:tav tm="100000">
                                          <p:val>
                                            <p:strVal val="#ppt_y"/>
                                          </p:val>
                                        </p:tav>
                                      </p:tavLst>
                                    </p:anim>
                                  </p:childTnLst>
                                </p:cTn>
                              </p:par>
                              <p:par>
                                <p:cTn id="188" presetID="24" presetClass="emph" presetSubtype="0" fill="hold" grpId="1" nodeType="withEffect">
                                  <p:stCondLst>
                                    <p:cond delay="0"/>
                                  </p:stCondLst>
                                  <p:childTnLst>
                                    <p:animClr clrSpc="hsl" dir="cw">
                                      <p:cBhvr override="childStyle">
                                        <p:cTn id="189" dur="500" fill="hold"/>
                                        <p:tgtEl>
                                          <p:spTgt spid="21"/>
                                        </p:tgtEl>
                                        <p:attrNameLst>
                                          <p:attrName>style.color</p:attrName>
                                        </p:attrNameLst>
                                      </p:cBhvr>
                                      <p:by>
                                        <p:hsl h="0" s="-12549" l="-25098"/>
                                      </p:by>
                                    </p:animClr>
                                    <p:animClr clrSpc="hsl" dir="cw">
                                      <p:cBhvr>
                                        <p:cTn id="190" dur="500" fill="hold"/>
                                        <p:tgtEl>
                                          <p:spTgt spid="21"/>
                                        </p:tgtEl>
                                        <p:attrNameLst>
                                          <p:attrName>fillcolor</p:attrName>
                                        </p:attrNameLst>
                                      </p:cBhvr>
                                      <p:by>
                                        <p:hsl h="0" s="-12549" l="-25098"/>
                                      </p:by>
                                    </p:animClr>
                                    <p:animClr clrSpc="hsl" dir="cw">
                                      <p:cBhvr>
                                        <p:cTn id="191" dur="500" fill="hold"/>
                                        <p:tgtEl>
                                          <p:spTgt spid="21"/>
                                        </p:tgtEl>
                                        <p:attrNameLst>
                                          <p:attrName>stroke.color</p:attrName>
                                        </p:attrNameLst>
                                      </p:cBhvr>
                                      <p:by>
                                        <p:hsl h="0" s="-12549" l="-25098"/>
                                      </p:by>
                                    </p:animClr>
                                    <p:set>
                                      <p:cBhvr>
                                        <p:cTn id="192" dur="500" fill="hold"/>
                                        <p:tgtEl>
                                          <p:spTgt spid="21"/>
                                        </p:tgtEl>
                                        <p:attrNameLst>
                                          <p:attrName>fill.type</p:attrName>
                                        </p:attrNameLst>
                                      </p:cBhvr>
                                      <p:to>
                                        <p:strVal val="solid"/>
                                      </p:to>
                                    </p:set>
                                  </p:child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additive="base">
                                        <p:cTn id="197" dur="500" fill="hold"/>
                                        <p:tgtEl>
                                          <p:spTgt spid="26"/>
                                        </p:tgtEl>
                                        <p:attrNameLst>
                                          <p:attrName>ppt_x</p:attrName>
                                        </p:attrNameLst>
                                      </p:cBhvr>
                                      <p:tavLst>
                                        <p:tav tm="0">
                                          <p:val>
                                            <p:strVal val="#ppt_x"/>
                                          </p:val>
                                        </p:tav>
                                        <p:tav tm="100000">
                                          <p:val>
                                            <p:strVal val="#ppt_x"/>
                                          </p:val>
                                        </p:tav>
                                      </p:tavLst>
                                    </p:anim>
                                    <p:anim calcmode="lin" valueType="num">
                                      <p:cBhvr additive="base">
                                        <p:cTn id="198" dur="500" fill="hold"/>
                                        <p:tgtEl>
                                          <p:spTgt spid="26"/>
                                        </p:tgtEl>
                                        <p:attrNameLst>
                                          <p:attrName>ppt_y</p:attrName>
                                        </p:attrNameLst>
                                      </p:cBhvr>
                                      <p:tavLst>
                                        <p:tav tm="0">
                                          <p:val>
                                            <p:strVal val="1+#ppt_h/2"/>
                                          </p:val>
                                        </p:tav>
                                        <p:tav tm="100000">
                                          <p:val>
                                            <p:strVal val="#ppt_y"/>
                                          </p:val>
                                        </p:tav>
                                      </p:tavLst>
                                    </p:anim>
                                  </p:childTnLst>
                                </p:cTn>
                              </p:par>
                              <p:par>
                                <p:cTn id="199" presetID="24" presetClass="emph" presetSubtype="0" fill="hold" grpId="1" nodeType="withEffect">
                                  <p:stCondLst>
                                    <p:cond delay="0"/>
                                  </p:stCondLst>
                                  <p:childTnLst>
                                    <p:animClr clrSpc="hsl" dir="cw">
                                      <p:cBhvr override="childStyle">
                                        <p:cTn id="200" dur="500" fill="hold"/>
                                        <p:tgtEl>
                                          <p:spTgt spid="22"/>
                                        </p:tgtEl>
                                        <p:attrNameLst>
                                          <p:attrName>style.color</p:attrName>
                                        </p:attrNameLst>
                                      </p:cBhvr>
                                      <p:by>
                                        <p:hsl h="0" s="-12549" l="-25098"/>
                                      </p:by>
                                    </p:animClr>
                                    <p:animClr clrSpc="hsl" dir="cw">
                                      <p:cBhvr>
                                        <p:cTn id="201" dur="500" fill="hold"/>
                                        <p:tgtEl>
                                          <p:spTgt spid="22"/>
                                        </p:tgtEl>
                                        <p:attrNameLst>
                                          <p:attrName>fillcolor</p:attrName>
                                        </p:attrNameLst>
                                      </p:cBhvr>
                                      <p:by>
                                        <p:hsl h="0" s="-12549" l="-25098"/>
                                      </p:by>
                                    </p:animClr>
                                    <p:animClr clrSpc="hsl" dir="cw">
                                      <p:cBhvr>
                                        <p:cTn id="202" dur="500" fill="hold"/>
                                        <p:tgtEl>
                                          <p:spTgt spid="22"/>
                                        </p:tgtEl>
                                        <p:attrNameLst>
                                          <p:attrName>stroke.color</p:attrName>
                                        </p:attrNameLst>
                                      </p:cBhvr>
                                      <p:by>
                                        <p:hsl h="0" s="-12549" l="-25098"/>
                                      </p:by>
                                    </p:animClr>
                                    <p:set>
                                      <p:cBhvr>
                                        <p:cTn id="203" dur="500" fill="hold"/>
                                        <p:tgtEl>
                                          <p:spTgt spid="22"/>
                                        </p:tgtEl>
                                        <p:attrNameLst>
                                          <p:attrName>fill.type</p:attrName>
                                        </p:attrNameLst>
                                      </p:cBhvr>
                                      <p:to>
                                        <p:strVal val="solid"/>
                                      </p:to>
                                    </p:set>
                                  </p:childTnLst>
                                </p:cTn>
                              </p:par>
                            </p:childTnLst>
                          </p:cTn>
                        </p:par>
                      </p:childTnLst>
                    </p:cTn>
                  </p:par>
                  <p:par>
                    <p:cTn id="204" fill="hold">
                      <p:stCondLst>
                        <p:cond delay="indefinite"/>
                      </p:stCondLst>
                      <p:childTnLst>
                        <p:par>
                          <p:cTn id="205" fill="hold">
                            <p:stCondLst>
                              <p:cond delay="0"/>
                            </p:stCondLst>
                            <p:childTnLst>
                              <p:par>
                                <p:cTn id="206" presetID="24" presetClass="emph" presetSubtype="0" fill="hold" grpId="1" nodeType="clickEffect">
                                  <p:stCondLst>
                                    <p:cond delay="0"/>
                                  </p:stCondLst>
                                  <p:childTnLst>
                                    <p:animClr clrSpc="hsl" dir="cw">
                                      <p:cBhvr override="childStyle">
                                        <p:cTn id="207" dur="500" fill="hold"/>
                                        <p:tgtEl>
                                          <p:spTgt spid="19"/>
                                        </p:tgtEl>
                                        <p:attrNameLst>
                                          <p:attrName>style.color</p:attrName>
                                        </p:attrNameLst>
                                      </p:cBhvr>
                                      <p:by>
                                        <p:hsl h="0" s="-12549" l="-25098"/>
                                      </p:by>
                                    </p:animClr>
                                    <p:animClr clrSpc="hsl" dir="cw">
                                      <p:cBhvr>
                                        <p:cTn id="208" dur="500" fill="hold"/>
                                        <p:tgtEl>
                                          <p:spTgt spid="19"/>
                                        </p:tgtEl>
                                        <p:attrNameLst>
                                          <p:attrName>fillcolor</p:attrName>
                                        </p:attrNameLst>
                                      </p:cBhvr>
                                      <p:by>
                                        <p:hsl h="0" s="-12549" l="-25098"/>
                                      </p:by>
                                    </p:animClr>
                                    <p:animClr clrSpc="hsl" dir="cw">
                                      <p:cBhvr>
                                        <p:cTn id="209" dur="500" fill="hold"/>
                                        <p:tgtEl>
                                          <p:spTgt spid="19"/>
                                        </p:tgtEl>
                                        <p:attrNameLst>
                                          <p:attrName>stroke.color</p:attrName>
                                        </p:attrNameLst>
                                      </p:cBhvr>
                                      <p:by>
                                        <p:hsl h="0" s="-12549" l="-25098"/>
                                      </p:by>
                                    </p:animClr>
                                    <p:set>
                                      <p:cBhvr>
                                        <p:cTn id="210" dur="500" fill="hold"/>
                                        <p:tgtEl>
                                          <p:spTgt spid="19"/>
                                        </p:tgtEl>
                                        <p:attrNameLst>
                                          <p:attrName>fill.type</p:attrName>
                                        </p:attrNameLst>
                                      </p:cBhvr>
                                      <p:to>
                                        <p:strVal val="solid"/>
                                      </p:to>
                                    </p:set>
                                  </p:childTnLst>
                                </p:cTn>
                              </p:par>
                              <p:par>
                                <p:cTn id="211" presetID="24" presetClass="emph" presetSubtype="0" fill="hold" grpId="1" nodeType="withEffect">
                                  <p:stCondLst>
                                    <p:cond delay="0"/>
                                  </p:stCondLst>
                                  <p:childTnLst>
                                    <p:animClr clrSpc="hsl" dir="cw">
                                      <p:cBhvr override="childStyle">
                                        <p:cTn id="212" dur="500" fill="hold"/>
                                        <p:tgtEl>
                                          <p:spTgt spid="26"/>
                                        </p:tgtEl>
                                        <p:attrNameLst>
                                          <p:attrName>style.color</p:attrName>
                                        </p:attrNameLst>
                                      </p:cBhvr>
                                      <p:by>
                                        <p:hsl h="0" s="-12549" l="-25098"/>
                                      </p:by>
                                    </p:animClr>
                                    <p:animClr clrSpc="hsl" dir="cw">
                                      <p:cBhvr>
                                        <p:cTn id="213" dur="500" fill="hold"/>
                                        <p:tgtEl>
                                          <p:spTgt spid="26"/>
                                        </p:tgtEl>
                                        <p:attrNameLst>
                                          <p:attrName>fillcolor</p:attrName>
                                        </p:attrNameLst>
                                      </p:cBhvr>
                                      <p:by>
                                        <p:hsl h="0" s="-12549" l="-25098"/>
                                      </p:by>
                                    </p:animClr>
                                    <p:animClr clrSpc="hsl" dir="cw">
                                      <p:cBhvr>
                                        <p:cTn id="214" dur="500" fill="hold"/>
                                        <p:tgtEl>
                                          <p:spTgt spid="26"/>
                                        </p:tgtEl>
                                        <p:attrNameLst>
                                          <p:attrName>stroke.color</p:attrName>
                                        </p:attrNameLst>
                                      </p:cBhvr>
                                      <p:by>
                                        <p:hsl h="0" s="-12549" l="-25098"/>
                                      </p:by>
                                    </p:animClr>
                                    <p:set>
                                      <p:cBhvr>
                                        <p:cTn id="215" dur="500" fill="hold"/>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7" grpId="2" animBg="1"/>
      <p:bldP spid="8" grpId="0" animBg="1"/>
      <p:bldP spid="8" grpId="1" animBg="1"/>
      <p:bldP spid="9" grpId="0" animBg="1"/>
      <p:bldP spid="9" grpId="1" animBg="1"/>
      <p:bldP spid="10" grpId="0" animBg="1"/>
      <p:bldP spid="10" grpId="1" animBg="1"/>
      <p:bldP spid="15" grpId="0" animBg="1"/>
      <p:bldP spid="15" grpId="1" animBg="1"/>
      <p:bldP spid="16" grpId="0" animBg="1"/>
      <p:bldP spid="16" grpId="1" animBg="1"/>
      <p:bldP spid="18" grpId="0" animBg="1"/>
      <p:bldP spid="18" grpId="1" animBg="1"/>
      <p:bldP spid="18" grpId="2" animBg="1"/>
      <p:bldP spid="19" grpId="0" animBg="1"/>
      <p:bldP spid="19" grpId="1" animBg="1"/>
      <p:bldP spid="19" grpId="2"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39FA-430E-478B-960E-B76B0A5BEB50}"/>
              </a:ext>
            </a:extLst>
          </p:cNvPr>
          <p:cNvSpPr>
            <a:spLocks noGrp="1"/>
          </p:cNvSpPr>
          <p:nvPr>
            <p:ph type="title"/>
          </p:nvPr>
        </p:nvSpPr>
        <p:spPr/>
        <p:txBody>
          <a:bodyPr/>
          <a:lstStyle/>
          <a:p>
            <a:r>
              <a:rPr lang="en-US" dirty="0"/>
              <a:t>Effectiveness of Accommodations</a:t>
            </a:r>
          </a:p>
        </p:txBody>
      </p:sp>
      <p:sp>
        <p:nvSpPr>
          <p:cNvPr id="3" name="Content Placeholder 2">
            <a:extLst>
              <a:ext uri="{FF2B5EF4-FFF2-40B4-BE49-F238E27FC236}">
                <a16:creationId xmlns:a16="http://schemas.microsoft.com/office/drawing/2014/main" id="{8B2B03DE-566D-47AC-A98B-8B1ED5A4FCAD}"/>
              </a:ext>
            </a:extLst>
          </p:cNvPr>
          <p:cNvSpPr>
            <a:spLocks noGrp="1"/>
          </p:cNvSpPr>
          <p:nvPr>
            <p:ph idx="1"/>
          </p:nvPr>
        </p:nvSpPr>
        <p:spPr/>
        <p:txBody>
          <a:bodyPr/>
          <a:lstStyle/>
          <a:p>
            <a:r>
              <a:rPr lang="en-US" dirty="0">
                <a:solidFill>
                  <a:srgbClr val="0070C0"/>
                </a:solidFill>
              </a:rPr>
              <a:t>Once accommodations are in place (within 60 days and every 60 days thereafter), have you met with the DeAndre’ to evaluate the effectiveness of the accommodations and to determine whether additional accommodations are needed?</a:t>
            </a:r>
          </a:p>
          <a:p>
            <a:pPr lvl="1"/>
            <a:r>
              <a:rPr lang="en-US" dirty="0"/>
              <a:t>Use required Disability Program required effectiveness reviews (via ESPs) to monitor for accommodation implementation and effectiveness.</a:t>
            </a:r>
          </a:p>
          <a:p>
            <a:endParaRPr lang="en-US" dirty="0"/>
          </a:p>
        </p:txBody>
      </p:sp>
      <p:sp>
        <p:nvSpPr>
          <p:cNvPr id="4" name="Slide Number Placeholder 3">
            <a:extLst>
              <a:ext uri="{FF2B5EF4-FFF2-40B4-BE49-F238E27FC236}">
                <a16:creationId xmlns:a16="http://schemas.microsoft.com/office/drawing/2014/main" id="{F112826D-DD09-4B32-909C-7928538143E3}"/>
              </a:ext>
            </a:extLst>
          </p:cNvPr>
          <p:cNvSpPr>
            <a:spLocks noGrp="1"/>
          </p:cNvSpPr>
          <p:nvPr>
            <p:ph type="sldNum" sz="quarter" idx="12"/>
          </p:nvPr>
        </p:nvSpPr>
        <p:spPr/>
        <p:txBody>
          <a:bodyPr/>
          <a:lstStyle/>
          <a:p>
            <a:fld id="{DC71AD46-028B-42E9-AB59-3AEBC8FC7C90}" type="slidenum">
              <a:rPr lang="en-US" smtClean="0"/>
              <a:pPr/>
              <a:t>23</a:t>
            </a:fld>
            <a:endParaRPr lang="en-US" dirty="0"/>
          </a:p>
        </p:txBody>
      </p:sp>
    </p:spTree>
    <p:extLst>
      <p:ext uri="{BB962C8B-B14F-4D97-AF65-F5344CB8AC3E}">
        <p14:creationId xmlns:p14="http://schemas.microsoft.com/office/powerpoint/2010/main" val="250464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39FA-430E-478B-960E-B76B0A5BEB50}"/>
              </a:ext>
            </a:extLst>
          </p:cNvPr>
          <p:cNvSpPr>
            <a:spLocks noGrp="1"/>
          </p:cNvSpPr>
          <p:nvPr>
            <p:ph type="title"/>
          </p:nvPr>
        </p:nvSpPr>
        <p:spPr>
          <a:xfrm>
            <a:off x="838200" y="365125"/>
            <a:ext cx="10515600" cy="1325563"/>
          </a:xfrm>
        </p:spPr>
        <p:txBody>
          <a:bodyPr>
            <a:normAutofit/>
          </a:bodyPr>
          <a:lstStyle/>
          <a:p>
            <a:r>
              <a:rPr lang="en-US" dirty="0"/>
              <a:t>Implementation/Management of Accommodations</a:t>
            </a:r>
          </a:p>
        </p:txBody>
      </p:sp>
      <p:sp>
        <p:nvSpPr>
          <p:cNvPr id="3" name="Content Placeholder 2">
            <a:extLst>
              <a:ext uri="{FF2B5EF4-FFF2-40B4-BE49-F238E27FC236}">
                <a16:creationId xmlns:a16="http://schemas.microsoft.com/office/drawing/2014/main" id="{8B2B03DE-566D-47AC-A98B-8B1ED5A4FCAD}"/>
              </a:ext>
            </a:extLst>
          </p:cNvPr>
          <p:cNvSpPr>
            <a:spLocks noGrp="1"/>
          </p:cNvSpPr>
          <p:nvPr>
            <p:ph idx="1"/>
          </p:nvPr>
        </p:nvSpPr>
        <p:spPr>
          <a:xfrm>
            <a:off x="838200" y="1825625"/>
            <a:ext cx="4141661" cy="4351338"/>
          </a:xfrm>
        </p:spPr>
        <p:txBody>
          <a:bodyPr>
            <a:normAutofit/>
          </a:bodyPr>
          <a:lstStyle/>
          <a:p>
            <a:r>
              <a:rPr lang="en-US" dirty="0">
                <a:solidFill>
                  <a:srgbClr val="0070C0"/>
                </a:solidFill>
              </a:rPr>
              <a:t>Do staff and other students need training?</a:t>
            </a:r>
          </a:p>
          <a:p>
            <a:pPr lvl="1"/>
            <a:r>
              <a:rPr lang="en-US" sz="2000" dirty="0"/>
              <a:t>Do staff need information and practice on using various apps or accommodations? </a:t>
            </a:r>
          </a:p>
          <a:p>
            <a:pPr lvl="2"/>
            <a:endParaRPr lang="en-US" sz="1600" dirty="0"/>
          </a:p>
        </p:txBody>
      </p:sp>
      <p:sp>
        <p:nvSpPr>
          <p:cNvPr id="4" name="Slide Number Placeholder 3">
            <a:extLst>
              <a:ext uri="{FF2B5EF4-FFF2-40B4-BE49-F238E27FC236}">
                <a16:creationId xmlns:a16="http://schemas.microsoft.com/office/drawing/2014/main" id="{F112826D-DD09-4B32-909C-7928538143E3}"/>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24</a:t>
            </a:fld>
            <a:endParaRPr lang="en-US"/>
          </a:p>
        </p:txBody>
      </p:sp>
      <p:pic>
        <p:nvPicPr>
          <p:cNvPr id="1026" name="Picture 2" descr="Image result for training">
            <a:hlinkClick r:id="rId3"/>
            <a:extLst>
              <a:ext uri="{FF2B5EF4-FFF2-40B4-BE49-F238E27FC236}">
                <a16:creationId xmlns:a16="http://schemas.microsoft.com/office/drawing/2014/main" id="{403D2923-9854-44C8-A526-FEDD9E219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933" y="1690688"/>
            <a:ext cx="5221795" cy="369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0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wearing a white shirt&#10;&#10;Description automatically generated">
            <a:extLst>
              <a:ext uri="{FF2B5EF4-FFF2-40B4-BE49-F238E27FC236}">
                <a16:creationId xmlns:a16="http://schemas.microsoft.com/office/drawing/2014/main" id="{6DB40F16-CD95-400F-88E5-54A8700776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ADD3774-78DB-4B95-BC29-2A4EA82C8D48}"/>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defTabSz="914400"/>
            <a:r>
              <a:rPr lang="en-US" sz="2800" dirty="0">
                <a:solidFill>
                  <a:srgbClr val="262626"/>
                </a:solidFill>
              </a:rPr>
              <a:t>Rebecca</a:t>
            </a:r>
          </a:p>
        </p:txBody>
      </p:sp>
      <p:sp>
        <p:nvSpPr>
          <p:cNvPr id="4" name="Slide Number Placeholder 3">
            <a:extLst>
              <a:ext uri="{FF2B5EF4-FFF2-40B4-BE49-F238E27FC236}">
                <a16:creationId xmlns:a16="http://schemas.microsoft.com/office/drawing/2014/main" id="{6924E23C-B97B-47DA-99F0-6903C9A3CB9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DC71AD46-028B-42E9-AB59-3AEBC8FC7C90}" type="slidenum">
              <a:rPr lang="en-US">
                <a:solidFill>
                  <a:srgbClr val="FFFFFF"/>
                </a:solidFill>
              </a:rPr>
              <a:pPr defTabSz="457200">
                <a:spcAft>
                  <a:spcPts val="600"/>
                </a:spcAft>
              </a:pPr>
              <a:t>25</a:t>
            </a:fld>
            <a:endParaRPr lang="en-US">
              <a:solidFill>
                <a:srgbClr val="FFFFFF"/>
              </a:solidFill>
            </a:endParaRPr>
          </a:p>
        </p:txBody>
      </p:sp>
    </p:spTree>
    <p:extLst>
      <p:ext uri="{BB962C8B-B14F-4D97-AF65-F5344CB8AC3E}">
        <p14:creationId xmlns:p14="http://schemas.microsoft.com/office/powerpoint/2010/main" val="320070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48C6-41D9-4DE4-A990-83674C403EEB}"/>
              </a:ext>
            </a:extLst>
          </p:cNvPr>
          <p:cNvSpPr>
            <a:spLocks noGrp="1"/>
          </p:cNvSpPr>
          <p:nvPr>
            <p:ph type="title"/>
          </p:nvPr>
        </p:nvSpPr>
        <p:spPr>
          <a:xfrm>
            <a:off x="648929" y="629266"/>
            <a:ext cx="5127031" cy="1676603"/>
          </a:xfrm>
        </p:spPr>
        <p:txBody>
          <a:bodyPr>
            <a:normAutofit/>
          </a:bodyPr>
          <a:lstStyle/>
          <a:p>
            <a:r>
              <a:rPr lang="en-US" dirty="0"/>
              <a:t>Let’s learn about Rebecca…</a:t>
            </a:r>
          </a:p>
        </p:txBody>
      </p:sp>
      <p:sp>
        <p:nvSpPr>
          <p:cNvPr id="3" name="Content Placeholder 2">
            <a:extLst>
              <a:ext uri="{FF2B5EF4-FFF2-40B4-BE49-F238E27FC236}">
                <a16:creationId xmlns:a16="http://schemas.microsoft.com/office/drawing/2014/main" id="{F34A1091-1BDA-4C94-95D2-6F647148DB52}"/>
              </a:ext>
            </a:extLst>
          </p:cNvPr>
          <p:cNvSpPr>
            <a:spLocks noGrp="1"/>
          </p:cNvSpPr>
          <p:nvPr>
            <p:ph idx="1"/>
          </p:nvPr>
        </p:nvSpPr>
        <p:spPr>
          <a:xfrm>
            <a:off x="648930" y="2180492"/>
            <a:ext cx="5127029" cy="4540983"/>
          </a:xfrm>
        </p:spPr>
        <p:txBody>
          <a:bodyPr>
            <a:normAutofit/>
          </a:bodyPr>
          <a:lstStyle/>
          <a:p>
            <a:pPr>
              <a:lnSpc>
                <a:spcPct val="104000"/>
              </a:lnSpc>
              <a:spcAft>
                <a:spcPts val="600"/>
              </a:spcAft>
            </a:pPr>
            <a:r>
              <a:rPr lang="en-US" sz="2000" dirty="0"/>
              <a:t>Rebecca is 16 years old.</a:t>
            </a:r>
          </a:p>
          <a:p>
            <a:pPr>
              <a:lnSpc>
                <a:spcPct val="104000"/>
              </a:lnSpc>
              <a:spcAft>
                <a:spcPts val="600"/>
              </a:spcAft>
            </a:pPr>
            <a:r>
              <a:rPr lang="en-US" sz="2000" dirty="0"/>
              <a:t>She is interested in carpentry.</a:t>
            </a:r>
          </a:p>
          <a:p>
            <a:pPr>
              <a:lnSpc>
                <a:spcPct val="104000"/>
              </a:lnSpc>
              <a:spcAft>
                <a:spcPts val="600"/>
              </a:spcAft>
            </a:pPr>
            <a:r>
              <a:rPr lang="en-US" sz="2000" dirty="0"/>
              <a:t>She has a diagnosis of ASD, Depression, Generalized Anxiety Disorder and a Learning Disability, specifically Dysgraphia (along with other written expression challenges).</a:t>
            </a:r>
          </a:p>
          <a:p>
            <a:pPr>
              <a:lnSpc>
                <a:spcPct val="104000"/>
              </a:lnSpc>
              <a:spcAft>
                <a:spcPts val="600"/>
              </a:spcAft>
            </a:pPr>
            <a:r>
              <a:rPr lang="en-US" sz="2000" dirty="0"/>
              <a:t>She struggles with hand-to-eye coordination.</a:t>
            </a:r>
          </a:p>
          <a:p>
            <a:pPr>
              <a:lnSpc>
                <a:spcPct val="104000"/>
              </a:lnSpc>
              <a:spcAft>
                <a:spcPts val="600"/>
              </a:spcAft>
            </a:pPr>
            <a:r>
              <a:rPr lang="en-US" sz="2000" dirty="0"/>
              <a:t>She is averse to certain food textures.	</a:t>
            </a:r>
          </a:p>
          <a:p>
            <a:pPr>
              <a:lnSpc>
                <a:spcPct val="104000"/>
              </a:lnSpc>
              <a:spcAft>
                <a:spcPts val="600"/>
              </a:spcAft>
            </a:pPr>
            <a:r>
              <a:rPr lang="en-US" sz="2000" dirty="0"/>
              <a:t>She has excellent recall for facts when presented with information orally.</a:t>
            </a:r>
          </a:p>
          <a:p>
            <a:pPr marL="0" indent="0">
              <a:lnSpc>
                <a:spcPct val="104000"/>
              </a:lnSpc>
              <a:spcAft>
                <a:spcPts val="600"/>
              </a:spcAft>
              <a:buNone/>
            </a:pPr>
            <a:endParaRPr lang="en-US" sz="2000" dirty="0"/>
          </a:p>
          <a:p>
            <a:pPr>
              <a:lnSpc>
                <a:spcPct val="104000"/>
              </a:lnSpc>
              <a:spcAft>
                <a:spcPts val="600"/>
              </a:spcAft>
            </a:pPr>
            <a:endParaRPr lang="en-US" sz="2000" dirty="0"/>
          </a:p>
          <a:p>
            <a:pPr>
              <a:lnSpc>
                <a:spcPct val="104000"/>
              </a:lnSpc>
              <a:spcAft>
                <a:spcPts val="600"/>
              </a:spcAft>
            </a:pPr>
            <a:endParaRPr lang="en-US" sz="2000" dirty="0"/>
          </a:p>
          <a:p>
            <a:pPr>
              <a:lnSpc>
                <a:spcPct val="104000"/>
              </a:lnSpc>
              <a:spcAft>
                <a:spcPts val="600"/>
              </a:spcAft>
            </a:pPr>
            <a:endParaRPr lang="en-US" sz="2000" dirty="0"/>
          </a:p>
        </p:txBody>
      </p:sp>
      <p:sp>
        <p:nvSpPr>
          <p:cNvPr id="4" name="Slide Number Placeholder 3">
            <a:extLst>
              <a:ext uri="{FF2B5EF4-FFF2-40B4-BE49-F238E27FC236}">
                <a16:creationId xmlns:a16="http://schemas.microsoft.com/office/drawing/2014/main" id="{A0A31701-E092-49B8-B539-3A45EE1C620D}"/>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26</a:t>
            </a:fld>
            <a:endParaRPr lang="en-US"/>
          </a:p>
        </p:txBody>
      </p:sp>
      <p:pic>
        <p:nvPicPr>
          <p:cNvPr id="6" name="Picture 5" descr="A person wearing a white shirt&#10;&#10;Description automatically generated">
            <a:extLst>
              <a:ext uri="{FF2B5EF4-FFF2-40B4-BE49-F238E27FC236}">
                <a16:creationId xmlns:a16="http://schemas.microsoft.com/office/drawing/2014/main" id="{8942369E-A5CF-452B-A467-850A34E0F4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18810" y="10"/>
            <a:ext cx="6373190" cy="6223809"/>
          </a:xfrm>
          <a:prstGeom prst="rect">
            <a:avLst/>
          </a:prstGeom>
        </p:spPr>
      </p:pic>
    </p:spTree>
    <p:extLst>
      <p:ext uri="{BB962C8B-B14F-4D97-AF65-F5344CB8AC3E}">
        <p14:creationId xmlns:p14="http://schemas.microsoft.com/office/powerpoint/2010/main" val="1726262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F347-0442-4908-9EA5-62D0EBB76C77}"/>
              </a:ext>
            </a:extLst>
          </p:cNvPr>
          <p:cNvSpPr>
            <a:spLocks noGrp="1"/>
          </p:cNvSpPr>
          <p:nvPr>
            <p:ph type="title"/>
          </p:nvPr>
        </p:nvSpPr>
        <p:spPr/>
        <p:txBody>
          <a:bodyPr>
            <a:normAutofit/>
          </a:bodyPr>
          <a:lstStyle/>
          <a:p>
            <a:r>
              <a:rPr lang="en-US" dirty="0"/>
              <a:t>Functional Limitations</a:t>
            </a:r>
          </a:p>
        </p:txBody>
      </p:sp>
      <p:sp>
        <p:nvSpPr>
          <p:cNvPr id="3" name="Content Placeholder 2">
            <a:extLst>
              <a:ext uri="{FF2B5EF4-FFF2-40B4-BE49-F238E27FC236}">
                <a16:creationId xmlns:a16="http://schemas.microsoft.com/office/drawing/2014/main" id="{727BDAD6-1BBA-453A-890C-C9092DB162B2}"/>
              </a:ext>
            </a:extLst>
          </p:cNvPr>
          <p:cNvSpPr>
            <a:spLocks noGrp="1"/>
          </p:cNvSpPr>
          <p:nvPr>
            <p:ph idx="1"/>
          </p:nvPr>
        </p:nvSpPr>
        <p:spPr>
          <a:xfrm>
            <a:off x="838200" y="1825625"/>
            <a:ext cx="6430108" cy="4667250"/>
          </a:xfrm>
        </p:spPr>
        <p:txBody>
          <a:bodyPr>
            <a:normAutofit fontScale="92500" lnSpcReduction="20000"/>
          </a:bodyPr>
          <a:lstStyle/>
          <a:p>
            <a:r>
              <a:rPr lang="en-US" dirty="0">
                <a:solidFill>
                  <a:srgbClr val="0070C0"/>
                </a:solidFill>
              </a:rPr>
              <a:t>What </a:t>
            </a:r>
            <a:r>
              <a:rPr lang="en-US" b="1" u="sng" dirty="0">
                <a:solidFill>
                  <a:srgbClr val="00B050"/>
                </a:solidFill>
              </a:rPr>
              <a:t>limitations</a:t>
            </a:r>
            <a:r>
              <a:rPr lang="en-US" dirty="0">
                <a:solidFill>
                  <a:srgbClr val="0070C0"/>
                </a:solidFill>
              </a:rPr>
              <a:t> is Rebecca experiencing?</a:t>
            </a:r>
          </a:p>
          <a:p>
            <a:pPr lvl="1"/>
            <a:r>
              <a:rPr lang="en-US" dirty="0"/>
              <a:t>Anxiety (when?)</a:t>
            </a:r>
          </a:p>
          <a:p>
            <a:pPr lvl="2"/>
            <a:r>
              <a:rPr lang="en-US" dirty="0"/>
              <a:t>Anxious about completing tasks that are difficult for her</a:t>
            </a:r>
          </a:p>
          <a:p>
            <a:pPr lvl="3"/>
            <a:r>
              <a:rPr lang="en-US" dirty="0"/>
              <a:t>Results in attention, memory, and organizational challenges</a:t>
            </a:r>
          </a:p>
          <a:p>
            <a:pPr lvl="3"/>
            <a:r>
              <a:rPr lang="en-US" dirty="0"/>
              <a:t>Takes longer to complete tasks</a:t>
            </a:r>
          </a:p>
          <a:p>
            <a:pPr lvl="3"/>
            <a:r>
              <a:rPr lang="en-US" dirty="0"/>
              <a:t>Feels overwhelmed at times</a:t>
            </a:r>
          </a:p>
          <a:p>
            <a:pPr lvl="1"/>
            <a:r>
              <a:rPr lang="en-US" dirty="0"/>
              <a:t>Hand fatigues with handwriting and generally is illegible; Struggles to initiate tasks when writing on paper</a:t>
            </a:r>
          </a:p>
          <a:p>
            <a:pPr lvl="1"/>
            <a:r>
              <a:rPr lang="en-US" dirty="0"/>
              <a:t>Cannot replicate shapes or attend well to information on </a:t>
            </a:r>
            <a:r>
              <a:rPr lang="en-US" b="1" u="sng" dirty="0"/>
              <a:t>white </a:t>
            </a:r>
            <a:r>
              <a:rPr lang="en-US" dirty="0"/>
              <a:t>backgrounds</a:t>
            </a:r>
          </a:p>
          <a:p>
            <a:pPr lvl="1"/>
            <a:r>
              <a:rPr lang="en-US" dirty="0"/>
              <a:t>Becomes nauseous and/or gags when attempting to eat certain food textures</a:t>
            </a:r>
          </a:p>
          <a:p>
            <a:pPr marL="457189" lvl="1" indent="0">
              <a:buNone/>
            </a:pPr>
            <a:endParaRPr lang="en-US"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E1E1A8-0A9C-4D85-85B8-DA94E67CC1C6}"/>
              </a:ext>
            </a:extLst>
          </p:cNvPr>
          <p:cNvSpPr>
            <a:spLocks noGrp="1"/>
          </p:cNvSpPr>
          <p:nvPr>
            <p:ph type="sldNum" sz="quarter" idx="12"/>
          </p:nvPr>
        </p:nvSpPr>
        <p:spPr/>
        <p:txBody>
          <a:bodyPr/>
          <a:lstStyle/>
          <a:p>
            <a:fld id="{DC71AD46-028B-42E9-AB59-3AEBC8FC7C90}" type="slidenum">
              <a:rPr lang="en-US" smtClean="0"/>
              <a:pPr/>
              <a:t>27</a:t>
            </a:fld>
            <a:endParaRPr lang="en-US" dirty="0"/>
          </a:p>
        </p:txBody>
      </p:sp>
      <p:pic>
        <p:nvPicPr>
          <p:cNvPr id="15" name="Picture 14" descr="A picture containing indoor, snow&#10;&#10;Description automatically generated">
            <a:extLst>
              <a:ext uri="{FF2B5EF4-FFF2-40B4-BE49-F238E27FC236}">
                <a16:creationId xmlns:a16="http://schemas.microsoft.com/office/drawing/2014/main" id="{9D015E2F-430B-4271-B8B3-EDC70E0B9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308" y="2487168"/>
            <a:ext cx="4551099" cy="2450592"/>
          </a:xfrm>
          <a:prstGeom prst="rect">
            <a:avLst/>
          </a:prstGeom>
        </p:spPr>
      </p:pic>
    </p:spTree>
    <p:extLst>
      <p:ext uri="{BB962C8B-B14F-4D97-AF65-F5344CB8AC3E}">
        <p14:creationId xmlns:p14="http://schemas.microsoft.com/office/powerpoint/2010/main" val="93413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F347-0442-4908-9EA5-62D0EBB76C77}"/>
              </a:ext>
            </a:extLst>
          </p:cNvPr>
          <p:cNvSpPr>
            <a:spLocks noGrp="1"/>
          </p:cNvSpPr>
          <p:nvPr>
            <p:ph type="title"/>
          </p:nvPr>
        </p:nvSpPr>
        <p:spPr/>
        <p:txBody>
          <a:bodyPr>
            <a:normAutofit/>
          </a:bodyPr>
          <a:lstStyle/>
          <a:p>
            <a:r>
              <a:rPr lang="en-US" dirty="0"/>
              <a:t>Functional Limitations</a:t>
            </a:r>
          </a:p>
        </p:txBody>
      </p:sp>
      <p:sp>
        <p:nvSpPr>
          <p:cNvPr id="3" name="Content Placeholder 2">
            <a:extLst>
              <a:ext uri="{FF2B5EF4-FFF2-40B4-BE49-F238E27FC236}">
                <a16:creationId xmlns:a16="http://schemas.microsoft.com/office/drawing/2014/main" id="{727BDAD6-1BBA-453A-890C-C9092DB162B2}"/>
              </a:ext>
            </a:extLst>
          </p:cNvPr>
          <p:cNvSpPr>
            <a:spLocks noGrp="1"/>
          </p:cNvSpPr>
          <p:nvPr>
            <p:ph idx="1"/>
          </p:nvPr>
        </p:nvSpPr>
        <p:spPr>
          <a:xfrm>
            <a:off x="715108" y="2755860"/>
            <a:ext cx="6430108" cy="1913207"/>
          </a:xfrm>
        </p:spPr>
        <p:txBody>
          <a:bodyPr>
            <a:normAutofit/>
          </a:bodyPr>
          <a:lstStyle/>
          <a:p>
            <a:r>
              <a:rPr lang="en-US" dirty="0">
                <a:solidFill>
                  <a:srgbClr val="C00000"/>
                </a:solidFill>
              </a:rPr>
              <a:t>Question: </a:t>
            </a:r>
            <a:r>
              <a:rPr lang="en-US" dirty="0"/>
              <a:t>Is Carpentry out as a career technical option because of her motor coordination challenges?</a:t>
            </a:r>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E1E1A8-0A9C-4D85-85B8-DA94E67CC1C6}"/>
              </a:ext>
            </a:extLst>
          </p:cNvPr>
          <p:cNvSpPr>
            <a:spLocks noGrp="1"/>
          </p:cNvSpPr>
          <p:nvPr>
            <p:ph type="sldNum" sz="quarter" idx="12"/>
          </p:nvPr>
        </p:nvSpPr>
        <p:spPr/>
        <p:txBody>
          <a:bodyPr/>
          <a:lstStyle/>
          <a:p>
            <a:fld id="{DC71AD46-028B-42E9-AB59-3AEBC8FC7C90}" type="slidenum">
              <a:rPr lang="en-US" smtClean="0"/>
              <a:pPr/>
              <a:t>28</a:t>
            </a:fld>
            <a:endParaRPr lang="en-US" dirty="0"/>
          </a:p>
        </p:txBody>
      </p:sp>
      <p:pic>
        <p:nvPicPr>
          <p:cNvPr id="15" name="Picture 14" descr="A picture containing indoor, snow&#10;&#10;Description automatically generated">
            <a:extLst>
              <a:ext uri="{FF2B5EF4-FFF2-40B4-BE49-F238E27FC236}">
                <a16:creationId xmlns:a16="http://schemas.microsoft.com/office/drawing/2014/main" id="{9D015E2F-430B-4271-B8B3-EDC70E0B9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308" y="2487168"/>
            <a:ext cx="4551099" cy="2450592"/>
          </a:xfrm>
          <a:prstGeom prst="rect">
            <a:avLst/>
          </a:prstGeom>
        </p:spPr>
      </p:pic>
    </p:spTree>
    <p:extLst>
      <p:ext uri="{BB962C8B-B14F-4D97-AF65-F5344CB8AC3E}">
        <p14:creationId xmlns:p14="http://schemas.microsoft.com/office/powerpoint/2010/main" val="2113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84363-9915-4BFE-957C-04B43FA0FF6B}"/>
              </a:ext>
            </a:extLst>
          </p:cNvPr>
          <p:cNvSpPr>
            <a:spLocks noGrp="1"/>
          </p:cNvSpPr>
          <p:nvPr>
            <p:ph type="title"/>
          </p:nvPr>
        </p:nvSpPr>
        <p:spPr/>
        <p:txBody>
          <a:bodyPr>
            <a:normAutofit/>
          </a:bodyPr>
          <a:lstStyle/>
          <a:p>
            <a:r>
              <a:rPr lang="en-US" dirty="0"/>
              <a:t>Accommodating Specific Functional Limitations</a:t>
            </a:r>
          </a:p>
        </p:txBody>
      </p:sp>
      <p:sp>
        <p:nvSpPr>
          <p:cNvPr id="3" name="Content Placeholder 2">
            <a:extLst>
              <a:ext uri="{FF2B5EF4-FFF2-40B4-BE49-F238E27FC236}">
                <a16:creationId xmlns:a16="http://schemas.microsoft.com/office/drawing/2014/main" id="{DFD55AE1-B1F7-4ACD-B4A2-DA0FD91F7F8C}"/>
              </a:ext>
            </a:extLst>
          </p:cNvPr>
          <p:cNvSpPr>
            <a:spLocks noGrp="1"/>
          </p:cNvSpPr>
          <p:nvPr>
            <p:ph idx="1"/>
          </p:nvPr>
        </p:nvSpPr>
        <p:spPr/>
        <p:txBody>
          <a:bodyPr>
            <a:normAutofit/>
          </a:bodyPr>
          <a:lstStyle/>
          <a:p>
            <a:r>
              <a:rPr lang="en-US" dirty="0"/>
              <a:t>Is Rebecca entitled to testing accommodations (i.e.,  TABE)?</a:t>
            </a:r>
          </a:p>
          <a:p>
            <a:r>
              <a:rPr lang="en-US" dirty="0"/>
              <a:t>What are some accommodations you can provide related to her visual-spatial/figure-ground challenges?</a:t>
            </a:r>
          </a:p>
          <a:p>
            <a:pPr lvl="1"/>
            <a:r>
              <a:rPr lang="en-US" dirty="0"/>
              <a:t>Templates</a:t>
            </a:r>
          </a:p>
          <a:p>
            <a:pPr lvl="1"/>
            <a:r>
              <a:rPr lang="en-US" dirty="0"/>
              <a:t>Rulers</a:t>
            </a:r>
          </a:p>
          <a:p>
            <a:pPr lvl="1"/>
            <a:r>
              <a:rPr lang="en-US" dirty="0"/>
              <a:t>Manipulatives</a:t>
            </a:r>
          </a:p>
          <a:p>
            <a:pPr lvl="1"/>
            <a:r>
              <a:rPr lang="en-US" dirty="0"/>
              <a:t>Computer, tablet, or phone apps</a:t>
            </a:r>
          </a:p>
          <a:p>
            <a:pPr lvl="1"/>
            <a:r>
              <a:rPr lang="en-US" dirty="0"/>
              <a:t>Color-coding</a:t>
            </a:r>
          </a:p>
          <a:p>
            <a:r>
              <a:rPr lang="en-US" dirty="0"/>
              <a:t>What do you do about the food aversion functional limitation?</a:t>
            </a:r>
          </a:p>
          <a:p>
            <a:endParaRPr lang="en-US" dirty="0"/>
          </a:p>
        </p:txBody>
      </p:sp>
      <p:sp>
        <p:nvSpPr>
          <p:cNvPr id="4" name="Slide Number Placeholder 3">
            <a:extLst>
              <a:ext uri="{FF2B5EF4-FFF2-40B4-BE49-F238E27FC236}">
                <a16:creationId xmlns:a16="http://schemas.microsoft.com/office/drawing/2014/main" id="{654025D3-B747-4C0B-A60A-2F9C2920587E}"/>
              </a:ext>
            </a:extLst>
          </p:cNvPr>
          <p:cNvSpPr>
            <a:spLocks noGrp="1"/>
          </p:cNvSpPr>
          <p:nvPr>
            <p:ph type="sldNum" sz="quarter" idx="12"/>
          </p:nvPr>
        </p:nvSpPr>
        <p:spPr/>
        <p:txBody>
          <a:bodyPr/>
          <a:lstStyle/>
          <a:p>
            <a:fld id="{DC71AD46-028B-42E9-AB59-3AEBC8FC7C90}" type="slidenum">
              <a:rPr lang="en-US" smtClean="0"/>
              <a:pPr/>
              <a:t>29</a:t>
            </a:fld>
            <a:endParaRPr lang="en-US" dirty="0"/>
          </a:p>
        </p:txBody>
      </p:sp>
    </p:spTree>
    <p:extLst>
      <p:ext uri="{BB962C8B-B14F-4D97-AF65-F5344CB8AC3E}">
        <p14:creationId xmlns:p14="http://schemas.microsoft.com/office/powerpoint/2010/main" val="30038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ray puzzle piece"/>
          <p:cNvSpPr>
            <a:spLocks/>
          </p:cNvSpPr>
          <p:nvPr/>
        </p:nvSpPr>
        <p:spPr bwMode="auto">
          <a:xfrm rot="1866329">
            <a:off x="5402141" y="-482979"/>
            <a:ext cx="4488401" cy="4488401"/>
          </a:xfrm>
          <a:custGeom>
            <a:avLst/>
            <a:gdLst>
              <a:gd name="T0" fmla="*/ 62 w 279"/>
              <a:gd name="T1" fmla="*/ 213 h 279"/>
              <a:gd name="T2" fmla="*/ 62 w 279"/>
              <a:gd name="T3" fmla="*/ 201 h 279"/>
              <a:gd name="T4" fmla="*/ 54 w 279"/>
              <a:gd name="T5" fmla="*/ 181 h 279"/>
              <a:gd name="T6" fmla="*/ 27 w 279"/>
              <a:gd name="T7" fmla="*/ 197 h 279"/>
              <a:gd name="T8" fmla="*/ 0 w 279"/>
              <a:gd name="T9" fmla="*/ 170 h 279"/>
              <a:gd name="T10" fmla="*/ 27 w 279"/>
              <a:gd name="T11" fmla="*/ 143 h 279"/>
              <a:gd name="T12" fmla="*/ 54 w 279"/>
              <a:gd name="T13" fmla="*/ 159 h 279"/>
              <a:gd name="T14" fmla="*/ 62 w 279"/>
              <a:gd name="T15" fmla="*/ 139 h 279"/>
              <a:gd name="T16" fmla="*/ 62 w 279"/>
              <a:gd name="T17" fmla="*/ 62 h 279"/>
              <a:gd name="T18" fmla="*/ 139 w 279"/>
              <a:gd name="T19" fmla="*/ 62 h 279"/>
              <a:gd name="T20" fmla="*/ 158 w 279"/>
              <a:gd name="T21" fmla="*/ 54 h 279"/>
              <a:gd name="T22" fmla="*/ 143 w 279"/>
              <a:gd name="T23" fmla="*/ 27 h 279"/>
              <a:gd name="T24" fmla="*/ 170 w 279"/>
              <a:gd name="T25" fmla="*/ 0 h 279"/>
              <a:gd name="T26" fmla="*/ 197 w 279"/>
              <a:gd name="T27" fmla="*/ 27 h 279"/>
              <a:gd name="T28" fmla="*/ 181 w 279"/>
              <a:gd name="T29" fmla="*/ 54 h 279"/>
              <a:gd name="T30" fmla="*/ 201 w 279"/>
              <a:gd name="T31" fmla="*/ 62 h 279"/>
              <a:gd name="T32" fmla="*/ 278 w 279"/>
              <a:gd name="T33" fmla="*/ 62 h 279"/>
              <a:gd name="T34" fmla="*/ 278 w 279"/>
              <a:gd name="T35" fmla="*/ 139 h 279"/>
              <a:gd name="T36" fmla="*/ 270 w 279"/>
              <a:gd name="T37" fmla="*/ 159 h 279"/>
              <a:gd name="T38" fmla="*/ 243 w 279"/>
              <a:gd name="T39" fmla="*/ 143 h 279"/>
              <a:gd name="T40" fmla="*/ 216 w 279"/>
              <a:gd name="T41" fmla="*/ 170 h 279"/>
              <a:gd name="T42" fmla="*/ 243 w 279"/>
              <a:gd name="T43" fmla="*/ 197 h 279"/>
              <a:gd name="T44" fmla="*/ 270 w 279"/>
              <a:gd name="T45" fmla="*/ 181 h 279"/>
              <a:gd name="T46" fmla="*/ 278 w 279"/>
              <a:gd name="T47" fmla="*/ 201 h 279"/>
              <a:gd name="T48" fmla="*/ 278 w 279"/>
              <a:gd name="T49" fmla="*/ 241 h 279"/>
              <a:gd name="T50" fmla="*/ 278 w 279"/>
              <a:gd name="T51" fmla="*/ 278 h 279"/>
              <a:gd name="T52" fmla="*/ 201 w 279"/>
              <a:gd name="T53" fmla="*/ 278 h 279"/>
              <a:gd name="T54" fmla="*/ 181 w 279"/>
              <a:gd name="T55" fmla="*/ 270 h 279"/>
              <a:gd name="T56" fmla="*/ 197 w 279"/>
              <a:gd name="T57" fmla="*/ 243 h 279"/>
              <a:gd name="T58" fmla="*/ 170 w 279"/>
              <a:gd name="T59" fmla="*/ 216 h 279"/>
              <a:gd name="T60" fmla="*/ 143 w 279"/>
              <a:gd name="T61" fmla="*/ 243 h 279"/>
              <a:gd name="T62" fmla="*/ 158 w 279"/>
              <a:gd name="T63" fmla="*/ 270 h 279"/>
              <a:gd name="T64" fmla="*/ 139 w 279"/>
              <a:gd name="T65" fmla="*/ 278 h 279"/>
              <a:gd name="T66" fmla="*/ 62 w 279"/>
              <a:gd name="T67" fmla="*/ 278 h 279"/>
              <a:gd name="T68" fmla="*/ 62 w 279"/>
              <a:gd name="T69" fmla="*/ 260 h 279"/>
              <a:gd name="T70" fmla="*/ 62 w 279"/>
              <a:gd name="T71" fmla="*/ 2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 h="279">
                <a:moveTo>
                  <a:pt x="62" y="213"/>
                </a:moveTo>
                <a:cubicBezTo>
                  <a:pt x="62" y="201"/>
                  <a:pt x="62" y="201"/>
                  <a:pt x="62" y="201"/>
                </a:cubicBezTo>
                <a:cubicBezTo>
                  <a:pt x="62" y="201"/>
                  <a:pt x="63" y="181"/>
                  <a:pt x="54" y="181"/>
                </a:cubicBezTo>
                <a:cubicBezTo>
                  <a:pt x="45" y="181"/>
                  <a:pt x="46" y="197"/>
                  <a:pt x="27" y="197"/>
                </a:cubicBezTo>
                <a:cubicBezTo>
                  <a:pt x="12" y="197"/>
                  <a:pt x="0" y="185"/>
                  <a:pt x="0" y="170"/>
                </a:cubicBezTo>
                <a:cubicBezTo>
                  <a:pt x="0" y="155"/>
                  <a:pt x="12" y="143"/>
                  <a:pt x="27" y="143"/>
                </a:cubicBezTo>
                <a:cubicBezTo>
                  <a:pt x="46" y="143"/>
                  <a:pt x="45" y="159"/>
                  <a:pt x="54" y="159"/>
                </a:cubicBezTo>
                <a:cubicBezTo>
                  <a:pt x="63" y="159"/>
                  <a:pt x="62" y="139"/>
                  <a:pt x="62" y="139"/>
                </a:cubicBezTo>
                <a:cubicBezTo>
                  <a:pt x="62" y="62"/>
                  <a:pt x="62" y="62"/>
                  <a:pt x="62" y="62"/>
                </a:cubicBezTo>
                <a:cubicBezTo>
                  <a:pt x="139" y="62"/>
                  <a:pt x="139" y="62"/>
                  <a:pt x="139" y="62"/>
                </a:cubicBezTo>
                <a:cubicBezTo>
                  <a:pt x="139" y="62"/>
                  <a:pt x="158" y="63"/>
                  <a:pt x="158" y="54"/>
                </a:cubicBezTo>
                <a:cubicBezTo>
                  <a:pt x="158" y="45"/>
                  <a:pt x="143" y="46"/>
                  <a:pt x="143" y="27"/>
                </a:cubicBezTo>
                <a:cubicBezTo>
                  <a:pt x="143" y="12"/>
                  <a:pt x="155" y="0"/>
                  <a:pt x="170" y="0"/>
                </a:cubicBezTo>
                <a:cubicBezTo>
                  <a:pt x="185" y="0"/>
                  <a:pt x="197" y="12"/>
                  <a:pt x="197" y="27"/>
                </a:cubicBezTo>
                <a:cubicBezTo>
                  <a:pt x="197" y="46"/>
                  <a:pt x="181" y="45"/>
                  <a:pt x="181" y="54"/>
                </a:cubicBezTo>
                <a:cubicBezTo>
                  <a:pt x="181" y="63"/>
                  <a:pt x="201" y="62"/>
                  <a:pt x="201" y="62"/>
                </a:cubicBezTo>
                <a:cubicBezTo>
                  <a:pt x="278" y="62"/>
                  <a:pt x="278" y="62"/>
                  <a:pt x="278" y="62"/>
                </a:cubicBezTo>
                <a:cubicBezTo>
                  <a:pt x="278" y="139"/>
                  <a:pt x="278" y="139"/>
                  <a:pt x="278" y="139"/>
                </a:cubicBezTo>
                <a:cubicBezTo>
                  <a:pt x="278" y="139"/>
                  <a:pt x="279" y="159"/>
                  <a:pt x="270" y="159"/>
                </a:cubicBezTo>
                <a:cubicBezTo>
                  <a:pt x="261" y="159"/>
                  <a:pt x="262" y="143"/>
                  <a:pt x="243" y="143"/>
                </a:cubicBezTo>
                <a:cubicBezTo>
                  <a:pt x="228" y="143"/>
                  <a:pt x="216" y="155"/>
                  <a:pt x="216" y="170"/>
                </a:cubicBezTo>
                <a:cubicBezTo>
                  <a:pt x="216" y="185"/>
                  <a:pt x="228" y="197"/>
                  <a:pt x="243" y="197"/>
                </a:cubicBezTo>
                <a:cubicBezTo>
                  <a:pt x="262" y="197"/>
                  <a:pt x="261" y="181"/>
                  <a:pt x="270" y="181"/>
                </a:cubicBezTo>
                <a:cubicBezTo>
                  <a:pt x="279" y="181"/>
                  <a:pt x="278" y="201"/>
                  <a:pt x="278" y="201"/>
                </a:cubicBezTo>
                <a:cubicBezTo>
                  <a:pt x="278" y="241"/>
                  <a:pt x="278" y="241"/>
                  <a:pt x="278" y="241"/>
                </a:cubicBezTo>
                <a:cubicBezTo>
                  <a:pt x="278" y="278"/>
                  <a:pt x="278" y="278"/>
                  <a:pt x="278" y="278"/>
                </a:cubicBezTo>
                <a:cubicBezTo>
                  <a:pt x="201" y="278"/>
                  <a:pt x="201" y="278"/>
                  <a:pt x="201" y="278"/>
                </a:cubicBezTo>
                <a:cubicBezTo>
                  <a:pt x="201" y="278"/>
                  <a:pt x="181" y="279"/>
                  <a:pt x="181" y="270"/>
                </a:cubicBezTo>
                <a:cubicBezTo>
                  <a:pt x="181" y="261"/>
                  <a:pt x="197" y="262"/>
                  <a:pt x="197" y="243"/>
                </a:cubicBezTo>
                <a:cubicBezTo>
                  <a:pt x="197" y="228"/>
                  <a:pt x="185" y="216"/>
                  <a:pt x="170" y="216"/>
                </a:cubicBezTo>
                <a:cubicBezTo>
                  <a:pt x="155" y="216"/>
                  <a:pt x="143" y="228"/>
                  <a:pt x="143" y="243"/>
                </a:cubicBezTo>
                <a:cubicBezTo>
                  <a:pt x="143" y="262"/>
                  <a:pt x="158" y="261"/>
                  <a:pt x="158" y="270"/>
                </a:cubicBezTo>
                <a:cubicBezTo>
                  <a:pt x="158" y="279"/>
                  <a:pt x="139" y="278"/>
                  <a:pt x="139" y="278"/>
                </a:cubicBezTo>
                <a:cubicBezTo>
                  <a:pt x="62" y="278"/>
                  <a:pt x="62" y="278"/>
                  <a:pt x="62" y="278"/>
                </a:cubicBezTo>
                <a:cubicBezTo>
                  <a:pt x="62" y="260"/>
                  <a:pt x="62" y="260"/>
                  <a:pt x="62" y="260"/>
                </a:cubicBezTo>
                <a:cubicBezTo>
                  <a:pt x="62" y="211"/>
                  <a:pt x="62" y="211"/>
                  <a:pt x="62" y="211"/>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gray rectangle"/>
          <p:cNvSpPr/>
          <p:nvPr/>
        </p:nvSpPr>
        <p:spPr>
          <a:xfrm>
            <a:off x="0" y="4438836"/>
            <a:ext cx="12192000" cy="241916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3" name="green puzzle piece"/>
          <p:cNvSpPr>
            <a:spLocks/>
          </p:cNvSpPr>
          <p:nvPr/>
        </p:nvSpPr>
        <p:spPr bwMode="auto">
          <a:xfrm rot="20318437">
            <a:off x="1415306" y="1576528"/>
            <a:ext cx="2110222" cy="2689818"/>
          </a:xfrm>
          <a:custGeom>
            <a:avLst/>
            <a:gdLst>
              <a:gd name="T0" fmla="*/ 0 w 217"/>
              <a:gd name="T1" fmla="*/ 216 h 277"/>
              <a:gd name="T2" fmla="*/ 0 w 217"/>
              <a:gd name="T3" fmla="*/ 0 h 277"/>
              <a:gd name="T4" fmla="*/ 216 w 217"/>
              <a:gd name="T5" fmla="*/ 0 h 277"/>
              <a:gd name="T6" fmla="*/ 216 w 217"/>
              <a:gd name="T7" fmla="*/ 77 h 277"/>
              <a:gd name="T8" fmla="*/ 208 w 217"/>
              <a:gd name="T9" fmla="*/ 96 h 277"/>
              <a:gd name="T10" fmla="*/ 181 w 217"/>
              <a:gd name="T11" fmla="*/ 81 h 277"/>
              <a:gd name="T12" fmla="*/ 154 w 217"/>
              <a:gd name="T13" fmla="*/ 108 h 277"/>
              <a:gd name="T14" fmla="*/ 181 w 217"/>
              <a:gd name="T15" fmla="*/ 135 h 277"/>
              <a:gd name="T16" fmla="*/ 208 w 217"/>
              <a:gd name="T17" fmla="*/ 119 h 277"/>
              <a:gd name="T18" fmla="*/ 216 w 217"/>
              <a:gd name="T19" fmla="*/ 138 h 277"/>
              <a:gd name="T20" fmla="*/ 216 w 217"/>
              <a:gd name="T21" fmla="*/ 216 h 277"/>
              <a:gd name="T22" fmla="*/ 138 w 217"/>
              <a:gd name="T23" fmla="*/ 216 h 277"/>
              <a:gd name="T24" fmla="*/ 119 w 217"/>
              <a:gd name="T25" fmla="*/ 224 h 277"/>
              <a:gd name="T26" fmla="*/ 135 w 217"/>
              <a:gd name="T27" fmla="*/ 251 h 277"/>
              <a:gd name="T28" fmla="*/ 108 w 217"/>
              <a:gd name="T29" fmla="*/ 277 h 277"/>
              <a:gd name="T30" fmla="*/ 81 w 217"/>
              <a:gd name="T31" fmla="*/ 251 h 277"/>
              <a:gd name="T32" fmla="*/ 96 w 217"/>
              <a:gd name="T33" fmla="*/ 224 h 277"/>
              <a:gd name="T34" fmla="*/ 77 w 217"/>
              <a:gd name="T35" fmla="*/ 216 h 277"/>
              <a:gd name="T36" fmla="*/ 0 w 217"/>
              <a:gd name="T37" fmla="*/ 21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77">
                <a:moveTo>
                  <a:pt x="0" y="216"/>
                </a:moveTo>
                <a:cubicBezTo>
                  <a:pt x="0" y="0"/>
                  <a:pt x="0" y="0"/>
                  <a:pt x="0" y="0"/>
                </a:cubicBezTo>
                <a:cubicBezTo>
                  <a:pt x="216" y="0"/>
                  <a:pt x="216" y="0"/>
                  <a:pt x="216" y="0"/>
                </a:cubicBezTo>
                <a:cubicBezTo>
                  <a:pt x="216" y="77"/>
                  <a:pt x="216" y="77"/>
                  <a:pt x="216" y="77"/>
                </a:cubicBezTo>
                <a:cubicBezTo>
                  <a:pt x="216" y="77"/>
                  <a:pt x="217" y="96"/>
                  <a:pt x="208" y="96"/>
                </a:cubicBezTo>
                <a:cubicBezTo>
                  <a:pt x="199" y="96"/>
                  <a:pt x="200" y="81"/>
                  <a:pt x="181" y="81"/>
                </a:cubicBezTo>
                <a:cubicBezTo>
                  <a:pt x="166" y="81"/>
                  <a:pt x="154" y="93"/>
                  <a:pt x="154" y="108"/>
                </a:cubicBezTo>
                <a:cubicBezTo>
                  <a:pt x="154" y="122"/>
                  <a:pt x="166" y="135"/>
                  <a:pt x="181" y="135"/>
                </a:cubicBezTo>
                <a:cubicBezTo>
                  <a:pt x="200" y="135"/>
                  <a:pt x="199" y="119"/>
                  <a:pt x="208" y="119"/>
                </a:cubicBezTo>
                <a:cubicBezTo>
                  <a:pt x="217" y="119"/>
                  <a:pt x="216" y="138"/>
                  <a:pt x="216" y="138"/>
                </a:cubicBezTo>
                <a:cubicBezTo>
                  <a:pt x="216" y="216"/>
                  <a:pt x="216" y="216"/>
                  <a:pt x="216" y="216"/>
                </a:cubicBezTo>
                <a:cubicBezTo>
                  <a:pt x="138" y="216"/>
                  <a:pt x="138" y="216"/>
                  <a:pt x="138" y="216"/>
                </a:cubicBezTo>
                <a:cubicBezTo>
                  <a:pt x="138" y="216"/>
                  <a:pt x="119" y="215"/>
                  <a:pt x="119" y="224"/>
                </a:cubicBezTo>
                <a:cubicBezTo>
                  <a:pt x="119" y="233"/>
                  <a:pt x="135" y="232"/>
                  <a:pt x="135" y="251"/>
                </a:cubicBezTo>
                <a:cubicBezTo>
                  <a:pt x="135" y="265"/>
                  <a:pt x="123" y="277"/>
                  <a:pt x="108" y="277"/>
                </a:cubicBezTo>
                <a:cubicBezTo>
                  <a:pt x="93" y="277"/>
                  <a:pt x="81" y="265"/>
                  <a:pt x="81" y="251"/>
                </a:cubicBezTo>
                <a:cubicBezTo>
                  <a:pt x="81" y="232"/>
                  <a:pt x="96" y="233"/>
                  <a:pt x="96" y="224"/>
                </a:cubicBezTo>
                <a:cubicBezTo>
                  <a:pt x="96" y="215"/>
                  <a:pt x="77" y="216"/>
                  <a:pt x="77" y="216"/>
                </a:cubicBezTo>
                <a:lnTo>
                  <a:pt x="0" y="216"/>
                </a:lnTo>
                <a:close/>
              </a:path>
            </a:pathLst>
          </a:custGeom>
          <a:solidFill>
            <a:srgbClr val="FFC000"/>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red puzzle piece"/>
          <p:cNvSpPr>
            <a:spLocks/>
          </p:cNvSpPr>
          <p:nvPr/>
        </p:nvSpPr>
        <p:spPr bwMode="auto">
          <a:xfrm rot="20318437">
            <a:off x="2672367" y="947670"/>
            <a:ext cx="2702061" cy="2106139"/>
          </a:xfrm>
          <a:custGeom>
            <a:avLst/>
            <a:gdLst>
              <a:gd name="T0" fmla="*/ 62 w 278"/>
              <a:gd name="T1" fmla="*/ 0 h 217"/>
              <a:gd name="T2" fmla="*/ 278 w 278"/>
              <a:gd name="T3" fmla="*/ 0 h 217"/>
              <a:gd name="T4" fmla="*/ 278 w 278"/>
              <a:gd name="T5" fmla="*/ 216 h 217"/>
              <a:gd name="T6" fmla="*/ 201 w 278"/>
              <a:gd name="T7" fmla="*/ 216 h 217"/>
              <a:gd name="T8" fmla="*/ 181 w 278"/>
              <a:gd name="T9" fmla="*/ 207 h 217"/>
              <a:gd name="T10" fmla="*/ 197 w 278"/>
              <a:gd name="T11" fmla="*/ 181 h 217"/>
              <a:gd name="T12" fmla="*/ 170 w 278"/>
              <a:gd name="T13" fmla="*/ 154 h 217"/>
              <a:gd name="T14" fmla="*/ 143 w 278"/>
              <a:gd name="T15" fmla="*/ 181 h 217"/>
              <a:gd name="T16" fmla="*/ 158 w 278"/>
              <a:gd name="T17" fmla="*/ 207 h 217"/>
              <a:gd name="T18" fmla="*/ 139 w 278"/>
              <a:gd name="T19" fmla="*/ 216 h 217"/>
              <a:gd name="T20" fmla="*/ 62 w 278"/>
              <a:gd name="T21" fmla="*/ 216 h 217"/>
              <a:gd name="T22" fmla="*/ 62 w 278"/>
              <a:gd name="T23" fmla="*/ 138 h 217"/>
              <a:gd name="T24" fmla="*/ 54 w 278"/>
              <a:gd name="T25" fmla="*/ 119 h 217"/>
              <a:gd name="T26" fmla="*/ 27 w 278"/>
              <a:gd name="T27" fmla="*/ 135 h 217"/>
              <a:gd name="T28" fmla="*/ 0 w 278"/>
              <a:gd name="T29" fmla="*/ 108 h 217"/>
              <a:gd name="T30" fmla="*/ 27 w 278"/>
              <a:gd name="T31" fmla="*/ 81 h 217"/>
              <a:gd name="T32" fmla="*/ 54 w 278"/>
              <a:gd name="T33" fmla="*/ 96 h 217"/>
              <a:gd name="T34" fmla="*/ 62 w 278"/>
              <a:gd name="T35" fmla="*/ 77 h 217"/>
              <a:gd name="T36" fmla="*/ 62 w 278"/>
              <a:gd name="T3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62" y="0"/>
                </a:moveTo>
                <a:cubicBezTo>
                  <a:pt x="278" y="0"/>
                  <a:pt x="278" y="0"/>
                  <a:pt x="278" y="0"/>
                </a:cubicBezTo>
                <a:cubicBezTo>
                  <a:pt x="278" y="216"/>
                  <a:pt x="278" y="216"/>
                  <a:pt x="278" y="216"/>
                </a:cubicBezTo>
                <a:cubicBezTo>
                  <a:pt x="201" y="216"/>
                  <a:pt x="201" y="216"/>
                  <a:pt x="201" y="216"/>
                </a:cubicBezTo>
                <a:cubicBezTo>
                  <a:pt x="201" y="216"/>
                  <a:pt x="181" y="217"/>
                  <a:pt x="181" y="207"/>
                </a:cubicBezTo>
                <a:cubicBezTo>
                  <a:pt x="181" y="199"/>
                  <a:pt x="197" y="200"/>
                  <a:pt x="197" y="181"/>
                </a:cubicBezTo>
                <a:cubicBezTo>
                  <a:pt x="197" y="166"/>
                  <a:pt x="185" y="154"/>
                  <a:pt x="170" y="154"/>
                </a:cubicBezTo>
                <a:cubicBezTo>
                  <a:pt x="155" y="154"/>
                  <a:pt x="143" y="166"/>
                  <a:pt x="143" y="181"/>
                </a:cubicBezTo>
                <a:cubicBezTo>
                  <a:pt x="143" y="200"/>
                  <a:pt x="158" y="199"/>
                  <a:pt x="158" y="207"/>
                </a:cubicBezTo>
                <a:cubicBezTo>
                  <a:pt x="158" y="217"/>
                  <a:pt x="139" y="216"/>
                  <a:pt x="139" y="216"/>
                </a:cubicBezTo>
                <a:cubicBezTo>
                  <a:pt x="62" y="216"/>
                  <a:pt x="62" y="216"/>
                  <a:pt x="62" y="216"/>
                </a:cubicBezTo>
                <a:cubicBezTo>
                  <a:pt x="62" y="138"/>
                  <a:pt x="62" y="138"/>
                  <a:pt x="62" y="138"/>
                </a:cubicBezTo>
                <a:cubicBezTo>
                  <a:pt x="62" y="138"/>
                  <a:pt x="63" y="119"/>
                  <a:pt x="54" y="119"/>
                </a:cubicBezTo>
                <a:cubicBezTo>
                  <a:pt x="45" y="119"/>
                  <a:pt x="46" y="135"/>
                  <a:pt x="27" y="135"/>
                </a:cubicBezTo>
                <a:cubicBezTo>
                  <a:pt x="12" y="135"/>
                  <a:pt x="0" y="123"/>
                  <a:pt x="0" y="108"/>
                </a:cubicBezTo>
                <a:cubicBezTo>
                  <a:pt x="0" y="93"/>
                  <a:pt x="12" y="81"/>
                  <a:pt x="27" y="81"/>
                </a:cubicBezTo>
                <a:cubicBezTo>
                  <a:pt x="46" y="81"/>
                  <a:pt x="45" y="96"/>
                  <a:pt x="54" y="96"/>
                </a:cubicBezTo>
                <a:cubicBezTo>
                  <a:pt x="63" y="96"/>
                  <a:pt x="62" y="77"/>
                  <a:pt x="62" y="77"/>
                </a:cubicBezTo>
                <a:lnTo>
                  <a:pt x="62" y="0"/>
                </a:lnTo>
                <a:close/>
              </a:path>
            </a:pathLst>
          </a:custGeom>
          <a:solidFill>
            <a:srgbClr val="C00000"/>
          </a:solidFill>
          <a:ln>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35" name="yellow puzzle piece"/>
          <p:cNvSpPr>
            <a:spLocks/>
          </p:cNvSpPr>
          <p:nvPr/>
        </p:nvSpPr>
        <p:spPr bwMode="auto">
          <a:xfrm rot="20318437">
            <a:off x="3902676" y="2221787"/>
            <a:ext cx="2106138" cy="2689818"/>
          </a:xfrm>
          <a:custGeom>
            <a:avLst/>
            <a:gdLst>
              <a:gd name="T0" fmla="*/ 217 w 217"/>
              <a:gd name="T1" fmla="*/ 61 h 277"/>
              <a:gd name="T2" fmla="*/ 217 w 217"/>
              <a:gd name="T3" fmla="*/ 277 h 277"/>
              <a:gd name="T4" fmla="*/ 1 w 217"/>
              <a:gd name="T5" fmla="*/ 277 h 277"/>
              <a:gd name="T6" fmla="*/ 1 w 217"/>
              <a:gd name="T7" fmla="*/ 200 h 277"/>
              <a:gd name="T8" fmla="*/ 10 w 217"/>
              <a:gd name="T9" fmla="*/ 181 h 277"/>
              <a:gd name="T10" fmla="*/ 36 w 217"/>
              <a:gd name="T11" fmla="*/ 196 h 277"/>
              <a:gd name="T12" fmla="*/ 63 w 217"/>
              <a:gd name="T13" fmla="*/ 169 h 277"/>
              <a:gd name="T14" fmla="*/ 36 w 217"/>
              <a:gd name="T15" fmla="*/ 143 h 277"/>
              <a:gd name="T16" fmla="*/ 10 w 217"/>
              <a:gd name="T17" fmla="*/ 158 h 277"/>
              <a:gd name="T18" fmla="*/ 1 w 217"/>
              <a:gd name="T19" fmla="*/ 139 h 277"/>
              <a:gd name="T20" fmla="*/ 1 w 217"/>
              <a:gd name="T21" fmla="*/ 61 h 277"/>
              <a:gd name="T22" fmla="*/ 79 w 217"/>
              <a:gd name="T23" fmla="*/ 61 h 277"/>
              <a:gd name="T24" fmla="*/ 98 w 217"/>
              <a:gd name="T25" fmla="*/ 53 h 277"/>
              <a:gd name="T26" fmla="*/ 82 w 217"/>
              <a:gd name="T27" fmla="*/ 27 h 277"/>
              <a:gd name="T28" fmla="*/ 109 w 217"/>
              <a:gd name="T29" fmla="*/ 0 h 277"/>
              <a:gd name="T30" fmla="*/ 136 w 217"/>
              <a:gd name="T31" fmla="*/ 27 h 277"/>
              <a:gd name="T32" fmla="*/ 121 w 217"/>
              <a:gd name="T33" fmla="*/ 53 h 277"/>
              <a:gd name="T34" fmla="*/ 140 w 217"/>
              <a:gd name="T35" fmla="*/ 61 h 277"/>
              <a:gd name="T36" fmla="*/ 217 w 217"/>
              <a:gd name="T37" fmla="*/ 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77">
                <a:moveTo>
                  <a:pt x="217" y="61"/>
                </a:moveTo>
                <a:cubicBezTo>
                  <a:pt x="217" y="277"/>
                  <a:pt x="217" y="277"/>
                  <a:pt x="217" y="277"/>
                </a:cubicBezTo>
                <a:cubicBezTo>
                  <a:pt x="1" y="277"/>
                  <a:pt x="1" y="277"/>
                  <a:pt x="1" y="277"/>
                </a:cubicBezTo>
                <a:cubicBezTo>
                  <a:pt x="1" y="200"/>
                  <a:pt x="1" y="200"/>
                  <a:pt x="1" y="200"/>
                </a:cubicBezTo>
                <a:cubicBezTo>
                  <a:pt x="1" y="200"/>
                  <a:pt x="0" y="181"/>
                  <a:pt x="10" y="181"/>
                </a:cubicBezTo>
                <a:cubicBezTo>
                  <a:pt x="18" y="181"/>
                  <a:pt x="17" y="196"/>
                  <a:pt x="36" y="196"/>
                </a:cubicBezTo>
                <a:cubicBezTo>
                  <a:pt x="51" y="196"/>
                  <a:pt x="63" y="184"/>
                  <a:pt x="63" y="169"/>
                </a:cubicBezTo>
                <a:cubicBezTo>
                  <a:pt x="63" y="155"/>
                  <a:pt x="51" y="143"/>
                  <a:pt x="36" y="143"/>
                </a:cubicBezTo>
                <a:cubicBezTo>
                  <a:pt x="17" y="143"/>
                  <a:pt x="18" y="158"/>
                  <a:pt x="10" y="158"/>
                </a:cubicBezTo>
                <a:cubicBezTo>
                  <a:pt x="0" y="158"/>
                  <a:pt x="1" y="139"/>
                  <a:pt x="1" y="139"/>
                </a:cubicBezTo>
                <a:cubicBezTo>
                  <a:pt x="1" y="61"/>
                  <a:pt x="1" y="61"/>
                  <a:pt x="1" y="61"/>
                </a:cubicBezTo>
                <a:cubicBezTo>
                  <a:pt x="79" y="61"/>
                  <a:pt x="79" y="61"/>
                  <a:pt x="79" y="61"/>
                </a:cubicBezTo>
                <a:cubicBezTo>
                  <a:pt x="79" y="61"/>
                  <a:pt x="98" y="62"/>
                  <a:pt x="98" y="53"/>
                </a:cubicBezTo>
                <a:cubicBezTo>
                  <a:pt x="98" y="44"/>
                  <a:pt x="82" y="45"/>
                  <a:pt x="82" y="27"/>
                </a:cubicBezTo>
                <a:cubicBezTo>
                  <a:pt x="82" y="12"/>
                  <a:pt x="95" y="0"/>
                  <a:pt x="109" y="0"/>
                </a:cubicBezTo>
                <a:cubicBezTo>
                  <a:pt x="124" y="0"/>
                  <a:pt x="136" y="12"/>
                  <a:pt x="136" y="27"/>
                </a:cubicBezTo>
                <a:cubicBezTo>
                  <a:pt x="136" y="45"/>
                  <a:pt x="121" y="44"/>
                  <a:pt x="121" y="53"/>
                </a:cubicBezTo>
                <a:cubicBezTo>
                  <a:pt x="121" y="62"/>
                  <a:pt x="140" y="61"/>
                  <a:pt x="140" y="61"/>
                </a:cubicBezTo>
                <a:lnTo>
                  <a:pt x="217" y="61"/>
                </a:lnTo>
                <a:close/>
              </a:path>
            </a:pathLst>
          </a:custGeom>
          <a:solidFill>
            <a:srgbClr val="FF6600"/>
          </a:solidFill>
          <a:ln>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36" name="blue puzzle piece"/>
          <p:cNvSpPr>
            <a:spLocks/>
          </p:cNvSpPr>
          <p:nvPr/>
        </p:nvSpPr>
        <p:spPr bwMode="auto">
          <a:xfrm rot="20318437">
            <a:off x="2049834" y="3435068"/>
            <a:ext cx="2702061" cy="2106139"/>
          </a:xfrm>
          <a:custGeom>
            <a:avLst/>
            <a:gdLst>
              <a:gd name="T0" fmla="*/ 216 w 278"/>
              <a:gd name="T1" fmla="*/ 217 h 217"/>
              <a:gd name="T2" fmla="*/ 0 w 278"/>
              <a:gd name="T3" fmla="*/ 217 h 217"/>
              <a:gd name="T4" fmla="*/ 0 w 278"/>
              <a:gd name="T5" fmla="*/ 1 h 217"/>
              <a:gd name="T6" fmla="*/ 77 w 278"/>
              <a:gd name="T7" fmla="*/ 1 h 217"/>
              <a:gd name="T8" fmla="*/ 96 w 278"/>
              <a:gd name="T9" fmla="*/ 9 h 217"/>
              <a:gd name="T10" fmla="*/ 81 w 278"/>
              <a:gd name="T11" fmla="*/ 36 h 217"/>
              <a:gd name="T12" fmla="*/ 108 w 278"/>
              <a:gd name="T13" fmla="*/ 62 h 217"/>
              <a:gd name="T14" fmla="*/ 135 w 278"/>
              <a:gd name="T15" fmla="*/ 36 h 217"/>
              <a:gd name="T16" fmla="*/ 119 w 278"/>
              <a:gd name="T17" fmla="*/ 9 h 217"/>
              <a:gd name="T18" fmla="*/ 138 w 278"/>
              <a:gd name="T19" fmla="*/ 1 h 217"/>
              <a:gd name="T20" fmla="*/ 216 w 278"/>
              <a:gd name="T21" fmla="*/ 1 h 217"/>
              <a:gd name="T22" fmla="*/ 216 w 278"/>
              <a:gd name="T23" fmla="*/ 78 h 217"/>
              <a:gd name="T24" fmla="*/ 224 w 278"/>
              <a:gd name="T25" fmla="*/ 97 h 217"/>
              <a:gd name="T26" fmla="*/ 251 w 278"/>
              <a:gd name="T27" fmla="*/ 82 h 217"/>
              <a:gd name="T28" fmla="*/ 278 w 278"/>
              <a:gd name="T29" fmla="*/ 109 h 217"/>
              <a:gd name="T30" fmla="*/ 251 w 278"/>
              <a:gd name="T31" fmla="*/ 136 h 217"/>
              <a:gd name="T32" fmla="*/ 224 w 278"/>
              <a:gd name="T33" fmla="*/ 120 h 217"/>
              <a:gd name="T34" fmla="*/ 216 w 278"/>
              <a:gd name="T35" fmla="*/ 139 h 217"/>
              <a:gd name="T36" fmla="*/ 216 w 278"/>
              <a:gd name="T3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216" y="217"/>
                </a:moveTo>
                <a:cubicBezTo>
                  <a:pt x="0" y="217"/>
                  <a:pt x="0" y="217"/>
                  <a:pt x="0" y="217"/>
                </a:cubicBezTo>
                <a:cubicBezTo>
                  <a:pt x="0" y="1"/>
                  <a:pt x="0" y="1"/>
                  <a:pt x="0" y="1"/>
                </a:cubicBezTo>
                <a:cubicBezTo>
                  <a:pt x="77" y="1"/>
                  <a:pt x="77" y="1"/>
                  <a:pt x="77" y="1"/>
                </a:cubicBezTo>
                <a:cubicBezTo>
                  <a:pt x="77" y="1"/>
                  <a:pt x="96" y="0"/>
                  <a:pt x="96" y="9"/>
                </a:cubicBezTo>
                <a:cubicBezTo>
                  <a:pt x="96" y="18"/>
                  <a:pt x="81" y="17"/>
                  <a:pt x="81" y="36"/>
                </a:cubicBezTo>
                <a:cubicBezTo>
                  <a:pt x="81" y="50"/>
                  <a:pt x="93" y="62"/>
                  <a:pt x="108" y="62"/>
                </a:cubicBezTo>
                <a:cubicBezTo>
                  <a:pt x="123" y="62"/>
                  <a:pt x="135" y="50"/>
                  <a:pt x="135" y="36"/>
                </a:cubicBezTo>
                <a:cubicBezTo>
                  <a:pt x="135" y="17"/>
                  <a:pt x="119" y="18"/>
                  <a:pt x="119" y="9"/>
                </a:cubicBezTo>
                <a:cubicBezTo>
                  <a:pt x="119" y="0"/>
                  <a:pt x="138" y="1"/>
                  <a:pt x="138" y="1"/>
                </a:cubicBezTo>
                <a:cubicBezTo>
                  <a:pt x="216" y="1"/>
                  <a:pt x="216" y="1"/>
                  <a:pt x="216" y="1"/>
                </a:cubicBezTo>
                <a:cubicBezTo>
                  <a:pt x="216" y="78"/>
                  <a:pt x="216" y="78"/>
                  <a:pt x="216" y="78"/>
                </a:cubicBezTo>
                <a:cubicBezTo>
                  <a:pt x="216" y="78"/>
                  <a:pt x="215" y="97"/>
                  <a:pt x="224" y="97"/>
                </a:cubicBezTo>
                <a:cubicBezTo>
                  <a:pt x="233" y="97"/>
                  <a:pt x="232" y="82"/>
                  <a:pt x="251" y="82"/>
                </a:cubicBezTo>
                <a:cubicBezTo>
                  <a:pt x="266" y="82"/>
                  <a:pt x="278" y="94"/>
                  <a:pt x="278" y="109"/>
                </a:cubicBezTo>
                <a:cubicBezTo>
                  <a:pt x="278" y="124"/>
                  <a:pt x="266" y="136"/>
                  <a:pt x="251" y="136"/>
                </a:cubicBezTo>
                <a:cubicBezTo>
                  <a:pt x="232" y="136"/>
                  <a:pt x="233" y="120"/>
                  <a:pt x="224" y="120"/>
                </a:cubicBezTo>
                <a:cubicBezTo>
                  <a:pt x="215" y="120"/>
                  <a:pt x="216" y="139"/>
                  <a:pt x="216" y="139"/>
                </a:cubicBezTo>
                <a:lnTo>
                  <a:pt x="216" y="217"/>
                </a:lnTo>
                <a:close/>
              </a:path>
            </a:pathLst>
          </a:custGeom>
          <a:solidFill>
            <a:srgbClr val="0070C0"/>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77" name="static title slide"/>
          <p:cNvSpPr txBox="1"/>
          <p:nvPr/>
        </p:nvSpPr>
        <p:spPr>
          <a:xfrm>
            <a:off x="6568723" y="4438836"/>
            <a:ext cx="3491173" cy="523220"/>
          </a:xfrm>
          <a:prstGeom prst="rect">
            <a:avLst/>
          </a:prstGeom>
          <a:noFill/>
        </p:spPr>
        <p:txBody>
          <a:bodyPr wrap="square" rtlCol="0">
            <a:spAutoFit/>
          </a:bodyPr>
          <a:lstStyle/>
          <a:p>
            <a:r>
              <a:rPr lang="en-US" sz="2800" b="1" dirty="0">
                <a:solidFill>
                  <a:schemeClr val="bg1">
                    <a:lumMod val="85000"/>
                  </a:schemeClr>
                </a:solidFill>
                <a:latin typeface="+mj-lt"/>
              </a:rPr>
              <a:t>of Part One</a:t>
            </a:r>
          </a:p>
        </p:txBody>
      </p:sp>
      <p:sp>
        <p:nvSpPr>
          <p:cNvPr id="79" name="puzzles"/>
          <p:cNvSpPr txBox="1"/>
          <p:nvPr/>
        </p:nvSpPr>
        <p:spPr>
          <a:xfrm>
            <a:off x="6533554" y="3542596"/>
            <a:ext cx="4230763" cy="1015663"/>
          </a:xfrm>
          <a:prstGeom prst="rect">
            <a:avLst/>
          </a:prstGeom>
          <a:noFill/>
        </p:spPr>
        <p:txBody>
          <a:bodyPr wrap="square" rtlCol="0">
            <a:spAutoFit/>
          </a:bodyPr>
          <a:lstStyle/>
          <a:p>
            <a:r>
              <a:rPr lang="en-US" sz="6000" dirty="0">
                <a:solidFill>
                  <a:schemeClr val="tx1">
                    <a:lumMod val="85000"/>
                    <a:lumOff val="15000"/>
                  </a:schemeClr>
                </a:solidFill>
                <a:latin typeface="+mj-lt"/>
              </a:rPr>
              <a:t>Review</a:t>
            </a:r>
          </a:p>
        </p:txBody>
      </p:sp>
    </p:spTree>
    <p:extLst>
      <p:ext uri="{BB962C8B-B14F-4D97-AF65-F5344CB8AC3E}">
        <p14:creationId xmlns:p14="http://schemas.microsoft.com/office/powerpoint/2010/main" val="3115843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CA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184363-9915-4BFE-957C-04B43FA0FF6B}"/>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Considering Applicant/Student Strengths</a:t>
            </a:r>
          </a:p>
        </p:txBody>
      </p:sp>
      <p:pic>
        <p:nvPicPr>
          <p:cNvPr id="6" name="Picture 5" descr="A picture containing LEGO&#10;&#10;Description automatically generated">
            <a:extLst>
              <a:ext uri="{FF2B5EF4-FFF2-40B4-BE49-F238E27FC236}">
                <a16:creationId xmlns:a16="http://schemas.microsoft.com/office/drawing/2014/main" id="{76CB154C-A0A1-4462-A0CB-5699E62ED5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FD55AE1-B1F7-4ACD-B4A2-DA0FD91F7F8C}"/>
              </a:ext>
            </a:extLst>
          </p:cNvPr>
          <p:cNvSpPr>
            <a:spLocks noGrp="1"/>
          </p:cNvSpPr>
          <p:nvPr>
            <p:ph idx="1"/>
          </p:nvPr>
        </p:nvSpPr>
        <p:spPr>
          <a:xfrm>
            <a:off x="7680960" y="463296"/>
            <a:ext cx="3986783" cy="5681472"/>
          </a:xfrm>
        </p:spPr>
        <p:txBody>
          <a:bodyPr anchor="ctr">
            <a:normAutofit/>
          </a:bodyPr>
          <a:lstStyle/>
          <a:p>
            <a:pPr>
              <a:spcAft>
                <a:spcPts val="600"/>
              </a:spcAft>
            </a:pPr>
            <a:r>
              <a:rPr lang="en-US" dirty="0">
                <a:solidFill>
                  <a:srgbClr val="FFFFFF"/>
                </a:solidFill>
              </a:rPr>
              <a:t>How can we use her strengths to support the development of a strong Accommodation Plan (AP)? Remember, she has excellent recall for facts/details when given information orally?</a:t>
            </a:r>
          </a:p>
        </p:txBody>
      </p:sp>
      <p:sp>
        <p:nvSpPr>
          <p:cNvPr id="4" name="Slide Number Placeholder 3">
            <a:extLst>
              <a:ext uri="{FF2B5EF4-FFF2-40B4-BE49-F238E27FC236}">
                <a16:creationId xmlns:a16="http://schemas.microsoft.com/office/drawing/2014/main" id="{654025D3-B747-4C0B-A60A-2F9C2920587E}"/>
              </a:ext>
            </a:extLst>
          </p:cNvPr>
          <p:cNvSpPr>
            <a:spLocks noGrp="1"/>
          </p:cNvSpPr>
          <p:nvPr>
            <p:ph type="sldNum" sz="quarter" idx="12"/>
          </p:nvPr>
        </p:nvSpPr>
        <p:spPr>
          <a:xfrm>
            <a:off x="10837333" y="6535157"/>
            <a:ext cx="973667" cy="274320"/>
          </a:xfrm>
        </p:spPr>
        <p:txBody>
          <a:bodyPr>
            <a:normAutofit/>
          </a:bodyPr>
          <a:lstStyle/>
          <a:p>
            <a:pPr>
              <a:spcAft>
                <a:spcPts val="600"/>
              </a:spcAft>
            </a:pPr>
            <a:fld id="{DC71AD46-028B-42E9-AB59-3AEBC8FC7C90}" type="slidenum">
              <a:rPr lang="en-US">
                <a:solidFill>
                  <a:prstClr val="black">
                    <a:tint val="75000"/>
                  </a:prstClr>
                </a:solidFill>
              </a:rPr>
              <a:pPr>
                <a:spcAft>
                  <a:spcPts val="600"/>
                </a:spcAft>
              </a:pPr>
              <a:t>30</a:t>
            </a:fld>
            <a:endParaRPr lang="en-US">
              <a:solidFill>
                <a:prstClr val="black">
                  <a:tint val="75000"/>
                </a:prstClr>
              </a:solidFill>
            </a:endParaRPr>
          </a:p>
        </p:txBody>
      </p:sp>
    </p:spTree>
    <p:extLst>
      <p:ext uri="{BB962C8B-B14F-4D97-AF65-F5344CB8AC3E}">
        <p14:creationId xmlns:p14="http://schemas.microsoft.com/office/powerpoint/2010/main" val="971151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8985E-FCB6-4EAD-AA15-82AB58104B40}"/>
              </a:ext>
            </a:extLst>
          </p:cNvPr>
          <p:cNvSpPr>
            <a:spLocks noGrp="1"/>
          </p:cNvSpPr>
          <p:nvPr>
            <p:ph type="title"/>
          </p:nvPr>
        </p:nvSpPr>
        <p:spPr/>
        <p:txBody>
          <a:bodyPr/>
          <a:lstStyle/>
          <a:p>
            <a:r>
              <a:rPr lang="en-US" dirty="0"/>
              <a:t>Closing Out – A Tip for Your Consideration!</a:t>
            </a:r>
          </a:p>
        </p:txBody>
      </p:sp>
      <p:sp>
        <p:nvSpPr>
          <p:cNvPr id="3" name="Content Placeholder 2">
            <a:extLst>
              <a:ext uri="{FF2B5EF4-FFF2-40B4-BE49-F238E27FC236}">
                <a16:creationId xmlns:a16="http://schemas.microsoft.com/office/drawing/2014/main" id="{813004F4-6901-4ECC-8DD0-681DC9DB8D4E}"/>
              </a:ext>
            </a:extLst>
          </p:cNvPr>
          <p:cNvSpPr>
            <a:spLocks noGrp="1"/>
          </p:cNvSpPr>
          <p:nvPr>
            <p:ph idx="1"/>
          </p:nvPr>
        </p:nvSpPr>
        <p:spPr>
          <a:xfrm>
            <a:off x="838200" y="1584960"/>
            <a:ext cx="7610856" cy="5047487"/>
          </a:xfrm>
        </p:spPr>
        <p:txBody>
          <a:bodyPr>
            <a:normAutofit fontScale="92500"/>
          </a:bodyPr>
          <a:lstStyle/>
          <a:p>
            <a:r>
              <a:rPr lang="en-US" sz="3000" dirty="0"/>
              <a:t>When working with students who have ASD, it is often important that staff approach various tasks the same way.  For example, if a math teacher teaches a math concept one way and the career technical instructor teaches it a different way, it may be confusing for the student who has ASD.</a:t>
            </a:r>
          </a:p>
          <a:p>
            <a:r>
              <a:rPr lang="en-US" sz="3000" dirty="0"/>
              <a:t>This is a situation in which the use of applied academics, co-teaching, or collaboration between those two instructional staff is strongly encouraged</a:t>
            </a:r>
            <a:r>
              <a:rPr lang="en-US" dirty="0"/>
              <a:t>!</a:t>
            </a:r>
          </a:p>
        </p:txBody>
      </p:sp>
      <p:sp>
        <p:nvSpPr>
          <p:cNvPr id="4" name="Slide Number Placeholder 3">
            <a:extLst>
              <a:ext uri="{FF2B5EF4-FFF2-40B4-BE49-F238E27FC236}">
                <a16:creationId xmlns:a16="http://schemas.microsoft.com/office/drawing/2014/main" id="{8483396A-E78D-41CF-9A55-125C3E80055C}"/>
              </a:ext>
            </a:extLst>
          </p:cNvPr>
          <p:cNvSpPr>
            <a:spLocks noGrp="1"/>
          </p:cNvSpPr>
          <p:nvPr>
            <p:ph type="sldNum" sz="quarter" idx="12"/>
          </p:nvPr>
        </p:nvSpPr>
        <p:spPr/>
        <p:txBody>
          <a:bodyPr/>
          <a:lstStyle/>
          <a:p>
            <a:fld id="{5A871D27-0CE8-4F84-B7C7-B6E65FDA6011}" type="slidenum">
              <a:rPr lang="en-US" smtClean="0"/>
              <a:pPr/>
              <a:t>31</a:t>
            </a:fld>
            <a:endParaRPr lang="en-US" dirty="0"/>
          </a:p>
        </p:txBody>
      </p:sp>
      <p:grpSp>
        <p:nvGrpSpPr>
          <p:cNvPr id="10" name="Group 9">
            <a:extLst>
              <a:ext uri="{FF2B5EF4-FFF2-40B4-BE49-F238E27FC236}">
                <a16:creationId xmlns:a16="http://schemas.microsoft.com/office/drawing/2014/main" id="{799FFE7D-AA6F-4CEE-BF29-717D806F44F8}"/>
              </a:ext>
            </a:extLst>
          </p:cNvPr>
          <p:cNvGrpSpPr/>
          <p:nvPr/>
        </p:nvGrpSpPr>
        <p:grpSpPr>
          <a:xfrm>
            <a:off x="8449056" y="2124772"/>
            <a:ext cx="3523487" cy="3426999"/>
            <a:chOff x="8449056" y="2124772"/>
            <a:chExt cx="3523487" cy="3426999"/>
          </a:xfrm>
        </p:grpSpPr>
        <p:pic>
          <p:nvPicPr>
            <p:cNvPr id="7" name="Picture 6" descr="A close up of a computer&#10;&#10;Description automatically generated">
              <a:extLst>
                <a:ext uri="{FF2B5EF4-FFF2-40B4-BE49-F238E27FC236}">
                  <a16:creationId xmlns:a16="http://schemas.microsoft.com/office/drawing/2014/main" id="{AE09BE3C-C3F6-4077-B467-30180F29D9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49056" y="2124772"/>
              <a:ext cx="3523487" cy="3426999"/>
            </a:xfrm>
            <a:prstGeom prst="rect">
              <a:avLst/>
            </a:prstGeom>
          </p:spPr>
        </p:pic>
        <p:sp>
          <p:nvSpPr>
            <p:cNvPr id="9" name="TextBox 8">
              <a:extLst>
                <a:ext uri="{FF2B5EF4-FFF2-40B4-BE49-F238E27FC236}">
                  <a16:creationId xmlns:a16="http://schemas.microsoft.com/office/drawing/2014/main" id="{6E33B85F-5FA2-4148-9794-A49D6AFF746E}"/>
                </a:ext>
              </a:extLst>
            </p:cNvPr>
            <p:cNvSpPr txBox="1"/>
            <p:nvPr/>
          </p:nvSpPr>
          <p:spPr>
            <a:xfrm rot="21265791">
              <a:off x="8713894" y="2565010"/>
              <a:ext cx="2743200" cy="2662267"/>
            </a:xfrm>
            <a:prstGeom prst="rect">
              <a:avLst/>
            </a:prstGeom>
            <a:noFill/>
          </p:spPr>
          <p:txBody>
            <a:bodyPr wrap="square" rtlCol="0">
              <a:spAutoFit/>
            </a:bodyPr>
            <a:lstStyle/>
            <a:p>
              <a:pPr algn="ctr"/>
              <a:r>
                <a:rPr lang="en-US" sz="2400" b="1" dirty="0"/>
                <a:t>Task Analysis</a:t>
              </a:r>
            </a:p>
            <a:p>
              <a:pPr marL="457200" indent="-457200">
                <a:buFont typeface="+mj-lt"/>
                <a:buAutoNum type="arabicPeriod"/>
              </a:pPr>
              <a:endParaRPr lang="en-US" sz="1000" dirty="0"/>
            </a:p>
            <a:p>
              <a:pPr marL="457200" indent="-457200">
                <a:buFont typeface="+mj-lt"/>
                <a:buAutoNum type="arabicPeriod"/>
              </a:pPr>
              <a:r>
                <a:rPr lang="en-US" dirty="0"/>
                <a:t>What is the task?</a:t>
              </a:r>
            </a:p>
            <a:p>
              <a:pPr marL="457200" indent="-457200">
                <a:buFont typeface="+mj-lt"/>
                <a:buAutoNum type="arabicPeriod"/>
              </a:pPr>
              <a:r>
                <a:rPr lang="en-US" dirty="0"/>
                <a:t>Identify the steps in the task and list them in order.</a:t>
              </a:r>
            </a:p>
            <a:p>
              <a:pPr marL="457200" indent="-457200">
                <a:buFont typeface="+mj-lt"/>
                <a:buAutoNum type="arabicPeriod"/>
              </a:pPr>
              <a:r>
                <a:rPr lang="en-US" dirty="0"/>
                <a:t>Share the task sequence with other staff!</a:t>
              </a:r>
            </a:p>
          </p:txBody>
        </p:sp>
      </p:grpSp>
    </p:spTree>
    <p:extLst>
      <p:ext uri="{BB962C8B-B14F-4D97-AF65-F5344CB8AC3E}">
        <p14:creationId xmlns:p14="http://schemas.microsoft.com/office/powerpoint/2010/main" val="4218435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83396A-E78D-41CF-9A55-125C3E80055C}"/>
              </a:ext>
            </a:extLst>
          </p:cNvPr>
          <p:cNvSpPr>
            <a:spLocks noGrp="1"/>
          </p:cNvSpPr>
          <p:nvPr>
            <p:ph type="sldNum" sz="quarter" idx="12"/>
          </p:nvPr>
        </p:nvSpPr>
        <p:spPr/>
        <p:txBody>
          <a:bodyPr/>
          <a:lstStyle/>
          <a:p>
            <a:fld id="{5A871D27-0CE8-4F84-B7C7-B6E65FDA6011}" type="slidenum">
              <a:rPr lang="en-US" smtClean="0"/>
              <a:pPr/>
              <a:t>32</a:t>
            </a:fld>
            <a:endParaRPr lang="en-US" dirty="0"/>
          </a:p>
        </p:txBody>
      </p:sp>
      <p:sp>
        <p:nvSpPr>
          <p:cNvPr id="5" name="Rectangle 4">
            <a:extLst>
              <a:ext uri="{FF2B5EF4-FFF2-40B4-BE49-F238E27FC236}">
                <a16:creationId xmlns:a16="http://schemas.microsoft.com/office/drawing/2014/main" id="{F16AC9E5-C19B-47B0-AE84-E9B6A8CACE01}"/>
              </a:ext>
            </a:extLst>
          </p:cNvPr>
          <p:cNvSpPr/>
          <p:nvPr/>
        </p:nvSpPr>
        <p:spPr>
          <a:xfrm>
            <a:off x="3622431" y="416263"/>
            <a:ext cx="7057292" cy="5940088"/>
          </a:xfrm>
          <a:prstGeom prst="rect">
            <a:avLst/>
          </a:prstGeom>
        </p:spPr>
        <p:txBody>
          <a:bodyPr wrap="square">
            <a:spAutoFit/>
          </a:bodyPr>
          <a:lstStyle/>
          <a:p>
            <a:r>
              <a:rPr lang="en-US" dirty="0">
                <a:solidFill>
                  <a:srgbClr val="545454"/>
                </a:solidFill>
                <a:latin typeface="&amp;quot"/>
              </a:rPr>
              <a:t>When I prepare for a lesson that will use Task Analysis, I first complete the task myself and write down the steps needed to complete the task. For example, when I will be teaching a hand washing routine to students, I walk through my personal hand washing routine. As I do this, I have written down the steps I use. It looks something like this:</a:t>
            </a:r>
          </a:p>
          <a:p>
            <a:br>
              <a:rPr lang="en-US" dirty="0">
                <a:solidFill>
                  <a:srgbClr val="545454"/>
                </a:solidFill>
                <a:latin typeface="&amp;quot"/>
              </a:rPr>
            </a:br>
            <a:endParaRPr lang="en-US" dirty="0">
              <a:solidFill>
                <a:srgbClr val="545454"/>
              </a:solidFill>
              <a:latin typeface="&amp;quot"/>
            </a:endParaRPr>
          </a:p>
          <a:p>
            <a:pPr>
              <a:buFont typeface="+mj-lt"/>
              <a:buAutoNum type="arabicPeriod"/>
            </a:pPr>
            <a:r>
              <a:rPr lang="en-US" dirty="0">
                <a:solidFill>
                  <a:srgbClr val="545454"/>
                </a:solidFill>
                <a:latin typeface="&amp;quot"/>
              </a:rPr>
              <a:t>Put soap on hands</a:t>
            </a:r>
          </a:p>
          <a:p>
            <a:pPr>
              <a:buFont typeface="+mj-lt"/>
              <a:buAutoNum type="arabicPeriod"/>
            </a:pPr>
            <a:r>
              <a:rPr lang="en-US" dirty="0">
                <a:solidFill>
                  <a:srgbClr val="545454"/>
                </a:solidFill>
                <a:latin typeface="&amp;quot"/>
              </a:rPr>
              <a:t>Rub soap on both hands</a:t>
            </a:r>
          </a:p>
          <a:p>
            <a:pPr>
              <a:buFont typeface="+mj-lt"/>
              <a:buAutoNum type="arabicPeriod"/>
            </a:pPr>
            <a:r>
              <a:rPr lang="en-US" dirty="0">
                <a:solidFill>
                  <a:srgbClr val="545454"/>
                </a:solidFill>
                <a:latin typeface="&amp;quot"/>
              </a:rPr>
              <a:t>Turn on water</a:t>
            </a:r>
          </a:p>
          <a:p>
            <a:pPr>
              <a:buFont typeface="+mj-lt"/>
              <a:buAutoNum type="arabicPeriod"/>
            </a:pPr>
            <a:r>
              <a:rPr lang="en-US" dirty="0">
                <a:solidFill>
                  <a:srgbClr val="545454"/>
                </a:solidFill>
                <a:latin typeface="&amp;quot"/>
              </a:rPr>
              <a:t>Rinse hands</a:t>
            </a:r>
          </a:p>
          <a:p>
            <a:pPr>
              <a:buFont typeface="+mj-lt"/>
              <a:buAutoNum type="arabicPeriod"/>
            </a:pPr>
            <a:r>
              <a:rPr lang="en-US" dirty="0">
                <a:solidFill>
                  <a:srgbClr val="545454"/>
                </a:solidFill>
                <a:latin typeface="&amp;quot"/>
              </a:rPr>
              <a:t>Turn off water</a:t>
            </a:r>
          </a:p>
          <a:p>
            <a:pPr>
              <a:buFont typeface="+mj-lt"/>
              <a:buAutoNum type="arabicPeriod"/>
            </a:pPr>
            <a:r>
              <a:rPr lang="en-US" dirty="0">
                <a:solidFill>
                  <a:srgbClr val="545454"/>
                </a:solidFill>
                <a:latin typeface="&amp;quot"/>
              </a:rPr>
              <a:t>Retrieve paper towel</a:t>
            </a:r>
          </a:p>
          <a:p>
            <a:pPr>
              <a:buFont typeface="+mj-lt"/>
              <a:buAutoNum type="arabicPeriod"/>
            </a:pPr>
            <a:r>
              <a:rPr lang="en-US" dirty="0">
                <a:solidFill>
                  <a:srgbClr val="545454"/>
                </a:solidFill>
                <a:latin typeface="&amp;quot"/>
              </a:rPr>
              <a:t>Dry hands</a:t>
            </a:r>
          </a:p>
          <a:p>
            <a:pPr>
              <a:buFont typeface="+mj-lt"/>
              <a:buAutoNum type="arabicPeriod"/>
            </a:pPr>
            <a:r>
              <a:rPr lang="en-US" dirty="0">
                <a:solidFill>
                  <a:srgbClr val="545454"/>
                </a:solidFill>
                <a:latin typeface="&amp;quot"/>
              </a:rPr>
              <a:t>Throw away paper towel</a:t>
            </a:r>
          </a:p>
          <a:p>
            <a:pPr>
              <a:buFont typeface="+mj-lt"/>
              <a:buAutoNum type="arabicPeriod"/>
            </a:pPr>
            <a:r>
              <a:rPr lang="en-US" dirty="0">
                <a:solidFill>
                  <a:srgbClr val="545454"/>
                </a:solidFill>
                <a:latin typeface="&amp;quot"/>
              </a:rPr>
              <a:t>Exit restroom</a:t>
            </a:r>
          </a:p>
          <a:p>
            <a:br>
              <a:rPr lang="en-US" dirty="0"/>
            </a:br>
            <a:r>
              <a:rPr lang="en-US" dirty="0">
                <a:solidFill>
                  <a:srgbClr val="545454"/>
                </a:solidFill>
                <a:latin typeface="&amp;quot"/>
              </a:rPr>
              <a:t>Now that I know the steps needed to complete a hand washing routine, I can create a lesson plan and data sheet for use with my students.</a:t>
            </a:r>
            <a:endParaRPr lang="en-US" b="0" i="0" u="none" strike="noStrike" dirty="0">
              <a:solidFill>
                <a:srgbClr val="545454"/>
              </a:solidFill>
              <a:effectLst/>
              <a:latin typeface="&amp;quot"/>
            </a:endParaRPr>
          </a:p>
        </p:txBody>
      </p:sp>
      <p:sp>
        <p:nvSpPr>
          <p:cNvPr id="9" name="Title 8">
            <a:extLst>
              <a:ext uri="{FF2B5EF4-FFF2-40B4-BE49-F238E27FC236}">
                <a16:creationId xmlns:a16="http://schemas.microsoft.com/office/drawing/2014/main" id="{33D008D6-632D-4832-B98D-F047E00910E2}"/>
              </a:ext>
            </a:extLst>
          </p:cNvPr>
          <p:cNvSpPr>
            <a:spLocks noGrp="1"/>
          </p:cNvSpPr>
          <p:nvPr>
            <p:ph type="title"/>
          </p:nvPr>
        </p:nvSpPr>
        <p:spPr>
          <a:xfrm>
            <a:off x="615462" y="2522171"/>
            <a:ext cx="2737338" cy="1325563"/>
          </a:xfrm>
        </p:spPr>
        <p:txBody>
          <a:bodyPr/>
          <a:lstStyle/>
          <a:p>
            <a:r>
              <a:rPr lang="en-US" dirty="0"/>
              <a:t>Using Task Analysis</a:t>
            </a:r>
          </a:p>
        </p:txBody>
      </p:sp>
      <p:sp>
        <p:nvSpPr>
          <p:cNvPr id="10" name="TextBox 9">
            <a:extLst>
              <a:ext uri="{FF2B5EF4-FFF2-40B4-BE49-F238E27FC236}">
                <a16:creationId xmlns:a16="http://schemas.microsoft.com/office/drawing/2014/main" id="{6C659F46-37B5-424D-B9F3-537E396BB7C3}"/>
              </a:ext>
            </a:extLst>
          </p:cNvPr>
          <p:cNvSpPr txBox="1"/>
          <p:nvPr/>
        </p:nvSpPr>
        <p:spPr>
          <a:xfrm>
            <a:off x="615462" y="3847734"/>
            <a:ext cx="2579076" cy="830997"/>
          </a:xfrm>
          <a:prstGeom prst="rect">
            <a:avLst/>
          </a:prstGeom>
          <a:noFill/>
        </p:spPr>
        <p:txBody>
          <a:bodyPr wrap="square" rtlCol="0">
            <a:spAutoFit/>
          </a:bodyPr>
          <a:lstStyle/>
          <a:p>
            <a:pPr algn="ctr"/>
            <a:r>
              <a:rPr lang="en-US" sz="1600" dirty="0"/>
              <a:t>http://www.youaut-aknow.com/2016/10/what-is-task-analysis.html</a:t>
            </a:r>
          </a:p>
        </p:txBody>
      </p:sp>
    </p:spTree>
    <p:extLst>
      <p:ext uri="{BB962C8B-B14F-4D97-AF65-F5344CB8AC3E}">
        <p14:creationId xmlns:p14="http://schemas.microsoft.com/office/powerpoint/2010/main" val="4177878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002CC-2E97-48B0-BEF6-D6ABA47499AB}"/>
              </a:ext>
            </a:extLst>
          </p:cNvPr>
          <p:cNvSpPr>
            <a:spLocks noGrp="1"/>
          </p:cNvSpPr>
          <p:nvPr>
            <p:ph type="title"/>
          </p:nvPr>
        </p:nvSpPr>
        <p:spPr/>
        <p:txBody>
          <a:bodyPr/>
          <a:lstStyle/>
          <a:p>
            <a:r>
              <a:rPr lang="en-US" dirty="0"/>
              <a:t>Video – Virginia Commonwealth University Research and Rehabilitation Training Center</a:t>
            </a:r>
          </a:p>
        </p:txBody>
      </p:sp>
      <p:sp>
        <p:nvSpPr>
          <p:cNvPr id="4" name="Slide Number Placeholder 3">
            <a:extLst>
              <a:ext uri="{FF2B5EF4-FFF2-40B4-BE49-F238E27FC236}">
                <a16:creationId xmlns:a16="http://schemas.microsoft.com/office/drawing/2014/main" id="{651C50A4-A728-4050-9743-95705896006C}"/>
              </a:ext>
            </a:extLst>
          </p:cNvPr>
          <p:cNvSpPr>
            <a:spLocks noGrp="1"/>
          </p:cNvSpPr>
          <p:nvPr>
            <p:ph type="sldNum" sz="quarter" idx="12"/>
          </p:nvPr>
        </p:nvSpPr>
        <p:spPr/>
        <p:txBody>
          <a:bodyPr/>
          <a:lstStyle/>
          <a:p>
            <a:fld id="{5A871D27-0CE8-4F84-B7C7-B6E65FDA6011}" type="slidenum">
              <a:rPr lang="en-US" smtClean="0"/>
              <a:pPr/>
              <a:t>33</a:t>
            </a:fld>
            <a:endParaRPr lang="en-US" dirty="0"/>
          </a:p>
        </p:txBody>
      </p:sp>
      <p:pic>
        <p:nvPicPr>
          <p:cNvPr id="5" name="Picture 4">
            <a:extLst>
              <a:ext uri="{FF2B5EF4-FFF2-40B4-BE49-F238E27FC236}">
                <a16:creationId xmlns:a16="http://schemas.microsoft.com/office/drawing/2014/main" id="{7CD3083B-CCB0-4C93-AE82-5E1D612736CE}"/>
              </a:ext>
            </a:extLst>
          </p:cNvPr>
          <p:cNvPicPr>
            <a:picLocks noChangeAspect="1"/>
          </p:cNvPicPr>
          <p:nvPr/>
        </p:nvPicPr>
        <p:blipFill>
          <a:blip r:embed="rId3"/>
          <a:stretch>
            <a:fillRect/>
          </a:stretch>
        </p:blipFill>
        <p:spPr>
          <a:xfrm>
            <a:off x="1604010" y="1839356"/>
            <a:ext cx="8625078" cy="4882120"/>
          </a:xfrm>
          <a:prstGeom prst="rect">
            <a:avLst/>
          </a:prstGeom>
        </p:spPr>
      </p:pic>
    </p:spTree>
    <p:extLst>
      <p:ext uri="{BB962C8B-B14F-4D97-AF65-F5344CB8AC3E}">
        <p14:creationId xmlns:p14="http://schemas.microsoft.com/office/powerpoint/2010/main" val="2061985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ray puzzle piece"/>
          <p:cNvSpPr>
            <a:spLocks/>
          </p:cNvSpPr>
          <p:nvPr/>
        </p:nvSpPr>
        <p:spPr bwMode="auto">
          <a:xfrm rot="1866329">
            <a:off x="5402141" y="-482979"/>
            <a:ext cx="4488401" cy="4488401"/>
          </a:xfrm>
          <a:custGeom>
            <a:avLst/>
            <a:gdLst>
              <a:gd name="T0" fmla="*/ 62 w 279"/>
              <a:gd name="T1" fmla="*/ 213 h 279"/>
              <a:gd name="T2" fmla="*/ 62 w 279"/>
              <a:gd name="T3" fmla="*/ 201 h 279"/>
              <a:gd name="T4" fmla="*/ 54 w 279"/>
              <a:gd name="T5" fmla="*/ 181 h 279"/>
              <a:gd name="T6" fmla="*/ 27 w 279"/>
              <a:gd name="T7" fmla="*/ 197 h 279"/>
              <a:gd name="T8" fmla="*/ 0 w 279"/>
              <a:gd name="T9" fmla="*/ 170 h 279"/>
              <a:gd name="T10" fmla="*/ 27 w 279"/>
              <a:gd name="T11" fmla="*/ 143 h 279"/>
              <a:gd name="T12" fmla="*/ 54 w 279"/>
              <a:gd name="T13" fmla="*/ 159 h 279"/>
              <a:gd name="T14" fmla="*/ 62 w 279"/>
              <a:gd name="T15" fmla="*/ 139 h 279"/>
              <a:gd name="T16" fmla="*/ 62 w 279"/>
              <a:gd name="T17" fmla="*/ 62 h 279"/>
              <a:gd name="T18" fmla="*/ 139 w 279"/>
              <a:gd name="T19" fmla="*/ 62 h 279"/>
              <a:gd name="T20" fmla="*/ 158 w 279"/>
              <a:gd name="T21" fmla="*/ 54 h 279"/>
              <a:gd name="T22" fmla="*/ 143 w 279"/>
              <a:gd name="T23" fmla="*/ 27 h 279"/>
              <a:gd name="T24" fmla="*/ 170 w 279"/>
              <a:gd name="T25" fmla="*/ 0 h 279"/>
              <a:gd name="T26" fmla="*/ 197 w 279"/>
              <a:gd name="T27" fmla="*/ 27 h 279"/>
              <a:gd name="T28" fmla="*/ 181 w 279"/>
              <a:gd name="T29" fmla="*/ 54 h 279"/>
              <a:gd name="T30" fmla="*/ 201 w 279"/>
              <a:gd name="T31" fmla="*/ 62 h 279"/>
              <a:gd name="T32" fmla="*/ 278 w 279"/>
              <a:gd name="T33" fmla="*/ 62 h 279"/>
              <a:gd name="T34" fmla="*/ 278 w 279"/>
              <a:gd name="T35" fmla="*/ 139 h 279"/>
              <a:gd name="T36" fmla="*/ 270 w 279"/>
              <a:gd name="T37" fmla="*/ 159 h 279"/>
              <a:gd name="T38" fmla="*/ 243 w 279"/>
              <a:gd name="T39" fmla="*/ 143 h 279"/>
              <a:gd name="T40" fmla="*/ 216 w 279"/>
              <a:gd name="T41" fmla="*/ 170 h 279"/>
              <a:gd name="T42" fmla="*/ 243 w 279"/>
              <a:gd name="T43" fmla="*/ 197 h 279"/>
              <a:gd name="T44" fmla="*/ 270 w 279"/>
              <a:gd name="T45" fmla="*/ 181 h 279"/>
              <a:gd name="T46" fmla="*/ 278 w 279"/>
              <a:gd name="T47" fmla="*/ 201 h 279"/>
              <a:gd name="T48" fmla="*/ 278 w 279"/>
              <a:gd name="T49" fmla="*/ 241 h 279"/>
              <a:gd name="T50" fmla="*/ 278 w 279"/>
              <a:gd name="T51" fmla="*/ 278 h 279"/>
              <a:gd name="T52" fmla="*/ 201 w 279"/>
              <a:gd name="T53" fmla="*/ 278 h 279"/>
              <a:gd name="T54" fmla="*/ 181 w 279"/>
              <a:gd name="T55" fmla="*/ 270 h 279"/>
              <a:gd name="T56" fmla="*/ 197 w 279"/>
              <a:gd name="T57" fmla="*/ 243 h 279"/>
              <a:gd name="T58" fmla="*/ 170 w 279"/>
              <a:gd name="T59" fmla="*/ 216 h 279"/>
              <a:gd name="T60" fmla="*/ 143 w 279"/>
              <a:gd name="T61" fmla="*/ 243 h 279"/>
              <a:gd name="T62" fmla="*/ 158 w 279"/>
              <a:gd name="T63" fmla="*/ 270 h 279"/>
              <a:gd name="T64" fmla="*/ 139 w 279"/>
              <a:gd name="T65" fmla="*/ 278 h 279"/>
              <a:gd name="T66" fmla="*/ 62 w 279"/>
              <a:gd name="T67" fmla="*/ 278 h 279"/>
              <a:gd name="T68" fmla="*/ 62 w 279"/>
              <a:gd name="T69" fmla="*/ 260 h 279"/>
              <a:gd name="T70" fmla="*/ 62 w 279"/>
              <a:gd name="T71" fmla="*/ 2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 h="279">
                <a:moveTo>
                  <a:pt x="62" y="213"/>
                </a:moveTo>
                <a:cubicBezTo>
                  <a:pt x="62" y="201"/>
                  <a:pt x="62" y="201"/>
                  <a:pt x="62" y="201"/>
                </a:cubicBezTo>
                <a:cubicBezTo>
                  <a:pt x="62" y="201"/>
                  <a:pt x="63" y="181"/>
                  <a:pt x="54" y="181"/>
                </a:cubicBezTo>
                <a:cubicBezTo>
                  <a:pt x="45" y="181"/>
                  <a:pt x="46" y="197"/>
                  <a:pt x="27" y="197"/>
                </a:cubicBezTo>
                <a:cubicBezTo>
                  <a:pt x="12" y="197"/>
                  <a:pt x="0" y="185"/>
                  <a:pt x="0" y="170"/>
                </a:cubicBezTo>
                <a:cubicBezTo>
                  <a:pt x="0" y="155"/>
                  <a:pt x="12" y="143"/>
                  <a:pt x="27" y="143"/>
                </a:cubicBezTo>
                <a:cubicBezTo>
                  <a:pt x="46" y="143"/>
                  <a:pt x="45" y="159"/>
                  <a:pt x="54" y="159"/>
                </a:cubicBezTo>
                <a:cubicBezTo>
                  <a:pt x="63" y="159"/>
                  <a:pt x="62" y="139"/>
                  <a:pt x="62" y="139"/>
                </a:cubicBezTo>
                <a:cubicBezTo>
                  <a:pt x="62" y="62"/>
                  <a:pt x="62" y="62"/>
                  <a:pt x="62" y="62"/>
                </a:cubicBezTo>
                <a:cubicBezTo>
                  <a:pt x="139" y="62"/>
                  <a:pt x="139" y="62"/>
                  <a:pt x="139" y="62"/>
                </a:cubicBezTo>
                <a:cubicBezTo>
                  <a:pt x="139" y="62"/>
                  <a:pt x="158" y="63"/>
                  <a:pt x="158" y="54"/>
                </a:cubicBezTo>
                <a:cubicBezTo>
                  <a:pt x="158" y="45"/>
                  <a:pt x="143" y="46"/>
                  <a:pt x="143" y="27"/>
                </a:cubicBezTo>
                <a:cubicBezTo>
                  <a:pt x="143" y="12"/>
                  <a:pt x="155" y="0"/>
                  <a:pt x="170" y="0"/>
                </a:cubicBezTo>
                <a:cubicBezTo>
                  <a:pt x="185" y="0"/>
                  <a:pt x="197" y="12"/>
                  <a:pt x="197" y="27"/>
                </a:cubicBezTo>
                <a:cubicBezTo>
                  <a:pt x="197" y="46"/>
                  <a:pt x="181" y="45"/>
                  <a:pt x="181" y="54"/>
                </a:cubicBezTo>
                <a:cubicBezTo>
                  <a:pt x="181" y="63"/>
                  <a:pt x="201" y="62"/>
                  <a:pt x="201" y="62"/>
                </a:cubicBezTo>
                <a:cubicBezTo>
                  <a:pt x="278" y="62"/>
                  <a:pt x="278" y="62"/>
                  <a:pt x="278" y="62"/>
                </a:cubicBezTo>
                <a:cubicBezTo>
                  <a:pt x="278" y="139"/>
                  <a:pt x="278" y="139"/>
                  <a:pt x="278" y="139"/>
                </a:cubicBezTo>
                <a:cubicBezTo>
                  <a:pt x="278" y="139"/>
                  <a:pt x="279" y="159"/>
                  <a:pt x="270" y="159"/>
                </a:cubicBezTo>
                <a:cubicBezTo>
                  <a:pt x="261" y="159"/>
                  <a:pt x="262" y="143"/>
                  <a:pt x="243" y="143"/>
                </a:cubicBezTo>
                <a:cubicBezTo>
                  <a:pt x="228" y="143"/>
                  <a:pt x="216" y="155"/>
                  <a:pt x="216" y="170"/>
                </a:cubicBezTo>
                <a:cubicBezTo>
                  <a:pt x="216" y="185"/>
                  <a:pt x="228" y="197"/>
                  <a:pt x="243" y="197"/>
                </a:cubicBezTo>
                <a:cubicBezTo>
                  <a:pt x="262" y="197"/>
                  <a:pt x="261" y="181"/>
                  <a:pt x="270" y="181"/>
                </a:cubicBezTo>
                <a:cubicBezTo>
                  <a:pt x="279" y="181"/>
                  <a:pt x="278" y="201"/>
                  <a:pt x="278" y="201"/>
                </a:cubicBezTo>
                <a:cubicBezTo>
                  <a:pt x="278" y="241"/>
                  <a:pt x="278" y="241"/>
                  <a:pt x="278" y="241"/>
                </a:cubicBezTo>
                <a:cubicBezTo>
                  <a:pt x="278" y="278"/>
                  <a:pt x="278" y="278"/>
                  <a:pt x="278" y="278"/>
                </a:cubicBezTo>
                <a:cubicBezTo>
                  <a:pt x="201" y="278"/>
                  <a:pt x="201" y="278"/>
                  <a:pt x="201" y="278"/>
                </a:cubicBezTo>
                <a:cubicBezTo>
                  <a:pt x="201" y="278"/>
                  <a:pt x="181" y="279"/>
                  <a:pt x="181" y="270"/>
                </a:cubicBezTo>
                <a:cubicBezTo>
                  <a:pt x="181" y="261"/>
                  <a:pt x="197" y="262"/>
                  <a:pt x="197" y="243"/>
                </a:cubicBezTo>
                <a:cubicBezTo>
                  <a:pt x="197" y="228"/>
                  <a:pt x="185" y="216"/>
                  <a:pt x="170" y="216"/>
                </a:cubicBezTo>
                <a:cubicBezTo>
                  <a:pt x="155" y="216"/>
                  <a:pt x="143" y="228"/>
                  <a:pt x="143" y="243"/>
                </a:cubicBezTo>
                <a:cubicBezTo>
                  <a:pt x="143" y="262"/>
                  <a:pt x="158" y="261"/>
                  <a:pt x="158" y="270"/>
                </a:cubicBezTo>
                <a:cubicBezTo>
                  <a:pt x="158" y="279"/>
                  <a:pt x="139" y="278"/>
                  <a:pt x="139" y="278"/>
                </a:cubicBezTo>
                <a:cubicBezTo>
                  <a:pt x="62" y="278"/>
                  <a:pt x="62" y="278"/>
                  <a:pt x="62" y="278"/>
                </a:cubicBezTo>
                <a:cubicBezTo>
                  <a:pt x="62" y="260"/>
                  <a:pt x="62" y="260"/>
                  <a:pt x="62" y="260"/>
                </a:cubicBezTo>
                <a:cubicBezTo>
                  <a:pt x="62" y="211"/>
                  <a:pt x="62" y="211"/>
                  <a:pt x="62" y="211"/>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gray rectangle"/>
          <p:cNvSpPr/>
          <p:nvPr/>
        </p:nvSpPr>
        <p:spPr>
          <a:xfrm>
            <a:off x="0" y="4438836"/>
            <a:ext cx="12192000" cy="24191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3" name="green puzzle piece"/>
          <p:cNvSpPr>
            <a:spLocks/>
          </p:cNvSpPr>
          <p:nvPr/>
        </p:nvSpPr>
        <p:spPr bwMode="auto">
          <a:xfrm rot="20318437">
            <a:off x="1415306" y="1576528"/>
            <a:ext cx="2110222" cy="2689818"/>
          </a:xfrm>
          <a:custGeom>
            <a:avLst/>
            <a:gdLst>
              <a:gd name="T0" fmla="*/ 0 w 217"/>
              <a:gd name="T1" fmla="*/ 216 h 277"/>
              <a:gd name="T2" fmla="*/ 0 w 217"/>
              <a:gd name="T3" fmla="*/ 0 h 277"/>
              <a:gd name="T4" fmla="*/ 216 w 217"/>
              <a:gd name="T5" fmla="*/ 0 h 277"/>
              <a:gd name="T6" fmla="*/ 216 w 217"/>
              <a:gd name="T7" fmla="*/ 77 h 277"/>
              <a:gd name="T8" fmla="*/ 208 w 217"/>
              <a:gd name="T9" fmla="*/ 96 h 277"/>
              <a:gd name="T10" fmla="*/ 181 w 217"/>
              <a:gd name="T11" fmla="*/ 81 h 277"/>
              <a:gd name="T12" fmla="*/ 154 w 217"/>
              <a:gd name="T13" fmla="*/ 108 h 277"/>
              <a:gd name="T14" fmla="*/ 181 w 217"/>
              <a:gd name="T15" fmla="*/ 135 h 277"/>
              <a:gd name="T16" fmla="*/ 208 w 217"/>
              <a:gd name="T17" fmla="*/ 119 h 277"/>
              <a:gd name="T18" fmla="*/ 216 w 217"/>
              <a:gd name="T19" fmla="*/ 138 h 277"/>
              <a:gd name="T20" fmla="*/ 216 w 217"/>
              <a:gd name="T21" fmla="*/ 216 h 277"/>
              <a:gd name="T22" fmla="*/ 138 w 217"/>
              <a:gd name="T23" fmla="*/ 216 h 277"/>
              <a:gd name="T24" fmla="*/ 119 w 217"/>
              <a:gd name="T25" fmla="*/ 224 h 277"/>
              <a:gd name="T26" fmla="*/ 135 w 217"/>
              <a:gd name="T27" fmla="*/ 251 h 277"/>
              <a:gd name="T28" fmla="*/ 108 w 217"/>
              <a:gd name="T29" fmla="*/ 277 h 277"/>
              <a:gd name="T30" fmla="*/ 81 w 217"/>
              <a:gd name="T31" fmla="*/ 251 h 277"/>
              <a:gd name="T32" fmla="*/ 96 w 217"/>
              <a:gd name="T33" fmla="*/ 224 h 277"/>
              <a:gd name="T34" fmla="*/ 77 w 217"/>
              <a:gd name="T35" fmla="*/ 216 h 277"/>
              <a:gd name="T36" fmla="*/ 0 w 217"/>
              <a:gd name="T37" fmla="*/ 21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77">
                <a:moveTo>
                  <a:pt x="0" y="216"/>
                </a:moveTo>
                <a:cubicBezTo>
                  <a:pt x="0" y="0"/>
                  <a:pt x="0" y="0"/>
                  <a:pt x="0" y="0"/>
                </a:cubicBezTo>
                <a:cubicBezTo>
                  <a:pt x="216" y="0"/>
                  <a:pt x="216" y="0"/>
                  <a:pt x="216" y="0"/>
                </a:cubicBezTo>
                <a:cubicBezTo>
                  <a:pt x="216" y="77"/>
                  <a:pt x="216" y="77"/>
                  <a:pt x="216" y="77"/>
                </a:cubicBezTo>
                <a:cubicBezTo>
                  <a:pt x="216" y="77"/>
                  <a:pt x="217" y="96"/>
                  <a:pt x="208" y="96"/>
                </a:cubicBezTo>
                <a:cubicBezTo>
                  <a:pt x="199" y="96"/>
                  <a:pt x="200" y="81"/>
                  <a:pt x="181" y="81"/>
                </a:cubicBezTo>
                <a:cubicBezTo>
                  <a:pt x="166" y="81"/>
                  <a:pt x="154" y="93"/>
                  <a:pt x="154" y="108"/>
                </a:cubicBezTo>
                <a:cubicBezTo>
                  <a:pt x="154" y="122"/>
                  <a:pt x="166" y="135"/>
                  <a:pt x="181" y="135"/>
                </a:cubicBezTo>
                <a:cubicBezTo>
                  <a:pt x="200" y="135"/>
                  <a:pt x="199" y="119"/>
                  <a:pt x="208" y="119"/>
                </a:cubicBezTo>
                <a:cubicBezTo>
                  <a:pt x="217" y="119"/>
                  <a:pt x="216" y="138"/>
                  <a:pt x="216" y="138"/>
                </a:cubicBezTo>
                <a:cubicBezTo>
                  <a:pt x="216" y="216"/>
                  <a:pt x="216" y="216"/>
                  <a:pt x="216" y="216"/>
                </a:cubicBezTo>
                <a:cubicBezTo>
                  <a:pt x="138" y="216"/>
                  <a:pt x="138" y="216"/>
                  <a:pt x="138" y="216"/>
                </a:cubicBezTo>
                <a:cubicBezTo>
                  <a:pt x="138" y="216"/>
                  <a:pt x="119" y="215"/>
                  <a:pt x="119" y="224"/>
                </a:cubicBezTo>
                <a:cubicBezTo>
                  <a:pt x="119" y="233"/>
                  <a:pt x="135" y="232"/>
                  <a:pt x="135" y="251"/>
                </a:cubicBezTo>
                <a:cubicBezTo>
                  <a:pt x="135" y="265"/>
                  <a:pt x="123" y="277"/>
                  <a:pt x="108" y="277"/>
                </a:cubicBezTo>
                <a:cubicBezTo>
                  <a:pt x="93" y="277"/>
                  <a:pt x="81" y="265"/>
                  <a:pt x="81" y="251"/>
                </a:cubicBezTo>
                <a:cubicBezTo>
                  <a:pt x="81" y="232"/>
                  <a:pt x="96" y="233"/>
                  <a:pt x="96" y="224"/>
                </a:cubicBezTo>
                <a:cubicBezTo>
                  <a:pt x="96" y="215"/>
                  <a:pt x="77" y="216"/>
                  <a:pt x="77" y="216"/>
                </a:cubicBezTo>
                <a:lnTo>
                  <a:pt x="0" y="216"/>
                </a:lnTo>
                <a:close/>
              </a:path>
            </a:pathLst>
          </a:custGeom>
          <a:solidFill>
            <a:srgbClr val="FFC000"/>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red puzzle piece"/>
          <p:cNvSpPr>
            <a:spLocks/>
          </p:cNvSpPr>
          <p:nvPr/>
        </p:nvSpPr>
        <p:spPr bwMode="auto">
          <a:xfrm rot="20318437">
            <a:off x="2672367" y="947670"/>
            <a:ext cx="2702061" cy="2106139"/>
          </a:xfrm>
          <a:custGeom>
            <a:avLst/>
            <a:gdLst>
              <a:gd name="T0" fmla="*/ 62 w 278"/>
              <a:gd name="T1" fmla="*/ 0 h 217"/>
              <a:gd name="T2" fmla="*/ 278 w 278"/>
              <a:gd name="T3" fmla="*/ 0 h 217"/>
              <a:gd name="T4" fmla="*/ 278 w 278"/>
              <a:gd name="T5" fmla="*/ 216 h 217"/>
              <a:gd name="T6" fmla="*/ 201 w 278"/>
              <a:gd name="T7" fmla="*/ 216 h 217"/>
              <a:gd name="T8" fmla="*/ 181 w 278"/>
              <a:gd name="T9" fmla="*/ 207 h 217"/>
              <a:gd name="T10" fmla="*/ 197 w 278"/>
              <a:gd name="T11" fmla="*/ 181 h 217"/>
              <a:gd name="T12" fmla="*/ 170 w 278"/>
              <a:gd name="T13" fmla="*/ 154 h 217"/>
              <a:gd name="T14" fmla="*/ 143 w 278"/>
              <a:gd name="T15" fmla="*/ 181 h 217"/>
              <a:gd name="T16" fmla="*/ 158 w 278"/>
              <a:gd name="T17" fmla="*/ 207 h 217"/>
              <a:gd name="T18" fmla="*/ 139 w 278"/>
              <a:gd name="T19" fmla="*/ 216 h 217"/>
              <a:gd name="T20" fmla="*/ 62 w 278"/>
              <a:gd name="T21" fmla="*/ 216 h 217"/>
              <a:gd name="T22" fmla="*/ 62 w 278"/>
              <a:gd name="T23" fmla="*/ 138 h 217"/>
              <a:gd name="T24" fmla="*/ 54 w 278"/>
              <a:gd name="T25" fmla="*/ 119 h 217"/>
              <a:gd name="T26" fmla="*/ 27 w 278"/>
              <a:gd name="T27" fmla="*/ 135 h 217"/>
              <a:gd name="T28" fmla="*/ 0 w 278"/>
              <a:gd name="T29" fmla="*/ 108 h 217"/>
              <a:gd name="T30" fmla="*/ 27 w 278"/>
              <a:gd name="T31" fmla="*/ 81 h 217"/>
              <a:gd name="T32" fmla="*/ 54 w 278"/>
              <a:gd name="T33" fmla="*/ 96 h 217"/>
              <a:gd name="T34" fmla="*/ 62 w 278"/>
              <a:gd name="T35" fmla="*/ 77 h 217"/>
              <a:gd name="T36" fmla="*/ 62 w 278"/>
              <a:gd name="T3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62" y="0"/>
                </a:moveTo>
                <a:cubicBezTo>
                  <a:pt x="278" y="0"/>
                  <a:pt x="278" y="0"/>
                  <a:pt x="278" y="0"/>
                </a:cubicBezTo>
                <a:cubicBezTo>
                  <a:pt x="278" y="216"/>
                  <a:pt x="278" y="216"/>
                  <a:pt x="278" y="216"/>
                </a:cubicBezTo>
                <a:cubicBezTo>
                  <a:pt x="201" y="216"/>
                  <a:pt x="201" y="216"/>
                  <a:pt x="201" y="216"/>
                </a:cubicBezTo>
                <a:cubicBezTo>
                  <a:pt x="201" y="216"/>
                  <a:pt x="181" y="217"/>
                  <a:pt x="181" y="207"/>
                </a:cubicBezTo>
                <a:cubicBezTo>
                  <a:pt x="181" y="199"/>
                  <a:pt x="197" y="200"/>
                  <a:pt x="197" y="181"/>
                </a:cubicBezTo>
                <a:cubicBezTo>
                  <a:pt x="197" y="166"/>
                  <a:pt x="185" y="154"/>
                  <a:pt x="170" y="154"/>
                </a:cubicBezTo>
                <a:cubicBezTo>
                  <a:pt x="155" y="154"/>
                  <a:pt x="143" y="166"/>
                  <a:pt x="143" y="181"/>
                </a:cubicBezTo>
                <a:cubicBezTo>
                  <a:pt x="143" y="200"/>
                  <a:pt x="158" y="199"/>
                  <a:pt x="158" y="207"/>
                </a:cubicBezTo>
                <a:cubicBezTo>
                  <a:pt x="158" y="217"/>
                  <a:pt x="139" y="216"/>
                  <a:pt x="139" y="216"/>
                </a:cubicBezTo>
                <a:cubicBezTo>
                  <a:pt x="62" y="216"/>
                  <a:pt x="62" y="216"/>
                  <a:pt x="62" y="216"/>
                </a:cubicBezTo>
                <a:cubicBezTo>
                  <a:pt x="62" y="138"/>
                  <a:pt x="62" y="138"/>
                  <a:pt x="62" y="138"/>
                </a:cubicBezTo>
                <a:cubicBezTo>
                  <a:pt x="62" y="138"/>
                  <a:pt x="63" y="119"/>
                  <a:pt x="54" y="119"/>
                </a:cubicBezTo>
                <a:cubicBezTo>
                  <a:pt x="45" y="119"/>
                  <a:pt x="46" y="135"/>
                  <a:pt x="27" y="135"/>
                </a:cubicBezTo>
                <a:cubicBezTo>
                  <a:pt x="12" y="135"/>
                  <a:pt x="0" y="123"/>
                  <a:pt x="0" y="108"/>
                </a:cubicBezTo>
                <a:cubicBezTo>
                  <a:pt x="0" y="93"/>
                  <a:pt x="12" y="81"/>
                  <a:pt x="27" y="81"/>
                </a:cubicBezTo>
                <a:cubicBezTo>
                  <a:pt x="46" y="81"/>
                  <a:pt x="45" y="96"/>
                  <a:pt x="54" y="96"/>
                </a:cubicBezTo>
                <a:cubicBezTo>
                  <a:pt x="63" y="96"/>
                  <a:pt x="62" y="77"/>
                  <a:pt x="62" y="77"/>
                </a:cubicBezTo>
                <a:lnTo>
                  <a:pt x="62" y="0"/>
                </a:lnTo>
                <a:close/>
              </a:path>
            </a:pathLst>
          </a:custGeom>
          <a:solidFill>
            <a:srgbClr val="C00000"/>
          </a:solidFill>
          <a:ln>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35" name="yellow puzzle piece"/>
          <p:cNvSpPr>
            <a:spLocks/>
          </p:cNvSpPr>
          <p:nvPr/>
        </p:nvSpPr>
        <p:spPr bwMode="auto">
          <a:xfrm rot="20318437">
            <a:off x="3902676" y="2221787"/>
            <a:ext cx="2106138" cy="2689818"/>
          </a:xfrm>
          <a:custGeom>
            <a:avLst/>
            <a:gdLst>
              <a:gd name="T0" fmla="*/ 217 w 217"/>
              <a:gd name="T1" fmla="*/ 61 h 277"/>
              <a:gd name="T2" fmla="*/ 217 w 217"/>
              <a:gd name="T3" fmla="*/ 277 h 277"/>
              <a:gd name="T4" fmla="*/ 1 w 217"/>
              <a:gd name="T5" fmla="*/ 277 h 277"/>
              <a:gd name="T6" fmla="*/ 1 w 217"/>
              <a:gd name="T7" fmla="*/ 200 h 277"/>
              <a:gd name="T8" fmla="*/ 10 w 217"/>
              <a:gd name="T9" fmla="*/ 181 h 277"/>
              <a:gd name="T10" fmla="*/ 36 w 217"/>
              <a:gd name="T11" fmla="*/ 196 h 277"/>
              <a:gd name="T12" fmla="*/ 63 w 217"/>
              <a:gd name="T13" fmla="*/ 169 h 277"/>
              <a:gd name="T14" fmla="*/ 36 w 217"/>
              <a:gd name="T15" fmla="*/ 143 h 277"/>
              <a:gd name="T16" fmla="*/ 10 w 217"/>
              <a:gd name="T17" fmla="*/ 158 h 277"/>
              <a:gd name="T18" fmla="*/ 1 w 217"/>
              <a:gd name="T19" fmla="*/ 139 h 277"/>
              <a:gd name="T20" fmla="*/ 1 w 217"/>
              <a:gd name="T21" fmla="*/ 61 h 277"/>
              <a:gd name="T22" fmla="*/ 79 w 217"/>
              <a:gd name="T23" fmla="*/ 61 h 277"/>
              <a:gd name="T24" fmla="*/ 98 w 217"/>
              <a:gd name="T25" fmla="*/ 53 h 277"/>
              <a:gd name="T26" fmla="*/ 82 w 217"/>
              <a:gd name="T27" fmla="*/ 27 h 277"/>
              <a:gd name="T28" fmla="*/ 109 w 217"/>
              <a:gd name="T29" fmla="*/ 0 h 277"/>
              <a:gd name="T30" fmla="*/ 136 w 217"/>
              <a:gd name="T31" fmla="*/ 27 h 277"/>
              <a:gd name="T32" fmla="*/ 121 w 217"/>
              <a:gd name="T33" fmla="*/ 53 h 277"/>
              <a:gd name="T34" fmla="*/ 140 w 217"/>
              <a:gd name="T35" fmla="*/ 61 h 277"/>
              <a:gd name="T36" fmla="*/ 217 w 217"/>
              <a:gd name="T37" fmla="*/ 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77">
                <a:moveTo>
                  <a:pt x="217" y="61"/>
                </a:moveTo>
                <a:cubicBezTo>
                  <a:pt x="217" y="277"/>
                  <a:pt x="217" y="277"/>
                  <a:pt x="217" y="277"/>
                </a:cubicBezTo>
                <a:cubicBezTo>
                  <a:pt x="1" y="277"/>
                  <a:pt x="1" y="277"/>
                  <a:pt x="1" y="277"/>
                </a:cubicBezTo>
                <a:cubicBezTo>
                  <a:pt x="1" y="200"/>
                  <a:pt x="1" y="200"/>
                  <a:pt x="1" y="200"/>
                </a:cubicBezTo>
                <a:cubicBezTo>
                  <a:pt x="1" y="200"/>
                  <a:pt x="0" y="181"/>
                  <a:pt x="10" y="181"/>
                </a:cubicBezTo>
                <a:cubicBezTo>
                  <a:pt x="18" y="181"/>
                  <a:pt x="17" y="196"/>
                  <a:pt x="36" y="196"/>
                </a:cubicBezTo>
                <a:cubicBezTo>
                  <a:pt x="51" y="196"/>
                  <a:pt x="63" y="184"/>
                  <a:pt x="63" y="169"/>
                </a:cubicBezTo>
                <a:cubicBezTo>
                  <a:pt x="63" y="155"/>
                  <a:pt x="51" y="143"/>
                  <a:pt x="36" y="143"/>
                </a:cubicBezTo>
                <a:cubicBezTo>
                  <a:pt x="17" y="143"/>
                  <a:pt x="18" y="158"/>
                  <a:pt x="10" y="158"/>
                </a:cubicBezTo>
                <a:cubicBezTo>
                  <a:pt x="0" y="158"/>
                  <a:pt x="1" y="139"/>
                  <a:pt x="1" y="139"/>
                </a:cubicBezTo>
                <a:cubicBezTo>
                  <a:pt x="1" y="61"/>
                  <a:pt x="1" y="61"/>
                  <a:pt x="1" y="61"/>
                </a:cubicBezTo>
                <a:cubicBezTo>
                  <a:pt x="79" y="61"/>
                  <a:pt x="79" y="61"/>
                  <a:pt x="79" y="61"/>
                </a:cubicBezTo>
                <a:cubicBezTo>
                  <a:pt x="79" y="61"/>
                  <a:pt x="98" y="62"/>
                  <a:pt x="98" y="53"/>
                </a:cubicBezTo>
                <a:cubicBezTo>
                  <a:pt x="98" y="44"/>
                  <a:pt x="82" y="45"/>
                  <a:pt x="82" y="27"/>
                </a:cubicBezTo>
                <a:cubicBezTo>
                  <a:pt x="82" y="12"/>
                  <a:pt x="95" y="0"/>
                  <a:pt x="109" y="0"/>
                </a:cubicBezTo>
                <a:cubicBezTo>
                  <a:pt x="124" y="0"/>
                  <a:pt x="136" y="12"/>
                  <a:pt x="136" y="27"/>
                </a:cubicBezTo>
                <a:cubicBezTo>
                  <a:pt x="136" y="45"/>
                  <a:pt x="121" y="44"/>
                  <a:pt x="121" y="53"/>
                </a:cubicBezTo>
                <a:cubicBezTo>
                  <a:pt x="121" y="62"/>
                  <a:pt x="140" y="61"/>
                  <a:pt x="140" y="61"/>
                </a:cubicBezTo>
                <a:lnTo>
                  <a:pt x="217" y="61"/>
                </a:lnTo>
                <a:close/>
              </a:path>
            </a:pathLst>
          </a:custGeom>
          <a:solidFill>
            <a:srgbClr val="FF6600"/>
          </a:solidFill>
          <a:ln>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36" name="blue puzzle piece"/>
          <p:cNvSpPr>
            <a:spLocks/>
          </p:cNvSpPr>
          <p:nvPr/>
        </p:nvSpPr>
        <p:spPr bwMode="auto">
          <a:xfrm rot="20318437">
            <a:off x="2049834" y="3435068"/>
            <a:ext cx="2702061" cy="2106139"/>
          </a:xfrm>
          <a:custGeom>
            <a:avLst/>
            <a:gdLst>
              <a:gd name="T0" fmla="*/ 216 w 278"/>
              <a:gd name="T1" fmla="*/ 217 h 217"/>
              <a:gd name="T2" fmla="*/ 0 w 278"/>
              <a:gd name="T3" fmla="*/ 217 h 217"/>
              <a:gd name="T4" fmla="*/ 0 w 278"/>
              <a:gd name="T5" fmla="*/ 1 h 217"/>
              <a:gd name="T6" fmla="*/ 77 w 278"/>
              <a:gd name="T7" fmla="*/ 1 h 217"/>
              <a:gd name="T8" fmla="*/ 96 w 278"/>
              <a:gd name="T9" fmla="*/ 9 h 217"/>
              <a:gd name="T10" fmla="*/ 81 w 278"/>
              <a:gd name="T11" fmla="*/ 36 h 217"/>
              <a:gd name="T12" fmla="*/ 108 w 278"/>
              <a:gd name="T13" fmla="*/ 62 h 217"/>
              <a:gd name="T14" fmla="*/ 135 w 278"/>
              <a:gd name="T15" fmla="*/ 36 h 217"/>
              <a:gd name="T16" fmla="*/ 119 w 278"/>
              <a:gd name="T17" fmla="*/ 9 h 217"/>
              <a:gd name="T18" fmla="*/ 138 w 278"/>
              <a:gd name="T19" fmla="*/ 1 h 217"/>
              <a:gd name="T20" fmla="*/ 216 w 278"/>
              <a:gd name="T21" fmla="*/ 1 h 217"/>
              <a:gd name="T22" fmla="*/ 216 w 278"/>
              <a:gd name="T23" fmla="*/ 78 h 217"/>
              <a:gd name="T24" fmla="*/ 224 w 278"/>
              <a:gd name="T25" fmla="*/ 97 h 217"/>
              <a:gd name="T26" fmla="*/ 251 w 278"/>
              <a:gd name="T27" fmla="*/ 82 h 217"/>
              <a:gd name="T28" fmla="*/ 278 w 278"/>
              <a:gd name="T29" fmla="*/ 109 h 217"/>
              <a:gd name="T30" fmla="*/ 251 w 278"/>
              <a:gd name="T31" fmla="*/ 136 h 217"/>
              <a:gd name="T32" fmla="*/ 224 w 278"/>
              <a:gd name="T33" fmla="*/ 120 h 217"/>
              <a:gd name="T34" fmla="*/ 216 w 278"/>
              <a:gd name="T35" fmla="*/ 139 h 217"/>
              <a:gd name="T36" fmla="*/ 216 w 278"/>
              <a:gd name="T3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216" y="217"/>
                </a:moveTo>
                <a:cubicBezTo>
                  <a:pt x="0" y="217"/>
                  <a:pt x="0" y="217"/>
                  <a:pt x="0" y="217"/>
                </a:cubicBezTo>
                <a:cubicBezTo>
                  <a:pt x="0" y="1"/>
                  <a:pt x="0" y="1"/>
                  <a:pt x="0" y="1"/>
                </a:cubicBezTo>
                <a:cubicBezTo>
                  <a:pt x="77" y="1"/>
                  <a:pt x="77" y="1"/>
                  <a:pt x="77" y="1"/>
                </a:cubicBezTo>
                <a:cubicBezTo>
                  <a:pt x="77" y="1"/>
                  <a:pt x="96" y="0"/>
                  <a:pt x="96" y="9"/>
                </a:cubicBezTo>
                <a:cubicBezTo>
                  <a:pt x="96" y="18"/>
                  <a:pt x="81" y="17"/>
                  <a:pt x="81" y="36"/>
                </a:cubicBezTo>
                <a:cubicBezTo>
                  <a:pt x="81" y="50"/>
                  <a:pt x="93" y="62"/>
                  <a:pt x="108" y="62"/>
                </a:cubicBezTo>
                <a:cubicBezTo>
                  <a:pt x="123" y="62"/>
                  <a:pt x="135" y="50"/>
                  <a:pt x="135" y="36"/>
                </a:cubicBezTo>
                <a:cubicBezTo>
                  <a:pt x="135" y="17"/>
                  <a:pt x="119" y="18"/>
                  <a:pt x="119" y="9"/>
                </a:cubicBezTo>
                <a:cubicBezTo>
                  <a:pt x="119" y="0"/>
                  <a:pt x="138" y="1"/>
                  <a:pt x="138" y="1"/>
                </a:cubicBezTo>
                <a:cubicBezTo>
                  <a:pt x="216" y="1"/>
                  <a:pt x="216" y="1"/>
                  <a:pt x="216" y="1"/>
                </a:cubicBezTo>
                <a:cubicBezTo>
                  <a:pt x="216" y="78"/>
                  <a:pt x="216" y="78"/>
                  <a:pt x="216" y="78"/>
                </a:cubicBezTo>
                <a:cubicBezTo>
                  <a:pt x="216" y="78"/>
                  <a:pt x="215" y="97"/>
                  <a:pt x="224" y="97"/>
                </a:cubicBezTo>
                <a:cubicBezTo>
                  <a:pt x="233" y="97"/>
                  <a:pt x="232" y="82"/>
                  <a:pt x="251" y="82"/>
                </a:cubicBezTo>
                <a:cubicBezTo>
                  <a:pt x="266" y="82"/>
                  <a:pt x="278" y="94"/>
                  <a:pt x="278" y="109"/>
                </a:cubicBezTo>
                <a:cubicBezTo>
                  <a:pt x="278" y="124"/>
                  <a:pt x="266" y="136"/>
                  <a:pt x="251" y="136"/>
                </a:cubicBezTo>
                <a:cubicBezTo>
                  <a:pt x="232" y="136"/>
                  <a:pt x="233" y="120"/>
                  <a:pt x="224" y="120"/>
                </a:cubicBezTo>
                <a:cubicBezTo>
                  <a:pt x="215" y="120"/>
                  <a:pt x="216" y="139"/>
                  <a:pt x="216" y="139"/>
                </a:cubicBezTo>
                <a:lnTo>
                  <a:pt x="216" y="217"/>
                </a:lnTo>
                <a:close/>
              </a:path>
            </a:pathLst>
          </a:custGeom>
          <a:solidFill>
            <a:srgbClr val="0070C0"/>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79" name="puzzles"/>
          <p:cNvSpPr txBox="1"/>
          <p:nvPr/>
        </p:nvSpPr>
        <p:spPr>
          <a:xfrm>
            <a:off x="6430423" y="3543505"/>
            <a:ext cx="5377092" cy="1015663"/>
          </a:xfrm>
          <a:prstGeom prst="rect">
            <a:avLst/>
          </a:prstGeom>
          <a:noFill/>
        </p:spPr>
        <p:txBody>
          <a:bodyPr wrap="square" rtlCol="0">
            <a:spAutoFit/>
          </a:bodyPr>
          <a:lstStyle/>
          <a:p>
            <a:r>
              <a:rPr lang="en-US" sz="6000" dirty="0">
                <a:solidFill>
                  <a:schemeClr val="tx1">
                    <a:lumMod val="85000"/>
                    <a:lumOff val="15000"/>
                  </a:schemeClr>
                </a:solidFill>
                <a:latin typeface="+mj-lt"/>
              </a:rPr>
              <a:t>Resources</a:t>
            </a:r>
          </a:p>
        </p:txBody>
      </p:sp>
    </p:spTree>
    <p:extLst>
      <p:ext uri="{BB962C8B-B14F-4D97-AF65-F5344CB8AC3E}">
        <p14:creationId xmlns:p14="http://schemas.microsoft.com/office/powerpoint/2010/main" val="907682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a:xfrm>
            <a:off x="912465" y="481511"/>
            <a:ext cx="10467879" cy="1182255"/>
          </a:xfrm>
        </p:spPr>
        <p:txBody>
          <a:bodyPr>
            <a:normAutofit fontScale="90000"/>
          </a:bodyPr>
          <a:lstStyle/>
          <a:p>
            <a:pPr algn="ctr"/>
            <a:r>
              <a:rPr lang="en-US" sz="4000" dirty="0"/>
              <a:t>Virginia Commonwealth University</a:t>
            </a:r>
            <a:br>
              <a:rPr lang="en-US" sz="4000" dirty="0"/>
            </a:br>
            <a:r>
              <a:rPr lang="en-US" sz="3100" dirty="0">
                <a:solidFill>
                  <a:schemeClr val="tx1"/>
                </a:solidFill>
              </a:rPr>
              <a:t>Research and Rehabilitation Research and Training Center</a:t>
            </a:r>
            <a:br>
              <a:rPr lang="en-US" dirty="0"/>
            </a:br>
            <a:r>
              <a:rPr lang="en-US" sz="1800" dirty="0"/>
              <a:t>https://vcurrtc.org/</a:t>
            </a:r>
          </a:p>
        </p:txBody>
      </p:sp>
      <p:sp>
        <p:nvSpPr>
          <p:cNvPr id="6" name="Slide Number Placeholder 3">
            <a:extLst>
              <a:ext uri="{FF2B5EF4-FFF2-40B4-BE49-F238E27FC236}">
                <a16:creationId xmlns:a16="http://schemas.microsoft.com/office/drawing/2014/main" id="{E38973D9-D5EF-4B32-8BBA-700EA9D54DEA}"/>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5A871D27-0CE8-4F84-B7C7-B6E65FDA6011}" type="slidenum">
              <a:rPr lang="en-US" smtClean="0"/>
              <a:pPr/>
              <a:t>35</a:t>
            </a:fld>
            <a:endParaRPr lang="en-US" dirty="0"/>
          </a:p>
        </p:txBody>
      </p:sp>
      <p:pic>
        <p:nvPicPr>
          <p:cNvPr id="3" name="Picture 2">
            <a:extLst>
              <a:ext uri="{FF2B5EF4-FFF2-40B4-BE49-F238E27FC236}">
                <a16:creationId xmlns:a16="http://schemas.microsoft.com/office/drawing/2014/main" id="{77554273-0FE8-4252-8BBA-4087AFBA71E1}"/>
              </a:ext>
            </a:extLst>
          </p:cNvPr>
          <p:cNvPicPr>
            <a:picLocks noChangeAspect="1"/>
          </p:cNvPicPr>
          <p:nvPr/>
        </p:nvPicPr>
        <p:blipFill>
          <a:blip r:embed="rId3"/>
          <a:stretch>
            <a:fillRect/>
          </a:stretch>
        </p:blipFill>
        <p:spPr>
          <a:xfrm>
            <a:off x="1464417" y="1704062"/>
            <a:ext cx="9263166" cy="4689746"/>
          </a:xfrm>
          <a:prstGeom prst="rect">
            <a:avLst/>
          </a:prstGeom>
        </p:spPr>
      </p:pic>
    </p:spTree>
    <p:extLst>
      <p:ext uri="{BB962C8B-B14F-4D97-AF65-F5344CB8AC3E}">
        <p14:creationId xmlns:p14="http://schemas.microsoft.com/office/powerpoint/2010/main" val="1585922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a:xfrm>
            <a:off x="912465" y="481511"/>
            <a:ext cx="10467879" cy="1182255"/>
          </a:xfrm>
        </p:spPr>
        <p:txBody>
          <a:bodyPr>
            <a:normAutofit/>
          </a:bodyPr>
          <a:lstStyle/>
          <a:p>
            <a:pPr algn="ctr"/>
            <a:r>
              <a:rPr lang="en-US" sz="4000" dirty="0"/>
              <a:t>Job Corps Disability Website</a:t>
            </a:r>
            <a:br>
              <a:rPr lang="en-US" dirty="0"/>
            </a:br>
            <a:r>
              <a:rPr lang="en-US" sz="1800" dirty="0"/>
              <a:t>https://supportservices.jobcorps.gov/disability/Pages/default.aspx</a:t>
            </a:r>
          </a:p>
        </p:txBody>
      </p:sp>
      <p:sp>
        <p:nvSpPr>
          <p:cNvPr id="6" name="Slide Number Placeholder 3">
            <a:extLst>
              <a:ext uri="{FF2B5EF4-FFF2-40B4-BE49-F238E27FC236}">
                <a16:creationId xmlns:a16="http://schemas.microsoft.com/office/drawing/2014/main" id="{E38973D9-D5EF-4B32-8BBA-700EA9D54DEA}"/>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5A871D27-0CE8-4F84-B7C7-B6E65FDA6011}" type="slidenum">
              <a:rPr lang="en-US" smtClean="0"/>
              <a:pPr/>
              <a:t>36</a:t>
            </a:fld>
            <a:endParaRPr lang="en-US" dirty="0"/>
          </a:p>
        </p:txBody>
      </p:sp>
      <p:pic>
        <p:nvPicPr>
          <p:cNvPr id="2" name="Picture 1">
            <a:extLst>
              <a:ext uri="{FF2B5EF4-FFF2-40B4-BE49-F238E27FC236}">
                <a16:creationId xmlns:a16="http://schemas.microsoft.com/office/drawing/2014/main" id="{473CFFF3-5076-4885-819E-FBA89D91ED1A}"/>
              </a:ext>
            </a:extLst>
          </p:cNvPr>
          <p:cNvPicPr>
            <a:picLocks noChangeAspect="1"/>
          </p:cNvPicPr>
          <p:nvPr/>
        </p:nvPicPr>
        <p:blipFill>
          <a:blip r:embed="rId3"/>
          <a:stretch>
            <a:fillRect/>
          </a:stretch>
        </p:blipFill>
        <p:spPr>
          <a:xfrm>
            <a:off x="1930615" y="1677934"/>
            <a:ext cx="8330769" cy="4860979"/>
          </a:xfrm>
          <a:prstGeom prst="rect">
            <a:avLst/>
          </a:prstGeom>
        </p:spPr>
      </p:pic>
    </p:spTree>
    <p:extLst>
      <p:ext uri="{BB962C8B-B14F-4D97-AF65-F5344CB8AC3E}">
        <p14:creationId xmlns:p14="http://schemas.microsoft.com/office/powerpoint/2010/main" val="3022769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CA380-8AB8-4A1C-BDDA-624C69E2B807}"/>
              </a:ext>
            </a:extLst>
          </p:cNvPr>
          <p:cNvSpPr>
            <a:spLocks noGrp="1"/>
          </p:cNvSpPr>
          <p:nvPr>
            <p:ph type="title"/>
          </p:nvPr>
        </p:nvSpPr>
        <p:spPr>
          <a:xfrm>
            <a:off x="912465" y="481511"/>
            <a:ext cx="10467879" cy="1182255"/>
          </a:xfrm>
        </p:spPr>
        <p:txBody>
          <a:bodyPr>
            <a:normAutofit/>
          </a:bodyPr>
          <a:lstStyle/>
          <a:p>
            <a:pPr algn="ctr"/>
            <a:r>
              <a:rPr lang="en-US" sz="4000" dirty="0"/>
              <a:t>Job Corps Disability Website</a:t>
            </a:r>
            <a:br>
              <a:rPr lang="en-US" dirty="0"/>
            </a:br>
            <a:r>
              <a:rPr lang="en-US" sz="1800" dirty="0"/>
              <a:t>https://supportservices.jobcorps.gov/disability/Pages/default.aspx</a:t>
            </a:r>
          </a:p>
        </p:txBody>
      </p:sp>
      <p:sp>
        <p:nvSpPr>
          <p:cNvPr id="6" name="Slide Number Placeholder 3">
            <a:extLst>
              <a:ext uri="{FF2B5EF4-FFF2-40B4-BE49-F238E27FC236}">
                <a16:creationId xmlns:a16="http://schemas.microsoft.com/office/drawing/2014/main" id="{E38973D9-D5EF-4B32-8BBA-700EA9D54DEA}"/>
              </a:ext>
            </a:extLst>
          </p:cNvPr>
          <p:cNvSpPr txBox="1">
            <a:spLocks/>
          </p:cNvSpPr>
          <p:nvPr/>
        </p:nvSpPr>
        <p:spPr>
          <a:xfrm>
            <a:off x="8610600" y="6356351"/>
            <a:ext cx="2743200" cy="365125"/>
          </a:xfrm>
          <a:prstGeom prst="rect">
            <a:avLst/>
          </a:prstGeom>
        </p:spPr>
        <p:txBody>
          <a:bodyPr vert="horz" lIns="91438" tIns="45719" rIns="91438" bIns="45719" rtlCol="0" anchor="ctr"/>
          <a:lstStyle>
            <a:defPPr>
              <a:defRPr lang="en-US"/>
            </a:defPPr>
            <a:lvl1pPr marL="0" algn="r"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a:lstStyle>
          <a:p>
            <a:fld id="{5A871D27-0CE8-4F84-B7C7-B6E65FDA6011}" type="slidenum">
              <a:rPr lang="en-US" smtClean="0"/>
              <a:pPr/>
              <a:t>37</a:t>
            </a:fld>
            <a:endParaRPr lang="en-US" dirty="0"/>
          </a:p>
        </p:txBody>
      </p:sp>
      <p:pic>
        <p:nvPicPr>
          <p:cNvPr id="2" name="Picture 1">
            <a:extLst>
              <a:ext uri="{FF2B5EF4-FFF2-40B4-BE49-F238E27FC236}">
                <a16:creationId xmlns:a16="http://schemas.microsoft.com/office/drawing/2014/main" id="{473CFFF3-5076-4885-819E-FBA89D91ED1A}"/>
              </a:ext>
            </a:extLst>
          </p:cNvPr>
          <p:cNvPicPr>
            <a:picLocks noChangeAspect="1"/>
          </p:cNvPicPr>
          <p:nvPr/>
        </p:nvPicPr>
        <p:blipFill rotWithShape="1">
          <a:blip r:embed="rId3"/>
          <a:srcRect l="10231" t="12025" r="53380" b="60577"/>
          <a:stretch/>
        </p:blipFill>
        <p:spPr>
          <a:xfrm>
            <a:off x="2008149" y="2752930"/>
            <a:ext cx="4684359" cy="2058047"/>
          </a:xfrm>
          <a:prstGeom prst="rect">
            <a:avLst/>
          </a:prstGeom>
        </p:spPr>
      </p:pic>
      <p:pic>
        <p:nvPicPr>
          <p:cNvPr id="3" name="Picture 2">
            <a:extLst>
              <a:ext uri="{FF2B5EF4-FFF2-40B4-BE49-F238E27FC236}">
                <a16:creationId xmlns:a16="http://schemas.microsoft.com/office/drawing/2014/main" id="{4F84E367-124A-4E3D-A685-1E379C08BC57}"/>
              </a:ext>
            </a:extLst>
          </p:cNvPr>
          <p:cNvPicPr>
            <a:picLocks noChangeAspect="1"/>
          </p:cNvPicPr>
          <p:nvPr/>
        </p:nvPicPr>
        <p:blipFill>
          <a:blip r:embed="rId4"/>
          <a:stretch>
            <a:fillRect/>
          </a:stretch>
        </p:blipFill>
        <p:spPr>
          <a:xfrm>
            <a:off x="6881441" y="1909796"/>
            <a:ext cx="3590925" cy="4200525"/>
          </a:xfrm>
          <a:prstGeom prst="rect">
            <a:avLst/>
          </a:prstGeom>
        </p:spPr>
      </p:pic>
    </p:spTree>
    <p:extLst>
      <p:ext uri="{BB962C8B-B14F-4D97-AF65-F5344CB8AC3E}">
        <p14:creationId xmlns:p14="http://schemas.microsoft.com/office/powerpoint/2010/main" val="125699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rot="9997644">
            <a:off x="7281731" y="2695470"/>
            <a:ext cx="1644715" cy="1662851"/>
            <a:chOff x="1262063" y="4267200"/>
            <a:chExt cx="1871662" cy="1892300"/>
          </a:xfrm>
          <a:solidFill>
            <a:srgbClr val="00B050"/>
          </a:solidFill>
        </p:grpSpPr>
        <p:sp>
          <p:nvSpPr>
            <p:cNvPr id="79" name="Rectangle 19"/>
            <p:cNvSpPr>
              <a:spLocks noChangeArrowheads="1"/>
            </p:cNvSpPr>
            <p:nvPr/>
          </p:nvSpPr>
          <p:spPr bwMode="auto">
            <a:xfrm>
              <a:off x="2197100" y="4267200"/>
              <a:ext cx="936625" cy="1892300"/>
            </a:xfrm>
            <a:prstGeom prst="rect">
              <a:avLst/>
            </a:prstGeom>
            <a:grpFill/>
            <a:ln>
              <a:noFill/>
            </a:ln>
          </p:spPr>
          <p:txBody>
            <a:bodyPr vert="horz" wrap="square" lIns="0" tIns="0" rIns="0" bIns="0" numCol="1" anchor="t" anchorCtr="0" compatLnSpc="1">
              <a:prstTxWarp prst="textNoShape">
                <a:avLst/>
              </a:prstTxWarp>
              <a:normAutofit/>
            </a:bodyPr>
            <a:lstStyle/>
            <a:p>
              <a:endParaRPr lang="en-US"/>
            </a:p>
          </p:txBody>
        </p:sp>
        <p:sp>
          <p:nvSpPr>
            <p:cNvPr id="80" name="Freeform 20"/>
            <p:cNvSpPr>
              <a:spLocks/>
            </p:cNvSpPr>
            <p:nvPr/>
          </p:nvSpPr>
          <p:spPr bwMode="auto">
            <a:xfrm>
              <a:off x="1262063" y="4267200"/>
              <a:ext cx="935037" cy="1892300"/>
            </a:xfrm>
            <a:custGeom>
              <a:avLst/>
              <a:gdLst>
                <a:gd name="T0" fmla="*/ 444 w 589"/>
                <a:gd name="T1" fmla="*/ 0 h 1192"/>
                <a:gd name="T2" fmla="*/ 0 w 589"/>
                <a:gd name="T3" fmla="*/ 449 h 1192"/>
                <a:gd name="T4" fmla="*/ 0 w 589"/>
                <a:gd name="T5" fmla="*/ 1192 h 1192"/>
                <a:gd name="T6" fmla="*/ 589 w 589"/>
                <a:gd name="T7" fmla="*/ 1192 h 1192"/>
                <a:gd name="T8" fmla="*/ 589 w 589"/>
                <a:gd name="T9" fmla="*/ 0 h 1192"/>
                <a:gd name="T10" fmla="*/ 444 w 589"/>
                <a:gd name="T11" fmla="*/ 0 h 1192"/>
              </a:gdLst>
              <a:ahLst/>
              <a:cxnLst>
                <a:cxn ang="0">
                  <a:pos x="T0" y="T1"/>
                </a:cxn>
                <a:cxn ang="0">
                  <a:pos x="T2" y="T3"/>
                </a:cxn>
                <a:cxn ang="0">
                  <a:pos x="T4" y="T5"/>
                </a:cxn>
                <a:cxn ang="0">
                  <a:pos x="T6" y="T7"/>
                </a:cxn>
                <a:cxn ang="0">
                  <a:pos x="T8" y="T9"/>
                </a:cxn>
                <a:cxn ang="0">
                  <a:pos x="T10" y="T11"/>
                </a:cxn>
              </a:cxnLst>
              <a:rect l="0" t="0" r="r" b="b"/>
              <a:pathLst>
                <a:path w="589" h="1192">
                  <a:moveTo>
                    <a:pt x="444" y="0"/>
                  </a:moveTo>
                  <a:lnTo>
                    <a:pt x="0" y="449"/>
                  </a:lnTo>
                  <a:lnTo>
                    <a:pt x="0" y="1192"/>
                  </a:lnTo>
                  <a:lnTo>
                    <a:pt x="589" y="1192"/>
                  </a:lnTo>
                  <a:lnTo>
                    <a:pt x="589" y="0"/>
                  </a:lnTo>
                  <a:lnTo>
                    <a:pt x="444" y="0"/>
                  </a:lnTo>
                  <a:close/>
                </a:path>
              </a:pathLst>
            </a:custGeom>
            <a:grpFill/>
            <a:ln>
              <a:noFill/>
            </a:ln>
          </p:spPr>
          <p:txBody>
            <a:bodyPr vert="horz" wrap="square" lIns="0" tIns="0" rIns="0" bIns="0" numCol="1" anchor="t" anchorCtr="0" compatLnSpc="1">
              <a:prstTxWarp prst="textNoShape">
                <a:avLst/>
              </a:prstTxWarp>
              <a:normAutofit/>
            </a:bodyPr>
            <a:lstStyle/>
            <a:p>
              <a:endParaRPr lang="en-US"/>
            </a:p>
          </p:txBody>
        </p:sp>
        <p:sp>
          <p:nvSpPr>
            <p:cNvPr id="81" name="Freeform 21"/>
            <p:cNvSpPr>
              <a:spLocks/>
            </p:cNvSpPr>
            <p:nvPr/>
          </p:nvSpPr>
          <p:spPr bwMode="auto">
            <a:xfrm>
              <a:off x="1262063" y="4267200"/>
              <a:ext cx="704850" cy="712788"/>
            </a:xfrm>
            <a:custGeom>
              <a:avLst/>
              <a:gdLst>
                <a:gd name="T0" fmla="*/ 430 w 444"/>
                <a:gd name="T1" fmla="*/ 378 h 449"/>
                <a:gd name="T2" fmla="*/ 0 w 444"/>
                <a:gd name="T3" fmla="*/ 449 h 449"/>
                <a:gd name="T4" fmla="*/ 444 w 444"/>
                <a:gd name="T5" fmla="*/ 0 h 449"/>
                <a:gd name="T6" fmla="*/ 430 w 444"/>
                <a:gd name="T7" fmla="*/ 378 h 449"/>
              </a:gdLst>
              <a:ahLst/>
              <a:cxnLst>
                <a:cxn ang="0">
                  <a:pos x="T0" y="T1"/>
                </a:cxn>
                <a:cxn ang="0">
                  <a:pos x="T2" y="T3"/>
                </a:cxn>
                <a:cxn ang="0">
                  <a:pos x="T4" y="T5"/>
                </a:cxn>
                <a:cxn ang="0">
                  <a:pos x="T6" y="T7"/>
                </a:cxn>
              </a:cxnLst>
              <a:rect l="0" t="0" r="r" b="b"/>
              <a:pathLst>
                <a:path w="444" h="449">
                  <a:moveTo>
                    <a:pt x="430" y="378"/>
                  </a:moveTo>
                  <a:lnTo>
                    <a:pt x="0" y="449"/>
                  </a:lnTo>
                  <a:lnTo>
                    <a:pt x="444" y="0"/>
                  </a:lnTo>
                  <a:lnTo>
                    <a:pt x="430" y="378"/>
                  </a:lnTo>
                  <a:close/>
                </a:path>
              </a:pathLst>
            </a:custGeom>
            <a:grpFill/>
            <a:ln>
              <a:noFill/>
            </a:ln>
            <a:effectLst>
              <a:outerShdw blurRad="609600" dist="114300" dir="2820000" algn="tl" rotWithShape="0">
                <a:prstClr val="black">
                  <a:alpha val="40000"/>
                </a:prstClr>
              </a:outerShdw>
            </a:effectLst>
          </p:spPr>
          <p:txBody>
            <a:bodyPr vert="horz" wrap="square" lIns="0" tIns="0" rIns="0" bIns="0" numCol="1" anchor="t" anchorCtr="0" compatLnSpc="1">
              <a:prstTxWarp prst="textNoShape">
                <a:avLst/>
              </a:prstTxWarp>
              <a:normAutofit/>
            </a:bodyPr>
            <a:lstStyle/>
            <a:p>
              <a:endParaRPr lang="en-US"/>
            </a:p>
          </p:txBody>
        </p:sp>
      </p:grpSp>
      <p:grpSp>
        <p:nvGrpSpPr>
          <p:cNvPr id="56" name="Group 55"/>
          <p:cNvGrpSpPr/>
          <p:nvPr/>
        </p:nvGrpSpPr>
        <p:grpSpPr>
          <a:xfrm rot="21345139">
            <a:off x="7508861" y="1765557"/>
            <a:ext cx="259095" cy="1088000"/>
            <a:chOff x="2435266" y="1813325"/>
            <a:chExt cx="259095" cy="1088000"/>
          </a:xfrm>
        </p:grpSpPr>
        <p:sp>
          <p:nvSpPr>
            <p:cNvPr id="57" name="Freeform 9"/>
            <p:cNvSpPr>
              <a:spLocks/>
            </p:cNvSpPr>
            <p:nvPr/>
          </p:nvSpPr>
          <p:spPr bwMode="auto">
            <a:xfrm>
              <a:off x="2608989" y="2481412"/>
              <a:ext cx="50628" cy="168759"/>
            </a:xfrm>
            <a:custGeom>
              <a:avLst/>
              <a:gdLst>
                <a:gd name="T0" fmla="*/ 13 w 25"/>
                <a:gd name="T1" fmla="*/ 0 h 83"/>
                <a:gd name="T2" fmla="*/ 25 w 25"/>
                <a:gd name="T3" fmla="*/ 45 h 83"/>
                <a:gd name="T4" fmla="*/ 13 w 25"/>
                <a:gd name="T5" fmla="*/ 83 h 83"/>
                <a:gd name="T6" fmla="*/ 4 w 25"/>
                <a:gd name="T7" fmla="*/ 34 h 83"/>
                <a:gd name="T8" fmla="*/ 13 w 25"/>
                <a:gd name="T9" fmla="*/ 0 h 83"/>
              </a:gdLst>
              <a:ahLst/>
              <a:cxnLst>
                <a:cxn ang="0">
                  <a:pos x="T0" y="T1"/>
                </a:cxn>
                <a:cxn ang="0">
                  <a:pos x="T2" y="T3"/>
                </a:cxn>
                <a:cxn ang="0">
                  <a:pos x="T4" y="T5"/>
                </a:cxn>
                <a:cxn ang="0">
                  <a:pos x="T6" y="T7"/>
                </a:cxn>
                <a:cxn ang="0">
                  <a:pos x="T8" y="T9"/>
                </a:cxn>
              </a:cxnLst>
              <a:rect l="0" t="0" r="r" b="b"/>
              <a:pathLst>
                <a:path w="25" h="83">
                  <a:moveTo>
                    <a:pt x="13" y="0"/>
                  </a:moveTo>
                  <a:cubicBezTo>
                    <a:pt x="13" y="0"/>
                    <a:pt x="25" y="12"/>
                    <a:pt x="25" y="45"/>
                  </a:cubicBezTo>
                  <a:cubicBezTo>
                    <a:pt x="25" y="77"/>
                    <a:pt x="13" y="83"/>
                    <a:pt x="13" y="83"/>
                  </a:cubicBezTo>
                  <a:cubicBezTo>
                    <a:pt x="13" y="83"/>
                    <a:pt x="0" y="52"/>
                    <a:pt x="4" y="34"/>
                  </a:cubicBezTo>
                  <a:cubicBezTo>
                    <a:pt x="7" y="16"/>
                    <a:pt x="13" y="0"/>
                    <a:pt x="1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fontScale="70000" lnSpcReduction="20000"/>
            </a:bodyPr>
            <a:lstStyle/>
            <a:p>
              <a:endParaRPr lang="en-US"/>
            </a:p>
          </p:txBody>
        </p:sp>
        <p:sp>
          <p:nvSpPr>
            <p:cNvPr id="58" name="Freeform 12"/>
            <p:cNvSpPr>
              <a:spLocks/>
            </p:cNvSpPr>
            <p:nvPr/>
          </p:nvSpPr>
          <p:spPr bwMode="auto">
            <a:xfrm>
              <a:off x="2637777" y="2640244"/>
              <a:ext cx="35737" cy="261080"/>
            </a:xfrm>
            <a:custGeom>
              <a:avLst/>
              <a:gdLst>
                <a:gd name="T0" fmla="*/ 36 w 36"/>
                <a:gd name="T1" fmla="*/ 263 h 263"/>
                <a:gd name="T2" fmla="*/ 0 w 36"/>
                <a:gd name="T3" fmla="*/ 0 h 263"/>
                <a:gd name="T4" fmla="*/ 0 w 36"/>
                <a:gd name="T5" fmla="*/ 263 h 263"/>
                <a:gd name="T6" fmla="*/ 36 w 36"/>
                <a:gd name="T7" fmla="*/ 263 h 263"/>
              </a:gdLst>
              <a:ahLst/>
              <a:cxnLst>
                <a:cxn ang="0">
                  <a:pos x="T0" y="T1"/>
                </a:cxn>
                <a:cxn ang="0">
                  <a:pos x="T2" y="T3"/>
                </a:cxn>
                <a:cxn ang="0">
                  <a:pos x="T4" y="T5"/>
                </a:cxn>
                <a:cxn ang="0">
                  <a:pos x="T6" y="T7"/>
                </a:cxn>
              </a:cxnLst>
              <a:rect l="0" t="0" r="r" b="b"/>
              <a:pathLst>
                <a:path w="36" h="263">
                  <a:moveTo>
                    <a:pt x="36" y="263"/>
                  </a:moveTo>
                  <a:lnTo>
                    <a:pt x="0" y="0"/>
                  </a:lnTo>
                  <a:lnTo>
                    <a:pt x="0" y="263"/>
                  </a:lnTo>
                  <a:lnTo>
                    <a:pt x="36" y="26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lnSpcReduction="10000"/>
            </a:bodyPr>
            <a:lstStyle/>
            <a:p>
              <a:endParaRPr lang="en-US"/>
            </a:p>
          </p:txBody>
        </p:sp>
        <p:sp>
          <p:nvSpPr>
            <p:cNvPr id="59" name="Freeform 13"/>
            <p:cNvSpPr>
              <a:spLocks/>
            </p:cNvSpPr>
            <p:nvPr/>
          </p:nvSpPr>
          <p:spPr bwMode="auto">
            <a:xfrm>
              <a:off x="2435266" y="1831194"/>
              <a:ext cx="212438" cy="654189"/>
            </a:xfrm>
            <a:custGeom>
              <a:avLst/>
              <a:gdLst>
                <a:gd name="T0" fmla="*/ 0 w 214"/>
                <a:gd name="T1" fmla="*/ 5 h 659"/>
                <a:gd name="T2" fmla="*/ 0 w 214"/>
                <a:gd name="T3" fmla="*/ 15 h 659"/>
                <a:gd name="T4" fmla="*/ 157 w 214"/>
                <a:gd name="T5" fmla="*/ 15 h 659"/>
                <a:gd name="T6" fmla="*/ 204 w 214"/>
                <a:gd name="T7" fmla="*/ 659 h 659"/>
                <a:gd name="T8" fmla="*/ 214 w 214"/>
                <a:gd name="T9" fmla="*/ 0 h 659"/>
                <a:gd name="T10" fmla="*/ 0 w 214"/>
                <a:gd name="T11" fmla="*/ 5 h 659"/>
              </a:gdLst>
              <a:ahLst/>
              <a:cxnLst>
                <a:cxn ang="0">
                  <a:pos x="T0" y="T1"/>
                </a:cxn>
                <a:cxn ang="0">
                  <a:pos x="T2" y="T3"/>
                </a:cxn>
                <a:cxn ang="0">
                  <a:pos x="T4" y="T5"/>
                </a:cxn>
                <a:cxn ang="0">
                  <a:pos x="T6" y="T7"/>
                </a:cxn>
                <a:cxn ang="0">
                  <a:pos x="T8" y="T9"/>
                </a:cxn>
                <a:cxn ang="0">
                  <a:pos x="T10" y="T11"/>
                </a:cxn>
              </a:cxnLst>
              <a:rect l="0" t="0" r="r" b="b"/>
              <a:pathLst>
                <a:path w="214" h="659">
                  <a:moveTo>
                    <a:pt x="0" y="5"/>
                  </a:moveTo>
                  <a:lnTo>
                    <a:pt x="0" y="15"/>
                  </a:lnTo>
                  <a:lnTo>
                    <a:pt x="157" y="15"/>
                  </a:lnTo>
                  <a:lnTo>
                    <a:pt x="204" y="659"/>
                  </a:lnTo>
                  <a:lnTo>
                    <a:pt x="214" y="0"/>
                  </a:lnTo>
                  <a:lnTo>
                    <a:pt x="0" y="5"/>
                  </a:lnTo>
                  <a:close/>
                </a:path>
              </a:pathLst>
            </a:custGeom>
            <a:solidFill>
              <a:schemeClr val="accent4">
                <a:lumMod val="75000"/>
              </a:schemeClr>
            </a:solidFill>
            <a:ln>
              <a:noFill/>
            </a:ln>
          </p:spPr>
          <p:txBody>
            <a:bodyPr vert="horz" wrap="square" lIns="0" tIns="0" rIns="0" bIns="0" numCol="1" anchor="t" anchorCtr="0" compatLnSpc="1">
              <a:prstTxWarp prst="textNoShape">
                <a:avLst/>
              </a:prstTxWarp>
              <a:normAutofit/>
            </a:bodyPr>
            <a:lstStyle/>
            <a:p>
              <a:endParaRPr lang="en-US"/>
            </a:p>
          </p:txBody>
        </p:sp>
        <p:sp>
          <p:nvSpPr>
            <p:cNvPr id="60" name="Freeform 14"/>
            <p:cNvSpPr>
              <a:spLocks/>
            </p:cNvSpPr>
            <p:nvPr/>
          </p:nvSpPr>
          <p:spPr bwMode="auto">
            <a:xfrm>
              <a:off x="2435266" y="1813325"/>
              <a:ext cx="259095" cy="1088000"/>
            </a:xfrm>
            <a:custGeom>
              <a:avLst/>
              <a:gdLst>
                <a:gd name="T0" fmla="*/ 118 w 128"/>
                <a:gd name="T1" fmla="*/ 537 h 537"/>
                <a:gd name="T2" fmla="*/ 128 w 128"/>
                <a:gd name="T3" fmla="*/ 530 h 537"/>
                <a:gd name="T4" fmla="*/ 118 w 128"/>
                <a:gd name="T5" fmla="*/ 0 h 537"/>
                <a:gd name="T6" fmla="*/ 7 w 128"/>
                <a:gd name="T7" fmla="*/ 4 h 537"/>
                <a:gd name="T8" fmla="*/ 0 w 128"/>
                <a:gd name="T9" fmla="*/ 11 h 537"/>
                <a:gd name="T10" fmla="*/ 105 w 128"/>
                <a:gd name="T11" fmla="*/ 9 h 537"/>
                <a:gd name="T12" fmla="*/ 100 w 128"/>
                <a:gd name="T13" fmla="*/ 339 h 537"/>
                <a:gd name="T14" fmla="*/ 109 w 128"/>
                <a:gd name="T15" fmla="*/ 372 h 537"/>
                <a:gd name="T16" fmla="*/ 100 w 128"/>
                <a:gd name="T17" fmla="*/ 404 h 537"/>
                <a:gd name="T18" fmla="*/ 118 w 12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537">
                  <a:moveTo>
                    <a:pt x="118" y="537"/>
                  </a:moveTo>
                  <a:cubicBezTo>
                    <a:pt x="128" y="530"/>
                    <a:pt x="128" y="530"/>
                    <a:pt x="128" y="530"/>
                  </a:cubicBezTo>
                  <a:cubicBezTo>
                    <a:pt x="118" y="0"/>
                    <a:pt x="118" y="0"/>
                    <a:pt x="118" y="0"/>
                  </a:cubicBezTo>
                  <a:cubicBezTo>
                    <a:pt x="7" y="4"/>
                    <a:pt x="7" y="4"/>
                    <a:pt x="7" y="4"/>
                  </a:cubicBezTo>
                  <a:cubicBezTo>
                    <a:pt x="0" y="11"/>
                    <a:pt x="0" y="11"/>
                    <a:pt x="0" y="11"/>
                  </a:cubicBezTo>
                  <a:cubicBezTo>
                    <a:pt x="105" y="9"/>
                    <a:pt x="105" y="9"/>
                    <a:pt x="105" y="9"/>
                  </a:cubicBezTo>
                  <a:cubicBezTo>
                    <a:pt x="100" y="339"/>
                    <a:pt x="100" y="339"/>
                    <a:pt x="100" y="339"/>
                  </a:cubicBezTo>
                  <a:cubicBezTo>
                    <a:pt x="100" y="339"/>
                    <a:pt x="110" y="357"/>
                    <a:pt x="109" y="372"/>
                  </a:cubicBezTo>
                  <a:cubicBezTo>
                    <a:pt x="107" y="386"/>
                    <a:pt x="100" y="404"/>
                    <a:pt x="100" y="404"/>
                  </a:cubicBezTo>
                  <a:lnTo>
                    <a:pt x="118" y="537"/>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grpSp>
      <p:grpSp>
        <p:nvGrpSpPr>
          <p:cNvPr id="29" name="Group 28"/>
          <p:cNvGrpSpPr/>
          <p:nvPr/>
        </p:nvGrpSpPr>
        <p:grpSpPr>
          <a:xfrm rot="346000">
            <a:off x="3773937" y="1805661"/>
            <a:ext cx="259095" cy="1088000"/>
            <a:chOff x="2435266" y="1813325"/>
            <a:chExt cx="259095" cy="1088000"/>
          </a:xfrm>
        </p:grpSpPr>
        <p:sp>
          <p:nvSpPr>
            <p:cNvPr id="20" name="Freeform 9"/>
            <p:cNvSpPr>
              <a:spLocks/>
            </p:cNvSpPr>
            <p:nvPr/>
          </p:nvSpPr>
          <p:spPr bwMode="auto">
            <a:xfrm>
              <a:off x="2608989" y="2481412"/>
              <a:ext cx="50628" cy="168759"/>
            </a:xfrm>
            <a:custGeom>
              <a:avLst/>
              <a:gdLst>
                <a:gd name="T0" fmla="*/ 13 w 25"/>
                <a:gd name="T1" fmla="*/ 0 h 83"/>
                <a:gd name="T2" fmla="*/ 25 w 25"/>
                <a:gd name="T3" fmla="*/ 45 h 83"/>
                <a:gd name="T4" fmla="*/ 13 w 25"/>
                <a:gd name="T5" fmla="*/ 83 h 83"/>
                <a:gd name="T6" fmla="*/ 4 w 25"/>
                <a:gd name="T7" fmla="*/ 34 h 83"/>
                <a:gd name="T8" fmla="*/ 13 w 25"/>
                <a:gd name="T9" fmla="*/ 0 h 83"/>
              </a:gdLst>
              <a:ahLst/>
              <a:cxnLst>
                <a:cxn ang="0">
                  <a:pos x="T0" y="T1"/>
                </a:cxn>
                <a:cxn ang="0">
                  <a:pos x="T2" y="T3"/>
                </a:cxn>
                <a:cxn ang="0">
                  <a:pos x="T4" y="T5"/>
                </a:cxn>
                <a:cxn ang="0">
                  <a:pos x="T6" y="T7"/>
                </a:cxn>
                <a:cxn ang="0">
                  <a:pos x="T8" y="T9"/>
                </a:cxn>
              </a:cxnLst>
              <a:rect l="0" t="0" r="r" b="b"/>
              <a:pathLst>
                <a:path w="25" h="83">
                  <a:moveTo>
                    <a:pt x="13" y="0"/>
                  </a:moveTo>
                  <a:cubicBezTo>
                    <a:pt x="13" y="0"/>
                    <a:pt x="25" y="12"/>
                    <a:pt x="25" y="45"/>
                  </a:cubicBezTo>
                  <a:cubicBezTo>
                    <a:pt x="25" y="77"/>
                    <a:pt x="13" y="83"/>
                    <a:pt x="13" y="83"/>
                  </a:cubicBezTo>
                  <a:cubicBezTo>
                    <a:pt x="13" y="83"/>
                    <a:pt x="0" y="52"/>
                    <a:pt x="4" y="34"/>
                  </a:cubicBezTo>
                  <a:cubicBezTo>
                    <a:pt x="7" y="16"/>
                    <a:pt x="13" y="0"/>
                    <a:pt x="13" y="0"/>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fontScale="70000" lnSpcReduction="20000"/>
            </a:bodyPr>
            <a:lstStyle/>
            <a:p>
              <a:endParaRPr lang="en-US"/>
            </a:p>
          </p:txBody>
        </p:sp>
        <p:sp>
          <p:nvSpPr>
            <p:cNvPr id="23" name="Freeform 12"/>
            <p:cNvSpPr>
              <a:spLocks/>
            </p:cNvSpPr>
            <p:nvPr/>
          </p:nvSpPr>
          <p:spPr bwMode="auto">
            <a:xfrm>
              <a:off x="2637777" y="2640244"/>
              <a:ext cx="35737" cy="261080"/>
            </a:xfrm>
            <a:custGeom>
              <a:avLst/>
              <a:gdLst>
                <a:gd name="T0" fmla="*/ 36 w 36"/>
                <a:gd name="T1" fmla="*/ 263 h 263"/>
                <a:gd name="T2" fmla="*/ 0 w 36"/>
                <a:gd name="T3" fmla="*/ 0 h 263"/>
                <a:gd name="T4" fmla="*/ 0 w 36"/>
                <a:gd name="T5" fmla="*/ 263 h 263"/>
                <a:gd name="T6" fmla="*/ 36 w 36"/>
                <a:gd name="T7" fmla="*/ 263 h 263"/>
              </a:gdLst>
              <a:ahLst/>
              <a:cxnLst>
                <a:cxn ang="0">
                  <a:pos x="T0" y="T1"/>
                </a:cxn>
                <a:cxn ang="0">
                  <a:pos x="T2" y="T3"/>
                </a:cxn>
                <a:cxn ang="0">
                  <a:pos x="T4" y="T5"/>
                </a:cxn>
                <a:cxn ang="0">
                  <a:pos x="T6" y="T7"/>
                </a:cxn>
              </a:cxnLst>
              <a:rect l="0" t="0" r="r" b="b"/>
              <a:pathLst>
                <a:path w="36" h="263">
                  <a:moveTo>
                    <a:pt x="36" y="263"/>
                  </a:moveTo>
                  <a:lnTo>
                    <a:pt x="0" y="0"/>
                  </a:lnTo>
                  <a:lnTo>
                    <a:pt x="0" y="263"/>
                  </a:lnTo>
                  <a:lnTo>
                    <a:pt x="36" y="263"/>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normAutofit lnSpcReduction="10000"/>
            </a:bodyPr>
            <a:lstStyle/>
            <a:p>
              <a:endParaRPr lang="en-US"/>
            </a:p>
          </p:txBody>
        </p:sp>
        <p:sp>
          <p:nvSpPr>
            <p:cNvPr id="24" name="Freeform 13"/>
            <p:cNvSpPr>
              <a:spLocks/>
            </p:cNvSpPr>
            <p:nvPr/>
          </p:nvSpPr>
          <p:spPr bwMode="auto">
            <a:xfrm>
              <a:off x="2435266" y="1831194"/>
              <a:ext cx="212438" cy="654189"/>
            </a:xfrm>
            <a:custGeom>
              <a:avLst/>
              <a:gdLst>
                <a:gd name="T0" fmla="*/ 0 w 214"/>
                <a:gd name="T1" fmla="*/ 5 h 659"/>
                <a:gd name="T2" fmla="*/ 0 w 214"/>
                <a:gd name="T3" fmla="*/ 15 h 659"/>
                <a:gd name="T4" fmla="*/ 157 w 214"/>
                <a:gd name="T5" fmla="*/ 15 h 659"/>
                <a:gd name="T6" fmla="*/ 204 w 214"/>
                <a:gd name="T7" fmla="*/ 659 h 659"/>
                <a:gd name="T8" fmla="*/ 214 w 214"/>
                <a:gd name="T9" fmla="*/ 0 h 659"/>
                <a:gd name="T10" fmla="*/ 0 w 214"/>
                <a:gd name="T11" fmla="*/ 5 h 659"/>
              </a:gdLst>
              <a:ahLst/>
              <a:cxnLst>
                <a:cxn ang="0">
                  <a:pos x="T0" y="T1"/>
                </a:cxn>
                <a:cxn ang="0">
                  <a:pos x="T2" y="T3"/>
                </a:cxn>
                <a:cxn ang="0">
                  <a:pos x="T4" y="T5"/>
                </a:cxn>
                <a:cxn ang="0">
                  <a:pos x="T6" y="T7"/>
                </a:cxn>
                <a:cxn ang="0">
                  <a:pos x="T8" y="T9"/>
                </a:cxn>
                <a:cxn ang="0">
                  <a:pos x="T10" y="T11"/>
                </a:cxn>
              </a:cxnLst>
              <a:rect l="0" t="0" r="r" b="b"/>
              <a:pathLst>
                <a:path w="214" h="659">
                  <a:moveTo>
                    <a:pt x="0" y="5"/>
                  </a:moveTo>
                  <a:lnTo>
                    <a:pt x="0" y="15"/>
                  </a:lnTo>
                  <a:lnTo>
                    <a:pt x="157" y="15"/>
                  </a:lnTo>
                  <a:lnTo>
                    <a:pt x="204" y="659"/>
                  </a:lnTo>
                  <a:lnTo>
                    <a:pt x="214" y="0"/>
                  </a:lnTo>
                  <a:lnTo>
                    <a:pt x="0" y="5"/>
                  </a:lnTo>
                  <a:close/>
                </a:path>
              </a:pathLst>
            </a:custGeom>
            <a:solidFill>
              <a:schemeClr val="accent4">
                <a:lumMod val="75000"/>
              </a:schemeClr>
            </a:solidFill>
            <a:ln>
              <a:noFill/>
            </a:ln>
          </p:spPr>
          <p:txBody>
            <a:bodyPr vert="horz" wrap="square" lIns="0" tIns="0" rIns="0" bIns="0" numCol="1" anchor="t" anchorCtr="0" compatLnSpc="1">
              <a:prstTxWarp prst="textNoShape">
                <a:avLst/>
              </a:prstTxWarp>
              <a:normAutofit/>
            </a:bodyPr>
            <a:lstStyle/>
            <a:p>
              <a:endParaRPr lang="en-US"/>
            </a:p>
          </p:txBody>
        </p:sp>
        <p:sp>
          <p:nvSpPr>
            <p:cNvPr id="25" name="Freeform 14"/>
            <p:cNvSpPr>
              <a:spLocks/>
            </p:cNvSpPr>
            <p:nvPr/>
          </p:nvSpPr>
          <p:spPr bwMode="auto">
            <a:xfrm>
              <a:off x="2435266" y="1813325"/>
              <a:ext cx="259095" cy="1088000"/>
            </a:xfrm>
            <a:custGeom>
              <a:avLst/>
              <a:gdLst>
                <a:gd name="T0" fmla="*/ 118 w 128"/>
                <a:gd name="T1" fmla="*/ 537 h 537"/>
                <a:gd name="T2" fmla="*/ 128 w 128"/>
                <a:gd name="T3" fmla="*/ 530 h 537"/>
                <a:gd name="T4" fmla="*/ 118 w 128"/>
                <a:gd name="T5" fmla="*/ 0 h 537"/>
                <a:gd name="T6" fmla="*/ 7 w 128"/>
                <a:gd name="T7" fmla="*/ 4 h 537"/>
                <a:gd name="T8" fmla="*/ 0 w 128"/>
                <a:gd name="T9" fmla="*/ 11 h 537"/>
                <a:gd name="T10" fmla="*/ 105 w 128"/>
                <a:gd name="T11" fmla="*/ 9 h 537"/>
                <a:gd name="T12" fmla="*/ 100 w 128"/>
                <a:gd name="T13" fmla="*/ 339 h 537"/>
                <a:gd name="T14" fmla="*/ 109 w 128"/>
                <a:gd name="T15" fmla="*/ 372 h 537"/>
                <a:gd name="T16" fmla="*/ 100 w 128"/>
                <a:gd name="T17" fmla="*/ 404 h 537"/>
                <a:gd name="T18" fmla="*/ 118 w 128"/>
                <a:gd name="T1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537">
                  <a:moveTo>
                    <a:pt x="118" y="537"/>
                  </a:moveTo>
                  <a:cubicBezTo>
                    <a:pt x="128" y="530"/>
                    <a:pt x="128" y="530"/>
                    <a:pt x="128" y="530"/>
                  </a:cubicBezTo>
                  <a:cubicBezTo>
                    <a:pt x="118" y="0"/>
                    <a:pt x="118" y="0"/>
                    <a:pt x="118" y="0"/>
                  </a:cubicBezTo>
                  <a:cubicBezTo>
                    <a:pt x="7" y="4"/>
                    <a:pt x="7" y="4"/>
                    <a:pt x="7" y="4"/>
                  </a:cubicBezTo>
                  <a:cubicBezTo>
                    <a:pt x="0" y="11"/>
                    <a:pt x="0" y="11"/>
                    <a:pt x="0" y="11"/>
                  </a:cubicBezTo>
                  <a:cubicBezTo>
                    <a:pt x="105" y="9"/>
                    <a:pt x="105" y="9"/>
                    <a:pt x="105" y="9"/>
                  </a:cubicBezTo>
                  <a:cubicBezTo>
                    <a:pt x="100" y="339"/>
                    <a:pt x="100" y="339"/>
                    <a:pt x="100" y="339"/>
                  </a:cubicBezTo>
                  <a:cubicBezTo>
                    <a:pt x="100" y="339"/>
                    <a:pt x="110" y="357"/>
                    <a:pt x="109" y="372"/>
                  </a:cubicBezTo>
                  <a:cubicBezTo>
                    <a:pt x="107" y="386"/>
                    <a:pt x="100" y="404"/>
                    <a:pt x="100" y="404"/>
                  </a:cubicBezTo>
                  <a:lnTo>
                    <a:pt x="118" y="537"/>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grpSp>
      <p:sp>
        <p:nvSpPr>
          <p:cNvPr id="16" name="Freeform 5"/>
          <p:cNvSpPr>
            <a:spLocks/>
          </p:cNvSpPr>
          <p:nvPr/>
        </p:nvSpPr>
        <p:spPr bwMode="auto">
          <a:xfrm>
            <a:off x="2" y="1705435"/>
            <a:ext cx="12191999" cy="923925"/>
          </a:xfrm>
          <a:custGeom>
            <a:avLst/>
            <a:gdLst>
              <a:gd name="T0" fmla="*/ 0 w 2879"/>
              <a:gd name="T1" fmla="*/ 0 h 284"/>
              <a:gd name="T2" fmla="*/ 1437 w 2879"/>
              <a:gd name="T3" fmla="*/ 281 h 284"/>
              <a:gd name="T4" fmla="*/ 2879 w 2879"/>
              <a:gd name="T5" fmla="*/ 0 h 284"/>
            </a:gdLst>
            <a:ahLst/>
            <a:cxnLst>
              <a:cxn ang="0">
                <a:pos x="T0" y="T1"/>
              </a:cxn>
              <a:cxn ang="0">
                <a:pos x="T2" y="T3"/>
              </a:cxn>
              <a:cxn ang="0">
                <a:pos x="T4" y="T5"/>
              </a:cxn>
            </a:cxnLst>
            <a:rect l="0" t="0" r="r" b="b"/>
            <a:pathLst>
              <a:path w="2879" h="284">
                <a:moveTo>
                  <a:pt x="0" y="0"/>
                </a:moveTo>
                <a:cubicBezTo>
                  <a:pt x="0" y="0"/>
                  <a:pt x="576" y="279"/>
                  <a:pt x="1437" y="281"/>
                </a:cubicBezTo>
                <a:cubicBezTo>
                  <a:pt x="2297" y="284"/>
                  <a:pt x="2879" y="0"/>
                  <a:pt x="2879" y="0"/>
                </a:cubicBezTo>
              </a:path>
            </a:pathLst>
          </a:custGeom>
          <a:noFill/>
          <a:ln w="3810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a:bodyPr>
          <a:lstStyle/>
          <a:p>
            <a:endParaRPr lang="en-US"/>
          </a:p>
        </p:txBody>
      </p:sp>
      <p:grpSp>
        <p:nvGrpSpPr>
          <p:cNvPr id="75" name="Group 74"/>
          <p:cNvGrpSpPr/>
          <p:nvPr/>
        </p:nvGrpSpPr>
        <p:grpSpPr>
          <a:xfrm rot="477598">
            <a:off x="3335019" y="2714531"/>
            <a:ext cx="1644715" cy="1662851"/>
            <a:chOff x="1262063" y="4267200"/>
            <a:chExt cx="1871662" cy="1892300"/>
          </a:xfrm>
          <a:solidFill>
            <a:srgbClr val="C00000"/>
          </a:solidFill>
        </p:grpSpPr>
        <p:sp>
          <p:nvSpPr>
            <p:cNvPr id="72" name="Rectangle 19"/>
            <p:cNvSpPr>
              <a:spLocks noChangeArrowheads="1"/>
            </p:cNvSpPr>
            <p:nvPr/>
          </p:nvSpPr>
          <p:spPr bwMode="auto">
            <a:xfrm>
              <a:off x="2197100" y="4267200"/>
              <a:ext cx="936625" cy="1892300"/>
            </a:xfrm>
            <a:prstGeom prst="rect">
              <a:avLst/>
            </a:prstGeom>
            <a:grpFill/>
            <a:ln>
              <a:noFill/>
            </a:ln>
          </p:spPr>
          <p:txBody>
            <a:bodyPr vert="horz" wrap="square" lIns="0" tIns="0" rIns="0" bIns="0" numCol="1" anchor="t" anchorCtr="0" compatLnSpc="1">
              <a:prstTxWarp prst="textNoShape">
                <a:avLst/>
              </a:prstTxWarp>
              <a:normAutofit/>
            </a:bodyPr>
            <a:lstStyle/>
            <a:p>
              <a:endParaRPr lang="en-US"/>
            </a:p>
          </p:txBody>
        </p:sp>
        <p:sp>
          <p:nvSpPr>
            <p:cNvPr id="73" name="Freeform 20"/>
            <p:cNvSpPr>
              <a:spLocks/>
            </p:cNvSpPr>
            <p:nvPr/>
          </p:nvSpPr>
          <p:spPr bwMode="auto">
            <a:xfrm>
              <a:off x="1262063" y="4267200"/>
              <a:ext cx="935037" cy="1892300"/>
            </a:xfrm>
            <a:custGeom>
              <a:avLst/>
              <a:gdLst>
                <a:gd name="T0" fmla="*/ 444 w 589"/>
                <a:gd name="T1" fmla="*/ 0 h 1192"/>
                <a:gd name="T2" fmla="*/ 0 w 589"/>
                <a:gd name="T3" fmla="*/ 449 h 1192"/>
                <a:gd name="T4" fmla="*/ 0 w 589"/>
                <a:gd name="T5" fmla="*/ 1192 h 1192"/>
                <a:gd name="T6" fmla="*/ 589 w 589"/>
                <a:gd name="T7" fmla="*/ 1192 h 1192"/>
                <a:gd name="T8" fmla="*/ 589 w 589"/>
                <a:gd name="T9" fmla="*/ 0 h 1192"/>
                <a:gd name="T10" fmla="*/ 444 w 589"/>
                <a:gd name="T11" fmla="*/ 0 h 1192"/>
              </a:gdLst>
              <a:ahLst/>
              <a:cxnLst>
                <a:cxn ang="0">
                  <a:pos x="T0" y="T1"/>
                </a:cxn>
                <a:cxn ang="0">
                  <a:pos x="T2" y="T3"/>
                </a:cxn>
                <a:cxn ang="0">
                  <a:pos x="T4" y="T5"/>
                </a:cxn>
                <a:cxn ang="0">
                  <a:pos x="T6" y="T7"/>
                </a:cxn>
                <a:cxn ang="0">
                  <a:pos x="T8" y="T9"/>
                </a:cxn>
                <a:cxn ang="0">
                  <a:pos x="T10" y="T11"/>
                </a:cxn>
              </a:cxnLst>
              <a:rect l="0" t="0" r="r" b="b"/>
              <a:pathLst>
                <a:path w="589" h="1192">
                  <a:moveTo>
                    <a:pt x="444" y="0"/>
                  </a:moveTo>
                  <a:lnTo>
                    <a:pt x="0" y="449"/>
                  </a:lnTo>
                  <a:lnTo>
                    <a:pt x="0" y="1192"/>
                  </a:lnTo>
                  <a:lnTo>
                    <a:pt x="589" y="1192"/>
                  </a:lnTo>
                  <a:lnTo>
                    <a:pt x="589" y="0"/>
                  </a:lnTo>
                  <a:lnTo>
                    <a:pt x="444" y="0"/>
                  </a:lnTo>
                  <a:close/>
                </a:path>
              </a:pathLst>
            </a:custGeom>
            <a:grpFill/>
            <a:ln>
              <a:noFill/>
            </a:ln>
          </p:spPr>
          <p:txBody>
            <a:bodyPr vert="horz" wrap="square" lIns="0" tIns="0" rIns="0" bIns="0" numCol="1" anchor="t" anchorCtr="0" compatLnSpc="1">
              <a:prstTxWarp prst="textNoShape">
                <a:avLst/>
              </a:prstTxWarp>
              <a:normAutofit/>
            </a:bodyPr>
            <a:lstStyle/>
            <a:p>
              <a:endParaRPr lang="en-US"/>
            </a:p>
          </p:txBody>
        </p:sp>
        <p:sp>
          <p:nvSpPr>
            <p:cNvPr id="74" name="Freeform 21"/>
            <p:cNvSpPr>
              <a:spLocks/>
            </p:cNvSpPr>
            <p:nvPr/>
          </p:nvSpPr>
          <p:spPr bwMode="auto">
            <a:xfrm>
              <a:off x="1262063" y="4267200"/>
              <a:ext cx="704850" cy="712788"/>
            </a:xfrm>
            <a:custGeom>
              <a:avLst/>
              <a:gdLst>
                <a:gd name="T0" fmla="*/ 430 w 444"/>
                <a:gd name="T1" fmla="*/ 378 h 449"/>
                <a:gd name="T2" fmla="*/ 0 w 444"/>
                <a:gd name="T3" fmla="*/ 449 h 449"/>
                <a:gd name="T4" fmla="*/ 444 w 444"/>
                <a:gd name="T5" fmla="*/ 0 h 449"/>
                <a:gd name="T6" fmla="*/ 430 w 444"/>
                <a:gd name="T7" fmla="*/ 378 h 449"/>
              </a:gdLst>
              <a:ahLst/>
              <a:cxnLst>
                <a:cxn ang="0">
                  <a:pos x="T0" y="T1"/>
                </a:cxn>
                <a:cxn ang="0">
                  <a:pos x="T2" y="T3"/>
                </a:cxn>
                <a:cxn ang="0">
                  <a:pos x="T4" y="T5"/>
                </a:cxn>
                <a:cxn ang="0">
                  <a:pos x="T6" y="T7"/>
                </a:cxn>
              </a:cxnLst>
              <a:rect l="0" t="0" r="r" b="b"/>
              <a:pathLst>
                <a:path w="444" h="449">
                  <a:moveTo>
                    <a:pt x="430" y="378"/>
                  </a:moveTo>
                  <a:lnTo>
                    <a:pt x="0" y="449"/>
                  </a:lnTo>
                  <a:lnTo>
                    <a:pt x="444" y="0"/>
                  </a:lnTo>
                  <a:lnTo>
                    <a:pt x="430" y="378"/>
                  </a:lnTo>
                  <a:close/>
                </a:path>
              </a:pathLst>
            </a:custGeom>
            <a:grpFill/>
            <a:ln>
              <a:noFill/>
            </a:ln>
            <a:effectLst>
              <a:outerShdw blurRad="609600" dist="114300" dir="2820000" algn="tl" rotWithShape="0">
                <a:prstClr val="black">
                  <a:alpha val="40000"/>
                </a:prstClr>
              </a:outerShdw>
            </a:effectLst>
          </p:spPr>
          <p:txBody>
            <a:bodyPr vert="horz" wrap="square" lIns="0" tIns="0" rIns="0" bIns="0" numCol="1" anchor="t" anchorCtr="0" compatLnSpc="1">
              <a:prstTxWarp prst="textNoShape">
                <a:avLst/>
              </a:prstTxWarp>
              <a:normAutofit/>
            </a:bodyPr>
            <a:lstStyle/>
            <a:p>
              <a:endParaRPr lang="en-US"/>
            </a:p>
          </p:txBody>
        </p:sp>
      </p:grpSp>
      <p:grpSp>
        <p:nvGrpSpPr>
          <p:cNvPr id="28" name="Group 27"/>
          <p:cNvGrpSpPr/>
          <p:nvPr/>
        </p:nvGrpSpPr>
        <p:grpSpPr>
          <a:xfrm rot="346000">
            <a:off x="3773700" y="1830210"/>
            <a:ext cx="326600" cy="1119767"/>
            <a:chOff x="2355849" y="1846084"/>
            <a:chExt cx="326600" cy="1119766"/>
          </a:xfrm>
          <a:effectLst>
            <a:outerShdw blurRad="215900" dist="50800" dir="5400000" sx="85000" sy="85000" algn="ctr" rotWithShape="0">
              <a:srgbClr val="000000">
                <a:alpha val="43137"/>
              </a:srgbClr>
            </a:outerShdw>
          </a:effectLst>
        </p:grpSpPr>
        <p:sp>
          <p:nvSpPr>
            <p:cNvPr id="21" name="Freeform 10"/>
            <p:cNvSpPr>
              <a:spLocks/>
            </p:cNvSpPr>
            <p:nvPr/>
          </p:nvSpPr>
          <p:spPr bwMode="auto">
            <a:xfrm>
              <a:off x="2355849" y="1859982"/>
              <a:ext cx="258757" cy="1105868"/>
            </a:xfrm>
            <a:custGeom>
              <a:avLst/>
              <a:gdLst>
                <a:gd name="T0" fmla="*/ 39 w 257"/>
                <a:gd name="T1" fmla="*/ 1108 h 1108"/>
                <a:gd name="T2" fmla="*/ 257 w 257"/>
                <a:gd name="T3" fmla="*/ 1108 h 1108"/>
                <a:gd name="T4" fmla="*/ 218 w 257"/>
                <a:gd name="T5" fmla="*/ 0 h 1108"/>
                <a:gd name="T6" fmla="*/ 0 w 257"/>
                <a:gd name="T7" fmla="*/ 0 h 1108"/>
                <a:gd name="T8" fmla="*/ 39 w 257"/>
                <a:gd name="T9" fmla="*/ 1108 h 1108"/>
              </a:gdLst>
              <a:ahLst/>
              <a:cxnLst>
                <a:cxn ang="0">
                  <a:pos x="T0" y="T1"/>
                </a:cxn>
                <a:cxn ang="0">
                  <a:pos x="T2" y="T3"/>
                </a:cxn>
                <a:cxn ang="0">
                  <a:pos x="T4" y="T5"/>
                </a:cxn>
                <a:cxn ang="0">
                  <a:pos x="T6" y="T7"/>
                </a:cxn>
                <a:cxn ang="0">
                  <a:pos x="T8" y="T9"/>
                </a:cxn>
              </a:cxnLst>
              <a:rect l="0" t="0" r="r" b="b"/>
              <a:pathLst>
                <a:path w="257" h="1108">
                  <a:moveTo>
                    <a:pt x="39" y="1108"/>
                  </a:moveTo>
                  <a:lnTo>
                    <a:pt x="257" y="1108"/>
                  </a:lnTo>
                  <a:lnTo>
                    <a:pt x="218" y="0"/>
                  </a:lnTo>
                  <a:lnTo>
                    <a:pt x="0" y="0"/>
                  </a:lnTo>
                  <a:lnTo>
                    <a:pt x="39" y="1108"/>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sp>
          <p:nvSpPr>
            <p:cNvPr id="22" name="Freeform 11"/>
            <p:cNvSpPr>
              <a:spLocks/>
            </p:cNvSpPr>
            <p:nvPr/>
          </p:nvSpPr>
          <p:spPr bwMode="auto">
            <a:xfrm>
              <a:off x="2355850" y="1846084"/>
              <a:ext cx="281927" cy="1119766"/>
            </a:xfrm>
            <a:custGeom>
              <a:avLst/>
              <a:gdLst>
                <a:gd name="T0" fmla="*/ 0 w 139"/>
                <a:gd name="T1" fmla="*/ 4 h 553"/>
                <a:gd name="T2" fmla="*/ 6 w 139"/>
                <a:gd name="T3" fmla="*/ 0 h 553"/>
                <a:gd name="T4" fmla="*/ 116 w 139"/>
                <a:gd name="T5" fmla="*/ 0 h 553"/>
                <a:gd name="T6" fmla="*/ 139 w 139"/>
                <a:gd name="T7" fmla="*/ 323 h 553"/>
                <a:gd name="T8" fmla="*/ 139 w 139"/>
                <a:gd name="T9" fmla="*/ 388 h 553"/>
                <a:gd name="T10" fmla="*/ 139 w 139"/>
                <a:gd name="T11" fmla="*/ 541 h 553"/>
                <a:gd name="T12" fmla="*/ 126 w 139"/>
                <a:gd name="T13" fmla="*/ 553 h 553"/>
                <a:gd name="T14" fmla="*/ 103 w 139"/>
                <a:gd name="T15" fmla="*/ 9 h 553"/>
                <a:gd name="T16" fmla="*/ 0 w 139"/>
                <a:gd name="T17" fmla="*/ 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553">
                  <a:moveTo>
                    <a:pt x="0" y="4"/>
                  </a:moveTo>
                  <a:cubicBezTo>
                    <a:pt x="6" y="0"/>
                    <a:pt x="6" y="0"/>
                    <a:pt x="6" y="0"/>
                  </a:cubicBezTo>
                  <a:cubicBezTo>
                    <a:pt x="116" y="0"/>
                    <a:pt x="116" y="0"/>
                    <a:pt x="116" y="0"/>
                  </a:cubicBezTo>
                  <a:cubicBezTo>
                    <a:pt x="139" y="323"/>
                    <a:pt x="139" y="323"/>
                    <a:pt x="139" y="323"/>
                  </a:cubicBezTo>
                  <a:cubicBezTo>
                    <a:pt x="139" y="323"/>
                    <a:pt x="121" y="354"/>
                    <a:pt x="139" y="388"/>
                  </a:cubicBezTo>
                  <a:cubicBezTo>
                    <a:pt x="139" y="541"/>
                    <a:pt x="139" y="541"/>
                    <a:pt x="139" y="541"/>
                  </a:cubicBezTo>
                  <a:cubicBezTo>
                    <a:pt x="126" y="553"/>
                    <a:pt x="126" y="553"/>
                    <a:pt x="126" y="553"/>
                  </a:cubicBezTo>
                  <a:cubicBezTo>
                    <a:pt x="103" y="9"/>
                    <a:pt x="103" y="9"/>
                    <a:pt x="103" y="9"/>
                  </a:cubicBezTo>
                  <a:cubicBezTo>
                    <a:pt x="0" y="7"/>
                    <a:pt x="0" y="7"/>
                    <a:pt x="0" y="7"/>
                  </a:cubicBezTo>
                </a:path>
              </a:pathLst>
            </a:custGeom>
            <a:solidFill>
              <a:schemeClr val="accent3"/>
            </a:solidFill>
            <a:ln>
              <a:noFill/>
            </a:ln>
          </p:spPr>
          <p:txBody>
            <a:bodyPr vert="horz" wrap="square" lIns="0" tIns="0" rIns="0" bIns="0" numCol="1" anchor="t" anchorCtr="0" compatLnSpc="1">
              <a:prstTxWarp prst="textNoShape">
                <a:avLst/>
              </a:prstTxWarp>
              <a:normAutofit/>
            </a:bodyPr>
            <a:lstStyle/>
            <a:p>
              <a:endParaRPr lang="en-US"/>
            </a:p>
          </p:txBody>
        </p:sp>
        <p:sp>
          <p:nvSpPr>
            <p:cNvPr id="26" name="Freeform 15"/>
            <p:cNvSpPr>
              <a:spLocks/>
            </p:cNvSpPr>
            <p:nvPr/>
          </p:nvSpPr>
          <p:spPr bwMode="auto">
            <a:xfrm>
              <a:off x="2375704" y="2272945"/>
              <a:ext cx="306745" cy="221372"/>
            </a:xfrm>
            <a:custGeom>
              <a:avLst/>
              <a:gdLst>
                <a:gd name="T0" fmla="*/ 0 w 151"/>
                <a:gd name="T1" fmla="*/ 109 h 109"/>
                <a:gd name="T2" fmla="*/ 117 w 151"/>
                <a:gd name="T3" fmla="*/ 109 h 109"/>
                <a:gd name="T4" fmla="*/ 151 w 151"/>
                <a:gd name="T5" fmla="*/ 34 h 109"/>
                <a:gd name="T6" fmla="*/ 134 w 151"/>
                <a:gd name="T7" fmla="*/ 6 h 109"/>
                <a:gd name="T8" fmla="*/ 120 w 151"/>
                <a:gd name="T9" fmla="*/ 31 h 109"/>
                <a:gd name="T10" fmla="*/ 134 w 151"/>
                <a:gd name="T11" fmla="*/ 57 h 109"/>
                <a:gd name="T12" fmla="*/ 142 w 151"/>
                <a:gd name="T13" fmla="*/ 65 h 109"/>
              </a:gdLst>
              <a:ahLst/>
              <a:cxnLst>
                <a:cxn ang="0">
                  <a:pos x="T0" y="T1"/>
                </a:cxn>
                <a:cxn ang="0">
                  <a:pos x="T2" y="T3"/>
                </a:cxn>
                <a:cxn ang="0">
                  <a:pos x="T4" y="T5"/>
                </a:cxn>
                <a:cxn ang="0">
                  <a:pos x="T6" y="T7"/>
                </a:cxn>
                <a:cxn ang="0">
                  <a:pos x="T8" y="T9"/>
                </a:cxn>
                <a:cxn ang="0">
                  <a:pos x="T10" y="T11"/>
                </a:cxn>
                <a:cxn ang="0">
                  <a:pos x="T12" y="T13"/>
                </a:cxn>
              </a:cxnLst>
              <a:rect l="0" t="0" r="r" b="b"/>
              <a:pathLst>
                <a:path w="151" h="109">
                  <a:moveTo>
                    <a:pt x="0" y="109"/>
                  </a:moveTo>
                  <a:cubicBezTo>
                    <a:pt x="117" y="109"/>
                    <a:pt x="117" y="109"/>
                    <a:pt x="117" y="109"/>
                  </a:cubicBezTo>
                  <a:cubicBezTo>
                    <a:pt x="151" y="34"/>
                    <a:pt x="151" y="34"/>
                    <a:pt x="151" y="34"/>
                  </a:cubicBezTo>
                  <a:cubicBezTo>
                    <a:pt x="151" y="34"/>
                    <a:pt x="151" y="0"/>
                    <a:pt x="134" y="6"/>
                  </a:cubicBezTo>
                  <a:cubicBezTo>
                    <a:pt x="116" y="11"/>
                    <a:pt x="120" y="25"/>
                    <a:pt x="120" y="31"/>
                  </a:cubicBezTo>
                  <a:cubicBezTo>
                    <a:pt x="120" y="37"/>
                    <a:pt x="134" y="57"/>
                    <a:pt x="134" y="57"/>
                  </a:cubicBezTo>
                  <a:cubicBezTo>
                    <a:pt x="142" y="65"/>
                    <a:pt x="142" y="65"/>
                    <a:pt x="142" y="65"/>
                  </a:cubicBezTo>
                </a:path>
              </a:pathLst>
            </a:custGeom>
            <a:noFill/>
            <a:ln w="52388" cap="flat">
              <a:solidFill>
                <a:schemeClr val="accent6">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fontScale="85000" lnSpcReduction="10000"/>
            </a:bodyPr>
            <a:lstStyle/>
            <a:p>
              <a:endParaRPr lang="en-US"/>
            </a:p>
          </p:txBody>
        </p:sp>
      </p:grpSp>
      <p:grpSp>
        <p:nvGrpSpPr>
          <p:cNvPr id="61" name="Group 60"/>
          <p:cNvGrpSpPr/>
          <p:nvPr/>
        </p:nvGrpSpPr>
        <p:grpSpPr>
          <a:xfrm rot="21345139">
            <a:off x="7443983" y="1786329"/>
            <a:ext cx="326600" cy="1119767"/>
            <a:chOff x="2355849" y="1846084"/>
            <a:chExt cx="326600" cy="1119766"/>
          </a:xfrm>
          <a:effectLst>
            <a:outerShdw blurRad="419100" dist="317500" dir="4740000" sx="79000" sy="79000" algn="ctr" rotWithShape="0">
              <a:srgbClr val="000000">
                <a:alpha val="43137"/>
              </a:srgbClr>
            </a:outerShdw>
          </a:effectLst>
        </p:grpSpPr>
        <p:sp>
          <p:nvSpPr>
            <p:cNvPr id="62" name="Freeform 10"/>
            <p:cNvSpPr>
              <a:spLocks/>
            </p:cNvSpPr>
            <p:nvPr/>
          </p:nvSpPr>
          <p:spPr bwMode="auto">
            <a:xfrm>
              <a:off x="2355849" y="1859982"/>
              <a:ext cx="258757" cy="1105868"/>
            </a:xfrm>
            <a:custGeom>
              <a:avLst/>
              <a:gdLst>
                <a:gd name="T0" fmla="*/ 39 w 257"/>
                <a:gd name="T1" fmla="*/ 1108 h 1108"/>
                <a:gd name="T2" fmla="*/ 257 w 257"/>
                <a:gd name="T3" fmla="*/ 1108 h 1108"/>
                <a:gd name="T4" fmla="*/ 218 w 257"/>
                <a:gd name="T5" fmla="*/ 0 h 1108"/>
                <a:gd name="T6" fmla="*/ 0 w 257"/>
                <a:gd name="T7" fmla="*/ 0 h 1108"/>
                <a:gd name="T8" fmla="*/ 39 w 257"/>
                <a:gd name="T9" fmla="*/ 1108 h 1108"/>
              </a:gdLst>
              <a:ahLst/>
              <a:cxnLst>
                <a:cxn ang="0">
                  <a:pos x="T0" y="T1"/>
                </a:cxn>
                <a:cxn ang="0">
                  <a:pos x="T2" y="T3"/>
                </a:cxn>
                <a:cxn ang="0">
                  <a:pos x="T4" y="T5"/>
                </a:cxn>
                <a:cxn ang="0">
                  <a:pos x="T6" y="T7"/>
                </a:cxn>
                <a:cxn ang="0">
                  <a:pos x="T8" y="T9"/>
                </a:cxn>
              </a:cxnLst>
              <a:rect l="0" t="0" r="r" b="b"/>
              <a:pathLst>
                <a:path w="257" h="1108">
                  <a:moveTo>
                    <a:pt x="39" y="1108"/>
                  </a:moveTo>
                  <a:lnTo>
                    <a:pt x="257" y="1108"/>
                  </a:lnTo>
                  <a:lnTo>
                    <a:pt x="218" y="0"/>
                  </a:lnTo>
                  <a:lnTo>
                    <a:pt x="0" y="0"/>
                  </a:lnTo>
                  <a:lnTo>
                    <a:pt x="39" y="1108"/>
                  </a:lnTo>
                  <a:close/>
                </a:path>
              </a:pathLst>
            </a:custGeom>
            <a:solidFill>
              <a:schemeClr val="accent4"/>
            </a:solidFill>
            <a:ln>
              <a:noFill/>
            </a:ln>
          </p:spPr>
          <p:txBody>
            <a:bodyPr vert="horz" wrap="square" lIns="0" tIns="0" rIns="0" bIns="0" numCol="1" anchor="t" anchorCtr="0" compatLnSpc="1">
              <a:prstTxWarp prst="textNoShape">
                <a:avLst/>
              </a:prstTxWarp>
              <a:normAutofit/>
            </a:bodyPr>
            <a:lstStyle/>
            <a:p>
              <a:endParaRPr lang="en-US"/>
            </a:p>
          </p:txBody>
        </p:sp>
        <p:sp>
          <p:nvSpPr>
            <p:cNvPr id="63" name="Freeform 11"/>
            <p:cNvSpPr>
              <a:spLocks/>
            </p:cNvSpPr>
            <p:nvPr/>
          </p:nvSpPr>
          <p:spPr bwMode="auto">
            <a:xfrm>
              <a:off x="2355850" y="1846084"/>
              <a:ext cx="281927" cy="1119766"/>
            </a:xfrm>
            <a:custGeom>
              <a:avLst/>
              <a:gdLst>
                <a:gd name="T0" fmla="*/ 0 w 139"/>
                <a:gd name="T1" fmla="*/ 4 h 553"/>
                <a:gd name="T2" fmla="*/ 6 w 139"/>
                <a:gd name="T3" fmla="*/ 0 h 553"/>
                <a:gd name="T4" fmla="*/ 116 w 139"/>
                <a:gd name="T5" fmla="*/ 0 h 553"/>
                <a:gd name="T6" fmla="*/ 139 w 139"/>
                <a:gd name="T7" fmla="*/ 323 h 553"/>
                <a:gd name="T8" fmla="*/ 139 w 139"/>
                <a:gd name="T9" fmla="*/ 388 h 553"/>
                <a:gd name="T10" fmla="*/ 139 w 139"/>
                <a:gd name="T11" fmla="*/ 541 h 553"/>
                <a:gd name="T12" fmla="*/ 126 w 139"/>
                <a:gd name="T13" fmla="*/ 553 h 553"/>
                <a:gd name="T14" fmla="*/ 103 w 139"/>
                <a:gd name="T15" fmla="*/ 9 h 553"/>
                <a:gd name="T16" fmla="*/ 0 w 139"/>
                <a:gd name="T17" fmla="*/ 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553">
                  <a:moveTo>
                    <a:pt x="0" y="4"/>
                  </a:moveTo>
                  <a:cubicBezTo>
                    <a:pt x="6" y="0"/>
                    <a:pt x="6" y="0"/>
                    <a:pt x="6" y="0"/>
                  </a:cubicBezTo>
                  <a:cubicBezTo>
                    <a:pt x="116" y="0"/>
                    <a:pt x="116" y="0"/>
                    <a:pt x="116" y="0"/>
                  </a:cubicBezTo>
                  <a:cubicBezTo>
                    <a:pt x="139" y="323"/>
                    <a:pt x="139" y="323"/>
                    <a:pt x="139" y="323"/>
                  </a:cubicBezTo>
                  <a:cubicBezTo>
                    <a:pt x="139" y="323"/>
                    <a:pt x="121" y="354"/>
                    <a:pt x="139" y="388"/>
                  </a:cubicBezTo>
                  <a:cubicBezTo>
                    <a:pt x="139" y="541"/>
                    <a:pt x="139" y="541"/>
                    <a:pt x="139" y="541"/>
                  </a:cubicBezTo>
                  <a:cubicBezTo>
                    <a:pt x="126" y="553"/>
                    <a:pt x="126" y="553"/>
                    <a:pt x="126" y="553"/>
                  </a:cubicBezTo>
                  <a:cubicBezTo>
                    <a:pt x="103" y="9"/>
                    <a:pt x="103" y="9"/>
                    <a:pt x="103" y="9"/>
                  </a:cubicBezTo>
                  <a:cubicBezTo>
                    <a:pt x="0" y="7"/>
                    <a:pt x="0" y="7"/>
                    <a:pt x="0" y="7"/>
                  </a:cubicBezTo>
                </a:path>
              </a:pathLst>
            </a:custGeom>
            <a:solidFill>
              <a:schemeClr val="accent3"/>
            </a:solidFill>
            <a:ln>
              <a:noFill/>
            </a:ln>
          </p:spPr>
          <p:txBody>
            <a:bodyPr vert="horz" wrap="square" lIns="0" tIns="0" rIns="0" bIns="0" numCol="1" anchor="t" anchorCtr="0" compatLnSpc="1">
              <a:prstTxWarp prst="textNoShape">
                <a:avLst/>
              </a:prstTxWarp>
              <a:normAutofit/>
            </a:bodyPr>
            <a:lstStyle/>
            <a:p>
              <a:endParaRPr lang="en-US"/>
            </a:p>
          </p:txBody>
        </p:sp>
        <p:sp>
          <p:nvSpPr>
            <p:cNvPr id="64" name="Freeform 15"/>
            <p:cNvSpPr>
              <a:spLocks/>
            </p:cNvSpPr>
            <p:nvPr/>
          </p:nvSpPr>
          <p:spPr bwMode="auto">
            <a:xfrm>
              <a:off x="2375704" y="2272945"/>
              <a:ext cx="306745" cy="221372"/>
            </a:xfrm>
            <a:custGeom>
              <a:avLst/>
              <a:gdLst>
                <a:gd name="T0" fmla="*/ 0 w 151"/>
                <a:gd name="T1" fmla="*/ 109 h 109"/>
                <a:gd name="T2" fmla="*/ 117 w 151"/>
                <a:gd name="T3" fmla="*/ 109 h 109"/>
                <a:gd name="T4" fmla="*/ 151 w 151"/>
                <a:gd name="T5" fmla="*/ 34 h 109"/>
                <a:gd name="T6" fmla="*/ 134 w 151"/>
                <a:gd name="T7" fmla="*/ 6 h 109"/>
                <a:gd name="T8" fmla="*/ 120 w 151"/>
                <a:gd name="T9" fmla="*/ 31 h 109"/>
                <a:gd name="T10" fmla="*/ 134 w 151"/>
                <a:gd name="T11" fmla="*/ 57 h 109"/>
                <a:gd name="T12" fmla="*/ 142 w 151"/>
                <a:gd name="T13" fmla="*/ 65 h 109"/>
              </a:gdLst>
              <a:ahLst/>
              <a:cxnLst>
                <a:cxn ang="0">
                  <a:pos x="T0" y="T1"/>
                </a:cxn>
                <a:cxn ang="0">
                  <a:pos x="T2" y="T3"/>
                </a:cxn>
                <a:cxn ang="0">
                  <a:pos x="T4" y="T5"/>
                </a:cxn>
                <a:cxn ang="0">
                  <a:pos x="T6" y="T7"/>
                </a:cxn>
                <a:cxn ang="0">
                  <a:pos x="T8" y="T9"/>
                </a:cxn>
                <a:cxn ang="0">
                  <a:pos x="T10" y="T11"/>
                </a:cxn>
                <a:cxn ang="0">
                  <a:pos x="T12" y="T13"/>
                </a:cxn>
              </a:cxnLst>
              <a:rect l="0" t="0" r="r" b="b"/>
              <a:pathLst>
                <a:path w="151" h="109">
                  <a:moveTo>
                    <a:pt x="0" y="109"/>
                  </a:moveTo>
                  <a:cubicBezTo>
                    <a:pt x="117" y="109"/>
                    <a:pt x="117" y="109"/>
                    <a:pt x="117" y="109"/>
                  </a:cubicBezTo>
                  <a:cubicBezTo>
                    <a:pt x="151" y="34"/>
                    <a:pt x="151" y="34"/>
                    <a:pt x="151" y="34"/>
                  </a:cubicBezTo>
                  <a:cubicBezTo>
                    <a:pt x="151" y="34"/>
                    <a:pt x="151" y="0"/>
                    <a:pt x="134" y="6"/>
                  </a:cubicBezTo>
                  <a:cubicBezTo>
                    <a:pt x="116" y="11"/>
                    <a:pt x="120" y="25"/>
                    <a:pt x="120" y="31"/>
                  </a:cubicBezTo>
                  <a:cubicBezTo>
                    <a:pt x="120" y="37"/>
                    <a:pt x="134" y="57"/>
                    <a:pt x="134" y="57"/>
                  </a:cubicBezTo>
                  <a:cubicBezTo>
                    <a:pt x="142" y="65"/>
                    <a:pt x="142" y="65"/>
                    <a:pt x="142" y="65"/>
                  </a:cubicBezTo>
                </a:path>
              </a:pathLst>
            </a:custGeom>
            <a:noFill/>
            <a:ln w="52388" cap="flat">
              <a:solidFill>
                <a:schemeClr val="accent6">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rmAutofit fontScale="85000" lnSpcReduction="10000"/>
            </a:bodyPr>
            <a:lstStyle/>
            <a:p>
              <a:endParaRPr lang="en-US"/>
            </a:p>
          </p:txBody>
        </p:sp>
      </p:grpSp>
      <p:sp>
        <p:nvSpPr>
          <p:cNvPr id="82" name="TextBox 81"/>
          <p:cNvSpPr txBox="1"/>
          <p:nvPr/>
        </p:nvSpPr>
        <p:spPr>
          <a:xfrm>
            <a:off x="2162087" y="521293"/>
            <a:ext cx="7336581" cy="923331"/>
          </a:xfrm>
          <a:prstGeom prst="rect">
            <a:avLst/>
          </a:prstGeom>
          <a:noFill/>
        </p:spPr>
        <p:txBody>
          <a:bodyPr wrap="square" lIns="0" tIns="0" rIns="0" bIns="0" rtlCol="0">
            <a:normAutofit/>
          </a:bodyPr>
          <a:lstStyle/>
          <a:p>
            <a:pPr algn="ctr"/>
            <a:r>
              <a:rPr lang="en-US" sz="4000" b="1" dirty="0">
                <a:solidFill>
                  <a:srgbClr val="C00000"/>
                </a:solidFill>
              </a:rPr>
              <a:t>Autism Spectrum Disorder (ASD)</a:t>
            </a:r>
          </a:p>
        </p:txBody>
      </p:sp>
      <p:sp>
        <p:nvSpPr>
          <p:cNvPr id="83" name="TextBox 82"/>
          <p:cNvSpPr txBox="1"/>
          <p:nvPr/>
        </p:nvSpPr>
        <p:spPr>
          <a:xfrm rot="474209">
            <a:off x="3367158" y="3447680"/>
            <a:ext cx="1605691" cy="738664"/>
          </a:xfrm>
          <a:prstGeom prst="rect">
            <a:avLst/>
          </a:prstGeom>
          <a:noFill/>
        </p:spPr>
        <p:txBody>
          <a:bodyPr wrap="square" lIns="0" tIns="0" rIns="0" bIns="0" rtlCol="0">
            <a:normAutofit/>
          </a:bodyPr>
          <a:lstStyle/>
          <a:p>
            <a:pPr algn="ctr"/>
            <a:r>
              <a:rPr lang="en-US" sz="2000" dirty="0">
                <a:solidFill>
                  <a:schemeClr val="bg1"/>
                </a:solidFill>
              </a:rPr>
              <a:t>Overview</a:t>
            </a:r>
          </a:p>
        </p:txBody>
      </p:sp>
      <p:sp>
        <p:nvSpPr>
          <p:cNvPr id="181" name="TextBox 180"/>
          <p:cNvSpPr txBox="1"/>
          <p:nvPr/>
        </p:nvSpPr>
        <p:spPr>
          <a:xfrm>
            <a:off x="2513908" y="4709155"/>
            <a:ext cx="2889953" cy="1723549"/>
          </a:xfrm>
          <a:prstGeom prst="rect">
            <a:avLst/>
          </a:prstGeom>
          <a:noFill/>
        </p:spPr>
        <p:txBody>
          <a:bodyPr wrap="square" lIns="0" tIns="0" rIns="0" bIns="0" rtlCol="0">
            <a:normAutofit/>
          </a:bodyPr>
          <a:lstStyle/>
          <a:p>
            <a:pPr algn="ctr"/>
            <a:r>
              <a:rPr lang="en-US" sz="1800" dirty="0">
                <a:solidFill>
                  <a:schemeClr val="tx1">
                    <a:lumMod val="85000"/>
                    <a:lumOff val="15000"/>
                  </a:schemeClr>
                </a:solidFill>
              </a:rPr>
              <a:t>Autism spectrum disorder (ASD) is a developmental disorder that affects communication and behavior. </a:t>
            </a:r>
          </a:p>
        </p:txBody>
      </p:sp>
      <p:sp>
        <p:nvSpPr>
          <p:cNvPr id="188" name="TextBox 187"/>
          <p:cNvSpPr txBox="1"/>
          <p:nvPr/>
        </p:nvSpPr>
        <p:spPr>
          <a:xfrm>
            <a:off x="6510110" y="4767770"/>
            <a:ext cx="3265640" cy="1723549"/>
          </a:xfrm>
          <a:prstGeom prst="rect">
            <a:avLst/>
          </a:prstGeom>
          <a:noFill/>
        </p:spPr>
        <p:txBody>
          <a:bodyPr wrap="square" lIns="0" tIns="0" rIns="0" bIns="0" rtlCol="0">
            <a:normAutofit/>
          </a:bodyPr>
          <a:lstStyle/>
          <a:p>
            <a:pPr algn="ctr"/>
            <a:r>
              <a:rPr lang="en-US" sz="1800" dirty="0">
                <a:solidFill>
                  <a:schemeClr val="tx1">
                    <a:lumMod val="85000"/>
                    <a:lumOff val="15000"/>
                  </a:schemeClr>
                </a:solidFill>
              </a:rPr>
              <a:t>ASD is a “spectrum” disorder because there is wide variation in the type and severity of symptoms people experience.</a:t>
            </a:r>
            <a:endParaRPr lang="en-US" sz="1500" dirty="0">
              <a:solidFill>
                <a:schemeClr val="tx1">
                  <a:lumMod val="75000"/>
                  <a:lumOff val="25000"/>
                </a:schemeClr>
              </a:solidFill>
            </a:endParaRPr>
          </a:p>
        </p:txBody>
      </p:sp>
      <p:sp>
        <p:nvSpPr>
          <p:cNvPr id="69" name="TextBox 68">
            <a:extLst>
              <a:ext uri="{FF2B5EF4-FFF2-40B4-BE49-F238E27FC236}">
                <a16:creationId xmlns:a16="http://schemas.microsoft.com/office/drawing/2014/main" id="{81528737-E5F5-446A-9CC5-073B8A444094}"/>
              </a:ext>
            </a:extLst>
          </p:cNvPr>
          <p:cNvSpPr txBox="1"/>
          <p:nvPr/>
        </p:nvSpPr>
        <p:spPr>
          <a:xfrm rot="20752489">
            <a:off x="7244870" y="3168373"/>
            <a:ext cx="1576115" cy="488973"/>
          </a:xfrm>
          <a:prstGeom prst="rect">
            <a:avLst/>
          </a:prstGeom>
          <a:noFill/>
        </p:spPr>
        <p:txBody>
          <a:bodyPr wrap="square" lIns="0" tIns="0" rIns="0" bIns="0" rtlCol="0">
            <a:normAutofit fontScale="92500" lnSpcReduction="10000"/>
          </a:bodyPr>
          <a:lstStyle/>
          <a:p>
            <a:pPr algn="ctr"/>
            <a:r>
              <a:rPr lang="en-US" sz="1800" dirty="0">
                <a:solidFill>
                  <a:schemeClr val="bg1"/>
                </a:solidFill>
              </a:rPr>
              <a:t>Symptom Variation</a:t>
            </a:r>
          </a:p>
        </p:txBody>
      </p:sp>
      <p:sp>
        <p:nvSpPr>
          <p:cNvPr id="9" name="TextBox 8">
            <a:extLst>
              <a:ext uri="{FF2B5EF4-FFF2-40B4-BE49-F238E27FC236}">
                <a16:creationId xmlns:a16="http://schemas.microsoft.com/office/drawing/2014/main" id="{3B2CA3E3-3F21-44C4-95B7-C1EC05A6D058}"/>
              </a:ext>
            </a:extLst>
          </p:cNvPr>
          <p:cNvSpPr txBox="1"/>
          <p:nvPr/>
        </p:nvSpPr>
        <p:spPr>
          <a:xfrm>
            <a:off x="1619879" y="6178451"/>
            <a:ext cx="8952242" cy="369332"/>
          </a:xfrm>
          <a:prstGeom prst="rect">
            <a:avLst/>
          </a:prstGeom>
          <a:noFill/>
        </p:spPr>
        <p:txBody>
          <a:bodyPr wrap="square" rtlCol="0">
            <a:spAutoFit/>
          </a:bodyPr>
          <a:lstStyle/>
          <a:p>
            <a:pPr algn="ctr"/>
            <a:r>
              <a:rPr lang="en-US" sz="1800" i="1" dirty="0"/>
              <a:t>https://www.nimh.nih.gov/health/topics/autism-spectrum-disorders-asd/index.shtml</a:t>
            </a:r>
          </a:p>
        </p:txBody>
      </p:sp>
      <p:sp>
        <p:nvSpPr>
          <p:cNvPr id="84" name="Slide Number Placeholder 3">
            <a:extLst>
              <a:ext uri="{FF2B5EF4-FFF2-40B4-BE49-F238E27FC236}">
                <a16:creationId xmlns:a16="http://schemas.microsoft.com/office/drawing/2014/main" id="{B3267B0C-C32D-4B51-AE67-CDDF29317A93}"/>
              </a:ext>
            </a:extLst>
          </p:cNvPr>
          <p:cNvSpPr>
            <a:spLocks noGrp="1"/>
          </p:cNvSpPr>
          <p:nvPr>
            <p:ph type="sldNum" sz="quarter" idx="12"/>
          </p:nvPr>
        </p:nvSpPr>
        <p:spPr>
          <a:xfrm>
            <a:off x="8610600" y="6356351"/>
            <a:ext cx="2743200" cy="365125"/>
          </a:xfrm>
        </p:spPr>
        <p:txBody>
          <a:bodyPr/>
          <a:lstStyle/>
          <a:p>
            <a:fld id="{5A871D27-0CE8-4F84-B7C7-B6E65FDA6011}"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219119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250"/>
                                        <p:tgtEl>
                                          <p:spTgt spid="16"/>
                                        </p:tgtEl>
                                      </p:cBhvr>
                                    </p:animEffect>
                                  </p:childTnLst>
                                </p:cTn>
                              </p:par>
                            </p:childTnLst>
                          </p:cTn>
                        </p:par>
                        <p:par>
                          <p:cTn id="8" fill="hold">
                            <p:stCondLst>
                              <p:cond delay="1250"/>
                            </p:stCondLst>
                            <p:childTnLst>
                              <p:par>
                                <p:cTn id="9" presetID="10" presetClass="entr" presetSubtype="0" fill="hold" nodeType="afterEffect">
                                  <p:stCondLst>
                                    <p:cond delay="5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5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500"/>
                                        <p:tgtEl>
                                          <p:spTgt spid="75"/>
                                        </p:tgtEl>
                                      </p:cBhvr>
                                    </p:animEffect>
                                  </p:childTnLst>
                                </p:cTn>
                              </p:par>
                              <p:par>
                                <p:cTn id="15" presetID="10" presetClass="entr" presetSubtype="0" fill="hold" nodeType="withEffect">
                                  <p:stCondLst>
                                    <p:cond delay="5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grpId="0" nodeType="withEffect">
                                  <p:stCondLst>
                                    <p:cond delay="5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childTnLst>
                          </p:cTn>
                        </p:par>
                        <p:par>
                          <p:cTn id="21" fill="hold">
                            <p:stCondLst>
                              <p:cond delay="1800"/>
                            </p:stCondLst>
                            <p:childTnLst>
                              <p:par>
                                <p:cTn id="22" presetID="10" presetClass="entr" presetSubtype="0"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par>
                                <p:cTn id="25" presetID="10"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1"/>
                                        </p:tgtEl>
                                        <p:attrNameLst>
                                          <p:attrName>style.visibility</p:attrName>
                                        </p:attrNameLst>
                                      </p:cBhvr>
                                      <p:to>
                                        <p:strVal val="visible"/>
                                      </p:to>
                                    </p:set>
                                    <p:animEffect transition="in" filter="fade">
                                      <p:cBhvr>
                                        <p:cTn id="37" dur="500"/>
                                        <p:tgtEl>
                                          <p:spTgt spid="1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8"/>
                                        </p:tgtEl>
                                        <p:attrNameLst>
                                          <p:attrName>style.visibility</p:attrName>
                                        </p:attrNameLst>
                                      </p:cBhvr>
                                      <p:to>
                                        <p:strVal val="visible"/>
                                      </p:to>
                                    </p:set>
                                    <p:animEffect transition="in" filter="fade">
                                      <p:cBhvr>
                                        <p:cTn id="42"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3" grpId="0"/>
      <p:bldP spid="181" grpId="0"/>
      <p:bldP spid="18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CBBD-F96F-4739-8C48-219CC26ADCA2}"/>
              </a:ext>
            </a:extLst>
          </p:cNvPr>
          <p:cNvSpPr>
            <a:spLocks noGrp="1"/>
          </p:cNvSpPr>
          <p:nvPr>
            <p:ph type="title"/>
          </p:nvPr>
        </p:nvSpPr>
        <p:spPr/>
        <p:txBody>
          <a:bodyPr>
            <a:normAutofit/>
          </a:bodyPr>
          <a:lstStyle/>
          <a:p>
            <a:r>
              <a:rPr lang="en-US" dirty="0"/>
              <a:t>Daniel Wendler, Ph.D. </a:t>
            </a:r>
            <a:br>
              <a:rPr lang="en-US" dirty="0"/>
            </a:br>
            <a:r>
              <a:rPr lang="en-US" sz="3100" i="1" dirty="0"/>
              <a:t>ImproveYourSocialSkills.com; https://www.danielwendler.com/</a:t>
            </a:r>
            <a:endParaRPr lang="en-US" dirty="0"/>
          </a:p>
        </p:txBody>
      </p:sp>
      <p:sp>
        <p:nvSpPr>
          <p:cNvPr id="3" name="Content Placeholder 2">
            <a:extLst>
              <a:ext uri="{FF2B5EF4-FFF2-40B4-BE49-F238E27FC236}">
                <a16:creationId xmlns:a16="http://schemas.microsoft.com/office/drawing/2014/main" id="{6CB753E9-EFE2-47B5-BD28-EDC8A6C58EB9}"/>
              </a:ext>
            </a:extLst>
          </p:cNvPr>
          <p:cNvSpPr>
            <a:spLocks noGrp="1"/>
          </p:cNvSpPr>
          <p:nvPr>
            <p:ph idx="1"/>
          </p:nvPr>
        </p:nvSpPr>
        <p:spPr/>
        <p:txBody>
          <a:bodyPr/>
          <a:lstStyle/>
          <a:p>
            <a:r>
              <a:rPr lang="en-US" dirty="0"/>
              <a:t>Spring 2018 – Webinar: </a:t>
            </a:r>
            <a:r>
              <a:rPr lang="en-US" i="1" dirty="0"/>
              <a:t>Helping Autistic People Flourish</a:t>
            </a:r>
          </a:p>
          <a:p>
            <a:pPr lvl="1"/>
            <a:r>
              <a:rPr lang="en-US" b="1" dirty="0">
                <a:solidFill>
                  <a:srgbClr val="0070C0"/>
                </a:solidFill>
              </a:rPr>
              <a:t>Growth Mindset</a:t>
            </a:r>
          </a:p>
          <a:p>
            <a:pPr lvl="2"/>
            <a:r>
              <a:rPr lang="en-US" dirty="0"/>
              <a:t>From seeing deficits as weakness TO seeing deficits as opportunities to grow</a:t>
            </a:r>
          </a:p>
          <a:p>
            <a:pPr lvl="1"/>
            <a:r>
              <a:rPr lang="en-US" b="1" dirty="0">
                <a:solidFill>
                  <a:srgbClr val="0070C0"/>
                </a:solidFill>
              </a:rPr>
              <a:t>Building Motivation</a:t>
            </a:r>
          </a:p>
          <a:p>
            <a:pPr lvl="2"/>
            <a:r>
              <a:rPr lang="en-US" dirty="0"/>
              <a:t>From forcing social interaction TO inspiring social motivation</a:t>
            </a:r>
          </a:p>
          <a:p>
            <a:pPr lvl="1"/>
            <a:r>
              <a:rPr lang="en-US" b="1" dirty="0">
                <a:solidFill>
                  <a:srgbClr val="0070C0"/>
                </a:solidFill>
              </a:rPr>
              <a:t>Teaching Skills</a:t>
            </a:r>
          </a:p>
          <a:p>
            <a:pPr lvl="2"/>
            <a:r>
              <a:rPr lang="en-US" dirty="0"/>
              <a:t>From rote memorization TO seeing the world from the students’ perspective</a:t>
            </a:r>
          </a:p>
          <a:p>
            <a:pPr lvl="2"/>
            <a:endParaRPr lang="en-US" i="1" dirty="0"/>
          </a:p>
        </p:txBody>
      </p:sp>
      <p:sp>
        <p:nvSpPr>
          <p:cNvPr id="4" name="Slide Number Placeholder 3">
            <a:extLst>
              <a:ext uri="{FF2B5EF4-FFF2-40B4-BE49-F238E27FC236}">
                <a16:creationId xmlns:a16="http://schemas.microsoft.com/office/drawing/2014/main" id="{8247AD4C-5299-4B7F-AC56-D38C8F10ABDB}"/>
              </a:ext>
            </a:extLst>
          </p:cNvPr>
          <p:cNvSpPr>
            <a:spLocks noGrp="1"/>
          </p:cNvSpPr>
          <p:nvPr>
            <p:ph type="sldNum" sz="quarter" idx="12"/>
          </p:nvPr>
        </p:nvSpPr>
        <p:spPr/>
        <p:txBody>
          <a:bodyPr/>
          <a:lstStyle/>
          <a:p>
            <a:fld id="{5A871D27-0CE8-4F84-B7C7-B6E65FDA6011}" type="slidenum">
              <a:rPr lang="en-US" smtClean="0"/>
              <a:t>5</a:t>
            </a:fld>
            <a:endParaRPr lang="en-US" dirty="0"/>
          </a:p>
        </p:txBody>
      </p:sp>
    </p:spTree>
    <p:extLst>
      <p:ext uri="{BB962C8B-B14F-4D97-AF65-F5344CB8AC3E}">
        <p14:creationId xmlns:p14="http://schemas.microsoft.com/office/powerpoint/2010/main" val="60115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ray puzzle piece"/>
          <p:cNvSpPr>
            <a:spLocks/>
          </p:cNvSpPr>
          <p:nvPr/>
        </p:nvSpPr>
        <p:spPr bwMode="auto">
          <a:xfrm rot="1866329">
            <a:off x="5402141" y="-482979"/>
            <a:ext cx="4488401" cy="4488401"/>
          </a:xfrm>
          <a:custGeom>
            <a:avLst/>
            <a:gdLst>
              <a:gd name="T0" fmla="*/ 62 w 279"/>
              <a:gd name="T1" fmla="*/ 213 h 279"/>
              <a:gd name="T2" fmla="*/ 62 w 279"/>
              <a:gd name="T3" fmla="*/ 201 h 279"/>
              <a:gd name="T4" fmla="*/ 54 w 279"/>
              <a:gd name="T5" fmla="*/ 181 h 279"/>
              <a:gd name="T6" fmla="*/ 27 w 279"/>
              <a:gd name="T7" fmla="*/ 197 h 279"/>
              <a:gd name="T8" fmla="*/ 0 w 279"/>
              <a:gd name="T9" fmla="*/ 170 h 279"/>
              <a:gd name="T10" fmla="*/ 27 w 279"/>
              <a:gd name="T11" fmla="*/ 143 h 279"/>
              <a:gd name="T12" fmla="*/ 54 w 279"/>
              <a:gd name="T13" fmla="*/ 159 h 279"/>
              <a:gd name="T14" fmla="*/ 62 w 279"/>
              <a:gd name="T15" fmla="*/ 139 h 279"/>
              <a:gd name="T16" fmla="*/ 62 w 279"/>
              <a:gd name="T17" fmla="*/ 62 h 279"/>
              <a:gd name="T18" fmla="*/ 139 w 279"/>
              <a:gd name="T19" fmla="*/ 62 h 279"/>
              <a:gd name="T20" fmla="*/ 158 w 279"/>
              <a:gd name="T21" fmla="*/ 54 h 279"/>
              <a:gd name="T22" fmla="*/ 143 w 279"/>
              <a:gd name="T23" fmla="*/ 27 h 279"/>
              <a:gd name="T24" fmla="*/ 170 w 279"/>
              <a:gd name="T25" fmla="*/ 0 h 279"/>
              <a:gd name="T26" fmla="*/ 197 w 279"/>
              <a:gd name="T27" fmla="*/ 27 h 279"/>
              <a:gd name="T28" fmla="*/ 181 w 279"/>
              <a:gd name="T29" fmla="*/ 54 h 279"/>
              <a:gd name="T30" fmla="*/ 201 w 279"/>
              <a:gd name="T31" fmla="*/ 62 h 279"/>
              <a:gd name="T32" fmla="*/ 278 w 279"/>
              <a:gd name="T33" fmla="*/ 62 h 279"/>
              <a:gd name="T34" fmla="*/ 278 w 279"/>
              <a:gd name="T35" fmla="*/ 139 h 279"/>
              <a:gd name="T36" fmla="*/ 270 w 279"/>
              <a:gd name="T37" fmla="*/ 159 h 279"/>
              <a:gd name="T38" fmla="*/ 243 w 279"/>
              <a:gd name="T39" fmla="*/ 143 h 279"/>
              <a:gd name="T40" fmla="*/ 216 w 279"/>
              <a:gd name="T41" fmla="*/ 170 h 279"/>
              <a:gd name="T42" fmla="*/ 243 w 279"/>
              <a:gd name="T43" fmla="*/ 197 h 279"/>
              <a:gd name="T44" fmla="*/ 270 w 279"/>
              <a:gd name="T45" fmla="*/ 181 h 279"/>
              <a:gd name="T46" fmla="*/ 278 w 279"/>
              <a:gd name="T47" fmla="*/ 201 h 279"/>
              <a:gd name="T48" fmla="*/ 278 w 279"/>
              <a:gd name="T49" fmla="*/ 241 h 279"/>
              <a:gd name="T50" fmla="*/ 278 w 279"/>
              <a:gd name="T51" fmla="*/ 278 h 279"/>
              <a:gd name="T52" fmla="*/ 201 w 279"/>
              <a:gd name="T53" fmla="*/ 278 h 279"/>
              <a:gd name="T54" fmla="*/ 181 w 279"/>
              <a:gd name="T55" fmla="*/ 270 h 279"/>
              <a:gd name="T56" fmla="*/ 197 w 279"/>
              <a:gd name="T57" fmla="*/ 243 h 279"/>
              <a:gd name="T58" fmla="*/ 170 w 279"/>
              <a:gd name="T59" fmla="*/ 216 h 279"/>
              <a:gd name="T60" fmla="*/ 143 w 279"/>
              <a:gd name="T61" fmla="*/ 243 h 279"/>
              <a:gd name="T62" fmla="*/ 158 w 279"/>
              <a:gd name="T63" fmla="*/ 270 h 279"/>
              <a:gd name="T64" fmla="*/ 139 w 279"/>
              <a:gd name="T65" fmla="*/ 278 h 279"/>
              <a:gd name="T66" fmla="*/ 62 w 279"/>
              <a:gd name="T67" fmla="*/ 278 h 279"/>
              <a:gd name="T68" fmla="*/ 62 w 279"/>
              <a:gd name="T69" fmla="*/ 260 h 279"/>
              <a:gd name="T70" fmla="*/ 62 w 279"/>
              <a:gd name="T71" fmla="*/ 2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 h="279">
                <a:moveTo>
                  <a:pt x="62" y="213"/>
                </a:moveTo>
                <a:cubicBezTo>
                  <a:pt x="62" y="201"/>
                  <a:pt x="62" y="201"/>
                  <a:pt x="62" y="201"/>
                </a:cubicBezTo>
                <a:cubicBezTo>
                  <a:pt x="62" y="201"/>
                  <a:pt x="63" y="181"/>
                  <a:pt x="54" y="181"/>
                </a:cubicBezTo>
                <a:cubicBezTo>
                  <a:pt x="45" y="181"/>
                  <a:pt x="46" y="197"/>
                  <a:pt x="27" y="197"/>
                </a:cubicBezTo>
                <a:cubicBezTo>
                  <a:pt x="12" y="197"/>
                  <a:pt x="0" y="185"/>
                  <a:pt x="0" y="170"/>
                </a:cubicBezTo>
                <a:cubicBezTo>
                  <a:pt x="0" y="155"/>
                  <a:pt x="12" y="143"/>
                  <a:pt x="27" y="143"/>
                </a:cubicBezTo>
                <a:cubicBezTo>
                  <a:pt x="46" y="143"/>
                  <a:pt x="45" y="159"/>
                  <a:pt x="54" y="159"/>
                </a:cubicBezTo>
                <a:cubicBezTo>
                  <a:pt x="63" y="159"/>
                  <a:pt x="62" y="139"/>
                  <a:pt x="62" y="139"/>
                </a:cubicBezTo>
                <a:cubicBezTo>
                  <a:pt x="62" y="62"/>
                  <a:pt x="62" y="62"/>
                  <a:pt x="62" y="62"/>
                </a:cubicBezTo>
                <a:cubicBezTo>
                  <a:pt x="139" y="62"/>
                  <a:pt x="139" y="62"/>
                  <a:pt x="139" y="62"/>
                </a:cubicBezTo>
                <a:cubicBezTo>
                  <a:pt x="139" y="62"/>
                  <a:pt x="158" y="63"/>
                  <a:pt x="158" y="54"/>
                </a:cubicBezTo>
                <a:cubicBezTo>
                  <a:pt x="158" y="45"/>
                  <a:pt x="143" y="46"/>
                  <a:pt x="143" y="27"/>
                </a:cubicBezTo>
                <a:cubicBezTo>
                  <a:pt x="143" y="12"/>
                  <a:pt x="155" y="0"/>
                  <a:pt x="170" y="0"/>
                </a:cubicBezTo>
                <a:cubicBezTo>
                  <a:pt x="185" y="0"/>
                  <a:pt x="197" y="12"/>
                  <a:pt x="197" y="27"/>
                </a:cubicBezTo>
                <a:cubicBezTo>
                  <a:pt x="197" y="46"/>
                  <a:pt x="181" y="45"/>
                  <a:pt x="181" y="54"/>
                </a:cubicBezTo>
                <a:cubicBezTo>
                  <a:pt x="181" y="63"/>
                  <a:pt x="201" y="62"/>
                  <a:pt x="201" y="62"/>
                </a:cubicBezTo>
                <a:cubicBezTo>
                  <a:pt x="278" y="62"/>
                  <a:pt x="278" y="62"/>
                  <a:pt x="278" y="62"/>
                </a:cubicBezTo>
                <a:cubicBezTo>
                  <a:pt x="278" y="139"/>
                  <a:pt x="278" y="139"/>
                  <a:pt x="278" y="139"/>
                </a:cubicBezTo>
                <a:cubicBezTo>
                  <a:pt x="278" y="139"/>
                  <a:pt x="279" y="159"/>
                  <a:pt x="270" y="159"/>
                </a:cubicBezTo>
                <a:cubicBezTo>
                  <a:pt x="261" y="159"/>
                  <a:pt x="262" y="143"/>
                  <a:pt x="243" y="143"/>
                </a:cubicBezTo>
                <a:cubicBezTo>
                  <a:pt x="228" y="143"/>
                  <a:pt x="216" y="155"/>
                  <a:pt x="216" y="170"/>
                </a:cubicBezTo>
                <a:cubicBezTo>
                  <a:pt x="216" y="185"/>
                  <a:pt x="228" y="197"/>
                  <a:pt x="243" y="197"/>
                </a:cubicBezTo>
                <a:cubicBezTo>
                  <a:pt x="262" y="197"/>
                  <a:pt x="261" y="181"/>
                  <a:pt x="270" y="181"/>
                </a:cubicBezTo>
                <a:cubicBezTo>
                  <a:pt x="279" y="181"/>
                  <a:pt x="278" y="201"/>
                  <a:pt x="278" y="201"/>
                </a:cubicBezTo>
                <a:cubicBezTo>
                  <a:pt x="278" y="241"/>
                  <a:pt x="278" y="241"/>
                  <a:pt x="278" y="241"/>
                </a:cubicBezTo>
                <a:cubicBezTo>
                  <a:pt x="278" y="278"/>
                  <a:pt x="278" y="278"/>
                  <a:pt x="278" y="278"/>
                </a:cubicBezTo>
                <a:cubicBezTo>
                  <a:pt x="201" y="278"/>
                  <a:pt x="201" y="278"/>
                  <a:pt x="201" y="278"/>
                </a:cubicBezTo>
                <a:cubicBezTo>
                  <a:pt x="201" y="278"/>
                  <a:pt x="181" y="279"/>
                  <a:pt x="181" y="270"/>
                </a:cubicBezTo>
                <a:cubicBezTo>
                  <a:pt x="181" y="261"/>
                  <a:pt x="197" y="262"/>
                  <a:pt x="197" y="243"/>
                </a:cubicBezTo>
                <a:cubicBezTo>
                  <a:pt x="197" y="228"/>
                  <a:pt x="185" y="216"/>
                  <a:pt x="170" y="216"/>
                </a:cubicBezTo>
                <a:cubicBezTo>
                  <a:pt x="155" y="216"/>
                  <a:pt x="143" y="228"/>
                  <a:pt x="143" y="243"/>
                </a:cubicBezTo>
                <a:cubicBezTo>
                  <a:pt x="143" y="262"/>
                  <a:pt x="158" y="261"/>
                  <a:pt x="158" y="270"/>
                </a:cubicBezTo>
                <a:cubicBezTo>
                  <a:pt x="158" y="279"/>
                  <a:pt x="139" y="278"/>
                  <a:pt x="139" y="278"/>
                </a:cubicBezTo>
                <a:cubicBezTo>
                  <a:pt x="62" y="278"/>
                  <a:pt x="62" y="278"/>
                  <a:pt x="62" y="278"/>
                </a:cubicBezTo>
                <a:cubicBezTo>
                  <a:pt x="62" y="260"/>
                  <a:pt x="62" y="260"/>
                  <a:pt x="62" y="260"/>
                </a:cubicBezTo>
                <a:cubicBezTo>
                  <a:pt x="62" y="211"/>
                  <a:pt x="62" y="211"/>
                  <a:pt x="62" y="211"/>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gray rectangle"/>
          <p:cNvSpPr/>
          <p:nvPr/>
        </p:nvSpPr>
        <p:spPr>
          <a:xfrm>
            <a:off x="0" y="4438836"/>
            <a:ext cx="12192000" cy="2419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3" name="green puzzle piece"/>
          <p:cNvSpPr>
            <a:spLocks/>
          </p:cNvSpPr>
          <p:nvPr/>
        </p:nvSpPr>
        <p:spPr bwMode="auto">
          <a:xfrm rot="20318437">
            <a:off x="1415306" y="1576528"/>
            <a:ext cx="2110222" cy="2689818"/>
          </a:xfrm>
          <a:custGeom>
            <a:avLst/>
            <a:gdLst>
              <a:gd name="T0" fmla="*/ 0 w 217"/>
              <a:gd name="T1" fmla="*/ 216 h 277"/>
              <a:gd name="T2" fmla="*/ 0 w 217"/>
              <a:gd name="T3" fmla="*/ 0 h 277"/>
              <a:gd name="T4" fmla="*/ 216 w 217"/>
              <a:gd name="T5" fmla="*/ 0 h 277"/>
              <a:gd name="T6" fmla="*/ 216 w 217"/>
              <a:gd name="T7" fmla="*/ 77 h 277"/>
              <a:gd name="T8" fmla="*/ 208 w 217"/>
              <a:gd name="T9" fmla="*/ 96 h 277"/>
              <a:gd name="T10" fmla="*/ 181 w 217"/>
              <a:gd name="T11" fmla="*/ 81 h 277"/>
              <a:gd name="T12" fmla="*/ 154 w 217"/>
              <a:gd name="T13" fmla="*/ 108 h 277"/>
              <a:gd name="T14" fmla="*/ 181 w 217"/>
              <a:gd name="T15" fmla="*/ 135 h 277"/>
              <a:gd name="T16" fmla="*/ 208 w 217"/>
              <a:gd name="T17" fmla="*/ 119 h 277"/>
              <a:gd name="T18" fmla="*/ 216 w 217"/>
              <a:gd name="T19" fmla="*/ 138 h 277"/>
              <a:gd name="T20" fmla="*/ 216 w 217"/>
              <a:gd name="T21" fmla="*/ 216 h 277"/>
              <a:gd name="T22" fmla="*/ 138 w 217"/>
              <a:gd name="T23" fmla="*/ 216 h 277"/>
              <a:gd name="T24" fmla="*/ 119 w 217"/>
              <a:gd name="T25" fmla="*/ 224 h 277"/>
              <a:gd name="T26" fmla="*/ 135 w 217"/>
              <a:gd name="T27" fmla="*/ 251 h 277"/>
              <a:gd name="T28" fmla="*/ 108 w 217"/>
              <a:gd name="T29" fmla="*/ 277 h 277"/>
              <a:gd name="T30" fmla="*/ 81 w 217"/>
              <a:gd name="T31" fmla="*/ 251 h 277"/>
              <a:gd name="T32" fmla="*/ 96 w 217"/>
              <a:gd name="T33" fmla="*/ 224 h 277"/>
              <a:gd name="T34" fmla="*/ 77 w 217"/>
              <a:gd name="T35" fmla="*/ 216 h 277"/>
              <a:gd name="T36" fmla="*/ 0 w 217"/>
              <a:gd name="T37" fmla="*/ 21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77">
                <a:moveTo>
                  <a:pt x="0" y="216"/>
                </a:moveTo>
                <a:cubicBezTo>
                  <a:pt x="0" y="0"/>
                  <a:pt x="0" y="0"/>
                  <a:pt x="0" y="0"/>
                </a:cubicBezTo>
                <a:cubicBezTo>
                  <a:pt x="216" y="0"/>
                  <a:pt x="216" y="0"/>
                  <a:pt x="216" y="0"/>
                </a:cubicBezTo>
                <a:cubicBezTo>
                  <a:pt x="216" y="77"/>
                  <a:pt x="216" y="77"/>
                  <a:pt x="216" y="77"/>
                </a:cubicBezTo>
                <a:cubicBezTo>
                  <a:pt x="216" y="77"/>
                  <a:pt x="217" y="96"/>
                  <a:pt x="208" y="96"/>
                </a:cubicBezTo>
                <a:cubicBezTo>
                  <a:pt x="199" y="96"/>
                  <a:pt x="200" y="81"/>
                  <a:pt x="181" y="81"/>
                </a:cubicBezTo>
                <a:cubicBezTo>
                  <a:pt x="166" y="81"/>
                  <a:pt x="154" y="93"/>
                  <a:pt x="154" y="108"/>
                </a:cubicBezTo>
                <a:cubicBezTo>
                  <a:pt x="154" y="122"/>
                  <a:pt x="166" y="135"/>
                  <a:pt x="181" y="135"/>
                </a:cubicBezTo>
                <a:cubicBezTo>
                  <a:pt x="200" y="135"/>
                  <a:pt x="199" y="119"/>
                  <a:pt x="208" y="119"/>
                </a:cubicBezTo>
                <a:cubicBezTo>
                  <a:pt x="217" y="119"/>
                  <a:pt x="216" y="138"/>
                  <a:pt x="216" y="138"/>
                </a:cubicBezTo>
                <a:cubicBezTo>
                  <a:pt x="216" y="216"/>
                  <a:pt x="216" y="216"/>
                  <a:pt x="216" y="216"/>
                </a:cubicBezTo>
                <a:cubicBezTo>
                  <a:pt x="138" y="216"/>
                  <a:pt x="138" y="216"/>
                  <a:pt x="138" y="216"/>
                </a:cubicBezTo>
                <a:cubicBezTo>
                  <a:pt x="138" y="216"/>
                  <a:pt x="119" y="215"/>
                  <a:pt x="119" y="224"/>
                </a:cubicBezTo>
                <a:cubicBezTo>
                  <a:pt x="119" y="233"/>
                  <a:pt x="135" y="232"/>
                  <a:pt x="135" y="251"/>
                </a:cubicBezTo>
                <a:cubicBezTo>
                  <a:pt x="135" y="265"/>
                  <a:pt x="123" y="277"/>
                  <a:pt x="108" y="277"/>
                </a:cubicBezTo>
                <a:cubicBezTo>
                  <a:pt x="93" y="277"/>
                  <a:pt x="81" y="265"/>
                  <a:pt x="81" y="251"/>
                </a:cubicBezTo>
                <a:cubicBezTo>
                  <a:pt x="81" y="232"/>
                  <a:pt x="96" y="233"/>
                  <a:pt x="96" y="224"/>
                </a:cubicBezTo>
                <a:cubicBezTo>
                  <a:pt x="96" y="215"/>
                  <a:pt x="77" y="216"/>
                  <a:pt x="77" y="216"/>
                </a:cubicBezTo>
                <a:lnTo>
                  <a:pt x="0" y="216"/>
                </a:lnTo>
                <a:close/>
              </a:path>
            </a:pathLst>
          </a:custGeom>
          <a:solidFill>
            <a:srgbClr val="FFC000"/>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red puzzle piece"/>
          <p:cNvSpPr>
            <a:spLocks/>
          </p:cNvSpPr>
          <p:nvPr/>
        </p:nvSpPr>
        <p:spPr bwMode="auto">
          <a:xfrm rot="20318437">
            <a:off x="2672367" y="947670"/>
            <a:ext cx="2702061" cy="2106139"/>
          </a:xfrm>
          <a:custGeom>
            <a:avLst/>
            <a:gdLst>
              <a:gd name="T0" fmla="*/ 62 w 278"/>
              <a:gd name="T1" fmla="*/ 0 h 217"/>
              <a:gd name="T2" fmla="*/ 278 w 278"/>
              <a:gd name="T3" fmla="*/ 0 h 217"/>
              <a:gd name="T4" fmla="*/ 278 w 278"/>
              <a:gd name="T5" fmla="*/ 216 h 217"/>
              <a:gd name="T6" fmla="*/ 201 w 278"/>
              <a:gd name="T7" fmla="*/ 216 h 217"/>
              <a:gd name="T8" fmla="*/ 181 w 278"/>
              <a:gd name="T9" fmla="*/ 207 h 217"/>
              <a:gd name="T10" fmla="*/ 197 w 278"/>
              <a:gd name="T11" fmla="*/ 181 h 217"/>
              <a:gd name="T12" fmla="*/ 170 w 278"/>
              <a:gd name="T13" fmla="*/ 154 h 217"/>
              <a:gd name="T14" fmla="*/ 143 w 278"/>
              <a:gd name="T15" fmla="*/ 181 h 217"/>
              <a:gd name="T16" fmla="*/ 158 w 278"/>
              <a:gd name="T17" fmla="*/ 207 h 217"/>
              <a:gd name="T18" fmla="*/ 139 w 278"/>
              <a:gd name="T19" fmla="*/ 216 h 217"/>
              <a:gd name="T20" fmla="*/ 62 w 278"/>
              <a:gd name="T21" fmla="*/ 216 h 217"/>
              <a:gd name="T22" fmla="*/ 62 w 278"/>
              <a:gd name="T23" fmla="*/ 138 h 217"/>
              <a:gd name="T24" fmla="*/ 54 w 278"/>
              <a:gd name="T25" fmla="*/ 119 h 217"/>
              <a:gd name="T26" fmla="*/ 27 w 278"/>
              <a:gd name="T27" fmla="*/ 135 h 217"/>
              <a:gd name="T28" fmla="*/ 0 w 278"/>
              <a:gd name="T29" fmla="*/ 108 h 217"/>
              <a:gd name="T30" fmla="*/ 27 w 278"/>
              <a:gd name="T31" fmla="*/ 81 h 217"/>
              <a:gd name="T32" fmla="*/ 54 w 278"/>
              <a:gd name="T33" fmla="*/ 96 h 217"/>
              <a:gd name="T34" fmla="*/ 62 w 278"/>
              <a:gd name="T35" fmla="*/ 77 h 217"/>
              <a:gd name="T36" fmla="*/ 62 w 278"/>
              <a:gd name="T3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62" y="0"/>
                </a:moveTo>
                <a:cubicBezTo>
                  <a:pt x="278" y="0"/>
                  <a:pt x="278" y="0"/>
                  <a:pt x="278" y="0"/>
                </a:cubicBezTo>
                <a:cubicBezTo>
                  <a:pt x="278" y="216"/>
                  <a:pt x="278" y="216"/>
                  <a:pt x="278" y="216"/>
                </a:cubicBezTo>
                <a:cubicBezTo>
                  <a:pt x="201" y="216"/>
                  <a:pt x="201" y="216"/>
                  <a:pt x="201" y="216"/>
                </a:cubicBezTo>
                <a:cubicBezTo>
                  <a:pt x="201" y="216"/>
                  <a:pt x="181" y="217"/>
                  <a:pt x="181" y="207"/>
                </a:cubicBezTo>
                <a:cubicBezTo>
                  <a:pt x="181" y="199"/>
                  <a:pt x="197" y="200"/>
                  <a:pt x="197" y="181"/>
                </a:cubicBezTo>
                <a:cubicBezTo>
                  <a:pt x="197" y="166"/>
                  <a:pt x="185" y="154"/>
                  <a:pt x="170" y="154"/>
                </a:cubicBezTo>
                <a:cubicBezTo>
                  <a:pt x="155" y="154"/>
                  <a:pt x="143" y="166"/>
                  <a:pt x="143" y="181"/>
                </a:cubicBezTo>
                <a:cubicBezTo>
                  <a:pt x="143" y="200"/>
                  <a:pt x="158" y="199"/>
                  <a:pt x="158" y="207"/>
                </a:cubicBezTo>
                <a:cubicBezTo>
                  <a:pt x="158" y="217"/>
                  <a:pt x="139" y="216"/>
                  <a:pt x="139" y="216"/>
                </a:cubicBezTo>
                <a:cubicBezTo>
                  <a:pt x="62" y="216"/>
                  <a:pt x="62" y="216"/>
                  <a:pt x="62" y="216"/>
                </a:cubicBezTo>
                <a:cubicBezTo>
                  <a:pt x="62" y="138"/>
                  <a:pt x="62" y="138"/>
                  <a:pt x="62" y="138"/>
                </a:cubicBezTo>
                <a:cubicBezTo>
                  <a:pt x="62" y="138"/>
                  <a:pt x="63" y="119"/>
                  <a:pt x="54" y="119"/>
                </a:cubicBezTo>
                <a:cubicBezTo>
                  <a:pt x="45" y="119"/>
                  <a:pt x="46" y="135"/>
                  <a:pt x="27" y="135"/>
                </a:cubicBezTo>
                <a:cubicBezTo>
                  <a:pt x="12" y="135"/>
                  <a:pt x="0" y="123"/>
                  <a:pt x="0" y="108"/>
                </a:cubicBezTo>
                <a:cubicBezTo>
                  <a:pt x="0" y="93"/>
                  <a:pt x="12" y="81"/>
                  <a:pt x="27" y="81"/>
                </a:cubicBezTo>
                <a:cubicBezTo>
                  <a:pt x="46" y="81"/>
                  <a:pt x="45" y="96"/>
                  <a:pt x="54" y="96"/>
                </a:cubicBezTo>
                <a:cubicBezTo>
                  <a:pt x="63" y="96"/>
                  <a:pt x="62" y="77"/>
                  <a:pt x="62" y="77"/>
                </a:cubicBezTo>
                <a:lnTo>
                  <a:pt x="62" y="0"/>
                </a:lnTo>
                <a:close/>
              </a:path>
            </a:pathLst>
          </a:custGeom>
          <a:solidFill>
            <a:srgbClr val="0070C0"/>
          </a:solidFill>
          <a:ln>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35" name="yellow puzzle piece"/>
          <p:cNvSpPr>
            <a:spLocks/>
          </p:cNvSpPr>
          <p:nvPr/>
        </p:nvSpPr>
        <p:spPr bwMode="auto">
          <a:xfrm rot="20318437">
            <a:off x="3902676" y="2221787"/>
            <a:ext cx="2106138" cy="2689818"/>
          </a:xfrm>
          <a:custGeom>
            <a:avLst/>
            <a:gdLst>
              <a:gd name="T0" fmla="*/ 217 w 217"/>
              <a:gd name="T1" fmla="*/ 61 h 277"/>
              <a:gd name="T2" fmla="*/ 217 w 217"/>
              <a:gd name="T3" fmla="*/ 277 h 277"/>
              <a:gd name="T4" fmla="*/ 1 w 217"/>
              <a:gd name="T5" fmla="*/ 277 h 277"/>
              <a:gd name="T6" fmla="*/ 1 w 217"/>
              <a:gd name="T7" fmla="*/ 200 h 277"/>
              <a:gd name="T8" fmla="*/ 10 w 217"/>
              <a:gd name="T9" fmla="*/ 181 h 277"/>
              <a:gd name="T10" fmla="*/ 36 w 217"/>
              <a:gd name="T11" fmla="*/ 196 h 277"/>
              <a:gd name="T12" fmla="*/ 63 w 217"/>
              <a:gd name="T13" fmla="*/ 169 h 277"/>
              <a:gd name="T14" fmla="*/ 36 w 217"/>
              <a:gd name="T15" fmla="*/ 143 h 277"/>
              <a:gd name="T16" fmla="*/ 10 w 217"/>
              <a:gd name="T17" fmla="*/ 158 h 277"/>
              <a:gd name="T18" fmla="*/ 1 w 217"/>
              <a:gd name="T19" fmla="*/ 139 h 277"/>
              <a:gd name="T20" fmla="*/ 1 w 217"/>
              <a:gd name="T21" fmla="*/ 61 h 277"/>
              <a:gd name="T22" fmla="*/ 79 w 217"/>
              <a:gd name="T23" fmla="*/ 61 h 277"/>
              <a:gd name="T24" fmla="*/ 98 w 217"/>
              <a:gd name="T25" fmla="*/ 53 h 277"/>
              <a:gd name="T26" fmla="*/ 82 w 217"/>
              <a:gd name="T27" fmla="*/ 27 h 277"/>
              <a:gd name="T28" fmla="*/ 109 w 217"/>
              <a:gd name="T29" fmla="*/ 0 h 277"/>
              <a:gd name="T30" fmla="*/ 136 w 217"/>
              <a:gd name="T31" fmla="*/ 27 h 277"/>
              <a:gd name="T32" fmla="*/ 121 w 217"/>
              <a:gd name="T33" fmla="*/ 53 h 277"/>
              <a:gd name="T34" fmla="*/ 140 w 217"/>
              <a:gd name="T35" fmla="*/ 61 h 277"/>
              <a:gd name="T36" fmla="*/ 217 w 217"/>
              <a:gd name="T37" fmla="*/ 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77">
                <a:moveTo>
                  <a:pt x="217" y="61"/>
                </a:moveTo>
                <a:cubicBezTo>
                  <a:pt x="217" y="277"/>
                  <a:pt x="217" y="277"/>
                  <a:pt x="217" y="277"/>
                </a:cubicBezTo>
                <a:cubicBezTo>
                  <a:pt x="1" y="277"/>
                  <a:pt x="1" y="277"/>
                  <a:pt x="1" y="277"/>
                </a:cubicBezTo>
                <a:cubicBezTo>
                  <a:pt x="1" y="200"/>
                  <a:pt x="1" y="200"/>
                  <a:pt x="1" y="200"/>
                </a:cubicBezTo>
                <a:cubicBezTo>
                  <a:pt x="1" y="200"/>
                  <a:pt x="0" y="181"/>
                  <a:pt x="10" y="181"/>
                </a:cubicBezTo>
                <a:cubicBezTo>
                  <a:pt x="18" y="181"/>
                  <a:pt x="17" y="196"/>
                  <a:pt x="36" y="196"/>
                </a:cubicBezTo>
                <a:cubicBezTo>
                  <a:pt x="51" y="196"/>
                  <a:pt x="63" y="184"/>
                  <a:pt x="63" y="169"/>
                </a:cubicBezTo>
                <a:cubicBezTo>
                  <a:pt x="63" y="155"/>
                  <a:pt x="51" y="143"/>
                  <a:pt x="36" y="143"/>
                </a:cubicBezTo>
                <a:cubicBezTo>
                  <a:pt x="17" y="143"/>
                  <a:pt x="18" y="158"/>
                  <a:pt x="10" y="158"/>
                </a:cubicBezTo>
                <a:cubicBezTo>
                  <a:pt x="0" y="158"/>
                  <a:pt x="1" y="139"/>
                  <a:pt x="1" y="139"/>
                </a:cubicBezTo>
                <a:cubicBezTo>
                  <a:pt x="1" y="61"/>
                  <a:pt x="1" y="61"/>
                  <a:pt x="1" y="61"/>
                </a:cubicBezTo>
                <a:cubicBezTo>
                  <a:pt x="79" y="61"/>
                  <a:pt x="79" y="61"/>
                  <a:pt x="79" y="61"/>
                </a:cubicBezTo>
                <a:cubicBezTo>
                  <a:pt x="79" y="61"/>
                  <a:pt x="98" y="62"/>
                  <a:pt x="98" y="53"/>
                </a:cubicBezTo>
                <a:cubicBezTo>
                  <a:pt x="98" y="44"/>
                  <a:pt x="82" y="45"/>
                  <a:pt x="82" y="27"/>
                </a:cubicBezTo>
                <a:cubicBezTo>
                  <a:pt x="82" y="12"/>
                  <a:pt x="95" y="0"/>
                  <a:pt x="109" y="0"/>
                </a:cubicBezTo>
                <a:cubicBezTo>
                  <a:pt x="124" y="0"/>
                  <a:pt x="136" y="12"/>
                  <a:pt x="136" y="27"/>
                </a:cubicBezTo>
                <a:cubicBezTo>
                  <a:pt x="136" y="45"/>
                  <a:pt x="121" y="44"/>
                  <a:pt x="121" y="53"/>
                </a:cubicBezTo>
                <a:cubicBezTo>
                  <a:pt x="121" y="62"/>
                  <a:pt x="140" y="61"/>
                  <a:pt x="140" y="61"/>
                </a:cubicBezTo>
                <a:lnTo>
                  <a:pt x="217" y="61"/>
                </a:lnTo>
                <a:close/>
              </a:path>
            </a:pathLst>
          </a:custGeom>
          <a:solidFill>
            <a:srgbClr val="FF6600"/>
          </a:solidFill>
          <a:ln>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36" name="blue puzzle piece"/>
          <p:cNvSpPr>
            <a:spLocks/>
          </p:cNvSpPr>
          <p:nvPr/>
        </p:nvSpPr>
        <p:spPr bwMode="auto">
          <a:xfrm rot="20318437">
            <a:off x="2049834" y="3435068"/>
            <a:ext cx="2702061" cy="2106139"/>
          </a:xfrm>
          <a:custGeom>
            <a:avLst/>
            <a:gdLst>
              <a:gd name="T0" fmla="*/ 216 w 278"/>
              <a:gd name="T1" fmla="*/ 217 h 217"/>
              <a:gd name="T2" fmla="*/ 0 w 278"/>
              <a:gd name="T3" fmla="*/ 217 h 217"/>
              <a:gd name="T4" fmla="*/ 0 w 278"/>
              <a:gd name="T5" fmla="*/ 1 h 217"/>
              <a:gd name="T6" fmla="*/ 77 w 278"/>
              <a:gd name="T7" fmla="*/ 1 h 217"/>
              <a:gd name="T8" fmla="*/ 96 w 278"/>
              <a:gd name="T9" fmla="*/ 9 h 217"/>
              <a:gd name="T10" fmla="*/ 81 w 278"/>
              <a:gd name="T11" fmla="*/ 36 h 217"/>
              <a:gd name="T12" fmla="*/ 108 w 278"/>
              <a:gd name="T13" fmla="*/ 62 h 217"/>
              <a:gd name="T14" fmla="*/ 135 w 278"/>
              <a:gd name="T15" fmla="*/ 36 h 217"/>
              <a:gd name="T16" fmla="*/ 119 w 278"/>
              <a:gd name="T17" fmla="*/ 9 h 217"/>
              <a:gd name="T18" fmla="*/ 138 w 278"/>
              <a:gd name="T19" fmla="*/ 1 h 217"/>
              <a:gd name="T20" fmla="*/ 216 w 278"/>
              <a:gd name="T21" fmla="*/ 1 h 217"/>
              <a:gd name="T22" fmla="*/ 216 w 278"/>
              <a:gd name="T23" fmla="*/ 78 h 217"/>
              <a:gd name="T24" fmla="*/ 224 w 278"/>
              <a:gd name="T25" fmla="*/ 97 h 217"/>
              <a:gd name="T26" fmla="*/ 251 w 278"/>
              <a:gd name="T27" fmla="*/ 82 h 217"/>
              <a:gd name="T28" fmla="*/ 278 w 278"/>
              <a:gd name="T29" fmla="*/ 109 h 217"/>
              <a:gd name="T30" fmla="*/ 251 w 278"/>
              <a:gd name="T31" fmla="*/ 136 h 217"/>
              <a:gd name="T32" fmla="*/ 224 w 278"/>
              <a:gd name="T33" fmla="*/ 120 h 217"/>
              <a:gd name="T34" fmla="*/ 216 w 278"/>
              <a:gd name="T35" fmla="*/ 139 h 217"/>
              <a:gd name="T36" fmla="*/ 216 w 278"/>
              <a:gd name="T3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216" y="217"/>
                </a:moveTo>
                <a:cubicBezTo>
                  <a:pt x="0" y="217"/>
                  <a:pt x="0" y="217"/>
                  <a:pt x="0" y="217"/>
                </a:cubicBezTo>
                <a:cubicBezTo>
                  <a:pt x="0" y="1"/>
                  <a:pt x="0" y="1"/>
                  <a:pt x="0" y="1"/>
                </a:cubicBezTo>
                <a:cubicBezTo>
                  <a:pt x="77" y="1"/>
                  <a:pt x="77" y="1"/>
                  <a:pt x="77" y="1"/>
                </a:cubicBezTo>
                <a:cubicBezTo>
                  <a:pt x="77" y="1"/>
                  <a:pt x="96" y="0"/>
                  <a:pt x="96" y="9"/>
                </a:cubicBezTo>
                <a:cubicBezTo>
                  <a:pt x="96" y="18"/>
                  <a:pt x="81" y="17"/>
                  <a:pt x="81" y="36"/>
                </a:cubicBezTo>
                <a:cubicBezTo>
                  <a:pt x="81" y="50"/>
                  <a:pt x="93" y="62"/>
                  <a:pt x="108" y="62"/>
                </a:cubicBezTo>
                <a:cubicBezTo>
                  <a:pt x="123" y="62"/>
                  <a:pt x="135" y="50"/>
                  <a:pt x="135" y="36"/>
                </a:cubicBezTo>
                <a:cubicBezTo>
                  <a:pt x="135" y="17"/>
                  <a:pt x="119" y="18"/>
                  <a:pt x="119" y="9"/>
                </a:cubicBezTo>
                <a:cubicBezTo>
                  <a:pt x="119" y="0"/>
                  <a:pt x="138" y="1"/>
                  <a:pt x="138" y="1"/>
                </a:cubicBezTo>
                <a:cubicBezTo>
                  <a:pt x="216" y="1"/>
                  <a:pt x="216" y="1"/>
                  <a:pt x="216" y="1"/>
                </a:cubicBezTo>
                <a:cubicBezTo>
                  <a:pt x="216" y="78"/>
                  <a:pt x="216" y="78"/>
                  <a:pt x="216" y="78"/>
                </a:cubicBezTo>
                <a:cubicBezTo>
                  <a:pt x="216" y="78"/>
                  <a:pt x="215" y="97"/>
                  <a:pt x="224" y="97"/>
                </a:cubicBezTo>
                <a:cubicBezTo>
                  <a:pt x="233" y="97"/>
                  <a:pt x="232" y="82"/>
                  <a:pt x="251" y="82"/>
                </a:cubicBezTo>
                <a:cubicBezTo>
                  <a:pt x="266" y="82"/>
                  <a:pt x="278" y="94"/>
                  <a:pt x="278" y="109"/>
                </a:cubicBezTo>
                <a:cubicBezTo>
                  <a:pt x="278" y="124"/>
                  <a:pt x="266" y="136"/>
                  <a:pt x="251" y="136"/>
                </a:cubicBezTo>
                <a:cubicBezTo>
                  <a:pt x="232" y="136"/>
                  <a:pt x="233" y="120"/>
                  <a:pt x="224" y="120"/>
                </a:cubicBezTo>
                <a:cubicBezTo>
                  <a:pt x="215" y="120"/>
                  <a:pt x="216" y="139"/>
                  <a:pt x="216" y="139"/>
                </a:cubicBezTo>
                <a:lnTo>
                  <a:pt x="216" y="217"/>
                </a:lnTo>
                <a:close/>
              </a:path>
            </a:pathLst>
          </a:custGeom>
          <a:solidFill>
            <a:srgbClr val="C00000"/>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79" name="puzzles"/>
          <p:cNvSpPr txBox="1"/>
          <p:nvPr/>
        </p:nvSpPr>
        <p:spPr>
          <a:xfrm>
            <a:off x="6426322" y="3473546"/>
            <a:ext cx="5484409" cy="1015663"/>
          </a:xfrm>
          <a:prstGeom prst="rect">
            <a:avLst/>
          </a:prstGeom>
          <a:noFill/>
        </p:spPr>
        <p:txBody>
          <a:bodyPr wrap="square" rtlCol="0">
            <a:spAutoFit/>
          </a:bodyPr>
          <a:lstStyle/>
          <a:p>
            <a:r>
              <a:rPr lang="en-US" sz="6000" dirty="0">
                <a:solidFill>
                  <a:schemeClr val="tx1">
                    <a:lumMod val="85000"/>
                    <a:lumOff val="15000"/>
                  </a:schemeClr>
                </a:solidFill>
                <a:latin typeface="+mj-lt"/>
              </a:rPr>
              <a:t>Where to Begin</a:t>
            </a:r>
          </a:p>
        </p:txBody>
      </p:sp>
    </p:spTree>
    <p:extLst>
      <p:ext uri="{BB962C8B-B14F-4D97-AF65-F5344CB8AC3E}">
        <p14:creationId xmlns:p14="http://schemas.microsoft.com/office/powerpoint/2010/main" val="197336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0F6833-330C-45B6-9AAC-B0065DA22D12}"/>
              </a:ext>
            </a:extLst>
          </p:cNvPr>
          <p:cNvSpPr>
            <a:spLocks noGrp="1"/>
          </p:cNvSpPr>
          <p:nvPr>
            <p:ph type="title"/>
          </p:nvPr>
        </p:nvSpPr>
        <p:spPr/>
        <p:txBody>
          <a:bodyPr/>
          <a:lstStyle/>
          <a:p>
            <a:r>
              <a:rPr lang="en-US" dirty="0">
                <a:solidFill>
                  <a:srgbClr val="C00000"/>
                </a:solidFill>
              </a:rPr>
              <a:t>Sensory Funnel</a:t>
            </a:r>
          </a:p>
        </p:txBody>
      </p:sp>
      <p:sp>
        <p:nvSpPr>
          <p:cNvPr id="4" name="Slide Number Placeholder 3">
            <a:extLst>
              <a:ext uri="{FF2B5EF4-FFF2-40B4-BE49-F238E27FC236}">
                <a16:creationId xmlns:a16="http://schemas.microsoft.com/office/drawing/2014/main" id="{7AA7F26E-E328-4E8C-B035-FFA40883E20E}"/>
              </a:ext>
            </a:extLst>
          </p:cNvPr>
          <p:cNvSpPr>
            <a:spLocks noGrp="1"/>
          </p:cNvSpPr>
          <p:nvPr>
            <p:ph type="sldNum" sz="quarter" idx="12"/>
          </p:nvPr>
        </p:nvSpPr>
        <p:spPr/>
        <p:txBody>
          <a:bodyPr/>
          <a:lstStyle/>
          <a:p>
            <a:fld id="{5A871D27-0CE8-4F84-B7C7-B6E65FDA6011}" type="slidenum">
              <a:rPr lang="en-US" smtClean="0"/>
              <a:pPr/>
              <a:t>7</a:t>
            </a:fld>
            <a:endParaRPr lang="en-US" dirty="0"/>
          </a:p>
        </p:txBody>
      </p:sp>
      <p:pic>
        <p:nvPicPr>
          <p:cNvPr id="6" name="Picture 5">
            <a:extLst>
              <a:ext uri="{FF2B5EF4-FFF2-40B4-BE49-F238E27FC236}">
                <a16:creationId xmlns:a16="http://schemas.microsoft.com/office/drawing/2014/main" id="{273B2D6D-F040-4A12-931A-64EC73F999D1}"/>
              </a:ext>
            </a:extLst>
          </p:cNvPr>
          <p:cNvPicPr>
            <a:picLocks noChangeAspect="1"/>
          </p:cNvPicPr>
          <p:nvPr/>
        </p:nvPicPr>
        <p:blipFill>
          <a:blip r:embed="rId3"/>
          <a:stretch>
            <a:fillRect/>
          </a:stretch>
        </p:blipFill>
        <p:spPr>
          <a:xfrm>
            <a:off x="2093122" y="1947672"/>
            <a:ext cx="8005755" cy="4545203"/>
          </a:xfrm>
          <a:prstGeom prst="rect">
            <a:avLst/>
          </a:prstGeom>
        </p:spPr>
      </p:pic>
    </p:spTree>
    <p:extLst>
      <p:ext uri="{BB962C8B-B14F-4D97-AF65-F5344CB8AC3E}">
        <p14:creationId xmlns:p14="http://schemas.microsoft.com/office/powerpoint/2010/main" val="77039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gray puzzle piece"/>
          <p:cNvSpPr>
            <a:spLocks/>
          </p:cNvSpPr>
          <p:nvPr/>
        </p:nvSpPr>
        <p:spPr bwMode="auto">
          <a:xfrm rot="1866329">
            <a:off x="5402141" y="-482979"/>
            <a:ext cx="4488401" cy="4488401"/>
          </a:xfrm>
          <a:custGeom>
            <a:avLst/>
            <a:gdLst>
              <a:gd name="T0" fmla="*/ 62 w 279"/>
              <a:gd name="T1" fmla="*/ 213 h 279"/>
              <a:gd name="T2" fmla="*/ 62 w 279"/>
              <a:gd name="T3" fmla="*/ 201 h 279"/>
              <a:gd name="T4" fmla="*/ 54 w 279"/>
              <a:gd name="T5" fmla="*/ 181 h 279"/>
              <a:gd name="T6" fmla="*/ 27 w 279"/>
              <a:gd name="T7" fmla="*/ 197 h 279"/>
              <a:gd name="T8" fmla="*/ 0 w 279"/>
              <a:gd name="T9" fmla="*/ 170 h 279"/>
              <a:gd name="T10" fmla="*/ 27 w 279"/>
              <a:gd name="T11" fmla="*/ 143 h 279"/>
              <a:gd name="T12" fmla="*/ 54 w 279"/>
              <a:gd name="T13" fmla="*/ 159 h 279"/>
              <a:gd name="T14" fmla="*/ 62 w 279"/>
              <a:gd name="T15" fmla="*/ 139 h 279"/>
              <a:gd name="T16" fmla="*/ 62 w 279"/>
              <a:gd name="T17" fmla="*/ 62 h 279"/>
              <a:gd name="T18" fmla="*/ 139 w 279"/>
              <a:gd name="T19" fmla="*/ 62 h 279"/>
              <a:gd name="T20" fmla="*/ 158 w 279"/>
              <a:gd name="T21" fmla="*/ 54 h 279"/>
              <a:gd name="T22" fmla="*/ 143 w 279"/>
              <a:gd name="T23" fmla="*/ 27 h 279"/>
              <a:gd name="T24" fmla="*/ 170 w 279"/>
              <a:gd name="T25" fmla="*/ 0 h 279"/>
              <a:gd name="T26" fmla="*/ 197 w 279"/>
              <a:gd name="T27" fmla="*/ 27 h 279"/>
              <a:gd name="T28" fmla="*/ 181 w 279"/>
              <a:gd name="T29" fmla="*/ 54 h 279"/>
              <a:gd name="T30" fmla="*/ 201 w 279"/>
              <a:gd name="T31" fmla="*/ 62 h 279"/>
              <a:gd name="T32" fmla="*/ 278 w 279"/>
              <a:gd name="T33" fmla="*/ 62 h 279"/>
              <a:gd name="T34" fmla="*/ 278 w 279"/>
              <a:gd name="T35" fmla="*/ 139 h 279"/>
              <a:gd name="T36" fmla="*/ 270 w 279"/>
              <a:gd name="T37" fmla="*/ 159 h 279"/>
              <a:gd name="T38" fmla="*/ 243 w 279"/>
              <a:gd name="T39" fmla="*/ 143 h 279"/>
              <a:gd name="T40" fmla="*/ 216 w 279"/>
              <a:gd name="T41" fmla="*/ 170 h 279"/>
              <a:gd name="T42" fmla="*/ 243 w 279"/>
              <a:gd name="T43" fmla="*/ 197 h 279"/>
              <a:gd name="T44" fmla="*/ 270 w 279"/>
              <a:gd name="T45" fmla="*/ 181 h 279"/>
              <a:gd name="T46" fmla="*/ 278 w 279"/>
              <a:gd name="T47" fmla="*/ 201 h 279"/>
              <a:gd name="T48" fmla="*/ 278 w 279"/>
              <a:gd name="T49" fmla="*/ 241 h 279"/>
              <a:gd name="T50" fmla="*/ 278 w 279"/>
              <a:gd name="T51" fmla="*/ 278 h 279"/>
              <a:gd name="T52" fmla="*/ 201 w 279"/>
              <a:gd name="T53" fmla="*/ 278 h 279"/>
              <a:gd name="T54" fmla="*/ 181 w 279"/>
              <a:gd name="T55" fmla="*/ 270 h 279"/>
              <a:gd name="T56" fmla="*/ 197 w 279"/>
              <a:gd name="T57" fmla="*/ 243 h 279"/>
              <a:gd name="T58" fmla="*/ 170 w 279"/>
              <a:gd name="T59" fmla="*/ 216 h 279"/>
              <a:gd name="T60" fmla="*/ 143 w 279"/>
              <a:gd name="T61" fmla="*/ 243 h 279"/>
              <a:gd name="T62" fmla="*/ 158 w 279"/>
              <a:gd name="T63" fmla="*/ 270 h 279"/>
              <a:gd name="T64" fmla="*/ 139 w 279"/>
              <a:gd name="T65" fmla="*/ 278 h 279"/>
              <a:gd name="T66" fmla="*/ 62 w 279"/>
              <a:gd name="T67" fmla="*/ 278 h 279"/>
              <a:gd name="T68" fmla="*/ 62 w 279"/>
              <a:gd name="T69" fmla="*/ 260 h 279"/>
              <a:gd name="T70" fmla="*/ 62 w 279"/>
              <a:gd name="T71" fmla="*/ 21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 h="279">
                <a:moveTo>
                  <a:pt x="62" y="213"/>
                </a:moveTo>
                <a:cubicBezTo>
                  <a:pt x="62" y="201"/>
                  <a:pt x="62" y="201"/>
                  <a:pt x="62" y="201"/>
                </a:cubicBezTo>
                <a:cubicBezTo>
                  <a:pt x="62" y="201"/>
                  <a:pt x="63" y="181"/>
                  <a:pt x="54" y="181"/>
                </a:cubicBezTo>
                <a:cubicBezTo>
                  <a:pt x="45" y="181"/>
                  <a:pt x="46" y="197"/>
                  <a:pt x="27" y="197"/>
                </a:cubicBezTo>
                <a:cubicBezTo>
                  <a:pt x="12" y="197"/>
                  <a:pt x="0" y="185"/>
                  <a:pt x="0" y="170"/>
                </a:cubicBezTo>
                <a:cubicBezTo>
                  <a:pt x="0" y="155"/>
                  <a:pt x="12" y="143"/>
                  <a:pt x="27" y="143"/>
                </a:cubicBezTo>
                <a:cubicBezTo>
                  <a:pt x="46" y="143"/>
                  <a:pt x="45" y="159"/>
                  <a:pt x="54" y="159"/>
                </a:cubicBezTo>
                <a:cubicBezTo>
                  <a:pt x="63" y="159"/>
                  <a:pt x="62" y="139"/>
                  <a:pt x="62" y="139"/>
                </a:cubicBezTo>
                <a:cubicBezTo>
                  <a:pt x="62" y="62"/>
                  <a:pt x="62" y="62"/>
                  <a:pt x="62" y="62"/>
                </a:cubicBezTo>
                <a:cubicBezTo>
                  <a:pt x="139" y="62"/>
                  <a:pt x="139" y="62"/>
                  <a:pt x="139" y="62"/>
                </a:cubicBezTo>
                <a:cubicBezTo>
                  <a:pt x="139" y="62"/>
                  <a:pt x="158" y="63"/>
                  <a:pt x="158" y="54"/>
                </a:cubicBezTo>
                <a:cubicBezTo>
                  <a:pt x="158" y="45"/>
                  <a:pt x="143" y="46"/>
                  <a:pt x="143" y="27"/>
                </a:cubicBezTo>
                <a:cubicBezTo>
                  <a:pt x="143" y="12"/>
                  <a:pt x="155" y="0"/>
                  <a:pt x="170" y="0"/>
                </a:cubicBezTo>
                <a:cubicBezTo>
                  <a:pt x="185" y="0"/>
                  <a:pt x="197" y="12"/>
                  <a:pt x="197" y="27"/>
                </a:cubicBezTo>
                <a:cubicBezTo>
                  <a:pt x="197" y="46"/>
                  <a:pt x="181" y="45"/>
                  <a:pt x="181" y="54"/>
                </a:cubicBezTo>
                <a:cubicBezTo>
                  <a:pt x="181" y="63"/>
                  <a:pt x="201" y="62"/>
                  <a:pt x="201" y="62"/>
                </a:cubicBezTo>
                <a:cubicBezTo>
                  <a:pt x="278" y="62"/>
                  <a:pt x="278" y="62"/>
                  <a:pt x="278" y="62"/>
                </a:cubicBezTo>
                <a:cubicBezTo>
                  <a:pt x="278" y="139"/>
                  <a:pt x="278" y="139"/>
                  <a:pt x="278" y="139"/>
                </a:cubicBezTo>
                <a:cubicBezTo>
                  <a:pt x="278" y="139"/>
                  <a:pt x="279" y="159"/>
                  <a:pt x="270" y="159"/>
                </a:cubicBezTo>
                <a:cubicBezTo>
                  <a:pt x="261" y="159"/>
                  <a:pt x="262" y="143"/>
                  <a:pt x="243" y="143"/>
                </a:cubicBezTo>
                <a:cubicBezTo>
                  <a:pt x="228" y="143"/>
                  <a:pt x="216" y="155"/>
                  <a:pt x="216" y="170"/>
                </a:cubicBezTo>
                <a:cubicBezTo>
                  <a:pt x="216" y="185"/>
                  <a:pt x="228" y="197"/>
                  <a:pt x="243" y="197"/>
                </a:cubicBezTo>
                <a:cubicBezTo>
                  <a:pt x="262" y="197"/>
                  <a:pt x="261" y="181"/>
                  <a:pt x="270" y="181"/>
                </a:cubicBezTo>
                <a:cubicBezTo>
                  <a:pt x="279" y="181"/>
                  <a:pt x="278" y="201"/>
                  <a:pt x="278" y="201"/>
                </a:cubicBezTo>
                <a:cubicBezTo>
                  <a:pt x="278" y="241"/>
                  <a:pt x="278" y="241"/>
                  <a:pt x="278" y="241"/>
                </a:cubicBezTo>
                <a:cubicBezTo>
                  <a:pt x="278" y="278"/>
                  <a:pt x="278" y="278"/>
                  <a:pt x="278" y="278"/>
                </a:cubicBezTo>
                <a:cubicBezTo>
                  <a:pt x="201" y="278"/>
                  <a:pt x="201" y="278"/>
                  <a:pt x="201" y="278"/>
                </a:cubicBezTo>
                <a:cubicBezTo>
                  <a:pt x="201" y="278"/>
                  <a:pt x="181" y="279"/>
                  <a:pt x="181" y="270"/>
                </a:cubicBezTo>
                <a:cubicBezTo>
                  <a:pt x="181" y="261"/>
                  <a:pt x="197" y="262"/>
                  <a:pt x="197" y="243"/>
                </a:cubicBezTo>
                <a:cubicBezTo>
                  <a:pt x="197" y="228"/>
                  <a:pt x="185" y="216"/>
                  <a:pt x="170" y="216"/>
                </a:cubicBezTo>
                <a:cubicBezTo>
                  <a:pt x="155" y="216"/>
                  <a:pt x="143" y="228"/>
                  <a:pt x="143" y="243"/>
                </a:cubicBezTo>
                <a:cubicBezTo>
                  <a:pt x="143" y="262"/>
                  <a:pt x="158" y="261"/>
                  <a:pt x="158" y="270"/>
                </a:cubicBezTo>
                <a:cubicBezTo>
                  <a:pt x="158" y="279"/>
                  <a:pt x="139" y="278"/>
                  <a:pt x="139" y="278"/>
                </a:cubicBezTo>
                <a:cubicBezTo>
                  <a:pt x="62" y="278"/>
                  <a:pt x="62" y="278"/>
                  <a:pt x="62" y="278"/>
                </a:cubicBezTo>
                <a:cubicBezTo>
                  <a:pt x="62" y="260"/>
                  <a:pt x="62" y="260"/>
                  <a:pt x="62" y="260"/>
                </a:cubicBezTo>
                <a:cubicBezTo>
                  <a:pt x="62" y="211"/>
                  <a:pt x="62" y="211"/>
                  <a:pt x="62" y="211"/>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3" name="gray rectangle"/>
          <p:cNvSpPr/>
          <p:nvPr/>
        </p:nvSpPr>
        <p:spPr>
          <a:xfrm>
            <a:off x="0" y="4438836"/>
            <a:ext cx="12192000" cy="24191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3" name="green puzzle piece"/>
          <p:cNvSpPr>
            <a:spLocks/>
          </p:cNvSpPr>
          <p:nvPr/>
        </p:nvSpPr>
        <p:spPr bwMode="auto">
          <a:xfrm rot="20318437">
            <a:off x="1415306" y="1576528"/>
            <a:ext cx="2110222" cy="2689818"/>
          </a:xfrm>
          <a:custGeom>
            <a:avLst/>
            <a:gdLst>
              <a:gd name="T0" fmla="*/ 0 w 217"/>
              <a:gd name="T1" fmla="*/ 216 h 277"/>
              <a:gd name="T2" fmla="*/ 0 w 217"/>
              <a:gd name="T3" fmla="*/ 0 h 277"/>
              <a:gd name="T4" fmla="*/ 216 w 217"/>
              <a:gd name="T5" fmla="*/ 0 h 277"/>
              <a:gd name="T6" fmla="*/ 216 w 217"/>
              <a:gd name="T7" fmla="*/ 77 h 277"/>
              <a:gd name="T8" fmla="*/ 208 w 217"/>
              <a:gd name="T9" fmla="*/ 96 h 277"/>
              <a:gd name="T10" fmla="*/ 181 w 217"/>
              <a:gd name="T11" fmla="*/ 81 h 277"/>
              <a:gd name="T12" fmla="*/ 154 w 217"/>
              <a:gd name="T13" fmla="*/ 108 h 277"/>
              <a:gd name="T14" fmla="*/ 181 w 217"/>
              <a:gd name="T15" fmla="*/ 135 h 277"/>
              <a:gd name="T16" fmla="*/ 208 w 217"/>
              <a:gd name="T17" fmla="*/ 119 h 277"/>
              <a:gd name="T18" fmla="*/ 216 w 217"/>
              <a:gd name="T19" fmla="*/ 138 h 277"/>
              <a:gd name="T20" fmla="*/ 216 w 217"/>
              <a:gd name="T21" fmla="*/ 216 h 277"/>
              <a:gd name="T22" fmla="*/ 138 w 217"/>
              <a:gd name="T23" fmla="*/ 216 h 277"/>
              <a:gd name="T24" fmla="*/ 119 w 217"/>
              <a:gd name="T25" fmla="*/ 224 h 277"/>
              <a:gd name="T26" fmla="*/ 135 w 217"/>
              <a:gd name="T27" fmla="*/ 251 h 277"/>
              <a:gd name="T28" fmla="*/ 108 w 217"/>
              <a:gd name="T29" fmla="*/ 277 h 277"/>
              <a:gd name="T30" fmla="*/ 81 w 217"/>
              <a:gd name="T31" fmla="*/ 251 h 277"/>
              <a:gd name="T32" fmla="*/ 96 w 217"/>
              <a:gd name="T33" fmla="*/ 224 h 277"/>
              <a:gd name="T34" fmla="*/ 77 w 217"/>
              <a:gd name="T35" fmla="*/ 216 h 277"/>
              <a:gd name="T36" fmla="*/ 0 w 217"/>
              <a:gd name="T37" fmla="*/ 21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77">
                <a:moveTo>
                  <a:pt x="0" y="216"/>
                </a:moveTo>
                <a:cubicBezTo>
                  <a:pt x="0" y="0"/>
                  <a:pt x="0" y="0"/>
                  <a:pt x="0" y="0"/>
                </a:cubicBezTo>
                <a:cubicBezTo>
                  <a:pt x="216" y="0"/>
                  <a:pt x="216" y="0"/>
                  <a:pt x="216" y="0"/>
                </a:cubicBezTo>
                <a:cubicBezTo>
                  <a:pt x="216" y="77"/>
                  <a:pt x="216" y="77"/>
                  <a:pt x="216" y="77"/>
                </a:cubicBezTo>
                <a:cubicBezTo>
                  <a:pt x="216" y="77"/>
                  <a:pt x="217" y="96"/>
                  <a:pt x="208" y="96"/>
                </a:cubicBezTo>
                <a:cubicBezTo>
                  <a:pt x="199" y="96"/>
                  <a:pt x="200" y="81"/>
                  <a:pt x="181" y="81"/>
                </a:cubicBezTo>
                <a:cubicBezTo>
                  <a:pt x="166" y="81"/>
                  <a:pt x="154" y="93"/>
                  <a:pt x="154" y="108"/>
                </a:cubicBezTo>
                <a:cubicBezTo>
                  <a:pt x="154" y="122"/>
                  <a:pt x="166" y="135"/>
                  <a:pt x="181" y="135"/>
                </a:cubicBezTo>
                <a:cubicBezTo>
                  <a:pt x="200" y="135"/>
                  <a:pt x="199" y="119"/>
                  <a:pt x="208" y="119"/>
                </a:cubicBezTo>
                <a:cubicBezTo>
                  <a:pt x="217" y="119"/>
                  <a:pt x="216" y="138"/>
                  <a:pt x="216" y="138"/>
                </a:cubicBezTo>
                <a:cubicBezTo>
                  <a:pt x="216" y="216"/>
                  <a:pt x="216" y="216"/>
                  <a:pt x="216" y="216"/>
                </a:cubicBezTo>
                <a:cubicBezTo>
                  <a:pt x="138" y="216"/>
                  <a:pt x="138" y="216"/>
                  <a:pt x="138" y="216"/>
                </a:cubicBezTo>
                <a:cubicBezTo>
                  <a:pt x="138" y="216"/>
                  <a:pt x="119" y="215"/>
                  <a:pt x="119" y="224"/>
                </a:cubicBezTo>
                <a:cubicBezTo>
                  <a:pt x="119" y="233"/>
                  <a:pt x="135" y="232"/>
                  <a:pt x="135" y="251"/>
                </a:cubicBezTo>
                <a:cubicBezTo>
                  <a:pt x="135" y="265"/>
                  <a:pt x="123" y="277"/>
                  <a:pt x="108" y="277"/>
                </a:cubicBezTo>
                <a:cubicBezTo>
                  <a:pt x="93" y="277"/>
                  <a:pt x="81" y="265"/>
                  <a:pt x="81" y="251"/>
                </a:cubicBezTo>
                <a:cubicBezTo>
                  <a:pt x="81" y="232"/>
                  <a:pt x="96" y="233"/>
                  <a:pt x="96" y="224"/>
                </a:cubicBezTo>
                <a:cubicBezTo>
                  <a:pt x="96" y="215"/>
                  <a:pt x="77" y="216"/>
                  <a:pt x="77" y="216"/>
                </a:cubicBezTo>
                <a:lnTo>
                  <a:pt x="0" y="216"/>
                </a:lnTo>
                <a:close/>
              </a:path>
            </a:pathLst>
          </a:custGeom>
          <a:solidFill>
            <a:srgbClr val="FFC000"/>
          </a:solidFill>
          <a:ln w="9525">
            <a:solidFill>
              <a:schemeClr val="bg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red puzzle piece"/>
          <p:cNvSpPr>
            <a:spLocks/>
          </p:cNvSpPr>
          <p:nvPr/>
        </p:nvSpPr>
        <p:spPr bwMode="auto">
          <a:xfrm rot="20318437">
            <a:off x="2672367" y="947670"/>
            <a:ext cx="2702061" cy="2106139"/>
          </a:xfrm>
          <a:custGeom>
            <a:avLst/>
            <a:gdLst>
              <a:gd name="T0" fmla="*/ 62 w 278"/>
              <a:gd name="T1" fmla="*/ 0 h 217"/>
              <a:gd name="T2" fmla="*/ 278 w 278"/>
              <a:gd name="T3" fmla="*/ 0 h 217"/>
              <a:gd name="T4" fmla="*/ 278 w 278"/>
              <a:gd name="T5" fmla="*/ 216 h 217"/>
              <a:gd name="T6" fmla="*/ 201 w 278"/>
              <a:gd name="T7" fmla="*/ 216 h 217"/>
              <a:gd name="T8" fmla="*/ 181 w 278"/>
              <a:gd name="T9" fmla="*/ 207 h 217"/>
              <a:gd name="T10" fmla="*/ 197 w 278"/>
              <a:gd name="T11" fmla="*/ 181 h 217"/>
              <a:gd name="T12" fmla="*/ 170 w 278"/>
              <a:gd name="T13" fmla="*/ 154 h 217"/>
              <a:gd name="T14" fmla="*/ 143 w 278"/>
              <a:gd name="T15" fmla="*/ 181 h 217"/>
              <a:gd name="T16" fmla="*/ 158 w 278"/>
              <a:gd name="T17" fmla="*/ 207 h 217"/>
              <a:gd name="T18" fmla="*/ 139 w 278"/>
              <a:gd name="T19" fmla="*/ 216 h 217"/>
              <a:gd name="T20" fmla="*/ 62 w 278"/>
              <a:gd name="T21" fmla="*/ 216 h 217"/>
              <a:gd name="T22" fmla="*/ 62 w 278"/>
              <a:gd name="T23" fmla="*/ 138 h 217"/>
              <a:gd name="T24" fmla="*/ 54 w 278"/>
              <a:gd name="T25" fmla="*/ 119 h 217"/>
              <a:gd name="T26" fmla="*/ 27 w 278"/>
              <a:gd name="T27" fmla="*/ 135 h 217"/>
              <a:gd name="T28" fmla="*/ 0 w 278"/>
              <a:gd name="T29" fmla="*/ 108 h 217"/>
              <a:gd name="T30" fmla="*/ 27 w 278"/>
              <a:gd name="T31" fmla="*/ 81 h 217"/>
              <a:gd name="T32" fmla="*/ 54 w 278"/>
              <a:gd name="T33" fmla="*/ 96 h 217"/>
              <a:gd name="T34" fmla="*/ 62 w 278"/>
              <a:gd name="T35" fmla="*/ 77 h 217"/>
              <a:gd name="T36" fmla="*/ 62 w 278"/>
              <a:gd name="T3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62" y="0"/>
                </a:moveTo>
                <a:cubicBezTo>
                  <a:pt x="278" y="0"/>
                  <a:pt x="278" y="0"/>
                  <a:pt x="278" y="0"/>
                </a:cubicBezTo>
                <a:cubicBezTo>
                  <a:pt x="278" y="216"/>
                  <a:pt x="278" y="216"/>
                  <a:pt x="278" y="216"/>
                </a:cubicBezTo>
                <a:cubicBezTo>
                  <a:pt x="201" y="216"/>
                  <a:pt x="201" y="216"/>
                  <a:pt x="201" y="216"/>
                </a:cubicBezTo>
                <a:cubicBezTo>
                  <a:pt x="201" y="216"/>
                  <a:pt x="181" y="217"/>
                  <a:pt x="181" y="207"/>
                </a:cubicBezTo>
                <a:cubicBezTo>
                  <a:pt x="181" y="199"/>
                  <a:pt x="197" y="200"/>
                  <a:pt x="197" y="181"/>
                </a:cubicBezTo>
                <a:cubicBezTo>
                  <a:pt x="197" y="166"/>
                  <a:pt x="185" y="154"/>
                  <a:pt x="170" y="154"/>
                </a:cubicBezTo>
                <a:cubicBezTo>
                  <a:pt x="155" y="154"/>
                  <a:pt x="143" y="166"/>
                  <a:pt x="143" y="181"/>
                </a:cubicBezTo>
                <a:cubicBezTo>
                  <a:pt x="143" y="200"/>
                  <a:pt x="158" y="199"/>
                  <a:pt x="158" y="207"/>
                </a:cubicBezTo>
                <a:cubicBezTo>
                  <a:pt x="158" y="217"/>
                  <a:pt x="139" y="216"/>
                  <a:pt x="139" y="216"/>
                </a:cubicBezTo>
                <a:cubicBezTo>
                  <a:pt x="62" y="216"/>
                  <a:pt x="62" y="216"/>
                  <a:pt x="62" y="216"/>
                </a:cubicBezTo>
                <a:cubicBezTo>
                  <a:pt x="62" y="138"/>
                  <a:pt x="62" y="138"/>
                  <a:pt x="62" y="138"/>
                </a:cubicBezTo>
                <a:cubicBezTo>
                  <a:pt x="62" y="138"/>
                  <a:pt x="63" y="119"/>
                  <a:pt x="54" y="119"/>
                </a:cubicBezTo>
                <a:cubicBezTo>
                  <a:pt x="45" y="119"/>
                  <a:pt x="46" y="135"/>
                  <a:pt x="27" y="135"/>
                </a:cubicBezTo>
                <a:cubicBezTo>
                  <a:pt x="12" y="135"/>
                  <a:pt x="0" y="123"/>
                  <a:pt x="0" y="108"/>
                </a:cubicBezTo>
                <a:cubicBezTo>
                  <a:pt x="0" y="93"/>
                  <a:pt x="12" y="81"/>
                  <a:pt x="27" y="81"/>
                </a:cubicBezTo>
                <a:cubicBezTo>
                  <a:pt x="46" y="81"/>
                  <a:pt x="45" y="96"/>
                  <a:pt x="54" y="96"/>
                </a:cubicBezTo>
                <a:cubicBezTo>
                  <a:pt x="63" y="96"/>
                  <a:pt x="62" y="77"/>
                  <a:pt x="62" y="77"/>
                </a:cubicBezTo>
                <a:lnTo>
                  <a:pt x="62" y="0"/>
                </a:lnTo>
                <a:close/>
              </a:path>
            </a:pathLst>
          </a:custGeom>
          <a:solidFill>
            <a:srgbClr val="C00000"/>
          </a:solidFill>
          <a:ln>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35" name="yellow puzzle piece"/>
          <p:cNvSpPr>
            <a:spLocks/>
          </p:cNvSpPr>
          <p:nvPr/>
        </p:nvSpPr>
        <p:spPr bwMode="auto">
          <a:xfrm rot="20318437">
            <a:off x="3902676" y="2221787"/>
            <a:ext cx="2106138" cy="2689818"/>
          </a:xfrm>
          <a:custGeom>
            <a:avLst/>
            <a:gdLst>
              <a:gd name="T0" fmla="*/ 217 w 217"/>
              <a:gd name="T1" fmla="*/ 61 h 277"/>
              <a:gd name="T2" fmla="*/ 217 w 217"/>
              <a:gd name="T3" fmla="*/ 277 h 277"/>
              <a:gd name="T4" fmla="*/ 1 w 217"/>
              <a:gd name="T5" fmla="*/ 277 h 277"/>
              <a:gd name="T6" fmla="*/ 1 w 217"/>
              <a:gd name="T7" fmla="*/ 200 h 277"/>
              <a:gd name="T8" fmla="*/ 10 w 217"/>
              <a:gd name="T9" fmla="*/ 181 h 277"/>
              <a:gd name="T10" fmla="*/ 36 w 217"/>
              <a:gd name="T11" fmla="*/ 196 h 277"/>
              <a:gd name="T12" fmla="*/ 63 w 217"/>
              <a:gd name="T13" fmla="*/ 169 h 277"/>
              <a:gd name="T14" fmla="*/ 36 w 217"/>
              <a:gd name="T15" fmla="*/ 143 h 277"/>
              <a:gd name="T16" fmla="*/ 10 w 217"/>
              <a:gd name="T17" fmla="*/ 158 h 277"/>
              <a:gd name="T18" fmla="*/ 1 w 217"/>
              <a:gd name="T19" fmla="*/ 139 h 277"/>
              <a:gd name="T20" fmla="*/ 1 w 217"/>
              <a:gd name="T21" fmla="*/ 61 h 277"/>
              <a:gd name="T22" fmla="*/ 79 w 217"/>
              <a:gd name="T23" fmla="*/ 61 h 277"/>
              <a:gd name="T24" fmla="*/ 98 w 217"/>
              <a:gd name="T25" fmla="*/ 53 h 277"/>
              <a:gd name="T26" fmla="*/ 82 w 217"/>
              <a:gd name="T27" fmla="*/ 27 h 277"/>
              <a:gd name="T28" fmla="*/ 109 w 217"/>
              <a:gd name="T29" fmla="*/ 0 h 277"/>
              <a:gd name="T30" fmla="*/ 136 w 217"/>
              <a:gd name="T31" fmla="*/ 27 h 277"/>
              <a:gd name="T32" fmla="*/ 121 w 217"/>
              <a:gd name="T33" fmla="*/ 53 h 277"/>
              <a:gd name="T34" fmla="*/ 140 w 217"/>
              <a:gd name="T35" fmla="*/ 61 h 277"/>
              <a:gd name="T36" fmla="*/ 217 w 217"/>
              <a:gd name="T37" fmla="*/ 6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7" h="277">
                <a:moveTo>
                  <a:pt x="217" y="61"/>
                </a:moveTo>
                <a:cubicBezTo>
                  <a:pt x="217" y="277"/>
                  <a:pt x="217" y="277"/>
                  <a:pt x="217" y="277"/>
                </a:cubicBezTo>
                <a:cubicBezTo>
                  <a:pt x="1" y="277"/>
                  <a:pt x="1" y="277"/>
                  <a:pt x="1" y="277"/>
                </a:cubicBezTo>
                <a:cubicBezTo>
                  <a:pt x="1" y="200"/>
                  <a:pt x="1" y="200"/>
                  <a:pt x="1" y="200"/>
                </a:cubicBezTo>
                <a:cubicBezTo>
                  <a:pt x="1" y="200"/>
                  <a:pt x="0" y="181"/>
                  <a:pt x="10" y="181"/>
                </a:cubicBezTo>
                <a:cubicBezTo>
                  <a:pt x="18" y="181"/>
                  <a:pt x="17" y="196"/>
                  <a:pt x="36" y="196"/>
                </a:cubicBezTo>
                <a:cubicBezTo>
                  <a:pt x="51" y="196"/>
                  <a:pt x="63" y="184"/>
                  <a:pt x="63" y="169"/>
                </a:cubicBezTo>
                <a:cubicBezTo>
                  <a:pt x="63" y="155"/>
                  <a:pt x="51" y="143"/>
                  <a:pt x="36" y="143"/>
                </a:cubicBezTo>
                <a:cubicBezTo>
                  <a:pt x="17" y="143"/>
                  <a:pt x="18" y="158"/>
                  <a:pt x="10" y="158"/>
                </a:cubicBezTo>
                <a:cubicBezTo>
                  <a:pt x="0" y="158"/>
                  <a:pt x="1" y="139"/>
                  <a:pt x="1" y="139"/>
                </a:cubicBezTo>
                <a:cubicBezTo>
                  <a:pt x="1" y="61"/>
                  <a:pt x="1" y="61"/>
                  <a:pt x="1" y="61"/>
                </a:cubicBezTo>
                <a:cubicBezTo>
                  <a:pt x="79" y="61"/>
                  <a:pt x="79" y="61"/>
                  <a:pt x="79" y="61"/>
                </a:cubicBezTo>
                <a:cubicBezTo>
                  <a:pt x="79" y="61"/>
                  <a:pt x="98" y="62"/>
                  <a:pt x="98" y="53"/>
                </a:cubicBezTo>
                <a:cubicBezTo>
                  <a:pt x="98" y="44"/>
                  <a:pt x="82" y="45"/>
                  <a:pt x="82" y="27"/>
                </a:cubicBezTo>
                <a:cubicBezTo>
                  <a:pt x="82" y="12"/>
                  <a:pt x="95" y="0"/>
                  <a:pt x="109" y="0"/>
                </a:cubicBezTo>
                <a:cubicBezTo>
                  <a:pt x="124" y="0"/>
                  <a:pt x="136" y="12"/>
                  <a:pt x="136" y="27"/>
                </a:cubicBezTo>
                <a:cubicBezTo>
                  <a:pt x="136" y="45"/>
                  <a:pt x="121" y="44"/>
                  <a:pt x="121" y="53"/>
                </a:cubicBezTo>
                <a:cubicBezTo>
                  <a:pt x="121" y="62"/>
                  <a:pt x="140" y="61"/>
                  <a:pt x="140" y="61"/>
                </a:cubicBezTo>
                <a:lnTo>
                  <a:pt x="217" y="61"/>
                </a:lnTo>
                <a:close/>
              </a:path>
            </a:pathLst>
          </a:custGeom>
          <a:solidFill>
            <a:srgbClr val="FF6600"/>
          </a:solidFill>
          <a:ln>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36" name="blue puzzle piece"/>
          <p:cNvSpPr>
            <a:spLocks/>
          </p:cNvSpPr>
          <p:nvPr/>
        </p:nvSpPr>
        <p:spPr bwMode="auto">
          <a:xfrm rot="20318437">
            <a:off x="2049834" y="3435068"/>
            <a:ext cx="2702061" cy="2106139"/>
          </a:xfrm>
          <a:custGeom>
            <a:avLst/>
            <a:gdLst>
              <a:gd name="T0" fmla="*/ 216 w 278"/>
              <a:gd name="T1" fmla="*/ 217 h 217"/>
              <a:gd name="T2" fmla="*/ 0 w 278"/>
              <a:gd name="T3" fmla="*/ 217 h 217"/>
              <a:gd name="T4" fmla="*/ 0 w 278"/>
              <a:gd name="T5" fmla="*/ 1 h 217"/>
              <a:gd name="T6" fmla="*/ 77 w 278"/>
              <a:gd name="T7" fmla="*/ 1 h 217"/>
              <a:gd name="T8" fmla="*/ 96 w 278"/>
              <a:gd name="T9" fmla="*/ 9 h 217"/>
              <a:gd name="T10" fmla="*/ 81 w 278"/>
              <a:gd name="T11" fmla="*/ 36 h 217"/>
              <a:gd name="T12" fmla="*/ 108 w 278"/>
              <a:gd name="T13" fmla="*/ 62 h 217"/>
              <a:gd name="T14" fmla="*/ 135 w 278"/>
              <a:gd name="T15" fmla="*/ 36 h 217"/>
              <a:gd name="T16" fmla="*/ 119 w 278"/>
              <a:gd name="T17" fmla="*/ 9 h 217"/>
              <a:gd name="T18" fmla="*/ 138 w 278"/>
              <a:gd name="T19" fmla="*/ 1 h 217"/>
              <a:gd name="T20" fmla="*/ 216 w 278"/>
              <a:gd name="T21" fmla="*/ 1 h 217"/>
              <a:gd name="T22" fmla="*/ 216 w 278"/>
              <a:gd name="T23" fmla="*/ 78 h 217"/>
              <a:gd name="T24" fmla="*/ 224 w 278"/>
              <a:gd name="T25" fmla="*/ 97 h 217"/>
              <a:gd name="T26" fmla="*/ 251 w 278"/>
              <a:gd name="T27" fmla="*/ 82 h 217"/>
              <a:gd name="T28" fmla="*/ 278 w 278"/>
              <a:gd name="T29" fmla="*/ 109 h 217"/>
              <a:gd name="T30" fmla="*/ 251 w 278"/>
              <a:gd name="T31" fmla="*/ 136 h 217"/>
              <a:gd name="T32" fmla="*/ 224 w 278"/>
              <a:gd name="T33" fmla="*/ 120 h 217"/>
              <a:gd name="T34" fmla="*/ 216 w 278"/>
              <a:gd name="T35" fmla="*/ 139 h 217"/>
              <a:gd name="T36" fmla="*/ 216 w 278"/>
              <a:gd name="T3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17">
                <a:moveTo>
                  <a:pt x="216" y="217"/>
                </a:moveTo>
                <a:cubicBezTo>
                  <a:pt x="0" y="217"/>
                  <a:pt x="0" y="217"/>
                  <a:pt x="0" y="217"/>
                </a:cubicBezTo>
                <a:cubicBezTo>
                  <a:pt x="0" y="1"/>
                  <a:pt x="0" y="1"/>
                  <a:pt x="0" y="1"/>
                </a:cubicBezTo>
                <a:cubicBezTo>
                  <a:pt x="77" y="1"/>
                  <a:pt x="77" y="1"/>
                  <a:pt x="77" y="1"/>
                </a:cubicBezTo>
                <a:cubicBezTo>
                  <a:pt x="77" y="1"/>
                  <a:pt x="96" y="0"/>
                  <a:pt x="96" y="9"/>
                </a:cubicBezTo>
                <a:cubicBezTo>
                  <a:pt x="96" y="18"/>
                  <a:pt x="81" y="17"/>
                  <a:pt x="81" y="36"/>
                </a:cubicBezTo>
                <a:cubicBezTo>
                  <a:pt x="81" y="50"/>
                  <a:pt x="93" y="62"/>
                  <a:pt x="108" y="62"/>
                </a:cubicBezTo>
                <a:cubicBezTo>
                  <a:pt x="123" y="62"/>
                  <a:pt x="135" y="50"/>
                  <a:pt x="135" y="36"/>
                </a:cubicBezTo>
                <a:cubicBezTo>
                  <a:pt x="135" y="17"/>
                  <a:pt x="119" y="18"/>
                  <a:pt x="119" y="9"/>
                </a:cubicBezTo>
                <a:cubicBezTo>
                  <a:pt x="119" y="0"/>
                  <a:pt x="138" y="1"/>
                  <a:pt x="138" y="1"/>
                </a:cubicBezTo>
                <a:cubicBezTo>
                  <a:pt x="216" y="1"/>
                  <a:pt x="216" y="1"/>
                  <a:pt x="216" y="1"/>
                </a:cubicBezTo>
                <a:cubicBezTo>
                  <a:pt x="216" y="78"/>
                  <a:pt x="216" y="78"/>
                  <a:pt x="216" y="78"/>
                </a:cubicBezTo>
                <a:cubicBezTo>
                  <a:pt x="216" y="78"/>
                  <a:pt x="215" y="97"/>
                  <a:pt x="224" y="97"/>
                </a:cubicBezTo>
                <a:cubicBezTo>
                  <a:pt x="233" y="97"/>
                  <a:pt x="232" y="82"/>
                  <a:pt x="251" y="82"/>
                </a:cubicBezTo>
                <a:cubicBezTo>
                  <a:pt x="266" y="82"/>
                  <a:pt x="278" y="94"/>
                  <a:pt x="278" y="109"/>
                </a:cubicBezTo>
                <a:cubicBezTo>
                  <a:pt x="278" y="124"/>
                  <a:pt x="266" y="136"/>
                  <a:pt x="251" y="136"/>
                </a:cubicBezTo>
                <a:cubicBezTo>
                  <a:pt x="232" y="136"/>
                  <a:pt x="233" y="120"/>
                  <a:pt x="224" y="120"/>
                </a:cubicBezTo>
                <a:cubicBezTo>
                  <a:pt x="215" y="120"/>
                  <a:pt x="216" y="139"/>
                  <a:pt x="216" y="139"/>
                </a:cubicBezTo>
                <a:lnTo>
                  <a:pt x="216" y="217"/>
                </a:lnTo>
                <a:close/>
              </a:path>
            </a:pathLst>
          </a:custGeom>
          <a:solidFill>
            <a:srgbClr val="0070C0"/>
          </a:solidFill>
          <a:ln>
            <a:solidFill>
              <a:schemeClr val="accent6">
                <a:lumMod val="5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79" name="puzzles"/>
          <p:cNvSpPr txBox="1"/>
          <p:nvPr/>
        </p:nvSpPr>
        <p:spPr>
          <a:xfrm>
            <a:off x="6430423" y="2711171"/>
            <a:ext cx="5377092" cy="1938992"/>
          </a:xfrm>
          <a:prstGeom prst="rect">
            <a:avLst/>
          </a:prstGeom>
          <a:noFill/>
        </p:spPr>
        <p:txBody>
          <a:bodyPr wrap="square" rtlCol="0">
            <a:spAutoFit/>
          </a:bodyPr>
          <a:lstStyle/>
          <a:p>
            <a:r>
              <a:rPr lang="en-US" sz="6000" dirty="0">
                <a:solidFill>
                  <a:schemeClr val="tx1">
                    <a:lumMod val="85000"/>
                    <a:lumOff val="15000"/>
                  </a:schemeClr>
                </a:solidFill>
                <a:latin typeface="+mj-lt"/>
              </a:rPr>
              <a:t>Functional Limitations</a:t>
            </a:r>
          </a:p>
        </p:txBody>
      </p:sp>
    </p:spTree>
    <p:extLst>
      <p:ext uri="{BB962C8B-B14F-4D97-AF65-F5344CB8AC3E}">
        <p14:creationId xmlns:p14="http://schemas.microsoft.com/office/powerpoint/2010/main" val="276224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EEC2A-62C7-4BE2-8E94-58CE1915C14E}"/>
              </a:ext>
            </a:extLst>
          </p:cNvPr>
          <p:cNvSpPr>
            <a:spLocks noGrp="1"/>
          </p:cNvSpPr>
          <p:nvPr>
            <p:ph type="title"/>
          </p:nvPr>
        </p:nvSpPr>
        <p:spPr>
          <a:xfrm>
            <a:off x="648929" y="638144"/>
            <a:ext cx="4953934" cy="1676603"/>
          </a:xfrm>
        </p:spPr>
        <p:txBody>
          <a:bodyPr>
            <a:normAutofit/>
          </a:bodyPr>
          <a:lstStyle/>
          <a:p>
            <a:r>
              <a:rPr lang="en-US" sz="4000" dirty="0"/>
              <a:t>Review of General Functional Limitations</a:t>
            </a:r>
          </a:p>
        </p:txBody>
      </p:sp>
      <p:sp>
        <p:nvSpPr>
          <p:cNvPr id="3" name="Content Placeholder 2">
            <a:extLst>
              <a:ext uri="{FF2B5EF4-FFF2-40B4-BE49-F238E27FC236}">
                <a16:creationId xmlns:a16="http://schemas.microsoft.com/office/drawing/2014/main" id="{BE80F7F9-AC01-40D1-87BC-118685A07BB8}"/>
              </a:ext>
            </a:extLst>
          </p:cNvPr>
          <p:cNvSpPr>
            <a:spLocks noGrp="1"/>
          </p:cNvSpPr>
          <p:nvPr>
            <p:ph idx="1"/>
          </p:nvPr>
        </p:nvSpPr>
        <p:spPr>
          <a:xfrm>
            <a:off x="648931" y="2438401"/>
            <a:ext cx="4953932" cy="3779520"/>
          </a:xfrm>
        </p:spPr>
        <p:txBody>
          <a:bodyPr>
            <a:normAutofit/>
          </a:bodyPr>
          <a:lstStyle/>
          <a:p>
            <a:pPr>
              <a:spcAft>
                <a:spcPts val="600"/>
              </a:spcAft>
            </a:pPr>
            <a:r>
              <a:rPr lang="en-US" sz="2000" dirty="0"/>
              <a:t>Social Communication</a:t>
            </a:r>
          </a:p>
          <a:p>
            <a:pPr>
              <a:spcAft>
                <a:spcPts val="600"/>
              </a:spcAft>
            </a:pPr>
            <a:r>
              <a:rPr lang="en-US" sz="2000" dirty="0"/>
              <a:t>Restrictive/Repetitive Behaviors</a:t>
            </a:r>
          </a:p>
          <a:p>
            <a:pPr>
              <a:spcAft>
                <a:spcPts val="600"/>
              </a:spcAft>
            </a:pPr>
            <a:r>
              <a:rPr lang="en-US" sz="2000" dirty="0"/>
              <a:t>Sensory-related Responses</a:t>
            </a:r>
          </a:p>
          <a:p>
            <a:pPr>
              <a:spcAft>
                <a:spcPts val="600"/>
              </a:spcAft>
            </a:pPr>
            <a:r>
              <a:rPr lang="en-US" sz="2000" dirty="0"/>
              <a:t>Anxiety</a:t>
            </a:r>
          </a:p>
          <a:p>
            <a:pPr>
              <a:spcAft>
                <a:spcPts val="600"/>
              </a:spcAft>
            </a:pPr>
            <a:r>
              <a:rPr lang="en-US" sz="2000" dirty="0"/>
              <a:t>Learning-related (varies greatly dependent upon where the person is on the spectrum, presence of co-morbid disorders, etc.)</a:t>
            </a:r>
          </a:p>
        </p:txBody>
      </p:sp>
      <p:sp>
        <p:nvSpPr>
          <p:cNvPr id="4" name="Slide Number Placeholder 3">
            <a:extLst>
              <a:ext uri="{FF2B5EF4-FFF2-40B4-BE49-F238E27FC236}">
                <a16:creationId xmlns:a16="http://schemas.microsoft.com/office/drawing/2014/main" id="{4706615D-16FC-4C76-9035-5DFD71420868}"/>
              </a:ext>
            </a:extLst>
          </p:cNvPr>
          <p:cNvSpPr>
            <a:spLocks noGrp="1"/>
          </p:cNvSpPr>
          <p:nvPr>
            <p:ph type="sldNum" sz="quarter" idx="12"/>
          </p:nvPr>
        </p:nvSpPr>
        <p:spPr>
          <a:xfrm>
            <a:off x="292608" y="6356350"/>
            <a:ext cx="685800" cy="365125"/>
          </a:xfrm>
        </p:spPr>
        <p:txBody>
          <a:bodyPr>
            <a:normAutofit/>
          </a:bodyPr>
          <a:lstStyle/>
          <a:p>
            <a:pPr>
              <a:spcAft>
                <a:spcPts val="600"/>
              </a:spcAft>
            </a:pPr>
            <a:fld id="{5A871D27-0CE8-4F84-B7C7-B6E65FDA6011}" type="slidenum">
              <a:rPr lang="en-US" smtClean="0"/>
              <a:pPr>
                <a:spcAft>
                  <a:spcPts val="600"/>
                </a:spcAft>
              </a:pPr>
              <a:t>9</a:t>
            </a:fld>
            <a:endParaRPr lang="en-US"/>
          </a:p>
        </p:txBody>
      </p:sp>
      <p:sp>
        <p:nvSpPr>
          <p:cNvPr id="14" name="Rectangle 13">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7AE61A1-8A0A-4507-9652-7E198FE84D57}"/>
              </a:ext>
            </a:extLst>
          </p:cNvPr>
          <p:cNvPicPr>
            <a:picLocks noChangeAspect="1"/>
          </p:cNvPicPr>
          <p:nvPr/>
        </p:nvPicPr>
        <p:blipFill rotWithShape="1">
          <a:blip r:embed="rId3"/>
          <a:srcRect r="-2" b="7180"/>
          <a:stretch/>
        </p:blipFill>
        <p:spPr>
          <a:xfrm>
            <a:off x="6752844" y="722376"/>
            <a:ext cx="4782312" cy="5413248"/>
          </a:xfrm>
          <a:prstGeom prst="rect">
            <a:avLst/>
          </a:prstGeom>
          <a:effectLst/>
        </p:spPr>
      </p:pic>
      <p:sp>
        <p:nvSpPr>
          <p:cNvPr id="10" name="TextBox 9">
            <a:extLst>
              <a:ext uri="{FF2B5EF4-FFF2-40B4-BE49-F238E27FC236}">
                <a16:creationId xmlns:a16="http://schemas.microsoft.com/office/drawing/2014/main" id="{AF8BDCA2-E510-41DE-A7FC-96FE61AE4158}"/>
              </a:ext>
            </a:extLst>
          </p:cNvPr>
          <p:cNvSpPr txBox="1"/>
          <p:nvPr/>
        </p:nvSpPr>
        <p:spPr>
          <a:xfrm>
            <a:off x="6096000" y="6373634"/>
            <a:ext cx="6095999" cy="276999"/>
          </a:xfrm>
          <a:prstGeom prst="rect">
            <a:avLst/>
          </a:prstGeom>
          <a:noFill/>
        </p:spPr>
        <p:txBody>
          <a:bodyPr wrap="square" rtlCol="0">
            <a:spAutoFit/>
          </a:bodyPr>
          <a:lstStyle/>
          <a:p>
            <a:pPr algn="ctr"/>
            <a:r>
              <a:rPr lang="en-US" sz="1200" dirty="0"/>
              <a:t>The Center on Secondary Education for Students with Autism Spectrum Disorders (CSESA)</a:t>
            </a:r>
          </a:p>
        </p:txBody>
      </p:sp>
    </p:spTree>
    <p:extLst>
      <p:ext uri="{BB962C8B-B14F-4D97-AF65-F5344CB8AC3E}">
        <p14:creationId xmlns:p14="http://schemas.microsoft.com/office/powerpoint/2010/main" val="3918069992"/>
      </p:ext>
    </p:extLst>
  </p:cSld>
  <p:clrMapOvr>
    <a:masterClrMapping/>
  </p:clrMapOvr>
</p:sld>
</file>

<file path=ppt/theme/theme1.xml><?xml version="1.0" encoding="utf-8"?>
<a:theme xmlns:a="http://schemas.openxmlformats.org/drawingml/2006/main" name="Office Theme">
  <a:themeElements>
    <a:clrScheme name="clothespin">
      <a:dk1>
        <a:sysClr val="windowText" lastClr="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XRUYQT3274NZ-880339284-102</_dlc_DocId>
    <_dlc_DocIdUrl xmlns="b22f8f74-215c-4154-9939-bd29e4e8980e">
      <Url>https://supportservices.jobcorps.gov/disability/_layouts/15/DocIdRedir.aspx?ID=XRUYQT3274NZ-880339284-102</Url>
      <Description>XRUYQT3274NZ-880339284-102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ECD8EA-3C16-4C2A-9BF3-0C9A30F45EC8}"/>
</file>

<file path=customXml/itemProps2.xml><?xml version="1.0" encoding="utf-8"?>
<ds:datastoreItem xmlns:ds="http://schemas.openxmlformats.org/officeDocument/2006/customXml" ds:itemID="{8BCB6D43-BCBE-48EA-BDEF-5EB8BEABE959}"/>
</file>

<file path=customXml/itemProps3.xml><?xml version="1.0" encoding="utf-8"?>
<ds:datastoreItem xmlns:ds="http://schemas.openxmlformats.org/officeDocument/2006/customXml" ds:itemID="{E41A5DA6-D76D-4D44-B86C-C56EC243EDAB}"/>
</file>

<file path=customXml/itemProps4.xml><?xml version="1.0" encoding="utf-8"?>
<ds:datastoreItem xmlns:ds="http://schemas.openxmlformats.org/officeDocument/2006/customXml" ds:itemID="{84ECD55D-9906-4C8B-A3FF-D69A04A9BF95}"/>
</file>

<file path=docProps/app.xml><?xml version="1.0" encoding="utf-8"?>
<Properties xmlns="http://schemas.openxmlformats.org/officeDocument/2006/extended-properties" xmlns:vt="http://schemas.openxmlformats.org/officeDocument/2006/docPropsVTypes">
  <TotalTime>0</TotalTime>
  <Words>1909</Words>
  <Application>Microsoft Office PowerPoint</Application>
  <PresentationFormat>Widescreen</PresentationFormat>
  <Paragraphs>291</Paragraphs>
  <Slides>37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&amp;quot</vt:lpstr>
      <vt:lpstr>Arial</vt:lpstr>
      <vt:lpstr>Calibri</vt:lpstr>
      <vt:lpstr>Calibri Light</vt:lpstr>
      <vt:lpstr>Script MT Bold</vt:lpstr>
      <vt:lpstr>Wingdings</vt:lpstr>
      <vt:lpstr>Office Theme</vt:lpstr>
      <vt:lpstr>PowerPoint Presentation</vt:lpstr>
      <vt:lpstr>PowerPoint Presentation</vt:lpstr>
      <vt:lpstr>PowerPoint Presentation</vt:lpstr>
      <vt:lpstr>PowerPoint Presentation</vt:lpstr>
      <vt:lpstr>Daniel Wendler, Ph.D.  ImproveYourSocialSkills.com; https://www.danielwendler.com/</vt:lpstr>
      <vt:lpstr>PowerPoint Presentation</vt:lpstr>
      <vt:lpstr>Sensory Funnel</vt:lpstr>
      <vt:lpstr>PowerPoint Presentation</vt:lpstr>
      <vt:lpstr>Review of General Functional Limitations</vt:lpstr>
      <vt:lpstr>PowerPoint Presentation</vt:lpstr>
      <vt:lpstr>PowerPoint Presentation</vt:lpstr>
      <vt:lpstr>Video – Mr. Snayl’s Wild Ride</vt:lpstr>
      <vt:lpstr>Autism @Work Roundtable</vt:lpstr>
      <vt:lpstr>PowerPoint Presentation</vt:lpstr>
      <vt:lpstr>PowerPoint Presentation</vt:lpstr>
      <vt:lpstr>DeAndre’</vt:lpstr>
      <vt:lpstr>Let’s learn about DeAndre’…</vt:lpstr>
      <vt:lpstr>Let’s learn about DeAndre’…</vt:lpstr>
      <vt:lpstr>Let’s Walk Through the Interactive RA Process:</vt:lpstr>
      <vt:lpstr>Accommodating Specific Functional Limitations</vt:lpstr>
      <vt:lpstr>Accommodating Specific Functional Limitations</vt:lpstr>
      <vt:lpstr>PowerPoint Presentation</vt:lpstr>
      <vt:lpstr>Effectiveness of Accommodations</vt:lpstr>
      <vt:lpstr>Implementation/Management of Accommodations</vt:lpstr>
      <vt:lpstr>Rebecca</vt:lpstr>
      <vt:lpstr>Let’s learn about Rebecca…</vt:lpstr>
      <vt:lpstr>Functional Limitations</vt:lpstr>
      <vt:lpstr>Functional Limitations</vt:lpstr>
      <vt:lpstr>Accommodating Specific Functional Limitations</vt:lpstr>
      <vt:lpstr>Considering Applicant/Student Strengths</vt:lpstr>
      <vt:lpstr>Closing Out – A Tip for Your Consideration!</vt:lpstr>
      <vt:lpstr>Using Task Analysis</vt:lpstr>
      <vt:lpstr>Video – Virginia Commonwealth University Research and Rehabilitation Training Center</vt:lpstr>
      <vt:lpstr>PowerPoint Presentation</vt:lpstr>
      <vt:lpstr>Virginia Commonwealth University Research and Rehabilitation Research and Training Center https://vcurrtc.org/</vt:lpstr>
      <vt:lpstr>Job Corps Disability Website https://supportservices.jobcorps.gov/disability/Pages/default.aspx</vt:lpstr>
      <vt:lpstr>Job Corps Disability Website https://supportservices.jobcorps.gov/disability/Pages/default.aspx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 Part 2</dc:title>
  <dc:creator/>
  <cp:lastModifiedBy/>
  <cp:revision>1</cp:revision>
  <dcterms:created xsi:type="dcterms:W3CDTF">2018-12-10T15:33:53Z</dcterms:created>
  <dcterms:modified xsi:type="dcterms:W3CDTF">2019-04-23T17:25:17Z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ca0f0926-8608-4a08-8dc7-376abe4539c7</vt:lpwstr>
  </property>
</Properties>
</file>