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notesSlides/notesSlide2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4.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20.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heme/theme3.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customXml/itemProps2.xml" ContentType="application/vnd.openxmlformats-officedocument.customXmlProperties+xml"/>
  <Override PartName="/customXml/itemProps3.xml" ContentType="application/vnd.openxmlformats-officedocument.customXmlProperties+xml"/>
  <Override PartName="/customXml/itemProps1.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4"/>
    <p:sldMasterId id="2147483661" r:id="rId5"/>
  </p:sldMasterIdLst>
  <p:notesMasterIdLst>
    <p:notesMasterId r:id="rId46"/>
  </p:notesMasterIdLst>
  <p:sldIdLst>
    <p:sldId id="256" r:id="rId6"/>
    <p:sldId id="257" r:id="rId7"/>
    <p:sldId id="261" r:id="rId8"/>
    <p:sldId id="262" r:id="rId9"/>
    <p:sldId id="263" r:id="rId10"/>
    <p:sldId id="266" r:id="rId11"/>
    <p:sldId id="318" r:id="rId12"/>
    <p:sldId id="2610" r:id="rId13"/>
    <p:sldId id="317" r:id="rId14"/>
    <p:sldId id="274" r:id="rId15"/>
    <p:sldId id="368" r:id="rId16"/>
    <p:sldId id="392" r:id="rId17"/>
    <p:sldId id="286" r:id="rId18"/>
    <p:sldId id="319" r:id="rId19"/>
    <p:sldId id="382" r:id="rId20"/>
    <p:sldId id="394" r:id="rId21"/>
    <p:sldId id="414" r:id="rId22"/>
    <p:sldId id="416" r:id="rId23"/>
    <p:sldId id="420" r:id="rId24"/>
    <p:sldId id="417" r:id="rId25"/>
    <p:sldId id="421" r:id="rId26"/>
    <p:sldId id="434" r:id="rId27"/>
    <p:sldId id="2611" r:id="rId28"/>
    <p:sldId id="432" r:id="rId29"/>
    <p:sldId id="430" r:id="rId30"/>
    <p:sldId id="426" r:id="rId31"/>
    <p:sldId id="2613" r:id="rId32"/>
    <p:sldId id="424" r:id="rId33"/>
    <p:sldId id="427" r:id="rId34"/>
    <p:sldId id="2614" r:id="rId35"/>
    <p:sldId id="2612" r:id="rId36"/>
    <p:sldId id="2617" r:id="rId37"/>
    <p:sldId id="2618" r:id="rId38"/>
    <p:sldId id="2608" r:id="rId39"/>
    <p:sldId id="2616" r:id="rId40"/>
    <p:sldId id="429" r:id="rId41"/>
    <p:sldId id="433" r:id="rId42"/>
    <p:sldId id="310" r:id="rId43"/>
    <p:sldId id="309" r:id="rId44"/>
    <p:sldId id="302"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90599" autoAdjust="0"/>
  </p:normalViewPr>
  <p:slideViewPr>
    <p:cSldViewPr snapToGrid="0">
      <p:cViewPr varScale="1">
        <p:scale>
          <a:sx n="104" d="100"/>
          <a:sy n="104" d="100"/>
        </p:scale>
        <p:origin x="893" y="8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customXml" Target="../customXml/item4.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0B5C7D-5B70-419C-940B-2BAAE1758D61}" type="datetimeFigureOut">
              <a:rPr lang="en-US" smtClean="0"/>
              <a:t>6/11/2021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D81DB6-F117-4698-9487-101FE5A3206D}" type="slidenum">
              <a:rPr lang="en-US" smtClean="0"/>
              <a:t>‹#›</a:t>
            </a:fld>
            <a:endParaRPr lang="en-US"/>
          </a:p>
        </p:txBody>
      </p:sp>
    </p:spTree>
    <p:extLst>
      <p:ext uri="{BB962C8B-B14F-4D97-AF65-F5344CB8AC3E}">
        <p14:creationId xmlns:p14="http://schemas.microsoft.com/office/powerpoint/2010/main" val="1074799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nichd.nih.gov/health/topics/reading/conditioninfo/disorders"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purpose</a:t>
            </a:r>
            <a:r>
              <a:rPr lang="en-US" baseline="0" dirty="0"/>
              <a:t> of this webinar is to understand the limitations that impact our students’ reading abilities in the Job Corps program, and to discuss what can be done to support and serve these students through accommodations and strategies.  An emphasis is placed on promoting independence and employability.  We will also discuss strategies and accommodations for distance and blended learning settings.</a:t>
            </a:r>
            <a:endParaRPr lang="en-US" dirty="0"/>
          </a:p>
          <a:p>
            <a:endParaRPr lang="en-US" dirty="0"/>
          </a:p>
        </p:txBody>
      </p:sp>
      <p:sp>
        <p:nvSpPr>
          <p:cNvPr id="4" name="Slide Number Placeholder 3"/>
          <p:cNvSpPr>
            <a:spLocks noGrp="1"/>
          </p:cNvSpPr>
          <p:nvPr>
            <p:ph type="sldNum" sz="quarter" idx="10"/>
          </p:nvPr>
        </p:nvSpPr>
        <p:spPr/>
        <p:txBody>
          <a:bodyPr/>
          <a:lstStyle/>
          <a:p>
            <a:fld id="{06D81DB6-F117-4698-9487-101FE5A3206D}" type="slidenum">
              <a:rPr lang="en-US" smtClean="0"/>
              <a:t>1</a:t>
            </a:fld>
            <a:endParaRPr lang="en-US"/>
          </a:p>
        </p:txBody>
      </p:sp>
    </p:spTree>
    <p:extLst>
      <p:ext uri="{BB962C8B-B14F-4D97-AF65-F5344CB8AC3E}">
        <p14:creationId xmlns:p14="http://schemas.microsoft.com/office/powerpoint/2010/main" val="22023041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0070C0"/>
                </a:solidFill>
              </a:rPr>
              <a:t>Word decoding challenges: </a:t>
            </a:r>
            <a:r>
              <a:rPr lang="en-US" dirty="0"/>
              <a:t>difficulty applying knowledge of letter-sound relationships, including knowledge of letter patterns, to correctly pronounce written words.</a:t>
            </a:r>
          </a:p>
          <a:p>
            <a:endParaRPr lang="en-US" dirty="0"/>
          </a:p>
        </p:txBody>
      </p:sp>
      <p:sp>
        <p:nvSpPr>
          <p:cNvPr id="4" name="Slide Number Placeholder 3"/>
          <p:cNvSpPr>
            <a:spLocks noGrp="1"/>
          </p:cNvSpPr>
          <p:nvPr>
            <p:ph type="sldNum" sz="quarter" idx="5"/>
          </p:nvPr>
        </p:nvSpPr>
        <p:spPr/>
        <p:txBody>
          <a:bodyPr/>
          <a:lstStyle/>
          <a:p>
            <a:fld id="{06D81DB6-F117-4698-9487-101FE5A3206D}" type="slidenum">
              <a:rPr lang="en-US" smtClean="0"/>
              <a:t>17</a:t>
            </a:fld>
            <a:endParaRPr lang="en-US"/>
          </a:p>
        </p:txBody>
      </p:sp>
    </p:spTree>
    <p:extLst>
      <p:ext uri="{BB962C8B-B14F-4D97-AF65-F5344CB8AC3E}">
        <p14:creationId xmlns:p14="http://schemas.microsoft.com/office/powerpoint/2010/main" val="9959614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0070C0"/>
                </a:solidFill>
              </a:rPr>
              <a:t>Lack of fluency: </a:t>
            </a:r>
            <a:r>
              <a:rPr lang="en-US" dirty="0"/>
              <a:t>difficulty reading quickly, accurately, and with proper expression (if reading aloud).</a:t>
            </a:r>
          </a:p>
          <a:p>
            <a:r>
              <a:rPr lang="en-US" sz="1200" b="0" i="0" kern="1200" dirty="0">
                <a:solidFill>
                  <a:schemeClr val="tx1"/>
                </a:solidFill>
                <a:effectLst/>
                <a:latin typeface="+mn-lt"/>
                <a:ea typeface="+mn-ea"/>
                <a:cs typeface="+mn-cs"/>
              </a:rPr>
              <a:t>Some individuals may have developed accurate word decoding and pronunciation skills but read slowly. Their limited fluency may affect performance in the following ways: </a:t>
            </a:r>
          </a:p>
          <a:p>
            <a:pPr marL="228600" indent="-228600">
              <a:buAutoNum type="arabicParenR"/>
            </a:pPr>
            <a:r>
              <a:rPr lang="en-US" sz="1200" b="0" i="0" kern="1200" dirty="0">
                <a:solidFill>
                  <a:schemeClr val="tx1"/>
                </a:solidFill>
                <a:effectLst/>
                <a:latin typeface="+mn-lt"/>
                <a:ea typeface="+mn-ea"/>
                <a:cs typeface="+mn-cs"/>
              </a:rPr>
              <a:t>they read less text than peers and have less time to remember, review, or comprehend the text; </a:t>
            </a:r>
          </a:p>
          <a:p>
            <a:pPr marL="228600" indent="-228600">
              <a:buAutoNum type="arabicParenR"/>
            </a:pPr>
            <a:r>
              <a:rPr lang="en-US" sz="1200" b="0" i="0" kern="1200" dirty="0">
                <a:solidFill>
                  <a:schemeClr val="tx1"/>
                </a:solidFill>
                <a:effectLst/>
                <a:latin typeface="+mn-lt"/>
                <a:ea typeface="+mn-ea"/>
                <a:cs typeface="+mn-cs"/>
              </a:rPr>
              <a:t>they expend more cognitive energy than peers trying to identify individual words; and </a:t>
            </a:r>
          </a:p>
          <a:p>
            <a:pPr marL="228600" indent="-228600">
              <a:buAutoNum type="arabicParenR"/>
            </a:pPr>
            <a:r>
              <a:rPr lang="en-US" sz="1200" b="0" i="0" kern="1200" dirty="0">
                <a:solidFill>
                  <a:schemeClr val="tx1"/>
                </a:solidFill>
                <a:effectLst/>
                <a:latin typeface="+mn-lt"/>
                <a:ea typeface="+mn-ea"/>
                <a:cs typeface="+mn-cs"/>
              </a:rPr>
              <a:t>they may be less able to retain text in their memories and less likely to integrate those segments with other parts of the text </a:t>
            </a:r>
          </a:p>
          <a:p>
            <a:pPr marL="0" indent="0">
              <a:buNone/>
            </a:pPr>
            <a:r>
              <a:rPr lang="en-US" sz="1200" b="0" i="0" kern="1200" dirty="0">
                <a:solidFill>
                  <a:schemeClr val="tx1"/>
                </a:solidFill>
                <a:effectLst/>
                <a:latin typeface="+mn-lt"/>
                <a:ea typeface="+mn-ea"/>
                <a:cs typeface="+mn-cs"/>
              </a:rPr>
              <a:t>(Mastropieri, Leinart, &amp; Scruggs, 1999).</a:t>
            </a:r>
          </a:p>
          <a:p>
            <a:endParaRPr lang="en-US" dirty="0"/>
          </a:p>
        </p:txBody>
      </p:sp>
      <p:sp>
        <p:nvSpPr>
          <p:cNvPr id="4" name="Slide Number Placeholder 3"/>
          <p:cNvSpPr>
            <a:spLocks noGrp="1"/>
          </p:cNvSpPr>
          <p:nvPr>
            <p:ph type="sldNum" sz="quarter" idx="5"/>
          </p:nvPr>
        </p:nvSpPr>
        <p:spPr/>
        <p:txBody>
          <a:bodyPr/>
          <a:lstStyle/>
          <a:p>
            <a:fld id="{06D81DB6-F117-4698-9487-101FE5A3206D}" type="slidenum">
              <a:rPr lang="en-US" smtClean="0"/>
              <a:t>18</a:t>
            </a:fld>
            <a:endParaRPr lang="en-US"/>
          </a:p>
        </p:txBody>
      </p:sp>
    </p:spTree>
    <p:extLst>
      <p:ext uri="{BB962C8B-B14F-4D97-AF65-F5344CB8AC3E}">
        <p14:creationId xmlns:p14="http://schemas.microsoft.com/office/powerpoint/2010/main" val="32214412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D81DB6-F117-4698-9487-101FE5A3206D}" type="slidenum">
              <a:rPr lang="en-US" smtClean="0"/>
              <a:t>20</a:t>
            </a:fld>
            <a:endParaRPr lang="en-US"/>
          </a:p>
        </p:txBody>
      </p:sp>
    </p:spTree>
    <p:extLst>
      <p:ext uri="{BB962C8B-B14F-4D97-AF65-F5344CB8AC3E}">
        <p14:creationId xmlns:p14="http://schemas.microsoft.com/office/powerpoint/2010/main" val="13950311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Check with publisher’s about the availability of digital text books!</a:t>
            </a:r>
          </a:p>
        </p:txBody>
      </p:sp>
      <p:sp>
        <p:nvSpPr>
          <p:cNvPr id="4" name="Slide Number Placeholder 3"/>
          <p:cNvSpPr>
            <a:spLocks noGrp="1"/>
          </p:cNvSpPr>
          <p:nvPr>
            <p:ph type="sldNum" sz="quarter" idx="5"/>
          </p:nvPr>
        </p:nvSpPr>
        <p:spPr/>
        <p:txBody>
          <a:bodyPr/>
          <a:lstStyle/>
          <a:p>
            <a:fld id="{06D81DB6-F117-4698-9487-101FE5A3206D}" type="slidenum">
              <a:rPr lang="en-US" smtClean="0"/>
              <a:t>21</a:t>
            </a:fld>
            <a:endParaRPr lang="en-US"/>
          </a:p>
        </p:txBody>
      </p:sp>
    </p:spTree>
    <p:extLst>
      <p:ext uri="{BB962C8B-B14F-4D97-AF65-F5344CB8AC3E}">
        <p14:creationId xmlns:p14="http://schemas.microsoft.com/office/powerpoint/2010/main" val="3554525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D81DB6-F117-4698-9487-101FE5A3206D}" type="slidenum">
              <a:rPr lang="en-US" smtClean="0"/>
              <a:t>22</a:t>
            </a:fld>
            <a:endParaRPr lang="en-US"/>
          </a:p>
        </p:txBody>
      </p:sp>
    </p:spTree>
    <p:extLst>
      <p:ext uri="{BB962C8B-B14F-4D97-AF65-F5344CB8AC3E}">
        <p14:creationId xmlns:p14="http://schemas.microsoft.com/office/powerpoint/2010/main" val="18535034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00:08 – 03:37</a:t>
            </a:r>
          </a:p>
        </p:txBody>
      </p:sp>
      <p:sp>
        <p:nvSpPr>
          <p:cNvPr id="4" name="Slide Number Placeholder 3"/>
          <p:cNvSpPr>
            <a:spLocks noGrp="1"/>
          </p:cNvSpPr>
          <p:nvPr>
            <p:ph type="sldNum" sz="quarter" idx="5"/>
          </p:nvPr>
        </p:nvSpPr>
        <p:spPr/>
        <p:txBody>
          <a:bodyPr/>
          <a:lstStyle/>
          <a:p>
            <a:fld id="{06D81DB6-F117-4698-9487-101FE5A3206D}" type="slidenum">
              <a:rPr lang="en-US" smtClean="0"/>
              <a:t>23</a:t>
            </a:fld>
            <a:endParaRPr lang="en-US"/>
          </a:p>
        </p:txBody>
      </p:sp>
    </p:spTree>
    <p:extLst>
      <p:ext uri="{BB962C8B-B14F-4D97-AF65-F5344CB8AC3E}">
        <p14:creationId xmlns:p14="http://schemas.microsoft.com/office/powerpoint/2010/main" val="13615644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Ruler, cutting a rectangle shape out of a piece or paper or notecard</a:t>
            </a:r>
          </a:p>
        </p:txBody>
      </p:sp>
      <p:sp>
        <p:nvSpPr>
          <p:cNvPr id="4" name="Slide Number Placeholder 3"/>
          <p:cNvSpPr>
            <a:spLocks noGrp="1"/>
          </p:cNvSpPr>
          <p:nvPr>
            <p:ph type="sldNum" sz="quarter" idx="5"/>
          </p:nvPr>
        </p:nvSpPr>
        <p:spPr/>
        <p:txBody>
          <a:bodyPr/>
          <a:lstStyle/>
          <a:p>
            <a:fld id="{06D81DB6-F117-4698-9487-101FE5A3206D}" type="slidenum">
              <a:rPr lang="en-US" smtClean="0"/>
              <a:t>24</a:t>
            </a:fld>
            <a:endParaRPr lang="en-US"/>
          </a:p>
        </p:txBody>
      </p:sp>
    </p:spTree>
    <p:extLst>
      <p:ext uri="{BB962C8B-B14F-4D97-AF65-F5344CB8AC3E}">
        <p14:creationId xmlns:p14="http://schemas.microsoft.com/office/powerpoint/2010/main" val="8180716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D81DB6-F117-4698-9487-101FE5A3206D}" type="slidenum">
              <a:rPr lang="en-US" smtClean="0"/>
              <a:t>25</a:t>
            </a:fld>
            <a:endParaRPr lang="en-US"/>
          </a:p>
        </p:txBody>
      </p:sp>
    </p:spTree>
    <p:extLst>
      <p:ext uri="{BB962C8B-B14F-4D97-AF65-F5344CB8AC3E}">
        <p14:creationId xmlns:p14="http://schemas.microsoft.com/office/powerpoint/2010/main" val="25929643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D81DB6-F117-4698-9487-101FE5A3206D}" type="slidenum">
              <a:rPr lang="en-US" smtClean="0"/>
              <a:t>26</a:t>
            </a:fld>
            <a:endParaRPr lang="en-US"/>
          </a:p>
        </p:txBody>
      </p:sp>
    </p:spTree>
    <p:extLst>
      <p:ext uri="{BB962C8B-B14F-4D97-AF65-F5344CB8AC3E}">
        <p14:creationId xmlns:p14="http://schemas.microsoft.com/office/powerpoint/2010/main" val="6735512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D81DB6-F117-4698-9487-101FE5A3206D}" type="slidenum">
              <a:rPr lang="en-US" smtClean="0"/>
              <a:t>27</a:t>
            </a:fld>
            <a:endParaRPr lang="en-US"/>
          </a:p>
        </p:txBody>
      </p:sp>
    </p:spTree>
    <p:extLst>
      <p:ext uri="{BB962C8B-B14F-4D97-AF65-F5344CB8AC3E}">
        <p14:creationId xmlns:p14="http://schemas.microsoft.com/office/powerpoint/2010/main" val="3133265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D81DB6-F117-4698-9487-101FE5A3206D}" type="slidenum">
              <a:rPr lang="en-US" smtClean="0"/>
              <a:t>2</a:t>
            </a:fld>
            <a:endParaRPr lang="en-US"/>
          </a:p>
        </p:txBody>
      </p:sp>
    </p:spTree>
    <p:extLst>
      <p:ext uri="{BB962C8B-B14F-4D97-AF65-F5344CB8AC3E}">
        <p14:creationId xmlns:p14="http://schemas.microsoft.com/office/powerpoint/2010/main" val="41034135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D81DB6-F117-4698-9487-101FE5A3206D}" type="slidenum">
              <a:rPr lang="en-US" smtClean="0"/>
              <a:t>28</a:t>
            </a:fld>
            <a:endParaRPr lang="en-US"/>
          </a:p>
        </p:txBody>
      </p:sp>
    </p:spTree>
    <p:extLst>
      <p:ext uri="{BB962C8B-B14F-4D97-AF65-F5344CB8AC3E}">
        <p14:creationId xmlns:p14="http://schemas.microsoft.com/office/powerpoint/2010/main" val="25148642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D81DB6-F117-4698-9487-101FE5A3206D}" type="slidenum">
              <a:rPr lang="en-US" smtClean="0"/>
              <a:t>29</a:t>
            </a:fld>
            <a:endParaRPr lang="en-US"/>
          </a:p>
        </p:txBody>
      </p:sp>
    </p:spTree>
    <p:extLst>
      <p:ext uri="{BB962C8B-B14F-4D97-AF65-F5344CB8AC3E}">
        <p14:creationId xmlns:p14="http://schemas.microsoft.com/office/powerpoint/2010/main" val="26302364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00:14 – xxx</a:t>
            </a:r>
          </a:p>
        </p:txBody>
      </p:sp>
      <p:sp>
        <p:nvSpPr>
          <p:cNvPr id="4" name="Slide Number Placeholder 3"/>
          <p:cNvSpPr>
            <a:spLocks noGrp="1"/>
          </p:cNvSpPr>
          <p:nvPr>
            <p:ph type="sldNum" sz="quarter" idx="5"/>
          </p:nvPr>
        </p:nvSpPr>
        <p:spPr/>
        <p:txBody>
          <a:bodyPr/>
          <a:lstStyle/>
          <a:p>
            <a:fld id="{06D81DB6-F117-4698-9487-101FE5A3206D}" type="slidenum">
              <a:rPr lang="en-US" smtClean="0"/>
              <a:t>31</a:t>
            </a:fld>
            <a:endParaRPr lang="en-US"/>
          </a:p>
        </p:txBody>
      </p:sp>
    </p:spTree>
    <p:extLst>
      <p:ext uri="{BB962C8B-B14F-4D97-AF65-F5344CB8AC3E}">
        <p14:creationId xmlns:p14="http://schemas.microsoft.com/office/powerpoint/2010/main" val="30996154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 good example of a UDL CTT strategy is the use of word walls…in this case a tool wall with the words printed next to each tool.  </a:t>
            </a:r>
          </a:p>
          <a:p>
            <a:endParaRPr lang="en-US" sz="1200" dirty="0"/>
          </a:p>
          <a:p>
            <a:r>
              <a:rPr lang="en-US" sz="1200" dirty="0"/>
              <a:t>Students get more exposure from things they see often, so this is a great way to reinforce new learning.  </a:t>
            </a:r>
          </a:p>
          <a:p>
            <a:endParaRPr lang="en-US" dirty="0"/>
          </a:p>
        </p:txBody>
      </p:sp>
      <p:sp>
        <p:nvSpPr>
          <p:cNvPr id="4" name="Slide Number Placeholder 3"/>
          <p:cNvSpPr>
            <a:spLocks noGrp="1"/>
          </p:cNvSpPr>
          <p:nvPr>
            <p:ph type="sldNum" sz="quarter" idx="5"/>
          </p:nvPr>
        </p:nvSpPr>
        <p:spPr/>
        <p:txBody>
          <a:bodyPr/>
          <a:lstStyle/>
          <a:p>
            <a:fld id="{06D81DB6-F117-4698-9487-101FE5A3206D}" type="slidenum">
              <a:rPr lang="en-US" smtClean="0"/>
              <a:t>32</a:t>
            </a:fld>
            <a:endParaRPr lang="en-US"/>
          </a:p>
        </p:txBody>
      </p:sp>
    </p:spTree>
    <p:extLst>
      <p:ext uri="{BB962C8B-B14F-4D97-AF65-F5344CB8AC3E}">
        <p14:creationId xmlns:p14="http://schemas.microsoft.com/office/powerpoint/2010/main" val="21141170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D81DB6-F117-4698-9487-101FE5A3206D}" type="slidenum">
              <a:rPr lang="en-US" smtClean="0"/>
              <a:t>34</a:t>
            </a:fld>
            <a:endParaRPr lang="en-US"/>
          </a:p>
        </p:txBody>
      </p:sp>
    </p:spTree>
    <p:extLst>
      <p:ext uri="{BB962C8B-B14F-4D97-AF65-F5344CB8AC3E}">
        <p14:creationId xmlns:p14="http://schemas.microsoft.com/office/powerpoint/2010/main" val="26393989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D81DB6-F117-4698-9487-101FE5A3206D}" type="slidenum">
              <a:rPr lang="en-US" smtClean="0"/>
              <a:t>35</a:t>
            </a:fld>
            <a:endParaRPr lang="en-US"/>
          </a:p>
        </p:txBody>
      </p:sp>
    </p:spTree>
    <p:extLst>
      <p:ext uri="{BB962C8B-B14F-4D97-AF65-F5344CB8AC3E}">
        <p14:creationId xmlns:p14="http://schemas.microsoft.com/office/powerpoint/2010/main" val="21096628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10"/>
          </p:nvPr>
        </p:nvSpPr>
        <p:spPr/>
        <p:txBody>
          <a:bodyPr/>
          <a:lstStyle/>
          <a:p>
            <a:fld id="{06D81DB6-F117-4698-9487-101FE5A3206D}" type="slidenum">
              <a:rPr lang="en-US" smtClean="0"/>
              <a:t>36</a:t>
            </a:fld>
            <a:endParaRPr lang="en-US"/>
          </a:p>
        </p:txBody>
      </p:sp>
    </p:spTree>
    <p:extLst>
      <p:ext uri="{BB962C8B-B14F-4D97-AF65-F5344CB8AC3E}">
        <p14:creationId xmlns:p14="http://schemas.microsoft.com/office/powerpoint/2010/main" val="12182344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https://www.understood.org/en/school-learning/assistive-technology/assistive-technologies-basics/assistive-technology-for-reading </a:t>
            </a:r>
          </a:p>
        </p:txBody>
      </p:sp>
      <p:sp>
        <p:nvSpPr>
          <p:cNvPr id="4" name="Slide Number Placeholder 3"/>
          <p:cNvSpPr>
            <a:spLocks noGrp="1"/>
          </p:cNvSpPr>
          <p:nvPr>
            <p:ph type="sldNum" sz="quarter" idx="5"/>
          </p:nvPr>
        </p:nvSpPr>
        <p:spPr/>
        <p:txBody>
          <a:bodyPr/>
          <a:lstStyle/>
          <a:p>
            <a:fld id="{06D81DB6-F117-4698-9487-101FE5A3206D}" type="slidenum">
              <a:rPr lang="en-US" smtClean="0"/>
              <a:t>37</a:t>
            </a:fld>
            <a:endParaRPr lang="en-US"/>
          </a:p>
        </p:txBody>
      </p:sp>
    </p:spTree>
    <p:extLst>
      <p:ext uri="{BB962C8B-B14F-4D97-AF65-F5344CB8AC3E}">
        <p14:creationId xmlns:p14="http://schemas.microsoft.com/office/powerpoint/2010/main" val="34066846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625BF50-B49B-4853-A573-925571B59782}" type="slidenum">
              <a:rPr lang="en-US" smtClean="0"/>
              <a:t>38</a:t>
            </a:fld>
            <a:endParaRPr lang="en-US"/>
          </a:p>
        </p:txBody>
      </p:sp>
    </p:spTree>
    <p:extLst>
      <p:ext uri="{BB962C8B-B14F-4D97-AF65-F5344CB8AC3E}">
        <p14:creationId xmlns:p14="http://schemas.microsoft.com/office/powerpoint/2010/main" val="22907356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625BF50-B49B-4853-A573-925571B59782}" type="slidenum">
              <a:rPr lang="en-US" smtClean="0"/>
              <a:t>39</a:t>
            </a:fld>
            <a:endParaRPr lang="en-US"/>
          </a:p>
        </p:txBody>
      </p:sp>
    </p:spTree>
    <p:extLst>
      <p:ext uri="{BB962C8B-B14F-4D97-AF65-F5344CB8AC3E}">
        <p14:creationId xmlns:p14="http://schemas.microsoft.com/office/powerpoint/2010/main" val="735999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are not going to talk about specific reading disorders today.  Instead we are going to focus on the manifestations and functional limitations related to having a reading disorder and strategies and accommodations to support them and ensure access to the program</a:t>
            </a:r>
            <a:r>
              <a:rPr lang="en-US"/>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hlinkClick r:id="rId3"/>
            </a:endParaRPr>
          </a:p>
          <a:p>
            <a:r>
              <a:rPr lang="en-US" dirty="0">
                <a:hlinkClick r:id="rId3"/>
              </a:rPr>
              <a:t>https://www.nichd.nih.gov/health/topics/reading/conditioninfo/disorders</a:t>
            </a:r>
            <a:r>
              <a:rPr lang="en-US" dirty="0"/>
              <a:t>; Retrieved 1/20/20.</a:t>
            </a:r>
          </a:p>
        </p:txBody>
      </p:sp>
      <p:sp>
        <p:nvSpPr>
          <p:cNvPr id="4" name="Slide Number Placeholder 3"/>
          <p:cNvSpPr>
            <a:spLocks noGrp="1"/>
          </p:cNvSpPr>
          <p:nvPr>
            <p:ph type="sldNum" sz="quarter" idx="10"/>
          </p:nvPr>
        </p:nvSpPr>
        <p:spPr/>
        <p:txBody>
          <a:bodyPr/>
          <a:lstStyle/>
          <a:p>
            <a:fld id="{06D81DB6-F117-4698-9487-101FE5A3206D}" type="slidenum">
              <a:rPr lang="en-US" smtClean="0"/>
              <a:t>4</a:t>
            </a:fld>
            <a:endParaRPr lang="en-US"/>
          </a:p>
        </p:txBody>
      </p:sp>
    </p:spTree>
    <p:extLst>
      <p:ext uri="{BB962C8B-B14F-4D97-AF65-F5344CB8AC3E}">
        <p14:creationId xmlns:p14="http://schemas.microsoft.com/office/powerpoint/2010/main" val="634561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D81DB6-F117-4698-9487-101FE5A3206D}" type="slidenum">
              <a:rPr lang="en-US" smtClean="0"/>
              <a:t>40</a:t>
            </a:fld>
            <a:endParaRPr lang="en-US"/>
          </a:p>
        </p:txBody>
      </p:sp>
    </p:spTree>
    <p:extLst>
      <p:ext uri="{BB962C8B-B14F-4D97-AF65-F5344CB8AC3E}">
        <p14:creationId xmlns:p14="http://schemas.microsoft.com/office/powerpoint/2010/main" val="3448053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D81DB6-F117-4698-9487-101FE5A3206D}" type="slidenum">
              <a:rPr lang="en-US" smtClean="0"/>
              <a:t>6</a:t>
            </a:fld>
            <a:endParaRPr lang="en-US"/>
          </a:p>
        </p:txBody>
      </p:sp>
    </p:spTree>
    <p:extLst>
      <p:ext uri="{BB962C8B-B14F-4D97-AF65-F5344CB8AC3E}">
        <p14:creationId xmlns:p14="http://schemas.microsoft.com/office/powerpoint/2010/main" val="1191587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D81DB6-F117-4698-9487-101FE5A3206D}" type="slidenum">
              <a:rPr lang="en-US" smtClean="0"/>
              <a:t>10</a:t>
            </a:fld>
            <a:endParaRPr lang="en-US"/>
          </a:p>
        </p:txBody>
      </p:sp>
    </p:spTree>
    <p:extLst>
      <p:ext uri="{BB962C8B-B14F-4D97-AF65-F5344CB8AC3E}">
        <p14:creationId xmlns:p14="http://schemas.microsoft.com/office/powerpoint/2010/main" val="36424478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D81DB6-F117-4698-9487-101FE5A3206D}" type="slidenum">
              <a:rPr lang="en-US" smtClean="0"/>
              <a:t>11</a:t>
            </a:fld>
            <a:endParaRPr lang="en-US"/>
          </a:p>
        </p:txBody>
      </p:sp>
    </p:spTree>
    <p:extLst>
      <p:ext uri="{BB962C8B-B14F-4D97-AF65-F5344CB8AC3E}">
        <p14:creationId xmlns:p14="http://schemas.microsoft.com/office/powerpoint/2010/main" val="33351273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D81DB6-F117-4698-9487-101FE5A3206D}" type="slidenum">
              <a:rPr lang="en-US" smtClean="0"/>
              <a:t>12</a:t>
            </a:fld>
            <a:endParaRPr lang="en-US"/>
          </a:p>
        </p:txBody>
      </p:sp>
    </p:spTree>
    <p:extLst>
      <p:ext uri="{BB962C8B-B14F-4D97-AF65-F5344CB8AC3E}">
        <p14:creationId xmlns:p14="http://schemas.microsoft.com/office/powerpoint/2010/main" val="4173981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D81DB6-F117-4698-9487-101FE5A3206D}" type="slidenum">
              <a:rPr lang="en-US" smtClean="0"/>
              <a:t>13</a:t>
            </a:fld>
            <a:endParaRPr lang="en-US"/>
          </a:p>
        </p:txBody>
      </p:sp>
    </p:spTree>
    <p:extLst>
      <p:ext uri="{BB962C8B-B14F-4D97-AF65-F5344CB8AC3E}">
        <p14:creationId xmlns:p14="http://schemas.microsoft.com/office/powerpoint/2010/main" val="25063549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Our</a:t>
            </a:r>
            <a:r>
              <a:rPr lang="en-US" sz="1800" baseline="0" dirty="0"/>
              <a:t> center is currently using some form of Assistive Technology (Bookshare, Screen Readers, reading apps, </a:t>
            </a:r>
            <a:r>
              <a:rPr lang="en-US" sz="1800" baseline="0" dirty="0" err="1"/>
              <a:t>etc</a:t>
            </a:r>
            <a:r>
              <a:rPr lang="en-US" sz="1800" baseline="0" dirty="0"/>
              <a:t>) to support students with reading difficulties.</a:t>
            </a:r>
          </a:p>
          <a:p>
            <a:endParaRPr lang="en-US" sz="1800" dirty="0"/>
          </a:p>
          <a:p>
            <a:r>
              <a:rPr lang="en-US" sz="1800" baseline="0" dirty="0"/>
              <a:t>Yes or No.</a:t>
            </a:r>
            <a:endParaRPr lang="en-US" sz="1800" dirty="0"/>
          </a:p>
          <a:p>
            <a:endParaRPr lang="en-US" dirty="0"/>
          </a:p>
        </p:txBody>
      </p:sp>
      <p:sp>
        <p:nvSpPr>
          <p:cNvPr id="4" name="Slide Number Placeholder 3"/>
          <p:cNvSpPr>
            <a:spLocks noGrp="1"/>
          </p:cNvSpPr>
          <p:nvPr>
            <p:ph type="sldNum" sz="quarter" idx="10"/>
          </p:nvPr>
        </p:nvSpPr>
        <p:spPr/>
        <p:txBody>
          <a:bodyPr/>
          <a:lstStyle/>
          <a:p>
            <a:fld id="{06D81DB6-F117-4698-9487-101FE5A3206D}" type="slidenum">
              <a:rPr lang="en-US" smtClean="0"/>
              <a:t>14</a:t>
            </a:fld>
            <a:endParaRPr lang="en-US"/>
          </a:p>
        </p:txBody>
      </p:sp>
    </p:spTree>
    <p:extLst>
      <p:ext uri="{BB962C8B-B14F-4D97-AF65-F5344CB8AC3E}">
        <p14:creationId xmlns:p14="http://schemas.microsoft.com/office/powerpoint/2010/main" val="17830655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38628" y="1799771"/>
            <a:ext cx="10914743" cy="964997"/>
          </a:xfrm>
        </p:spPr>
        <p:txBody>
          <a:bodyPr>
            <a:normAutofit/>
          </a:bodyPr>
          <a:lstStyle>
            <a:lvl1pPr marL="0" indent="0" algn="ctr">
              <a:buNone/>
              <a:defRPr sz="2800">
                <a:solidFill>
                  <a:schemeClr val="accent6">
                    <a:lumMod val="20000"/>
                    <a:lumOff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sp>
        <p:nvSpPr>
          <p:cNvPr id="2" name="Title 1"/>
          <p:cNvSpPr>
            <a:spLocks noGrp="1"/>
          </p:cNvSpPr>
          <p:nvPr>
            <p:ph type="ctrTitle"/>
          </p:nvPr>
        </p:nvSpPr>
        <p:spPr>
          <a:xfrm>
            <a:off x="638628" y="522514"/>
            <a:ext cx="10914743" cy="1012968"/>
          </a:xfrm>
        </p:spPr>
        <p:txBody>
          <a:bodyPr anchor="b"/>
          <a:lstStyle>
            <a:lvl1pPr algn="ctr">
              <a:defRPr sz="6000">
                <a:solidFill>
                  <a:schemeClr val="bg1"/>
                </a:solidFill>
              </a:defRPr>
            </a:lvl1pPr>
          </a:lstStyle>
          <a:p>
            <a:endParaRPr lang="en-US" dirty="0"/>
          </a:p>
        </p:txBody>
      </p:sp>
      <p:sp>
        <p:nvSpPr>
          <p:cNvPr id="9" name="Slide Number Placeholder 5"/>
          <p:cNvSpPr txBox="1">
            <a:spLocks/>
          </p:cNvSpPr>
          <p:nvPr userDrawn="1"/>
        </p:nvSpPr>
        <p:spPr>
          <a:xfrm>
            <a:off x="-3" y="6143037"/>
            <a:ext cx="638631" cy="365125"/>
          </a:xfrm>
          <a:prstGeom prst="rect">
            <a:avLst/>
          </a:prstGeom>
          <a:solidFill>
            <a:srgbClr val="C00000"/>
          </a:solidFill>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C47EA9-BC59-4739-B09F-0A7A71A9032C}" type="slidenum">
              <a:rPr lang="en-US" smtClean="0"/>
              <a:pPr/>
              <a:t>‹#›</a:t>
            </a:fld>
            <a:endParaRPr lang="en-US" dirty="0"/>
          </a:p>
        </p:txBody>
      </p:sp>
    </p:spTree>
    <p:extLst>
      <p:ext uri="{BB962C8B-B14F-4D97-AF65-F5344CB8AC3E}">
        <p14:creationId xmlns:p14="http://schemas.microsoft.com/office/powerpoint/2010/main" val="1132718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7" name="Slide Number Placeholder 5"/>
          <p:cNvSpPr txBox="1">
            <a:spLocks/>
          </p:cNvSpPr>
          <p:nvPr userDrawn="1"/>
        </p:nvSpPr>
        <p:spPr>
          <a:xfrm>
            <a:off x="-3" y="6143037"/>
            <a:ext cx="638631" cy="365125"/>
          </a:xfrm>
          <a:prstGeom prst="rect">
            <a:avLst/>
          </a:prstGeom>
          <a:solidFill>
            <a:srgbClr val="C00000"/>
          </a:solidFill>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C47EA9-BC59-4739-B09F-0A7A71A9032C}" type="slidenum">
              <a:rPr lang="en-US" smtClean="0"/>
              <a:pPr/>
              <a:t>‹#›</a:t>
            </a:fld>
            <a:endParaRPr lang="en-US" dirty="0"/>
          </a:p>
        </p:txBody>
      </p:sp>
    </p:spTree>
    <p:extLst>
      <p:ext uri="{BB962C8B-B14F-4D97-AF65-F5344CB8AC3E}">
        <p14:creationId xmlns:p14="http://schemas.microsoft.com/office/powerpoint/2010/main" val="1483863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8617092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6_Title Slide">
    <p:spTree>
      <p:nvGrpSpPr>
        <p:cNvPr id="1" name=""/>
        <p:cNvGrpSpPr/>
        <p:nvPr/>
      </p:nvGrpSpPr>
      <p:grpSpPr>
        <a:xfrm>
          <a:off x="0" y="0"/>
          <a:ext cx="0" cy="0"/>
          <a:chOff x="0" y="0"/>
          <a:chExt cx="0" cy="0"/>
        </a:xfrm>
      </p:grpSpPr>
      <p:sp>
        <p:nvSpPr>
          <p:cNvPr id="8" name="Picture Placeholder 3"/>
          <p:cNvSpPr>
            <a:spLocks noGrp="1"/>
          </p:cNvSpPr>
          <p:nvPr>
            <p:ph type="pic" sz="quarter" idx="10"/>
          </p:nvPr>
        </p:nvSpPr>
        <p:spPr>
          <a:xfrm>
            <a:off x="6502324" y="662473"/>
            <a:ext cx="2734983" cy="2969860"/>
          </a:xfrm>
          <a:custGeom>
            <a:avLst/>
            <a:gdLst>
              <a:gd name="connsiteX0" fmla="*/ 0 w 2091170"/>
              <a:gd name="connsiteY0" fmla="*/ 0 h 3109819"/>
              <a:gd name="connsiteX1" fmla="*/ 2091170 w 2091170"/>
              <a:gd name="connsiteY1" fmla="*/ 0 h 3109819"/>
              <a:gd name="connsiteX2" fmla="*/ 2091170 w 2091170"/>
              <a:gd name="connsiteY2" fmla="*/ 3109819 h 3109819"/>
              <a:gd name="connsiteX3" fmla="*/ 0 w 2091170"/>
              <a:gd name="connsiteY3" fmla="*/ 3109819 h 3109819"/>
              <a:gd name="connsiteX4" fmla="*/ 0 w 2091170"/>
              <a:gd name="connsiteY4" fmla="*/ 0 h 3109819"/>
              <a:gd name="connsiteX0" fmla="*/ 0 w 2091170"/>
              <a:gd name="connsiteY0" fmla="*/ 317241 h 3427060"/>
              <a:gd name="connsiteX1" fmla="*/ 1363383 w 2091170"/>
              <a:gd name="connsiteY1" fmla="*/ 0 h 3427060"/>
              <a:gd name="connsiteX2" fmla="*/ 2091170 w 2091170"/>
              <a:gd name="connsiteY2" fmla="*/ 3427060 h 3427060"/>
              <a:gd name="connsiteX3" fmla="*/ 0 w 2091170"/>
              <a:gd name="connsiteY3" fmla="*/ 3427060 h 3427060"/>
              <a:gd name="connsiteX4" fmla="*/ 0 w 2091170"/>
              <a:gd name="connsiteY4" fmla="*/ 317241 h 3427060"/>
              <a:gd name="connsiteX0" fmla="*/ 0 w 2734983"/>
              <a:gd name="connsiteY0" fmla="*/ 317241 h 3427060"/>
              <a:gd name="connsiteX1" fmla="*/ 1363383 w 2734983"/>
              <a:gd name="connsiteY1" fmla="*/ 0 h 3427060"/>
              <a:gd name="connsiteX2" fmla="*/ 2734983 w 2734983"/>
              <a:gd name="connsiteY2" fmla="*/ 2521990 h 3427060"/>
              <a:gd name="connsiteX3" fmla="*/ 0 w 2734983"/>
              <a:gd name="connsiteY3" fmla="*/ 3427060 h 3427060"/>
              <a:gd name="connsiteX4" fmla="*/ 0 w 2734983"/>
              <a:gd name="connsiteY4" fmla="*/ 317241 h 3427060"/>
              <a:gd name="connsiteX0" fmla="*/ 0 w 2734983"/>
              <a:gd name="connsiteY0" fmla="*/ 317241 h 2969860"/>
              <a:gd name="connsiteX1" fmla="*/ 1363383 w 2734983"/>
              <a:gd name="connsiteY1" fmla="*/ 0 h 2969860"/>
              <a:gd name="connsiteX2" fmla="*/ 2734983 w 2734983"/>
              <a:gd name="connsiteY2" fmla="*/ 2521990 h 2969860"/>
              <a:gd name="connsiteX3" fmla="*/ 1408923 w 2734983"/>
              <a:gd name="connsiteY3" fmla="*/ 2969860 h 2969860"/>
              <a:gd name="connsiteX4" fmla="*/ 0 w 2734983"/>
              <a:gd name="connsiteY4" fmla="*/ 317241 h 2969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4983" h="2969860">
                <a:moveTo>
                  <a:pt x="0" y="317241"/>
                </a:moveTo>
                <a:lnTo>
                  <a:pt x="1363383" y="0"/>
                </a:lnTo>
                <a:lnTo>
                  <a:pt x="2734983" y="2521990"/>
                </a:lnTo>
                <a:lnTo>
                  <a:pt x="1408923" y="2969860"/>
                </a:lnTo>
                <a:lnTo>
                  <a:pt x="0" y="317241"/>
                </a:lnTo>
                <a:close/>
              </a:path>
            </a:pathLst>
          </a:custGeom>
        </p:spPr>
        <p:txBody>
          <a:bodyPr>
            <a:normAutofit/>
          </a:bodyPr>
          <a:lstStyle>
            <a:lvl1pPr>
              <a:defRPr sz="1600">
                <a:solidFill>
                  <a:schemeClr val="bg1"/>
                </a:solidFill>
              </a:defRPr>
            </a:lvl1pPr>
          </a:lstStyle>
          <a:p>
            <a:endParaRPr lang="id-ID" dirty="0"/>
          </a:p>
        </p:txBody>
      </p:sp>
      <p:sp>
        <p:nvSpPr>
          <p:cNvPr id="15" name="Rectangle 14"/>
          <p:cNvSpPr/>
          <p:nvPr userDrawn="1"/>
        </p:nvSpPr>
        <p:spPr>
          <a:xfrm>
            <a:off x="11528983" y="641189"/>
            <a:ext cx="461914" cy="4571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solidFill>
                <a:schemeClr val="accent1"/>
              </a:solidFill>
            </a:endParaRPr>
          </a:p>
        </p:txBody>
      </p:sp>
      <p:sp>
        <p:nvSpPr>
          <p:cNvPr id="23" name="TextBox 22"/>
          <p:cNvSpPr txBox="1"/>
          <p:nvPr userDrawn="1"/>
        </p:nvSpPr>
        <p:spPr>
          <a:xfrm>
            <a:off x="11560205" y="305131"/>
            <a:ext cx="399469" cy="307777"/>
          </a:xfrm>
          <a:prstGeom prst="rect">
            <a:avLst/>
          </a:prstGeom>
          <a:solidFill>
            <a:schemeClr val="accent1"/>
          </a:solidFill>
          <a:ln>
            <a:noFill/>
          </a:ln>
        </p:spPr>
        <p:txBody>
          <a:bodyPr wrap="none" rtlCol="0">
            <a:spAutoFit/>
          </a:bodyPr>
          <a:lstStyle/>
          <a:p>
            <a:pPr algn="ctr"/>
            <a:fld id="{260E2A6B-A809-4840-BF14-8648BC0BDF87}" type="slidenum">
              <a:rPr lang="id-ID" sz="1400" b="1" smtClean="0">
                <a:solidFill>
                  <a:schemeClr val="accent1"/>
                </a:solidFill>
              </a:rPr>
              <a:pPr algn="ctr"/>
              <a:t>‹#›</a:t>
            </a:fld>
            <a:endParaRPr lang="id-ID" sz="1100" dirty="0">
              <a:solidFill>
                <a:schemeClr val="accent1"/>
              </a:solidFill>
            </a:endParaRPr>
          </a:p>
        </p:txBody>
      </p:sp>
    </p:spTree>
    <p:extLst>
      <p:ext uri="{BB962C8B-B14F-4D97-AF65-F5344CB8AC3E}">
        <p14:creationId xmlns:p14="http://schemas.microsoft.com/office/powerpoint/2010/main" val="39528325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9"/>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456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4584700"/>
            <a:ext cx="12192000" cy="2289175"/>
          </a:xfrm>
          <a:prstGeom prst="rect">
            <a:avLst/>
          </a:prstGeom>
          <a:gradFill flip="none" rotWithShape="1">
            <a:gsLst>
              <a:gs pos="0">
                <a:srgbClr val="2F2C1D"/>
              </a:gs>
              <a:gs pos="48000">
                <a:srgbClr val="322F1C"/>
              </a:gs>
              <a:gs pos="100000">
                <a:srgbClr val="3C3523"/>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bg1"/>
              </a:solidFill>
            </a:endParaRPr>
          </a:p>
        </p:txBody>
      </p:sp>
      <p:sp>
        <p:nvSpPr>
          <p:cNvPr id="6" name="Rectangle 5"/>
          <p:cNvSpPr/>
          <p:nvPr/>
        </p:nvSpPr>
        <p:spPr>
          <a:xfrm>
            <a:off x="0" y="4568825"/>
            <a:ext cx="12192000" cy="82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bg1"/>
              </a:solidFill>
            </a:endParaRPr>
          </a:p>
        </p:txBody>
      </p:sp>
      <p:sp>
        <p:nvSpPr>
          <p:cNvPr id="2" name="Title 1"/>
          <p:cNvSpPr>
            <a:spLocks noGrp="1"/>
          </p:cNvSpPr>
          <p:nvPr>
            <p:ph type="ctrTitle"/>
          </p:nvPr>
        </p:nvSpPr>
        <p:spPr>
          <a:xfrm>
            <a:off x="1523999" y="4733951"/>
            <a:ext cx="9144000" cy="893794"/>
          </a:xfrm>
        </p:spPr>
        <p:txBody>
          <a:bodyPr anchor="b"/>
          <a:lstStyle>
            <a:lvl1pPr algn="ctr">
              <a:defRPr sz="6000">
                <a:ln>
                  <a:noFill/>
                </a:ln>
                <a:solidFill>
                  <a:schemeClr val="bg1"/>
                </a:solidFill>
                <a:effectLst>
                  <a:outerShdw blurRad="38100" dist="38100" dir="2700000" algn="tl">
                    <a:srgbClr val="000000">
                      <a:alpha val="43137"/>
                    </a:srgbClr>
                  </a:outerShdw>
                </a:effectLst>
              </a:defRPr>
            </a:lvl1pPr>
          </a:lstStyle>
          <a:p>
            <a:r>
              <a:rPr lang="en-US"/>
              <a:t>Click to edit Master title style</a:t>
            </a:r>
          </a:p>
        </p:txBody>
      </p:sp>
      <p:sp>
        <p:nvSpPr>
          <p:cNvPr id="3" name="Subtitle 2"/>
          <p:cNvSpPr>
            <a:spLocks noGrp="1"/>
          </p:cNvSpPr>
          <p:nvPr>
            <p:ph type="subTitle" idx="1"/>
          </p:nvPr>
        </p:nvSpPr>
        <p:spPr>
          <a:xfrm>
            <a:off x="1523999" y="5738630"/>
            <a:ext cx="9144000" cy="51789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3"/>
          <p:cNvSpPr>
            <a:spLocks noGrp="1"/>
          </p:cNvSpPr>
          <p:nvPr>
            <p:ph type="dt" sz="half" idx="10"/>
          </p:nvPr>
        </p:nvSpPr>
        <p:spPr/>
        <p:txBody>
          <a:bodyPr/>
          <a:lstStyle>
            <a:lvl1pPr>
              <a:defRPr smtClean="0">
                <a:solidFill>
                  <a:schemeClr val="bg1"/>
                </a:solidFill>
              </a:defRPr>
            </a:lvl1pPr>
          </a:lstStyle>
          <a:p>
            <a:pPr>
              <a:defRPr/>
            </a:pPr>
            <a:endParaRPr lang="en-US"/>
          </a:p>
        </p:txBody>
      </p:sp>
      <p:sp>
        <p:nvSpPr>
          <p:cNvPr id="8" name="Footer Placeholder 4"/>
          <p:cNvSpPr>
            <a:spLocks noGrp="1"/>
          </p:cNvSpPr>
          <p:nvPr>
            <p:ph type="ftr" sz="quarter" idx="11"/>
          </p:nvPr>
        </p:nvSpPr>
        <p:spPr/>
        <p:txBody>
          <a:bodyPr/>
          <a:lstStyle>
            <a:lvl1pPr>
              <a:defRPr smtClean="0">
                <a:solidFill>
                  <a:schemeClr val="bg1"/>
                </a:solidFill>
              </a:defRPr>
            </a:lvl1pPr>
          </a:lstStyle>
          <a:p>
            <a:pPr>
              <a:defRPr/>
            </a:pPr>
            <a:endParaRPr lang="en-US"/>
          </a:p>
        </p:txBody>
      </p:sp>
      <p:sp>
        <p:nvSpPr>
          <p:cNvPr id="9" name="Slide Number Placeholder 5"/>
          <p:cNvSpPr>
            <a:spLocks noGrp="1"/>
          </p:cNvSpPr>
          <p:nvPr>
            <p:ph type="sldNum" sz="quarter" idx="12"/>
          </p:nvPr>
        </p:nvSpPr>
        <p:spPr>
          <a:xfrm>
            <a:off x="9131300" y="6356350"/>
            <a:ext cx="2743200" cy="365125"/>
          </a:xfrm>
          <a:prstGeom prst="rect">
            <a:avLst/>
          </a:prstGeom>
        </p:spPr>
        <p:txBody>
          <a:bodyPr/>
          <a:lstStyle>
            <a:lvl1pPr>
              <a:defRPr smtClean="0">
                <a:solidFill>
                  <a:schemeClr val="bg1"/>
                </a:solidFill>
              </a:defRPr>
            </a:lvl1pPr>
          </a:lstStyle>
          <a:p>
            <a:pPr>
              <a:defRPr/>
            </a:pPr>
            <a:fld id="{26E47EB4-4CDB-4943-858F-D5E87E55A3B4}" type="slidenum">
              <a:rPr lang="en-US"/>
              <a:pPr>
                <a:defRPr/>
              </a:pPr>
              <a:t>‹#›</a:t>
            </a:fld>
            <a:endParaRPr lang="en-US"/>
          </a:p>
        </p:txBody>
      </p:sp>
      <p:sp>
        <p:nvSpPr>
          <p:cNvPr id="10" name="Slide Number Placeholder 5"/>
          <p:cNvSpPr txBox="1">
            <a:spLocks/>
          </p:cNvSpPr>
          <p:nvPr userDrawn="1"/>
        </p:nvSpPr>
        <p:spPr>
          <a:xfrm>
            <a:off x="-3" y="6143037"/>
            <a:ext cx="638631" cy="365125"/>
          </a:xfrm>
          <a:prstGeom prst="rect">
            <a:avLst/>
          </a:prstGeom>
          <a:solidFill>
            <a:srgbClr val="C00000"/>
          </a:solidFill>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C47EA9-BC59-4739-B09F-0A7A71A9032C}" type="slidenum">
              <a:rPr lang="en-US" smtClean="0"/>
              <a:pPr/>
              <a:t>‹#›</a:t>
            </a:fld>
            <a:endParaRPr lang="en-US" dirty="0"/>
          </a:p>
        </p:txBody>
      </p:sp>
    </p:spTree>
    <p:extLst>
      <p:ext uri="{BB962C8B-B14F-4D97-AF65-F5344CB8AC3E}">
        <p14:creationId xmlns:p14="http://schemas.microsoft.com/office/powerpoint/2010/main" val="40691037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9131300" y="6356350"/>
            <a:ext cx="2743200" cy="365125"/>
          </a:xfrm>
          <a:prstGeom prst="rect">
            <a:avLst/>
          </a:prstGeom>
        </p:spPr>
        <p:txBody>
          <a:bodyPr/>
          <a:lstStyle>
            <a:lvl1pPr>
              <a:defRPr/>
            </a:lvl1pPr>
          </a:lstStyle>
          <a:p>
            <a:pPr>
              <a:defRPr/>
            </a:pPr>
            <a:fld id="{DC1FB601-9043-4A56-9D5F-D2EFFEECA901}" type="slidenum">
              <a:rPr lang="en-US"/>
              <a:pPr>
                <a:defRPr/>
              </a:pPr>
              <a:t>‹#›</a:t>
            </a:fld>
            <a:endParaRPr lang="en-US"/>
          </a:p>
        </p:txBody>
      </p:sp>
      <p:sp>
        <p:nvSpPr>
          <p:cNvPr id="7" name="Slide Number Placeholder 5"/>
          <p:cNvSpPr txBox="1">
            <a:spLocks/>
          </p:cNvSpPr>
          <p:nvPr userDrawn="1"/>
        </p:nvSpPr>
        <p:spPr>
          <a:xfrm>
            <a:off x="-3" y="6143037"/>
            <a:ext cx="638631" cy="365125"/>
          </a:xfrm>
          <a:prstGeom prst="rect">
            <a:avLst/>
          </a:prstGeom>
          <a:solidFill>
            <a:srgbClr val="C00000"/>
          </a:solidFill>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C47EA9-BC59-4739-B09F-0A7A71A9032C}" type="slidenum">
              <a:rPr lang="en-US" smtClean="0"/>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31310" y="116114"/>
            <a:ext cx="2057490" cy="1419860"/>
          </a:xfrm>
          <a:prstGeom prst="rect">
            <a:avLst/>
          </a:prstGeom>
        </p:spPr>
      </p:pic>
    </p:spTree>
    <p:extLst>
      <p:ext uri="{BB962C8B-B14F-4D97-AF65-F5344CB8AC3E}">
        <p14:creationId xmlns:p14="http://schemas.microsoft.com/office/powerpoint/2010/main" val="8013579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21305" y="843464"/>
            <a:ext cx="100268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2021305" y="3899652"/>
            <a:ext cx="100268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9131300" y="6356350"/>
            <a:ext cx="2743200" cy="365125"/>
          </a:xfrm>
          <a:prstGeom prst="rect">
            <a:avLst/>
          </a:prstGeom>
        </p:spPr>
        <p:txBody>
          <a:bodyPr/>
          <a:lstStyle>
            <a:lvl1pPr>
              <a:defRPr/>
            </a:lvl1pPr>
          </a:lstStyle>
          <a:p>
            <a:pPr>
              <a:defRPr/>
            </a:pPr>
            <a:fld id="{2274BF47-958F-4781-B2DF-DEA9631CB488}" type="slidenum">
              <a:rPr lang="en-US"/>
              <a:pPr>
                <a:defRPr/>
              </a:pPr>
              <a:t>‹#›</a:t>
            </a:fld>
            <a:endParaRPr lang="en-US"/>
          </a:p>
        </p:txBody>
      </p:sp>
      <p:sp>
        <p:nvSpPr>
          <p:cNvPr id="7" name="Slide Number Placeholder 5"/>
          <p:cNvSpPr txBox="1">
            <a:spLocks/>
          </p:cNvSpPr>
          <p:nvPr userDrawn="1"/>
        </p:nvSpPr>
        <p:spPr>
          <a:xfrm>
            <a:off x="-3" y="6143037"/>
            <a:ext cx="638631" cy="365125"/>
          </a:xfrm>
          <a:prstGeom prst="rect">
            <a:avLst/>
          </a:prstGeom>
          <a:solidFill>
            <a:srgbClr val="C00000"/>
          </a:solidFill>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C47EA9-BC59-4739-B09F-0A7A71A9032C}" type="slidenum">
              <a:rPr lang="en-US" smtClean="0"/>
              <a:pPr/>
              <a:t>‹#›</a:t>
            </a:fld>
            <a:endParaRPr lang="en-US" dirty="0"/>
          </a:p>
        </p:txBody>
      </p:sp>
      <p:sp>
        <p:nvSpPr>
          <p:cNvPr id="8" name="Rectangle 7"/>
          <p:cNvSpPr/>
          <p:nvPr userDrawn="1"/>
        </p:nvSpPr>
        <p:spPr>
          <a:xfrm>
            <a:off x="4544704" y="0"/>
            <a:ext cx="7647296" cy="6858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99917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03231" y="1723439"/>
            <a:ext cx="466279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090612" y="1723440"/>
            <a:ext cx="478407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a:xfrm>
            <a:off x="9131300" y="6356350"/>
            <a:ext cx="2743200" cy="365125"/>
          </a:xfrm>
          <a:prstGeom prst="rect">
            <a:avLst/>
          </a:prstGeom>
        </p:spPr>
        <p:txBody>
          <a:bodyPr/>
          <a:lstStyle>
            <a:lvl1pPr>
              <a:defRPr/>
            </a:lvl1pPr>
          </a:lstStyle>
          <a:p>
            <a:fld id="{DEC47EA9-BC59-4739-B09F-0A7A71A9032C}" type="slidenum">
              <a:rPr lang="en-US" smtClean="0"/>
              <a:t>‹#›</a:t>
            </a:fld>
            <a:endParaRPr lang="en-US"/>
          </a:p>
        </p:txBody>
      </p:sp>
      <p:sp>
        <p:nvSpPr>
          <p:cNvPr id="8" name="Slide Number Placeholder 5"/>
          <p:cNvSpPr txBox="1">
            <a:spLocks/>
          </p:cNvSpPr>
          <p:nvPr userDrawn="1"/>
        </p:nvSpPr>
        <p:spPr>
          <a:xfrm>
            <a:off x="-3" y="6143037"/>
            <a:ext cx="638631" cy="365125"/>
          </a:xfrm>
          <a:prstGeom prst="rect">
            <a:avLst/>
          </a:prstGeom>
          <a:solidFill>
            <a:srgbClr val="C00000"/>
          </a:solidFill>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C47EA9-BC59-4739-B09F-0A7A71A9032C}" type="slidenum">
              <a:rPr lang="en-US" smtClean="0"/>
              <a:pPr/>
              <a:t>‹#›</a:t>
            </a:fld>
            <a:endParaRPr lang="en-US" dirty="0"/>
          </a:p>
        </p:txBody>
      </p:sp>
    </p:spTree>
    <p:extLst>
      <p:ext uri="{BB962C8B-B14F-4D97-AF65-F5344CB8AC3E}">
        <p14:creationId xmlns:p14="http://schemas.microsoft.com/office/powerpoint/2010/main" val="1879084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a:xfrm>
            <a:off x="9131300" y="6356350"/>
            <a:ext cx="2743200" cy="365125"/>
          </a:xfrm>
          <a:prstGeom prst="rect">
            <a:avLst/>
          </a:prstGeom>
        </p:spPr>
        <p:txBody>
          <a:bodyPr/>
          <a:lstStyle>
            <a:lvl1pPr>
              <a:defRPr/>
            </a:lvl1pPr>
          </a:lstStyle>
          <a:p>
            <a:fld id="{DEC47EA9-BC59-4739-B09F-0A7A71A9032C}" type="slidenum">
              <a:rPr lang="en-US" smtClean="0"/>
              <a:t>‹#›</a:t>
            </a:fld>
            <a:endParaRPr lang="en-US"/>
          </a:p>
        </p:txBody>
      </p:sp>
      <p:sp>
        <p:nvSpPr>
          <p:cNvPr id="10" name="Slide Number Placeholder 5"/>
          <p:cNvSpPr txBox="1">
            <a:spLocks/>
          </p:cNvSpPr>
          <p:nvPr userDrawn="1"/>
        </p:nvSpPr>
        <p:spPr>
          <a:xfrm>
            <a:off x="-3" y="6143037"/>
            <a:ext cx="638631" cy="365125"/>
          </a:xfrm>
          <a:prstGeom prst="rect">
            <a:avLst/>
          </a:prstGeom>
          <a:solidFill>
            <a:srgbClr val="C00000"/>
          </a:solidFill>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C47EA9-BC59-4739-B09F-0A7A71A9032C}" type="slidenum">
              <a:rPr lang="en-US" smtClean="0"/>
              <a:pPr/>
              <a:t>‹#›</a:t>
            </a:fld>
            <a:endParaRPr lang="en-US" dirty="0"/>
          </a:p>
        </p:txBody>
      </p:sp>
    </p:spTree>
    <p:extLst>
      <p:ext uri="{BB962C8B-B14F-4D97-AF65-F5344CB8AC3E}">
        <p14:creationId xmlns:p14="http://schemas.microsoft.com/office/powerpoint/2010/main" val="1662123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a:xfrm>
            <a:off x="9131300" y="6356350"/>
            <a:ext cx="2743200" cy="365125"/>
          </a:xfrm>
          <a:prstGeom prst="rect">
            <a:avLst/>
          </a:prstGeom>
        </p:spPr>
        <p:txBody>
          <a:bodyPr/>
          <a:lstStyle>
            <a:lvl1pPr>
              <a:defRPr/>
            </a:lvl1pPr>
          </a:lstStyle>
          <a:p>
            <a:fld id="{DEC47EA9-BC59-4739-B09F-0A7A71A9032C}" type="slidenum">
              <a:rPr lang="en-US" smtClean="0"/>
              <a:t>‹#›</a:t>
            </a:fld>
            <a:endParaRPr lang="en-US"/>
          </a:p>
        </p:txBody>
      </p:sp>
      <p:sp>
        <p:nvSpPr>
          <p:cNvPr id="6" name="Slide Number Placeholder 5"/>
          <p:cNvSpPr txBox="1">
            <a:spLocks/>
          </p:cNvSpPr>
          <p:nvPr userDrawn="1"/>
        </p:nvSpPr>
        <p:spPr>
          <a:xfrm>
            <a:off x="-3" y="6143037"/>
            <a:ext cx="638631" cy="365125"/>
          </a:xfrm>
          <a:prstGeom prst="rect">
            <a:avLst/>
          </a:prstGeom>
          <a:solidFill>
            <a:srgbClr val="C00000"/>
          </a:solidFill>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C47EA9-BC59-4739-B09F-0A7A71A9032C}" type="slidenum">
              <a:rPr lang="en-US" smtClean="0"/>
              <a:pPr/>
              <a:t>‹#›</a:t>
            </a:fld>
            <a:endParaRPr lang="en-US" dirty="0"/>
          </a:p>
        </p:txBody>
      </p:sp>
    </p:spTree>
    <p:extLst>
      <p:ext uri="{BB962C8B-B14F-4D97-AF65-F5344CB8AC3E}">
        <p14:creationId xmlns:p14="http://schemas.microsoft.com/office/powerpoint/2010/main" val="2436203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a:xfrm>
            <a:off x="9131300" y="6356350"/>
            <a:ext cx="2743200" cy="365125"/>
          </a:xfrm>
          <a:prstGeom prst="rect">
            <a:avLst/>
          </a:prstGeom>
        </p:spPr>
        <p:txBody>
          <a:bodyPr/>
          <a:lstStyle>
            <a:lvl1pPr>
              <a:defRPr/>
            </a:lvl1pPr>
          </a:lstStyle>
          <a:p>
            <a:fld id="{DEC47EA9-BC59-4739-B09F-0A7A71A9032C}" type="slidenum">
              <a:rPr lang="en-US" smtClean="0"/>
              <a:t>‹#›</a:t>
            </a:fld>
            <a:endParaRPr lang="en-US"/>
          </a:p>
        </p:txBody>
      </p:sp>
      <p:sp>
        <p:nvSpPr>
          <p:cNvPr id="5" name="Slide Number Placeholder 5"/>
          <p:cNvSpPr txBox="1">
            <a:spLocks/>
          </p:cNvSpPr>
          <p:nvPr userDrawn="1"/>
        </p:nvSpPr>
        <p:spPr>
          <a:xfrm>
            <a:off x="-3" y="6143037"/>
            <a:ext cx="638631" cy="365125"/>
          </a:xfrm>
          <a:prstGeom prst="rect">
            <a:avLst/>
          </a:prstGeom>
          <a:solidFill>
            <a:srgbClr val="C00000"/>
          </a:solidFill>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C47EA9-BC59-4739-B09F-0A7A71A9032C}" type="slidenum">
              <a:rPr lang="en-US" smtClean="0"/>
              <a:pPr/>
              <a:t>‹#›</a:t>
            </a:fld>
            <a:endParaRPr lang="en-US" dirty="0"/>
          </a:p>
        </p:txBody>
      </p:sp>
    </p:spTree>
    <p:extLst>
      <p:ext uri="{BB962C8B-B14F-4D97-AF65-F5344CB8AC3E}">
        <p14:creationId xmlns:p14="http://schemas.microsoft.com/office/powerpoint/2010/main" val="2537678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093110" cy="1325563"/>
          </a:xfrm>
          <a:ln w="38100">
            <a:noFill/>
          </a:ln>
        </p:spPr>
        <p:txBody>
          <a:bodyPr>
            <a:normAutofit/>
          </a:bodyPr>
          <a:lstStyle>
            <a:lvl1pPr>
              <a:defRPr sz="4000" b="1">
                <a:solidFill>
                  <a:schemeClr val="accent6"/>
                </a:solidFill>
              </a:defRPr>
            </a:lvl1pPr>
          </a:lstStyle>
          <a:p>
            <a:r>
              <a:rPr lang="en-US" dirty="0"/>
              <a:t>Click to edit Master title style</a:t>
            </a:r>
          </a:p>
        </p:txBody>
      </p:sp>
      <p:sp>
        <p:nvSpPr>
          <p:cNvPr id="3" name="Content Placeholder 2"/>
          <p:cNvSpPr>
            <a:spLocks noGrp="1"/>
          </p:cNvSpPr>
          <p:nvPr>
            <p:ph idx="1"/>
          </p:nvPr>
        </p:nvSpPr>
        <p:spPr/>
        <p:txBody>
          <a:bodyPr/>
          <a:lstStyle>
            <a:lvl1pPr marL="228600" indent="-228600">
              <a:lnSpc>
                <a:spcPct val="110000"/>
              </a:lnSpc>
              <a:spcBef>
                <a:spcPts val="600"/>
              </a:spcBef>
              <a:spcAft>
                <a:spcPts val="300"/>
              </a:spcAft>
              <a:buClr>
                <a:srgbClr val="C00000"/>
              </a:buClr>
              <a:buFont typeface="Wingdings" panose="05000000000000000000" pitchFamily="2" charset="2"/>
              <a:buChar char="§"/>
              <a:defRPr/>
            </a:lvl1pPr>
            <a:lvl2pPr marL="685800" indent="-228600">
              <a:lnSpc>
                <a:spcPct val="110000"/>
              </a:lnSpc>
              <a:spcBef>
                <a:spcPts val="600"/>
              </a:spcBef>
              <a:spcAft>
                <a:spcPts val="300"/>
              </a:spcAft>
              <a:buClr>
                <a:srgbClr val="C00000"/>
              </a:buClr>
              <a:buFont typeface="Wingdings" panose="05000000000000000000" pitchFamily="2" charset="2"/>
              <a:buChar char="§"/>
              <a:defRPr/>
            </a:lvl2pPr>
            <a:lvl3pPr marL="1143000" indent="-228600">
              <a:lnSpc>
                <a:spcPct val="110000"/>
              </a:lnSpc>
              <a:spcBef>
                <a:spcPts val="600"/>
              </a:spcBef>
              <a:spcAft>
                <a:spcPts val="300"/>
              </a:spcAft>
              <a:buClr>
                <a:srgbClr val="C00000"/>
              </a:buClr>
              <a:buFont typeface="Wingdings" panose="05000000000000000000" pitchFamily="2" charset="2"/>
              <a:buChar char="§"/>
              <a:defRPr/>
            </a:lvl3pPr>
            <a:lvl4pPr marL="1600200" indent="-228600">
              <a:lnSpc>
                <a:spcPct val="110000"/>
              </a:lnSpc>
              <a:spcBef>
                <a:spcPts val="600"/>
              </a:spcBef>
              <a:spcAft>
                <a:spcPts val="300"/>
              </a:spcAft>
              <a:buClr>
                <a:srgbClr val="C00000"/>
              </a:buClr>
              <a:buFont typeface="Wingdings" panose="05000000000000000000" pitchFamily="2" charset="2"/>
              <a:buChar char="§"/>
              <a:defRPr/>
            </a:lvl4pPr>
            <a:lvl5pPr marL="2057400" indent="-228600">
              <a:lnSpc>
                <a:spcPct val="110000"/>
              </a:lnSpc>
              <a:spcBef>
                <a:spcPts val="600"/>
              </a:spcBef>
              <a:spcAft>
                <a:spcPts val="300"/>
              </a:spcAft>
              <a:buClr>
                <a:srgbClr val="C00000"/>
              </a:buClr>
              <a:buFont typeface="Wingdings" panose="05000000000000000000" pitchFamily="2" charset="2"/>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txBox="1">
            <a:spLocks/>
          </p:cNvSpPr>
          <p:nvPr userDrawn="1"/>
        </p:nvSpPr>
        <p:spPr>
          <a:xfrm>
            <a:off x="-3" y="6143037"/>
            <a:ext cx="638631" cy="365125"/>
          </a:xfrm>
          <a:prstGeom prst="rect">
            <a:avLst/>
          </a:prstGeom>
          <a:solidFill>
            <a:srgbClr val="C00000"/>
          </a:solidFill>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C47EA9-BC59-4739-B09F-0A7A71A9032C}" type="slidenum">
              <a:rPr lang="en-US" smtClean="0"/>
              <a:pPr/>
              <a:t>‹#›</a:t>
            </a:fld>
            <a:endParaRPr lang="en-US" dirty="0"/>
          </a:p>
        </p:txBody>
      </p:sp>
    </p:spTree>
    <p:extLst>
      <p:ext uri="{BB962C8B-B14F-4D97-AF65-F5344CB8AC3E}">
        <p14:creationId xmlns:p14="http://schemas.microsoft.com/office/powerpoint/2010/main" val="36846299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a:xfrm>
            <a:off x="9131300" y="6356350"/>
            <a:ext cx="2743200" cy="365125"/>
          </a:xfrm>
          <a:prstGeom prst="rect">
            <a:avLst/>
          </a:prstGeom>
        </p:spPr>
        <p:txBody>
          <a:bodyPr/>
          <a:lstStyle>
            <a:lvl1pPr>
              <a:defRPr/>
            </a:lvl1pPr>
          </a:lstStyle>
          <a:p>
            <a:fld id="{DEC47EA9-BC59-4739-B09F-0A7A71A9032C}" type="slidenum">
              <a:rPr lang="en-US" smtClean="0"/>
              <a:t>‹#›</a:t>
            </a:fld>
            <a:endParaRPr lang="en-US"/>
          </a:p>
        </p:txBody>
      </p:sp>
      <p:sp>
        <p:nvSpPr>
          <p:cNvPr id="8" name="Slide Number Placeholder 5"/>
          <p:cNvSpPr txBox="1">
            <a:spLocks/>
          </p:cNvSpPr>
          <p:nvPr userDrawn="1"/>
        </p:nvSpPr>
        <p:spPr>
          <a:xfrm>
            <a:off x="-3" y="6143037"/>
            <a:ext cx="638631" cy="365125"/>
          </a:xfrm>
          <a:prstGeom prst="rect">
            <a:avLst/>
          </a:prstGeom>
          <a:solidFill>
            <a:srgbClr val="C00000"/>
          </a:solidFill>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C47EA9-BC59-4739-B09F-0A7A71A9032C}" type="slidenum">
              <a:rPr lang="en-US" smtClean="0"/>
              <a:pPr/>
              <a:t>‹#›</a:t>
            </a:fld>
            <a:endParaRPr lang="en-US" dirty="0"/>
          </a:p>
        </p:txBody>
      </p:sp>
    </p:spTree>
    <p:extLst>
      <p:ext uri="{BB962C8B-B14F-4D97-AF65-F5344CB8AC3E}">
        <p14:creationId xmlns:p14="http://schemas.microsoft.com/office/powerpoint/2010/main" val="16747261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a:xfrm>
            <a:off x="9131300" y="6356350"/>
            <a:ext cx="2743200" cy="365125"/>
          </a:xfrm>
          <a:prstGeom prst="rect">
            <a:avLst/>
          </a:prstGeom>
        </p:spPr>
        <p:txBody>
          <a:bodyPr/>
          <a:lstStyle>
            <a:lvl1pPr>
              <a:defRPr/>
            </a:lvl1pPr>
          </a:lstStyle>
          <a:p>
            <a:fld id="{DEC47EA9-BC59-4739-B09F-0A7A71A9032C}" type="slidenum">
              <a:rPr lang="en-US" smtClean="0"/>
              <a:t>‹#›</a:t>
            </a:fld>
            <a:endParaRPr lang="en-US"/>
          </a:p>
        </p:txBody>
      </p:sp>
      <p:sp>
        <p:nvSpPr>
          <p:cNvPr id="8" name="Slide Number Placeholder 5"/>
          <p:cNvSpPr txBox="1">
            <a:spLocks/>
          </p:cNvSpPr>
          <p:nvPr userDrawn="1"/>
        </p:nvSpPr>
        <p:spPr>
          <a:xfrm>
            <a:off x="-3" y="6143037"/>
            <a:ext cx="638631" cy="365125"/>
          </a:xfrm>
          <a:prstGeom prst="rect">
            <a:avLst/>
          </a:prstGeom>
          <a:solidFill>
            <a:srgbClr val="C00000"/>
          </a:solidFill>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C47EA9-BC59-4739-B09F-0A7A71A9032C}" type="slidenum">
              <a:rPr lang="en-US" smtClean="0"/>
              <a:pPr/>
              <a:t>‹#›</a:t>
            </a:fld>
            <a:endParaRPr lang="en-US" dirty="0"/>
          </a:p>
        </p:txBody>
      </p:sp>
    </p:spTree>
    <p:extLst>
      <p:ext uri="{BB962C8B-B14F-4D97-AF65-F5344CB8AC3E}">
        <p14:creationId xmlns:p14="http://schemas.microsoft.com/office/powerpoint/2010/main" val="7555672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a:xfrm>
            <a:off x="9131300" y="6356350"/>
            <a:ext cx="2743200" cy="365125"/>
          </a:xfrm>
          <a:prstGeom prst="rect">
            <a:avLst/>
          </a:prstGeom>
        </p:spPr>
        <p:txBody>
          <a:bodyPr/>
          <a:lstStyle>
            <a:lvl1pPr>
              <a:defRPr/>
            </a:lvl1pPr>
          </a:lstStyle>
          <a:p>
            <a:fld id="{DEC47EA9-BC59-4739-B09F-0A7A71A9032C}" type="slidenum">
              <a:rPr lang="en-US" smtClean="0"/>
              <a:t>‹#›</a:t>
            </a:fld>
            <a:endParaRPr lang="en-US"/>
          </a:p>
        </p:txBody>
      </p:sp>
      <p:sp>
        <p:nvSpPr>
          <p:cNvPr id="7" name="Slide Number Placeholder 5"/>
          <p:cNvSpPr txBox="1">
            <a:spLocks/>
          </p:cNvSpPr>
          <p:nvPr userDrawn="1"/>
        </p:nvSpPr>
        <p:spPr>
          <a:xfrm>
            <a:off x="-3" y="6143037"/>
            <a:ext cx="638631" cy="365125"/>
          </a:xfrm>
          <a:prstGeom prst="rect">
            <a:avLst/>
          </a:prstGeom>
          <a:solidFill>
            <a:srgbClr val="C00000"/>
          </a:solidFill>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C47EA9-BC59-4739-B09F-0A7A71A9032C}" type="slidenum">
              <a:rPr lang="en-US" smtClean="0"/>
              <a:pPr/>
              <a:t>‹#›</a:t>
            </a:fld>
            <a:endParaRPr lang="en-US" dirty="0"/>
          </a:p>
        </p:txBody>
      </p:sp>
    </p:spTree>
    <p:extLst>
      <p:ext uri="{BB962C8B-B14F-4D97-AF65-F5344CB8AC3E}">
        <p14:creationId xmlns:p14="http://schemas.microsoft.com/office/powerpoint/2010/main" val="26626138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a:xfrm>
            <a:off x="9131300" y="6356350"/>
            <a:ext cx="2743200" cy="365125"/>
          </a:xfrm>
          <a:prstGeom prst="rect">
            <a:avLst/>
          </a:prstGeom>
        </p:spPr>
        <p:txBody>
          <a:bodyPr/>
          <a:lstStyle>
            <a:lvl1pPr>
              <a:defRPr/>
            </a:lvl1pPr>
          </a:lstStyle>
          <a:p>
            <a:fld id="{DEC47EA9-BC59-4739-B09F-0A7A71A9032C}" type="slidenum">
              <a:rPr lang="en-US" smtClean="0"/>
              <a:t>‹#›</a:t>
            </a:fld>
            <a:endParaRPr lang="en-US"/>
          </a:p>
        </p:txBody>
      </p:sp>
    </p:spTree>
    <p:extLst>
      <p:ext uri="{BB962C8B-B14F-4D97-AF65-F5344CB8AC3E}">
        <p14:creationId xmlns:p14="http://schemas.microsoft.com/office/powerpoint/2010/main" val="26905951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6_Title Slide">
    <p:spTree>
      <p:nvGrpSpPr>
        <p:cNvPr id="1" name=""/>
        <p:cNvGrpSpPr/>
        <p:nvPr/>
      </p:nvGrpSpPr>
      <p:grpSpPr>
        <a:xfrm>
          <a:off x="0" y="0"/>
          <a:ext cx="0" cy="0"/>
          <a:chOff x="0" y="0"/>
          <a:chExt cx="0" cy="0"/>
        </a:xfrm>
      </p:grpSpPr>
      <p:sp>
        <p:nvSpPr>
          <p:cNvPr id="8" name="Picture Placeholder 3"/>
          <p:cNvSpPr>
            <a:spLocks noGrp="1"/>
          </p:cNvSpPr>
          <p:nvPr>
            <p:ph type="pic" sz="quarter" idx="10"/>
          </p:nvPr>
        </p:nvSpPr>
        <p:spPr>
          <a:xfrm>
            <a:off x="6502324" y="662473"/>
            <a:ext cx="2734983" cy="2969860"/>
          </a:xfrm>
          <a:custGeom>
            <a:avLst/>
            <a:gdLst>
              <a:gd name="connsiteX0" fmla="*/ 0 w 2091170"/>
              <a:gd name="connsiteY0" fmla="*/ 0 h 3109819"/>
              <a:gd name="connsiteX1" fmla="*/ 2091170 w 2091170"/>
              <a:gd name="connsiteY1" fmla="*/ 0 h 3109819"/>
              <a:gd name="connsiteX2" fmla="*/ 2091170 w 2091170"/>
              <a:gd name="connsiteY2" fmla="*/ 3109819 h 3109819"/>
              <a:gd name="connsiteX3" fmla="*/ 0 w 2091170"/>
              <a:gd name="connsiteY3" fmla="*/ 3109819 h 3109819"/>
              <a:gd name="connsiteX4" fmla="*/ 0 w 2091170"/>
              <a:gd name="connsiteY4" fmla="*/ 0 h 3109819"/>
              <a:gd name="connsiteX0" fmla="*/ 0 w 2091170"/>
              <a:gd name="connsiteY0" fmla="*/ 317241 h 3427060"/>
              <a:gd name="connsiteX1" fmla="*/ 1363383 w 2091170"/>
              <a:gd name="connsiteY1" fmla="*/ 0 h 3427060"/>
              <a:gd name="connsiteX2" fmla="*/ 2091170 w 2091170"/>
              <a:gd name="connsiteY2" fmla="*/ 3427060 h 3427060"/>
              <a:gd name="connsiteX3" fmla="*/ 0 w 2091170"/>
              <a:gd name="connsiteY3" fmla="*/ 3427060 h 3427060"/>
              <a:gd name="connsiteX4" fmla="*/ 0 w 2091170"/>
              <a:gd name="connsiteY4" fmla="*/ 317241 h 3427060"/>
              <a:gd name="connsiteX0" fmla="*/ 0 w 2734983"/>
              <a:gd name="connsiteY0" fmla="*/ 317241 h 3427060"/>
              <a:gd name="connsiteX1" fmla="*/ 1363383 w 2734983"/>
              <a:gd name="connsiteY1" fmla="*/ 0 h 3427060"/>
              <a:gd name="connsiteX2" fmla="*/ 2734983 w 2734983"/>
              <a:gd name="connsiteY2" fmla="*/ 2521990 h 3427060"/>
              <a:gd name="connsiteX3" fmla="*/ 0 w 2734983"/>
              <a:gd name="connsiteY3" fmla="*/ 3427060 h 3427060"/>
              <a:gd name="connsiteX4" fmla="*/ 0 w 2734983"/>
              <a:gd name="connsiteY4" fmla="*/ 317241 h 3427060"/>
              <a:gd name="connsiteX0" fmla="*/ 0 w 2734983"/>
              <a:gd name="connsiteY0" fmla="*/ 317241 h 2969860"/>
              <a:gd name="connsiteX1" fmla="*/ 1363383 w 2734983"/>
              <a:gd name="connsiteY1" fmla="*/ 0 h 2969860"/>
              <a:gd name="connsiteX2" fmla="*/ 2734983 w 2734983"/>
              <a:gd name="connsiteY2" fmla="*/ 2521990 h 2969860"/>
              <a:gd name="connsiteX3" fmla="*/ 1408923 w 2734983"/>
              <a:gd name="connsiteY3" fmla="*/ 2969860 h 2969860"/>
              <a:gd name="connsiteX4" fmla="*/ 0 w 2734983"/>
              <a:gd name="connsiteY4" fmla="*/ 317241 h 2969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4983" h="2969860">
                <a:moveTo>
                  <a:pt x="0" y="317241"/>
                </a:moveTo>
                <a:lnTo>
                  <a:pt x="1363383" y="0"/>
                </a:lnTo>
                <a:lnTo>
                  <a:pt x="2734983" y="2521990"/>
                </a:lnTo>
                <a:lnTo>
                  <a:pt x="1408923" y="2969860"/>
                </a:lnTo>
                <a:lnTo>
                  <a:pt x="0" y="317241"/>
                </a:lnTo>
                <a:close/>
              </a:path>
            </a:pathLst>
          </a:custGeom>
        </p:spPr>
        <p:txBody>
          <a:bodyPr>
            <a:normAutofit/>
          </a:bodyPr>
          <a:lstStyle>
            <a:lvl1pPr>
              <a:defRPr sz="1600">
                <a:solidFill>
                  <a:schemeClr val="bg1"/>
                </a:solidFill>
              </a:defRPr>
            </a:lvl1pPr>
          </a:lstStyle>
          <a:p>
            <a:endParaRPr lang="id-ID" dirty="0"/>
          </a:p>
        </p:txBody>
      </p:sp>
      <p:sp>
        <p:nvSpPr>
          <p:cNvPr id="15" name="Rectangle 14"/>
          <p:cNvSpPr/>
          <p:nvPr userDrawn="1"/>
        </p:nvSpPr>
        <p:spPr>
          <a:xfrm>
            <a:off x="11528983" y="641189"/>
            <a:ext cx="461914" cy="4571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solidFill>
                <a:schemeClr val="accent1"/>
              </a:solidFill>
            </a:endParaRPr>
          </a:p>
        </p:txBody>
      </p:sp>
      <p:sp>
        <p:nvSpPr>
          <p:cNvPr id="23" name="TextBox 22"/>
          <p:cNvSpPr txBox="1"/>
          <p:nvPr userDrawn="1"/>
        </p:nvSpPr>
        <p:spPr>
          <a:xfrm>
            <a:off x="11560205" y="305131"/>
            <a:ext cx="399469" cy="307777"/>
          </a:xfrm>
          <a:prstGeom prst="rect">
            <a:avLst/>
          </a:prstGeom>
          <a:solidFill>
            <a:schemeClr val="accent1"/>
          </a:solidFill>
          <a:ln>
            <a:noFill/>
          </a:ln>
        </p:spPr>
        <p:txBody>
          <a:bodyPr wrap="none" rtlCol="0">
            <a:spAutoFit/>
          </a:bodyPr>
          <a:lstStyle/>
          <a:p>
            <a:pPr algn="ctr"/>
            <a:fld id="{260E2A6B-A809-4840-BF14-8648BC0BDF87}" type="slidenum">
              <a:rPr lang="id-ID" sz="1400" b="1" smtClean="0">
                <a:solidFill>
                  <a:schemeClr val="accent1"/>
                </a:solidFill>
              </a:rPr>
              <a:pPr algn="ctr"/>
              <a:t>‹#›</a:t>
            </a:fld>
            <a:endParaRPr lang="id-ID" sz="1100" dirty="0">
              <a:solidFill>
                <a:schemeClr val="accent1"/>
              </a:solidFill>
            </a:endParaRPr>
          </a:p>
        </p:txBody>
      </p:sp>
    </p:spTree>
    <p:extLst>
      <p:ext uri="{BB962C8B-B14F-4D97-AF65-F5344CB8AC3E}">
        <p14:creationId xmlns:p14="http://schemas.microsoft.com/office/powerpoint/2010/main" val="2474297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65594" y="1150180"/>
            <a:ext cx="3712854" cy="3217104"/>
          </a:xfrm>
        </p:spPr>
        <p:txBody>
          <a:bodyPr anchor="b">
            <a:normAutofit/>
          </a:bodyPr>
          <a:lstStyle>
            <a:lvl1pPr algn="ctr">
              <a:defRPr sz="4800"/>
            </a:lvl1pPr>
          </a:lstStyle>
          <a:p>
            <a:r>
              <a:rPr lang="en-US" dirty="0"/>
              <a:t>Click to edit Master title style</a:t>
            </a:r>
          </a:p>
        </p:txBody>
      </p:sp>
      <p:sp>
        <p:nvSpPr>
          <p:cNvPr id="3" name="Text Placeholder 2"/>
          <p:cNvSpPr>
            <a:spLocks noGrp="1"/>
          </p:cNvSpPr>
          <p:nvPr>
            <p:ph type="body" idx="1"/>
          </p:nvPr>
        </p:nvSpPr>
        <p:spPr>
          <a:xfrm>
            <a:off x="665594" y="4367285"/>
            <a:ext cx="3712853" cy="1722366"/>
          </a:xfrm>
        </p:spPr>
        <p:txBody>
          <a:bodyPr anchor="t">
            <a:normAutofit/>
          </a:bodyPr>
          <a:lstStyle>
            <a:lvl1pPr marL="0" indent="0" algn="ctr">
              <a:buNone/>
              <a:defRPr sz="2800">
                <a:solidFill>
                  <a:schemeClr val="bg2">
                    <a:lumMod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7" name="Slide Number Placeholder 5"/>
          <p:cNvSpPr txBox="1">
            <a:spLocks/>
          </p:cNvSpPr>
          <p:nvPr userDrawn="1"/>
        </p:nvSpPr>
        <p:spPr>
          <a:xfrm>
            <a:off x="-3" y="6143037"/>
            <a:ext cx="638631" cy="365125"/>
          </a:xfrm>
          <a:prstGeom prst="rect">
            <a:avLst/>
          </a:prstGeom>
          <a:solidFill>
            <a:srgbClr val="C00000"/>
          </a:solidFill>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C47EA9-BC59-4739-B09F-0A7A71A9032C}" type="slidenum">
              <a:rPr lang="en-US" smtClean="0"/>
              <a:pPr/>
              <a:t>‹#›</a:t>
            </a:fld>
            <a:endParaRPr lang="en-US" dirty="0"/>
          </a:p>
        </p:txBody>
      </p:sp>
      <p:sp>
        <p:nvSpPr>
          <p:cNvPr id="8" name="Rectangle 7"/>
          <p:cNvSpPr/>
          <p:nvPr userDrawn="1"/>
        </p:nvSpPr>
        <p:spPr>
          <a:xfrm>
            <a:off x="4544704" y="0"/>
            <a:ext cx="7647296" cy="6858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8251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093110" cy="1325563"/>
          </a:xfr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8" name="Slide Number Placeholder 5"/>
          <p:cNvSpPr txBox="1">
            <a:spLocks/>
          </p:cNvSpPr>
          <p:nvPr userDrawn="1"/>
        </p:nvSpPr>
        <p:spPr>
          <a:xfrm>
            <a:off x="-3" y="6143037"/>
            <a:ext cx="638631" cy="365125"/>
          </a:xfrm>
          <a:prstGeom prst="rect">
            <a:avLst/>
          </a:prstGeom>
          <a:solidFill>
            <a:srgbClr val="C00000"/>
          </a:solidFill>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C47EA9-BC59-4739-B09F-0A7A71A9032C}"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31310" y="116114"/>
            <a:ext cx="2057490" cy="1419860"/>
          </a:xfrm>
          <a:prstGeom prst="rect">
            <a:avLst/>
          </a:prstGeom>
        </p:spPr>
      </p:pic>
    </p:spTree>
    <p:extLst>
      <p:ext uri="{BB962C8B-B14F-4D97-AF65-F5344CB8AC3E}">
        <p14:creationId xmlns:p14="http://schemas.microsoft.com/office/powerpoint/2010/main" val="3754274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10" name="Slide Number Placeholder 5"/>
          <p:cNvSpPr txBox="1">
            <a:spLocks/>
          </p:cNvSpPr>
          <p:nvPr userDrawn="1"/>
        </p:nvSpPr>
        <p:spPr>
          <a:xfrm>
            <a:off x="-3" y="6143037"/>
            <a:ext cx="638631" cy="365125"/>
          </a:xfrm>
          <a:prstGeom prst="rect">
            <a:avLst/>
          </a:prstGeom>
          <a:solidFill>
            <a:srgbClr val="C00000"/>
          </a:solidFill>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C47EA9-BC59-4739-B09F-0A7A71A9032C}" type="slidenum">
              <a:rPr lang="en-US" smtClean="0"/>
              <a:pPr/>
              <a:t>‹#›</a:t>
            </a:fld>
            <a:endParaRPr lang="en-US" dirty="0"/>
          </a:p>
        </p:txBody>
      </p:sp>
    </p:spTree>
    <p:extLst>
      <p:ext uri="{BB962C8B-B14F-4D97-AF65-F5344CB8AC3E}">
        <p14:creationId xmlns:p14="http://schemas.microsoft.com/office/powerpoint/2010/main" val="3971741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6" name="Slide Number Placeholder 5"/>
          <p:cNvSpPr txBox="1">
            <a:spLocks/>
          </p:cNvSpPr>
          <p:nvPr userDrawn="1"/>
        </p:nvSpPr>
        <p:spPr>
          <a:xfrm>
            <a:off x="-3" y="6143037"/>
            <a:ext cx="638631" cy="365125"/>
          </a:xfrm>
          <a:prstGeom prst="rect">
            <a:avLst/>
          </a:prstGeom>
          <a:solidFill>
            <a:srgbClr val="C00000"/>
          </a:solidFill>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C47EA9-BC59-4739-B09F-0A7A71A9032C}" type="slidenum">
              <a:rPr lang="en-US" smtClean="0"/>
              <a:pPr/>
              <a:t>‹#›</a:t>
            </a:fld>
            <a:endParaRPr lang="en-US" dirty="0"/>
          </a:p>
        </p:txBody>
      </p:sp>
    </p:spTree>
    <p:extLst>
      <p:ext uri="{BB962C8B-B14F-4D97-AF65-F5344CB8AC3E}">
        <p14:creationId xmlns:p14="http://schemas.microsoft.com/office/powerpoint/2010/main" val="310071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5" name="Slide Number Placeholder 5"/>
          <p:cNvSpPr txBox="1">
            <a:spLocks/>
          </p:cNvSpPr>
          <p:nvPr userDrawn="1"/>
        </p:nvSpPr>
        <p:spPr>
          <a:xfrm>
            <a:off x="-3" y="6143037"/>
            <a:ext cx="638631" cy="365125"/>
          </a:xfrm>
          <a:prstGeom prst="rect">
            <a:avLst/>
          </a:prstGeom>
          <a:solidFill>
            <a:srgbClr val="C00000"/>
          </a:solidFill>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C47EA9-BC59-4739-B09F-0A7A71A9032C}" type="slidenum">
              <a:rPr lang="en-US" smtClean="0"/>
              <a:pPr/>
              <a:t>‹#›</a:t>
            </a:fld>
            <a:endParaRPr lang="en-US" dirty="0"/>
          </a:p>
        </p:txBody>
      </p:sp>
    </p:spTree>
    <p:extLst>
      <p:ext uri="{BB962C8B-B14F-4D97-AF65-F5344CB8AC3E}">
        <p14:creationId xmlns:p14="http://schemas.microsoft.com/office/powerpoint/2010/main" val="2398948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8" name="Slide Number Placeholder 5"/>
          <p:cNvSpPr txBox="1">
            <a:spLocks/>
          </p:cNvSpPr>
          <p:nvPr userDrawn="1"/>
        </p:nvSpPr>
        <p:spPr>
          <a:xfrm>
            <a:off x="-3" y="6143037"/>
            <a:ext cx="638631" cy="365125"/>
          </a:xfrm>
          <a:prstGeom prst="rect">
            <a:avLst/>
          </a:prstGeom>
          <a:solidFill>
            <a:srgbClr val="C00000"/>
          </a:solidFill>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C47EA9-BC59-4739-B09F-0A7A71A9032C}" type="slidenum">
              <a:rPr lang="en-US" smtClean="0"/>
              <a:pPr/>
              <a:t>‹#›</a:t>
            </a:fld>
            <a:endParaRPr lang="en-US" dirty="0"/>
          </a:p>
        </p:txBody>
      </p:sp>
    </p:spTree>
    <p:extLst>
      <p:ext uri="{BB962C8B-B14F-4D97-AF65-F5344CB8AC3E}">
        <p14:creationId xmlns:p14="http://schemas.microsoft.com/office/powerpoint/2010/main" val="4148979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8" name="Slide Number Placeholder 5"/>
          <p:cNvSpPr txBox="1">
            <a:spLocks/>
          </p:cNvSpPr>
          <p:nvPr userDrawn="1"/>
        </p:nvSpPr>
        <p:spPr>
          <a:xfrm>
            <a:off x="-3" y="6143037"/>
            <a:ext cx="638631" cy="365125"/>
          </a:xfrm>
          <a:prstGeom prst="rect">
            <a:avLst/>
          </a:prstGeom>
          <a:solidFill>
            <a:srgbClr val="C00000"/>
          </a:solidFill>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C47EA9-BC59-4739-B09F-0A7A71A9032C}" type="slidenum">
              <a:rPr lang="en-US" smtClean="0"/>
              <a:pPr/>
              <a:t>‹#›</a:t>
            </a:fld>
            <a:endParaRPr lang="en-US" dirty="0"/>
          </a:p>
        </p:txBody>
      </p:sp>
    </p:spTree>
    <p:extLst>
      <p:ext uri="{BB962C8B-B14F-4D97-AF65-F5344CB8AC3E}">
        <p14:creationId xmlns:p14="http://schemas.microsoft.com/office/powerpoint/2010/main" val="4020863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7" name="Slide Number Placeholder 5">
            <a:extLst>
              <a:ext uri="{FF2B5EF4-FFF2-40B4-BE49-F238E27FC236}">
                <a16:creationId xmlns:a16="http://schemas.microsoft.com/office/drawing/2014/main" id="{554909A7-0F6F-4818-9A5A-1EE9253EDB82}"/>
              </a:ext>
            </a:extLst>
          </p:cNvPr>
          <p:cNvSpPr txBox="1">
            <a:spLocks/>
          </p:cNvSpPr>
          <p:nvPr userDrawn="1"/>
        </p:nvSpPr>
        <p:spPr>
          <a:xfrm>
            <a:off x="-3" y="6143037"/>
            <a:ext cx="638631" cy="365125"/>
          </a:xfrm>
          <a:prstGeom prst="rect">
            <a:avLst/>
          </a:prstGeom>
          <a:solidFill>
            <a:srgbClr val="C00000"/>
          </a:solidFill>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C47EA9-BC59-4739-B09F-0A7A71A9032C}" type="slidenum">
              <a:rPr lang="en-US" smtClean="0"/>
              <a:pPr/>
              <a:t>‹#›</a:t>
            </a:fld>
            <a:endParaRPr lang="en-US" dirty="0"/>
          </a:p>
        </p:txBody>
      </p:sp>
    </p:spTree>
    <p:extLst>
      <p:ext uri="{BB962C8B-B14F-4D97-AF65-F5344CB8AC3E}">
        <p14:creationId xmlns:p14="http://schemas.microsoft.com/office/powerpoint/2010/main" val="17936935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6"/>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25701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1885950" y="0"/>
            <a:ext cx="10306050" cy="6858000"/>
          </a:xfrm>
          <a:prstGeom prst="rect">
            <a:avLst/>
          </a:prstGeom>
          <a:gradFill flip="none" rotWithShape="1">
            <a:gsLst>
              <a:gs pos="0">
                <a:srgbClr val="2F2C1D"/>
              </a:gs>
              <a:gs pos="48000">
                <a:srgbClr val="322F1C"/>
              </a:gs>
              <a:gs pos="100000">
                <a:srgbClr val="3C3523"/>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bg1"/>
              </a:solidFill>
            </a:endParaRPr>
          </a:p>
        </p:txBody>
      </p:sp>
      <p:sp>
        <p:nvSpPr>
          <p:cNvPr id="9" name="Rectangle 8"/>
          <p:cNvSpPr/>
          <p:nvPr/>
        </p:nvSpPr>
        <p:spPr>
          <a:xfrm rot="5400000" flipV="1">
            <a:off x="-1595437" y="3376612"/>
            <a:ext cx="6858000" cy="10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bg1"/>
              </a:solidFill>
            </a:endParaRPr>
          </a:p>
        </p:txBody>
      </p:sp>
      <p:sp>
        <p:nvSpPr>
          <p:cNvPr id="2" name="Title Placeholder 1"/>
          <p:cNvSpPr>
            <a:spLocks noGrp="1"/>
          </p:cNvSpPr>
          <p:nvPr>
            <p:ph type="title"/>
          </p:nvPr>
        </p:nvSpPr>
        <p:spPr>
          <a:xfrm>
            <a:off x="2203450" y="141288"/>
            <a:ext cx="9671050" cy="1325562"/>
          </a:xfrm>
          <a:prstGeom prst="rect">
            <a:avLst/>
          </a:prstGeom>
        </p:spPr>
        <p:txBody>
          <a:bodyPr vert="horz" lIns="91440" tIns="45720" rIns="91440" bIns="45720" rtlCol="0" anchor="ctr">
            <a:normAutofit/>
          </a:bodyPr>
          <a:lstStyle/>
          <a:p>
            <a:r>
              <a:rPr lang="en-US"/>
              <a:t>Click to edit Master title style</a:t>
            </a:r>
          </a:p>
        </p:txBody>
      </p:sp>
      <p:sp>
        <p:nvSpPr>
          <p:cNvPr id="1030" name="Text Placeholder 2"/>
          <p:cNvSpPr>
            <a:spLocks noGrp="1"/>
          </p:cNvSpPr>
          <p:nvPr>
            <p:ph type="body" idx="1"/>
          </p:nvPr>
        </p:nvSpPr>
        <p:spPr bwMode="auto">
          <a:xfrm>
            <a:off x="2203450" y="1606550"/>
            <a:ext cx="9671050" cy="459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2212975" y="6356350"/>
            <a:ext cx="2236788"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endParaRPr lang="en-US"/>
          </a:p>
        </p:txBody>
      </p:sp>
      <p:sp>
        <p:nvSpPr>
          <p:cNvPr id="5" name="Footer Placeholder 4"/>
          <p:cNvSpPr>
            <a:spLocks noGrp="1"/>
          </p:cNvSpPr>
          <p:nvPr>
            <p:ph type="ftr" sz="quarter" idx="3"/>
          </p:nvPr>
        </p:nvSpPr>
        <p:spPr>
          <a:xfrm>
            <a:off x="4732338" y="6380163"/>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dirty="0" smtClean="0">
                <a:solidFill>
                  <a:schemeClr val="tx1">
                    <a:tint val="75000"/>
                  </a:schemeClr>
                </a:solidFill>
                <a:latin typeface="+mn-lt"/>
              </a:defRPr>
            </a:lvl1pPr>
          </a:lstStyle>
          <a:p>
            <a:endParaRPr lang="en-US"/>
          </a:p>
        </p:txBody>
      </p:sp>
      <p:sp>
        <p:nvSpPr>
          <p:cNvPr id="6" name="Slide Number Placeholder 5"/>
          <p:cNvSpPr>
            <a:spLocks noGrp="1"/>
          </p:cNvSpPr>
          <p:nvPr>
            <p:ph type="sldNum" sz="quarter" idx="4"/>
          </p:nvPr>
        </p:nvSpPr>
        <p:spPr>
          <a:xfrm>
            <a:off x="91313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fld id="{DEC47EA9-BC59-4739-B09F-0A7A71A9032C}" type="slidenum">
              <a:rPr lang="en-US" smtClean="0"/>
              <a:t>‹#›</a:t>
            </a:fld>
            <a:endParaRPr lang="en-US"/>
          </a:p>
        </p:txBody>
      </p:sp>
    </p:spTree>
    <p:extLst>
      <p:ext uri="{BB962C8B-B14F-4D97-AF65-F5344CB8AC3E}">
        <p14:creationId xmlns:p14="http://schemas.microsoft.com/office/powerpoint/2010/main" val="20608709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ftr="0" dt="0"/>
  <p:txStyles>
    <p:titleStyle>
      <a:lvl1pPr algn="l" rtl="0" eaLnBrk="1" fontAlgn="base" hangingPunct="1">
        <a:lnSpc>
          <a:spcPct val="90000"/>
        </a:lnSpc>
        <a:spcBef>
          <a:spcPct val="0"/>
        </a:spcBef>
        <a:spcAft>
          <a:spcPct val="0"/>
        </a:spcAft>
        <a:defRPr sz="4400" kern="1200">
          <a:solidFill>
            <a:schemeClr val="bg1"/>
          </a:solidFill>
          <a:effectLst>
            <a:outerShdw blurRad="38100" dist="38100" dir="2700000" algn="tl">
              <a:srgbClr val="000000">
                <a:alpha val="43137"/>
              </a:srgbClr>
            </a:outerShdw>
          </a:effectLst>
          <a:latin typeface="+mj-lt"/>
          <a:ea typeface="+mj-ea"/>
          <a:cs typeface="+mj-cs"/>
        </a:defRPr>
      </a:lvl1pPr>
      <a:lvl2pPr algn="l" rtl="0" eaLnBrk="1" fontAlgn="base" hangingPunct="1">
        <a:lnSpc>
          <a:spcPct val="90000"/>
        </a:lnSpc>
        <a:spcBef>
          <a:spcPct val="0"/>
        </a:spcBef>
        <a:spcAft>
          <a:spcPct val="0"/>
        </a:spcAft>
        <a:defRPr sz="4400">
          <a:solidFill>
            <a:schemeClr val="bg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bg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bg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bg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bg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bg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bg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bg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bg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bg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bg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bg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6.xml"/><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0AYxGFuS5eI"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hyperlink" Target="https://supportservices.jobcorps.gov/disability/Pages/Bookshare.aspx"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hyperlink" Target="https://www.youtube.com/watch?v=5Y00Oe-cODw" TargetMode="External"/><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hyperlink" Target="https://www.vocabulary.com/"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42.png"/></Relationships>
</file>

<file path=ppt/slides/_rels/slide3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s://www.nichd.nih.gov/health/topics/idds/Pages/default.aspx"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7182097" cy="684538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35580" y="1598457"/>
            <a:ext cx="5510938" cy="3310428"/>
          </a:xfrm>
        </p:spPr>
        <p:txBody>
          <a:bodyPr>
            <a:normAutofit fontScale="90000"/>
          </a:bodyPr>
          <a:lstStyle/>
          <a:p>
            <a:r>
              <a:rPr lang="en-US" b="1" dirty="0"/>
              <a:t>Accommodating</a:t>
            </a:r>
            <a:br>
              <a:rPr lang="en-US" b="1" dirty="0"/>
            </a:br>
            <a:r>
              <a:rPr lang="en-US" b="1" dirty="0"/>
              <a:t>and</a:t>
            </a:r>
            <a:br>
              <a:rPr lang="en-US" b="1" dirty="0"/>
            </a:br>
            <a:r>
              <a:rPr lang="en-US" b="1" dirty="0"/>
              <a:t>Supporting </a:t>
            </a:r>
            <a:br>
              <a:rPr lang="en-US" b="1" dirty="0"/>
            </a:br>
            <a:r>
              <a:rPr lang="en-US" b="1" dirty="0"/>
              <a:t>Reading Disabilities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2097" y="0"/>
            <a:ext cx="5009903" cy="6858000"/>
          </a:xfrm>
          <a:prstGeom prst="rect">
            <a:avLst/>
          </a:prstGeom>
        </p:spPr>
      </p:pic>
    </p:spTree>
    <p:extLst>
      <p:ext uri="{BB962C8B-B14F-4D97-AF65-F5344CB8AC3E}">
        <p14:creationId xmlns:p14="http://schemas.microsoft.com/office/powerpoint/2010/main" val="11362162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9405" y="1817371"/>
            <a:ext cx="4045940" cy="3128702"/>
          </a:xfrm>
        </p:spPr>
        <p:txBody>
          <a:bodyPr anchor="b">
            <a:normAutofit fontScale="90000"/>
          </a:bodyPr>
          <a:lstStyle/>
          <a:p>
            <a:r>
              <a:rPr lang="en-US" dirty="0"/>
              <a:t>Supporting Functional Limitations of Reading Disorders</a:t>
            </a:r>
          </a:p>
        </p:txBody>
      </p:sp>
      <p:pic>
        <p:nvPicPr>
          <p:cNvPr id="6" name="Content Placeholder 3"/>
          <p:cNvPicPr>
            <a:picLocks noChangeAspect="1"/>
          </p:cNvPicPr>
          <p:nvPr/>
        </p:nvPicPr>
        <p:blipFill rotWithShape="1">
          <a:blip r:embed="rId3"/>
          <a:srcRect l="9343" t="180" r="11616" b="831"/>
          <a:stretch/>
        </p:blipFill>
        <p:spPr>
          <a:xfrm>
            <a:off x="4555375" y="2059503"/>
            <a:ext cx="7636625" cy="2886570"/>
          </a:xfrm>
          <a:prstGeom prst="rect">
            <a:avLst/>
          </a:prstGeom>
        </p:spPr>
      </p:pic>
    </p:spTree>
    <p:extLst>
      <p:ext uri="{BB962C8B-B14F-4D97-AF65-F5344CB8AC3E}">
        <p14:creationId xmlns:p14="http://schemas.microsoft.com/office/powerpoint/2010/main" val="4668087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 when Considering Reading Accommodations/Strategies</a:t>
            </a:r>
          </a:p>
        </p:txBody>
      </p:sp>
      <p:sp>
        <p:nvSpPr>
          <p:cNvPr id="3" name="Content Placeholder 2"/>
          <p:cNvSpPr>
            <a:spLocks noGrp="1"/>
          </p:cNvSpPr>
          <p:nvPr>
            <p:ph idx="1"/>
          </p:nvPr>
        </p:nvSpPr>
        <p:spPr/>
        <p:txBody>
          <a:bodyPr/>
          <a:lstStyle/>
          <a:p>
            <a:r>
              <a:rPr lang="en-US" b="1" dirty="0">
                <a:solidFill>
                  <a:srgbClr val="0070C0"/>
                </a:solidFill>
              </a:rPr>
              <a:t>Building independence</a:t>
            </a:r>
          </a:p>
          <a:p>
            <a:pPr lvl="1"/>
            <a:r>
              <a:rPr lang="en-US" dirty="0"/>
              <a:t>What accommodations can promote independence and make the student less dependent upon others?</a:t>
            </a:r>
          </a:p>
          <a:p>
            <a:r>
              <a:rPr lang="en-US" b="1" dirty="0">
                <a:solidFill>
                  <a:srgbClr val="0070C0"/>
                </a:solidFill>
              </a:rPr>
              <a:t>Accessibility</a:t>
            </a:r>
          </a:p>
          <a:p>
            <a:pPr lvl="1"/>
            <a:r>
              <a:rPr lang="en-US" dirty="0"/>
              <a:t>How can we best provide access to all areas of the program?</a:t>
            </a:r>
          </a:p>
          <a:p>
            <a:r>
              <a:rPr lang="en-US" b="1" dirty="0">
                <a:solidFill>
                  <a:srgbClr val="0070C0"/>
                </a:solidFill>
              </a:rPr>
              <a:t>Employability</a:t>
            </a:r>
          </a:p>
          <a:p>
            <a:pPr lvl="1"/>
            <a:r>
              <a:rPr lang="en-US" dirty="0"/>
              <a:t>What accommodations translate well into the workplace if still needed?</a:t>
            </a:r>
          </a:p>
          <a:p>
            <a:endParaRPr lang="en-US" dirty="0"/>
          </a:p>
        </p:txBody>
      </p:sp>
    </p:spTree>
    <p:extLst>
      <p:ext uri="{BB962C8B-B14F-4D97-AF65-F5344CB8AC3E}">
        <p14:creationId xmlns:p14="http://schemas.microsoft.com/office/powerpoint/2010/main" val="34349199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E5327-BA81-4215-883B-69EC2A280430}"/>
              </a:ext>
            </a:extLst>
          </p:cNvPr>
          <p:cNvSpPr>
            <a:spLocks noGrp="1"/>
          </p:cNvSpPr>
          <p:nvPr>
            <p:ph type="title"/>
          </p:nvPr>
        </p:nvSpPr>
        <p:spPr>
          <a:xfrm>
            <a:off x="4965430" y="629268"/>
            <a:ext cx="6586491" cy="1286160"/>
          </a:xfrm>
        </p:spPr>
        <p:txBody>
          <a:bodyPr anchor="b">
            <a:normAutofit/>
          </a:bodyPr>
          <a:lstStyle/>
          <a:p>
            <a:r>
              <a:rPr lang="en-US" dirty="0"/>
              <a:t>What Can You Do to Support Reading Functional Limitations?</a:t>
            </a:r>
          </a:p>
        </p:txBody>
      </p:sp>
      <p:sp>
        <p:nvSpPr>
          <p:cNvPr id="3" name="Content Placeholder 2">
            <a:extLst>
              <a:ext uri="{FF2B5EF4-FFF2-40B4-BE49-F238E27FC236}">
                <a16:creationId xmlns:a16="http://schemas.microsoft.com/office/drawing/2014/main" id="{37B85561-3B50-4286-9239-FB93AC14CE3F}"/>
              </a:ext>
            </a:extLst>
          </p:cNvPr>
          <p:cNvSpPr>
            <a:spLocks noGrp="1"/>
          </p:cNvSpPr>
          <p:nvPr>
            <p:ph idx="1"/>
          </p:nvPr>
        </p:nvSpPr>
        <p:spPr>
          <a:xfrm>
            <a:off x="4965431" y="2438400"/>
            <a:ext cx="6586489" cy="3785419"/>
          </a:xfrm>
        </p:spPr>
        <p:txBody>
          <a:bodyPr>
            <a:normAutofit fontScale="92500" lnSpcReduction="10000"/>
          </a:bodyPr>
          <a:lstStyle/>
          <a:p>
            <a:pPr marL="514350" indent="-514350">
              <a:buFont typeface="+mj-lt"/>
              <a:buAutoNum type="arabicPeriod"/>
            </a:pPr>
            <a:r>
              <a:rPr lang="en-US" b="1" dirty="0">
                <a:solidFill>
                  <a:srgbClr val="0070C0"/>
                </a:solidFill>
              </a:rPr>
              <a:t>Accommodate</a:t>
            </a:r>
            <a:r>
              <a:rPr lang="en-US" dirty="0"/>
              <a:t> the functional limitations and remove barriers to the program.</a:t>
            </a:r>
          </a:p>
          <a:p>
            <a:pPr marL="514350" indent="-514350">
              <a:buFont typeface="+mj-lt"/>
              <a:buAutoNum type="arabicPeriod"/>
            </a:pPr>
            <a:r>
              <a:rPr lang="en-US" dirty="0"/>
              <a:t>Teach students </a:t>
            </a:r>
            <a:r>
              <a:rPr lang="en-US" b="1" dirty="0">
                <a:solidFill>
                  <a:srgbClr val="0070C0"/>
                </a:solidFill>
              </a:rPr>
              <a:t>strategies</a:t>
            </a:r>
            <a:r>
              <a:rPr lang="en-US" dirty="0"/>
              <a:t> they can use to support their functional limitations.</a:t>
            </a:r>
          </a:p>
          <a:p>
            <a:pPr marL="514350" indent="-514350">
              <a:buFont typeface="+mj-lt"/>
              <a:buAutoNum type="arabicPeriod"/>
            </a:pPr>
            <a:r>
              <a:rPr lang="en-US" dirty="0"/>
              <a:t>Assist students in developing </a:t>
            </a:r>
            <a:r>
              <a:rPr lang="en-US" b="1" dirty="0">
                <a:solidFill>
                  <a:srgbClr val="0070C0"/>
                </a:solidFill>
              </a:rPr>
              <a:t>compensatory skills</a:t>
            </a:r>
            <a:r>
              <a:rPr lang="en-US" dirty="0"/>
              <a:t>.</a:t>
            </a:r>
          </a:p>
          <a:p>
            <a:pPr marL="514350" indent="-514350">
              <a:buFont typeface="+mj-lt"/>
              <a:buAutoNum type="arabicPeriod"/>
            </a:pPr>
            <a:r>
              <a:rPr lang="en-US" b="1" dirty="0">
                <a:solidFill>
                  <a:srgbClr val="0070C0"/>
                </a:solidFill>
              </a:rPr>
              <a:t>Remediate</a:t>
            </a:r>
            <a:r>
              <a:rPr lang="en-US" dirty="0"/>
              <a:t> skills deficits.</a:t>
            </a:r>
          </a:p>
          <a:p>
            <a:pPr marL="0" indent="0" algn="ctr">
              <a:buNone/>
            </a:pPr>
            <a:r>
              <a:rPr lang="en-US" dirty="0">
                <a:solidFill>
                  <a:schemeClr val="accent6"/>
                </a:solidFill>
              </a:rPr>
              <a:t>This webinar focuses on items #1 and #2.</a:t>
            </a:r>
          </a:p>
          <a:p>
            <a:pPr lvl="1"/>
            <a:endParaRPr lang="en-US" sz="2000" dirty="0">
              <a:solidFill>
                <a:schemeClr val="accent6"/>
              </a:solidFill>
            </a:endParaRPr>
          </a:p>
          <a:p>
            <a:endParaRPr lang="en-US" sz="2000" dirty="0"/>
          </a:p>
        </p:txBody>
      </p:sp>
      <p:pic>
        <p:nvPicPr>
          <p:cNvPr id="4" name="Picture 3">
            <a:extLst>
              <a:ext uri="{FF2B5EF4-FFF2-40B4-BE49-F238E27FC236}">
                <a16:creationId xmlns:a16="http://schemas.microsoft.com/office/drawing/2014/main" id="{8F2B8E28-812A-40DC-84DD-D0720428CC2D}"/>
              </a:ext>
            </a:extLst>
          </p:cNvPr>
          <p:cNvPicPr>
            <a:picLocks noChangeAspect="1"/>
          </p:cNvPicPr>
          <p:nvPr/>
        </p:nvPicPr>
        <p:blipFill rotWithShape="1">
          <a:blip r:embed="rId3"/>
          <a:srcRect b="1618"/>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BE8555"/>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7636878B-03DD-481F-A767-BF96889E8D31}"/>
              </a:ext>
            </a:extLst>
          </p:cNvPr>
          <p:cNvSpPr txBox="1">
            <a:spLocks/>
          </p:cNvSpPr>
          <p:nvPr/>
        </p:nvSpPr>
        <p:spPr>
          <a:xfrm>
            <a:off x="-3" y="6143037"/>
            <a:ext cx="638631" cy="365125"/>
          </a:xfrm>
          <a:prstGeom prst="rect">
            <a:avLst/>
          </a:prstGeom>
          <a:solidFill>
            <a:srgbClr val="C00000"/>
          </a:solidFill>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C47EA9-BC59-4739-B09F-0A7A71A9032C}" type="slidenum">
              <a:rPr lang="en-US" smtClean="0"/>
              <a:pPr/>
              <a:t>12</a:t>
            </a:fld>
            <a:endParaRPr lang="en-US" dirty="0"/>
          </a:p>
        </p:txBody>
      </p:sp>
    </p:spTree>
    <p:extLst>
      <p:ext uri="{BB962C8B-B14F-4D97-AF65-F5344CB8AC3E}">
        <p14:creationId xmlns:p14="http://schemas.microsoft.com/office/powerpoint/2010/main" val="3918670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1407968"/>
            <a:ext cx="4307840" cy="3179617"/>
          </a:xfrm>
        </p:spPr>
        <p:txBody>
          <a:bodyPr anchor="b">
            <a:normAutofit fontScale="90000"/>
          </a:bodyPr>
          <a:lstStyle/>
          <a:p>
            <a:r>
              <a:rPr lang="en-US" sz="4400" dirty="0"/>
              <a:t>Accommodating Functional Limitations</a:t>
            </a:r>
            <a:br>
              <a:rPr lang="en-US" sz="4400" dirty="0"/>
            </a:br>
            <a:r>
              <a:rPr lang="en-US" sz="4400" dirty="0"/>
              <a:t>and </a:t>
            </a:r>
            <a:br>
              <a:rPr lang="en-US" sz="4400" dirty="0"/>
            </a:br>
            <a:r>
              <a:rPr lang="en-US" sz="4400" dirty="0"/>
              <a:t>Reading Strategies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5550" y="1407968"/>
            <a:ext cx="5527964" cy="4145973"/>
          </a:xfrm>
          <a:prstGeom prst="rect">
            <a:avLst/>
          </a:prstGeom>
        </p:spPr>
      </p:pic>
    </p:spTree>
    <p:extLst>
      <p:ext uri="{BB962C8B-B14F-4D97-AF65-F5344CB8AC3E}">
        <p14:creationId xmlns:p14="http://schemas.microsoft.com/office/powerpoint/2010/main" val="39397609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768703" y="432313"/>
            <a:ext cx="5038331" cy="3579528"/>
          </a:xfrm>
        </p:spPr>
        <p:txBody>
          <a:bodyPr>
            <a:normAutofit/>
          </a:bodyPr>
          <a:lstStyle/>
          <a:p>
            <a:pPr algn="ctr"/>
            <a:r>
              <a:rPr lang="en-US" sz="6000" b="1" dirty="0">
                <a:solidFill>
                  <a:schemeClr val="accent6"/>
                </a:solidFill>
              </a:rPr>
              <a:t>Poll</a:t>
            </a:r>
            <a:br>
              <a:rPr lang="en-US" dirty="0"/>
            </a:br>
            <a:r>
              <a:rPr lang="en-US" i="1" dirty="0">
                <a:solidFill>
                  <a:schemeClr val="accent6"/>
                </a:solidFill>
              </a:rPr>
              <a:t>Assistive Technology for Reading Support</a:t>
            </a:r>
          </a:p>
        </p:txBody>
      </p:sp>
      <p:sp>
        <p:nvSpPr>
          <p:cNvPr id="2" name="Rectangle 1"/>
          <p:cNvSpPr/>
          <p:nvPr/>
        </p:nvSpPr>
        <p:spPr>
          <a:xfrm>
            <a:off x="5977217" y="3244334"/>
            <a:ext cx="237566" cy="369332"/>
          </a:xfrm>
          <a:prstGeom prst="rect">
            <a:avLst/>
          </a:prstGeom>
        </p:spPr>
        <p:txBody>
          <a:bodyPr wrap="none">
            <a:spAutoFit/>
          </a:bodyPr>
          <a:lstStyle/>
          <a:p>
            <a:r>
              <a:rPr lang="en-US" dirty="0"/>
              <a:t> </a:t>
            </a:r>
          </a:p>
        </p:txBody>
      </p:sp>
      <p:sp>
        <p:nvSpPr>
          <p:cNvPr id="5" name="TextBox 4">
            <a:extLst>
              <a:ext uri="{FF2B5EF4-FFF2-40B4-BE49-F238E27FC236}">
                <a16:creationId xmlns:a16="http://schemas.microsoft.com/office/drawing/2014/main" id="{185C96C4-FF67-4C99-ADC1-88BAA63E2420}"/>
              </a:ext>
            </a:extLst>
          </p:cNvPr>
          <p:cNvSpPr txBox="1"/>
          <p:nvPr/>
        </p:nvSpPr>
        <p:spPr>
          <a:xfrm>
            <a:off x="1102479" y="3502046"/>
            <a:ext cx="6375450" cy="2677656"/>
          </a:xfrm>
          <a:prstGeom prst="rect">
            <a:avLst/>
          </a:prstGeom>
          <a:noFill/>
        </p:spPr>
        <p:txBody>
          <a:bodyPr wrap="square" rtlCol="0">
            <a:spAutoFit/>
          </a:bodyPr>
          <a:lstStyle/>
          <a:p>
            <a:pPr algn="ctr"/>
            <a:r>
              <a:rPr lang="en-US" sz="2800" dirty="0"/>
              <a:t>Our center is currently using some form of assistive technology (</a:t>
            </a:r>
            <a:r>
              <a:rPr lang="en-US" sz="2800" dirty="0" err="1"/>
              <a:t>BookShare</a:t>
            </a:r>
            <a:r>
              <a:rPr lang="en-US" sz="2800" dirty="0"/>
              <a:t>, screen readers, reading apps, etc.) to support students with reading difficulties.</a:t>
            </a:r>
          </a:p>
          <a:p>
            <a:pPr algn="ctr"/>
            <a:endParaRPr lang="en-US" sz="2800" dirty="0"/>
          </a:p>
          <a:p>
            <a:pPr algn="ctr"/>
            <a:r>
              <a:rPr lang="en-US" sz="2800" b="1" dirty="0">
                <a:solidFill>
                  <a:srgbClr val="0070C0"/>
                </a:solidFill>
              </a:rPr>
              <a:t>Yes</a:t>
            </a:r>
            <a:r>
              <a:rPr lang="en-US" sz="2800" dirty="0"/>
              <a:t> or </a:t>
            </a:r>
            <a:r>
              <a:rPr lang="en-US" sz="2800" b="1" dirty="0">
                <a:solidFill>
                  <a:srgbClr val="0070C0"/>
                </a:solidFill>
              </a:rPr>
              <a:t>No</a:t>
            </a:r>
            <a:r>
              <a:rPr lang="en-US" sz="2800" dirty="0"/>
              <a:t>.</a:t>
            </a:r>
          </a:p>
        </p:txBody>
      </p:sp>
      <p:grpSp>
        <p:nvGrpSpPr>
          <p:cNvPr id="7" name="Group 6">
            <a:extLst>
              <a:ext uri="{FF2B5EF4-FFF2-40B4-BE49-F238E27FC236}">
                <a16:creationId xmlns:a16="http://schemas.microsoft.com/office/drawing/2014/main" id="{DD600AC5-29B7-4588-AECE-C83654E95A21}"/>
              </a:ext>
            </a:extLst>
          </p:cNvPr>
          <p:cNvGrpSpPr/>
          <p:nvPr/>
        </p:nvGrpSpPr>
        <p:grpSpPr>
          <a:xfrm>
            <a:off x="7860703" y="672151"/>
            <a:ext cx="3560716" cy="6352505"/>
            <a:chOff x="7979097" y="739055"/>
            <a:chExt cx="3560716" cy="6352505"/>
          </a:xfrm>
        </p:grpSpPr>
        <p:grpSp>
          <p:nvGrpSpPr>
            <p:cNvPr id="8" name="Group 7">
              <a:extLst>
                <a:ext uri="{FF2B5EF4-FFF2-40B4-BE49-F238E27FC236}">
                  <a16:creationId xmlns:a16="http://schemas.microsoft.com/office/drawing/2014/main" id="{9204D35F-CD76-46EB-AB9A-FB2AB0DE5508}"/>
                </a:ext>
              </a:extLst>
            </p:cNvPr>
            <p:cNvGrpSpPr/>
            <p:nvPr/>
          </p:nvGrpSpPr>
          <p:grpSpPr>
            <a:xfrm>
              <a:off x="7979097" y="1846159"/>
              <a:ext cx="3560716" cy="5245401"/>
              <a:chOff x="-6400800" y="725488"/>
              <a:chExt cx="3662362" cy="5903912"/>
            </a:xfrm>
          </p:grpSpPr>
          <p:sp>
            <p:nvSpPr>
              <p:cNvPr id="13" name="Freeform 165">
                <a:extLst>
                  <a:ext uri="{FF2B5EF4-FFF2-40B4-BE49-F238E27FC236}">
                    <a16:creationId xmlns:a16="http://schemas.microsoft.com/office/drawing/2014/main" id="{5D4D9071-1551-4E99-8ABB-D205D8E94A98}"/>
                  </a:ext>
                </a:extLst>
              </p:cNvPr>
              <p:cNvSpPr>
                <a:spLocks/>
              </p:cNvSpPr>
              <p:nvPr/>
            </p:nvSpPr>
            <p:spPr bwMode="auto">
              <a:xfrm>
                <a:off x="-5033963" y="1084263"/>
                <a:ext cx="796925" cy="790575"/>
              </a:xfrm>
              <a:custGeom>
                <a:avLst/>
                <a:gdLst>
                  <a:gd name="T0" fmla="*/ 0 w 2009"/>
                  <a:gd name="T1" fmla="*/ 845 h 1990"/>
                  <a:gd name="T2" fmla="*/ 48 w 2009"/>
                  <a:gd name="T3" fmla="*/ 1494 h 1990"/>
                  <a:gd name="T4" fmla="*/ 508 w 2009"/>
                  <a:gd name="T5" fmla="*/ 1864 h 1990"/>
                  <a:gd name="T6" fmla="*/ 508 w 2009"/>
                  <a:gd name="T7" fmla="*/ 1864 h 1990"/>
                  <a:gd name="T8" fmla="*/ 515 w 2009"/>
                  <a:gd name="T9" fmla="*/ 1855 h 1990"/>
                  <a:gd name="T10" fmla="*/ 526 w 2009"/>
                  <a:gd name="T11" fmla="*/ 1846 h 1990"/>
                  <a:gd name="T12" fmla="*/ 540 w 2009"/>
                  <a:gd name="T13" fmla="*/ 1833 h 1990"/>
                  <a:gd name="T14" fmla="*/ 560 w 2009"/>
                  <a:gd name="T15" fmla="*/ 1817 h 1990"/>
                  <a:gd name="T16" fmla="*/ 585 w 2009"/>
                  <a:gd name="T17" fmla="*/ 1799 h 1990"/>
                  <a:gd name="T18" fmla="*/ 615 w 2009"/>
                  <a:gd name="T19" fmla="*/ 1781 h 1990"/>
                  <a:gd name="T20" fmla="*/ 651 w 2009"/>
                  <a:gd name="T21" fmla="*/ 1761 h 1990"/>
                  <a:gd name="T22" fmla="*/ 692 w 2009"/>
                  <a:gd name="T23" fmla="*/ 1742 h 1990"/>
                  <a:gd name="T24" fmla="*/ 716 w 2009"/>
                  <a:gd name="T25" fmla="*/ 1733 h 1990"/>
                  <a:gd name="T26" fmla="*/ 740 w 2009"/>
                  <a:gd name="T27" fmla="*/ 1723 h 1990"/>
                  <a:gd name="T28" fmla="*/ 766 w 2009"/>
                  <a:gd name="T29" fmla="*/ 1714 h 1990"/>
                  <a:gd name="T30" fmla="*/ 794 w 2009"/>
                  <a:gd name="T31" fmla="*/ 1706 h 1990"/>
                  <a:gd name="T32" fmla="*/ 825 w 2009"/>
                  <a:gd name="T33" fmla="*/ 1698 h 1990"/>
                  <a:gd name="T34" fmla="*/ 856 w 2009"/>
                  <a:gd name="T35" fmla="*/ 1690 h 1990"/>
                  <a:gd name="T36" fmla="*/ 889 w 2009"/>
                  <a:gd name="T37" fmla="*/ 1683 h 1990"/>
                  <a:gd name="T38" fmla="*/ 925 w 2009"/>
                  <a:gd name="T39" fmla="*/ 1677 h 1990"/>
                  <a:gd name="T40" fmla="*/ 961 w 2009"/>
                  <a:gd name="T41" fmla="*/ 1671 h 1990"/>
                  <a:gd name="T42" fmla="*/ 1001 w 2009"/>
                  <a:gd name="T43" fmla="*/ 1666 h 1990"/>
                  <a:gd name="T44" fmla="*/ 1041 w 2009"/>
                  <a:gd name="T45" fmla="*/ 1664 h 1990"/>
                  <a:gd name="T46" fmla="*/ 1083 w 2009"/>
                  <a:gd name="T47" fmla="*/ 1661 h 1990"/>
                  <a:gd name="T48" fmla="*/ 1128 w 2009"/>
                  <a:gd name="T49" fmla="*/ 1658 h 1990"/>
                  <a:gd name="T50" fmla="*/ 1175 w 2009"/>
                  <a:gd name="T51" fmla="*/ 1658 h 1990"/>
                  <a:gd name="T52" fmla="*/ 1175 w 2009"/>
                  <a:gd name="T53" fmla="*/ 1658 h 1990"/>
                  <a:gd name="T54" fmla="*/ 1216 w 2009"/>
                  <a:gd name="T55" fmla="*/ 1660 h 1990"/>
                  <a:gd name="T56" fmla="*/ 1258 w 2009"/>
                  <a:gd name="T57" fmla="*/ 1662 h 1990"/>
                  <a:gd name="T58" fmla="*/ 1297 w 2009"/>
                  <a:gd name="T59" fmla="*/ 1666 h 1990"/>
                  <a:gd name="T60" fmla="*/ 1339 w 2009"/>
                  <a:gd name="T61" fmla="*/ 1673 h 1990"/>
                  <a:gd name="T62" fmla="*/ 1377 w 2009"/>
                  <a:gd name="T63" fmla="*/ 1679 h 1990"/>
                  <a:gd name="T64" fmla="*/ 1417 w 2009"/>
                  <a:gd name="T65" fmla="*/ 1689 h 1990"/>
                  <a:gd name="T66" fmla="*/ 1454 w 2009"/>
                  <a:gd name="T67" fmla="*/ 1698 h 1990"/>
                  <a:gd name="T68" fmla="*/ 1493 w 2009"/>
                  <a:gd name="T69" fmla="*/ 1710 h 1990"/>
                  <a:gd name="T70" fmla="*/ 1529 w 2009"/>
                  <a:gd name="T71" fmla="*/ 1722 h 1990"/>
                  <a:gd name="T72" fmla="*/ 1565 w 2009"/>
                  <a:gd name="T73" fmla="*/ 1735 h 1990"/>
                  <a:gd name="T74" fmla="*/ 1600 w 2009"/>
                  <a:gd name="T75" fmla="*/ 1749 h 1990"/>
                  <a:gd name="T76" fmla="*/ 1634 w 2009"/>
                  <a:gd name="T77" fmla="*/ 1763 h 1990"/>
                  <a:gd name="T78" fmla="*/ 1667 w 2009"/>
                  <a:gd name="T79" fmla="*/ 1778 h 1990"/>
                  <a:gd name="T80" fmla="*/ 1699 w 2009"/>
                  <a:gd name="T81" fmla="*/ 1793 h 1990"/>
                  <a:gd name="T82" fmla="*/ 1759 w 2009"/>
                  <a:gd name="T83" fmla="*/ 1823 h 1990"/>
                  <a:gd name="T84" fmla="*/ 1814 w 2009"/>
                  <a:gd name="T85" fmla="*/ 1855 h 1990"/>
                  <a:gd name="T86" fmla="*/ 1862 w 2009"/>
                  <a:gd name="T87" fmla="*/ 1884 h 1990"/>
                  <a:gd name="T88" fmla="*/ 1906 w 2009"/>
                  <a:gd name="T89" fmla="*/ 1912 h 1990"/>
                  <a:gd name="T90" fmla="*/ 1942 w 2009"/>
                  <a:gd name="T91" fmla="*/ 1938 h 1990"/>
                  <a:gd name="T92" fmla="*/ 1971 w 2009"/>
                  <a:gd name="T93" fmla="*/ 1959 h 1990"/>
                  <a:gd name="T94" fmla="*/ 1992 w 2009"/>
                  <a:gd name="T95" fmla="*/ 1975 h 1990"/>
                  <a:gd name="T96" fmla="*/ 2009 w 2009"/>
                  <a:gd name="T97" fmla="*/ 1990 h 1990"/>
                  <a:gd name="T98" fmla="*/ 1980 w 2009"/>
                  <a:gd name="T99" fmla="*/ 0 h 1990"/>
                  <a:gd name="T100" fmla="*/ 0 w 2009"/>
                  <a:gd name="T101" fmla="*/ 845 h 19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09" h="1990">
                    <a:moveTo>
                      <a:pt x="0" y="845"/>
                    </a:moveTo>
                    <a:lnTo>
                      <a:pt x="48" y="1494"/>
                    </a:lnTo>
                    <a:lnTo>
                      <a:pt x="508" y="1864"/>
                    </a:lnTo>
                    <a:lnTo>
                      <a:pt x="508" y="1864"/>
                    </a:lnTo>
                    <a:lnTo>
                      <a:pt x="515" y="1855"/>
                    </a:lnTo>
                    <a:lnTo>
                      <a:pt x="526" y="1846"/>
                    </a:lnTo>
                    <a:lnTo>
                      <a:pt x="540" y="1833"/>
                    </a:lnTo>
                    <a:lnTo>
                      <a:pt x="560" y="1817"/>
                    </a:lnTo>
                    <a:lnTo>
                      <a:pt x="585" y="1799"/>
                    </a:lnTo>
                    <a:lnTo>
                      <a:pt x="615" y="1781"/>
                    </a:lnTo>
                    <a:lnTo>
                      <a:pt x="651" y="1761"/>
                    </a:lnTo>
                    <a:lnTo>
                      <a:pt x="692" y="1742"/>
                    </a:lnTo>
                    <a:lnTo>
                      <a:pt x="716" y="1733"/>
                    </a:lnTo>
                    <a:lnTo>
                      <a:pt x="740" y="1723"/>
                    </a:lnTo>
                    <a:lnTo>
                      <a:pt x="766" y="1714"/>
                    </a:lnTo>
                    <a:lnTo>
                      <a:pt x="794" y="1706"/>
                    </a:lnTo>
                    <a:lnTo>
                      <a:pt x="825" y="1698"/>
                    </a:lnTo>
                    <a:lnTo>
                      <a:pt x="856" y="1690"/>
                    </a:lnTo>
                    <a:lnTo>
                      <a:pt x="889" y="1683"/>
                    </a:lnTo>
                    <a:lnTo>
                      <a:pt x="925" y="1677"/>
                    </a:lnTo>
                    <a:lnTo>
                      <a:pt x="961" y="1671"/>
                    </a:lnTo>
                    <a:lnTo>
                      <a:pt x="1001" y="1666"/>
                    </a:lnTo>
                    <a:lnTo>
                      <a:pt x="1041" y="1664"/>
                    </a:lnTo>
                    <a:lnTo>
                      <a:pt x="1083" y="1661"/>
                    </a:lnTo>
                    <a:lnTo>
                      <a:pt x="1128" y="1658"/>
                    </a:lnTo>
                    <a:lnTo>
                      <a:pt x="1175" y="1658"/>
                    </a:lnTo>
                    <a:lnTo>
                      <a:pt x="1175" y="1658"/>
                    </a:lnTo>
                    <a:lnTo>
                      <a:pt x="1216" y="1660"/>
                    </a:lnTo>
                    <a:lnTo>
                      <a:pt x="1258" y="1662"/>
                    </a:lnTo>
                    <a:lnTo>
                      <a:pt x="1297" y="1666"/>
                    </a:lnTo>
                    <a:lnTo>
                      <a:pt x="1339" y="1673"/>
                    </a:lnTo>
                    <a:lnTo>
                      <a:pt x="1377" y="1679"/>
                    </a:lnTo>
                    <a:lnTo>
                      <a:pt x="1417" y="1689"/>
                    </a:lnTo>
                    <a:lnTo>
                      <a:pt x="1454" y="1698"/>
                    </a:lnTo>
                    <a:lnTo>
                      <a:pt x="1493" y="1710"/>
                    </a:lnTo>
                    <a:lnTo>
                      <a:pt x="1529" y="1722"/>
                    </a:lnTo>
                    <a:lnTo>
                      <a:pt x="1565" y="1735"/>
                    </a:lnTo>
                    <a:lnTo>
                      <a:pt x="1600" y="1749"/>
                    </a:lnTo>
                    <a:lnTo>
                      <a:pt x="1634" y="1763"/>
                    </a:lnTo>
                    <a:lnTo>
                      <a:pt x="1667" y="1778"/>
                    </a:lnTo>
                    <a:lnTo>
                      <a:pt x="1699" y="1793"/>
                    </a:lnTo>
                    <a:lnTo>
                      <a:pt x="1759" y="1823"/>
                    </a:lnTo>
                    <a:lnTo>
                      <a:pt x="1814" y="1855"/>
                    </a:lnTo>
                    <a:lnTo>
                      <a:pt x="1862" y="1884"/>
                    </a:lnTo>
                    <a:lnTo>
                      <a:pt x="1906" y="1912"/>
                    </a:lnTo>
                    <a:lnTo>
                      <a:pt x="1942" y="1938"/>
                    </a:lnTo>
                    <a:lnTo>
                      <a:pt x="1971" y="1959"/>
                    </a:lnTo>
                    <a:lnTo>
                      <a:pt x="1992" y="1975"/>
                    </a:lnTo>
                    <a:lnTo>
                      <a:pt x="2009" y="1990"/>
                    </a:lnTo>
                    <a:lnTo>
                      <a:pt x="1980" y="0"/>
                    </a:lnTo>
                    <a:lnTo>
                      <a:pt x="0" y="845"/>
                    </a:lnTo>
                    <a:close/>
                  </a:path>
                </a:pathLst>
              </a:custGeom>
              <a:solidFill>
                <a:srgbClr val="5F2A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66">
                <a:extLst>
                  <a:ext uri="{FF2B5EF4-FFF2-40B4-BE49-F238E27FC236}">
                    <a16:creationId xmlns:a16="http://schemas.microsoft.com/office/drawing/2014/main" id="{F18BCC80-F6D2-42C6-B0D6-0D98096E8D5A}"/>
                  </a:ext>
                </a:extLst>
              </p:cNvPr>
              <p:cNvSpPr>
                <a:spLocks/>
              </p:cNvSpPr>
              <p:nvPr/>
            </p:nvSpPr>
            <p:spPr bwMode="auto">
              <a:xfrm>
                <a:off x="-4738688" y="1773238"/>
                <a:ext cx="327025" cy="392113"/>
              </a:xfrm>
              <a:custGeom>
                <a:avLst/>
                <a:gdLst>
                  <a:gd name="T0" fmla="*/ 824 w 824"/>
                  <a:gd name="T1" fmla="*/ 860 h 985"/>
                  <a:gd name="T2" fmla="*/ 821 w 824"/>
                  <a:gd name="T3" fmla="*/ 885 h 985"/>
                  <a:gd name="T4" fmla="*/ 812 w 824"/>
                  <a:gd name="T5" fmla="*/ 909 h 985"/>
                  <a:gd name="T6" fmla="*/ 799 w 824"/>
                  <a:gd name="T7" fmla="*/ 930 h 985"/>
                  <a:gd name="T8" fmla="*/ 780 w 824"/>
                  <a:gd name="T9" fmla="*/ 947 h 985"/>
                  <a:gd name="T10" fmla="*/ 759 w 824"/>
                  <a:gd name="T11" fmla="*/ 963 h 985"/>
                  <a:gd name="T12" fmla="*/ 733 w 824"/>
                  <a:gd name="T13" fmla="*/ 974 h 985"/>
                  <a:gd name="T14" fmla="*/ 705 w 824"/>
                  <a:gd name="T15" fmla="*/ 982 h 985"/>
                  <a:gd name="T16" fmla="*/ 676 w 824"/>
                  <a:gd name="T17" fmla="*/ 985 h 985"/>
                  <a:gd name="T18" fmla="*/ 148 w 824"/>
                  <a:gd name="T19" fmla="*/ 985 h 985"/>
                  <a:gd name="T20" fmla="*/ 119 w 824"/>
                  <a:gd name="T21" fmla="*/ 982 h 985"/>
                  <a:gd name="T22" fmla="*/ 91 w 824"/>
                  <a:gd name="T23" fmla="*/ 974 h 985"/>
                  <a:gd name="T24" fmla="*/ 65 w 824"/>
                  <a:gd name="T25" fmla="*/ 963 h 985"/>
                  <a:gd name="T26" fmla="*/ 44 w 824"/>
                  <a:gd name="T27" fmla="*/ 947 h 985"/>
                  <a:gd name="T28" fmla="*/ 25 w 824"/>
                  <a:gd name="T29" fmla="*/ 930 h 985"/>
                  <a:gd name="T30" fmla="*/ 12 w 824"/>
                  <a:gd name="T31" fmla="*/ 909 h 985"/>
                  <a:gd name="T32" fmla="*/ 4 w 824"/>
                  <a:gd name="T33" fmla="*/ 885 h 985"/>
                  <a:gd name="T34" fmla="*/ 0 w 824"/>
                  <a:gd name="T35" fmla="*/ 860 h 985"/>
                  <a:gd name="T36" fmla="*/ 0 w 824"/>
                  <a:gd name="T37" fmla="*/ 46 h 985"/>
                  <a:gd name="T38" fmla="*/ 4 w 824"/>
                  <a:gd name="T39" fmla="*/ 25 h 985"/>
                  <a:gd name="T40" fmla="*/ 12 w 824"/>
                  <a:gd name="T41" fmla="*/ 12 h 985"/>
                  <a:gd name="T42" fmla="*/ 25 w 824"/>
                  <a:gd name="T43" fmla="*/ 4 h 985"/>
                  <a:gd name="T44" fmla="*/ 44 w 824"/>
                  <a:gd name="T45" fmla="*/ 0 h 985"/>
                  <a:gd name="T46" fmla="*/ 91 w 824"/>
                  <a:gd name="T47" fmla="*/ 1 h 985"/>
                  <a:gd name="T48" fmla="*/ 148 w 824"/>
                  <a:gd name="T49" fmla="*/ 4 h 985"/>
                  <a:gd name="T50" fmla="*/ 676 w 824"/>
                  <a:gd name="T51" fmla="*/ 4 h 985"/>
                  <a:gd name="T52" fmla="*/ 733 w 824"/>
                  <a:gd name="T53" fmla="*/ 1 h 985"/>
                  <a:gd name="T54" fmla="*/ 780 w 824"/>
                  <a:gd name="T55" fmla="*/ 0 h 985"/>
                  <a:gd name="T56" fmla="*/ 799 w 824"/>
                  <a:gd name="T57" fmla="*/ 4 h 985"/>
                  <a:gd name="T58" fmla="*/ 812 w 824"/>
                  <a:gd name="T59" fmla="*/ 12 h 985"/>
                  <a:gd name="T60" fmla="*/ 821 w 824"/>
                  <a:gd name="T61" fmla="*/ 25 h 985"/>
                  <a:gd name="T62" fmla="*/ 824 w 824"/>
                  <a:gd name="T63" fmla="*/ 46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4" h="985">
                    <a:moveTo>
                      <a:pt x="824" y="860"/>
                    </a:moveTo>
                    <a:lnTo>
                      <a:pt x="824" y="860"/>
                    </a:lnTo>
                    <a:lnTo>
                      <a:pt x="823" y="873"/>
                    </a:lnTo>
                    <a:lnTo>
                      <a:pt x="821" y="885"/>
                    </a:lnTo>
                    <a:lnTo>
                      <a:pt x="817" y="897"/>
                    </a:lnTo>
                    <a:lnTo>
                      <a:pt x="812" y="909"/>
                    </a:lnTo>
                    <a:lnTo>
                      <a:pt x="805" y="919"/>
                    </a:lnTo>
                    <a:lnTo>
                      <a:pt x="799" y="930"/>
                    </a:lnTo>
                    <a:lnTo>
                      <a:pt x="791" y="939"/>
                    </a:lnTo>
                    <a:lnTo>
                      <a:pt x="780" y="947"/>
                    </a:lnTo>
                    <a:lnTo>
                      <a:pt x="771" y="955"/>
                    </a:lnTo>
                    <a:lnTo>
                      <a:pt x="759" y="963"/>
                    </a:lnTo>
                    <a:lnTo>
                      <a:pt x="747" y="970"/>
                    </a:lnTo>
                    <a:lnTo>
                      <a:pt x="733" y="974"/>
                    </a:lnTo>
                    <a:lnTo>
                      <a:pt x="720" y="979"/>
                    </a:lnTo>
                    <a:lnTo>
                      <a:pt x="705" y="982"/>
                    </a:lnTo>
                    <a:lnTo>
                      <a:pt x="691" y="983"/>
                    </a:lnTo>
                    <a:lnTo>
                      <a:pt x="676" y="985"/>
                    </a:lnTo>
                    <a:lnTo>
                      <a:pt x="148" y="985"/>
                    </a:lnTo>
                    <a:lnTo>
                      <a:pt x="148" y="985"/>
                    </a:lnTo>
                    <a:lnTo>
                      <a:pt x="133" y="983"/>
                    </a:lnTo>
                    <a:lnTo>
                      <a:pt x="119" y="982"/>
                    </a:lnTo>
                    <a:lnTo>
                      <a:pt x="104" y="979"/>
                    </a:lnTo>
                    <a:lnTo>
                      <a:pt x="91" y="974"/>
                    </a:lnTo>
                    <a:lnTo>
                      <a:pt x="77" y="970"/>
                    </a:lnTo>
                    <a:lnTo>
                      <a:pt x="65" y="963"/>
                    </a:lnTo>
                    <a:lnTo>
                      <a:pt x="55" y="955"/>
                    </a:lnTo>
                    <a:lnTo>
                      <a:pt x="44" y="947"/>
                    </a:lnTo>
                    <a:lnTo>
                      <a:pt x="35" y="939"/>
                    </a:lnTo>
                    <a:lnTo>
                      <a:pt x="25" y="930"/>
                    </a:lnTo>
                    <a:lnTo>
                      <a:pt x="19" y="919"/>
                    </a:lnTo>
                    <a:lnTo>
                      <a:pt x="12" y="909"/>
                    </a:lnTo>
                    <a:lnTo>
                      <a:pt x="7" y="897"/>
                    </a:lnTo>
                    <a:lnTo>
                      <a:pt x="4" y="885"/>
                    </a:lnTo>
                    <a:lnTo>
                      <a:pt x="1" y="873"/>
                    </a:lnTo>
                    <a:lnTo>
                      <a:pt x="0" y="860"/>
                    </a:lnTo>
                    <a:lnTo>
                      <a:pt x="0" y="46"/>
                    </a:lnTo>
                    <a:lnTo>
                      <a:pt x="0" y="46"/>
                    </a:lnTo>
                    <a:lnTo>
                      <a:pt x="1" y="34"/>
                    </a:lnTo>
                    <a:lnTo>
                      <a:pt x="4" y="25"/>
                    </a:lnTo>
                    <a:lnTo>
                      <a:pt x="7" y="17"/>
                    </a:lnTo>
                    <a:lnTo>
                      <a:pt x="12" y="12"/>
                    </a:lnTo>
                    <a:lnTo>
                      <a:pt x="19" y="6"/>
                    </a:lnTo>
                    <a:lnTo>
                      <a:pt x="25" y="4"/>
                    </a:lnTo>
                    <a:lnTo>
                      <a:pt x="35" y="1"/>
                    </a:lnTo>
                    <a:lnTo>
                      <a:pt x="44" y="0"/>
                    </a:lnTo>
                    <a:lnTo>
                      <a:pt x="65" y="0"/>
                    </a:lnTo>
                    <a:lnTo>
                      <a:pt x="91" y="1"/>
                    </a:lnTo>
                    <a:lnTo>
                      <a:pt x="119" y="4"/>
                    </a:lnTo>
                    <a:lnTo>
                      <a:pt x="148" y="4"/>
                    </a:lnTo>
                    <a:lnTo>
                      <a:pt x="676" y="4"/>
                    </a:lnTo>
                    <a:lnTo>
                      <a:pt x="676" y="4"/>
                    </a:lnTo>
                    <a:lnTo>
                      <a:pt x="705" y="4"/>
                    </a:lnTo>
                    <a:lnTo>
                      <a:pt x="733" y="1"/>
                    </a:lnTo>
                    <a:lnTo>
                      <a:pt x="759" y="0"/>
                    </a:lnTo>
                    <a:lnTo>
                      <a:pt x="780" y="0"/>
                    </a:lnTo>
                    <a:lnTo>
                      <a:pt x="791" y="1"/>
                    </a:lnTo>
                    <a:lnTo>
                      <a:pt x="799" y="4"/>
                    </a:lnTo>
                    <a:lnTo>
                      <a:pt x="805" y="6"/>
                    </a:lnTo>
                    <a:lnTo>
                      <a:pt x="812" y="12"/>
                    </a:lnTo>
                    <a:lnTo>
                      <a:pt x="817" y="17"/>
                    </a:lnTo>
                    <a:lnTo>
                      <a:pt x="821" y="25"/>
                    </a:lnTo>
                    <a:lnTo>
                      <a:pt x="823" y="34"/>
                    </a:lnTo>
                    <a:lnTo>
                      <a:pt x="824" y="46"/>
                    </a:lnTo>
                    <a:lnTo>
                      <a:pt x="824" y="860"/>
                    </a:lnTo>
                    <a:close/>
                  </a:path>
                </a:pathLst>
              </a:custGeom>
              <a:solidFill>
                <a:srgbClr val="F7D6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67">
                <a:extLst>
                  <a:ext uri="{FF2B5EF4-FFF2-40B4-BE49-F238E27FC236}">
                    <a16:creationId xmlns:a16="http://schemas.microsoft.com/office/drawing/2014/main" id="{D3E6FCA1-D2F8-4114-BDFF-327E5F060B4E}"/>
                  </a:ext>
                </a:extLst>
              </p:cNvPr>
              <p:cNvSpPr>
                <a:spLocks/>
              </p:cNvSpPr>
              <p:nvPr/>
            </p:nvSpPr>
            <p:spPr bwMode="auto">
              <a:xfrm>
                <a:off x="-5033963" y="1303338"/>
                <a:ext cx="147637" cy="250825"/>
              </a:xfrm>
              <a:custGeom>
                <a:avLst/>
                <a:gdLst>
                  <a:gd name="T0" fmla="*/ 350 w 371"/>
                  <a:gd name="T1" fmla="*/ 269 h 630"/>
                  <a:gd name="T2" fmla="*/ 365 w 371"/>
                  <a:gd name="T3" fmla="*/ 333 h 630"/>
                  <a:gd name="T4" fmla="*/ 371 w 371"/>
                  <a:gd name="T5" fmla="*/ 394 h 630"/>
                  <a:gd name="T6" fmla="*/ 370 w 371"/>
                  <a:gd name="T7" fmla="*/ 451 h 630"/>
                  <a:gd name="T8" fmla="*/ 363 w 371"/>
                  <a:gd name="T9" fmla="*/ 503 h 630"/>
                  <a:gd name="T10" fmla="*/ 349 w 371"/>
                  <a:gd name="T11" fmla="*/ 547 h 630"/>
                  <a:gd name="T12" fmla="*/ 329 w 371"/>
                  <a:gd name="T13" fmla="*/ 584 h 630"/>
                  <a:gd name="T14" fmla="*/ 303 w 371"/>
                  <a:gd name="T15" fmla="*/ 611 h 630"/>
                  <a:gd name="T16" fmla="*/ 287 w 371"/>
                  <a:gd name="T17" fmla="*/ 620 h 630"/>
                  <a:gd name="T18" fmla="*/ 271 w 371"/>
                  <a:gd name="T19" fmla="*/ 626 h 630"/>
                  <a:gd name="T20" fmla="*/ 263 w 371"/>
                  <a:gd name="T21" fmla="*/ 628 h 630"/>
                  <a:gd name="T22" fmla="*/ 246 w 371"/>
                  <a:gd name="T23" fmla="*/ 630 h 630"/>
                  <a:gd name="T24" fmla="*/ 219 w 371"/>
                  <a:gd name="T25" fmla="*/ 626 h 630"/>
                  <a:gd name="T26" fmla="*/ 182 w 371"/>
                  <a:gd name="T27" fmla="*/ 610 h 630"/>
                  <a:gd name="T28" fmla="*/ 148 w 371"/>
                  <a:gd name="T29" fmla="*/ 584 h 630"/>
                  <a:gd name="T30" fmla="*/ 113 w 371"/>
                  <a:gd name="T31" fmla="*/ 549 h 630"/>
                  <a:gd name="T32" fmla="*/ 82 w 371"/>
                  <a:gd name="T33" fmla="*/ 503 h 630"/>
                  <a:gd name="T34" fmla="*/ 54 w 371"/>
                  <a:gd name="T35" fmla="*/ 450 h 630"/>
                  <a:gd name="T36" fmla="*/ 30 w 371"/>
                  <a:gd name="T37" fmla="*/ 391 h 630"/>
                  <a:gd name="T38" fmla="*/ 21 w 371"/>
                  <a:gd name="T39" fmla="*/ 360 h 630"/>
                  <a:gd name="T40" fmla="*/ 8 w 371"/>
                  <a:gd name="T41" fmla="*/ 297 h 630"/>
                  <a:gd name="T42" fmla="*/ 1 w 371"/>
                  <a:gd name="T43" fmla="*/ 236 h 630"/>
                  <a:gd name="T44" fmla="*/ 1 w 371"/>
                  <a:gd name="T45" fmla="*/ 178 h 630"/>
                  <a:gd name="T46" fmla="*/ 9 w 371"/>
                  <a:gd name="T47" fmla="*/ 127 h 630"/>
                  <a:gd name="T48" fmla="*/ 22 w 371"/>
                  <a:gd name="T49" fmla="*/ 81 h 630"/>
                  <a:gd name="T50" fmla="*/ 42 w 371"/>
                  <a:gd name="T51" fmla="*/ 45 h 630"/>
                  <a:gd name="T52" fmla="*/ 69 w 371"/>
                  <a:gd name="T53" fmla="*/ 19 h 630"/>
                  <a:gd name="T54" fmla="*/ 84 w 371"/>
                  <a:gd name="T55" fmla="*/ 9 h 630"/>
                  <a:gd name="T56" fmla="*/ 100 w 371"/>
                  <a:gd name="T57" fmla="*/ 3 h 630"/>
                  <a:gd name="T58" fmla="*/ 109 w 371"/>
                  <a:gd name="T59" fmla="*/ 1 h 630"/>
                  <a:gd name="T60" fmla="*/ 126 w 371"/>
                  <a:gd name="T61" fmla="*/ 0 h 630"/>
                  <a:gd name="T62" fmla="*/ 153 w 371"/>
                  <a:gd name="T63" fmla="*/ 4 h 630"/>
                  <a:gd name="T64" fmla="*/ 189 w 371"/>
                  <a:gd name="T65" fmla="*/ 19 h 630"/>
                  <a:gd name="T66" fmla="*/ 225 w 371"/>
                  <a:gd name="T67" fmla="*/ 45 h 630"/>
                  <a:gd name="T68" fmla="*/ 258 w 371"/>
                  <a:gd name="T69" fmla="*/ 81 h 630"/>
                  <a:gd name="T70" fmla="*/ 290 w 371"/>
                  <a:gd name="T71" fmla="*/ 127 h 630"/>
                  <a:gd name="T72" fmla="*/ 318 w 371"/>
                  <a:gd name="T73" fmla="*/ 178 h 630"/>
                  <a:gd name="T74" fmla="*/ 341 w 371"/>
                  <a:gd name="T75" fmla="*/ 238 h 630"/>
                  <a:gd name="T76" fmla="*/ 350 w 371"/>
                  <a:gd name="T77" fmla="*/ 269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71" h="630">
                    <a:moveTo>
                      <a:pt x="350" y="269"/>
                    </a:moveTo>
                    <a:lnTo>
                      <a:pt x="350" y="269"/>
                    </a:lnTo>
                    <a:lnTo>
                      <a:pt x="358" y="301"/>
                    </a:lnTo>
                    <a:lnTo>
                      <a:pt x="365" y="333"/>
                    </a:lnTo>
                    <a:lnTo>
                      <a:pt x="369" y="365"/>
                    </a:lnTo>
                    <a:lnTo>
                      <a:pt x="371" y="394"/>
                    </a:lnTo>
                    <a:lnTo>
                      <a:pt x="371" y="423"/>
                    </a:lnTo>
                    <a:lnTo>
                      <a:pt x="370" y="451"/>
                    </a:lnTo>
                    <a:lnTo>
                      <a:pt x="367" y="478"/>
                    </a:lnTo>
                    <a:lnTo>
                      <a:pt x="363" y="503"/>
                    </a:lnTo>
                    <a:lnTo>
                      <a:pt x="357" y="526"/>
                    </a:lnTo>
                    <a:lnTo>
                      <a:pt x="349" y="547"/>
                    </a:lnTo>
                    <a:lnTo>
                      <a:pt x="339" y="567"/>
                    </a:lnTo>
                    <a:lnTo>
                      <a:pt x="329" y="584"/>
                    </a:lnTo>
                    <a:lnTo>
                      <a:pt x="317" y="599"/>
                    </a:lnTo>
                    <a:lnTo>
                      <a:pt x="303" y="611"/>
                    </a:lnTo>
                    <a:lnTo>
                      <a:pt x="295" y="616"/>
                    </a:lnTo>
                    <a:lnTo>
                      <a:pt x="287" y="620"/>
                    </a:lnTo>
                    <a:lnTo>
                      <a:pt x="279" y="623"/>
                    </a:lnTo>
                    <a:lnTo>
                      <a:pt x="271" y="626"/>
                    </a:lnTo>
                    <a:lnTo>
                      <a:pt x="271" y="626"/>
                    </a:lnTo>
                    <a:lnTo>
                      <a:pt x="263" y="628"/>
                    </a:lnTo>
                    <a:lnTo>
                      <a:pt x="254" y="630"/>
                    </a:lnTo>
                    <a:lnTo>
                      <a:pt x="246" y="630"/>
                    </a:lnTo>
                    <a:lnTo>
                      <a:pt x="237" y="630"/>
                    </a:lnTo>
                    <a:lnTo>
                      <a:pt x="219" y="626"/>
                    </a:lnTo>
                    <a:lnTo>
                      <a:pt x="201" y="619"/>
                    </a:lnTo>
                    <a:lnTo>
                      <a:pt x="182" y="610"/>
                    </a:lnTo>
                    <a:lnTo>
                      <a:pt x="165" y="599"/>
                    </a:lnTo>
                    <a:lnTo>
                      <a:pt x="148" y="584"/>
                    </a:lnTo>
                    <a:lnTo>
                      <a:pt x="130" y="567"/>
                    </a:lnTo>
                    <a:lnTo>
                      <a:pt x="113" y="549"/>
                    </a:lnTo>
                    <a:lnTo>
                      <a:pt x="97" y="526"/>
                    </a:lnTo>
                    <a:lnTo>
                      <a:pt x="82" y="503"/>
                    </a:lnTo>
                    <a:lnTo>
                      <a:pt x="68" y="478"/>
                    </a:lnTo>
                    <a:lnTo>
                      <a:pt x="54" y="450"/>
                    </a:lnTo>
                    <a:lnTo>
                      <a:pt x="42" y="422"/>
                    </a:lnTo>
                    <a:lnTo>
                      <a:pt x="30" y="391"/>
                    </a:lnTo>
                    <a:lnTo>
                      <a:pt x="21" y="360"/>
                    </a:lnTo>
                    <a:lnTo>
                      <a:pt x="21" y="360"/>
                    </a:lnTo>
                    <a:lnTo>
                      <a:pt x="13" y="328"/>
                    </a:lnTo>
                    <a:lnTo>
                      <a:pt x="8" y="297"/>
                    </a:lnTo>
                    <a:lnTo>
                      <a:pt x="4" y="265"/>
                    </a:lnTo>
                    <a:lnTo>
                      <a:pt x="1" y="236"/>
                    </a:lnTo>
                    <a:lnTo>
                      <a:pt x="0" y="206"/>
                    </a:lnTo>
                    <a:lnTo>
                      <a:pt x="1" y="178"/>
                    </a:lnTo>
                    <a:lnTo>
                      <a:pt x="4" y="152"/>
                    </a:lnTo>
                    <a:lnTo>
                      <a:pt x="9" y="127"/>
                    </a:lnTo>
                    <a:lnTo>
                      <a:pt x="15" y="103"/>
                    </a:lnTo>
                    <a:lnTo>
                      <a:pt x="22" y="81"/>
                    </a:lnTo>
                    <a:lnTo>
                      <a:pt x="32" y="63"/>
                    </a:lnTo>
                    <a:lnTo>
                      <a:pt x="42" y="45"/>
                    </a:lnTo>
                    <a:lnTo>
                      <a:pt x="56" y="31"/>
                    </a:lnTo>
                    <a:lnTo>
                      <a:pt x="69" y="19"/>
                    </a:lnTo>
                    <a:lnTo>
                      <a:pt x="76" y="13"/>
                    </a:lnTo>
                    <a:lnTo>
                      <a:pt x="84" y="9"/>
                    </a:lnTo>
                    <a:lnTo>
                      <a:pt x="92" y="5"/>
                    </a:lnTo>
                    <a:lnTo>
                      <a:pt x="100" y="3"/>
                    </a:lnTo>
                    <a:lnTo>
                      <a:pt x="100" y="3"/>
                    </a:lnTo>
                    <a:lnTo>
                      <a:pt x="109" y="1"/>
                    </a:lnTo>
                    <a:lnTo>
                      <a:pt x="117" y="0"/>
                    </a:lnTo>
                    <a:lnTo>
                      <a:pt x="126" y="0"/>
                    </a:lnTo>
                    <a:lnTo>
                      <a:pt x="136" y="0"/>
                    </a:lnTo>
                    <a:lnTo>
                      <a:pt x="153" y="4"/>
                    </a:lnTo>
                    <a:lnTo>
                      <a:pt x="172" y="9"/>
                    </a:lnTo>
                    <a:lnTo>
                      <a:pt x="189" y="19"/>
                    </a:lnTo>
                    <a:lnTo>
                      <a:pt x="207" y="31"/>
                    </a:lnTo>
                    <a:lnTo>
                      <a:pt x="225" y="45"/>
                    </a:lnTo>
                    <a:lnTo>
                      <a:pt x="242" y="63"/>
                    </a:lnTo>
                    <a:lnTo>
                      <a:pt x="258" y="81"/>
                    </a:lnTo>
                    <a:lnTo>
                      <a:pt x="274" y="103"/>
                    </a:lnTo>
                    <a:lnTo>
                      <a:pt x="290" y="127"/>
                    </a:lnTo>
                    <a:lnTo>
                      <a:pt x="305" y="152"/>
                    </a:lnTo>
                    <a:lnTo>
                      <a:pt x="318" y="178"/>
                    </a:lnTo>
                    <a:lnTo>
                      <a:pt x="330" y="208"/>
                    </a:lnTo>
                    <a:lnTo>
                      <a:pt x="341" y="238"/>
                    </a:lnTo>
                    <a:lnTo>
                      <a:pt x="350" y="269"/>
                    </a:lnTo>
                    <a:lnTo>
                      <a:pt x="350" y="269"/>
                    </a:lnTo>
                    <a:close/>
                  </a:path>
                </a:pathLst>
              </a:custGeom>
              <a:solidFill>
                <a:srgbClr val="F7D6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68">
                <a:extLst>
                  <a:ext uri="{FF2B5EF4-FFF2-40B4-BE49-F238E27FC236}">
                    <a16:creationId xmlns:a16="http://schemas.microsoft.com/office/drawing/2014/main" id="{6340B1FD-C395-46DB-8B20-4A3DBD07DE75}"/>
                  </a:ext>
                </a:extLst>
              </p:cNvPr>
              <p:cNvSpPr>
                <a:spLocks/>
              </p:cNvSpPr>
              <p:nvPr/>
            </p:nvSpPr>
            <p:spPr bwMode="auto">
              <a:xfrm>
                <a:off x="-4264025" y="1303338"/>
                <a:ext cx="147637" cy="250825"/>
              </a:xfrm>
              <a:custGeom>
                <a:avLst/>
                <a:gdLst>
                  <a:gd name="T0" fmla="*/ 21 w 371"/>
                  <a:gd name="T1" fmla="*/ 269 h 630"/>
                  <a:gd name="T2" fmla="*/ 7 w 371"/>
                  <a:gd name="T3" fmla="*/ 333 h 630"/>
                  <a:gd name="T4" fmla="*/ 0 w 371"/>
                  <a:gd name="T5" fmla="*/ 394 h 630"/>
                  <a:gd name="T6" fmla="*/ 1 w 371"/>
                  <a:gd name="T7" fmla="*/ 451 h 630"/>
                  <a:gd name="T8" fmla="*/ 8 w 371"/>
                  <a:gd name="T9" fmla="*/ 503 h 630"/>
                  <a:gd name="T10" fmla="*/ 23 w 371"/>
                  <a:gd name="T11" fmla="*/ 547 h 630"/>
                  <a:gd name="T12" fmla="*/ 42 w 371"/>
                  <a:gd name="T13" fmla="*/ 584 h 630"/>
                  <a:gd name="T14" fmla="*/ 68 w 371"/>
                  <a:gd name="T15" fmla="*/ 611 h 630"/>
                  <a:gd name="T16" fmla="*/ 84 w 371"/>
                  <a:gd name="T17" fmla="*/ 620 h 630"/>
                  <a:gd name="T18" fmla="*/ 100 w 371"/>
                  <a:gd name="T19" fmla="*/ 626 h 630"/>
                  <a:gd name="T20" fmla="*/ 108 w 371"/>
                  <a:gd name="T21" fmla="*/ 628 h 630"/>
                  <a:gd name="T22" fmla="*/ 126 w 371"/>
                  <a:gd name="T23" fmla="*/ 630 h 630"/>
                  <a:gd name="T24" fmla="*/ 153 w 371"/>
                  <a:gd name="T25" fmla="*/ 626 h 630"/>
                  <a:gd name="T26" fmla="*/ 189 w 371"/>
                  <a:gd name="T27" fmla="*/ 610 h 630"/>
                  <a:gd name="T28" fmla="*/ 223 w 371"/>
                  <a:gd name="T29" fmla="*/ 584 h 630"/>
                  <a:gd name="T30" fmla="*/ 258 w 371"/>
                  <a:gd name="T31" fmla="*/ 549 h 630"/>
                  <a:gd name="T32" fmla="*/ 289 w 371"/>
                  <a:gd name="T33" fmla="*/ 503 h 630"/>
                  <a:gd name="T34" fmla="*/ 317 w 371"/>
                  <a:gd name="T35" fmla="*/ 450 h 630"/>
                  <a:gd name="T36" fmla="*/ 341 w 371"/>
                  <a:gd name="T37" fmla="*/ 391 h 630"/>
                  <a:gd name="T38" fmla="*/ 350 w 371"/>
                  <a:gd name="T39" fmla="*/ 360 h 630"/>
                  <a:gd name="T40" fmla="*/ 363 w 371"/>
                  <a:gd name="T41" fmla="*/ 297 h 630"/>
                  <a:gd name="T42" fmla="*/ 370 w 371"/>
                  <a:gd name="T43" fmla="*/ 236 h 630"/>
                  <a:gd name="T44" fmla="*/ 370 w 371"/>
                  <a:gd name="T45" fmla="*/ 178 h 630"/>
                  <a:gd name="T46" fmla="*/ 362 w 371"/>
                  <a:gd name="T47" fmla="*/ 127 h 630"/>
                  <a:gd name="T48" fmla="*/ 349 w 371"/>
                  <a:gd name="T49" fmla="*/ 81 h 630"/>
                  <a:gd name="T50" fmla="*/ 329 w 371"/>
                  <a:gd name="T51" fmla="*/ 45 h 630"/>
                  <a:gd name="T52" fmla="*/ 302 w 371"/>
                  <a:gd name="T53" fmla="*/ 19 h 630"/>
                  <a:gd name="T54" fmla="*/ 287 w 371"/>
                  <a:gd name="T55" fmla="*/ 9 h 630"/>
                  <a:gd name="T56" fmla="*/ 271 w 371"/>
                  <a:gd name="T57" fmla="*/ 3 h 630"/>
                  <a:gd name="T58" fmla="*/ 262 w 371"/>
                  <a:gd name="T59" fmla="*/ 1 h 630"/>
                  <a:gd name="T60" fmla="*/ 245 w 371"/>
                  <a:gd name="T61" fmla="*/ 0 h 630"/>
                  <a:gd name="T62" fmla="*/ 218 w 371"/>
                  <a:gd name="T63" fmla="*/ 4 h 630"/>
                  <a:gd name="T64" fmla="*/ 182 w 371"/>
                  <a:gd name="T65" fmla="*/ 19 h 630"/>
                  <a:gd name="T66" fmla="*/ 146 w 371"/>
                  <a:gd name="T67" fmla="*/ 45 h 630"/>
                  <a:gd name="T68" fmla="*/ 113 w 371"/>
                  <a:gd name="T69" fmla="*/ 81 h 630"/>
                  <a:gd name="T70" fmla="*/ 81 w 371"/>
                  <a:gd name="T71" fmla="*/ 127 h 630"/>
                  <a:gd name="T72" fmla="*/ 53 w 371"/>
                  <a:gd name="T73" fmla="*/ 178 h 630"/>
                  <a:gd name="T74" fmla="*/ 30 w 371"/>
                  <a:gd name="T75" fmla="*/ 238 h 630"/>
                  <a:gd name="T76" fmla="*/ 21 w 371"/>
                  <a:gd name="T77" fmla="*/ 269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71" h="630">
                    <a:moveTo>
                      <a:pt x="21" y="269"/>
                    </a:moveTo>
                    <a:lnTo>
                      <a:pt x="21" y="269"/>
                    </a:lnTo>
                    <a:lnTo>
                      <a:pt x="13" y="301"/>
                    </a:lnTo>
                    <a:lnTo>
                      <a:pt x="7" y="333"/>
                    </a:lnTo>
                    <a:lnTo>
                      <a:pt x="3" y="365"/>
                    </a:lnTo>
                    <a:lnTo>
                      <a:pt x="0" y="394"/>
                    </a:lnTo>
                    <a:lnTo>
                      <a:pt x="0" y="423"/>
                    </a:lnTo>
                    <a:lnTo>
                      <a:pt x="1" y="451"/>
                    </a:lnTo>
                    <a:lnTo>
                      <a:pt x="4" y="478"/>
                    </a:lnTo>
                    <a:lnTo>
                      <a:pt x="8" y="503"/>
                    </a:lnTo>
                    <a:lnTo>
                      <a:pt x="15" y="526"/>
                    </a:lnTo>
                    <a:lnTo>
                      <a:pt x="23" y="547"/>
                    </a:lnTo>
                    <a:lnTo>
                      <a:pt x="32" y="567"/>
                    </a:lnTo>
                    <a:lnTo>
                      <a:pt x="42" y="584"/>
                    </a:lnTo>
                    <a:lnTo>
                      <a:pt x="54" y="599"/>
                    </a:lnTo>
                    <a:lnTo>
                      <a:pt x="68" y="611"/>
                    </a:lnTo>
                    <a:lnTo>
                      <a:pt x="76" y="616"/>
                    </a:lnTo>
                    <a:lnTo>
                      <a:pt x="84" y="620"/>
                    </a:lnTo>
                    <a:lnTo>
                      <a:pt x="92" y="623"/>
                    </a:lnTo>
                    <a:lnTo>
                      <a:pt x="100" y="626"/>
                    </a:lnTo>
                    <a:lnTo>
                      <a:pt x="100" y="626"/>
                    </a:lnTo>
                    <a:lnTo>
                      <a:pt x="108" y="628"/>
                    </a:lnTo>
                    <a:lnTo>
                      <a:pt x="117" y="630"/>
                    </a:lnTo>
                    <a:lnTo>
                      <a:pt x="126" y="630"/>
                    </a:lnTo>
                    <a:lnTo>
                      <a:pt x="134" y="630"/>
                    </a:lnTo>
                    <a:lnTo>
                      <a:pt x="153" y="626"/>
                    </a:lnTo>
                    <a:lnTo>
                      <a:pt x="170" y="619"/>
                    </a:lnTo>
                    <a:lnTo>
                      <a:pt x="189" y="610"/>
                    </a:lnTo>
                    <a:lnTo>
                      <a:pt x="206" y="599"/>
                    </a:lnTo>
                    <a:lnTo>
                      <a:pt x="223" y="584"/>
                    </a:lnTo>
                    <a:lnTo>
                      <a:pt x="241" y="567"/>
                    </a:lnTo>
                    <a:lnTo>
                      <a:pt x="258" y="549"/>
                    </a:lnTo>
                    <a:lnTo>
                      <a:pt x="274" y="526"/>
                    </a:lnTo>
                    <a:lnTo>
                      <a:pt x="289" y="503"/>
                    </a:lnTo>
                    <a:lnTo>
                      <a:pt x="303" y="478"/>
                    </a:lnTo>
                    <a:lnTo>
                      <a:pt x="317" y="450"/>
                    </a:lnTo>
                    <a:lnTo>
                      <a:pt x="329" y="422"/>
                    </a:lnTo>
                    <a:lnTo>
                      <a:pt x="341" y="391"/>
                    </a:lnTo>
                    <a:lnTo>
                      <a:pt x="350" y="360"/>
                    </a:lnTo>
                    <a:lnTo>
                      <a:pt x="350" y="360"/>
                    </a:lnTo>
                    <a:lnTo>
                      <a:pt x="358" y="328"/>
                    </a:lnTo>
                    <a:lnTo>
                      <a:pt x="363" y="297"/>
                    </a:lnTo>
                    <a:lnTo>
                      <a:pt x="369" y="265"/>
                    </a:lnTo>
                    <a:lnTo>
                      <a:pt x="370" y="236"/>
                    </a:lnTo>
                    <a:lnTo>
                      <a:pt x="371" y="206"/>
                    </a:lnTo>
                    <a:lnTo>
                      <a:pt x="370" y="178"/>
                    </a:lnTo>
                    <a:lnTo>
                      <a:pt x="367" y="152"/>
                    </a:lnTo>
                    <a:lnTo>
                      <a:pt x="362" y="127"/>
                    </a:lnTo>
                    <a:lnTo>
                      <a:pt x="357" y="103"/>
                    </a:lnTo>
                    <a:lnTo>
                      <a:pt x="349" y="81"/>
                    </a:lnTo>
                    <a:lnTo>
                      <a:pt x="339" y="63"/>
                    </a:lnTo>
                    <a:lnTo>
                      <a:pt x="329" y="45"/>
                    </a:lnTo>
                    <a:lnTo>
                      <a:pt x="317" y="31"/>
                    </a:lnTo>
                    <a:lnTo>
                      <a:pt x="302" y="19"/>
                    </a:lnTo>
                    <a:lnTo>
                      <a:pt x="295" y="13"/>
                    </a:lnTo>
                    <a:lnTo>
                      <a:pt x="287" y="9"/>
                    </a:lnTo>
                    <a:lnTo>
                      <a:pt x="279" y="5"/>
                    </a:lnTo>
                    <a:lnTo>
                      <a:pt x="271" y="3"/>
                    </a:lnTo>
                    <a:lnTo>
                      <a:pt x="271" y="3"/>
                    </a:lnTo>
                    <a:lnTo>
                      <a:pt x="262" y="1"/>
                    </a:lnTo>
                    <a:lnTo>
                      <a:pt x="254" y="0"/>
                    </a:lnTo>
                    <a:lnTo>
                      <a:pt x="245" y="0"/>
                    </a:lnTo>
                    <a:lnTo>
                      <a:pt x="235" y="0"/>
                    </a:lnTo>
                    <a:lnTo>
                      <a:pt x="218" y="4"/>
                    </a:lnTo>
                    <a:lnTo>
                      <a:pt x="201" y="9"/>
                    </a:lnTo>
                    <a:lnTo>
                      <a:pt x="182" y="19"/>
                    </a:lnTo>
                    <a:lnTo>
                      <a:pt x="165" y="31"/>
                    </a:lnTo>
                    <a:lnTo>
                      <a:pt x="146" y="45"/>
                    </a:lnTo>
                    <a:lnTo>
                      <a:pt x="129" y="63"/>
                    </a:lnTo>
                    <a:lnTo>
                      <a:pt x="113" y="81"/>
                    </a:lnTo>
                    <a:lnTo>
                      <a:pt x="97" y="103"/>
                    </a:lnTo>
                    <a:lnTo>
                      <a:pt x="81" y="127"/>
                    </a:lnTo>
                    <a:lnTo>
                      <a:pt x="66" y="152"/>
                    </a:lnTo>
                    <a:lnTo>
                      <a:pt x="53" y="178"/>
                    </a:lnTo>
                    <a:lnTo>
                      <a:pt x="41" y="208"/>
                    </a:lnTo>
                    <a:lnTo>
                      <a:pt x="30" y="238"/>
                    </a:lnTo>
                    <a:lnTo>
                      <a:pt x="21" y="269"/>
                    </a:lnTo>
                    <a:lnTo>
                      <a:pt x="21" y="269"/>
                    </a:lnTo>
                    <a:close/>
                  </a:path>
                </a:pathLst>
              </a:custGeom>
              <a:solidFill>
                <a:srgbClr val="F7D6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69">
                <a:extLst>
                  <a:ext uri="{FF2B5EF4-FFF2-40B4-BE49-F238E27FC236}">
                    <a16:creationId xmlns:a16="http://schemas.microsoft.com/office/drawing/2014/main" id="{8AB79CBC-35B8-4733-9B59-DBE6C762EF41}"/>
                  </a:ext>
                </a:extLst>
              </p:cNvPr>
              <p:cNvSpPr>
                <a:spLocks/>
              </p:cNvSpPr>
              <p:nvPr/>
            </p:nvSpPr>
            <p:spPr bwMode="auto">
              <a:xfrm>
                <a:off x="-4927600" y="1014413"/>
                <a:ext cx="690562" cy="833438"/>
              </a:xfrm>
              <a:custGeom>
                <a:avLst/>
                <a:gdLst>
                  <a:gd name="T0" fmla="*/ 1739 w 1740"/>
                  <a:gd name="T1" fmla="*/ 1342 h 2100"/>
                  <a:gd name="T2" fmla="*/ 1722 w 1740"/>
                  <a:gd name="T3" fmla="*/ 1415 h 2100"/>
                  <a:gd name="T4" fmla="*/ 1687 w 1740"/>
                  <a:gd name="T5" fmla="*/ 1500 h 2100"/>
                  <a:gd name="T6" fmla="*/ 1637 w 1740"/>
                  <a:gd name="T7" fmla="*/ 1595 h 2100"/>
                  <a:gd name="T8" fmla="*/ 1574 w 1740"/>
                  <a:gd name="T9" fmla="*/ 1692 h 2100"/>
                  <a:gd name="T10" fmla="*/ 1504 w 1740"/>
                  <a:gd name="T11" fmla="*/ 1789 h 2100"/>
                  <a:gd name="T12" fmla="*/ 1428 w 1740"/>
                  <a:gd name="T13" fmla="*/ 1881 h 2100"/>
                  <a:gd name="T14" fmla="*/ 1349 w 1740"/>
                  <a:gd name="T15" fmla="*/ 1962 h 2100"/>
                  <a:gd name="T16" fmla="*/ 1271 w 1740"/>
                  <a:gd name="T17" fmla="*/ 2029 h 2100"/>
                  <a:gd name="T18" fmla="*/ 1196 w 1740"/>
                  <a:gd name="T19" fmla="*/ 2075 h 2100"/>
                  <a:gd name="T20" fmla="*/ 1130 w 1740"/>
                  <a:gd name="T21" fmla="*/ 2098 h 2100"/>
                  <a:gd name="T22" fmla="*/ 662 w 1740"/>
                  <a:gd name="T23" fmla="*/ 2100 h 2100"/>
                  <a:gd name="T24" fmla="*/ 597 w 1740"/>
                  <a:gd name="T25" fmla="*/ 2086 h 2100"/>
                  <a:gd name="T26" fmla="*/ 523 w 1740"/>
                  <a:gd name="T27" fmla="*/ 2046 h 2100"/>
                  <a:gd name="T28" fmla="*/ 443 w 1740"/>
                  <a:gd name="T29" fmla="*/ 1986 h 2100"/>
                  <a:gd name="T30" fmla="*/ 360 w 1740"/>
                  <a:gd name="T31" fmla="*/ 1909 h 2100"/>
                  <a:gd name="T32" fmla="*/ 279 w 1740"/>
                  <a:gd name="T33" fmla="*/ 1821 h 2100"/>
                  <a:gd name="T34" fmla="*/ 202 w 1740"/>
                  <a:gd name="T35" fmla="*/ 1725 h 2100"/>
                  <a:gd name="T36" fmla="*/ 131 w 1740"/>
                  <a:gd name="T37" fmla="*/ 1627 h 2100"/>
                  <a:gd name="T38" fmla="*/ 73 w 1740"/>
                  <a:gd name="T39" fmla="*/ 1531 h 2100"/>
                  <a:gd name="T40" fmla="*/ 30 w 1740"/>
                  <a:gd name="T41" fmla="*/ 1442 h 2100"/>
                  <a:gd name="T42" fmla="*/ 5 w 1740"/>
                  <a:gd name="T43" fmla="*/ 1364 h 2100"/>
                  <a:gd name="T44" fmla="*/ 0 w 1740"/>
                  <a:gd name="T45" fmla="*/ 379 h 2100"/>
                  <a:gd name="T46" fmla="*/ 1 w 1740"/>
                  <a:gd name="T47" fmla="*/ 341 h 2100"/>
                  <a:gd name="T48" fmla="*/ 12 w 1740"/>
                  <a:gd name="T49" fmla="*/ 285 h 2100"/>
                  <a:gd name="T50" fmla="*/ 29 w 1740"/>
                  <a:gd name="T51" fmla="*/ 232 h 2100"/>
                  <a:gd name="T52" fmla="*/ 54 w 1740"/>
                  <a:gd name="T53" fmla="*/ 182 h 2100"/>
                  <a:gd name="T54" fmla="*/ 86 w 1740"/>
                  <a:gd name="T55" fmla="*/ 139 h 2100"/>
                  <a:gd name="T56" fmla="*/ 123 w 1740"/>
                  <a:gd name="T57" fmla="*/ 99 h 2100"/>
                  <a:gd name="T58" fmla="*/ 166 w 1740"/>
                  <a:gd name="T59" fmla="*/ 65 h 2100"/>
                  <a:gd name="T60" fmla="*/ 214 w 1740"/>
                  <a:gd name="T61" fmla="*/ 37 h 2100"/>
                  <a:gd name="T62" fmla="*/ 266 w 1740"/>
                  <a:gd name="T63" fmla="*/ 17 h 2100"/>
                  <a:gd name="T64" fmla="*/ 320 w 1740"/>
                  <a:gd name="T65" fmla="*/ 5 h 2100"/>
                  <a:gd name="T66" fmla="*/ 378 w 1740"/>
                  <a:gd name="T67" fmla="*/ 0 h 2100"/>
                  <a:gd name="T68" fmla="*/ 1381 w 1740"/>
                  <a:gd name="T69" fmla="*/ 1 h 2100"/>
                  <a:gd name="T70" fmla="*/ 1438 w 1740"/>
                  <a:gd name="T71" fmla="*/ 8 h 2100"/>
                  <a:gd name="T72" fmla="*/ 1492 w 1740"/>
                  <a:gd name="T73" fmla="*/ 24 h 2100"/>
                  <a:gd name="T74" fmla="*/ 1542 w 1740"/>
                  <a:gd name="T75" fmla="*/ 47 h 2100"/>
                  <a:gd name="T76" fmla="*/ 1589 w 1740"/>
                  <a:gd name="T77" fmla="*/ 76 h 2100"/>
                  <a:gd name="T78" fmla="*/ 1630 w 1740"/>
                  <a:gd name="T79" fmla="*/ 112 h 2100"/>
                  <a:gd name="T80" fmla="*/ 1666 w 1740"/>
                  <a:gd name="T81" fmla="*/ 153 h 2100"/>
                  <a:gd name="T82" fmla="*/ 1695 w 1740"/>
                  <a:gd name="T83" fmla="*/ 198 h 2100"/>
                  <a:gd name="T84" fmla="*/ 1718 w 1740"/>
                  <a:gd name="T85" fmla="*/ 249 h 2100"/>
                  <a:gd name="T86" fmla="*/ 1732 w 1740"/>
                  <a:gd name="T87" fmla="*/ 304 h 2100"/>
                  <a:gd name="T88" fmla="*/ 1740 w 1740"/>
                  <a:gd name="T89" fmla="*/ 359 h 2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40" h="2100">
                    <a:moveTo>
                      <a:pt x="1740" y="1322"/>
                    </a:moveTo>
                    <a:lnTo>
                      <a:pt x="1740" y="1322"/>
                    </a:lnTo>
                    <a:lnTo>
                      <a:pt x="1739" y="1342"/>
                    </a:lnTo>
                    <a:lnTo>
                      <a:pt x="1736" y="1364"/>
                    </a:lnTo>
                    <a:lnTo>
                      <a:pt x="1730" y="1388"/>
                    </a:lnTo>
                    <a:lnTo>
                      <a:pt x="1722" y="1415"/>
                    </a:lnTo>
                    <a:lnTo>
                      <a:pt x="1712" y="1442"/>
                    </a:lnTo>
                    <a:lnTo>
                      <a:pt x="1701" y="1471"/>
                    </a:lnTo>
                    <a:lnTo>
                      <a:pt x="1687" y="1500"/>
                    </a:lnTo>
                    <a:lnTo>
                      <a:pt x="1671" y="1531"/>
                    </a:lnTo>
                    <a:lnTo>
                      <a:pt x="1655" y="1563"/>
                    </a:lnTo>
                    <a:lnTo>
                      <a:pt x="1637" y="1595"/>
                    </a:lnTo>
                    <a:lnTo>
                      <a:pt x="1617" y="1627"/>
                    </a:lnTo>
                    <a:lnTo>
                      <a:pt x="1597" y="1660"/>
                    </a:lnTo>
                    <a:lnTo>
                      <a:pt x="1574" y="1692"/>
                    </a:lnTo>
                    <a:lnTo>
                      <a:pt x="1551" y="1725"/>
                    </a:lnTo>
                    <a:lnTo>
                      <a:pt x="1527" y="1757"/>
                    </a:lnTo>
                    <a:lnTo>
                      <a:pt x="1504" y="1789"/>
                    </a:lnTo>
                    <a:lnTo>
                      <a:pt x="1478" y="1821"/>
                    </a:lnTo>
                    <a:lnTo>
                      <a:pt x="1453" y="1851"/>
                    </a:lnTo>
                    <a:lnTo>
                      <a:pt x="1428" y="1881"/>
                    </a:lnTo>
                    <a:lnTo>
                      <a:pt x="1401" y="1909"/>
                    </a:lnTo>
                    <a:lnTo>
                      <a:pt x="1374" y="1935"/>
                    </a:lnTo>
                    <a:lnTo>
                      <a:pt x="1349" y="1962"/>
                    </a:lnTo>
                    <a:lnTo>
                      <a:pt x="1323" y="1986"/>
                    </a:lnTo>
                    <a:lnTo>
                      <a:pt x="1296" y="2007"/>
                    </a:lnTo>
                    <a:lnTo>
                      <a:pt x="1271" y="2029"/>
                    </a:lnTo>
                    <a:lnTo>
                      <a:pt x="1245" y="2046"/>
                    </a:lnTo>
                    <a:lnTo>
                      <a:pt x="1220" y="2062"/>
                    </a:lnTo>
                    <a:lnTo>
                      <a:pt x="1196" y="2075"/>
                    </a:lnTo>
                    <a:lnTo>
                      <a:pt x="1173" y="2086"/>
                    </a:lnTo>
                    <a:lnTo>
                      <a:pt x="1151" y="2094"/>
                    </a:lnTo>
                    <a:lnTo>
                      <a:pt x="1130" y="2098"/>
                    </a:lnTo>
                    <a:lnTo>
                      <a:pt x="1110" y="2100"/>
                    </a:lnTo>
                    <a:lnTo>
                      <a:pt x="662" y="2100"/>
                    </a:lnTo>
                    <a:lnTo>
                      <a:pt x="662" y="2100"/>
                    </a:lnTo>
                    <a:lnTo>
                      <a:pt x="642" y="2098"/>
                    </a:lnTo>
                    <a:lnTo>
                      <a:pt x="620" y="2094"/>
                    </a:lnTo>
                    <a:lnTo>
                      <a:pt x="597" y="2086"/>
                    </a:lnTo>
                    <a:lnTo>
                      <a:pt x="573" y="2075"/>
                    </a:lnTo>
                    <a:lnTo>
                      <a:pt x="549" y="2062"/>
                    </a:lnTo>
                    <a:lnTo>
                      <a:pt x="523" y="2046"/>
                    </a:lnTo>
                    <a:lnTo>
                      <a:pt x="497" y="2029"/>
                    </a:lnTo>
                    <a:lnTo>
                      <a:pt x="471" y="2007"/>
                    </a:lnTo>
                    <a:lnTo>
                      <a:pt x="443" y="1986"/>
                    </a:lnTo>
                    <a:lnTo>
                      <a:pt x="416" y="1962"/>
                    </a:lnTo>
                    <a:lnTo>
                      <a:pt x="388" y="1935"/>
                    </a:lnTo>
                    <a:lnTo>
                      <a:pt x="360" y="1909"/>
                    </a:lnTo>
                    <a:lnTo>
                      <a:pt x="332" y="1881"/>
                    </a:lnTo>
                    <a:lnTo>
                      <a:pt x="306" y="1851"/>
                    </a:lnTo>
                    <a:lnTo>
                      <a:pt x="279" y="1821"/>
                    </a:lnTo>
                    <a:lnTo>
                      <a:pt x="253" y="1789"/>
                    </a:lnTo>
                    <a:lnTo>
                      <a:pt x="226" y="1757"/>
                    </a:lnTo>
                    <a:lnTo>
                      <a:pt x="202" y="1725"/>
                    </a:lnTo>
                    <a:lnTo>
                      <a:pt x="177" y="1692"/>
                    </a:lnTo>
                    <a:lnTo>
                      <a:pt x="154" y="1660"/>
                    </a:lnTo>
                    <a:lnTo>
                      <a:pt x="131" y="1627"/>
                    </a:lnTo>
                    <a:lnTo>
                      <a:pt x="111" y="1595"/>
                    </a:lnTo>
                    <a:lnTo>
                      <a:pt x="92" y="1563"/>
                    </a:lnTo>
                    <a:lnTo>
                      <a:pt x="73" y="1531"/>
                    </a:lnTo>
                    <a:lnTo>
                      <a:pt x="57" y="1500"/>
                    </a:lnTo>
                    <a:lnTo>
                      <a:pt x="42" y="1471"/>
                    </a:lnTo>
                    <a:lnTo>
                      <a:pt x="30" y="1442"/>
                    </a:lnTo>
                    <a:lnTo>
                      <a:pt x="20" y="1415"/>
                    </a:lnTo>
                    <a:lnTo>
                      <a:pt x="10" y="1388"/>
                    </a:lnTo>
                    <a:lnTo>
                      <a:pt x="5" y="1364"/>
                    </a:lnTo>
                    <a:lnTo>
                      <a:pt x="1" y="1342"/>
                    </a:lnTo>
                    <a:lnTo>
                      <a:pt x="0" y="1322"/>
                    </a:lnTo>
                    <a:lnTo>
                      <a:pt x="0" y="379"/>
                    </a:lnTo>
                    <a:lnTo>
                      <a:pt x="0" y="379"/>
                    </a:lnTo>
                    <a:lnTo>
                      <a:pt x="0" y="359"/>
                    </a:lnTo>
                    <a:lnTo>
                      <a:pt x="1" y="341"/>
                    </a:lnTo>
                    <a:lnTo>
                      <a:pt x="4" y="322"/>
                    </a:lnTo>
                    <a:lnTo>
                      <a:pt x="8" y="304"/>
                    </a:lnTo>
                    <a:lnTo>
                      <a:pt x="12" y="285"/>
                    </a:lnTo>
                    <a:lnTo>
                      <a:pt x="17" y="266"/>
                    </a:lnTo>
                    <a:lnTo>
                      <a:pt x="22" y="249"/>
                    </a:lnTo>
                    <a:lnTo>
                      <a:pt x="29" y="232"/>
                    </a:lnTo>
                    <a:lnTo>
                      <a:pt x="37" y="216"/>
                    </a:lnTo>
                    <a:lnTo>
                      <a:pt x="45" y="198"/>
                    </a:lnTo>
                    <a:lnTo>
                      <a:pt x="54" y="182"/>
                    </a:lnTo>
                    <a:lnTo>
                      <a:pt x="64" y="168"/>
                    </a:lnTo>
                    <a:lnTo>
                      <a:pt x="74" y="153"/>
                    </a:lnTo>
                    <a:lnTo>
                      <a:pt x="86" y="139"/>
                    </a:lnTo>
                    <a:lnTo>
                      <a:pt x="98" y="125"/>
                    </a:lnTo>
                    <a:lnTo>
                      <a:pt x="110" y="112"/>
                    </a:lnTo>
                    <a:lnTo>
                      <a:pt x="123" y="99"/>
                    </a:lnTo>
                    <a:lnTo>
                      <a:pt x="137" y="87"/>
                    </a:lnTo>
                    <a:lnTo>
                      <a:pt x="151" y="76"/>
                    </a:lnTo>
                    <a:lnTo>
                      <a:pt x="166" y="65"/>
                    </a:lnTo>
                    <a:lnTo>
                      <a:pt x="182" y="56"/>
                    </a:lnTo>
                    <a:lnTo>
                      <a:pt x="198" y="47"/>
                    </a:lnTo>
                    <a:lnTo>
                      <a:pt x="214" y="37"/>
                    </a:lnTo>
                    <a:lnTo>
                      <a:pt x="231" y="31"/>
                    </a:lnTo>
                    <a:lnTo>
                      <a:pt x="247" y="24"/>
                    </a:lnTo>
                    <a:lnTo>
                      <a:pt x="266" y="17"/>
                    </a:lnTo>
                    <a:lnTo>
                      <a:pt x="283" y="12"/>
                    </a:lnTo>
                    <a:lnTo>
                      <a:pt x="302" y="8"/>
                    </a:lnTo>
                    <a:lnTo>
                      <a:pt x="320" y="5"/>
                    </a:lnTo>
                    <a:lnTo>
                      <a:pt x="339" y="3"/>
                    </a:lnTo>
                    <a:lnTo>
                      <a:pt x="359" y="1"/>
                    </a:lnTo>
                    <a:lnTo>
                      <a:pt x="378" y="0"/>
                    </a:lnTo>
                    <a:lnTo>
                      <a:pt x="1362" y="0"/>
                    </a:lnTo>
                    <a:lnTo>
                      <a:pt x="1362" y="0"/>
                    </a:lnTo>
                    <a:lnTo>
                      <a:pt x="1381" y="1"/>
                    </a:lnTo>
                    <a:lnTo>
                      <a:pt x="1401" y="3"/>
                    </a:lnTo>
                    <a:lnTo>
                      <a:pt x="1420" y="5"/>
                    </a:lnTo>
                    <a:lnTo>
                      <a:pt x="1438" y="8"/>
                    </a:lnTo>
                    <a:lnTo>
                      <a:pt x="1457" y="12"/>
                    </a:lnTo>
                    <a:lnTo>
                      <a:pt x="1474" y="17"/>
                    </a:lnTo>
                    <a:lnTo>
                      <a:pt x="1492" y="24"/>
                    </a:lnTo>
                    <a:lnTo>
                      <a:pt x="1509" y="31"/>
                    </a:lnTo>
                    <a:lnTo>
                      <a:pt x="1526" y="37"/>
                    </a:lnTo>
                    <a:lnTo>
                      <a:pt x="1542" y="47"/>
                    </a:lnTo>
                    <a:lnTo>
                      <a:pt x="1558" y="56"/>
                    </a:lnTo>
                    <a:lnTo>
                      <a:pt x="1574" y="65"/>
                    </a:lnTo>
                    <a:lnTo>
                      <a:pt x="1589" y="76"/>
                    </a:lnTo>
                    <a:lnTo>
                      <a:pt x="1603" y="87"/>
                    </a:lnTo>
                    <a:lnTo>
                      <a:pt x="1617" y="99"/>
                    </a:lnTo>
                    <a:lnTo>
                      <a:pt x="1630" y="112"/>
                    </a:lnTo>
                    <a:lnTo>
                      <a:pt x="1642" y="125"/>
                    </a:lnTo>
                    <a:lnTo>
                      <a:pt x="1654" y="139"/>
                    </a:lnTo>
                    <a:lnTo>
                      <a:pt x="1666" y="153"/>
                    </a:lnTo>
                    <a:lnTo>
                      <a:pt x="1677" y="168"/>
                    </a:lnTo>
                    <a:lnTo>
                      <a:pt x="1686" y="182"/>
                    </a:lnTo>
                    <a:lnTo>
                      <a:pt x="1695" y="198"/>
                    </a:lnTo>
                    <a:lnTo>
                      <a:pt x="1703" y="216"/>
                    </a:lnTo>
                    <a:lnTo>
                      <a:pt x="1711" y="232"/>
                    </a:lnTo>
                    <a:lnTo>
                      <a:pt x="1718" y="249"/>
                    </a:lnTo>
                    <a:lnTo>
                      <a:pt x="1723" y="266"/>
                    </a:lnTo>
                    <a:lnTo>
                      <a:pt x="1728" y="285"/>
                    </a:lnTo>
                    <a:lnTo>
                      <a:pt x="1732" y="304"/>
                    </a:lnTo>
                    <a:lnTo>
                      <a:pt x="1736" y="322"/>
                    </a:lnTo>
                    <a:lnTo>
                      <a:pt x="1739" y="341"/>
                    </a:lnTo>
                    <a:lnTo>
                      <a:pt x="1740" y="359"/>
                    </a:lnTo>
                    <a:lnTo>
                      <a:pt x="1740" y="379"/>
                    </a:lnTo>
                    <a:lnTo>
                      <a:pt x="1740" y="1322"/>
                    </a:lnTo>
                    <a:close/>
                  </a:path>
                </a:pathLst>
              </a:custGeom>
              <a:solidFill>
                <a:srgbClr val="FFDD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70">
                <a:extLst>
                  <a:ext uri="{FF2B5EF4-FFF2-40B4-BE49-F238E27FC236}">
                    <a16:creationId xmlns:a16="http://schemas.microsoft.com/office/drawing/2014/main" id="{21B1161B-ACFB-4373-ACFF-07D3B3E8FF12}"/>
                  </a:ext>
                </a:extLst>
              </p:cNvPr>
              <p:cNvSpPr>
                <a:spLocks/>
              </p:cNvSpPr>
              <p:nvPr/>
            </p:nvSpPr>
            <p:spPr bwMode="auto">
              <a:xfrm>
                <a:off x="-4964113" y="1504950"/>
                <a:ext cx="23812" cy="22225"/>
              </a:xfrm>
              <a:custGeom>
                <a:avLst/>
                <a:gdLst>
                  <a:gd name="T0" fmla="*/ 58 w 58"/>
                  <a:gd name="T1" fmla="*/ 29 h 57"/>
                  <a:gd name="T2" fmla="*/ 58 w 58"/>
                  <a:gd name="T3" fmla="*/ 29 h 57"/>
                  <a:gd name="T4" fmla="*/ 57 w 58"/>
                  <a:gd name="T5" fmla="*/ 35 h 57"/>
                  <a:gd name="T6" fmla="*/ 56 w 58"/>
                  <a:gd name="T7" fmla="*/ 40 h 57"/>
                  <a:gd name="T8" fmla="*/ 53 w 58"/>
                  <a:gd name="T9" fmla="*/ 45 h 57"/>
                  <a:gd name="T10" fmla="*/ 50 w 58"/>
                  <a:gd name="T11" fmla="*/ 49 h 57"/>
                  <a:gd name="T12" fmla="*/ 45 w 58"/>
                  <a:gd name="T13" fmla="*/ 53 h 57"/>
                  <a:gd name="T14" fmla="*/ 41 w 58"/>
                  <a:gd name="T15" fmla="*/ 56 h 57"/>
                  <a:gd name="T16" fmla="*/ 36 w 58"/>
                  <a:gd name="T17" fmla="*/ 57 h 57"/>
                  <a:gd name="T18" fmla="*/ 29 w 58"/>
                  <a:gd name="T19" fmla="*/ 57 h 57"/>
                  <a:gd name="T20" fmla="*/ 29 w 58"/>
                  <a:gd name="T21" fmla="*/ 57 h 57"/>
                  <a:gd name="T22" fmla="*/ 24 w 58"/>
                  <a:gd name="T23" fmla="*/ 57 h 57"/>
                  <a:gd name="T24" fmla="*/ 18 w 58"/>
                  <a:gd name="T25" fmla="*/ 56 h 57"/>
                  <a:gd name="T26" fmla="*/ 13 w 58"/>
                  <a:gd name="T27" fmla="*/ 53 h 57"/>
                  <a:gd name="T28" fmla="*/ 9 w 58"/>
                  <a:gd name="T29" fmla="*/ 49 h 57"/>
                  <a:gd name="T30" fmla="*/ 5 w 58"/>
                  <a:gd name="T31" fmla="*/ 45 h 57"/>
                  <a:gd name="T32" fmla="*/ 3 w 58"/>
                  <a:gd name="T33" fmla="*/ 40 h 57"/>
                  <a:gd name="T34" fmla="*/ 1 w 58"/>
                  <a:gd name="T35" fmla="*/ 35 h 57"/>
                  <a:gd name="T36" fmla="*/ 0 w 58"/>
                  <a:gd name="T37" fmla="*/ 29 h 57"/>
                  <a:gd name="T38" fmla="*/ 0 w 58"/>
                  <a:gd name="T39" fmla="*/ 29 h 57"/>
                  <a:gd name="T40" fmla="*/ 1 w 58"/>
                  <a:gd name="T41" fmla="*/ 23 h 57"/>
                  <a:gd name="T42" fmla="*/ 3 w 58"/>
                  <a:gd name="T43" fmla="*/ 17 h 57"/>
                  <a:gd name="T44" fmla="*/ 5 w 58"/>
                  <a:gd name="T45" fmla="*/ 13 h 57"/>
                  <a:gd name="T46" fmla="*/ 9 w 58"/>
                  <a:gd name="T47" fmla="*/ 8 h 57"/>
                  <a:gd name="T48" fmla="*/ 13 w 58"/>
                  <a:gd name="T49" fmla="*/ 5 h 57"/>
                  <a:gd name="T50" fmla="*/ 18 w 58"/>
                  <a:gd name="T51" fmla="*/ 3 h 57"/>
                  <a:gd name="T52" fmla="*/ 24 w 58"/>
                  <a:gd name="T53" fmla="*/ 0 h 57"/>
                  <a:gd name="T54" fmla="*/ 29 w 58"/>
                  <a:gd name="T55" fmla="*/ 0 h 57"/>
                  <a:gd name="T56" fmla="*/ 29 w 58"/>
                  <a:gd name="T57" fmla="*/ 0 h 57"/>
                  <a:gd name="T58" fmla="*/ 36 w 58"/>
                  <a:gd name="T59" fmla="*/ 0 h 57"/>
                  <a:gd name="T60" fmla="*/ 41 w 58"/>
                  <a:gd name="T61" fmla="*/ 3 h 57"/>
                  <a:gd name="T62" fmla="*/ 45 w 58"/>
                  <a:gd name="T63" fmla="*/ 5 h 57"/>
                  <a:gd name="T64" fmla="*/ 50 w 58"/>
                  <a:gd name="T65" fmla="*/ 8 h 57"/>
                  <a:gd name="T66" fmla="*/ 53 w 58"/>
                  <a:gd name="T67" fmla="*/ 13 h 57"/>
                  <a:gd name="T68" fmla="*/ 56 w 58"/>
                  <a:gd name="T69" fmla="*/ 17 h 57"/>
                  <a:gd name="T70" fmla="*/ 57 w 58"/>
                  <a:gd name="T71" fmla="*/ 23 h 57"/>
                  <a:gd name="T72" fmla="*/ 58 w 58"/>
                  <a:gd name="T73" fmla="*/ 29 h 57"/>
                  <a:gd name="T74" fmla="*/ 58 w 58"/>
                  <a:gd name="T75" fmla="*/ 2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8" h="57">
                    <a:moveTo>
                      <a:pt x="58" y="29"/>
                    </a:moveTo>
                    <a:lnTo>
                      <a:pt x="58" y="29"/>
                    </a:lnTo>
                    <a:lnTo>
                      <a:pt x="57" y="35"/>
                    </a:lnTo>
                    <a:lnTo>
                      <a:pt x="56" y="40"/>
                    </a:lnTo>
                    <a:lnTo>
                      <a:pt x="53" y="45"/>
                    </a:lnTo>
                    <a:lnTo>
                      <a:pt x="50" y="49"/>
                    </a:lnTo>
                    <a:lnTo>
                      <a:pt x="45" y="53"/>
                    </a:lnTo>
                    <a:lnTo>
                      <a:pt x="41" y="56"/>
                    </a:lnTo>
                    <a:lnTo>
                      <a:pt x="36" y="57"/>
                    </a:lnTo>
                    <a:lnTo>
                      <a:pt x="29" y="57"/>
                    </a:lnTo>
                    <a:lnTo>
                      <a:pt x="29" y="57"/>
                    </a:lnTo>
                    <a:lnTo>
                      <a:pt x="24" y="57"/>
                    </a:lnTo>
                    <a:lnTo>
                      <a:pt x="18" y="56"/>
                    </a:lnTo>
                    <a:lnTo>
                      <a:pt x="13" y="53"/>
                    </a:lnTo>
                    <a:lnTo>
                      <a:pt x="9" y="49"/>
                    </a:lnTo>
                    <a:lnTo>
                      <a:pt x="5" y="45"/>
                    </a:lnTo>
                    <a:lnTo>
                      <a:pt x="3" y="40"/>
                    </a:lnTo>
                    <a:lnTo>
                      <a:pt x="1" y="35"/>
                    </a:lnTo>
                    <a:lnTo>
                      <a:pt x="0" y="29"/>
                    </a:lnTo>
                    <a:lnTo>
                      <a:pt x="0" y="29"/>
                    </a:lnTo>
                    <a:lnTo>
                      <a:pt x="1" y="23"/>
                    </a:lnTo>
                    <a:lnTo>
                      <a:pt x="3" y="17"/>
                    </a:lnTo>
                    <a:lnTo>
                      <a:pt x="5" y="13"/>
                    </a:lnTo>
                    <a:lnTo>
                      <a:pt x="9" y="8"/>
                    </a:lnTo>
                    <a:lnTo>
                      <a:pt x="13" y="5"/>
                    </a:lnTo>
                    <a:lnTo>
                      <a:pt x="18" y="3"/>
                    </a:lnTo>
                    <a:lnTo>
                      <a:pt x="24" y="0"/>
                    </a:lnTo>
                    <a:lnTo>
                      <a:pt x="29" y="0"/>
                    </a:lnTo>
                    <a:lnTo>
                      <a:pt x="29" y="0"/>
                    </a:lnTo>
                    <a:lnTo>
                      <a:pt x="36" y="0"/>
                    </a:lnTo>
                    <a:lnTo>
                      <a:pt x="41" y="3"/>
                    </a:lnTo>
                    <a:lnTo>
                      <a:pt x="45" y="5"/>
                    </a:lnTo>
                    <a:lnTo>
                      <a:pt x="50" y="8"/>
                    </a:lnTo>
                    <a:lnTo>
                      <a:pt x="53" y="13"/>
                    </a:lnTo>
                    <a:lnTo>
                      <a:pt x="56" y="17"/>
                    </a:lnTo>
                    <a:lnTo>
                      <a:pt x="57" y="23"/>
                    </a:lnTo>
                    <a:lnTo>
                      <a:pt x="58" y="29"/>
                    </a:lnTo>
                    <a:lnTo>
                      <a:pt x="58" y="29"/>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71">
                <a:extLst>
                  <a:ext uri="{FF2B5EF4-FFF2-40B4-BE49-F238E27FC236}">
                    <a16:creationId xmlns:a16="http://schemas.microsoft.com/office/drawing/2014/main" id="{EE22B31D-7C1B-4B25-9598-FCB10F9AE7AA}"/>
                  </a:ext>
                </a:extLst>
              </p:cNvPr>
              <p:cNvSpPr>
                <a:spLocks/>
              </p:cNvSpPr>
              <p:nvPr/>
            </p:nvSpPr>
            <p:spPr bwMode="auto">
              <a:xfrm>
                <a:off x="-4219575" y="1504950"/>
                <a:ext cx="23812" cy="22225"/>
              </a:xfrm>
              <a:custGeom>
                <a:avLst/>
                <a:gdLst>
                  <a:gd name="T0" fmla="*/ 59 w 59"/>
                  <a:gd name="T1" fmla="*/ 29 h 57"/>
                  <a:gd name="T2" fmla="*/ 59 w 59"/>
                  <a:gd name="T3" fmla="*/ 29 h 57"/>
                  <a:gd name="T4" fmla="*/ 58 w 59"/>
                  <a:gd name="T5" fmla="*/ 35 h 57"/>
                  <a:gd name="T6" fmla="*/ 56 w 59"/>
                  <a:gd name="T7" fmla="*/ 40 h 57"/>
                  <a:gd name="T8" fmla="*/ 54 w 59"/>
                  <a:gd name="T9" fmla="*/ 45 h 57"/>
                  <a:gd name="T10" fmla="*/ 50 w 59"/>
                  <a:gd name="T11" fmla="*/ 49 h 57"/>
                  <a:gd name="T12" fmla="*/ 46 w 59"/>
                  <a:gd name="T13" fmla="*/ 53 h 57"/>
                  <a:gd name="T14" fmla="*/ 40 w 59"/>
                  <a:gd name="T15" fmla="*/ 56 h 57"/>
                  <a:gd name="T16" fmla="*/ 35 w 59"/>
                  <a:gd name="T17" fmla="*/ 57 h 57"/>
                  <a:gd name="T18" fmla="*/ 30 w 59"/>
                  <a:gd name="T19" fmla="*/ 57 h 57"/>
                  <a:gd name="T20" fmla="*/ 30 w 59"/>
                  <a:gd name="T21" fmla="*/ 57 h 57"/>
                  <a:gd name="T22" fmla="*/ 24 w 59"/>
                  <a:gd name="T23" fmla="*/ 57 h 57"/>
                  <a:gd name="T24" fmla="*/ 19 w 59"/>
                  <a:gd name="T25" fmla="*/ 56 h 57"/>
                  <a:gd name="T26" fmla="*/ 14 w 59"/>
                  <a:gd name="T27" fmla="*/ 53 h 57"/>
                  <a:gd name="T28" fmla="*/ 10 w 59"/>
                  <a:gd name="T29" fmla="*/ 49 h 57"/>
                  <a:gd name="T30" fmla="*/ 6 w 59"/>
                  <a:gd name="T31" fmla="*/ 45 h 57"/>
                  <a:gd name="T32" fmla="*/ 3 w 59"/>
                  <a:gd name="T33" fmla="*/ 40 h 57"/>
                  <a:gd name="T34" fmla="*/ 2 w 59"/>
                  <a:gd name="T35" fmla="*/ 35 h 57"/>
                  <a:gd name="T36" fmla="*/ 0 w 59"/>
                  <a:gd name="T37" fmla="*/ 29 h 57"/>
                  <a:gd name="T38" fmla="*/ 0 w 59"/>
                  <a:gd name="T39" fmla="*/ 29 h 57"/>
                  <a:gd name="T40" fmla="*/ 2 w 59"/>
                  <a:gd name="T41" fmla="*/ 23 h 57"/>
                  <a:gd name="T42" fmla="*/ 3 w 59"/>
                  <a:gd name="T43" fmla="*/ 17 h 57"/>
                  <a:gd name="T44" fmla="*/ 6 w 59"/>
                  <a:gd name="T45" fmla="*/ 13 h 57"/>
                  <a:gd name="T46" fmla="*/ 10 w 59"/>
                  <a:gd name="T47" fmla="*/ 8 h 57"/>
                  <a:gd name="T48" fmla="*/ 14 w 59"/>
                  <a:gd name="T49" fmla="*/ 5 h 57"/>
                  <a:gd name="T50" fmla="*/ 19 w 59"/>
                  <a:gd name="T51" fmla="*/ 3 h 57"/>
                  <a:gd name="T52" fmla="*/ 24 w 59"/>
                  <a:gd name="T53" fmla="*/ 0 h 57"/>
                  <a:gd name="T54" fmla="*/ 30 w 59"/>
                  <a:gd name="T55" fmla="*/ 0 h 57"/>
                  <a:gd name="T56" fmla="*/ 30 w 59"/>
                  <a:gd name="T57" fmla="*/ 0 h 57"/>
                  <a:gd name="T58" fmla="*/ 35 w 59"/>
                  <a:gd name="T59" fmla="*/ 0 h 57"/>
                  <a:gd name="T60" fmla="*/ 40 w 59"/>
                  <a:gd name="T61" fmla="*/ 3 h 57"/>
                  <a:gd name="T62" fmla="*/ 46 w 59"/>
                  <a:gd name="T63" fmla="*/ 5 h 57"/>
                  <a:gd name="T64" fmla="*/ 50 w 59"/>
                  <a:gd name="T65" fmla="*/ 8 h 57"/>
                  <a:gd name="T66" fmla="*/ 54 w 59"/>
                  <a:gd name="T67" fmla="*/ 13 h 57"/>
                  <a:gd name="T68" fmla="*/ 56 w 59"/>
                  <a:gd name="T69" fmla="*/ 17 h 57"/>
                  <a:gd name="T70" fmla="*/ 58 w 59"/>
                  <a:gd name="T71" fmla="*/ 23 h 57"/>
                  <a:gd name="T72" fmla="*/ 59 w 59"/>
                  <a:gd name="T73" fmla="*/ 29 h 57"/>
                  <a:gd name="T74" fmla="*/ 59 w 59"/>
                  <a:gd name="T75" fmla="*/ 2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9" h="57">
                    <a:moveTo>
                      <a:pt x="59" y="29"/>
                    </a:moveTo>
                    <a:lnTo>
                      <a:pt x="59" y="29"/>
                    </a:lnTo>
                    <a:lnTo>
                      <a:pt x="58" y="35"/>
                    </a:lnTo>
                    <a:lnTo>
                      <a:pt x="56" y="40"/>
                    </a:lnTo>
                    <a:lnTo>
                      <a:pt x="54" y="45"/>
                    </a:lnTo>
                    <a:lnTo>
                      <a:pt x="50" y="49"/>
                    </a:lnTo>
                    <a:lnTo>
                      <a:pt x="46" y="53"/>
                    </a:lnTo>
                    <a:lnTo>
                      <a:pt x="40" y="56"/>
                    </a:lnTo>
                    <a:lnTo>
                      <a:pt x="35" y="57"/>
                    </a:lnTo>
                    <a:lnTo>
                      <a:pt x="30" y="57"/>
                    </a:lnTo>
                    <a:lnTo>
                      <a:pt x="30" y="57"/>
                    </a:lnTo>
                    <a:lnTo>
                      <a:pt x="24" y="57"/>
                    </a:lnTo>
                    <a:lnTo>
                      <a:pt x="19" y="56"/>
                    </a:lnTo>
                    <a:lnTo>
                      <a:pt x="14" y="53"/>
                    </a:lnTo>
                    <a:lnTo>
                      <a:pt x="10" y="49"/>
                    </a:lnTo>
                    <a:lnTo>
                      <a:pt x="6" y="45"/>
                    </a:lnTo>
                    <a:lnTo>
                      <a:pt x="3" y="40"/>
                    </a:lnTo>
                    <a:lnTo>
                      <a:pt x="2" y="35"/>
                    </a:lnTo>
                    <a:lnTo>
                      <a:pt x="0" y="29"/>
                    </a:lnTo>
                    <a:lnTo>
                      <a:pt x="0" y="29"/>
                    </a:lnTo>
                    <a:lnTo>
                      <a:pt x="2" y="23"/>
                    </a:lnTo>
                    <a:lnTo>
                      <a:pt x="3" y="17"/>
                    </a:lnTo>
                    <a:lnTo>
                      <a:pt x="6" y="13"/>
                    </a:lnTo>
                    <a:lnTo>
                      <a:pt x="10" y="8"/>
                    </a:lnTo>
                    <a:lnTo>
                      <a:pt x="14" y="5"/>
                    </a:lnTo>
                    <a:lnTo>
                      <a:pt x="19" y="3"/>
                    </a:lnTo>
                    <a:lnTo>
                      <a:pt x="24" y="0"/>
                    </a:lnTo>
                    <a:lnTo>
                      <a:pt x="30" y="0"/>
                    </a:lnTo>
                    <a:lnTo>
                      <a:pt x="30" y="0"/>
                    </a:lnTo>
                    <a:lnTo>
                      <a:pt x="35" y="0"/>
                    </a:lnTo>
                    <a:lnTo>
                      <a:pt x="40" y="3"/>
                    </a:lnTo>
                    <a:lnTo>
                      <a:pt x="46" y="5"/>
                    </a:lnTo>
                    <a:lnTo>
                      <a:pt x="50" y="8"/>
                    </a:lnTo>
                    <a:lnTo>
                      <a:pt x="54" y="13"/>
                    </a:lnTo>
                    <a:lnTo>
                      <a:pt x="56" y="17"/>
                    </a:lnTo>
                    <a:lnTo>
                      <a:pt x="58" y="23"/>
                    </a:lnTo>
                    <a:lnTo>
                      <a:pt x="59" y="29"/>
                    </a:lnTo>
                    <a:lnTo>
                      <a:pt x="59" y="29"/>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72">
                <a:extLst>
                  <a:ext uri="{FF2B5EF4-FFF2-40B4-BE49-F238E27FC236}">
                    <a16:creationId xmlns:a16="http://schemas.microsoft.com/office/drawing/2014/main" id="{7344612D-0031-4B40-966D-25B118FF6CAD}"/>
                  </a:ext>
                </a:extLst>
              </p:cNvPr>
              <p:cNvSpPr>
                <a:spLocks/>
              </p:cNvSpPr>
              <p:nvPr/>
            </p:nvSpPr>
            <p:spPr bwMode="auto">
              <a:xfrm>
                <a:off x="-4852988" y="1268413"/>
                <a:ext cx="182562" cy="34925"/>
              </a:xfrm>
              <a:custGeom>
                <a:avLst/>
                <a:gdLst>
                  <a:gd name="T0" fmla="*/ 23 w 462"/>
                  <a:gd name="T1" fmla="*/ 89 h 90"/>
                  <a:gd name="T2" fmla="*/ 23 w 462"/>
                  <a:gd name="T3" fmla="*/ 89 h 90"/>
                  <a:gd name="T4" fmla="*/ 47 w 462"/>
                  <a:gd name="T5" fmla="*/ 77 h 90"/>
                  <a:gd name="T6" fmla="*/ 71 w 462"/>
                  <a:gd name="T7" fmla="*/ 68 h 90"/>
                  <a:gd name="T8" fmla="*/ 96 w 462"/>
                  <a:gd name="T9" fmla="*/ 58 h 90"/>
                  <a:gd name="T10" fmla="*/ 123 w 462"/>
                  <a:gd name="T11" fmla="*/ 50 h 90"/>
                  <a:gd name="T12" fmla="*/ 149 w 462"/>
                  <a:gd name="T13" fmla="*/ 44 h 90"/>
                  <a:gd name="T14" fmla="*/ 176 w 462"/>
                  <a:gd name="T15" fmla="*/ 37 h 90"/>
                  <a:gd name="T16" fmla="*/ 203 w 462"/>
                  <a:gd name="T17" fmla="*/ 33 h 90"/>
                  <a:gd name="T18" fmla="*/ 231 w 462"/>
                  <a:gd name="T19" fmla="*/ 30 h 90"/>
                  <a:gd name="T20" fmla="*/ 257 w 462"/>
                  <a:gd name="T21" fmla="*/ 29 h 90"/>
                  <a:gd name="T22" fmla="*/ 284 w 462"/>
                  <a:gd name="T23" fmla="*/ 29 h 90"/>
                  <a:gd name="T24" fmla="*/ 312 w 462"/>
                  <a:gd name="T25" fmla="*/ 30 h 90"/>
                  <a:gd name="T26" fmla="*/ 338 w 462"/>
                  <a:gd name="T27" fmla="*/ 34 h 90"/>
                  <a:gd name="T28" fmla="*/ 364 w 462"/>
                  <a:gd name="T29" fmla="*/ 40 h 90"/>
                  <a:gd name="T30" fmla="*/ 390 w 462"/>
                  <a:gd name="T31" fmla="*/ 46 h 90"/>
                  <a:gd name="T32" fmla="*/ 416 w 462"/>
                  <a:gd name="T33" fmla="*/ 54 h 90"/>
                  <a:gd name="T34" fmla="*/ 440 w 462"/>
                  <a:gd name="T35" fmla="*/ 65 h 90"/>
                  <a:gd name="T36" fmla="*/ 440 w 462"/>
                  <a:gd name="T37" fmla="*/ 65 h 90"/>
                  <a:gd name="T38" fmla="*/ 446 w 462"/>
                  <a:gd name="T39" fmla="*/ 66 h 90"/>
                  <a:gd name="T40" fmla="*/ 451 w 462"/>
                  <a:gd name="T41" fmla="*/ 65 h 90"/>
                  <a:gd name="T42" fmla="*/ 457 w 462"/>
                  <a:gd name="T43" fmla="*/ 62 h 90"/>
                  <a:gd name="T44" fmla="*/ 461 w 462"/>
                  <a:gd name="T45" fmla="*/ 58 h 90"/>
                  <a:gd name="T46" fmla="*/ 462 w 462"/>
                  <a:gd name="T47" fmla="*/ 53 h 90"/>
                  <a:gd name="T48" fmla="*/ 462 w 462"/>
                  <a:gd name="T49" fmla="*/ 48 h 90"/>
                  <a:gd name="T50" fmla="*/ 459 w 462"/>
                  <a:gd name="T51" fmla="*/ 42 h 90"/>
                  <a:gd name="T52" fmla="*/ 455 w 462"/>
                  <a:gd name="T53" fmla="*/ 38 h 90"/>
                  <a:gd name="T54" fmla="*/ 455 w 462"/>
                  <a:gd name="T55" fmla="*/ 38 h 90"/>
                  <a:gd name="T56" fmla="*/ 429 w 462"/>
                  <a:gd name="T57" fmla="*/ 28 h 90"/>
                  <a:gd name="T58" fmla="*/ 401 w 462"/>
                  <a:gd name="T59" fmla="*/ 18 h 90"/>
                  <a:gd name="T60" fmla="*/ 374 w 462"/>
                  <a:gd name="T61" fmla="*/ 10 h 90"/>
                  <a:gd name="T62" fmla="*/ 345 w 462"/>
                  <a:gd name="T63" fmla="*/ 5 h 90"/>
                  <a:gd name="T64" fmla="*/ 317 w 462"/>
                  <a:gd name="T65" fmla="*/ 1 h 90"/>
                  <a:gd name="T66" fmla="*/ 288 w 462"/>
                  <a:gd name="T67" fmla="*/ 0 h 90"/>
                  <a:gd name="T68" fmla="*/ 259 w 462"/>
                  <a:gd name="T69" fmla="*/ 0 h 90"/>
                  <a:gd name="T70" fmla="*/ 229 w 462"/>
                  <a:gd name="T71" fmla="*/ 1 h 90"/>
                  <a:gd name="T72" fmla="*/ 201 w 462"/>
                  <a:gd name="T73" fmla="*/ 4 h 90"/>
                  <a:gd name="T74" fmla="*/ 172 w 462"/>
                  <a:gd name="T75" fmla="*/ 8 h 90"/>
                  <a:gd name="T76" fmla="*/ 143 w 462"/>
                  <a:gd name="T77" fmla="*/ 13 h 90"/>
                  <a:gd name="T78" fmla="*/ 115 w 462"/>
                  <a:gd name="T79" fmla="*/ 21 h 90"/>
                  <a:gd name="T80" fmla="*/ 87 w 462"/>
                  <a:gd name="T81" fmla="*/ 29 h 90"/>
                  <a:gd name="T82" fmla="*/ 60 w 462"/>
                  <a:gd name="T83" fmla="*/ 40 h 90"/>
                  <a:gd name="T84" fmla="*/ 34 w 462"/>
                  <a:gd name="T85" fmla="*/ 50 h 90"/>
                  <a:gd name="T86" fmla="*/ 8 w 462"/>
                  <a:gd name="T87" fmla="*/ 62 h 90"/>
                  <a:gd name="T88" fmla="*/ 8 w 462"/>
                  <a:gd name="T89" fmla="*/ 62 h 90"/>
                  <a:gd name="T90" fmla="*/ 3 w 462"/>
                  <a:gd name="T91" fmla="*/ 66 h 90"/>
                  <a:gd name="T92" fmla="*/ 0 w 462"/>
                  <a:gd name="T93" fmla="*/ 72 h 90"/>
                  <a:gd name="T94" fmla="*/ 0 w 462"/>
                  <a:gd name="T95" fmla="*/ 77 h 90"/>
                  <a:gd name="T96" fmla="*/ 3 w 462"/>
                  <a:gd name="T97" fmla="*/ 82 h 90"/>
                  <a:gd name="T98" fmla="*/ 6 w 462"/>
                  <a:gd name="T99" fmla="*/ 86 h 90"/>
                  <a:gd name="T100" fmla="*/ 11 w 462"/>
                  <a:gd name="T101" fmla="*/ 90 h 90"/>
                  <a:gd name="T102" fmla="*/ 16 w 462"/>
                  <a:gd name="T103" fmla="*/ 90 h 90"/>
                  <a:gd name="T104" fmla="*/ 23 w 462"/>
                  <a:gd name="T105" fmla="*/ 89 h 90"/>
                  <a:gd name="T106" fmla="*/ 23 w 462"/>
                  <a:gd name="T107" fmla="*/ 89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62" h="90">
                    <a:moveTo>
                      <a:pt x="23" y="89"/>
                    </a:moveTo>
                    <a:lnTo>
                      <a:pt x="23" y="89"/>
                    </a:lnTo>
                    <a:lnTo>
                      <a:pt x="47" y="77"/>
                    </a:lnTo>
                    <a:lnTo>
                      <a:pt x="71" y="68"/>
                    </a:lnTo>
                    <a:lnTo>
                      <a:pt x="96" y="58"/>
                    </a:lnTo>
                    <a:lnTo>
                      <a:pt x="123" y="50"/>
                    </a:lnTo>
                    <a:lnTo>
                      <a:pt x="149" y="44"/>
                    </a:lnTo>
                    <a:lnTo>
                      <a:pt x="176" y="37"/>
                    </a:lnTo>
                    <a:lnTo>
                      <a:pt x="203" y="33"/>
                    </a:lnTo>
                    <a:lnTo>
                      <a:pt x="231" y="30"/>
                    </a:lnTo>
                    <a:lnTo>
                      <a:pt x="257" y="29"/>
                    </a:lnTo>
                    <a:lnTo>
                      <a:pt x="284" y="29"/>
                    </a:lnTo>
                    <a:lnTo>
                      <a:pt x="312" y="30"/>
                    </a:lnTo>
                    <a:lnTo>
                      <a:pt x="338" y="34"/>
                    </a:lnTo>
                    <a:lnTo>
                      <a:pt x="364" y="40"/>
                    </a:lnTo>
                    <a:lnTo>
                      <a:pt x="390" y="46"/>
                    </a:lnTo>
                    <a:lnTo>
                      <a:pt x="416" y="54"/>
                    </a:lnTo>
                    <a:lnTo>
                      <a:pt x="440" y="65"/>
                    </a:lnTo>
                    <a:lnTo>
                      <a:pt x="440" y="65"/>
                    </a:lnTo>
                    <a:lnTo>
                      <a:pt x="446" y="66"/>
                    </a:lnTo>
                    <a:lnTo>
                      <a:pt x="451" y="65"/>
                    </a:lnTo>
                    <a:lnTo>
                      <a:pt x="457" y="62"/>
                    </a:lnTo>
                    <a:lnTo>
                      <a:pt x="461" y="58"/>
                    </a:lnTo>
                    <a:lnTo>
                      <a:pt x="462" y="53"/>
                    </a:lnTo>
                    <a:lnTo>
                      <a:pt x="462" y="48"/>
                    </a:lnTo>
                    <a:lnTo>
                      <a:pt x="459" y="42"/>
                    </a:lnTo>
                    <a:lnTo>
                      <a:pt x="455" y="38"/>
                    </a:lnTo>
                    <a:lnTo>
                      <a:pt x="455" y="38"/>
                    </a:lnTo>
                    <a:lnTo>
                      <a:pt x="429" y="28"/>
                    </a:lnTo>
                    <a:lnTo>
                      <a:pt x="401" y="18"/>
                    </a:lnTo>
                    <a:lnTo>
                      <a:pt x="374" y="10"/>
                    </a:lnTo>
                    <a:lnTo>
                      <a:pt x="345" y="5"/>
                    </a:lnTo>
                    <a:lnTo>
                      <a:pt x="317" y="1"/>
                    </a:lnTo>
                    <a:lnTo>
                      <a:pt x="288" y="0"/>
                    </a:lnTo>
                    <a:lnTo>
                      <a:pt x="259" y="0"/>
                    </a:lnTo>
                    <a:lnTo>
                      <a:pt x="229" y="1"/>
                    </a:lnTo>
                    <a:lnTo>
                      <a:pt x="201" y="4"/>
                    </a:lnTo>
                    <a:lnTo>
                      <a:pt x="172" y="8"/>
                    </a:lnTo>
                    <a:lnTo>
                      <a:pt x="143" y="13"/>
                    </a:lnTo>
                    <a:lnTo>
                      <a:pt x="115" y="21"/>
                    </a:lnTo>
                    <a:lnTo>
                      <a:pt x="87" y="29"/>
                    </a:lnTo>
                    <a:lnTo>
                      <a:pt x="60" y="40"/>
                    </a:lnTo>
                    <a:lnTo>
                      <a:pt x="34" y="50"/>
                    </a:lnTo>
                    <a:lnTo>
                      <a:pt x="8" y="62"/>
                    </a:lnTo>
                    <a:lnTo>
                      <a:pt x="8" y="62"/>
                    </a:lnTo>
                    <a:lnTo>
                      <a:pt x="3" y="66"/>
                    </a:lnTo>
                    <a:lnTo>
                      <a:pt x="0" y="72"/>
                    </a:lnTo>
                    <a:lnTo>
                      <a:pt x="0" y="77"/>
                    </a:lnTo>
                    <a:lnTo>
                      <a:pt x="3" y="82"/>
                    </a:lnTo>
                    <a:lnTo>
                      <a:pt x="6" y="86"/>
                    </a:lnTo>
                    <a:lnTo>
                      <a:pt x="11" y="90"/>
                    </a:lnTo>
                    <a:lnTo>
                      <a:pt x="16" y="90"/>
                    </a:lnTo>
                    <a:lnTo>
                      <a:pt x="23" y="89"/>
                    </a:lnTo>
                    <a:lnTo>
                      <a:pt x="23" y="89"/>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73">
                <a:extLst>
                  <a:ext uri="{FF2B5EF4-FFF2-40B4-BE49-F238E27FC236}">
                    <a16:creationId xmlns:a16="http://schemas.microsoft.com/office/drawing/2014/main" id="{896697F0-90FC-4962-B1A4-3F9C40BA7B4B}"/>
                  </a:ext>
                </a:extLst>
              </p:cNvPr>
              <p:cNvSpPr>
                <a:spLocks/>
              </p:cNvSpPr>
              <p:nvPr/>
            </p:nvSpPr>
            <p:spPr bwMode="auto">
              <a:xfrm>
                <a:off x="-4494213" y="1268413"/>
                <a:ext cx="182562" cy="34925"/>
              </a:xfrm>
              <a:custGeom>
                <a:avLst/>
                <a:gdLst>
                  <a:gd name="T0" fmla="*/ 454 w 462"/>
                  <a:gd name="T1" fmla="*/ 62 h 90"/>
                  <a:gd name="T2" fmla="*/ 454 w 462"/>
                  <a:gd name="T3" fmla="*/ 62 h 90"/>
                  <a:gd name="T4" fmla="*/ 429 w 462"/>
                  <a:gd name="T5" fmla="*/ 50 h 90"/>
                  <a:gd name="T6" fmla="*/ 402 w 462"/>
                  <a:gd name="T7" fmla="*/ 40 h 90"/>
                  <a:gd name="T8" fmla="*/ 375 w 462"/>
                  <a:gd name="T9" fmla="*/ 29 h 90"/>
                  <a:gd name="T10" fmla="*/ 347 w 462"/>
                  <a:gd name="T11" fmla="*/ 21 h 90"/>
                  <a:gd name="T12" fmla="*/ 319 w 462"/>
                  <a:gd name="T13" fmla="*/ 13 h 90"/>
                  <a:gd name="T14" fmla="*/ 290 w 462"/>
                  <a:gd name="T15" fmla="*/ 8 h 90"/>
                  <a:gd name="T16" fmla="*/ 261 w 462"/>
                  <a:gd name="T17" fmla="*/ 4 h 90"/>
                  <a:gd name="T18" fmla="*/ 233 w 462"/>
                  <a:gd name="T19" fmla="*/ 1 h 90"/>
                  <a:gd name="T20" fmla="*/ 204 w 462"/>
                  <a:gd name="T21" fmla="*/ 0 h 90"/>
                  <a:gd name="T22" fmla="*/ 174 w 462"/>
                  <a:gd name="T23" fmla="*/ 0 h 90"/>
                  <a:gd name="T24" fmla="*/ 145 w 462"/>
                  <a:gd name="T25" fmla="*/ 1 h 90"/>
                  <a:gd name="T26" fmla="*/ 117 w 462"/>
                  <a:gd name="T27" fmla="*/ 5 h 90"/>
                  <a:gd name="T28" fmla="*/ 88 w 462"/>
                  <a:gd name="T29" fmla="*/ 10 h 90"/>
                  <a:gd name="T30" fmla="*/ 61 w 462"/>
                  <a:gd name="T31" fmla="*/ 18 h 90"/>
                  <a:gd name="T32" fmla="*/ 33 w 462"/>
                  <a:gd name="T33" fmla="*/ 28 h 90"/>
                  <a:gd name="T34" fmla="*/ 7 w 462"/>
                  <a:gd name="T35" fmla="*/ 38 h 90"/>
                  <a:gd name="T36" fmla="*/ 7 w 462"/>
                  <a:gd name="T37" fmla="*/ 38 h 90"/>
                  <a:gd name="T38" fmla="*/ 3 w 462"/>
                  <a:gd name="T39" fmla="*/ 42 h 90"/>
                  <a:gd name="T40" fmla="*/ 0 w 462"/>
                  <a:gd name="T41" fmla="*/ 48 h 90"/>
                  <a:gd name="T42" fmla="*/ 0 w 462"/>
                  <a:gd name="T43" fmla="*/ 53 h 90"/>
                  <a:gd name="T44" fmla="*/ 1 w 462"/>
                  <a:gd name="T45" fmla="*/ 58 h 90"/>
                  <a:gd name="T46" fmla="*/ 5 w 462"/>
                  <a:gd name="T47" fmla="*/ 62 h 90"/>
                  <a:gd name="T48" fmla="*/ 11 w 462"/>
                  <a:gd name="T49" fmla="*/ 65 h 90"/>
                  <a:gd name="T50" fmla="*/ 16 w 462"/>
                  <a:gd name="T51" fmla="*/ 66 h 90"/>
                  <a:gd name="T52" fmla="*/ 23 w 462"/>
                  <a:gd name="T53" fmla="*/ 65 h 90"/>
                  <a:gd name="T54" fmla="*/ 23 w 462"/>
                  <a:gd name="T55" fmla="*/ 65 h 90"/>
                  <a:gd name="T56" fmla="*/ 47 w 462"/>
                  <a:gd name="T57" fmla="*/ 54 h 90"/>
                  <a:gd name="T58" fmla="*/ 72 w 462"/>
                  <a:gd name="T59" fmla="*/ 46 h 90"/>
                  <a:gd name="T60" fmla="*/ 98 w 462"/>
                  <a:gd name="T61" fmla="*/ 40 h 90"/>
                  <a:gd name="T62" fmla="*/ 124 w 462"/>
                  <a:gd name="T63" fmla="*/ 34 h 90"/>
                  <a:gd name="T64" fmla="*/ 150 w 462"/>
                  <a:gd name="T65" fmla="*/ 30 h 90"/>
                  <a:gd name="T66" fmla="*/ 178 w 462"/>
                  <a:gd name="T67" fmla="*/ 29 h 90"/>
                  <a:gd name="T68" fmla="*/ 205 w 462"/>
                  <a:gd name="T69" fmla="*/ 29 h 90"/>
                  <a:gd name="T70" fmla="*/ 232 w 462"/>
                  <a:gd name="T71" fmla="*/ 30 h 90"/>
                  <a:gd name="T72" fmla="*/ 259 w 462"/>
                  <a:gd name="T73" fmla="*/ 33 h 90"/>
                  <a:gd name="T74" fmla="*/ 286 w 462"/>
                  <a:gd name="T75" fmla="*/ 37 h 90"/>
                  <a:gd name="T76" fmla="*/ 313 w 462"/>
                  <a:gd name="T77" fmla="*/ 44 h 90"/>
                  <a:gd name="T78" fmla="*/ 339 w 462"/>
                  <a:gd name="T79" fmla="*/ 50 h 90"/>
                  <a:gd name="T80" fmla="*/ 366 w 462"/>
                  <a:gd name="T81" fmla="*/ 58 h 90"/>
                  <a:gd name="T82" fmla="*/ 391 w 462"/>
                  <a:gd name="T83" fmla="*/ 68 h 90"/>
                  <a:gd name="T84" fmla="*/ 415 w 462"/>
                  <a:gd name="T85" fmla="*/ 77 h 90"/>
                  <a:gd name="T86" fmla="*/ 439 w 462"/>
                  <a:gd name="T87" fmla="*/ 89 h 90"/>
                  <a:gd name="T88" fmla="*/ 439 w 462"/>
                  <a:gd name="T89" fmla="*/ 89 h 90"/>
                  <a:gd name="T90" fmla="*/ 446 w 462"/>
                  <a:gd name="T91" fmla="*/ 90 h 90"/>
                  <a:gd name="T92" fmla="*/ 451 w 462"/>
                  <a:gd name="T93" fmla="*/ 90 h 90"/>
                  <a:gd name="T94" fmla="*/ 456 w 462"/>
                  <a:gd name="T95" fmla="*/ 86 h 90"/>
                  <a:gd name="T96" fmla="*/ 459 w 462"/>
                  <a:gd name="T97" fmla="*/ 82 h 90"/>
                  <a:gd name="T98" fmla="*/ 462 w 462"/>
                  <a:gd name="T99" fmla="*/ 77 h 90"/>
                  <a:gd name="T100" fmla="*/ 462 w 462"/>
                  <a:gd name="T101" fmla="*/ 72 h 90"/>
                  <a:gd name="T102" fmla="*/ 459 w 462"/>
                  <a:gd name="T103" fmla="*/ 66 h 90"/>
                  <a:gd name="T104" fmla="*/ 454 w 462"/>
                  <a:gd name="T105" fmla="*/ 62 h 90"/>
                  <a:gd name="T106" fmla="*/ 454 w 462"/>
                  <a:gd name="T107" fmla="*/ 6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62" h="90">
                    <a:moveTo>
                      <a:pt x="454" y="62"/>
                    </a:moveTo>
                    <a:lnTo>
                      <a:pt x="454" y="62"/>
                    </a:lnTo>
                    <a:lnTo>
                      <a:pt x="429" y="50"/>
                    </a:lnTo>
                    <a:lnTo>
                      <a:pt x="402" y="40"/>
                    </a:lnTo>
                    <a:lnTo>
                      <a:pt x="375" y="29"/>
                    </a:lnTo>
                    <a:lnTo>
                      <a:pt x="347" y="21"/>
                    </a:lnTo>
                    <a:lnTo>
                      <a:pt x="319" y="13"/>
                    </a:lnTo>
                    <a:lnTo>
                      <a:pt x="290" y="8"/>
                    </a:lnTo>
                    <a:lnTo>
                      <a:pt x="261" y="4"/>
                    </a:lnTo>
                    <a:lnTo>
                      <a:pt x="233" y="1"/>
                    </a:lnTo>
                    <a:lnTo>
                      <a:pt x="204" y="0"/>
                    </a:lnTo>
                    <a:lnTo>
                      <a:pt x="174" y="0"/>
                    </a:lnTo>
                    <a:lnTo>
                      <a:pt x="145" y="1"/>
                    </a:lnTo>
                    <a:lnTo>
                      <a:pt x="117" y="5"/>
                    </a:lnTo>
                    <a:lnTo>
                      <a:pt x="88" y="10"/>
                    </a:lnTo>
                    <a:lnTo>
                      <a:pt x="61" y="18"/>
                    </a:lnTo>
                    <a:lnTo>
                      <a:pt x="33" y="28"/>
                    </a:lnTo>
                    <a:lnTo>
                      <a:pt x="7" y="38"/>
                    </a:lnTo>
                    <a:lnTo>
                      <a:pt x="7" y="38"/>
                    </a:lnTo>
                    <a:lnTo>
                      <a:pt x="3" y="42"/>
                    </a:lnTo>
                    <a:lnTo>
                      <a:pt x="0" y="48"/>
                    </a:lnTo>
                    <a:lnTo>
                      <a:pt x="0" y="53"/>
                    </a:lnTo>
                    <a:lnTo>
                      <a:pt x="1" y="58"/>
                    </a:lnTo>
                    <a:lnTo>
                      <a:pt x="5" y="62"/>
                    </a:lnTo>
                    <a:lnTo>
                      <a:pt x="11" y="65"/>
                    </a:lnTo>
                    <a:lnTo>
                      <a:pt x="16" y="66"/>
                    </a:lnTo>
                    <a:lnTo>
                      <a:pt x="23" y="65"/>
                    </a:lnTo>
                    <a:lnTo>
                      <a:pt x="23" y="65"/>
                    </a:lnTo>
                    <a:lnTo>
                      <a:pt x="47" y="54"/>
                    </a:lnTo>
                    <a:lnTo>
                      <a:pt x="72" y="46"/>
                    </a:lnTo>
                    <a:lnTo>
                      <a:pt x="98" y="40"/>
                    </a:lnTo>
                    <a:lnTo>
                      <a:pt x="124" y="34"/>
                    </a:lnTo>
                    <a:lnTo>
                      <a:pt x="150" y="30"/>
                    </a:lnTo>
                    <a:lnTo>
                      <a:pt x="178" y="29"/>
                    </a:lnTo>
                    <a:lnTo>
                      <a:pt x="205" y="29"/>
                    </a:lnTo>
                    <a:lnTo>
                      <a:pt x="232" y="30"/>
                    </a:lnTo>
                    <a:lnTo>
                      <a:pt x="259" y="33"/>
                    </a:lnTo>
                    <a:lnTo>
                      <a:pt x="286" y="37"/>
                    </a:lnTo>
                    <a:lnTo>
                      <a:pt x="313" y="44"/>
                    </a:lnTo>
                    <a:lnTo>
                      <a:pt x="339" y="50"/>
                    </a:lnTo>
                    <a:lnTo>
                      <a:pt x="366" y="58"/>
                    </a:lnTo>
                    <a:lnTo>
                      <a:pt x="391" y="68"/>
                    </a:lnTo>
                    <a:lnTo>
                      <a:pt x="415" y="77"/>
                    </a:lnTo>
                    <a:lnTo>
                      <a:pt x="439" y="89"/>
                    </a:lnTo>
                    <a:lnTo>
                      <a:pt x="439" y="89"/>
                    </a:lnTo>
                    <a:lnTo>
                      <a:pt x="446" y="90"/>
                    </a:lnTo>
                    <a:lnTo>
                      <a:pt x="451" y="90"/>
                    </a:lnTo>
                    <a:lnTo>
                      <a:pt x="456" y="86"/>
                    </a:lnTo>
                    <a:lnTo>
                      <a:pt x="459" y="82"/>
                    </a:lnTo>
                    <a:lnTo>
                      <a:pt x="462" y="77"/>
                    </a:lnTo>
                    <a:lnTo>
                      <a:pt x="462" y="72"/>
                    </a:lnTo>
                    <a:lnTo>
                      <a:pt x="459" y="66"/>
                    </a:lnTo>
                    <a:lnTo>
                      <a:pt x="454" y="62"/>
                    </a:lnTo>
                    <a:lnTo>
                      <a:pt x="454" y="62"/>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74">
                <a:extLst>
                  <a:ext uri="{FF2B5EF4-FFF2-40B4-BE49-F238E27FC236}">
                    <a16:creationId xmlns:a16="http://schemas.microsoft.com/office/drawing/2014/main" id="{2A682D8E-6881-4A07-A135-B9E38A4ED6E9}"/>
                  </a:ext>
                </a:extLst>
              </p:cNvPr>
              <p:cNvSpPr>
                <a:spLocks/>
              </p:cNvSpPr>
              <p:nvPr/>
            </p:nvSpPr>
            <p:spPr bwMode="auto">
              <a:xfrm>
                <a:off x="-4686300" y="1631950"/>
                <a:ext cx="222250" cy="90488"/>
              </a:xfrm>
              <a:custGeom>
                <a:avLst/>
                <a:gdLst>
                  <a:gd name="T0" fmla="*/ 281 w 560"/>
                  <a:gd name="T1" fmla="*/ 60 h 229"/>
                  <a:gd name="T2" fmla="*/ 257 w 560"/>
                  <a:gd name="T3" fmla="*/ 40 h 229"/>
                  <a:gd name="T4" fmla="*/ 229 w 560"/>
                  <a:gd name="T5" fmla="*/ 23 h 229"/>
                  <a:gd name="T6" fmla="*/ 193 w 560"/>
                  <a:gd name="T7" fmla="*/ 7 h 229"/>
                  <a:gd name="T8" fmla="*/ 150 w 560"/>
                  <a:gd name="T9" fmla="*/ 0 h 229"/>
                  <a:gd name="T10" fmla="*/ 128 w 560"/>
                  <a:gd name="T11" fmla="*/ 1 h 229"/>
                  <a:gd name="T12" fmla="*/ 104 w 560"/>
                  <a:gd name="T13" fmla="*/ 7 h 229"/>
                  <a:gd name="T14" fmla="*/ 78 w 560"/>
                  <a:gd name="T15" fmla="*/ 16 h 229"/>
                  <a:gd name="T16" fmla="*/ 53 w 560"/>
                  <a:gd name="T17" fmla="*/ 31 h 229"/>
                  <a:gd name="T18" fmla="*/ 27 w 560"/>
                  <a:gd name="T19" fmla="*/ 52 h 229"/>
                  <a:gd name="T20" fmla="*/ 0 w 560"/>
                  <a:gd name="T21" fmla="*/ 80 h 229"/>
                  <a:gd name="T22" fmla="*/ 4 w 560"/>
                  <a:gd name="T23" fmla="*/ 87 h 229"/>
                  <a:gd name="T24" fmla="*/ 24 w 560"/>
                  <a:gd name="T25" fmla="*/ 114 h 229"/>
                  <a:gd name="T26" fmla="*/ 48 w 560"/>
                  <a:gd name="T27" fmla="*/ 140 h 229"/>
                  <a:gd name="T28" fmla="*/ 81 w 560"/>
                  <a:gd name="T29" fmla="*/ 168 h 229"/>
                  <a:gd name="T30" fmla="*/ 125 w 560"/>
                  <a:gd name="T31" fmla="*/ 194 h 229"/>
                  <a:gd name="T32" fmla="*/ 178 w 560"/>
                  <a:gd name="T33" fmla="*/ 216 h 229"/>
                  <a:gd name="T34" fmla="*/ 226 w 560"/>
                  <a:gd name="T35" fmla="*/ 225 h 229"/>
                  <a:gd name="T36" fmla="*/ 261 w 560"/>
                  <a:gd name="T37" fmla="*/ 229 h 229"/>
                  <a:gd name="T38" fmla="*/ 281 w 560"/>
                  <a:gd name="T39" fmla="*/ 229 h 229"/>
                  <a:gd name="T40" fmla="*/ 317 w 560"/>
                  <a:gd name="T41" fmla="*/ 228 h 229"/>
                  <a:gd name="T42" fmla="*/ 351 w 560"/>
                  <a:gd name="T43" fmla="*/ 222 h 229"/>
                  <a:gd name="T44" fmla="*/ 410 w 560"/>
                  <a:gd name="T45" fmla="*/ 205 h 229"/>
                  <a:gd name="T46" fmla="*/ 459 w 560"/>
                  <a:gd name="T47" fmla="*/ 181 h 229"/>
                  <a:gd name="T48" fmla="*/ 496 w 560"/>
                  <a:gd name="T49" fmla="*/ 154 h 229"/>
                  <a:gd name="T50" fmla="*/ 526 w 560"/>
                  <a:gd name="T51" fmla="*/ 126 h 229"/>
                  <a:gd name="T52" fmla="*/ 546 w 560"/>
                  <a:gd name="T53" fmla="*/ 102 h 229"/>
                  <a:gd name="T54" fmla="*/ 560 w 560"/>
                  <a:gd name="T55" fmla="*/ 80 h 229"/>
                  <a:gd name="T56" fmla="*/ 547 w 560"/>
                  <a:gd name="T57" fmla="*/ 65 h 229"/>
                  <a:gd name="T58" fmla="*/ 520 w 560"/>
                  <a:gd name="T59" fmla="*/ 41 h 229"/>
                  <a:gd name="T60" fmla="*/ 495 w 560"/>
                  <a:gd name="T61" fmla="*/ 23 h 229"/>
                  <a:gd name="T62" fmla="*/ 470 w 560"/>
                  <a:gd name="T63" fmla="*/ 11 h 229"/>
                  <a:gd name="T64" fmla="*/ 444 w 560"/>
                  <a:gd name="T65" fmla="*/ 4 h 229"/>
                  <a:gd name="T66" fmla="*/ 420 w 560"/>
                  <a:gd name="T67" fmla="*/ 0 h 229"/>
                  <a:gd name="T68" fmla="*/ 387 w 560"/>
                  <a:gd name="T69" fmla="*/ 3 h 229"/>
                  <a:gd name="T70" fmla="*/ 349 w 560"/>
                  <a:gd name="T71" fmla="*/ 15 h 229"/>
                  <a:gd name="T72" fmla="*/ 317 w 560"/>
                  <a:gd name="T73" fmla="*/ 31 h 229"/>
                  <a:gd name="T74" fmla="*/ 286 w 560"/>
                  <a:gd name="T75" fmla="*/ 53 h 229"/>
                  <a:gd name="T76" fmla="*/ 281 w 560"/>
                  <a:gd name="T77" fmla="*/ 60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60" h="229">
                    <a:moveTo>
                      <a:pt x="281" y="60"/>
                    </a:moveTo>
                    <a:lnTo>
                      <a:pt x="281" y="60"/>
                    </a:lnTo>
                    <a:lnTo>
                      <a:pt x="274" y="53"/>
                    </a:lnTo>
                    <a:lnTo>
                      <a:pt x="257" y="40"/>
                    </a:lnTo>
                    <a:lnTo>
                      <a:pt x="243" y="31"/>
                    </a:lnTo>
                    <a:lnTo>
                      <a:pt x="229" y="23"/>
                    </a:lnTo>
                    <a:lnTo>
                      <a:pt x="211" y="15"/>
                    </a:lnTo>
                    <a:lnTo>
                      <a:pt x="193" y="7"/>
                    </a:lnTo>
                    <a:lnTo>
                      <a:pt x="173" y="3"/>
                    </a:lnTo>
                    <a:lnTo>
                      <a:pt x="150" y="0"/>
                    </a:lnTo>
                    <a:lnTo>
                      <a:pt x="140" y="0"/>
                    </a:lnTo>
                    <a:lnTo>
                      <a:pt x="128" y="1"/>
                    </a:lnTo>
                    <a:lnTo>
                      <a:pt x="116" y="4"/>
                    </a:lnTo>
                    <a:lnTo>
                      <a:pt x="104" y="7"/>
                    </a:lnTo>
                    <a:lnTo>
                      <a:pt x="90" y="11"/>
                    </a:lnTo>
                    <a:lnTo>
                      <a:pt x="78" y="16"/>
                    </a:lnTo>
                    <a:lnTo>
                      <a:pt x="65" y="23"/>
                    </a:lnTo>
                    <a:lnTo>
                      <a:pt x="53" y="31"/>
                    </a:lnTo>
                    <a:lnTo>
                      <a:pt x="40" y="41"/>
                    </a:lnTo>
                    <a:lnTo>
                      <a:pt x="27" y="52"/>
                    </a:lnTo>
                    <a:lnTo>
                      <a:pt x="13" y="65"/>
                    </a:lnTo>
                    <a:lnTo>
                      <a:pt x="0" y="80"/>
                    </a:lnTo>
                    <a:lnTo>
                      <a:pt x="0" y="80"/>
                    </a:lnTo>
                    <a:lnTo>
                      <a:pt x="4" y="87"/>
                    </a:lnTo>
                    <a:lnTo>
                      <a:pt x="15" y="102"/>
                    </a:lnTo>
                    <a:lnTo>
                      <a:pt x="24" y="114"/>
                    </a:lnTo>
                    <a:lnTo>
                      <a:pt x="34" y="126"/>
                    </a:lnTo>
                    <a:lnTo>
                      <a:pt x="48" y="140"/>
                    </a:lnTo>
                    <a:lnTo>
                      <a:pt x="64" y="154"/>
                    </a:lnTo>
                    <a:lnTo>
                      <a:pt x="81" y="168"/>
                    </a:lnTo>
                    <a:lnTo>
                      <a:pt x="101" y="181"/>
                    </a:lnTo>
                    <a:lnTo>
                      <a:pt x="125" y="194"/>
                    </a:lnTo>
                    <a:lnTo>
                      <a:pt x="150" y="205"/>
                    </a:lnTo>
                    <a:lnTo>
                      <a:pt x="178" y="216"/>
                    </a:lnTo>
                    <a:lnTo>
                      <a:pt x="209" y="222"/>
                    </a:lnTo>
                    <a:lnTo>
                      <a:pt x="226" y="225"/>
                    </a:lnTo>
                    <a:lnTo>
                      <a:pt x="243" y="228"/>
                    </a:lnTo>
                    <a:lnTo>
                      <a:pt x="261" y="229"/>
                    </a:lnTo>
                    <a:lnTo>
                      <a:pt x="281" y="229"/>
                    </a:lnTo>
                    <a:lnTo>
                      <a:pt x="281" y="229"/>
                    </a:lnTo>
                    <a:lnTo>
                      <a:pt x="299" y="229"/>
                    </a:lnTo>
                    <a:lnTo>
                      <a:pt x="317" y="228"/>
                    </a:lnTo>
                    <a:lnTo>
                      <a:pt x="334" y="225"/>
                    </a:lnTo>
                    <a:lnTo>
                      <a:pt x="351" y="222"/>
                    </a:lnTo>
                    <a:lnTo>
                      <a:pt x="382" y="216"/>
                    </a:lnTo>
                    <a:lnTo>
                      <a:pt x="410" y="205"/>
                    </a:lnTo>
                    <a:lnTo>
                      <a:pt x="435" y="194"/>
                    </a:lnTo>
                    <a:lnTo>
                      <a:pt x="459" y="181"/>
                    </a:lnTo>
                    <a:lnTo>
                      <a:pt x="479" y="168"/>
                    </a:lnTo>
                    <a:lnTo>
                      <a:pt x="496" y="154"/>
                    </a:lnTo>
                    <a:lnTo>
                      <a:pt x="512" y="140"/>
                    </a:lnTo>
                    <a:lnTo>
                      <a:pt x="526" y="126"/>
                    </a:lnTo>
                    <a:lnTo>
                      <a:pt x="536" y="114"/>
                    </a:lnTo>
                    <a:lnTo>
                      <a:pt x="546" y="102"/>
                    </a:lnTo>
                    <a:lnTo>
                      <a:pt x="556" y="87"/>
                    </a:lnTo>
                    <a:lnTo>
                      <a:pt x="560" y="80"/>
                    </a:lnTo>
                    <a:lnTo>
                      <a:pt x="560" y="80"/>
                    </a:lnTo>
                    <a:lnTo>
                      <a:pt x="547" y="65"/>
                    </a:lnTo>
                    <a:lnTo>
                      <a:pt x="534" y="52"/>
                    </a:lnTo>
                    <a:lnTo>
                      <a:pt x="520" y="41"/>
                    </a:lnTo>
                    <a:lnTo>
                      <a:pt x="507" y="31"/>
                    </a:lnTo>
                    <a:lnTo>
                      <a:pt x="495" y="23"/>
                    </a:lnTo>
                    <a:lnTo>
                      <a:pt x="482" y="16"/>
                    </a:lnTo>
                    <a:lnTo>
                      <a:pt x="470" y="11"/>
                    </a:lnTo>
                    <a:lnTo>
                      <a:pt x="456" y="7"/>
                    </a:lnTo>
                    <a:lnTo>
                      <a:pt x="444" y="4"/>
                    </a:lnTo>
                    <a:lnTo>
                      <a:pt x="432" y="1"/>
                    </a:lnTo>
                    <a:lnTo>
                      <a:pt x="420" y="0"/>
                    </a:lnTo>
                    <a:lnTo>
                      <a:pt x="410" y="0"/>
                    </a:lnTo>
                    <a:lnTo>
                      <a:pt x="387" y="3"/>
                    </a:lnTo>
                    <a:lnTo>
                      <a:pt x="367" y="7"/>
                    </a:lnTo>
                    <a:lnTo>
                      <a:pt x="349" y="15"/>
                    </a:lnTo>
                    <a:lnTo>
                      <a:pt x="331" y="23"/>
                    </a:lnTo>
                    <a:lnTo>
                      <a:pt x="317" y="31"/>
                    </a:lnTo>
                    <a:lnTo>
                      <a:pt x="305" y="40"/>
                    </a:lnTo>
                    <a:lnTo>
                      <a:pt x="286" y="53"/>
                    </a:lnTo>
                    <a:lnTo>
                      <a:pt x="281" y="60"/>
                    </a:lnTo>
                    <a:lnTo>
                      <a:pt x="281" y="60"/>
                    </a:lnTo>
                    <a:close/>
                  </a:path>
                </a:pathLst>
              </a:custGeom>
              <a:solidFill>
                <a:srgbClr val="F58E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75">
                <a:extLst>
                  <a:ext uri="{FF2B5EF4-FFF2-40B4-BE49-F238E27FC236}">
                    <a16:creationId xmlns:a16="http://schemas.microsoft.com/office/drawing/2014/main" id="{E704910E-2A44-43D3-8096-C1AF1E9F23A6}"/>
                  </a:ext>
                </a:extLst>
              </p:cNvPr>
              <p:cNvSpPr>
                <a:spLocks/>
              </p:cNvSpPr>
              <p:nvPr/>
            </p:nvSpPr>
            <p:spPr bwMode="auto">
              <a:xfrm>
                <a:off x="-4486275" y="1314450"/>
                <a:ext cx="123825" cy="123825"/>
              </a:xfrm>
              <a:custGeom>
                <a:avLst/>
                <a:gdLst>
                  <a:gd name="T0" fmla="*/ 313 w 313"/>
                  <a:gd name="T1" fmla="*/ 156 h 313"/>
                  <a:gd name="T2" fmla="*/ 310 w 313"/>
                  <a:gd name="T3" fmla="*/ 188 h 313"/>
                  <a:gd name="T4" fmla="*/ 301 w 313"/>
                  <a:gd name="T5" fmla="*/ 217 h 313"/>
                  <a:gd name="T6" fmla="*/ 286 w 313"/>
                  <a:gd name="T7" fmla="*/ 244 h 313"/>
                  <a:gd name="T8" fmla="*/ 268 w 313"/>
                  <a:gd name="T9" fmla="*/ 267 h 313"/>
                  <a:gd name="T10" fmla="*/ 244 w 313"/>
                  <a:gd name="T11" fmla="*/ 287 h 313"/>
                  <a:gd name="T12" fmla="*/ 217 w 313"/>
                  <a:gd name="T13" fmla="*/ 300 h 313"/>
                  <a:gd name="T14" fmla="*/ 188 w 313"/>
                  <a:gd name="T15" fmla="*/ 309 h 313"/>
                  <a:gd name="T16" fmla="*/ 157 w 313"/>
                  <a:gd name="T17" fmla="*/ 313 h 313"/>
                  <a:gd name="T18" fmla="*/ 141 w 313"/>
                  <a:gd name="T19" fmla="*/ 312 h 313"/>
                  <a:gd name="T20" fmla="*/ 111 w 313"/>
                  <a:gd name="T21" fmla="*/ 305 h 313"/>
                  <a:gd name="T22" fmla="*/ 83 w 313"/>
                  <a:gd name="T23" fmla="*/ 293 h 313"/>
                  <a:gd name="T24" fmla="*/ 57 w 313"/>
                  <a:gd name="T25" fmla="*/ 277 h 313"/>
                  <a:gd name="T26" fmla="*/ 36 w 313"/>
                  <a:gd name="T27" fmla="*/ 256 h 313"/>
                  <a:gd name="T28" fmla="*/ 19 w 313"/>
                  <a:gd name="T29" fmla="*/ 231 h 313"/>
                  <a:gd name="T30" fmla="*/ 7 w 313"/>
                  <a:gd name="T31" fmla="*/ 203 h 313"/>
                  <a:gd name="T32" fmla="*/ 2 w 313"/>
                  <a:gd name="T33" fmla="*/ 172 h 313"/>
                  <a:gd name="T34" fmla="*/ 0 w 313"/>
                  <a:gd name="T35" fmla="*/ 156 h 313"/>
                  <a:gd name="T36" fmla="*/ 4 w 313"/>
                  <a:gd name="T37" fmla="*/ 126 h 313"/>
                  <a:gd name="T38" fmla="*/ 12 w 313"/>
                  <a:gd name="T39" fmla="*/ 96 h 313"/>
                  <a:gd name="T40" fmla="*/ 27 w 313"/>
                  <a:gd name="T41" fmla="*/ 70 h 313"/>
                  <a:gd name="T42" fmla="*/ 47 w 313"/>
                  <a:gd name="T43" fmla="*/ 46 h 313"/>
                  <a:gd name="T44" fmla="*/ 69 w 313"/>
                  <a:gd name="T45" fmla="*/ 27 h 313"/>
                  <a:gd name="T46" fmla="*/ 96 w 313"/>
                  <a:gd name="T47" fmla="*/ 12 h 313"/>
                  <a:gd name="T48" fmla="*/ 125 w 313"/>
                  <a:gd name="T49" fmla="*/ 3 h 313"/>
                  <a:gd name="T50" fmla="*/ 157 w 313"/>
                  <a:gd name="T51" fmla="*/ 0 h 313"/>
                  <a:gd name="T52" fmla="*/ 173 w 313"/>
                  <a:gd name="T53" fmla="*/ 0 h 313"/>
                  <a:gd name="T54" fmla="*/ 203 w 313"/>
                  <a:gd name="T55" fmla="*/ 7 h 313"/>
                  <a:gd name="T56" fmla="*/ 231 w 313"/>
                  <a:gd name="T57" fmla="*/ 19 h 313"/>
                  <a:gd name="T58" fmla="*/ 256 w 313"/>
                  <a:gd name="T59" fmla="*/ 36 h 313"/>
                  <a:gd name="T60" fmla="*/ 277 w 313"/>
                  <a:gd name="T61" fmla="*/ 58 h 313"/>
                  <a:gd name="T62" fmla="*/ 294 w 313"/>
                  <a:gd name="T63" fmla="*/ 82 h 313"/>
                  <a:gd name="T64" fmla="*/ 306 w 313"/>
                  <a:gd name="T65" fmla="*/ 110 h 313"/>
                  <a:gd name="T66" fmla="*/ 312 w 313"/>
                  <a:gd name="T67" fmla="*/ 140 h 313"/>
                  <a:gd name="T68" fmla="*/ 313 w 313"/>
                  <a:gd name="T69" fmla="*/ 156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3" h="313">
                    <a:moveTo>
                      <a:pt x="313" y="156"/>
                    </a:moveTo>
                    <a:lnTo>
                      <a:pt x="313" y="156"/>
                    </a:lnTo>
                    <a:lnTo>
                      <a:pt x="312" y="172"/>
                    </a:lnTo>
                    <a:lnTo>
                      <a:pt x="310" y="188"/>
                    </a:lnTo>
                    <a:lnTo>
                      <a:pt x="306" y="203"/>
                    </a:lnTo>
                    <a:lnTo>
                      <a:pt x="301" y="217"/>
                    </a:lnTo>
                    <a:lnTo>
                      <a:pt x="294" y="231"/>
                    </a:lnTo>
                    <a:lnTo>
                      <a:pt x="286" y="244"/>
                    </a:lnTo>
                    <a:lnTo>
                      <a:pt x="277" y="256"/>
                    </a:lnTo>
                    <a:lnTo>
                      <a:pt x="268" y="267"/>
                    </a:lnTo>
                    <a:lnTo>
                      <a:pt x="256" y="277"/>
                    </a:lnTo>
                    <a:lnTo>
                      <a:pt x="244" y="287"/>
                    </a:lnTo>
                    <a:lnTo>
                      <a:pt x="231" y="293"/>
                    </a:lnTo>
                    <a:lnTo>
                      <a:pt x="217" y="300"/>
                    </a:lnTo>
                    <a:lnTo>
                      <a:pt x="203" y="305"/>
                    </a:lnTo>
                    <a:lnTo>
                      <a:pt x="188" y="309"/>
                    </a:lnTo>
                    <a:lnTo>
                      <a:pt x="173" y="312"/>
                    </a:lnTo>
                    <a:lnTo>
                      <a:pt x="157" y="313"/>
                    </a:lnTo>
                    <a:lnTo>
                      <a:pt x="157" y="313"/>
                    </a:lnTo>
                    <a:lnTo>
                      <a:pt x="141" y="312"/>
                    </a:lnTo>
                    <a:lnTo>
                      <a:pt x="125" y="309"/>
                    </a:lnTo>
                    <a:lnTo>
                      <a:pt x="111" y="305"/>
                    </a:lnTo>
                    <a:lnTo>
                      <a:pt x="96" y="300"/>
                    </a:lnTo>
                    <a:lnTo>
                      <a:pt x="83" y="293"/>
                    </a:lnTo>
                    <a:lnTo>
                      <a:pt x="69" y="287"/>
                    </a:lnTo>
                    <a:lnTo>
                      <a:pt x="57" y="277"/>
                    </a:lnTo>
                    <a:lnTo>
                      <a:pt x="47" y="267"/>
                    </a:lnTo>
                    <a:lnTo>
                      <a:pt x="36" y="256"/>
                    </a:lnTo>
                    <a:lnTo>
                      <a:pt x="27" y="244"/>
                    </a:lnTo>
                    <a:lnTo>
                      <a:pt x="19" y="231"/>
                    </a:lnTo>
                    <a:lnTo>
                      <a:pt x="12" y="217"/>
                    </a:lnTo>
                    <a:lnTo>
                      <a:pt x="7" y="203"/>
                    </a:lnTo>
                    <a:lnTo>
                      <a:pt x="4" y="188"/>
                    </a:lnTo>
                    <a:lnTo>
                      <a:pt x="2" y="172"/>
                    </a:lnTo>
                    <a:lnTo>
                      <a:pt x="0" y="156"/>
                    </a:lnTo>
                    <a:lnTo>
                      <a:pt x="0" y="156"/>
                    </a:lnTo>
                    <a:lnTo>
                      <a:pt x="2" y="140"/>
                    </a:lnTo>
                    <a:lnTo>
                      <a:pt x="4" y="126"/>
                    </a:lnTo>
                    <a:lnTo>
                      <a:pt x="7" y="110"/>
                    </a:lnTo>
                    <a:lnTo>
                      <a:pt x="12" y="96"/>
                    </a:lnTo>
                    <a:lnTo>
                      <a:pt x="19" y="82"/>
                    </a:lnTo>
                    <a:lnTo>
                      <a:pt x="27" y="70"/>
                    </a:lnTo>
                    <a:lnTo>
                      <a:pt x="36" y="58"/>
                    </a:lnTo>
                    <a:lnTo>
                      <a:pt x="47" y="46"/>
                    </a:lnTo>
                    <a:lnTo>
                      <a:pt x="57" y="36"/>
                    </a:lnTo>
                    <a:lnTo>
                      <a:pt x="69" y="27"/>
                    </a:lnTo>
                    <a:lnTo>
                      <a:pt x="83" y="19"/>
                    </a:lnTo>
                    <a:lnTo>
                      <a:pt x="96" y="12"/>
                    </a:lnTo>
                    <a:lnTo>
                      <a:pt x="111" y="7"/>
                    </a:lnTo>
                    <a:lnTo>
                      <a:pt x="125" y="3"/>
                    </a:lnTo>
                    <a:lnTo>
                      <a:pt x="141" y="0"/>
                    </a:lnTo>
                    <a:lnTo>
                      <a:pt x="157" y="0"/>
                    </a:lnTo>
                    <a:lnTo>
                      <a:pt x="157" y="0"/>
                    </a:lnTo>
                    <a:lnTo>
                      <a:pt x="173" y="0"/>
                    </a:lnTo>
                    <a:lnTo>
                      <a:pt x="188" y="3"/>
                    </a:lnTo>
                    <a:lnTo>
                      <a:pt x="203" y="7"/>
                    </a:lnTo>
                    <a:lnTo>
                      <a:pt x="217" y="12"/>
                    </a:lnTo>
                    <a:lnTo>
                      <a:pt x="231" y="19"/>
                    </a:lnTo>
                    <a:lnTo>
                      <a:pt x="244" y="27"/>
                    </a:lnTo>
                    <a:lnTo>
                      <a:pt x="256" y="36"/>
                    </a:lnTo>
                    <a:lnTo>
                      <a:pt x="268" y="46"/>
                    </a:lnTo>
                    <a:lnTo>
                      <a:pt x="277" y="58"/>
                    </a:lnTo>
                    <a:lnTo>
                      <a:pt x="286" y="70"/>
                    </a:lnTo>
                    <a:lnTo>
                      <a:pt x="294" y="82"/>
                    </a:lnTo>
                    <a:lnTo>
                      <a:pt x="301" y="96"/>
                    </a:lnTo>
                    <a:lnTo>
                      <a:pt x="306" y="110"/>
                    </a:lnTo>
                    <a:lnTo>
                      <a:pt x="310" y="126"/>
                    </a:lnTo>
                    <a:lnTo>
                      <a:pt x="312" y="140"/>
                    </a:lnTo>
                    <a:lnTo>
                      <a:pt x="313" y="156"/>
                    </a:lnTo>
                    <a:lnTo>
                      <a:pt x="313" y="1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76">
                <a:extLst>
                  <a:ext uri="{FF2B5EF4-FFF2-40B4-BE49-F238E27FC236}">
                    <a16:creationId xmlns:a16="http://schemas.microsoft.com/office/drawing/2014/main" id="{699EA81C-30FA-43F1-9790-C74DCC968624}"/>
                  </a:ext>
                </a:extLst>
              </p:cNvPr>
              <p:cNvSpPr>
                <a:spLocks/>
              </p:cNvSpPr>
              <p:nvPr/>
            </p:nvSpPr>
            <p:spPr bwMode="auto">
              <a:xfrm>
                <a:off x="-4470400" y="1330325"/>
                <a:ext cx="92075" cy="90488"/>
              </a:xfrm>
              <a:custGeom>
                <a:avLst/>
                <a:gdLst>
                  <a:gd name="T0" fmla="*/ 198 w 230"/>
                  <a:gd name="T1" fmla="*/ 36 h 232"/>
                  <a:gd name="T2" fmla="*/ 195 w 230"/>
                  <a:gd name="T3" fmla="*/ 50 h 232"/>
                  <a:gd name="T4" fmla="*/ 187 w 230"/>
                  <a:gd name="T5" fmla="*/ 60 h 232"/>
                  <a:gd name="T6" fmla="*/ 177 w 230"/>
                  <a:gd name="T7" fmla="*/ 67 h 232"/>
                  <a:gd name="T8" fmla="*/ 163 w 230"/>
                  <a:gd name="T9" fmla="*/ 70 h 232"/>
                  <a:gd name="T10" fmla="*/ 157 w 230"/>
                  <a:gd name="T11" fmla="*/ 68 h 232"/>
                  <a:gd name="T12" fmla="*/ 145 w 230"/>
                  <a:gd name="T13" fmla="*/ 64 h 232"/>
                  <a:gd name="T14" fmla="*/ 135 w 230"/>
                  <a:gd name="T15" fmla="*/ 55 h 232"/>
                  <a:gd name="T16" fmla="*/ 130 w 230"/>
                  <a:gd name="T17" fmla="*/ 42 h 232"/>
                  <a:gd name="T18" fmla="*/ 130 w 230"/>
                  <a:gd name="T19" fmla="*/ 35 h 232"/>
                  <a:gd name="T20" fmla="*/ 134 w 230"/>
                  <a:gd name="T21" fmla="*/ 18 h 232"/>
                  <a:gd name="T22" fmla="*/ 147 w 230"/>
                  <a:gd name="T23" fmla="*/ 6 h 232"/>
                  <a:gd name="T24" fmla="*/ 131 w 230"/>
                  <a:gd name="T25" fmla="*/ 2 h 232"/>
                  <a:gd name="T26" fmla="*/ 115 w 230"/>
                  <a:gd name="T27" fmla="*/ 0 h 232"/>
                  <a:gd name="T28" fmla="*/ 91 w 230"/>
                  <a:gd name="T29" fmla="*/ 3 h 232"/>
                  <a:gd name="T30" fmla="*/ 70 w 230"/>
                  <a:gd name="T31" fmla="*/ 10 h 232"/>
                  <a:gd name="T32" fmla="*/ 50 w 230"/>
                  <a:gd name="T33" fmla="*/ 20 h 232"/>
                  <a:gd name="T34" fmla="*/ 33 w 230"/>
                  <a:gd name="T35" fmla="*/ 35 h 232"/>
                  <a:gd name="T36" fmla="*/ 18 w 230"/>
                  <a:gd name="T37" fmla="*/ 52 h 232"/>
                  <a:gd name="T38" fmla="*/ 8 w 230"/>
                  <a:gd name="T39" fmla="*/ 71 h 232"/>
                  <a:gd name="T40" fmla="*/ 1 w 230"/>
                  <a:gd name="T41" fmla="*/ 94 h 232"/>
                  <a:gd name="T42" fmla="*/ 0 w 230"/>
                  <a:gd name="T43" fmla="*/ 116 h 232"/>
                  <a:gd name="T44" fmla="*/ 0 w 230"/>
                  <a:gd name="T45" fmla="*/ 128 h 232"/>
                  <a:gd name="T46" fmla="*/ 5 w 230"/>
                  <a:gd name="T47" fmla="*/ 151 h 232"/>
                  <a:gd name="T48" fmla="*/ 13 w 230"/>
                  <a:gd name="T49" fmla="*/ 172 h 232"/>
                  <a:gd name="T50" fmla="*/ 25 w 230"/>
                  <a:gd name="T51" fmla="*/ 191 h 232"/>
                  <a:gd name="T52" fmla="*/ 41 w 230"/>
                  <a:gd name="T53" fmla="*/ 205 h 232"/>
                  <a:gd name="T54" fmla="*/ 59 w 230"/>
                  <a:gd name="T55" fmla="*/ 219 h 232"/>
                  <a:gd name="T56" fmla="*/ 81 w 230"/>
                  <a:gd name="T57" fmla="*/ 227 h 232"/>
                  <a:gd name="T58" fmla="*/ 103 w 230"/>
                  <a:gd name="T59" fmla="*/ 232 h 232"/>
                  <a:gd name="T60" fmla="*/ 115 w 230"/>
                  <a:gd name="T61" fmla="*/ 232 h 232"/>
                  <a:gd name="T62" fmla="*/ 138 w 230"/>
                  <a:gd name="T63" fmla="*/ 229 h 232"/>
                  <a:gd name="T64" fmla="*/ 159 w 230"/>
                  <a:gd name="T65" fmla="*/ 223 h 232"/>
                  <a:gd name="T66" fmla="*/ 179 w 230"/>
                  <a:gd name="T67" fmla="*/ 212 h 232"/>
                  <a:gd name="T68" fmla="*/ 196 w 230"/>
                  <a:gd name="T69" fmla="*/ 199 h 232"/>
                  <a:gd name="T70" fmla="*/ 211 w 230"/>
                  <a:gd name="T71" fmla="*/ 181 h 232"/>
                  <a:gd name="T72" fmla="*/ 222 w 230"/>
                  <a:gd name="T73" fmla="*/ 161 h 232"/>
                  <a:gd name="T74" fmla="*/ 228 w 230"/>
                  <a:gd name="T75" fmla="*/ 140 h 232"/>
                  <a:gd name="T76" fmla="*/ 230 w 230"/>
                  <a:gd name="T77" fmla="*/ 116 h 232"/>
                  <a:gd name="T78" fmla="*/ 230 w 230"/>
                  <a:gd name="T79" fmla="*/ 106 h 232"/>
                  <a:gd name="T80" fmla="*/ 226 w 230"/>
                  <a:gd name="T81" fmla="*/ 83 h 232"/>
                  <a:gd name="T82" fmla="*/ 216 w 230"/>
                  <a:gd name="T83" fmla="*/ 63 h 232"/>
                  <a:gd name="T84" fmla="*/ 206 w 230"/>
                  <a:gd name="T85" fmla="*/ 44 h 232"/>
                  <a:gd name="T86" fmla="*/ 198 w 230"/>
                  <a:gd name="T87" fmla="*/ 3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0" h="232">
                    <a:moveTo>
                      <a:pt x="198" y="36"/>
                    </a:moveTo>
                    <a:lnTo>
                      <a:pt x="198" y="36"/>
                    </a:lnTo>
                    <a:lnTo>
                      <a:pt x="198" y="43"/>
                    </a:lnTo>
                    <a:lnTo>
                      <a:pt x="195" y="50"/>
                    </a:lnTo>
                    <a:lnTo>
                      <a:pt x="192" y="55"/>
                    </a:lnTo>
                    <a:lnTo>
                      <a:pt x="187" y="60"/>
                    </a:lnTo>
                    <a:lnTo>
                      <a:pt x="183" y="64"/>
                    </a:lnTo>
                    <a:lnTo>
                      <a:pt x="177" y="67"/>
                    </a:lnTo>
                    <a:lnTo>
                      <a:pt x="171" y="68"/>
                    </a:lnTo>
                    <a:lnTo>
                      <a:pt x="163" y="70"/>
                    </a:lnTo>
                    <a:lnTo>
                      <a:pt x="163" y="70"/>
                    </a:lnTo>
                    <a:lnTo>
                      <a:pt x="157" y="68"/>
                    </a:lnTo>
                    <a:lnTo>
                      <a:pt x="150" y="67"/>
                    </a:lnTo>
                    <a:lnTo>
                      <a:pt x="145" y="64"/>
                    </a:lnTo>
                    <a:lnTo>
                      <a:pt x="139" y="59"/>
                    </a:lnTo>
                    <a:lnTo>
                      <a:pt x="135" y="55"/>
                    </a:lnTo>
                    <a:lnTo>
                      <a:pt x="133" y="48"/>
                    </a:lnTo>
                    <a:lnTo>
                      <a:pt x="130" y="42"/>
                    </a:lnTo>
                    <a:lnTo>
                      <a:pt x="130" y="35"/>
                    </a:lnTo>
                    <a:lnTo>
                      <a:pt x="130" y="35"/>
                    </a:lnTo>
                    <a:lnTo>
                      <a:pt x="131" y="26"/>
                    </a:lnTo>
                    <a:lnTo>
                      <a:pt x="134" y="18"/>
                    </a:lnTo>
                    <a:lnTo>
                      <a:pt x="139" y="11"/>
                    </a:lnTo>
                    <a:lnTo>
                      <a:pt x="147" y="6"/>
                    </a:lnTo>
                    <a:lnTo>
                      <a:pt x="147" y="6"/>
                    </a:lnTo>
                    <a:lnTo>
                      <a:pt x="131" y="2"/>
                    </a:lnTo>
                    <a:lnTo>
                      <a:pt x="115" y="0"/>
                    </a:lnTo>
                    <a:lnTo>
                      <a:pt x="115" y="0"/>
                    </a:lnTo>
                    <a:lnTo>
                      <a:pt x="103" y="2"/>
                    </a:lnTo>
                    <a:lnTo>
                      <a:pt x="91" y="3"/>
                    </a:lnTo>
                    <a:lnTo>
                      <a:pt x="81" y="6"/>
                    </a:lnTo>
                    <a:lnTo>
                      <a:pt x="70" y="10"/>
                    </a:lnTo>
                    <a:lnTo>
                      <a:pt x="59" y="15"/>
                    </a:lnTo>
                    <a:lnTo>
                      <a:pt x="50" y="20"/>
                    </a:lnTo>
                    <a:lnTo>
                      <a:pt x="41" y="27"/>
                    </a:lnTo>
                    <a:lnTo>
                      <a:pt x="33" y="35"/>
                    </a:lnTo>
                    <a:lnTo>
                      <a:pt x="25" y="43"/>
                    </a:lnTo>
                    <a:lnTo>
                      <a:pt x="18" y="52"/>
                    </a:lnTo>
                    <a:lnTo>
                      <a:pt x="13" y="62"/>
                    </a:lnTo>
                    <a:lnTo>
                      <a:pt x="8" y="71"/>
                    </a:lnTo>
                    <a:lnTo>
                      <a:pt x="5" y="82"/>
                    </a:lnTo>
                    <a:lnTo>
                      <a:pt x="1" y="94"/>
                    </a:lnTo>
                    <a:lnTo>
                      <a:pt x="0" y="104"/>
                    </a:lnTo>
                    <a:lnTo>
                      <a:pt x="0" y="116"/>
                    </a:lnTo>
                    <a:lnTo>
                      <a:pt x="0" y="116"/>
                    </a:lnTo>
                    <a:lnTo>
                      <a:pt x="0" y="128"/>
                    </a:lnTo>
                    <a:lnTo>
                      <a:pt x="1" y="140"/>
                    </a:lnTo>
                    <a:lnTo>
                      <a:pt x="5" y="151"/>
                    </a:lnTo>
                    <a:lnTo>
                      <a:pt x="8" y="161"/>
                    </a:lnTo>
                    <a:lnTo>
                      <a:pt x="13" y="172"/>
                    </a:lnTo>
                    <a:lnTo>
                      <a:pt x="18" y="181"/>
                    </a:lnTo>
                    <a:lnTo>
                      <a:pt x="25" y="191"/>
                    </a:lnTo>
                    <a:lnTo>
                      <a:pt x="33" y="199"/>
                    </a:lnTo>
                    <a:lnTo>
                      <a:pt x="41" y="205"/>
                    </a:lnTo>
                    <a:lnTo>
                      <a:pt x="50" y="212"/>
                    </a:lnTo>
                    <a:lnTo>
                      <a:pt x="59" y="219"/>
                    </a:lnTo>
                    <a:lnTo>
                      <a:pt x="70" y="223"/>
                    </a:lnTo>
                    <a:lnTo>
                      <a:pt x="81" y="227"/>
                    </a:lnTo>
                    <a:lnTo>
                      <a:pt x="91" y="229"/>
                    </a:lnTo>
                    <a:lnTo>
                      <a:pt x="103" y="232"/>
                    </a:lnTo>
                    <a:lnTo>
                      <a:pt x="115" y="232"/>
                    </a:lnTo>
                    <a:lnTo>
                      <a:pt x="115" y="232"/>
                    </a:lnTo>
                    <a:lnTo>
                      <a:pt x="126" y="232"/>
                    </a:lnTo>
                    <a:lnTo>
                      <a:pt x="138" y="229"/>
                    </a:lnTo>
                    <a:lnTo>
                      <a:pt x="149" y="227"/>
                    </a:lnTo>
                    <a:lnTo>
                      <a:pt x="159" y="223"/>
                    </a:lnTo>
                    <a:lnTo>
                      <a:pt x="170" y="219"/>
                    </a:lnTo>
                    <a:lnTo>
                      <a:pt x="179" y="212"/>
                    </a:lnTo>
                    <a:lnTo>
                      <a:pt x="189" y="205"/>
                    </a:lnTo>
                    <a:lnTo>
                      <a:pt x="196" y="199"/>
                    </a:lnTo>
                    <a:lnTo>
                      <a:pt x="204" y="191"/>
                    </a:lnTo>
                    <a:lnTo>
                      <a:pt x="211" y="181"/>
                    </a:lnTo>
                    <a:lnTo>
                      <a:pt x="216" y="172"/>
                    </a:lnTo>
                    <a:lnTo>
                      <a:pt x="222" y="161"/>
                    </a:lnTo>
                    <a:lnTo>
                      <a:pt x="226" y="151"/>
                    </a:lnTo>
                    <a:lnTo>
                      <a:pt x="228" y="140"/>
                    </a:lnTo>
                    <a:lnTo>
                      <a:pt x="230" y="128"/>
                    </a:lnTo>
                    <a:lnTo>
                      <a:pt x="230" y="116"/>
                    </a:lnTo>
                    <a:lnTo>
                      <a:pt x="230" y="116"/>
                    </a:lnTo>
                    <a:lnTo>
                      <a:pt x="230" y="106"/>
                    </a:lnTo>
                    <a:lnTo>
                      <a:pt x="228" y="94"/>
                    </a:lnTo>
                    <a:lnTo>
                      <a:pt x="226" y="83"/>
                    </a:lnTo>
                    <a:lnTo>
                      <a:pt x="222" y="72"/>
                    </a:lnTo>
                    <a:lnTo>
                      <a:pt x="216" y="63"/>
                    </a:lnTo>
                    <a:lnTo>
                      <a:pt x="211" y="54"/>
                    </a:lnTo>
                    <a:lnTo>
                      <a:pt x="206" y="44"/>
                    </a:lnTo>
                    <a:lnTo>
                      <a:pt x="198" y="36"/>
                    </a:lnTo>
                    <a:lnTo>
                      <a:pt x="198" y="36"/>
                    </a:lnTo>
                    <a:close/>
                  </a:path>
                </a:pathLst>
              </a:custGeom>
              <a:solidFill>
                <a:srgbClr val="00B8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77">
                <a:extLst>
                  <a:ext uri="{FF2B5EF4-FFF2-40B4-BE49-F238E27FC236}">
                    <a16:creationId xmlns:a16="http://schemas.microsoft.com/office/drawing/2014/main" id="{C95FFA44-1B32-4D3F-AAA1-EB3A6C5825A7}"/>
                  </a:ext>
                </a:extLst>
              </p:cNvPr>
              <p:cNvSpPr>
                <a:spLocks/>
              </p:cNvSpPr>
              <p:nvPr/>
            </p:nvSpPr>
            <p:spPr bwMode="auto">
              <a:xfrm>
                <a:off x="-4446588" y="1381125"/>
                <a:ext cx="17462" cy="17463"/>
              </a:xfrm>
              <a:custGeom>
                <a:avLst/>
                <a:gdLst>
                  <a:gd name="T0" fmla="*/ 42 w 42"/>
                  <a:gd name="T1" fmla="*/ 22 h 43"/>
                  <a:gd name="T2" fmla="*/ 42 w 42"/>
                  <a:gd name="T3" fmla="*/ 22 h 43"/>
                  <a:gd name="T4" fmla="*/ 42 w 42"/>
                  <a:gd name="T5" fmla="*/ 26 h 43"/>
                  <a:gd name="T6" fmla="*/ 40 w 42"/>
                  <a:gd name="T7" fmla="*/ 30 h 43"/>
                  <a:gd name="T8" fmla="*/ 36 w 42"/>
                  <a:gd name="T9" fmla="*/ 36 h 43"/>
                  <a:gd name="T10" fmla="*/ 30 w 42"/>
                  <a:gd name="T11" fmla="*/ 42 h 43"/>
                  <a:gd name="T12" fmla="*/ 26 w 42"/>
                  <a:gd name="T13" fmla="*/ 42 h 43"/>
                  <a:gd name="T14" fmla="*/ 22 w 42"/>
                  <a:gd name="T15" fmla="*/ 43 h 43"/>
                  <a:gd name="T16" fmla="*/ 22 w 42"/>
                  <a:gd name="T17" fmla="*/ 43 h 43"/>
                  <a:gd name="T18" fmla="*/ 18 w 42"/>
                  <a:gd name="T19" fmla="*/ 42 h 43"/>
                  <a:gd name="T20" fmla="*/ 14 w 42"/>
                  <a:gd name="T21" fmla="*/ 42 h 43"/>
                  <a:gd name="T22" fmla="*/ 7 w 42"/>
                  <a:gd name="T23" fmla="*/ 36 h 43"/>
                  <a:gd name="T24" fmla="*/ 2 w 42"/>
                  <a:gd name="T25" fmla="*/ 30 h 43"/>
                  <a:gd name="T26" fmla="*/ 0 w 42"/>
                  <a:gd name="T27" fmla="*/ 26 h 43"/>
                  <a:gd name="T28" fmla="*/ 0 w 42"/>
                  <a:gd name="T29" fmla="*/ 22 h 43"/>
                  <a:gd name="T30" fmla="*/ 0 w 42"/>
                  <a:gd name="T31" fmla="*/ 22 h 43"/>
                  <a:gd name="T32" fmla="*/ 0 w 42"/>
                  <a:gd name="T33" fmla="*/ 18 h 43"/>
                  <a:gd name="T34" fmla="*/ 2 w 42"/>
                  <a:gd name="T35" fmla="*/ 14 h 43"/>
                  <a:gd name="T36" fmla="*/ 7 w 42"/>
                  <a:gd name="T37" fmla="*/ 7 h 43"/>
                  <a:gd name="T38" fmla="*/ 14 w 42"/>
                  <a:gd name="T39" fmla="*/ 3 h 43"/>
                  <a:gd name="T40" fmla="*/ 18 w 42"/>
                  <a:gd name="T41" fmla="*/ 2 h 43"/>
                  <a:gd name="T42" fmla="*/ 22 w 42"/>
                  <a:gd name="T43" fmla="*/ 0 h 43"/>
                  <a:gd name="T44" fmla="*/ 22 w 42"/>
                  <a:gd name="T45" fmla="*/ 0 h 43"/>
                  <a:gd name="T46" fmla="*/ 26 w 42"/>
                  <a:gd name="T47" fmla="*/ 2 h 43"/>
                  <a:gd name="T48" fmla="*/ 30 w 42"/>
                  <a:gd name="T49" fmla="*/ 3 h 43"/>
                  <a:gd name="T50" fmla="*/ 36 w 42"/>
                  <a:gd name="T51" fmla="*/ 7 h 43"/>
                  <a:gd name="T52" fmla="*/ 40 w 42"/>
                  <a:gd name="T53" fmla="*/ 14 h 43"/>
                  <a:gd name="T54" fmla="*/ 42 w 42"/>
                  <a:gd name="T55" fmla="*/ 18 h 43"/>
                  <a:gd name="T56" fmla="*/ 42 w 42"/>
                  <a:gd name="T57" fmla="*/ 22 h 43"/>
                  <a:gd name="T58" fmla="*/ 42 w 42"/>
                  <a:gd name="T59"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 h="43">
                    <a:moveTo>
                      <a:pt x="42" y="22"/>
                    </a:moveTo>
                    <a:lnTo>
                      <a:pt x="42" y="22"/>
                    </a:lnTo>
                    <a:lnTo>
                      <a:pt x="42" y="26"/>
                    </a:lnTo>
                    <a:lnTo>
                      <a:pt x="40" y="30"/>
                    </a:lnTo>
                    <a:lnTo>
                      <a:pt x="36" y="36"/>
                    </a:lnTo>
                    <a:lnTo>
                      <a:pt x="30" y="42"/>
                    </a:lnTo>
                    <a:lnTo>
                      <a:pt x="26" y="42"/>
                    </a:lnTo>
                    <a:lnTo>
                      <a:pt x="22" y="43"/>
                    </a:lnTo>
                    <a:lnTo>
                      <a:pt x="22" y="43"/>
                    </a:lnTo>
                    <a:lnTo>
                      <a:pt x="18" y="42"/>
                    </a:lnTo>
                    <a:lnTo>
                      <a:pt x="14" y="42"/>
                    </a:lnTo>
                    <a:lnTo>
                      <a:pt x="7" y="36"/>
                    </a:lnTo>
                    <a:lnTo>
                      <a:pt x="2" y="30"/>
                    </a:lnTo>
                    <a:lnTo>
                      <a:pt x="0" y="26"/>
                    </a:lnTo>
                    <a:lnTo>
                      <a:pt x="0" y="22"/>
                    </a:lnTo>
                    <a:lnTo>
                      <a:pt x="0" y="22"/>
                    </a:lnTo>
                    <a:lnTo>
                      <a:pt x="0" y="18"/>
                    </a:lnTo>
                    <a:lnTo>
                      <a:pt x="2" y="14"/>
                    </a:lnTo>
                    <a:lnTo>
                      <a:pt x="7" y="7"/>
                    </a:lnTo>
                    <a:lnTo>
                      <a:pt x="14" y="3"/>
                    </a:lnTo>
                    <a:lnTo>
                      <a:pt x="18" y="2"/>
                    </a:lnTo>
                    <a:lnTo>
                      <a:pt x="22" y="0"/>
                    </a:lnTo>
                    <a:lnTo>
                      <a:pt x="22" y="0"/>
                    </a:lnTo>
                    <a:lnTo>
                      <a:pt x="26" y="2"/>
                    </a:lnTo>
                    <a:lnTo>
                      <a:pt x="30" y="3"/>
                    </a:lnTo>
                    <a:lnTo>
                      <a:pt x="36" y="7"/>
                    </a:lnTo>
                    <a:lnTo>
                      <a:pt x="40" y="14"/>
                    </a:lnTo>
                    <a:lnTo>
                      <a:pt x="42" y="18"/>
                    </a:lnTo>
                    <a:lnTo>
                      <a:pt x="42" y="22"/>
                    </a:lnTo>
                    <a:lnTo>
                      <a:pt x="42"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78">
                <a:extLst>
                  <a:ext uri="{FF2B5EF4-FFF2-40B4-BE49-F238E27FC236}">
                    <a16:creationId xmlns:a16="http://schemas.microsoft.com/office/drawing/2014/main" id="{1C920618-74AF-49E6-A032-D06B20BDBF98}"/>
                  </a:ext>
                </a:extLst>
              </p:cNvPr>
              <p:cNvSpPr>
                <a:spLocks/>
              </p:cNvSpPr>
              <p:nvPr/>
            </p:nvSpPr>
            <p:spPr bwMode="auto">
              <a:xfrm>
                <a:off x="-4797425" y="1322388"/>
                <a:ext cx="107950" cy="106363"/>
              </a:xfrm>
              <a:custGeom>
                <a:avLst/>
                <a:gdLst>
                  <a:gd name="T0" fmla="*/ 272 w 272"/>
                  <a:gd name="T1" fmla="*/ 136 h 272"/>
                  <a:gd name="T2" fmla="*/ 269 w 272"/>
                  <a:gd name="T3" fmla="*/ 164 h 272"/>
                  <a:gd name="T4" fmla="*/ 261 w 272"/>
                  <a:gd name="T5" fmla="*/ 189 h 272"/>
                  <a:gd name="T6" fmla="*/ 248 w 272"/>
                  <a:gd name="T7" fmla="*/ 212 h 272"/>
                  <a:gd name="T8" fmla="*/ 232 w 272"/>
                  <a:gd name="T9" fmla="*/ 232 h 272"/>
                  <a:gd name="T10" fmla="*/ 212 w 272"/>
                  <a:gd name="T11" fmla="*/ 249 h 272"/>
                  <a:gd name="T12" fmla="*/ 188 w 272"/>
                  <a:gd name="T13" fmla="*/ 261 h 272"/>
                  <a:gd name="T14" fmla="*/ 162 w 272"/>
                  <a:gd name="T15" fmla="*/ 269 h 272"/>
                  <a:gd name="T16" fmla="*/ 136 w 272"/>
                  <a:gd name="T17" fmla="*/ 272 h 272"/>
                  <a:gd name="T18" fmla="*/ 121 w 272"/>
                  <a:gd name="T19" fmla="*/ 272 h 272"/>
                  <a:gd name="T20" fmla="*/ 95 w 272"/>
                  <a:gd name="T21" fmla="*/ 267 h 272"/>
                  <a:gd name="T22" fmla="*/ 71 w 272"/>
                  <a:gd name="T23" fmla="*/ 256 h 272"/>
                  <a:gd name="T24" fmla="*/ 49 w 272"/>
                  <a:gd name="T25" fmla="*/ 241 h 272"/>
                  <a:gd name="T26" fmla="*/ 31 w 272"/>
                  <a:gd name="T27" fmla="*/ 223 h 272"/>
                  <a:gd name="T28" fmla="*/ 16 w 272"/>
                  <a:gd name="T29" fmla="*/ 201 h 272"/>
                  <a:gd name="T30" fmla="*/ 5 w 272"/>
                  <a:gd name="T31" fmla="*/ 177 h 272"/>
                  <a:gd name="T32" fmla="*/ 0 w 272"/>
                  <a:gd name="T33" fmla="*/ 151 h 272"/>
                  <a:gd name="T34" fmla="*/ 0 w 272"/>
                  <a:gd name="T35" fmla="*/ 136 h 272"/>
                  <a:gd name="T36" fmla="*/ 3 w 272"/>
                  <a:gd name="T37" fmla="*/ 110 h 272"/>
                  <a:gd name="T38" fmla="*/ 11 w 272"/>
                  <a:gd name="T39" fmla="*/ 84 h 272"/>
                  <a:gd name="T40" fmla="*/ 23 w 272"/>
                  <a:gd name="T41" fmla="*/ 60 h 272"/>
                  <a:gd name="T42" fmla="*/ 40 w 272"/>
                  <a:gd name="T43" fmla="*/ 40 h 272"/>
                  <a:gd name="T44" fmla="*/ 60 w 272"/>
                  <a:gd name="T45" fmla="*/ 24 h 272"/>
                  <a:gd name="T46" fmla="*/ 83 w 272"/>
                  <a:gd name="T47" fmla="*/ 11 h 272"/>
                  <a:gd name="T48" fmla="*/ 108 w 272"/>
                  <a:gd name="T49" fmla="*/ 3 h 272"/>
                  <a:gd name="T50" fmla="*/ 136 w 272"/>
                  <a:gd name="T51" fmla="*/ 0 h 272"/>
                  <a:gd name="T52" fmla="*/ 149 w 272"/>
                  <a:gd name="T53" fmla="*/ 2 h 272"/>
                  <a:gd name="T54" fmla="*/ 176 w 272"/>
                  <a:gd name="T55" fmla="*/ 7 h 272"/>
                  <a:gd name="T56" fmla="*/ 200 w 272"/>
                  <a:gd name="T57" fmla="*/ 18 h 272"/>
                  <a:gd name="T58" fmla="*/ 222 w 272"/>
                  <a:gd name="T59" fmla="*/ 32 h 272"/>
                  <a:gd name="T60" fmla="*/ 240 w 272"/>
                  <a:gd name="T61" fmla="*/ 50 h 272"/>
                  <a:gd name="T62" fmla="*/ 254 w 272"/>
                  <a:gd name="T63" fmla="*/ 72 h 272"/>
                  <a:gd name="T64" fmla="*/ 265 w 272"/>
                  <a:gd name="T65" fmla="*/ 96 h 272"/>
                  <a:gd name="T66" fmla="*/ 270 w 272"/>
                  <a:gd name="T67" fmla="*/ 123 h 272"/>
                  <a:gd name="T68" fmla="*/ 272 w 272"/>
                  <a:gd name="T69" fmla="*/ 136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2" h="272">
                    <a:moveTo>
                      <a:pt x="272" y="136"/>
                    </a:moveTo>
                    <a:lnTo>
                      <a:pt x="272" y="136"/>
                    </a:lnTo>
                    <a:lnTo>
                      <a:pt x="270" y="151"/>
                    </a:lnTo>
                    <a:lnTo>
                      <a:pt x="269" y="164"/>
                    </a:lnTo>
                    <a:lnTo>
                      <a:pt x="265" y="177"/>
                    </a:lnTo>
                    <a:lnTo>
                      <a:pt x="261" y="189"/>
                    </a:lnTo>
                    <a:lnTo>
                      <a:pt x="254" y="201"/>
                    </a:lnTo>
                    <a:lnTo>
                      <a:pt x="248" y="212"/>
                    </a:lnTo>
                    <a:lnTo>
                      <a:pt x="240" y="223"/>
                    </a:lnTo>
                    <a:lnTo>
                      <a:pt x="232" y="232"/>
                    </a:lnTo>
                    <a:lnTo>
                      <a:pt x="222" y="241"/>
                    </a:lnTo>
                    <a:lnTo>
                      <a:pt x="212" y="249"/>
                    </a:lnTo>
                    <a:lnTo>
                      <a:pt x="200" y="256"/>
                    </a:lnTo>
                    <a:lnTo>
                      <a:pt x="188" y="261"/>
                    </a:lnTo>
                    <a:lnTo>
                      <a:pt x="176" y="267"/>
                    </a:lnTo>
                    <a:lnTo>
                      <a:pt x="162" y="269"/>
                    </a:lnTo>
                    <a:lnTo>
                      <a:pt x="149" y="272"/>
                    </a:lnTo>
                    <a:lnTo>
                      <a:pt x="136" y="272"/>
                    </a:lnTo>
                    <a:lnTo>
                      <a:pt x="136" y="272"/>
                    </a:lnTo>
                    <a:lnTo>
                      <a:pt x="121" y="272"/>
                    </a:lnTo>
                    <a:lnTo>
                      <a:pt x="108" y="269"/>
                    </a:lnTo>
                    <a:lnTo>
                      <a:pt x="95" y="267"/>
                    </a:lnTo>
                    <a:lnTo>
                      <a:pt x="83" y="261"/>
                    </a:lnTo>
                    <a:lnTo>
                      <a:pt x="71" y="256"/>
                    </a:lnTo>
                    <a:lnTo>
                      <a:pt x="60" y="249"/>
                    </a:lnTo>
                    <a:lnTo>
                      <a:pt x="49" y="241"/>
                    </a:lnTo>
                    <a:lnTo>
                      <a:pt x="40" y="232"/>
                    </a:lnTo>
                    <a:lnTo>
                      <a:pt x="31" y="223"/>
                    </a:lnTo>
                    <a:lnTo>
                      <a:pt x="23" y="212"/>
                    </a:lnTo>
                    <a:lnTo>
                      <a:pt x="16" y="201"/>
                    </a:lnTo>
                    <a:lnTo>
                      <a:pt x="11" y="189"/>
                    </a:lnTo>
                    <a:lnTo>
                      <a:pt x="5" y="177"/>
                    </a:lnTo>
                    <a:lnTo>
                      <a:pt x="3" y="164"/>
                    </a:lnTo>
                    <a:lnTo>
                      <a:pt x="0" y="151"/>
                    </a:lnTo>
                    <a:lnTo>
                      <a:pt x="0" y="136"/>
                    </a:lnTo>
                    <a:lnTo>
                      <a:pt x="0" y="136"/>
                    </a:lnTo>
                    <a:lnTo>
                      <a:pt x="0" y="123"/>
                    </a:lnTo>
                    <a:lnTo>
                      <a:pt x="3" y="110"/>
                    </a:lnTo>
                    <a:lnTo>
                      <a:pt x="5" y="96"/>
                    </a:lnTo>
                    <a:lnTo>
                      <a:pt x="11" y="84"/>
                    </a:lnTo>
                    <a:lnTo>
                      <a:pt x="16" y="72"/>
                    </a:lnTo>
                    <a:lnTo>
                      <a:pt x="23" y="60"/>
                    </a:lnTo>
                    <a:lnTo>
                      <a:pt x="31" y="50"/>
                    </a:lnTo>
                    <a:lnTo>
                      <a:pt x="40" y="40"/>
                    </a:lnTo>
                    <a:lnTo>
                      <a:pt x="49" y="32"/>
                    </a:lnTo>
                    <a:lnTo>
                      <a:pt x="60" y="24"/>
                    </a:lnTo>
                    <a:lnTo>
                      <a:pt x="71" y="18"/>
                    </a:lnTo>
                    <a:lnTo>
                      <a:pt x="83" y="11"/>
                    </a:lnTo>
                    <a:lnTo>
                      <a:pt x="95" y="7"/>
                    </a:lnTo>
                    <a:lnTo>
                      <a:pt x="108" y="3"/>
                    </a:lnTo>
                    <a:lnTo>
                      <a:pt x="121" y="2"/>
                    </a:lnTo>
                    <a:lnTo>
                      <a:pt x="136" y="0"/>
                    </a:lnTo>
                    <a:lnTo>
                      <a:pt x="136" y="0"/>
                    </a:lnTo>
                    <a:lnTo>
                      <a:pt x="149" y="2"/>
                    </a:lnTo>
                    <a:lnTo>
                      <a:pt x="162" y="3"/>
                    </a:lnTo>
                    <a:lnTo>
                      <a:pt x="176" y="7"/>
                    </a:lnTo>
                    <a:lnTo>
                      <a:pt x="188" y="11"/>
                    </a:lnTo>
                    <a:lnTo>
                      <a:pt x="200" y="18"/>
                    </a:lnTo>
                    <a:lnTo>
                      <a:pt x="212" y="24"/>
                    </a:lnTo>
                    <a:lnTo>
                      <a:pt x="222" y="32"/>
                    </a:lnTo>
                    <a:lnTo>
                      <a:pt x="232" y="40"/>
                    </a:lnTo>
                    <a:lnTo>
                      <a:pt x="240" y="50"/>
                    </a:lnTo>
                    <a:lnTo>
                      <a:pt x="248" y="60"/>
                    </a:lnTo>
                    <a:lnTo>
                      <a:pt x="254" y="72"/>
                    </a:lnTo>
                    <a:lnTo>
                      <a:pt x="261" y="84"/>
                    </a:lnTo>
                    <a:lnTo>
                      <a:pt x="265" y="96"/>
                    </a:lnTo>
                    <a:lnTo>
                      <a:pt x="269" y="110"/>
                    </a:lnTo>
                    <a:lnTo>
                      <a:pt x="270" y="123"/>
                    </a:lnTo>
                    <a:lnTo>
                      <a:pt x="272" y="136"/>
                    </a:lnTo>
                    <a:lnTo>
                      <a:pt x="272" y="1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79">
                <a:extLst>
                  <a:ext uri="{FF2B5EF4-FFF2-40B4-BE49-F238E27FC236}">
                    <a16:creationId xmlns:a16="http://schemas.microsoft.com/office/drawing/2014/main" id="{6723C8EB-B7F3-4DE3-8E60-2A5C162DBE7D}"/>
                  </a:ext>
                </a:extLst>
              </p:cNvPr>
              <p:cNvSpPr>
                <a:spLocks/>
              </p:cNvSpPr>
              <p:nvPr/>
            </p:nvSpPr>
            <p:spPr bwMode="auto">
              <a:xfrm>
                <a:off x="-4784725" y="1336675"/>
                <a:ext cx="80962" cy="79375"/>
              </a:xfrm>
              <a:custGeom>
                <a:avLst/>
                <a:gdLst>
                  <a:gd name="T0" fmla="*/ 173 w 201"/>
                  <a:gd name="T1" fmla="*/ 31 h 201"/>
                  <a:gd name="T2" fmla="*/ 170 w 201"/>
                  <a:gd name="T3" fmla="*/ 42 h 201"/>
                  <a:gd name="T4" fmla="*/ 163 w 201"/>
                  <a:gd name="T5" fmla="*/ 51 h 201"/>
                  <a:gd name="T6" fmla="*/ 154 w 201"/>
                  <a:gd name="T7" fmla="*/ 58 h 201"/>
                  <a:gd name="T8" fmla="*/ 143 w 201"/>
                  <a:gd name="T9" fmla="*/ 60 h 201"/>
                  <a:gd name="T10" fmla="*/ 137 w 201"/>
                  <a:gd name="T11" fmla="*/ 59 h 201"/>
                  <a:gd name="T12" fmla="*/ 126 w 201"/>
                  <a:gd name="T13" fmla="*/ 55 h 201"/>
                  <a:gd name="T14" fmla="*/ 118 w 201"/>
                  <a:gd name="T15" fmla="*/ 47 h 201"/>
                  <a:gd name="T16" fmla="*/ 114 w 201"/>
                  <a:gd name="T17" fmla="*/ 36 h 201"/>
                  <a:gd name="T18" fmla="*/ 113 w 201"/>
                  <a:gd name="T19" fmla="*/ 30 h 201"/>
                  <a:gd name="T20" fmla="*/ 117 w 201"/>
                  <a:gd name="T21" fmla="*/ 15 h 201"/>
                  <a:gd name="T22" fmla="*/ 129 w 201"/>
                  <a:gd name="T23" fmla="*/ 4 h 201"/>
                  <a:gd name="T24" fmla="*/ 114 w 201"/>
                  <a:gd name="T25" fmla="*/ 2 h 201"/>
                  <a:gd name="T26" fmla="*/ 101 w 201"/>
                  <a:gd name="T27" fmla="*/ 0 h 201"/>
                  <a:gd name="T28" fmla="*/ 81 w 201"/>
                  <a:gd name="T29" fmla="*/ 2 h 201"/>
                  <a:gd name="T30" fmla="*/ 61 w 201"/>
                  <a:gd name="T31" fmla="*/ 8 h 201"/>
                  <a:gd name="T32" fmla="*/ 45 w 201"/>
                  <a:gd name="T33" fmla="*/ 18 h 201"/>
                  <a:gd name="T34" fmla="*/ 29 w 201"/>
                  <a:gd name="T35" fmla="*/ 30 h 201"/>
                  <a:gd name="T36" fmla="*/ 17 w 201"/>
                  <a:gd name="T37" fmla="*/ 44 h 201"/>
                  <a:gd name="T38" fmla="*/ 8 w 201"/>
                  <a:gd name="T39" fmla="*/ 62 h 201"/>
                  <a:gd name="T40" fmla="*/ 2 w 201"/>
                  <a:gd name="T41" fmla="*/ 80 h 201"/>
                  <a:gd name="T42" fmla="*/ 0 w 201"/>
                  <a:gd name="T43" fmla="*/ 100 h 201"/>
                  <a:gd name="T44" fmla="*/ 1 w 201"/>
                  <a:gd name="T45" fmla="*/ 111 h 201"/>
                  <a:gd name="T46" fmla="*/ 5 w 201"/>
                  <a:gd name="T47" fmla="*/ 131 h 201"/>
                  <a:gd name="T48" fmla="*/ 12 w 201"/>
                  <a:gd name="T49" fmla="*/ 148 h 201"/>
                  <a:gd name="T50" fmla="*/ 24 w 201"/>
                  <a:gd name="T51" fmla="*/ 164 h 201"/>
                  <a:gd name="T52" fmla="*/ 37 w 201"/>
                  <a:gd name="T53" fmla="*/ 177 h 201"/>
                  <a:gd name="T54" fmla="*/ 53 w 201"/>
                  <a:gd name="T55" fmla="*/ 189 h 201"/>
                  <a:gd name="T56" fmla="*/ 70 w 201"/>
                  <a:gd name="T57" fmla="*/ 196 h 201"/>
                  <a:gd name="T58" fmla="*/ 90 w 201"/>
                  <a:gd name="T59" fmla="*/ 200 h 201"/>
                  <a:gd name="T60" fmla="*/ 101 w 201"/>
                  <a:gd name="T61" fmla="*/ 201 h 201"/>
                  <a:gd name="T62" fmla="*/ 121 w 201"/>
                  <a:gd name="T63" fmla="*/ 199 h 201"/>
                  <a:gd name="T64" fmla="*/ 139 w 201"/>
                  <a:gd name="T65" fmla="*/ 193 h 201"/>
                  <a:gd name="T66" fmla="*/ 157 w 201"/>
                  <a:gd name="T67" fmla="*/ 184 h 201"/>
                  <a:gd name="T68" fmla="*/ 171 w 201"/>
                  <a:gd name="T69" fmla="*/ 172 h 201"/>
                  <a:gd name="T70" fmla="*/ 183 w 201"/>
                  <a:gd name="T71" fmla="*/ 156 h 201"/>
                  <a:gd name="T72" fmla="*/ 193 w 201"/>
                  <a:gd name="T73" fmla="*/ 140 h 201"/>
                  <a:gd name="T74" fmla="*/ 199 w 201"/>
                  <a:gd name="T75" fmla="*/ 120 h 201"/>
                  <a:gd name="T76" fmla="*/ 201 w 201"/>
                  <a:gd name="T77" fmla="*/ 100 h 201"/>
                  <a:gd name="T78" fmla="*/ 201 w 201"/>
                  <a:gd name="T79" fmla="*/ 91 h 201"/>
                  <a:gd name="T80" fmla="*/ 197 w 201"/>
                  <a:gd name="T81" fmla="*/ 71 h 201"/>
                  <a:gd name="T82" fmla="*/ 190 w 201"/>
                  <a:gd name="T83" fmla="*/ 54 h 201"/>
                  <a:gd name="T84" fmla="*/ 179 w 201"/>
                  <a:gd name="T85" fmla="*/ 38 h 201"/>
                  <a:gd name="T86" fmla="*/ 173 w 201"/>
                  <a:gd name="T87" fmla="*/ 3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1" h="201">
                    <a:moveTo>
                      <a:pt x="173" y="31"/>
                    </a:moveTo>
                    <a:lnTo>
                      <a:pt x="173" y="31"/>
                    </a:lnTo>
                    <a:lnTo>
                      <a:pt x="173" y="36"/>
                    </a:lnTo>
                    <a:lnTo>
                      <a:pt x="170" y="42"/>
                    </a:lnTo>
                    <a:lnTo>
                      <a:pt x="167" y="47"/>
                    </a:lnTo>
                    <a:lnTo>
                      <a:pt x="163" y="51"/>
                    </a:lnTo>
                    <a:lnTo>
                      <a:pt x="159" y="55"/>
                    </a:lnTo>
                    <a:lnTo>
                      <a:pt x="154" y="58"/>
                    </a:lnTo>
                    <a:lnTo>
                      <a:pt x="149" y="59"/>
                    </a:lnTo>
                    <a:lnTo>
                      <a:pt x="143" y="60"/>
                    </a:lnTo>
                    <a:lnTo>
                      <a:pt x="143" y="60"/>
                    </a:lnTo>
                    <a:lnTo>
                      <a:pt x="137" y="59"/>
                    </a:lnTo>
                    <a:lnTo>
                      <a:pt x="131" y="58"/>
                    </a:lnTo>
                    <a:lnTo>
                      <a:pt x="126" y="55"/>
                    </a:lnTo>
                    <a:lnTo>
                      <a:pt x="122" y="51"/>
                    </a:lnTo>
                    <a:lnTo>
                      <a:pt x="118" y="47"/>
                    </a:lnTo>
                    <a:lnTo>
                      <a:pt x="115" y="42"/>
                    </a:lnTo>
                    <a:lnTo>
                      <a:pt x="114" y="36"/>
                    </a:lnTo>
                    <a:lnTo>
                      <a:pt x="113" y="30"/>
                    </a:lnTo>
                    <a:lnTo>
                      <a:pt x="113" y="30"/>
                    </a:lnTo>
                    <a:lnTo>
                      <a:pt x="114" y="22"/>
                    </a:lnTo>
                    <a:lnTo>
                      <a:pt x="117" y="15"/>
                    </a:lnTo>
                    <a:lnTo>
                      <a:pt x="122" y="8"/>
                    </a:lnTo>
                    <a:lnTo>
                      <a:pt x="129" y="4"/>
                    </a:lnTo>
                    <a:lnTo>
                      <a:pt x="129" y="4"/>
                    </a:lnTo>
                    <a:lnTo>
                      <a:pt x="114" y="2"/>
                    </a:lnTo>
                    <a:lnTo>
                      <a:pt x="101" y="0"/>
                    </a:lnTo>
                    <a:lnTo>
                      <a:pt x="101" y="0"/>
                    </a:lnTo>
                    <a:lnTo>
                      <a:pt x="90" y="0"/>
                    </a:lnTo>
                    <a:lnTo>
                      <a:pt x="81" y="2"/>
                    </a:lnTo>
                    <a:lnTo>
                      <a:pt x="70" y="4"/>
                    </a:lnTo>
                    <a:lnTo>
                      <a:pt x="61" y="8"/>
                    </a:lnTo>
                    <a:lnTo>
                      <a:pt x="53" y="12"/>
                    </a:lnTo>
                    <a:lnTo>
                      <a:pt x="45" y="18"/>
                    </a:lnTo>
                    <a:lnTo>
                      <a:pt x="37" y="23"/>
                    </a:lnTo>
                    <a:lnTo>
                      <a:pt x="29" y="30"/>
                    </a:lnTo>
                    <a:lnTo>
                      <a:pt x="24" y="36"/>
                    </a:lnTo>
                    <a:lnTo>
                      <a:pt x="17" y="44"/>
                    </a:lnTo>
                    <a:lnTo>
                      <a:pt x="12" y="52"/>
                    </a:lnTo>
                    <a:lnTo>
                      <a:pt x="8" y="62"/>
                    </a:lnTo>
                    <a:lnTo>
                      <a:pt x="5" y="71"/>
                    </a:lnTo>
                    <a:lnTo>
                      <a:pt x="2" y="80"/>
                    </a:lnTo>
                    <a:lnTo>
                      <a:pt x="1" y="90"/>
                    </a:lnTo>
                    <a:lnTo>
                      <a:pt x="0" y="100"/>
                    </a:lnTo>
                    <a:lnTo>
                      <a:pt x="0" y="100"/>
                    </a:lnTo>
                    <a:lnTo>
                      <a:pt x="1" y="111"/>
                    </a:lnTo>
                    <a:lnTo>
                      <a:pt x="2" y="120"/>
                    </a:lnTo>
                    <a:lnTo>
                      <a:pt x="5" y="131"/>
                    </a:lnTo>
                    <a:lnTo>
                      <a:pt x="8" y="140"/>
                    </a:lnTo>
                    <a:lnTo>
                      <a:pt x="12" y="148"/>
                    </a:lnTo>
                    <a:lnTo>
                      <a:pt x="17" y="156"/>
                    </a:lnTo>
                    <a:lnTo>
                      <a:pt x="24" y="164"/>
                    </a:lnTo>
                    <a:lnTo>
                      <a:pt x="29" y="172"/>
                    </a:lnTo>
                    <a:lnTo>
                      <a:pt x="37" y="177"/>
                    </a:lnTo>
                    <a:lnTo>
                      <a:pt x="45" y="184"/>
                    </a:lnTo>
                    <a:lnTo>
                      <a:pt x="53" y="189"/>
                    </a:lnTo>
                    <a:lnTo>
                      <a:pt x="61" y="193"/>
                    </a:lnTo>
                    <a:lnTo>
                      <a:pt x="70" y="196"/>
                    </a:lnTo>
                    <a:lnTo>
                      <a:pt x="81" y="199"/>
                    </a:lnTo>
                    <a:lnTo>
                      <a:pt x="90" y="200"/>
                    </a:lnTo>
                    <a:lnTo>
                      <a:pt x="101" y="201"/>
                    </a:lnTo>
                    <a:lnTo>
                      <a:pt x="101" y="201"/>
                    </a:lnTo>
                    <a:lnTo>
                      <a:pt x="110" y="200"/>
                    </a:lnTo>
                    <a:lnTo>
                      <a:pt x="121" y="199"/>
                    </a:lnTo>
                    <a:lnTo>
                      <a:pt x="130" y="196"/>
                    </a:lnTo>
                    <a:lnTo>
                      <a:pt x="139" y="193"/>
                    </a:lnTo>
                    <a:lnTo>
                      <a:pt x="149" y="189"/>
                    </a:lnTo>
                    <a:lnTo>
                      <a:pt x="157" y="184"/>
                    </a:lnTo>
                    <a:lnTo>
                      <a:pt x="165" y="177"/>
                    </a:lnTo>
                    <a:lnTo>
                      <a:pt x="171" y="172"/>
                    </a:lnTo>
                    <a:lnTo>
                      <a:pt x="178" y="164"/>
                    </a:lnTo>
                    <a:lnTo>
                      <a:pt x="183" y="156"/>
                    </a:lnTo>
                    <a:lnTo>
                      <a:pt x="189" y="148"/>
                    </a:lnTo>
                    <a:lnTo>
                      <a:pt x="193" y="140"/>
                    </a:lnTo>
                    <a:lnTo>
                      <a:pt x="197" y="131"/>
                    </a:lnTo>
                    <a:lnTo>
                      <a:pt x="199" y="120"/>
                    </a:lnTo>
                    <a:lnTo>
                      <a:pt x="201" y="111"/>
                    </a:lnTo>
                    <a:lnTo>
                      <a:pt x="201" y="100"/>
                    </a:lnTo>
                    <a:lnTo>
                      <a:pt x="201" y="100"/>
                    </a:lnTo>
                    <a:lnTo>
                      <a:pt x="201" y="91"/>
                    </a:lnTo>
                    <a:lnTo>
                      <a:pt x="199" y="80"/>
                    </a:lnTo>
                    <a:lnTo>
                      <a:pt x="197" y="71"/>
                    </a:lnTo>
                    <a:lnTo>
                      <a:pt x="194" y="63"/>
                    </a:lnTo>
                    <a:lnTo>
                      <a:pt x="190" y="54"/>
                    </a:lnTo>
                    <a:lnTo>
                      <a:pt x="185" y="46"/>
                    </a:lnTo>
                    <a:lnTo>
                      <a:pt x="179" y="38"/>
                    </a:lnTo>
                    <a:lnTo>
                      <a:pt x="173" y="31"/>
                    </a:lnTo>
                    <a:lnTo>
                      <a:pt x="173" y="31"/>
                    </a:lnTo>
                    <a:close/>
                  </a:path>
                </a:pathLst>
              </a:custGeom>
              <a:solidFill>
                <a:srgbClr val="00B8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80">
                <a:extLst>
                  <a:ext uri="{FF2B5EF4-FFF2-40B4-BE49-F238E27FC236}">
                    <a16:creationId xmlns:a16="http://schemas.microsoft.com/office/drawing/2014/main" id="{163B0F62-0CAD-4E2B-BCD2-AC64BB9C0CEB}"/>
                  </a:ext>
                </a:extLst>
              </p:cNvPr>
              <p:cNvSpPr>
                <a:spLocks/>
              </p:cNvSpPr>
              <p:nvPr/>
            </p:nvSpPr>
            <p:spPr bwMode="auto">
              <a:xfrm>
                <a:off x="-4762500" y="1381125"/>
                <a:ext cx="14287" cy="14288"/>
              </a:xfrm>
              <a:custGeom>
                <a:avLst/>
                <a:gdLst>
                  <a:gd name="T0" fmla="*/ 36 w 36"/>
                  <a:gd name="T1" fmla="*/ 19 h 36"/>
                  <a:gd name="T2" fmla="*/ 36 w 36"/>
                  <a:gd name="T3" fmla="*/ 19 h 36"/>
                  <a:gd name="T4" fmla="*/ 35 w 36"/>
                  <a:gd name="T5" fmla="*/ 25 h 36"/>
                  <a:gd name="T6" fmla="*/ 31 w 36"/>
                  <a:gd name="T7" fmla="*/ 31 h 36"/>
                  <a:gd name="T8" fmla="*/ 25 w 36"/>
                  <a:gd name="T9" fmla="*/ 35 h 36"/>
                  <a:gd name="T10" fmla="*/ 17 w 36"/>
                  <a:gd name="T11" fmla="*/ 36 h 36"/>
                  <a:gd name="T12" fmla="*/ 17 w 36"/>
                  <a:gd name="T13" fmla="*/ 36 h 36"/>
                  <a:gd name="T14" fmla="*/ 11 w 36"/>
                  <a:gd name="T15" fmla="*/ 35 h 36"/>
                  <a:gd name="T16" fmla="*/ 5 w 36"/>
                  <a:gd name="T17" fmla="*/ 31 h 36"/>
                  <a:gd name="T18" fmla="*/ 1 w 36"/>
                  <a:gd name="T19" fmla="*/ 25 h 36"/>
                  <a:gd name="T20" fmla="*/ 0 w 36"/>
                  <a:gd name="T21" fmla="*/ 19 h 36"/>
                  <a:gd name="T22" fmla="*/ 0 w 36"/>
                  <a:gd name="T23" fmla="*/ 19 h 36"/>
                  <a:gd name="T24" fmla="*/ 1 w 36"/>
                  <a:gd name="T25" fmla="*/ 11 h 36"/>
                  <a:gd name="T26" fmla="*/ 5 w 36"/>
                  <a:gd name="T27" fmla="*/ 5 h 36"/>
                  <a:gd name="T28" fmla="*/ 11 w 36"/>
                  <a:gd name="T29" fmla="*/ 1 h 36"/>
                  <a:gd name="T30" fmla="*/ 17 w 36"/>
                  <a:gd name="T31" fmla="*/ 0 h 36"/>
                  <a:gd name="T32" fmla="*/ 17 w 36"/>
                  <a:gd name="T33" fmla="*/ 0 h 36"/>
                  <a:gd name="T34" fmla="*/ 25 w 36"/>
                  <a:gd name="T35" fmla="*/ 1 h 36"/>
                  <a:gd name="T36" fmla="*/ 31 w 36"/>
                  <a:gd name="T37" fmla="*/ 5 h 36"/>
                  <a:gd name="T38" fmla="*/ 35 w 36"/>
                  <a:gd name="T39" fmla="*/ 11 h 36"/>
                  <a:gd name="T40" fmla="*/ 36 w 36"/>
                  <a:gd name="T41" fmla="*/ 19 h 36"/>
                  <a:gd name="T42" fmla="*/ 36 w 36"/>
                  <a:gd name="T43" fmla="*/ 19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36">
                    <a:moveTo>
                      <a:pt x="36" y="19"/>
                    </a:moveTo>
                    <a:lnTo>
                      <a:pt x="36" y="19"/>
                    </a:lnTo>
                    <a:lnTo>
                      <a:pt x="35" y="25"/>
                    </a:lnTo>
                    <a:lnTo>
                      <a:pt x="31" y="31"/>
                    </a:lnTo>
                    <a:lnTo>
                      <a:pt x="25" y="35"/>
                    </a:lnTo>
                    <a:lnTo>
                      <a:pt x="17" y="36"/>
                    </a:lnTo>
                    <a:lnTo>
                      <a:pt x="17" y="36"/>
                    </a:lnTo>
                    <a:lnTo>
                      <a:pt x="11" y="35"/>
                    </a:lnTo>
                    <a:lnTo>
                      <a:pt x="5" y="31"/>
                    </a:lnTo>
                    <a:lnTo>
                      <a:pt x="1" y="25"/>
                    </a:lnTo>
                    <a:lnTo>
                      <a:pt x="0" y="19"/>
                    </a:lnTo>
                    <a:lnTo>
                      <a:pt x="0" y="19"/>
                    </a:lnTo>
                    <a:lnTo>
                      <a:pt x="1" y="11"/>
                    </a:lnTo>
                    <a:lnTo>
                      <a:pt x="5" y="5"/>
                    </a:lnTo>
                    <a:lnTo>
                      <a:pt x="11" y="1"/>
                    </a:lnTo>
                    <a:lnTo>
                      <a:pt x="17" y="0"/>
                    </a:lnTo>
                    <a:lnTo>
                      <a:pt x="17" y="0"/>
                    </a:lnTo>
                    <a:lnTo>
                      <a:pt x="25" y="1"/>
                    </a:lnTo>
                    <a:lnTo>
                      <a:pt x="31" y="5"/>
                    </a:lnTo>
                    <a:lnTo>
                      <a:pt x="35" y="11"/>
                    </a:lnTo>
                    <a:lnTo>
                      <a:pt x="36" y="19"/>
                    </a:lnTo>
                    <a:lnTo>
                      <a:pt x="36"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181">
                <a:extLst>
                  <a:ext uri="{FF2B5EF4-FFF2-40B4-BE49-F238E27FC236}">
                    <a16:creationId xmlns:a16="http://schemas.microsoft.com/office/drawing/2014/main" id="{44352911-B5BA-479A-983E-4C4D1FC62332}"/>
                  </a:ext>
                </a:extLst>
              </p:cNvPr>
              <p:cNvSpPr>
                <a:spLocks/>
              </p:cNvSpPr>
              <p:nvPr/>
            </p:nvSpPr>
            <p:spPr bwMode="auto">
              <a:xfrm>
                <a:off x="-5092700" y="725488"/>
                <a:ext cx="985837" cy="1149350"/>
              </a:xfrm>
              <a:custGeom>
                <a:avLst/>
                <a:gdLst>
                  <a:gd name="T0" fmla="*/ 823 w 2485"/>
                  <a:gd name="T1" fmla="*/ 880 h 2895"/>
                  <a:gd name="T2" fmla="*/ 999 w 2485"/>
                  <a:gd name="T3" fmla="*/ 1053 h 2895"/>
                  <a:gd name="T4" fmla="*/ 1182 w 2485"/>
                  <a:gd name="T5" fmla="*/ 1196 h 2895"/>
                  <a:gd name="T6" fmla="*/ 1374 w 2485"/>
                  <a:gd name="T7" fmla="*/ 1304 h 2895"/>
                  <a:gd name="T8" fmla="*/ 1516 w 2485"/>
                  <a:gd name="T9" fmla="*/ 1408 h 2895"/>
                  <a:gd name="T10" fmla="*/ 1671 w 2485"/>
                  <a:gd name="T11" fmla="*/ 1577 h 2895"/>
                  <a:gd name="T12" fmla="*/ 1828 w 2485"/>
                  <a:gd name="T13" fmla="*/ 1839 h 2895"/>
                  <a:gd name="T14" fmla="*/ 1983 w 2485"/>
                  <a:gd name="T15" fmla="*/ 2225 h 2895"/>
                  <a:gd name="T16" fmla="*/ 2130 w 2485"/>
                  <a:gd name="T17" fmla="*/ 2765 h 2895"/>
                  <a:gd name="T18" fmla="*/ 2222 w 2485"/>
                  <a:gd name="T19" fmla="*/ 2738 h 2895"/>
                  <a:gd name="T20" fmla="*/ 2332 w 2485"/>
                  <a:gd name="T21" fmla="*/ 2411 h 2895"/>
                  <a:gd name="T22" fmla="*/ 2437 w 2485"/>
                  <a:gd name="T23" fmla="*/ 1967 h 2895"/>
                  <a:gd name="T24" fmla="*/ 2476 w 2485"/>
                  <a:gd name="T25" fmla="*/ 1667 h 2895"/>
                  <a:gd name="T26" fmla="*/ 2485 w 2485"/>
                  <a:gd name="T27" fmla="*/ 1409 h 2895"/>
                  <a:gd name="T28" fmla="*/ 2464 w 2485"/>
                  <a:gd name="T29" fmla="*/ 1150 h 2895"/>
                  <a:gd name="T30" fmla="*/ 2409 w 2485"/>
                  <a:gd name="T31" fmla="*/ 898 h 2895"/>
                  <a:gd name="T32" fmla="*/ 2311 w 2485"/>
                  <a:gd name="T33" fmla="*/ 659 h 2895"/>
                  <a:gd name="T34" fmla="*/ 2166 w 2485"/>
                  <a:gd name="T35" fmla="*/ 440 h 2895"/>
                  <a:gd name="T36" fmla="*/ 2039 w 2485"/>
                  <a:gd name="T37" fmla="*/ 310 h 2895"/>
                  <a:gd name="T38" fmla="*/ 1880 w 2485"/>
                  <a:gd name="T39" fmla="*/ 189 h 2895"/>
                  <a:gd name="T40" fmla="*/ 1711 w 2485"/>
                  <a:gd name="T41" fmla="*/ 98 h 2895"/>
                  <a:gd name="T42" fmla="*/ 1536 w 2485"/>
                  <a:gd name="T43" fmla="*/ 38 h 2895"/>
                  <a:gd name="T44" fmla="*/ 1361 w 2485"/>
                  <a:gd name="T45" fmla="*/ 6 h 2895"/>
                  <a:gd name="T46" fmla="*/ 1185 w 2485"/>
                  <a:gd name="T47" fmla="*/ 1 h 2895"/>
                  <a:gd name="T48" fmla="*/ 1012 w 2485"/>
                  <a:gd name="T49" fmla="*/ 21 h 2895"/>
                  <a:gd name="T50" fmla="*/ 847 w 2485"/>
                  <a:gd name="T51" fmla="*/ 62 h 2895"/>
                  <a:gd name="T52" fmla="*/ 693 w 2485"/>
                  <a:gd name="T53" fmla="*/ 126 h 2895"/>
                  <a:gd name="T54" fmla="*/ 550 w 2485"/>
                  <a:gd name="T55" fmla="*/ 209 h 2895"/>
                  <a:gd name="T56" fmla="*/ 425 w 2485"/>
                  <a:gd name="T57" fmla="*/ 309 h 2895"/>
                  <a:gd name="T58" fmla="*/ 319 w 2485"/>
                  <a:gd name="T59" fmla="*/ 424 h 2895"/>
                  <a:gd name="T60" fmla="*/ 235 w 2485"/>
                  <a:gd name="T61" fmla="*/ 553 h 2895"/>
                  <a:gd name="T62" fmla="*/ 176 w 2485"/>
                  <a:gd name="T63" fmla="*/ 684 h 2895"/>
                  <a:gd name="T64" fmla="*/ 68 w 2485"/>
                  <a:gd name="T65" fmla="*/ 1045 h 2895"/>
                  <a:gd name="T66" fmla="*/ 6 w 2485"/>
                  <a:gd name="T67" fmla="*/ 1496 h 2895"/>
                  <a:gd name="T68" fmla="*/ 6 w 2485"/>
                  <a:gd name="T69" fmla="*/ 1860 h 2895"/>
                  <a:gd name="T70" fmla="*/ 32 w 2485"/>
                  <a:gd name="T71" fmla="*/ 2076 h 2895"/>
                  <a:gd name="T72" fmla="*/ 79 w 2485"/>
                  <a:gd name="T73" fmla="*/ 2274 h 2895"/>
                  <a:gd name="T74" fmla="*/ 150 w 2485"/>
                  <a:gd name="T75" fmla="*/ 2447 h 2895"/>
                  <a:gd name="T76" fmla="*/ 244 w 2485"/>
                  <a:gd name="T77" fmla="*/ 2591 h 2895"/>
                  <a:gd name="T78" fmla="*/ 364 w 2485"/>
                  <a:gd name="T79" fmla="*/ 2696 h 2895"/>
                  <a:gd name="T80" fmla="*/ 510 w 2485"/>
                  <a:gd name="T81" fmla="*/ 2758 h 2895"/>
                  <a:gd name="T82" fmla="*/ 647 w 2485"/>
                  <a:gd name="T83" fmla="*/ 2771 h 2895"/>
                  <a:gd name="T84" fmla="*/ 637 w 2485"/>
                  <a:gd name="T85" fmla="*/ 2750 h 2895"/>
                  <a:gd name="T86" fmla="*/ 531 w 2485"/>
                  <a:gd name="T87" fmla="*/ 2655 h 2895"/>
                  <a:gd name="T88" fmla="*/ 444 w 2485"/>
                  <a:gd name="T89" fmla="*/ 2535 h 2895"/>
                  <a:gd name="T90" fmla="*/ 354 w 2485"/>
                  <a:gd name="T91" fmla="*/ 2352 h 2895"/>
                  <a:gd name="T92" fmla="*/ 279 w 2485"/>
                  <a:gd name="T93" fmla="*/ 2092 h 2895"/>
                  <a:gd name="T94" fmla="*/ 257 w 2485"/>
                  <a:gd name="T95" fmla="*/ 1947 h 2895"/>
                  <a:gd name="T96" fmla="*/ 256 w 2485"/>
                  <a:gd name="T97" fmla="*/ 1754 h 2895"/>
                  <a:gd name="T98" fmla="*/ 281 w 2485"/>
                  <a:gd name="T99" fmla="*/ 1596 h 2895"/>
                  <a:gd name="T100" fmla="*/ 309 w 2485"/>
                  <a:gd name="T101" fmla="*/ 1545 h 2895"/>
                  <a:gd name="T102" fmla="*/ 341 w 2485"/>
                  <a:gd name="T103" fmla="*/ 1532 h 2895"/>
                  <a:gd name="T104" fmla="*/ 398 w 2485"/>
                  <a:gd name="T105" fmla="*/ 1553 h 2895"/>
                  <a:gd name="T106" fmla="*/ 428 w 2485"/>
                  <a:gd name="T107" fmla="*/ 1584 h 2895"/>
                  <a:gd name="T108" fmla="*/ 446 w 2485"/>
                  <a:gd name="T109" fmla="*/ 1586 h 2895"/>
                  <a:gd name="T110" fmla="*/ 457 w 2485"/>
                  <a:gd name="T111" fmla="*/ 1530 h 2895"/>
                  <a:gd name="T112" fmla="*/ 473 w 2485"/>
                  <a:gd name="T113" fmla="*/ 1397 h 2895"/>
                  <a:gd name="T114" fmla="*/ 525 w 2485"/>
                  <a:gd name="T115" fmla="*/ 1244 h 2895"/>
                  <a:gd name="T116" fmla="*/ 595 w 2485"/>
                  <a:gd name="T117" fmla="*/ 1111 h 2895"/>
                  <a:gd name="T118" fmla="*/ 743 w 2485"/>
                  <a:gd name="T119" fmla="*/ 923 h 2895"/>
                  <a:gd name="T120" fmla="*/ 804 w 2485"/>
                  <a:gd name="T121" fmla="*/ 872 h 2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85" h="2895">
                    <a:moveTo>
                      <a:pt x="804" y="872"/>
                    </a:moveTo>
                    <a:lnTo>
                      <a:pt x="804" y="872"/>
                    </a:lnTo>
                    <a:lnTo>
                      <a:pt x="808" y="872"/>
                    </a:lnTo>
                    <a:lnTo>
                      <a:pt x="812" y="873"/>
                    </a:lnTo>
                    <a:lnTo>
                      <a:pt x="823" y="880"/>
                    </a:lnTo>
                    <a:lnTo>
                      <a:pt x="836" y="891"/>
                    </a:lnTo>
                    <a:lnTo>
                      <a:pt x="851" y="906"/>
                    </a:lnTo>
                    <a:lnTo>
                      <a:pt x="940" y="997"/>
                    </a:lnTo>
                    <a:lnTo>
                      <a:pt x="968" y="1023"/>
                    </a:lnTo>
                    <a:lnTo>
                      <a:pt x="999" y="1053"/>
                    </a:lnTo>
                    <a:lnTo>
                      <a:pt x="1031" y="1082"/>
                    </a:lnTo>
                    <a:lnTo>
                      <a:pt x="1066" y="1111"/>
                    </a:lnTo>
                    <a:lnTo>
                      <a:pt x="1102" y="1140"/>
                    </a:lnTo>
                    <a:lnTo>
                      <a:pt x="1142" y="1170"/>
                    </a:lnTo>
                    <a:lnTo>
                      <a:pt x="1182" y="1196"/>
                    </a:lnTo>
                    <a:lnTo>
                      <a:pt x="1225" y="1222"/>
                    </a:lnTo>
                    <a:lnTo>
                      <a:pt x="1225" y="1222"/>
                    </a:lnTo>
                    <a:lnTo>
                      <a:pt x="1271" y="1247"/>
                    </a:lnTo>
                    <a:lnTo>
                      <a:pt x="1321" y="1273"/>
                    </a:lnTo>
                    <a:lnTo>
                      <a:pt x="1374" y="1304"/>
                    </a:lnTo>
                    <a:lnTo>
                      <a:pt x="1401" y="1321"/>
                    </a:lnTo>
                    <a:lnTo>
                      <a:pt x="1428" y="1340"/>
                    </a:lnTo>
                    <a:lnTo>
                      <a:pt x="1458" y="1360"/>
                    </a:lnTo>
                    <a:lnTo>
                      <a:pt x="1487" y="1383"/>
                    </a:lnTo>
                    <a:lnTo>
                      <a:pt x="1516" y="1408"/>
                    </a:lnTo>
                    <a:lnTo>
                      <a:pt x="1547" y="1436"/>
                    </a:lnTo>
                    <a:lnTo>
                      <a:pt x="1578" y="1466"/>
                    </a:lnTo>
                    <a:lnTo>
                      <a:pt x="1608" y="1500"/>
                    </a:lnTo>
                    <a:lnTo>
                      <a:pt x="1639" y="1536"/>
                    </a:lnTo>
                    <a:lnTo>
                      <a:pt x="1671" y="1577"/>
                    </a:lnTo>
                    <a:lnTo>
                      <a:pt x="1701" y="1621"/>
                    </a:lnTo>
                    <a:lnTo>
                      <a:pt x="1733" y="1669"/>
                    </a:lnTo>
                    <a:lnTo>
                      <a:pt x="1765" y="1721"/>
                    </a:lnTo>
                    <a:lnTo>
                      <a:pt x="1797" y="1778"/>
                    </a:lnTo>
                    <a:lnTo>
                      <a:pt x="1828" y="1839"/>
                    </a:lnTo>
                    <a:lnTo>
                      <a:pt x="1860" y="1906"/>
                    </a:lnTo>
                    <a:lnTo>
                      <a:pt x="1890" y="1978"/>
                    </a:lnTo>
                    <a:lnTo>
                      <a:pt x="1922" y="2055"/>
                    </a:lnTo>
                    <a:lnTo>
                      <a:pt x="1953" y="2137"/>
                    </a:lnTo>
                    <a:lnTo>
                      <a:pt x="1983" y="2225"/>
                    </a:lnTo>
                    <a:lnTo>
                      <a:pt x="2014" y="2321"/>
                    </a:lnTo>
                    <a:lnTo>
                      <a:pt x="2043" y="2422"/>
                    </a:lnTo>
                    <a:lnTo>
                      <a:pt x="2073" y="2530"/>
                    </a:lnTo>
                    <a:lnTo>
                      <a:pt x="2101" y="2644"/>
                    </a:lnTo>
                    <a:lnTo>
                      <a:pt x="2130" y="2765"/>
                    </a:lnTo>
                    <a:lnTo>
                      <a:pt x="2156" y="2895"/>
                    </a:lnTo>
                    <a:lnTo>
                      <a:pt x="2156" y="2895"/>
                    </a:lnTo>
                    <a:lnTo>
                      <a:pt x="2164" y="2876"/>
                    </a:lnTo>
                    <a:lnTo>
                      <a:pt x="2188" y="2823"/>
                    </a:lnTo>
                    <a:lnTo>
                      <a:pt x="2222" y="2738"/>
                    </a:lnTo>
                    <a:lnTo>
                      <a:pt x="2242" y="2684"/>
                    </a:lnTo>
                    <a:lnTo>
                      <a:pt x="2263" y="2624"/>
                    </a:lnTo>
                    <a:lnTo>
                      <a:pt x="2286" y="2559"/>
                    </a:lnTo>
                    <a:lnTo>
                      <a:pt x="2308" y="2487"/>
                    </a:lnTo>
                    <a:lnTo>
                      <a:pt x="2332" y="2411"/>
                    </a:lnTo>
                    <a:lnTo>
                      <a:pt x="2355" y="2330"/>
                    </a:lnTo>
                    <a:lnTo>
                      <a:pt x="2377" y="2245"/>
                    </a:lnTo>
                    <a:lnTo>
                      <a:pt x="2399" y="2156"/>
                    </a:lnTo>
                    <a:lnTo>
                      <a:pt x="2419" y="2063"/>
                    </a:lnTo>
                    <a:lnTo>
                      <a:pt x="2437" y="1967"/>
                    </a:lnTo>
                    <a:lnTo>
                      <a:pt x="2453" y="1870"/>
                    </a:lnTo>
                    <a:lnTo>
                      <a:pt x="2460" y="1819"/>
                    </a:lnTo>
                    <a:lnTo>
                      <a:pt x="2467" y="1769"/>
                    </a:lnTo>
                    <a:lnTo>
                      <a:pt x="2472" y="1718"/>
                    </a:lnTo>
                    <a:lnTo>
                      <a:pt x="2476" y="1667"/>
                    </a:lnTo>
                    <a:lnTo>
                      <a:pt x="2480" y="1616"/>
                    </a:lnTo>
                    <a:lnTo>
                      <a:pt x="2482" y="1565"/>
                    </a:lnTo>
                    <a:lnTo>
                      <a:pt x="2484" y="1513"/>
                    </a:lnTo>
                    <a:lnTo>
                      <a:pt x="2485" y="1461"/>
                    </a:lnTo>
                    <a:lnTo>
                      <a:pt x="2485" y="1409"/>
                    </a:lnTo>
                    <a:lnTo>
                      <a:pt x="2482" y="1357"/>
                    </a:lnTo>
                    <a:lnTo>
                      <a:pt x="2480" y="1305"/>
                    </a:lnTo>
                    <a:lnTo>
                      <a:pt x="2476" y="1254"/>
                    </a:lnTo>
                    <a:lnTo>
                      <a:pt x="2471" y="1202"/>
                    </a:lnTo>
                    <a:lnTo>
                      <a:pt x="2464" y="1150"/>
                    </a:lnTo>
                    <a:lnTo>
                      <a:pt x="2456" y="1099"/>
                    </a:lnTo>
                    <a:lnTo>
                      <a:pt x="2447" y="1047"/>
                    </a:lnTo>
                    <a:lnTo>
                      <a:pt x="2436" y="997"/>
                    </a:lnTo>
                    <a:lnTo>
                      <a:pt x="2423" y="947"/>
                    </a:lnTo>
                    <a:lnTo>
                      <a:pt x="2409" y="898"/>
                    </a:lnTo>
                    <a:lnTo>
                      <a:pt x="2393" y="849"/>
                    </a:lnTo>
                    <a:lnTo>
                      <a:pt x="2375" y="800"/>
                    </a:lnTo>
                    <a:lnTo>
                      <a:pt x="2356" y="752"/>
                    </a:lnTo>
                    <a:lnTo>
                      <a:pt x="2335" y="705"/>
                    </a:lnTo>
                    <a:lnTo>
                      <a:pt x="2311" y="659"/>
                    </a:lnTo>
                    <a:lnTo>
                      <a:pt x="2287" y="613"/>
                    </a:lnTo>
                    <a:lnTo>
                      <a:pt x="2259" y="569"/>
                    </a:lnTo>
                    <a:lnTo>
                      <a:pt x="2230" y="525"/>
                    </a:lnTo>
                    <a:lnTo>
                      <a:pt x="2199" y="483"/>
                    </a:lnTo>
                    <a:lnTo>
                      <a:pt x="2166" y="440"/>
                    </a:lnTo>
                    <a:lnTo>
                      <a:pt x="2130" y="400"/>
                    </a:lnTo>
                    <a:lnTo>
                      <a:pt x="2130" y="400"/>
                    </a:lnTo>
                    <a:lnTo>
                      <a:pt x="2101" y="368"/>
                    </a:lnTo>
                    <a:lnTo>
                      <a:pt x="2070" y="339"/>
                    </a:lnTo>
                    <a:lnTo>
                      <a:pt x="2039" y="310"/>
                    </a:lnTo>
                    <a:lnTo>
                      <a:pt x="2009" y="283"/>
                    </a:lnTo>
                    <a:lnTo>
                      <a:pt x="1977" y="258"/>
                    </a:lnTo>
                    <a:lnTo>
                      <a:pt x="1945" y="233"/>
                    </a:lnTo>
                    <a:lnTo>
                      <a:pt x="1912" y="210"/>
                    </a:lnTo>
                    <a:lnTo>
                      <a:pt x="1880" y="189"/>
                    </a:lnTo>
                    <a:lnTo>
                      <a:pt x="1846" y="167"/>
                    </a:lnTo>
                    <a:lnTo>
                      <a:pt x="1813" y="149"/>
                    </a:lnTo>
                    <a:lnTo>
                      <a:pt x="1780" y="130"/>
                    </a:lnTo>
                    <a:lnTo>
                      <a:pt x="1745" y="113"/>
                    </a:lnTo>
                    <a:lnTo>
                      <a:pt x="1711" y="98"/>
                    </a:lnTo>
                    <a:lnTo>
                      <a:pt x="1676" y="84"/>
                    </a:lnTo>
                    <a:lnTo>
                      <a:pt x="1641" y="70"/>
                    </a:lnTo>
                    <a:lnTo>
                      <a:pt x="1607" y="58"/>
                    </a:lnTo>
                    <a:lnTo>
                      <a:pt x="1572" y="48"/>
                    </a:lnTo>
                    <a:lnTo>
                      <a:pt x="1536" y="38"/>
                    </a:lnTo>
                    <a:lnTo>
                      <a:pt x="1502" y="29"/>
                    </a:lnTo>
                    <a:lnTo>
                      <a:pt x="1466" y="21"/>
                    </a:lnTo>
                    <a:lnTo>
                      <a:pt x="1431" y="16"/>
                    </a:lnTo>
                    <a:lnTo>
                      <a:pt x="1395" y="10"/>
                    </a:lnTo>
                    <a:lnTo>
                      <a:pt x="1361" y="6"/>
                    </a:lnTo>
                    <a:lnTo>
                      <a:pt x="1325" y="2"/>
                    </a:lnTo>
                    <a:lnTo>
                      <a:pt x="1290" y="1"/>
                    </a:lnTo>
                    <a:lnTo>
                      <a:pt x="1254" y="0"/>
                    </a:lnTo>
                    <a:lnTo>
                      <a:pt x="1220" y="0"/>
                    </a:lnTo>
                    <a:lnTo>
                      <a:pt x="1185" y="1"/>
                    </a:lnTo>
                    <a:lnTo>
                      <a:pt x="1149" y="2"/>
                    </a:lnTo>
                    <a:lnTo>
                      <a:pt x="1114" y="6"/>
                    </a:lnTo>
                    <a:lnTo>
                      <a:pt x="1081" y="10"/>
                    </a:lnTo>
                    <a:lnTo>
                      <a:pt x="1047" y="14"/>
                    </a:lnTo>
                    <a:lnTo>
                      <a:pt x="1012" y="21"/>
                    </a:lnTo>
                    <a:lnTo>
                      <a:pt x="979" y="28"/>
                    </a:lnTo>
                    <a:lnTo>
                      <a:pt x="945" y="34"/>
                    </a:lnTo>
                    <a:lnTo>
                      <a:pt x="912" y="44"/>
                    </a:lnTo>
                    <a:lnTo>
                      <a:pt x="880" y="53"/>
                    </a:lnTo>
                    <a:lnTo>
                      <a:pt x="847" y="62"/>
                    </a:lnTo>
                    <a:lnTo>
                      <a:pt x="815" y="74"/>
                    </a:lnTo>
                    <a:lnTo>
                      <a:pt x="784" y="86"/>
                    </a:lnTo>
                    <a:lnTo>
                      <a:pt x="752" y="98"/>
                    </a:lnTo>
                    <a:lnTo>
                      <a:pt x="722" y="112"/>
                    </a:lnTo>
                    <a:lnTo>
                      <a:pt x="693" y="126"/>
                    </a:lnTo>
                    <a:lnTo>
                      <a:pt x="663" y="141"/>
                    </a:lnTo>
                    <a:lnTo>
                      <a:pt x="634" y="157"/>
                    </a:lnTo>
                    <a:lnTo>
                      <a:pt x="605" y="174"/>
                    </a:lnTo>
                    <a:lnTo>
                      <a:pt x="578" y="191"/>
                    </a:lnTo>
                    <a:lnTo>
                      <a:pt x="550" y="209"/>
                    </a:lnTo>
                    <a:lnTo>
                      <a:pt x="523" y="227"/>
                    </a:lnTo>
                    <a:lnTo>
                      <a:pt x="498" y="247"/>
                    </a:lnTo>
                    <a:lnTo>
                      <a:pt x="473" y="267"/>
                    </a:lnTo>
                    <a:lnTo>
                      <a:pt x="448" y="287"/>
                    </a:lnTo>
                    <a:lnTo>
                      <a:pt x="425" y="309"/>
                    </a:lnTo>
                    <a:lnTo>
                      <a:pt x="402" y="331"/>
                    </a:lnTo>
                    <a:lnTo>
                      <a:pt x="380" y="352"/>
                    </a:lnTo>
                    <a:lnTo>
                      <a:pt x="358" y="376"/>
                    </a:lnTo>
                    <a:lnTo>
                      <a:pt x="339" y="400"/>
                    </a:lnTo>
                    <a:lnTo>
                      <a:pt x="319" y="424"/>
                    </a:lnTo>
                    <a:lnTo>
                      <a:pt x="300" y="448"/>
                    </a:lnTo>
                    <a:lnTo>
                      <a:pt x="283" y="474"/>
                    </a:lnTo>
                    <a:lnTo>
                      <a:pt x="265" y="500"/>
                    </a:lnTo>
                    <a:lnTo>
                      <a:pt x="249" y="525"/>
                    </a:lnTo>
                    <a:lnTo>
                      <a:pt x="235" y="553"/>
                    </a:lnTo>
                    <a:lnTo>
                      <a:pt x="221" y="580"/>
                    </a:lnTo>
                    <a:lnTo>
                      <a:pt x="221" y="580"/>
                    </a:lnTo>
                    <a:lnTo>
                      <a:pt x="205" y="613"/>
                    </a:lnTo>
                    <a:lnTo>
                      <a:pt x="191" y="648"/>
                    </a:lnTo>
                    <a:lnTo>
                      <a:pt x="176" y="684"/>
                    </a:lnTo>
                    <a:lnTo>
                      <a:pt x="162" y="720"/>
                    </a:lnTo>
                    <a:lnTo>
                      <a:pt x="135" y="797"/>
                    </a:lnTo>
                    <a:lnTo>
                      <a:pt x="111" y="877"/>
                    </a:lnTo>
                    <a:lnTo>
                      <a:pt x="88" y="959"/>
                    </a:lnTo>
                    <a:lnTo>
                      <a:pt x="68" y="1045"/>
                    </a:lnTo>
                    <a:lnTo>
                      <a:pt x="51" y="1132"/>
                    </a:lnTo>
                    <a:lnTo>
                      <a:pt x="35" y="1222"/>
                    </a:lnTo>
                    <a:lnTo>
                      <a:pt x="23" y="1312"/>
                    </a:lnTo>
                    <a:lnTo>
                      <a:pt x="12" y="1404"/>
                    </a:lnTo>
                    <a:lnTo>
                      <a:pt x="6" y="1496"/>
                    </a:lnTo>
                    <a:lnTo>
                      <a:pt x="2" y="1588"/>
                    </a:lnTo>
                    <a:lnTo>
                      <a:pt x="0" y="1679"/>
                    </a:lnTo>
                    <a:lnTo>
                      <a:pt x="2" y="1770"/>
                    </a:lnTo>
                    <a:lnTo>
                      <a:pt x="3" y="1815"/>
                    </a:lnTo>
                    <a:lnTo>
                      <a:pt x="6" y="1860"/>
                    </a:lnTo>
                    <a:lnTo>
                      <a:pt x="10" y="1904"/>
                    </a:lnTo>
                    <a:lnTo>
                      <a:pt x="14" y="1948"/>
                    </a:lnTo>
                    <a:lnTo>
                      <a:pt x="19" y="1991"/>
                    </a:lnTo>
                    <a:lnTo>
                      <a:pt x="26" y="2033"/>
                    </a:lnTo>
                    <a:lnTo>
                      <a:pt x="32" y="2076"/>
                    </a:lnTo>
                    <a:lnTo>
                      <a:pt x="40" y="2117"/>
                    </a:lnTo>
                    <a:lnTo>
                      <a:pt x="48" y="2157"/>
                    </a:lnTo>
                    <a:lnTo>
                      <a:pt x="58" y="2197"/>
                    </a:lnTo>
                    <a:lnTo>
                      <a:pt x="68" y="2236"/>
                    </a:lnTo>
                    <a:lnTo>
                      <a:pt x="79" y="2274"/>
                    </a:lnTo>
                    <a:lnTo>
                      <a:pt x="91" y="2310"/>
                    </a:lnTo>
                    <a:lnTo>
                      <a:pt x="104" y="2346"/>
                    </a:lnTo>
                    <a:lnTo>
                      <a:pt x="119" y="2382"/>
                    </a:lnTo>
                    <a:lnTo>
                      <a:pt x="134" y="2415"/>
                    </a:lnTo>
                    <a:lnTo>
                      <a:pt x="150" y="2447"/>
                    </a:lnTo>
                    <a:lnTo>
                      <a:pt x="167" y="2479"/>
                    </a:lnTo>
                    <a:lnTo>
                      <a:pt x="184" y="2509"/>
                    </a:lnTo>
                    <a:lnTo>
                      <a:pt x="203" y="2538"/>
                    </a:lnTo>
                    <a:lnTo>
                      <a:pt x="223" y="2566"/>
                    </a:lnTo>
                    <a:lnTo>
                      <a:pt x="244" y="2591"/>
                    </a:lnTo>
                    <a:lnTo>
                      <a:pt x="265" y="2615"/>
                    </a:lnTo>
                    <a:lnTo>
                      <a:pt x="288" y="2638"/>
                    </a:lnTo>
                    <a:lnTo>
                      <a:pt x="312" y="2659"/>
                    </a:lnTo>
                    <a:lnTo>
                      <a:pt x="337" y="2679"/>
                    </a:lnTo>
                    <a:lnTo>
                      <a:pt x="364" y="2696"/>
                    </a:lnTo>
                    <a:lnTo>
                      <a:pt x="390" y="2712"/>
                    </a:lnTo>
                    <a:lnTo>
                      <a:pt x="418" y="2727"/>
                    </a:lnTo>
                    <a:lnTo>
                      <a:pt x="448" y="2739"/>
                    </a:lnTo>
                    <a:lnTo>
                      <a:pt x="478" y="2750"/>
                    </a:lnTo>
                    <a:lnTo>
                      <a:pt x="510" y="2758"/>
                    </a:lnTo>
                    <a:lnTo>
                      <a:pt x="542" y="2764"/>
                    </a:lnTo>
                    <a:lnTo>
                      <a:pt x="577" y="2768"/>
                    </a:lnTo>
                    <a:lnTo>
                      <a:pt x="611" y="2771"/>
                    </a:lnTo>
                    <a:lnTo>
                      <a:pt x="647" y="2771"/>
                    </a:lnTo>
                    <a:lnTo>
                      <a:pt x="647" y="2771"/>
                    </a:lnTo>
                    <a:lnTo>
                      <a:pt x="657" y="2769"/>
                    </a:lnTo>
                    <a:lnTo>
                      <a:pt x="658" y="2768"/>
                    </a:lnTo>
                    <a:lnTo>
                      <a:pt x="658" y="2765"/>
                    </a:lnTo>
                    <a:lnTo>
                      <a:pt x="650" y="2760"/>
                    </a:lnTo>
                    <a:lnTo>
                      <a:pt x="637" y="2750"/>
                    </a:lnTo>
                    <a:lnTo>
                      <a:pt x="617" y="2735"/>
                    </a:lnTo>
                    <a:lnTo>
                      <a:pt x="593" y="2715"/>
                    </a:lnTo>
                    <a:lnTo>
                      <a:pt x="563" y="2690"/>
                    </a:lnTo>
                    <a:lnTo>
                      <a:pt x="549" y="2674"/>
                    </a:lnTo>
                    <a:lnTo>
                      <a:pt x="531" y="2655"/>
                    </a:lnTo>
                    <a:lnTo>
                      <a:pt x="516" y="2636"/>
                    </a:lnTo>
                    <a:lnTo>
                      <a:pt x="498" y="2614"/>
                    </a:lnTo>
                    <a:lnTo>
                      <a:pt x="480" y="2590"/>
                    </a:lnTo>
                    <a:lnTo>
                      <a:pt x="462" y="2565"/>
                    </a:lnTo>
                    <a:lnTo>
                      <a:pt x="444" y="2535"/>
                    </a:lnTo>
                    <a:lnTo>
                      <a:pt x="425" y="2505"/>
                    </a:lnTo>
                    <a:lnTo>
                      <a:pt x="408" y="2470"/>
                    </a:lnTo>
                    <a:lnTo>
                      <a:pt x="389" y="2434"/>
                    </a:lnTo>
                    <a:lnTo>
                      <a:pt x="372" y="2394"/>
                    </a:lnTo>
                    <a:lnTo>
                      <a:pt x="354" y="2352"/>
                    </a:lnTo>
                    <a:lnTo>
                      <a:pt x="339" y="2306"/>
                    </a:lnTo>
                    <a:lnTo>
                      <a:pt x="321" y="2258"/>
                    </a:lnTo>
                    <a:lnTo>
                      <a:pt x="307" y="2206"/>
                    </a:lnTo>
                    <a:lnTo>
                      <a:pt x="292" y="2151"/>
                    </a:lnTo>
                    <a:lnTo>
                      <a:pt x="279" y="2092"/>
                    </a:lnTo>
                    <a:lnTo>
                      <a:pt x="267" y="2029"/>
                    </a:lnTo>
                    <a:lnTo>
                      <a:pt x="267" y="2029"/>
                    </a:lnTo>
                    <a:lnTo>
                      <a:pt x="263" y="2007"/>
                    </a:lnTo>
                    <a:lnTo>
                      <a:pt x="260" y="1979"/>
                    </a:lnTo>
                    <a:lnTo>
                      <a:pt x="257" y="1947"/>
                    </a:lnTo>
                    <a:lnTo>
                      <a:pt x="255" y="1912"/>
                    </a:lnTo>
                    <a:lnTo>
                      <a:pt x="253" y="1874"/>
                    </a:lnTo>
                    <a:lnTo>
                      <a:pt x="253" y="1835"/>
                    </a:lnTo>
                    <a:lnTo>
                      <a:pt x="255" y="1794"/>
                    </a:lnTo>
                    <a:lnTo>
                      <a:pt x="256" y="1754"/>
                    </a:lnTo>
                    <a:lnTo>
                      <a:pt x="259" y="1714"/>
                    </a:lnTo>
                    <a:lnTo>
                      <a:pt x="264" y="1677"/>
                    </a:lnTo>
                    <a:lnTo>
                      <a:pt x="269" y="1641"/>
                    </a:lnTo>
                    <a:lnTo>
                      <a:pt x="276" y="1610"/>
                    </a:lnTo>
                    <a:lnTo>
                      <a:pt x="281" y="1596"/>
                    </a:lnTo>
                    <a:lnTo>
                      <a:pt x="285" y="1582"/>
                    </a:lnTo>
                    <a:lnTo>
                      <a:pt x="291" y="1570"/>
                    </a:lnTo>
                    <a:lnTo>
                      <a:pt x="297" y="1561"/>
                    </a:lnTo>
                    <a:lnTo>
                      <a:pt x="303" y="1552"/>
                    </a:lnTo>
                    <a:lnTo>
                      <a:pt x="309" y="1545"/>
                    </a:lnTo>
                    <a:lnTo>
                      <a:pt x="317" y="1540"/>
                    </a:lnTo>
                    <a:lnTo>
                      <a:pt x="324" y="1536"/>
                    </a:lnTo>
                    <a:lnTo>
                      <a:pt x="324" y="1536"/>
                    </a:lnTo>
                    <a:lnTo>
                      <a:pt x="333" y="1533"/>
                    </a:lnTo>
                    <a:lnTo>
                      <a:pt x="341" y="1532"/>
                    </a:lnTo>
                    <a:lnTo>
                      <a:pt x="350" y="1533"/>
                    </a:lnTo>
                    <a:lnTo>
                      <a:pt x="358" y="1534"/>
                    </a:lnTo>
                    <a:lnTo>
                      <a:pt x="373" y="1538"/>
                    </a:lnTo>
                    <a:lnTo>
                      <a:pt x="388" y="1545"/>
                    </a:lnTo>
                    <a:lnTo>
                      <a:pt x="398" y="1553"/>
                    </a:lnTo>
                    <a:lnTo>
                      <a:pt x="408" y="1560"/>
                    </a:lnTo>
                    <a:lnTo>
                      <a:pt x="416" y="1566"/>
                    </a:lnTo>
                    <a:lnTo>
                      <a:pt x="416" y="1566"/>
                    </a:lnTo>
                    <a:lnTo>
                      <a:pt x="421" y="1576"/>
                    </a:lnTo>
                    <a:lnTo>
                      <a:pt x="428" y="1584"/>
                    </a:lnTo>
                    <a:lnTo>
                      <a:pt x="432" y="1586"/>
                    </a:lnTo>
                    <a:lnTo>
                      <a:pt x="436" y="1589"/>
                    </a:lnTo>
                    <a:lnTo>
                      <a:pt x="438" y="1589"/>
                    </a:lnTo>
                    <a:lnTo>
                      <a:pt x="442" y="1589"/>
                    </a:lnTo>
                    <a:lnTo>
                      <a:pt x="446" y="1586"/>
                    </a:lnTo>
                    <a:lnTo>
                      <a:pt x="449" y="1581"/>
                    </a:lnTo>
                    <a:lnTo>
                      <a:pt x="452" y="1573"/>
                    </a:lnTo>
                    <a:lnTo>
                      <a:pt x="454" y="1562"/>
                    </a:lnTo>
                    <a:lnTo>
                      <a:pt x="456" y="1549"/>
                    </a:lnTo>
                    <a:lnTo>
                      <a:pt x="457" y="1530"/>
                    </a:lnTo>
                    <a:lnTo>
                      <a:pt x="457" y="1530"/>
                    </a:lnTo>
                    <a:lnTo>
                      <a:pt x="458" y="1497"/>
                    </a:lnTo>
                    <a:lnTo>
                      <a:pt x="462" y="1464"/>
                    </a:lnTo>
                    <a:lnTo>
                      <a:pt x="466" y="1431"/>
                    </a:lnTo>
                    <a:lnTo>
                      <a:pt x="473" y="1397"/>
                    </a:lnTo>
                    <a:lnTo>
                      <a:pt x="481" y="1365"/>
                    </a:lnTo>
                    <a:lnTo>
                      <a:pt x="490" y="1335"/>
                    </a:lnTo>
                    <a:lnTo>
                      <a:pt x="501" y="1304"/>
                    </a:lnTo>
                    <a:lnTo>
                      <a:pt x="512" y="1273"/>
                    </a:lnTo>
                    <a:lnTo>
                      <a:pt x="525" y="1244"/>
                    </a:lnTo>
                    <a:lnTo>
                      <a:pt x="537" y="1216"/>
                    </a:lnTo>
                    <a:lnTo>
                      <a:pt x="551" y="1188"/>
                    </a:lnTo>
                    <a:lnTo>
                      <a:pt x="566" y="1162"/>
                    </a:lnTo>
                    <a:lnTo>
                      <a:pt x="581" y="1136"/>
                    </a:lnTo>
                    <a:lnTo>
                      <a:pt x="595" y="1111"/>
                    </a:lnTo>
                    <a:lnTo>
                      <a:pt x="627" y="1065"/>
                    </a:lnTo>
                    <a:lnTo>
                      <a:pt x="658" y="1022"/>
                    </a:lnTo>
                    <a:lnTo>
                      <a:pt x="689" y="985"/>
                    </a:lnTo>
                    <a:lnTo>
                      <a:pt x="718" y="951"/>
                    </a:lnTo>
                    <a:lnTo>
                      <a:pt x="743" y="923"/>
                    </a:lnTo>
                    <a:lnTo>
                      <a:pt x="766" y="902"/>
                    </a:lnTo>
                    <a:lnTo>
                      <a:pt x="784" y="885"/>
                    </a:lnTo>
                    <a:lnTo>
                      <a:pt x="798" y="876"/>
                    </a:lnTo>
                    <a:lnTo>
                      <a:pt x="804" y="872"/>
                    </a:lnTo>
                    <a:lnTo>
                      <a:pt x="804" y="872"/>
                    </a:lnTo>
                    <a:close/>
                  </a:path>
                </a:pathLst>
              </a:custGeom>
              <a:solidFill>
                <a:srgbClr val="6D33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182">
                <a:extLst>
                  <a:ext uri="{FF2B5EF4-FFF2-40B4-BE49-F238E27FC236}">
                    <a16:creationId xmlns:a16="http://schemas.microsoft.com/office/drawing/2014/main" id="{EDBEF7FE-3D4C-4E1C-9F56-8F912D096987}"/>
                  </a:ext>
                </a:extLst>
              </p:cNvPr>
              <p:cNvSpPr>
                <a:spLocks/>
              </p:cNvSpPr>
              <p:nvPr/>
            </p:nvSpPr>
            <p:spPr bwMode="auto">
              <a:xfrm>
                <a:off x="-4986338" y="1916113"/>
                <a:ext cx="414337" cy="762000"/>
              </a:xfrm>
              <a:custGeom>
                <a:avLst/>
                <a:gdLst>
                  <a:gd name="T0" fmla="*/ 222 w 1044"/>
                  <a:gd name="T1" fmla="*/ 165 h 1921"/>
                  <a:gd name="T2" fmla="*/ 567 w 1044"/>
                  <a:gd name="T3" fmla="*/ 0 h 1921"/>
                  <a:gd name="T4" fmla="*/ 1044 w 1044"/>
                  <a:gd name="T5" fmla="*/ 200 h 1921"/>
                  <a:gd name="T6" fmla="*/ 1044 w 1044"/>
                  <a:gd name="T7" fmla="*/ 1921 h 1921"/>
                  <a:gd name="T8" fmla="*/ 254 w 1044"/>
                  <a:gd name="T9" fmla="*/ 1669 h 1921"/>
                  <a:gd name="T10" fmla="*/ 0 w 1044"/>
                  <a:gd name="T11" fmla="*/ 244 h 1921"/>
                  <a:gd name="T12" fmla="*/ 222 w 1044"/>
                  <a:gd name="T13" fmla="*/ 165 h 1921"/>
                </a:gdLst>
                <a:ahLst/>
                <a:cxnLst>
                  <a:cxn ang="0">
                    <a:pos x="T0" y="T1"/>
                  </a:cxn>
                  <a:cxn ang="0">
                    <a:pos x="T2" y="T3"/>
                  </a:cxn>
                  <a:cxn ang="0">
                    <a:pos x="T4" y="T5"/>
                  </a:cxn>
                  <a:cxn ang="0">
                    <a:pos x="T6" y="T7"/>
                  </a:cxn>
                  <a:cxn ang="0">
                    <a:pos x="T8" y="T9"/>
                  </a:cxn>
                  <a:cxn ang="0">
                    <a:pos x="T10" y="T11"/>
                  </a:cxn>
                  <a:cxn ang="0">
                    <a:pos x="T12" y="T13"/>
                  </a:cxn>
                </a:cxnLst>
                <a:rect l="0" t="0" r="r" b="b"/>
                <a:pathLst>
                  <a:path w="1044" h="1921">
                    <a:moveTo>
                      <a:pt x="222" y="165"/>
                    </a:moveTo>
                    <a:lnTo>
                      <a:pt x="567" y="0"/>
                    </a:lnTo>
                    <a:lnTo>
                      <a:pt x="1044" y="200"/>
                    </a:lnTo>
                    <a:lnTo>
                      <a:pt x="1044" y="1921"/>
                    </a:lnTo>
                    <a:lnTo>
                      <a:pt x="254" y="1669"/>
                    </a:lnTo>
                    <a:lnTo>
                      <a:pt x="0" y="244"/>
                    </a:lnTo>
                    <a:lnTo>
                      <a:pt x="222" y="1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83">
                <a:extLst>
                  <a:ext uri="{FF2B5EF4-FFF2-40B4-BE49-F238E27FC236}">
                    <a16:creationId xmlns:a16="http://schemas.microsoft.com/office/drawing/2014/main" id="{C7CD23BE-FAE4-4B8B-A662-1A02474DF655}"/>
                  </a:ext>
                </a:extLst>
              </p:cNvPr>
              <p:cNvSpPr>
                <a:spLocks/>
              </p:cNvSpPr>
              <p:nvPr/>
            </p:nvSpPr>
            <p:spPr bwMode="auto">
              <a:xfrm>
                <a:off x="-4811713" y="1866900"/>
                <a:ext cx="234950" cy="258763"/>
              </a:xfrm>
              <a:custGeom>
                <a:avLst/>
                <a:gdLst>
                  <a:gd name="T0" fmla="*/ 182 w 588"/>
                  <a:gd name="T1" fmla="*/ 0 h 653"/>
                  <a:gd name="T2" fmla="*/ 171 w 588"/>
                  <a:gd name="T3" fmla="*/ 76 h 653"/>
                  <a:gd name="T4" fmla="*/ 588 w 588"/>
                  <a:gd name="T5" fmla="*/ 335 h 653"/>
                  <a:gd name="T6" fmla="*/ 295 w 588"/>
                  <a:gd name="T7" fmla="*/ 653 h 653"/>
                  <a:gd name="T8" fmla="*/ 0 w 588"/>
                  <a:gd name="T9" fmla="*/ 177 h 653"/>
                  <a:gd name="T10" fmla="*/ 182 w 588"/>
                  <a:gd name="T11" fmla="*/ 0 h 653"/>
                </a:gdLst>
                <a:ahLst/>
                <a:cxnLst>
                  <a:cxn ang="0">
                    <a:pos x="T0" y="T1"/>
                  </a:cxn>
                  <a:cxn ang="0">
                    <a:pos x="T2" y="T3"/>
                  </a:cxn>
                  <a:cxn ang="0">
                    <a:pos x="T4" y="T5"/>
                  </a:cxn>
                  <a:cxn ang="0">
                    <a:pos x="T6" y="T7"/>
                  </a:cxn>
                  <a:cxn ang="0">
                    <a:pos x="T8" y="T9"/>
                  </a:cxn>
                  <a:cxn ang="0">
                    <a:pos x="T10" y="T11"/>
                  </a:cxn>
                </a:cxnLst>
                <a:rect l="0" t="0" r="r" b="b"/>
                <a:pathLst>
                  <a:path w="588" h="653">
                    <a:moveTo>
                      <a:pt x="182" y="0"/>
                    </a:moveTo>
                    <a:lnTo>
                      <a:pt x="171" y="76"/>
                    </a:lnTo>
                    <a:lnTo>
                      <a:pt x="588" y="335"/>
                    </a:lnTo>
                    <a:lnTo>
                      <a:pt x="295" y="653"/>
                    </a:lnTo>
                    <a:lnTo>
                      <a:pt x="0" y="177"/>
                    </a:lnTo>
                    <a:lnTo>
                      <a:pt x="182" y="0"/>
                    </a:lnTo>
                    <a:close/>
                  </a:path>
                </a:pathLst>
              </a:custGeom>
              <a:solidFill>
                <a:srgbClr val="D1D3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184">
                <a:extLst>
                  <a:ext uri="{FF2B5EF4-FFF2-40B4-BE49-F238E27FC236}">
                    <a16:creationId xmlns:a16="http://schemas.microsoft.com/office/drawing/2014/main" id="{24A10236-D7A2-4E16-867F-DEDB8628A46D}"/>
                  </a:ext>
                </a:extLst>
              </p:cNvPr>
              <p:cNvSpPr>
                <a:spLocks/>
              </p:cNvSpPr>
              <p:nvPr/>
            </p:nvSpPr>
            <p:spPr bwMode="auto">
              <a:xfrm>
                <a:off x="-5397500" y="1976438"/>
                <a:ext cx="825500" cy="711200"/>
              </a:xfrm>
              <a:custGeom>
                <a:avLst/>
                <a:gdLst>
                  <a:gd name="T0" fmla="*/ 1 w 2078"/>
                  <a:gd name="T1" fmla="*/ 1427 h 1794"/>
                  <a:gd name="T2" fmla="*/ 0 w 2078"/>
                  <a:gd name="T3" fmla="*/ 1326 h 1794"/>
                  <a:gd name="T4" fmla="*/ 1 w 2078"/>
                  <a:gd name="T5" fmla="*/ 1174 h 1794"/>
                  <a:gd name="T6" fmla="*/ 12 w 2078"/>
                  <a:gd name="T7" fmla="*/ 981 h 1794"/>
                  <a:gd name="T8" fmla="*/ 22 w 2078"/>
                  <a:gd name="T9" fmla="*/ 877 h 1794"/>
                  <a:gd name="T10" fmla="*/ 38 w 2078"/>
                  <a:gd name="T11" fmla="*/ 772 h 1794"/>
                  <a:gd name="T12" fmla="*/ 58 w 2078"/>
                  <a:gd name="T13" fmla="*/ 670 h 1794"/>
                  <a:gd name="T14" fmla="*/ 85 w 2078"/>
                  <a:gd name="T15" fmla="*/ 571 h 1794"/>
                  <a:gd name="T16" fmla="*/ 117 w 2078"/>
                  <a:gd name="T17" fmla="*/ 482 h 1794"/>
                  <a:gd name="T18" fmla="*/ 146 w 2078"/>
                  <a:gd name="T19" fmla="*/ 422 h 1794"/>
                  <a:gd name="T20" fmla="*/ 169 w 2078"/>
                  <a:gd name="T21" fmla="*/ 386 h 1794"/>
                  <a:gd name="T22" fmla="*/ 193 w 2078"/>
                  <a:gd name="T23" fmla="*/ 354 h 1794"/>
                  <a:gd name="T24" fmla="*/ 218 w 2078"/>
                  <a:gd name="T25" fmla="*/ 326 h 1794"/>
                  <a:gd name="T26" fmla="*/ 247 w 2078"/>
                  <a:gd name="T27" fmla="*/ 302 h 1794"/>
                  <a:gd name="T28" fmla="*/ 278 w 2078"/>
                  <a:gd name="T29" fmla="*/ 284 h 1794"/>
                  <a:gd name="T30" fmla="*/ 311 w 2078"/>
                  <a:gd name="T31" fmla="*/ 270 h 1794"/>
                  <a:gd name="T32" fmla="*/ 328 w 2078"/>
                  <a:gd name="T33" fmla="*/ 265 h 1794"/>
                  <a:gd name="T34" fmla="*/ 610 w 2078"/>
                  <a:gd name="T35" fmla="*/ 201 h 1794"/>
                  <a:gd name="T36" fmla="*/ 871 w 2078"/>
                  <a:gd name="T37" fmla="*/ 135 h 1794"/>
                  <a:gd name="T38" fmla="*/ 1046 w 2078"/>
                  <a:gd name="T39" fmla="*/ 84 h 1794"/>
                  <a:gd name="T40" fmla="*/ 1145 w 2078"/>
                  <a:gd name="T41" fmla="*/ 51 h 1794"/>
                  <a:gd name="T42" fmla="*/ 1232 w 2078"/>
                  <a:gd name="T43" fmla="*/ 17 h 1794"/>
                  <a:gd name="T44" fmla="*/ 1662 w 2078"/>
                  <a:gd name="T45" fmla="*/ 1281 h 1794"/>
                  <a:gd name="T46" fmla="*/ 2078 w 2078"/>
                  <a:gd name="T47" fmla="*/ 1769 h 1794"/>
                  <a:gd name="T48" fmla="*/ 1988 w 2078"/>
                  <a:gd name="T49" fmla="*/ 1781 h 1794"/>
                  <a:gd name="T50" fmla="*/ 1836 w 2078"/>
                  <a:gd name="T51" fmla="*/ 1792 h 1794"/>
                  <a:gd name="T52" fmla="*/ 1735 w 2078"/>
                  <a:gd name="T53" fmla="*/ 1794 h 1794"/>
                  <a:gd name="T54" fmla="*/ 1618 w 2078"/>
                  <a:gd name="T55" fmla="*/ 1793 h 1794"/>
                  <a:gd name="T56" fmla="*/ 1486 w 2078"/>
                  <a:gd name="T57" fmla="*/ 1788 h 1794"/>
                  <a:gd name="T58" fmla="*/ 1341 w 2078"/>
                  <a:gd name="T59" fmla="*/ 1777 h 1794"/>
                  <a:gd name="T60" fmla="*/ 1183 w 2078"/>
                  <a:gd name="T61" fmla="*/ 1758 h 1794"/>
                  <a:gd name="T62" fmla="*/ 1011 w 2078"/>
                  <a:gd name="T63" fmla="*/ 1730 h 1794"/>
                  <a:gd name="T64" fmla="*/ 829 w 2078"/>
                  <a:gd name="T65" fmla="*/ 1694 h 1794"/>
                  <a:gd name="T66" fmla="*/ 636 w 2078"/>
                  <a:gd name="T67" fmla="*/ 1647 h 1794"/>
                  <a:gd name="T68" fmla="*/ 432 w 2078"/>
                  <a:gd name="T69" fmla="*/ 1587 h 1794"/>
                  <a:gd name="T70" fmla="*/ 221 w 2078"/>
                  <a:gd name="T71" fmla="*/ 1513 h 1794"/>
                  <a:gd name="T72" fmla="*/ 1 w 2078"/>
                  <a:gd name="T73" fmla="*/ 1427 h 1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78" h="1794">
                    <a:moveTo>
                      <a:pt x="1" y="1427"/>
                    </a:moveTo>
                    <a:lnTo>
                      <a:pt x="1" y="1427"/>
                    </a:lnTo>
                    <a:lnTo>
                      <a:pt x="0" y="1380"/>
                    </a:lnTo>
                    <a:lnTo>
                      <a:pt x="0" y="1326"/>
                    </a:lnTo>
                    <a:lnTo>
                      <a:pt x="0" y="1257"/>
                    </a:lnTo>
                    <a:lnTo>
                      <a:pt x="1" y="1174"/>
                    </a:lnTo>
                    <a:lnTo>
                      <a:pt x="5" y="1081"/>
                    </a:lnTo>
                    <a:lnTo>
                      <a:pt x="12" y="981"/>
                    </a:lnTo>
                    <a:lnTo>
                      <a:pt x="17" y="929"/>
                    </a:lnTo>
                    <a:lnTo>
                      <a:pt x="22" y="877"/>
                    </a:lnTo>
                    <a:lnTo>
                      <a:pt x="30" y="824"/>
                    </a:lnTo>
                    <a:lnTo>
                      <a:pt x="38" y="772"/>
                    </a:lnTo>
                    <a:lnTo>
                      <a:pt x="47" y="720"/>
                    </a:lnTo>
                    <a:lnTo>
                      <a:pt x="58" y="670"/>
                    </a:lnTo>
                    <a:lnTo>
                      <a:pt x="70" y="619"/>
                    </a:lnTo>
                    <a:lnTo>
                      <a:pt x="85" y="571"/>
                    </a:lnTo>
                    <a:lnTo>
                      <a:pt x="99" y="526"/>
                    </a:lnTo>
                    <a:lnTo>
                      <a:pt x="117" y="482"/>
                    </a:lnTo>
                    <a:lnTo>
                      <a:pt x="137" y="441"/>
                    </a:lnTo>
                    <a:lnTo>
                      <a:pt x="146" y="422"/>
                    </a:lnTo>
                    <a:lnTo>
                      <a:pt x="157" y="403"/>
                    </a:lnTo>
                    <a:lnTo>
                      <a:pt x="169" y="386"/>
                    </a:lnTo>
                    <a:lnTo>
                      <a:pt x="181" y="369"/>
                    </a:lnTo>
                    <a:lnTo>
                      <a:pt x="193" y="354"/>
                    </a:lnTo>
                    <a:lnTo>
                      <a:pt x="205" y="340"/>
                    </a:lnTo>
                    <a:lnTo>
                      <a:pt x="218" y="326"/>
                    </a:lnTo>
                    <a:lnTo>
                      <a:pt x="232" y="313"/>
                    </a:lnTo>
                    <a:lnTo>
                      <a:pt x="247" y="302"/>
                    </a:lnTo>
                    <a:lnTo>
                      <a:pt x="262" y="292"/>
                    </a:lnTo>
                    <a:lnTo>
                      <a:pt x="278" y="284"/>
                    </a:lnTo>
                    <a:lnTo>
                      <a:pt x="294" y="276"/>
                    </a:lnTo>
                    <a:lnTo>
                      <a:pt x="311" y="270"/>
                    </a:lnTo>
                    <a:lnTo>
                      <a:pt x="328" y="265"/>
                    </a:lnTo>
                    <a:lnTo>
                      <a:pt x="328" y="265"/>
                    </a:lnTo>
                    <a:lnTo>
                      <a:pt x="471" y="233"/>
                    </a:lnTo>
                    <a:lnTo>
                      <a:pt x="610" y="201"/>
                    </a:lnTo>
                    <a:lnTo>
                      <a:pt x="745" y="168"/>
                    </a:lnTo>
                    <a:lnTo>
                      <a:pt x="871" y="135"/>
                    </a:lnTo>
                    <a:lnTo>
                      <a:pt x="990" y="101"/>
                    </a:lnTo>
                    <a:lnTo>
                      <a:pt x="1046" y="84"/>
                    </a:lnTo>
                    <a:lnTo>
                      <a:pt x="1098" y="68"/>
                    </a:lnTo>
                    <a:lnTo>
                      <a:pt x="1145" y="51"/>
                    </a:lnTo>
                    <a:lnTo>
                      <a:pt x="1191" y="33"/>
                    </a:lnTo>
                    <a:lnTo>
                      <a:pt x="1232" y="17"/>
                    </a:lnTo>
                    <a:lnTo>
                      <a:pt x="1269" y="0"/>
                    </a:lnTo>
                    <a:lnTo>
                      <a:pt x="1662" y="1281"/>
                    </a:lnTo>
                    <a:lnTo>
                      <a:pt x="2078" y="1769"/>
                    </a:lnTo>
                    <a:lnTo>
                      <a:pt x="2078" y="1769"/>
                    </a:lnTo>
                    <a:lnTo>
                      <a:pt x="2037" y="1774"/>
                    </a:lnTo>
                    <a:lnTo>
                      <a:pt x="1988" y="1781"/>
                    </a:lnTo>
                    <a:lnTo>
                      <a:pt x="1921" y="1786"/>
                    </a:lnTo>
                    <a:lnTo>
                      <a:pt x="1836" y="1792"/>
                    </a:lnTo>
                    <a:lnTo>
                      <a:pt x="1788" y="1793"/>
                    </a:lnTo>
                    <a:lnTo>
                      <a:pt x="1735" y="1794"/>
                    </a:lnTo>
                    <a:lnTo>
                      <a:pt x="1679" y="1794"/>
                    </a:lnTo>
                    <a:lnTo>
                      <a:pt x="1618" y="1793"/>
                    </a:lnTo>
                    <a:lnTo>
                      <a:pt x="1554" y="1792"/>
                    </a:lnTo>
                    <a:lnTo>
                      <a:pt x="1486" y="1788"/>
                    </a:lnTo>
                    <a:lnTo>
                      <a:pt x="1416" y="1784"/>
                    </a:lnTo>
                    <a:lnTo>
                      <a:pt x="1341" y="1777"/>
                    </a:lnTo>
                    <a:lnTo>
                      <a:pt x="1263" y="1768"/>
                    </a:lnTo>
                    <a:lnTo>
                      <a:pt x="1183" y="1758"/>
                    </a:lnTo>
                    <a:lnTo>
                      <a:pt x="1098" y="1745"/>
                    </a:lnTo>
                    <a:lnTo>
                      <a:pt x="1011" y="1730"/>
                    </a:lnTo>
                    <a:lnTo>
                      <a:pt x="922" y="1713"/>
                    </a:lnTo>
                    <a:lnTo>
                      <a:pt x="829" y="1694"/>
                    </a:lnTo>
                    <a:lnTo>
                      <a:pt x="733" y="1672"/>
                    </a:lnTo>
                    <a:lnTo>
                      <a:pt x="636" y="1647"/>
                    </a:lnTo>
                    <a:lnTo>
                      <a:pt x="536" y="1619"/>
                    </a:lnTo>
                    <a:lnTo>
                      <a:pt x="432" y="1587"/>
                    </a:lnTo>
                    <a:lnTo>
                      <a:pt x="328" y="1552"/>
                    </a:lnTo>
                    <a:lnTo>
                      <a:pt x="221" y="1513"/>
                    </a:lnTo>
                    <a:lnTo>
                      <a:pt x="113" y="1472"/>
                    </a:lnTo>
                    <a:lnTo>
                      <a:pt x="1" y="1427"/>
                    </a:lnTo>
                    <a:lnTo>
                      <a:pt x="1" y="1427"/>
                    </a:lnTo>
                    <a:close/>
                  </a:path>
                </a:pathLst>
              </a:custGeom>
              <a:solidFill>
                <a:srgbClr val="4ABF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185">
                <a:extLst>
                  <a:ext uri="{FF2B5EF4-FFF2-40B4-BE49-F238E27FC236}">
                    <a16:creationId xmlns:a16="http://schemas.microsoft.com/office/drawing/2014/main" id="{38BDFCA0-AB78-49CC-B99A-A8CF8D52F7B4}"/>
                  </a:ext>
                </a:extLst>
              </p:cNvPr>
              <p:cNvSpPr>
                <a:spLocks/>
              </p:cNvSpPr>
              <p:nvPr/>
            </p:nvSpPr>
            <p:spPr bwMode="auto">
              <a:xfrm>
                <a:off x="-4805363" y="1865313"/>
                <a:ext cx="233362" cy="255588"/>
              </a:xfrm>
              <a:custGeom>
                <a:avLst/>
                <a:gdLst>
                  <a:gd name="T0" fmla="*/ 170 w 588"/>
                  <a:gd name="T1" fmla="*/ 0 h 645"/>
                  <a:gd name="T2" fmla="*/ 170 w 588"/>
                  <a:gd name="T3" fmla="*/ 68 h 645"/>
                  <a:gd name="T4" fmla="*/ 588 w 588"/>
                  <a:gd name="T5" fmla="*/ 327 h 645"/>
                  <a:gd name="T6" fmla="*/ 296 w 588"/>
                  <a:gd name="T7" fmla="*/ 645 h 645"/>
                  <a:gd name="T8" fmla="*/ 0 w 588"/>
                  <a:gd name="T9" fmla="*/ 169 h 645"/>
                  <a:gd name="T10" fmla="*/ 170 w 588"/>
                  <a:gd name="T11" fmla="*/ 0 h 645"/>
                </a:gdLst>
                <a:ahLst/>
                <a:cxnLst>
                  <a:cxn ang="0">
                    <a:pos x="T0" y="T1"/>
                  </a:cxn>
                  <a:cxn ang="0">
                    <a:pos x="T2" y="T3"/>
                  </a:cxn>
                  <a:cxn ang="0">
                    <a:pos x="T4" y="T5"/>
                  </a:cxn>
                  <a:cxn ang="0">
                    <a:pos x="T6" y="T7"/>
                  </a:cxn>
                  <a:cxn ang="0">
                    <a:pos x="T8" y="T9"/>
                  </a:cxn>
                  <a:cxn ang="0">
                    <a:pos x="T10" y="T11"/>
                  </a:cxn>
                </a:cxnLst>
                <a:rect l="0" t="0" r="r" b="b"/>
                <a:pathLst>
                  <a:path w="588" h="645">
                    <a:moveTo>
                      <a:pt x="170" y="0"/>
                    </a:moveTo>
                    <a:lnTo>
                      <a:pt x="170" y="68"/>
                    </a:lnTo>
                    <a:lnTo>
                      <a:pt x="588" y="327"/>
                    </a:lnTo>
                    <a:lnTo>
                      <a:pt x="296" y="645"/>
                    </a:lnTo>
                    <a:lnTo>
                      <a:pt x="0" y="169"/>
                    </a:lnTo>
                    <a:lnTo>
                      <a:pt x="170" y="0"/>
                    </a:ln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186">
                <a:extLst>
                  <a:ext uri="{FF2B5EF4-FFF2-40B4-BE49-F238E27FC236}">
                    <a16:creationId xmlns:a16="http://schemas.microsoft.com/office/drawing/2014/main" id="{4C1306B4-AC74-4E4F-AF5D-24D7744B1B1B}"/>
                  </a:ext>
                </a:extLst>
              </p:cNvPr>
              <p:cNvSpPr>
                <a:spLocks/>
              </p:cNvSpPr>
              <p:nvPr/>
            </p:nvSpPr>
            <p:spPr bwMode="auto">
              <a:xfrm>
                <a:off x="-4572000" y="1916113"/>
                <a:ext cx="414337" cy="762000"/>
              </a:xfrm>
              <a:custGeom>
                <a:avLst/>
                <a:gdLst>
                  <a:gd name="T0" fmla="*/ 822 w 1045"/>
                  <a:gd name="T1" fmla="*/ 165 h 1921"/>
                  <a:gd name="T2" fmla="*/ 478 w 1045"/>
                  <a:gd name="T3" fmla="*/ 0 h 1921"/>
                  <a:gd name="T4" fmla="*/ 0 w 1045"/>
                  <a:gd name="T5" fmla="*/ 200 h 1921"/>
                  <a:gd name="T6" fmla="*/ 1 w 1045"/>
                  <a:gd name="T7" fmla="*/ 1921 h 1921"/>
                  <a:gd name="T8" fmla="*/ 791 w 1045"/>
                  <a:gd name="T9" fmla="*/ 1669 h 1921"/>
                  <a:gd name="T10" fmla="*/ 1045 w 1045"/>
                  <a:gd name="T11" fmla="*/ 244 h 1921"/>
                  <a:gd name="T12" fmla="*/ 822 w 1045"/>
                  <a:gd name="T13" fmla="*/ 165 h 1921"/>
                </a:gdLst>
                <a:ahLst/>
                <a:cxnLst>
                  <a:cxn ang="0">
                    <a:pos x="T0" y="T1"/>
                  </a:cxn>
                  <a:cxn ang="0">
                    <a:pos x="T2" y="T3"/>
                  </a:cxn>
                  <a:cxn ang="0">
                    <a:pos x="T4" y="T5"/>
                  </a:cxn>
                  <a:cxn ang="0">
                    <a:pos x="T6" y="T7"/>
                  </a:cxn>
                  <a:cxn ang="0">
                    <a:pos x="T8" y="T9"/>
                  </a:cxn>
                  <a:cxn ang="0">
                    <a:pos x="T10" y="T11"/>
                  </a:cxn>
                  <a:cxn ang="0">
                    <a:pos x="T12" y="T13"/>
                  </a:cxn>
                </a:cxnLst>
                <a:rect l="0" t="0" r="r" b="b"/>
                <a:pathLst>
                  <a:path w="1045" h="1921">
                    <a:moveTo>
                      <a:pt x="822" y="165"/>
                    </a:moveTo>
                    <a:lnTo>
                      <a:pt x="478" y="0"/>
                    </a:lnTo>
                    <a:lnTo>
                      <a:pt x="0" y="200"/>
                    </a:lnTo>
                    <a:lnTo>
                      <a:pt x="1" y="1921"/>
                    </a:lnTo>
                    <a:lnTo>
                      <a:pt x="791" y="1669"/>
                    </a:lnTo>
                    <a:lnTo>
                      <a:pt x="1045" y="244"/>
                    </a:lnTo>
                    <a:lnTo>
                      <a:pt x="822" y="1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187">
                <a:extLst>
                  <a:ext uri="{FF2B5EF4-FFF2-40B4-BE49-F238E27FC236}">
                    <a16:creationId xmlns:a16="http://schemas.microsoft.com/office/drawing/2014/main" id="{9032E6A9-E77E-4174-96D4-E965F6B9067C}"/>
                  </a:ext>
                </a:extLst>
              </p:cNvPr>
              <p:cNvSpPr>
                <a:spLocks/>
              </p:cNvSpPr>
              <p:nvPr/>
            </p:nvSpPr>
            <p:spPr bwMode="auto">
              <a:xfrm>
                <a:off x="-4567238" y="1865313"/>
                <a:ext cx="233362" cy="260350"/>
              </a:xfrm>
              <a:custGeom>
                <a:avLst/>
                <a:gdLst>
                  <a:gd name="T0" fmla="*/ 394 w 589"/>
                  <a:gd name="T1" fmla="*/ 0 h 658"/>
                  <a:gd name="T2" fmla="*/ 417 w 589"/>
                  <a:gd name="T3" fmla="*/ 81 h 658"/>
                  <a:gd name="T4" fmla="*/ 0 w 589"/>
                  <a:gd name="T5" fmla="*/ 340 h 658"/>
                  <a:gd name="T6" fmla="*/ 293 w 589"/>
                  <a:gd name="T7" fmla="*/ 658 h 658"/>
                  <a:gd name="T8" fmla="*/ 589 w 589"/>
                  <a:gd name="T9" fmla="*/ 182 h 658"/>
                  <a:gd name="T10" fmla="*/ 394 w 589"/>
                  <a:gd name="T11" fmla="*/ 0 h 658"/>
                </a:gdLst>
                <a:ahLst/>
                <a:cxnLst>
                  <a:cxn ang="0">
                    <a:pos x="T0" y="T1"/>
                  </a:cxn>
                  <a:cxn ang="0">
                    <a:pos x="T2" y="T3"/>
                  </a:cxn>
                  <a:cxn ang="0">
                    <a:pos x="T4" y="T5"/>
                  </a:cxn>
                  <a:cxn ang="0">
                    <a:pos x="T6" y="T7"/>
                  </a:cxn>
                  <a:cxn ang="0">
                    <a:pos x="T8" y="T9"/>
                  </a:cxn>
                  <a:cxn ang="0">
                    <a:pos x="T10" y="T11"/>
                  </a:cxn>
                </a:cxnLst>
                <a:rect l="0" t="0" r="r" b="b"/>
                <a:pathLst>
                  <a:path w="589" h="658">
                    <a:moveTo>
                      <a:pt x="394" y="0"/>
                    </a:moveTo>
                    <a:lnTo>
                      <a:pt x="417" y="81"/>
                    </a:lnTo>
                    <a:lnTo>
                      <a:pt x="0" y="340"/>
                    </a:lnTo>
                    <a:lnTo>
                      <a:pt x="293" y="658"/>
                    </a:lnTo>
                    <a:lnTo>
                      <a:pt x="589" y="182"/>
                    </a:lnTo>
                    <a:lnTo>
                      <a:pt x="394" y="0"/>
                    </a:lnTo>
                    <a:close/>
                  </a:path>
                </a:pathLst>
              </a:custGeom>
              <a:solidFill>
                <a:srgbClr val="D1D3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188">
                <a:extLst>
                  <a:ext uri="{FF2B5EF4-FFF2-40B4-BE49-F238E27FC236}">
                    <a16:creationId xmlns:a16="http://schemas.microsoft.com/office/drawing/2014/main" id="{06FD84F8-48D2-4ECF-8B73-53170F5C204E}"/>
                  </a:ext>
                </a:extLst>
              </p:cNvPr>
              <p:cNvSpPr>
                <a:spLocks/>
              </p:cNvSpPr>
              <p:nvPr/>
            </p:nvSpPr>
            <p:spPr bwMode="auto">
              <a:xfrm>
                <a:off x="-4572000" y="1976438"/>
                <a:ext cx="823912" cy="711200"/>
              </a:xfrm>
              <a:custGeom>
                <a:avLst/>
                <a:gdLst>
                  <a:gd name="T0" fmla="*/ 2076 w 2078"/>
                  <a:gd name="T1" fmla="*/ 1427 h 1794"/>
                  <a:gd name="T2" fmla="*/ 2078 w 2078"/>
                  <a:gd name="T3" fmla="*/ 1326 h 1794"/>
                  <a:gd name="T4" fmla="*/ 2076 w 2078"/>
                  <a:gd name="T5" fmla="*/ 1174 h 1794"/>
                  <a:gd name="T6" fmla="*/ 2066 w 2078"/>
                  <a:gd name="T7" fmla="*/ 981 h 1794"/>
                  <a:gd name="T8" fmla="*/ 2055 w 2078"/>
                  <a:gd name="T9" fmla="*/ 877 h 1794"/>
                  <a:gd name="T10" fmla="*/ 2039 w 2078"/>
                  <a:gd name="T11" fmla="*/ 772 h 1794"/>
                  <a:gd name="T12" fmla="*/ 2019 w 2078"/>
                  <a:gd name="T13" fmla="*/ 670 h 1794"/>
                  <a:gd name="T14" fmla="*/ 1993 w 2078"/>
                  <a:gd name="T15" fmla="*/ 571 h 1794"/>
                  <a:gd name="T16" fmla="*/ 1961 w 2078"/>
                  <a:gd name="T17" fmla="*/ 482 h 1794"/>
                  <a:gd name="T18" fmla="*/ 1931 w 2078"/>
                  <a:gd name="T19" fmla="*/ 422 h 1794"/>
                  <a:gd name="T20" fmla="*/ 1909 w 2078"/>
                  <a:gd name="T21" fmla="*/ 386 h 1794"/>
                  <a:gd name="T22" fmla="*/ 1885 w 2078"/>
                  <a:gd name="T23" fmla="*/ 354 h 1794"/>
                  <a:gd name="T24" fmla="*/ 1860 w 2078"/>
                  <a:gd name="T25" fmla="*/ 326 h 1794"/>
                  <a:gd name="T26" fmla="*/ 1830 w 2078"/>
                  <a:gd name="T27" fmla="*/ 302 h 1794"/>
                  <a:gd name="T28" fmla="*/ 1800 w 2078"/>
                  <a:gd name="T29" fmla="*/ 284 h 1794"/>
                  <a:gd name="T30" fmla="*/ 1766 w 2078"/>
                  <a:gd name="T31" fmla="*/ 270 h 1794"/>
                  <a:gd name="T32" fmla="*/ 1749 w 2078"/>
                  <a:gd name="T33" fmla="*/ 265 h 1794"/>
                  <a:gd name="T34" fmla="*/ 1468 w 2078"/>
                  <a:gd name="T35" fmla="*/ 201 h 1794"/>
                  <a:gd name="T36" fmla="*/ 1206 w 2078"/>
                  <a:gd name="T37" fmla="*/ 135 h 1794"/>
                  <a:gd name="T38" fmla="*/ 1032 w 2078"/>
                  <a:gd name="T39" fmla="*/ 84 h 1794"/>
                  <a:gd name="T40" fmla="*/ 932 w 2078"/>
                  <a:gd name="T41" fmla="*/ 51 h 1794"/>
                  <a:gd name="T42" fmla="*/ 845 w 2078"/>
                  <a:gd name="T43" fmla="*/ 17 h 1794"/>
                  <a:gd name="T44" fmla="*/ 416 w 2078"/>
                  <a:gd name="T45" fmla="*/ 1281 h 1794"/>
                  <a:gd name="T46" fmla="*/ 0 w 2078"/>
                  <a:gd name="T47" fmla="*/ 1769 h 1794"/>
                  <a:gd name="T48" fmla="*/ 90 w 2078"/>
                  <a:gd name="T49" fmla="*/ 1781 h 1794"/>
                  <a:gd name="T50" fmla="*/ 241 w 2078"/>
                  <a:gd name="T51" fmla="*/ 1792 h 1794"/>
                  <a:gd name="T52" fmla="*/ 342 w 2078"/>
                  <a:gd name="T53" fmla="*/ 1794 h 1794"/>
                  <a:gd name="T54" fmla="*/ 459 w 2078"/>
                  <a:gd name="T55" fmla="*/ 1793 h 1794"/>
                  <a:gd name="T56" fmla="*/ 591 w 2078"/>
                  <a:gd name="T57" fmla="*/ 1788 h 1794"/>
                  <a:gd name="T58" fmla="*/ 736 w 2078"/>
                  <a:gd name="T59" fmla="*/ 1777 h 1794"/>
                  <a:gd name="T60" fmla="*/ 895 w 2078"/>
                  <a:gd name="T61" fmla="*/ 1758 h 1794"/>
                  <a:gd name="T62" fmla="*/ 1066 w 2078"/>
                  <a:gd name="T63" fmla="*/ 1730 h 1794"/>
                  <a:gd name="T64" fmla="*/ 1249 w 2078"/>
                  <a:gd name="T65" fmla="*/ 1694 h 1794"/>
                  <a:gd name="T66" fmla="*/ 1442 w 2078"/>
                  <a:gd name="T67" fmla="*/ 1647 h 1794"/>
                  <a:gd name="T68" fmla="*/ 1645 w 2078"/>
                  <a:gd name="T69" fmla="*/ 1587 h 1794"/>
                  <a:gd name="T70" fmla="*/ 1857 w 2078"/>
                  <a:gd name="T71" fmla="*/ 1513 h 1794"/>
                  <a:gd name="T72" fmla="*/ 2076 w 2078"/>
                  <a:gd name="T73" fmla="*/ 1427 h 1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78" h="1794">
                    <a:moveTo>
                      <a:pt x="2076" y="1427"/>
                    </a:moveTo>
                    <a:lnTo>
                      <a:pt x="2076" y="1427"/>
                    </a:lnTo>
                    <a:lnTo>
                      <a:pt x="2078" y="1380"/>
                    </a:lnTo>
                    <a:lnTo>
                      <a:pt x="2078" y="1326"/>
                    </a:lnTo>
                    <a:lnTo>
                      <a:pt x="2078" y="1257"/>
                    </a:lnTo>
                    <a:lnTo>
                      <a:pt x="2076" y="1174"/>
                    </a:lnTo>
                    <a:lnTo>
                      <a:pt x="2072" y="1081"/>
                    </a:lnTo>
                    <a:lnTo>
                      <a:pt x="2066" y="981"/>
                    </a:lnTo>
                    <a:lnTo>
                      <a:pt x="2060" y="929"/>
                    </a:lnTo>
                    <a:lnTo>
                      <a:pt x="2055" y="877"/>
                    </a:lnTo>
                    <a:lnTo>
                      <a:pt x="2047" y="824"/>
                    </a:lnTo>
                    <a:lnTo>
                      <a:pt x="2039" y="772"/>
                    </a:lnTo>
                    <a:lnTo>
                      <a:pt x="2030" y="720"/>
                    </a:lnTo>
                    <a:lnTo>
                      <a:pt x="2019" y="670"/>
                    </a:lnTo>
                    <a:lnTo>
                      <a:pt x="2007" y="619"/>
                    </a:lnTo>
                    <a:lnTo>
                      <a:pt x="1993" y="571"/>
                    </a:lnTo>
                    <a:lnTo>
                      <a:pt x="1978" y="526"/>
                    </a:lnTo>
                    <a:lnTo>
                      <a:pt x="1961" y="482"/>
                    </a:lnTo>
                    <a:lnTo>
                      <a:pt x="1941" y="441"/>
                    </a:lnTo>
                    <a:lnTo>
                      <a:pt x="1931" y="422"/>
                    </a:lnTo>
                    <a:lnTo>
                      <a:pt x="1921" y="403"/>
                    </a:lnTo>
                    <a:lnTo>
                      <a:pt x="1909" y="386"/>
                    </a:lnTo>
                    <a:lnTo>
                      <a:pt x="1897" y="369"/>
                    </a:lnTo>
                    <a:lnTo>
                      <a:pt x="1885" y="354"/>
                    </a:lnTo>
                    <a:lnTo>
                      <a:pt x="1873" y="340"/>
                    </a:lnTo>
                    <a:lnTo>
                      <a:pt x="1860" y="326"/>
                    </a:lnTo>
                    <a:lnTo>
                      <a:pt x="1845" y="313"/>
                    </a:lnTo>
                    <a:lnTo>
                      <a:pt x="1830" y="302"/>
                    </a:lnTo>
                    <a:lnTo>
                      <a:pt x="1816" y="292"/>
                    </a:lnTo>
                    <a:lnTo>
                      <a:pt x="1800" y="284"/>
                    </a:lnTo>
                    <a:lnTo>
                      <a:pt x="1784" y="276"/>
                    </a:lnTo>
                    <a:lnTo>
                      <a:pt x="1766" y="270"/>
                    </a:lnTo>
                    <a:lnTo>
                      <a:pt x="1749" y="265"/>
                    </a:lnTo>
                    <a:lnTo>
                      <a:pt x="1749" y="265"/>
                    </a:lnTo>
                    <a:lnTo>
                      <a:pt x="1607" y="233"/>
                    </a:lnTo>
                    <a:lnTo>
                      <a:pt x="1468" y="201"/>
                    </a:lnTo>
                    <a:lnTo>
                      <a:pt x="1333" y="168"/>
                    </a:lnTo>
                    <a:lnTo>
                      <a:pt x="1206" y="135"/>
                    </a:lnTo>
                    <a:lnTo>
                      <a:pt x="1088" y="101"/>
                    </a:lnTo>
                    <a:lnTo>
                      <a:pt x="1032" y="84"/>
                    </a:lnTo>
                    <a:lnTo>
                      <a:pt x="980" y="68"/>
                    </a:lnTo>
                    <a:lnTo>
                      <a:pt x="932" y="51"/>
                    </a:lnTo>
                    <a:lnTo>
                      <a:pt x="887" y="33"/>
                    </a:lnTo>
                    <a:lnTo>
                      <a:pt x="845" y="17"/>
                    </a:lnTo>
                    <a:lnTo>
                      <a:pt x="808" y="0"/>
                    </a:lnTo>
                    <a:lnTo>
                      <a:pt x="416" y="1281"/>
                    </a:lnTo>
                    <a:lnTo>
                      <a:pt x="0" y="1769"/>
                    </a:lnTo>
                    <a:lnTo>
                      <a:pt x="0" y="1769"/>
                    </a:lnTo>
                    <a:lnTo>
                      <a:pt x="40" y="1774"/>
                    </a:lnTo>
                    <a:lnTo>
                      <a:pt x="90" y="1781"/>
                    </a:lnTo>
                    <a:lnTo>
                      <a:pt x="156" y="1786"/>
                    </a:lnTo>
                    <a:lnTo>
                      <a:pt x="241" y="1792"/>
                    </a:lnTo>
                    <a:lnTo>
                      <a:pt x="289" y="1793"/>
                    </a:lnTo>
                    <a:lnTo>
                      <a:pt x="342" y="1794"/>
                    </a:lnTo>
                    <a:lnTo>
                      <a:pt x="398" y="1794"/>
                    </a:lnTo>
                    <a:lnTo>
                      <a:pt x="459" y="1793"/>
                    </a:lnTo>
                    <a:lnTo>
                      <a:pt x="523" y="1792"/>
                    </a:lnTo>
                    <a:lnTo>
                      <a:pt x="591" y="1788"/>
                    </a:lnTo>
                    <a:lnTo>
                      <a:pt x="662" y="1784"/>
                    </a:lnTo>
                    <a:lnTo>
                      <a:pt x="736" y="1777"/>
                    </a:lnTo>
                    <a:lnTo>
                      <a:pt x="815" y="1768"/>
                    </a:lnTo>
                    <a:lnTo>
                      <a:pt x="895" y="1758"/>
                    </a:lnTo>
                    <a:lnTo>
                      <a:pt x="980" y="1745"/>
                    </a:lnTo>
                    <a:lnTo>
                      <a:pt x="1066" y="1730"/>
                    </a:lnTo>
                    <a:lnTo>
                      <a:pt x="1157" y="1713"/>
                    </a:lnTo>
                    <a:lnTo>
                      <a:pt x="1249" y="1694"/>
                    </a:lnTo>
                    <a:lnTo>
                      <a:pt x="1344" y="1672"/>
                    </a:lnTo>
                    <a:lnTo>
                      <a:pt x="1442" y="1647"/>
                    </a:lnTo>
                    <a:lnTo>
                      <a:pt x="1541" y="1619"/>
                    </a:lnTo>
                    <a:lnTo>
                      <a:pt x="1645" y="1587"/>
                    </a:lnTo>
                    <a:lnTo>
                      <a:pt x="1749" y="1552"/>
                    </a:lnTo>
                    <a:lnTo>
                      <a:pt x="1857" y="1513"/>
                    </a:lnTo>
                    <a:lnTo>
                      <a:pt x="1965" y="1472"/>
                    </a:lnTo>
                    <a:lnTo>
                      <a:pt x="2076" y="1427"/>
                    </a:lnTo>
                    <a:lnTo>
                      <a:pt x="2076" y="1427"/>
                    </a:lnTo>
                    <a:close/>
                  </a:path>
                </a:pathLst>
              </a:custGeom>
              <a:solidFill>
                <a:srgbClr val="4ABF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189">
                <a:extLst>
                  <a:ext uri="{FF2B5EF4-FFF2-40B4-BE49-F238E27FC236}">
                    <a16:creationId xmlns:a16="http://schemas.microsoft.com/office/drawing/2014/main" id="{A70683B8-AFBE-4A2B-864A-3674E1994FC4}"/>
                  </a:ext>
                </a:extLst>
              </p:cNvPr>
              <p:cNvSpPr>
                <a:spLocks/>
              </p:cNvSpPr>
              <p:nvPr/>
            </p:nvSpPr>
            <p:spPr bwMode="auto">
              <a:xfrm>
                <a:off x="-5083175" y="1981200"/>
                <a:ext cx="511175" cy="696913"/>
              </a:xfrm>
              <a:custGeom>
                <a:avLst/>
                <a:gdLst>
                  <a:gd name="T0" fmla="*/ 477 w 1287"/>
                  <a:gd name="T1" fmla="*/ 0 h 1754"/>
                  <a:gd name="T2" fmla="*/ 477 w 1287"/>
                  <a:gd name="T3" fmla="*/ 0 h 1754"/>
                  <a:gd name="T4" fmla="*/ 494 w 1287"/>
                  <a:gd name="T5" fmla="*/ 56 h 1754"/>
                  <a:gd name="T6" fmla="*/ 515 w 1287"/>
                  <a:gd name="T7" fmla="*/ 121 h 1754"/>
                  <a:gd name="T8" fmla="*/ 543 w 1287"/>
                  <a:gd name="T9" fmla="*/ 206 h 1754"/>
                  <a:gd name="T10" fmla="*/ 578 w 1287"/>
                  <a:gd name="T11" fmla="*/ 310 h 1754"/>
                  <a:gd name="T12" fmla="*/ 619 w 1287"/>
                  <a:gd name="T13" fmla="*/ 427 h 1754"/>
                  <a:gd name="T14" fmla="*/ 667 w 1287"/>
                  <a:gd name="T15" fmla="*/ 557 h 1754"/>
                  <a:gd name="T16" fmla="*/ 720 w 1287"/>
                  <a:gd name="T17" fmla="*/ 696 h 1754"/>
                  <a:gd name="T18" fmla="*/ 778 w 1287"/>
                  <a:gd name="T19" fmla="*/ 840 h 1754"/>
                  <a:gd name="T20" fmla="*/ 810 w 1287"/>
                  <a:gd name="T21" fmla="*/ 913 h 1754"/>
                  <a:gd name="T22" fmla="*/ 840 w 1287"/>
                  <a:gd name="T23" fmla="*/ 986 h 1754"/>
                  <a:gd name="T24" fmla="*/ 873 w 1287"/>
                  <a:gd name="T25" fmla="*/ 1059 h 1754"/>
                  <a:gd name="T26" fmla="*/ 908 w 1287"/>
                  <a:gd name="T27" fmla="*/ 1132 h 1754"/>
                  <a:gd name="T28" fmla="*/ 943 w 1287"/>
                  <a:gd name="T29" fmla="*/ 1204 h 1754"/>
                  <a:gd name="T30" fmla="*/ 979 w 1287"/>
                  <a:gd name="T31" fmla="*/ 1275 h 1754"/>
                  <a:gd name="T32" fmla="*/ 1015 w 1287"/>
                  <a:gd name="T33" fmla="*/ 1344 h 1754"/>
                  <a:gd name="T34" fmla="*/ 1052 w 1287"/>
                  <a:gd name="T35" fmla="*/ 1412 h 1754"/>
                  <a:gd name="T36" fmla="*/ 1089 w 1287"/>
                  <a:gd name="T37" fmla="*/ 1477 h 1754"/>
                  <a:gd name="T38" fmla="*/ 1128 w 1287"/>
                  <a:gd name="T39" fmla="*/ 1540 h 1754"/>
                  <a:gd name="T40" fmla="*/ 1168 w 1287"/>
                  <a:gd name="T41" fmla="*/ 1598 h 1754"/>
                  <a:gd name="T42" fmla="*/ 1206 w 1287"/>
                  <a:gd name="T43" fmla="*/ 1654 h 1754"/>
                  <a:gd name="T44" fmla="*/ 1246 w 1287"/>
                  <a:gd name="T45" fmla="*/ 1706 h 1754"/>
                  <a:gd name="T46" fmla="*/ 1287 w 1287"/>
                  <a:gd name="T47" fmla="*/ 1754 h 1754"/>
                  <a:gd name="T48" fmla="*/ 381 w 1287"/>
                  <a:gd name="T49" fmla="*/ 950 h 1754"/>
                  <a:gd name="T50" fmla="*/ 561 w 1287"/>
                  <a:gd name="T51" fmla="*/ 729 h 1754"/>
                  <a:gd name="T52" fmla="*/ 0 w 1287"/>
                  <a:gd name="T53" fmla="*/ 149 h 1754"/>
                  <a:gd name="T54" fmla="*/ 0 w 1287"/>
                  <a:gd name="T55" fmla="*/ 149 h 1754"/>
                  <a:gd name="T56" fmla="*/ 8 w 1287"/>
                  <a:gd name="T57" fmla="*/ 144 h 1754"/>
                  <a:gd name="T58" fmla="*/ 34 w 1287"/>
                  <a:gd name="T59" fmla="*/ 132 h 1754"/>
                  <a:gd name="T60" fmla="*/ 75 w 1287"/>
                  <a:gd name="T61" fmla="*/ 113 h 1754"/>
                  <a:gd name="T62" fmla="*/ 130 w 1287"/>
                  <a:gd name="T63" fmla="*/ 90 h 1754"/>
                  <a:gd name="T64" fmla="*/ 163 w 1287"/>
                  <a:gd name="T65" fmla="*/ 78 h 1754"/>
                  <a:gd name="T66" fmla="*/ 199 w 1287"/>
                  <a:gd name="T67" fmla="*/ 65 h 1754"/>
                  <a:gd name="T68" fmla="*/ 239 w 1287"/>
                  <a:gd name="T69" fmla="*/ 53 h 1754"/>
                  <a:gd name="T70" fmla="*/ 280 w 1287"/>
                  <a:gd name="T71" fmla="*/ 41 h 1754"/>
                  <a:gd name="T72" fmla="*/ 325 w 1287"/>
                  <a:gd name="T73" fmla="*/ 29 h 1754"/>
                  <a:gd name="T74" fmla="*/ 373 w 1287"/>
                  <a:gd name="T75" fmla="*/ 18 h 1754"/>
                  <a:gd name="T76" fmla="*/ 424 w 1287"/>
                  <a:gd name="T77" fmla="*/ 9 h 1754"/>
                  <a:gd name="T78" fmla="*/ 477 w 1287"/>
                  <a:gd name="T79" fmla="*/ 0 h 1754"/>
                  <a:gd name="T80" fmla="*/ 477 w 1287"/>
                  <a:gd name="T81" fmla="*/ 0 h 1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87" h="1754">
                    <a:moveTo>
                      <a:pt x="477" y="0"/>
                    </a:moveTo>
                    <a:lnTo>
                      <a:pt x="477" y="0"/>
                    </a:lnTo>
                    <a:lnTo>
                      <a:pt x="494" y="56"/>
                    </a:lnTo>
                    <a:lnTo>
                      <a:pt x="515" y="121"/>
                    </a:lnTo>
                    <a:lnTo>
                      <a:pt x="543" y="206"/>
                    </a:lnTo>
                    <a:lnTo>
                      <a:pt x="578" y="310"/>
                    </a:lnTo>
                    <a:lnTo>
                      <a:pt x="619" y="427"/>
                    </a:lnTo>
                    <a:lnTo>
                      <a:pt x="667" y="557"/>
                    </a:lnTo>
                    <a:lnTo>
                      <a:pt x="720" y="696"/>
                    </a:lnTo>
                    <a:lnTo>
                      <a:pt x="778" y="840"/>
                    </a:lnTo>
                    <a:lnTo>
                      <a:pt x="810" y="913"/>
                    </a:lnTo>
                    <a:lnTo>
                      <a:pt x="840" y="986"/>
                    </a:lnTo>
                    <a:lnTo>
                      <a:pt x="873" y="1059"/>
                    </a:lnTo>
                    <a:lnTo>
                      <a:pt x="908" y="1132"/>
                    </a:lnTo>
                    <a:lnTo>
                      <a:pt x="943" y="1204"/>
                    </a:lnTo>
                    <a:lnTo>
                      <a:pt x="979" y="1275"/>
                    </a:lnTo>
                    <a:lnTo>
                      <a:pt x="1015" y="1344"/>
                    </a:lnTo>
                    <a:lnTo>
                      <a:pt x="1052" y="1412"/>
                    </a:lnTo>
                    <a:lnTo>
                      <a:pt x="1089" y="1477"/>
                    </a:lnTo>
                    <a:lnTo>
                      <a:pt x="1128" y="1540"/>
                    </a:lnTo>
                    <a:lnTo>
                      <a:pt x="1168" y="1598"/>
                    </a:lnTo>
                    <a:lnTo>
                      <a:pt x="1206" y="1654"/>
                    </a:lnTo>
                    <a:lnTo>
                      <a:pt x="1246" y="1706"/>
                    </a:lnTo>
                    <a:lnTo>
                      <a:pt x="1287" y="1754"/>
                    </a:lnTo>
                    <a:lnTo>
                      <a:pt x="381" y="950"/>
                    </a:lnTo>
                    <a:lnTo>
                      <a:pt x="561" y="729"/>
                    </a:lnTo>
                    <a:lnTo>
                      <a:pt x="0" y="149"/>
                    </a:lnTo>
                    <a:lnTo>
                      <a:pt x="0" y="149"/>
                    </a:lnTo>
                    <a:lnTo>
                      <a:pt x="8" y="144"/>
                    </a:lnTo>
                    <a:lnTo>
                      <a:pt x="34" y="132"/>
                    </a:lnTo>
                    <a:lnTo>
                      <a:pt x="75" y="113"/>
                    </a:lnTo>
                    <a:lnTo>
                      <a:pt x="130" y="90"/>
                    </a:lnTo>
                    <a:lnTo>
                      <a:pt x="163" y="78"/>
                    </a:lnTo>
                    <a:lnTo>
                      <a:pt x="199" y="65"/>
                    </a:lnTo>
                    <a:lnTo>
                      <a:pt x="239" y="53"/>
                    </a:lnTo>
                    <a:lnTo>
                      <a:pt x="280" y="41"/>
                    </a:lnTo>
                    <a:lnTo>
                      <a:pt x="325" y="29"/>
                    </a:lnTo>
                    <a:lnTo>
                      <a:pt x="373" y="18"/>
                    </a:lnTo>
                    <a:lnTo>
                      <a:pt x="424" y="9"/>
                    </a:lnTo>
                    <a:lnTo>
                      <a:pt x="477" y="0"/>
                    </a:lnTo>
                    <a:lnTo>
                      <a:pt x="477" y="0"/>
                    </a:lnTo>
                    <a:close/>
                  </a:path>
                </a:pathLst>
              </a:custGeom>
              <a:solidFill>
                <a:srgbClr val="3696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190">
                <a:extLst>
                  <a:ext uri="{FF2B5EF4-FFF2-40B4-BE49-F238E27FC236}">
                    <a16:creationId xmlns:a16="http://schemas.microsoft.com/office/drawing/2014/main" id="{55FFB9C7-C7D3-4C34-BC74-E7C7016B71BB}"/>
                  </a:ext>
                </a:extLst>
              </p:cNvPr>
              <p:cNvSpPr>
                <a:spLocks/>
              </p:cNvSpPr>
              <p:nvPr/>
            </p:nvSpPr>
            <p:spPr bwMode="auto">
              <a:xfrm>
                <a:off x="-4572000" y="1981200"/>
                <a:ext cx="509587" cy="696913"/>
              </a:xfrm>
              <a:custGeom>
                <a:avLst/>
                <a:gdLst>
                  <a:gd name="T0" fmla="*/ 809 w 1286"/>
                  <a:gd name="T1" fmla="*/ 0 h 1754"/>
                  <a:gd name="T2" fmla="*/ 809 w 1286"/>
                  <a:gd name="T3" fmla="*/ 0 h 1754"/>
                  <a:gd name="T4" fmla="*/ 792 w 1286"/>
                  <a:gd name="T5" fmla="*/ 56 h 1754"/>
                  <a:gd name="T6" fmla="*/ 771 w 1286"/>
                  <a:gd name="T7" fmla="*/ 121 h 1754"/>
                  <a:gd name="T8" fmla="*/ 743 w 1286"/>
                  <a:gd name="T9" fmla="*/ 206 h 1754"/>
                  <a:gd name="T10" fmla="*/ 708 w 1286"/>
                  <a:gd name="T11" fmla="*/ 310 h 1754"/>
                  <a:gd name="T12" fmla="*/ 667 w 1286"/>
                  <a:gd name="T13" fmla="*/ 427 h 1754"/>
                  <a:gd name="T14" fmla="*/ 619 w 1286"/>
                  <a:gd name="T15" fmla="*/ 557 h 1754"/>
                  <a:gd name="T16" fmla="*/ 566 w 1286"/>
                  <a:gd name="T17" fmla="*/ 696 h 1754"/>
                  <a:gd name="T18" fmla="*/ 509 w 1286"/>
                  <a:gd name="T19" fmla="*/ 840 h 1754"/>
                  <a:gd name="T20" fmla="*/ 478 w 1286"/>
                  <a:gd name="T21" fmla="*/ 913 h 1754"/>
                  <a:gd name="T22" fmla="*/ 446 w 1286"/>
                  <a:gd name="T23" fmla="*/ 986 h 1754"/>
                  <a:gd name="T24" fmla="*/ 413 w 1286"/>
                  <a:gd name="T25" fmla="*/ 1059 h 1754"/>
                  <a:gd name="T26" fmla="*/ 378 w 1286"/>
                  <a:gd name="T27" fmla="*/ 1132 h 1754"/>
                  <a:gd name="T28" fmla="*/ 344 w 1286"/>
                  <a:gd name="T29" fmla="*/ 1204 h 1754"/>
                  <a:gd name="T30" fmla="*/ 308 w 1286"/>
                  <a:gd name="T31" fmla="*/ 1275 h 1754"/>
                  <a:gd name="T32" fmla="*/ 272 w 1286"/>
                  <a:gd name="T33" fmla="*/ 1344 h 1754"/>
                  <a:gd name="T34" fmla="*/ 235 w 1286"/>
                  <a:gd name="T35" fmla="*/ 1412 h 1754"/>
                  <a:gd name="T36" fmla="*/ 197 w 1286"/>
                  <a:gd name="T37" fmla="*/ 1477 h 1754"/>
                  <a:gd name="T38" fmla="*/ 159 w 1286"/>
                  <a:gd name="T39" fmla="*/ 1540 h 1754"/>
                  <a:gd name="T40" fmla="*/ 120 w 1286"/>
                  <a:gd name="T41" fmla="*/ 1598 h 1754"/>
                  <a:gd name="T42" fmla="*/ 80 w 1286"/>
                  <a:gd name="T43" fmla="*/ 1654 h 1754"/>
                  <a:gd name="T44" fmla="*/ 40 w 1286"/>
                  <a:gd name="T45" fmla="*/ 1706 h 1754"/>
                  <a:gd name="T46" fmla="*/ 0 w 1286"/>
                  <a:gd name="T47" fmla="*/ 1754 h 1754"/>
                  <a:gd name="T48" fmla="*/ 905 w 1286"/>
                  <a:gd name="T49" fmla="*/ 950 h 1754"/>
                  <a:gd name="T50" fmla="*/ 726 w 1286"/>
                  <a:gd name="T51" fmla="*/ 729 h 1754"/>
                  <a:gd name="T52" fmla="*/ 1286 w 1286"/>
                  <a:gd name="T53" fmla="*/ 149 h 1754"/>
                  <a:gd name="T54" fmla="*/ 1286 w 1286"/>
                  <a:gd name="T55" fmla="*/ 149 h 1754"/>
                  <a:gd name="T56" fmla="*/ 1278 w 1286"/>
                  <a:gd name="T57" fmla="*/ 144 h 1754"/>
                  <a:gd name="T58" fmla="*/ 1253 w 1286"/>
                  <a:gd name="T59" fmla="*/ 132 h 1754"/>
                  <a:gd name="T60" fmla="*/ 1211 w 1286"/>
                  <a:gd name="T61" fmla="*/ 113 h 1754"/>
                  <a:gd name="T62" fmla="*/ 1157 w 1286"/>
                  <a:gd name="T63" fmla="*/ 90 h 1754"/>
                  <a:gd name="T64" fmla="*/ 1124 w 1286"/>
                  <a:gd name="T65" fmla="*/ 78 h 1754"/>
                  <a:gd name="T66" fmla="*/ 1088 w 1286"/>
                  <a:gd name="T67" fmla="*/ 65 h 1754"/>
                  <a:gd name="T68" fmla="*/ 1048 w 1286"/>
                  <a:gd name="T69" fmla="*/ 53 h 1754"/>
                  <a:gd name="T70" fmla="*/ 1006 w 1286"/>
                  <a:gd name="T71" fmla="*/ 41 h 1754"/>
                  <a:gd name="T72" fmla="*/ 961 w 1286"/>
                  <a:gd name="T73" fmla="*/ 29 h 1754"/>
                  <a:gd name="T74" fmla="*/ 913 w 1286"/>
                  <a:gd name="T75" fmla="*/ 18 h 1754"/>
                  <a:gd name="T76" fmla="*/ 863 w 1286"/>
                  <a:gd name="T77" fmla="*/ 9 h 1754"/>
                  <a:gd name="T78" fmla="*/ 809 w 1286"/>
                  <a:gd name="T79" fmla="*/ 0 h 1754"/>
                  <a:gd name="T80" fmla="*/ 809 w 1286"/>
                  <a:gd name="T81" fmla="*/ 0 h 1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86" h="1754">
                    <a:moveTo>
                      <a:pt x="809" y="0"/>
                    </a:moveTo>
                    <a:lnTo>
                      <a:pt x="809" y="0"/>
                    </a:lnTo>
                    <a:lnTo>
                      <a:pt x="792" y="56"/>
                    </a:lnTo>
                    <a:lnTo>
                      <a:pt x="771" y="121"/>
                    </a:lnTo>
                    <a:lnTo>
                      <a:pt x="743" y="206"/>
                    </a:lnTo>
                    <a:lnTo>
                      <a:pt x="708" y="310"/>
                    </a:lnTo>
                    <a:lnTo>
                      <a:pt x="667" y="427"/>
                    </a:lnTo>
                    <a:lnTo>
                      <a:pt x="619" y="557"/>
                    </a:lnTo>
                    <a:lnTo>
                      <a:pt x="566" y="696"/>
                    </a:lnTo>
                    <a:lnTo>
                      <a:pt x="509" y="840"/>
                    </a:lnTo>
                    <a:lnTo>
                      <a:pt x="478" y="913"/>
                    </a:lnTo>
                    <a:lnTo>
                      <a:pt x="446" y="986"/>
                    </a:lnTo>
                    <a:lnTo>
                      <a:pt x="413" y="1059"/>
                    </a:lnTo>
                    <a:lnTo>
                      <a:pt x="378" y="1132"/>
                    </a:lnTo>
                    <a:lnTo>
                      <a:pt x="344" y="1204"/>
                    </a:lnTo>
                    <a:lnTo>
                      <a:pt x="308" y="1275"/>
                    </a:lnTo>
                    <a:lnTo>
                      <a:pt x="272" y="1344"/>
                    </a:lnTo>
                    <a:lnTo>
                      <a:pt x="235" y="1412"/>
                    </a:lnTo>
                    <a:lnTo>
                      <a:pt x="197" y="1477"/>
                    </a:lnTo>
                    <a:lnTo>
                      <a:pt x="159" y="1540"/>
                    </a:lnTo>
                    <a:lnTo>
                      <a:pt x="120" y="1598"/>
                    </a:lnTo>
                    <a:lnTo>
                      <a:pt x="80" y="1654"/>
                    </a:lnTo>
                    <a:lnTo>
                      <a:pt x="40" y="1706"/>
                    </a:lnTo>
                    <a:lnTo>
                      <a:pt x="0" y="1754"/>
                    </a:lnTo>
                    <a:lnTo>
                      <a:pt x="905" y="950"/>
                    </a:lnTo>
                    <a:lnTo>
                      <a:pt x="726" y="729"/>
                    </a:lnTo>
                    <a:lnTo>
                      <a:pt x="1286" y="149"/>
                    </a:lnTo>
                    <a:lnTo>
                      <a:pt x="1286" y="149"/>
                    </a:lnTo>
                    <a:lnTo>
                      <a:pt x="1278" y="144"/>
                    </a:lnTo>
                    <a:lnTo>
                      <a:pt x="1253" y="132"/>
                    </a:lnTo>
                    <a:lnTo>
                      <a:pt x="1211" y="113"/>
                    </a:lnTo>
                    <a:lnTo>
                      <a:pt x="1157" y="90"/>
                    </a:lnTo>
                    <a:lnTo>
                      <a:pt x="1124" y="78"/>
                    </a:lnTo>
                    <a:lnTo>
                      <a:pt x="1088" y="65"/>
                    </a:lnTo>
                    <a:lnTo>
                      <a:pt x="1048" y="53"/>
                    </a:lnTo>
                    <a:lnTo>
                      <a:pt x="1006" y="41"/>
                    </a:lnTo>
                    <a:lnTo>
                      <a:pt x="961" y="29"/>
                    </a:lnTo>
                    <a:lnTo>
                      <a:pt x="913" y="18"/>
                    </a:lnTo>
                    <a:lnTo>
                      <a:pt x="863" y="9"/>
                    </a:lnTo>
                    <a:lnTo>
                      <a:pt x="809" y="0"/>
                    </a:lnTo>
                    <a:lnTo>
                      <a:pt x="809" y="0"/>
                    </a:lnTo>
                    <a:close/>
                  </a:path>
                </a:pathLst>
              </a:custGeom>
              <a:solidFill>
                <a:srgbClr val="3696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191">
                <a:extLst>
                  <a:ext uri="{FF2B5EF4-FFF2-40B4-BE49-F238E27FC236}">
                    <a16:creationId xmlns:a16="http://schemas.microsoft.com/office/drawing/2014/main" id="{4636006E-1D87-4FDD-8D86-60E0444F4043}"/>
                  </a:ext>
                </a:extLst>
              </p:cNvPr>
              <p:cNvSpPr>
                <a:spLocks/>
              </p:cNvSpPr>
              <p:nvPr/>
            </p:nvSpPr>
            <p:spPr bwMode="auto">
              <a:xfrm>
                <a:off x="-5072063" y="1971675"/>
                <a:ext cx="500062" cy="706438"/>
              </a:xfrm>
              <a:custGeom>
                <a:avLst/>
                <a:gdLst>
                  <a:gd name="T0" fmla="*/ 478 w 1260"/>
                  <a:gd name="T1" fmla="*/ 0 h 1781"/>
                  <a:gd name="T2" fmla="*/ 478 w 1260"/>
                  <a:gd name="T3" fmla="*/ 0 h 1781"/>
                  <a:gd name="T4" fmla="*/ 492 w 1260"/>
                  <a:gd name="T5" fmla="*/ 57 h 1781"/>
                  <a:gd name="T6" fmla="*/ 512 w 1260"/>
                  <a:gd name="T7" fmla="*/ 123 h 1781"/>
                  <a:gd name="T8" fmla="*/ 539 w 1260"/>
                  <a:gd name="T9" fmla="*/ 210 h 1781"/>
                  <a:gd name="T10" fmla="*/ 572 w 1260"/>
                  <a:gd name="T11" fmla="*/ 316 h 1781"/>
                  <a:gd name="T12" fmla="*/ 611 w 1260"/>
                  <a:gd name="T13" fmla="*/ 435 h 1781"/>
                  <a:gd name="T14" fmla="*/ 656 w 1260"/>
                  <a:gd name="T15" fmla="*/ 568 h 1781"/>
                  <a:gd name="T16" fmla="*/ 707 w 1260"/>
                  <a:gd name="T17" fmla="*/ 708 h 1781"/>
                  <a:gd name="T18" fmla="*/ 733 w 1260"/>
                  <a:gd name="T19" fmla="*/ 781 h 1781"/>
                  <a:gd name="T20" fmla="*/ 763 w 1260"/>
                  <a:gd name="T21" fmla="*/ 856 h 1781"/>
                  <a:gd name="T22" fmla="*/ 792 w 1260"/>
                  <a:gd name="T23" fmla="*/ 931 h 1781"/>
                  <a:gd name="T24" fmla="*/ 823 w 1260"/>
                  <a:gd name="T25" fmla="*/ 1005 h 1781"/>
                  <a:gd name="T26" fmla="*/ 854 w 1260"/>
                  <a:gd name="T27" fmla="*/ 1080 h 1781"/>
                  <a:gd name="T28" fmla="*/ 886 w 1260"/>
                  <a:gd name="T29" fmla="*/ 1153 h 1781"/>
                  <a:gd name="T30" fmla="*/ 921 w 1260"/>
                  <a:gd name="T31" fmla="*/ 1226 h 1781"/>
                  <a:gd name="T32" fmla="*/ 956 w 1260"/>
                  <a:gd name="T33" fmla="*/ 1298 h 1781"/>
                  <a:gd name="T34" fmla="*/ 990 w 1260"/>
                  <a:gd name="T35" fmla="*/ 1368 h 1781"/>
                  <a:gd name="T36" fmla="*/ 1027 w 1260"/>
                  <a:gd name="T37" fmla="*/ 1436 h 1781"/>
                  <a:gd name="T38" fmla="*/ 1065 w 1260"/>
                  <a:gd name="T39" fmla="*/ 1503 h 1781"/>
                  <a:gd name="T40" fmla="*/ 1102 w 1260"/>
                  <a:gd name="T41" fmla="*/ 1565 h 1781"/>
                  <a:gd name="T42" fmla="*/ 1141 w 1260"/>
                  <a:gd name="T43" fmla="*/ 1625 h 1781"/>
                  <a:gd name="T44" fmla="*/ 1179 w 1260"/>
                  <a:gd name="T45" fmla="*/ 1681 h 1781"/>
                  <a:gd name="T46" fmla="*/ 1219 w 1260"/>
                  <a:gd name="T47" fmla="*/ 1733 h 1781"/>
                  <a:gd name="T48" fmla="*/ 1239 w 1260"/>
                  <a:gd name="T49" fmla="*/ 1757 h 1781"/>
                  <a:gd name="T50" fmla="*/ 1260 w 1260"/>
                  <a:gd name="T51" fmla="*/ 1781 h 1781"/>
                  <a:gd name="T52" fmla="*/ 381 w 1260"/>
                  <a:gd name="T53" fmla="*/ 950 h 1781"/>
                  <a:gd name="T54" fmla="*/ 560 w 1260"/>
                  <a:gd name="T55" fmla="*/ 730 h 1781"/>
                  <a:gd name="T56" fmla="*/ 0 w 1260"/>
                  <a:gd name="T57" fmla="*/ 149 h 1781"/>
                  <a:gd name="T58" fmla="*/ 0 w 1260"/>
                  <a:gd name="T59" fmla="*/ 149 h 1781"/>
                  <a:gd name="T60" fmla="*/ 9 w 1260"/>
                  <a:gd name="T61" fmla="*/ 144 h 1781"/>
                  <a:gd name="T62" fmla="*/ 35 w 1260"/>
                  <a:gd name="T63" fmla="*/ 132 h 1781"/>
                  <a:gd name="T64" fmla="*/ 75 w 1260"/>
                  <a:gd name="T65" fmla="*/ 113 h 1781"/>
                  <a:gd name="T66" fmla="*/ 130 w 1260"/>
                  <a:gd name="T67" fmla="*/ 89 h 1781"/>
                  <a:gd name="T68" fmla="*/ 162 w 1260"/>
                  <a:gd name="T69" fmla="*/ 77 h 1781"/>
                  <a:gd name="T70" fmla="*/ 198 w 1260"/>
                  <a:gd name="T71" fmla="*/ 65 h 1781"/>
                  <a:gd name="T72" fmla="*/ 238 w 1260"/>
                  <a:gd name="T73" fmla="*/ 53 h 1781"/>
                  <a:gd name="T74" fmla="*/ 281 w 1260"/>
                  <a:gd name="T75" fmla="*/ 41 h 1781"/>
                  <a:gd name="T76" fmla="*/ 325 w 1260"/>
                  <a:gd name="T77" fmla="*/ 29 h 1781"/>
                  <a:gd name="T78" fmla="*/ 374 w 1260"/>
                  <a:gd name="T79" fmla="*/ 19 h 1781"/>
                  <a:gd name="T80" fmla="*/ 425 w 1260"/>
                  <a:gd name="T81" fmla="*/ 8 h 1781"/>
                  <a:gd name="T82" fmla="*/ 478 w 1260"/>
                  <a:gd name="T83" fmla="*/ 0 h 1781"/>
                  <a:gd name="T84" fmla="*/ 478 w 1260"/>
                  <a:gd name="T85" fmla="*/ 0 h 1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60" h="1781">
                    <a:moveTo>
                      <a:pt x="478" y="0"/>
                    </a:moveTo>
                    <a:lnTo>
                      <a:pt x="478" y="0"/>
                    </a:lnTo>
                    <a:lnTo>
                      <a:pt x="492" y="57"/>
                    </a:lnTo>
                    <a:lnTo>
                      <a:pt x="512" y="123"/>
                    </a:lnTo>
                    <a:lnTo>
                      <a:pt x="539" y="210"/>
                    </a:lnTo>
                    <a:lnTo>
                      <a:pt x="572" y="316"/>
                    </a:lnTo>
                    <a:lnTo>
                      <a:pt x="611" y="435"/>
                    </a:lnTo>
                    <a:lnTo>
                      <a:pt x="656" y="568"/>
                    </a:lnTo>
                    <a:lnTo>
                      <a:pt x="707" y="708"/>
                    </a:lnTo>
                    <a:lnTo>
                      <a:pt x="733" y="781"/>
                    </a:lnTo>
                    <a:lnTo>
                      <a:pt x="763" y="856"/>
                    </a:lnTo>
                    <a:lnTo>
                      <a:pt x="792" y="931"/>
                    </a:lnTo>
                    <a:lnTo>
                      <a:pt x="823" y="1005"/>
                    </a:lnTo>
                    <a:lnTo>
                      <a:pt x="854" y="1080"/>
                    </a:lnTo>
                    <a:lnTo>
                      <a:pt x="886" y="1153"/>
                    </a:lnTo>
                    <a:lnTo>
                      <a:pt x="921" y="1226"/>
                    </a:lnTo>
                    <a:lnTo>
                      <a:pt x="956" y="1298"/>
                    </a:lnTo>
                    <a:lnTo>
                      <a:pt x="990" y="1368"/>
                    </a:lnTo>
                    <a:lnTo>
                      <a:pt x="1027" y="1436"/>
                    </a:lnTo>
                    <a:lnTo>
                      <a:pt x="1065" y="1503"/>
                    </a:lnTo>
                    <a:lnTo>
                      <a:pt x="1102" y="1565"/>
                    </a:lnTo>
                    <a:lnTo>
                      <a:pt x="1141" y="1625"/>
                    </a:lnTo>
                    <a:lnTo>
                      <a:pt x="1179" y="1681"/>
                    </a:lnTo>
                    <a:lnTo>
                      <a:pt x="1219" y="1733"/>
                    </a:lnTo>
                    <a:lnTo>
                      <a:pt x="1239" y="1757"/>
                    </a:lnTo>
                    <a:lnTo>
                      <a:pt x="1260" y="1781"/>
                    </a:lnTo>
                    <a:lnTo>
                      <a:pt x="381" y="950"/>
                    </a:lnTo>
                    <a:lnTo>
                      <a:pt x="560" y="730"/>
                    </a:lnTo>
                    <a:lnTo>
                      <a:pt x="0" y="149"/>
                    </a:lnTo>
                    <a:lnTo>
                      <a:pt x="0" y="149"/>
                    </a:lnTo>
                    <a:lnTo>
                      <a:pt x="9" y="144"/>
                    </a:lnTo>
                    <a:lnTo>
                      <a:pt x="35" y="132"/>
                    </a:lnTo>
                    <a:lnTo>
                      <a:pt x="75" y="113"/>
                    </a:lnTo>
                    <a:lnTo>
                      <a:pt x="130" y="89"/>
                    </a:lnTo>
                    <a:lnTo>
                      <a:pt x="162" y="77"/>
                    </a:lnTo>
                    <a:lnTo>
                      <a:pt x="198" y="65"/>
                    </a:lnTo>
                    <a:lnTo>
                      <a:pt x="238" y="53"/>
                    </a:lnTo>
                    <a:lnTo>
                      <a:pt x="281" y="41"/>
                    </a:lnTo>
                    <a:lnTo>
                      <a:pt x="325" y="29"/>
                    </a:lnTo>
                    <a:lnTo>
                      <a:pt x="374" y="19"/>
                    </a:lnTo>
                    <a:lnTo>
                      <a:pt x="425" y="8"/>
                    </a:lnTo>
                    <a:lnTo>
                      <a:pt x="478" y="0"/>
                    </a:lnTo>
                    <a:lnTo>
                      <a:pt x="478" y="0"/>
                    </a:lnTo>
                    <a:close/>
                  </a:path>
                </a:pathLst>
              </a:custGeom>
              <a:solidFill>
                <a:srgbClr val="0D77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192">
                <a:extLst>
                  <a:ext uri="{FF2B5EF4-FFF2-40B4-BE49-F238E27FC236}">
                    <a16:creationId xmlns:a16="http://schemas.microsoft.com/office/drawing/2014/main" id="{69601759-31B0-49D6-82F5-6BDEACFC3609}"/>
                  </a:ext>
                </a:extLst>
              </p:cNvPr>
              <p:cNvSpPr>
                <a:spLocks/>
              </p:cNvSpPr>
              <p:nvPr/>
            </p:nvSpPr>
            <p:spPr bwMode="auto">
              <a:xfrm>
                <a:off x="-4572000" y="1971675"/>
                <a:ext cx="500062" cy="706438"/>
              </a:xfrm>
              <a:custGeom>
                <a:avLst/>
                <a:gdLst>
                  <a:gd name="T0" fmla="*/ 783 w 1259"/>
                  <a:gd name="T1" fmla="*/ 0 h 1781"/>
                  <a:gd name="T2" fmla="*/ 783 w 1259"/>
                  <a:gd name="T3" fmla="*/ 0 h 1781"/>
                  <a:gd name="T4" fmla="*/ 767 w 1259"/>
                  <a:gd name="T5" fmla="*/ 57 h 1781"/>
                  <a:gd name="T6" fmla="*/ 747 w 1259"/>
                  <a:gd name="T7" fmla="*/ 123 h 1781"/>
                  <a:gd name="T8" fmla="*/ 720 w 1259"/>
                  <a:gd name="T9" fmla="*/ 210 h 1781"/>
                  <a:gd name="T10" fmla="*/ 687 w 1259"/>
                  <a:gd name="T11" fmla="*/ 316 h 1781"/>
                  <a:gd name="T12" fmla="*/ 648 w 1259"/>
                  <a:gd name="T13" fmla="*/ 435 h 1781"/>
                  <a:gd name="T14" fmla="*/ 603 w 1259"/>
                  <a:gd name="T15" fmla="*/ 568 h 1781"/>
                  <a:gd name="T16" fmla="*/ 553 w 1259"/>
                  <a:gd name="T17" fmla="*/ 708 h 1781"/>
                  <a:gd name="T18" fmla="*/ 526 w 1259"/>
                  <a:gd name="T19" fmla="*/ 781 h 1781"/>
                  <a:gd name="T20" fmla="*/ 497 w 1259"/>
                  <a:gd name="T21" fmla="*/ 856 h 1781"/>
                  <a:gd name="T22" fmla="*/ 467 w 1259"/>
                  <a:gd name="T23" fmla="*/ 931 h 1781"/>
                  <a:gd name="T24" fmla="*/ 437 w 1259"/>
                  <a:gd name="T25" fmla="*/ 1005 h 1781"/>
                  <a:gd name="T26" fmla="*/ 405 w 1259"/>
                  <a:gd name="T27" fmla="*/ 1080 h 1781"/>
                  <a:gd name="T28" fmla="*/ 373 w 1259"/>
                  <a:gd name="T29" fmla="*/ 1153 h 1781"/>
                  <a:gd name="T30" fmla="*/ 338 w 1259"/>
                  <a:gd name="T31" fmla="*/ 1226 h 1781"/>
                  <a:gd name="T32" fmla="*/ 304 w 1259"/>
                  <a:gd name="T33" fmla="*/ 1298 h 1781"/>
                  <a:gd name="T34" fmla="*/ 269 w 1259"/>
                  <a:gd name="T35" fmla="*/ 1368 h 1781"/>
                  <a:gd name="T36" fmla="*/ 232 w 1259"/>
                  <a:gd name="T37" fmla="*/ 1436 h 1781"/>
                  <a:gd name="T38" fmla="*/ 195 w 1259"/>
                  <a:gd name="T39" fmla="*/ 1503 h 1781"/>
                  <a:gd name="T40" fmla="*/ 157 w 1259"/>
                  <a:gd name="T41" fmla="*/ 1565 h 1781"/>
                  <a:gd name="T42" fmla="*/ 119 w 1259"/>
                  <a:gd name="T43" fmla="*/ 1625 h 1781"/>
                  <a:gd name="T44" fmla="*/ 80 w 1259"/>
                  <a:gd name="T45" fmla="*/ 1681 h 1781"/>
                  <a:gd name="T46" fmla="*/ 40 w 1259"/>
                  <a:gd name="T47" fmla="*/ 1733 h 1781"/>
                  <a:gd name="T48" fmla="*/ 20 w 1259"/>
                  <a:gd name="T49" fmla="*/ 1757 h 1781"/>
                  <a:gd name="T50" fmla="*/ 0 w 1259"/>
                  <a:gd name="T51" fmla="*/ 1781 h 1781"/>
                  <a:gd name="T52" fmla="*/ 879 w 1259"/>
                  <a:gd name="T53" fmla="*/ 950 h 1781"/>
                  <a:gd name="T54" fmla="*/ 699 w 1259"/>
                  <a:gd name="T55" fmla="*/ 730 h 1781"/>
                  <a:gd name="T56" fmla="*/ 1259 w 1259"/>
                  <a:gd name="T57" fmla="*/ 149 h 1781"/>
                  <a:gd name="T58" fmla="*/ 1259 w 1259"/>
                  <a:gd name="T59" fmla="*/ 149 h 1781"/>
                  <a:gd name="T60" fmla="*/ 1250 w 1259"/>
                  <a:gd name="T61" fmla="*/ 144 h 1781"/>
                  <a:gd name="T62" fmla="*/ 1225 w 1259"/>
                  <a:gd name="T63" fmla="*/ 132 h 1781"/>
                  <a:gd name="T64" fmla="*/ 1185 w 1259"/>
                  <a:gd name="T65" fmla="*/ 113 h 1781"/>
                  <a:gd name="T66" fmla="*/ 1129 w 1259"/>
                  <a:gd name="T67" fmla="*/ 89 h 1781"/>
                  <a:gd name="T68" fmla="*/ 1097 w 1259"/>
                  <a:gd name="T69" fmla="*/ 77 h 1781"/>
                  <a:gd name="T70" fmla="*/ 1061 w 1259"/>
                  <a:gd name="T71" fmla="*/ 65 h 1781"/>
                  <a:gd name="T72" fmla="*/ 1021 w 1259"/>
                  <a:gd name="T73" fmla="*/ 53 h 1781"/>
                  <a:gd name="T74" fmla="*/ 979 w 1259"/>
                  <a:gd name="T75" fmla="*/ 41 h 1781"/>
                  <a:gd name="T76" fmla="*/ 935 w 1259"/>
                  <a:gd name="T77" fmla="*/ 29 h 1781"/>
                  <a:gd name="T78" fmla="*/ 887 w 1259"/>
                  <a:gd name="T79" fmla="*/ 19 h 1781"/>
                  <a:gd name="T80" fmla="*/ 835 w 1259"/>
                  <a:gd name="T81" fmla="*/ 8 h 1781"/>
                  <a:gd name="T82" fmla="*/ 783 w 1259"/>
                  <a:gd name="T83" fmla="*/ 0 h 1781"/>
                  <a:gd name="T84" fmla="*/ 783 w 1259"/>
                  <a:gd name="T85" fmla="*/ 0 h 1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59" h="1781">
                    <a:moveTo>
                      <a:pt x="783" y="0"/>
                    </a:moveTo>
                    <a:lnTo>
                      <a:pt x="783" y="0"/>
                    </a:lnTo>
                    <a:lnTo>
                      <a:pt x="767" y="57"/>
                    </a:lnTo>
                    <a:lnTo>
                      <a:pt x="747" y="123"/>
                    </a:lnTo>
                    <a:lnTo>
                      <a:pt x="720" y="210"/>
                    </a:lnTo>
                    <a:lnTo>
                      <a:pt x="687" y="316"/>
                    </a:lnTo>
                    <a:lnTo>
                      <a:pt x="648" y="435"/>
                    </a:lnTo>
                    <a:lnTo>
                      <a:pt x="603" y="568"/>
                    </a:lnTo>
                    <a:lnTo>
                      <a:pt x="553" y="708"/>
                    </a:lnTo>
                    <a:lnTo>
                      <a:pt x="526" y="781"/>
                    </a:lnTo>
                    <a:lnTo>
                      <a:pt x="497" y="856"/>
                    </a:lnTo>
                    <a:lnTo>
                      <a:pt x="467" y="931"/>
                    </a:lnTo>
                    <a:lnTo>
                      <a:pt x="437" y="1005"/>
                    </a:lnTo>
                    <a:lnTo>
                      <a:pt x="405" y="1080"/>
                    </a:lnTo>
                    <a:lnTo>
                      <a:pt x="373" y="1153"/>
                    </a:lnTo>
                    <a:lnTo>
                      <a:pt x="338" y="1226"/>
                    </a:lnTo>
                    <a:lnTo>
                      <a:pt x="304" y="1298"/>
                    </a:lnTo>
                    <a:lnTo>
                      <a:pt x="269" y="1368"/>
                    </a:lnTo>
                    <a:lnTo>
                      <a:pt x="232" y="1436"/>
                    </a:lnTo>
                    <a:lnTo>
                      <a:pt x="195" y="1503"/>
                    </a:lnTo>
                    <a:lnTo>
                      <a:pt x="157" y="1565"/>
                    </a:lnTo>
                    <a:lnTo>
                      <a:pt x="119" y="1625"/>
                    </a:lnTo>
                    <a:lnTo>
                      <a:pt x="80" y="1681"/>
                    </a:lnTo>
                    <a:lnTo>
                      <a:pt x="40" y="1733"/>
                    </a:lnTo>
                    <a:lnTo>
                      <a:pt x="20" y="1757"/>
                    </a:lnTo>
                    <a:lnTo>
                      <a:pt x="0" y="1781"/>
                    </a:lnTo>
                    <a:lnTo>
                      <a:pt x="879" y="950"/>
                    </a:lnTo>
                    <a:lnTo>
                      <a:pt x="699" y="730"/>
                    </a:lnTo>
                    <a:lnTo>
                      <a:pt x="1259" y="149"/>
                    </a:lnTo>
                    <a:lnTo>
                      <a:pt x="1259" y="149"/>
                    </a:lnTo>
                    <a:lnTo>
                      <a:pt x="1250" y="144"/>
                    </a:lnTo>
                    <a:lnTo>
                      <a:pt x="1225" y="132"/>
                    </a:lnTo>
                    <a:lnTo>
                      <a:pt x="1185" y="113"/>
                    </a:lnTo>
                    <a:lnTo>
                      <a:pt x="1129" y="89"/>
                    </a:lnTo>
                    <a:lnTo>
                      <a:pt x="1097" y="77"/>
                    </a:lnTo>
                    <a:lnTo>
                      <a:pt x="1061" y="65"/>
                    </a:lnTo>
                    <a:lnTo>
                      <a:pt x="1021" y="53"/>
                    </a:lnTo>
                    <a:lnTo>
                      <a:pt x="979" y="41"/>
                    </a:lnTo>
                    <a:lnTo>
                      <a:pt x="935" y="29"/>
                    </a:lnTo>
                    <a:lnTo>
                      <a:pt x="887" y="19"/>
                    </a:lnTo>
                    <a:lnTo>
                      <a:pt x="835" y="8"/>
                    </a:lnTo>
                    <a:lnTo>
                      <a:pt x="783" y="0"/>
                    </a:lnTo>
                    <a:lnTo>
                      <a:pt x="783" y="0"/>
                    </a:lnTo>
                    <a:close/>
                  </a:path>
                </a:pathLst>
              </a:custGeom>
              <a:solidFill>
                <a:srgbClr val="0D77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193">
                <a:extLst>
                  <a:ext uri="{FF2B5EF4-FFF2-40B4-BE49-F238E27FC236}">
                    <a16:creationId xmlns:a16="http://schemas.microsoft.com/office/drawing/2014/main" id="{9763CA4D-2D9E-4890-81A9-C350A90C9CE6}"/>
                  </a:ext>
                </a:extLst>
              </p:cNvPr>
              <p:cNvSpPr>
                <a:spLocks/>
              </p:cNvSpPr>
              <p:nvPr/>
            </p:nvSpPr>
            <p:spPr bwMode="auto">
              <a:xfrm>
                <a:off x="-4572000" y="1865313"/>
                <a:ext cx="233362" cy="255588"/>
              </a:xfrm>
              <a:custGeom>
                <a:avLst/>
                <a:gdLst>
                  <a:gd name="T0" fmla="*/ 407 w 588"/>
                  <a:gd name="T1" fmla="*/ 0 h 645"/>
                  <a:gd name="T2" fmla="*/ 407 w 588"/>
                  <a:gd name="T3" fmla="*/ 70 h 645"/>
                  <a:gd name="T4" fmla="*/ 0 w 588"/>
                  <a:gd name="T5" fmla="*/ 327 h 645"/>
                  <a:gd name="T6" fmla="*/ 293 w 588"/>
                  <a:gd name="T7" fmla="*/ 645 h 645"/>
                  <a:gd name="T8" fmla="*/ 588 w 588"/>
                  <a:gd name="T9" fmla="*/ 169 h 645"/>
                  <a:gd name="T10" fmla="*/ 407 w 588"/>
                  <a:gd name="T11" fmla="*/ 0 h 645"/>
                </a:gdLst>
                <a:ahLst/>
                <a:cxnLst>
                  <a:cxn ang="0">
                    <a:pos x="T0" y="T1"/>
                  </a:cxn>
                  <a:cxn ang="0">
                    <a:pos x="T2" y="T3"/>
                  </a:cxn>
                  <a:cxn ang="0">
                    <a:pos x="T4" y="T5"/>
                  </a:cxn>
                  <a:cxn ang="0">
                    <a:pos x="T6" y="T7"/>
                  </a:cxn>
                  <a:cxn ang="0">
                    <a:pos x="T8" y="T9"/>
                  </a:cxn>
                  <a:cxn ang="0">
                    <a:pos x="T10" y="T11"/>
                  </a:cxn>
                </a:cxnLst>
                <a:rect l="0" t="0" r="r" b="b"/>
                <a:pathLst>
                  <a:path w="588" h="645">
                    <a:moveTo>
                      <a:pt x="407" y="0"/>
                    </a:moveTo>
                    <a:lnTo>
                      <a:pt x="407" y="70"/>
                    </a:lnTo>
                    <a:lnTo>
                      <a:pt x="0" y="327"/>
                    </a:lnTo>
                    <a:lnTo>
                      <a:pt x="293" y="645"/>
                    </a:lnTo>
                    <a:lnTo>
                      <a:pt x="588" y="169"/>
                    </a:lnTo>
                    <a:lnTo>
                      <a:pt x="407" y="0"/>
                    </a:ln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194">
                <a:extLst>
                  <a:ext uri="{FF2B5EF4-FFF2-40B4-BE49-F238E27FC236}">
                    <a16:creationId xmlns:a16="http://schemas.microsoft.com/office/drawing/2014/main" id="{79DA2AFE-4BE3-4ACF-9755-987EF06585E9}"/>
                  </a:ext>
                </a:extLst>
              </p:cNvPr>
              <p:cNvSpPr>
                <a:spLocks/>
              </p:cNvSpPr>
              <p:nvPr/>
            </p:nvSpPr>
            <p:spPr bwMode="auto">
              <a:xfrm>
                <a:off x="-4613275" y="2174875"/>
                <a:ext cx="77787" cy="77788"/>
              </a:xfrm>
              <a:custGeom>
                <a:avLst/>
                <a:gdLst>
                  <a:gd name="T0" fmla="*/ 197 w 197"/>
                  <a:gd name="T1" fmla="*/ 98 h 197"/>
                  <a:gd name="T2" fmla="*/ 194 w 197"/>
                  <a:gd name="T3" fmla="*/ 118 h 197"/>
                  <a:gd name="T4" fmla="*/ 189 w 197"/>
                  <a:gd name="T5" fmla="*/ 137 h 197"/>
                  <a:gd name="T6" fmla="*/ 179 w 197"/>
                  <a:gd name="T7" fmla="*/ 153 h 197"/>
                  <a:gd name="T8" fmla="*/ 167 w 197"/>
                  <a:gd name="T9" fmla="*/ 168 h 197"/>
                  <a:gd name="T10" fmla="*/ 153 w 197"/>
                  <a:gd name="T11" fmla="*/ 180 h 197"/>
                  <a:gd name="T12" fmla="*/ 135 w 197"/>
                  <a:gd name="T13" fmla="*/ 189 h 197"/>
                  <a:gd name="T14" fmla="*/ 118 w 197"/>
                  <a:gd name="T15" fmla="*/ 194 h 197"/>
                  <a:gd name="T16" fmla="*/ 98 w 197"/>
                  <a:gd name="T17" fmla="*/ 197 h 197"/>
                  <a:gd name="T18" fmla="*/ 87 w 197"/>
                  <a:gd name="T19" fmla="*/ 196 h 197"/>
                  <a:gd name="T20" fmla="*/ 69 w 197"/>
                  <a:gd name="T21" fmla="*/ 193 h 197"/>
                  <a:gd name="T22" fmla="*/ 51 w 197"/>
                  <a:gd name="T23" fmla="*/ 185 h 197"/>
                  <a:gd name="T24" fmla="*/ 35 w 197"/>
                  <a:gd name="T25" fmla="*/ 174 h 197"/>
                  <a:gd name="T26" fmla="*/ 22 w 197"/>
                  <a:gd name="T27" fmla="*/ 161 h 197"/>
                  <a:gd name="T28" fmla="*/ 12 w 197"/>
                  <a:gd name="T29" fmla="*/ 145 h 197"/>
                  <a:gd name="T30" fmla="*/ 4 w 197"/>
                  <a:gd name="T31" fmla="*/ 128 h 197"/>
                  <a:gd name="T32" fmla="*/ 0 w 197"/>
                  <a:gd name="T33" fmla="*/ 109 h 197"/>
                  <a:gd name="T34" fmla="*/ 0 w 197"/>
                  <a:gd name="T35" fmla="*/ 98 h 197"/>
                  <a:gd name="T36" fmla="*/ 2 w 197"/>
                  <a:gd name="T37" fmla="*/ 78 h 197"/>
                  <a:gd name="T38" fmla="*/ 8 w 197"/>
                  <a:gd name="T39" fmla="*/ 60 h 197"/>
                  <a:gd name="T40" fmla="*/ 17 w 197"/>
                  <a:gd name="T41" fmla="*/ 44 h 197"/>
                  <a:gd name="T42" fmla="*/ 29 w 197"/>
                  <a:gd name="T43" fmla="*/ 29 h 197"/>
                  <a:gd name="T44" fmla="*/ 43 w 197"/>
                  <a:gd name="T45" fmla="*/ 17 h 197"/>
                  <a:gd name="T46" fmla="*/ 59 w 197"/>
                  <a:gd name="T47" fmla="*/ 8 h 197"/>
                  <a:gd name="T48" fmla="*/ 78 w 197"/>
                  <a:gd name="T49" fmla="*/ 3 h 197"/>
                  <a:gd name="T50" fmla="*/ 98 w 197"/>
                  <a:gd name="T51" fmla="*/ 0 h 197"/>
                  <a:gd name="T52" fmla="*/ 107 w 197"/>
                  <a:gd name="T53" fmla="*/ 1 h 197"/>
                  <a:gd name="T54" fmla="*/ 127 w 197"/>
                  <a:gd name="T55" fmla="*/ 5 h 197"/>
                  <a:gd name="T56" fmla="*/ 145 w 197"/>
                  <a:gd name="T57" fmla="*/ 12 h 197"/>
                  <a:gd name="T58" fmla="*/ 161 w 197"/>
                  <a:gd name="T59" fmla="*/ 23 h 197"/>
                  <a:gd name="T60" fmla="*/ 174 w 197"/>
                  <a:gd name="T61" fmla="*/ 36 h 197"/>
                  <a:gd name="T62" fmla="*/ 185 w 197"/>
                  <a:gd name="T63" fmla="*/ 52 h 197"/>
                  <a:gd name="T64" fmla="*/ 191 w 197"/>
                  <a:gd name="T65" fmla="*/ 69 h 197"/>
                  <a:gd name="T66" fmla="*/ 195 w 197"/>
                  <a:gd name="T67" fmla="*/ 89 h 197"/>
                  <a:gd name="T68" fmla="*/ 197 w 197"/>
                  <a:gd name="T69" fmla="*/ 9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7" h="197">
                    <a:moveTo>
                      <a:pt x="197" y="98"/>
                    </a:moveTo>
                    <a:lnTo>
                      <a:pt x="197" y="98"/>
                    </a:lnTo>
                    <a:lnTo>
                      <a:pt x="195" y="109"/>
                    </a:lnTo>
                    <a:lnTo>
                      <a:pt x="194" y="118"/>
                    </a:lnTo>
                    <a:lnTo>
                      <a:pt x="191" y="128"/>
                    </a:lnTo>
                    <a:lnTo>
                      <a:pt x="189" y="137"/>
                    </a:lnTo>
                    <a:lnTo>
                      <a:pt x="185" y="145"/>
                    </a:lnTo>
                    <a:lnTo>
                      <a:pt x="179" y="153"/>
                    </a:lnTo>
                    <a:lnTo>
                      <a:pt x="174" y="161"/>
                    </a:lnTo>
                    <a:lnTo>
                      <a:pt x="167" y="168"/>
                    </a:lnTo>
                    <a:lnTo>
                      <a:pt x="161" y="174"/>
                    </a:lnTo>
                    <a:lnTo>
                      <a:pt x="153" y="180"/>
                    </a:lnTo>
                    <a:lnTo>
                      <a:pt x="145" y="185"/>
                    </a:lnTo>
                    <a:lnTo>
                      <a:pt x="135" y="189"/>
                    </a:lnTo>
                    <a:lnTo>
                      <a:pt x="127" y="193"/>
                    </a:lnTo>
                    <a:lnTo>
                      <a:pt x="118" y="194"/>
                    </a:lnTo>
                    <a:lnTo>
                      <a:pt x="107" y="196"/>
                    </a:lnTo>
                    <a:lnTo>
                      <a:pt x="98" y="197"/>
                    </a:lnTo>
                    <a:lnTo>
                      <a:pt x="98" y="197"/>
                    </a:lnTo>
                    <a:lnTo>
                      <a:pt x="87" y="196"/>
                    </a:lnTo>
                    <a:lnTo>
                      <a:pt x="78" y="194"/>
                    </a:lnTo>
                    <a:lnTo>
                      <a:pt x="69" y="193"/>
                    </a:lnTo>
                    <a:lnTo>
                      <a:pt x="59" y="189"/>
                    </a:lnTo>
                    <a:lnTo>
                      <a:pt x="51" y="185"/>
                    </a:lnTo>
                    <a:lnTo>
                      <a:pt x="43" y="180"/>
                    </a:lnTo>
                    <a:lnTo>
                      <a:pt x="35" y="174"/>
                    </a:lnTo>
                    <a:lnTo>
                      <a:pt x="29" y="168"/>
                    </a:lnTo>
                    <a:lnTo>
                      <a:pt x="22" y="161"/>
                    </a:lnTo>
                    <a:lnTo>
                      <a:pt x="17" y="153"/>
                    </a:lnTo>
                    <a:lnTo>
                      <a:pt x="12" y="145"/>
                    </a:lnTo>
                    <a:lnTo>
                      <a:pt x="8" y="137"/>
                    </a:lnTo>
                    <a:lnTo>
                      <a:pt x="4" y="128"/>
                    </a:lnTo>
                    <a:lnTo>
                      <a:pt x="2" y="118"/>
                    </a:lnTo>
                    <a:lnTo>
                      <a:pt x="0" y="109"/>
                    </a:lnTo>
                    <a:lnTo>
                      <a:pt x="0" y="98"/>
                    </a:lnTo>
                    <a:lnTo>
                      <a:pt x="0" y="98"/>
                    </a:lnTo>
                    <a:lnTo>
                      <a:pt x="0" y="89"/>
                    </a:lnTo>
                    <a:lnTo>
                      <a:pt x="2" y="78"/>
                    </a:lnTo>
                    <a:lnTo>
                      <a:pt x="4" y="69"/>
                    </a:lnTo>
                    <a:lnTo>
                      <a:pt x="8" y="60"/>
                    </a:lnTo>
                    <a:lnTo>
                      <a:pt x="12" y="52"/>
                    </a:lnTo>
                    <a:lnTo>
                      <a:pt x="17" y="44"/>
                    </a:lnTo>
                    <a:lnTo>
                      <a:pt x="22" y="36"/>
                    </a:lnTo>
                    <a:lnTo>
                      <a:pt x="29" y="29"/>
                    </a:lnTo>
                    <a:lnTo>
                      <a:pt x="35" y="23"/>
                    </a:lnTo>
                    <a:lnTo>
                      <a:pt x="43" y="17"/>
                    </a:lnTo>
                    <a:lnTo>
                      <a:pt x="51" y="12"/>
                    </a:lnTo>
                    <a:lnTo>
                      <a:pt x="59" y="8"/>
                    </a:lnTo>
                    <a:lnTo>
                      <a:pt x="69" y="5"/>
                    </a:lnTo>
                    <a:lnTo>
                      <a:pt x="78" y="3"/>
                    </a:lnTo>
                    <a:lnTo>
                      <a:pt x="87" y="1"/>
                    </a:lnTo>
                    <a:lnTo>
                      <a:pt x="98" y="0"/>
                    </a:lnTo>
                    <a:lnTo>
                      <a:pt x="98" y="0"/>
                    </a:lnTo>
                    <a:lnTo>
                      <a:pt x="107" y="1"/>
                    </a:lnTo>
                    <a:lnTo>
                      <a:pt x="118" y="3"/>
                    </a:lnTo>
                    <a:lnTo>
                      <a:pt x="127" y="5"/>
                    </a:lnTo>
                    <a:lnTo>
                      <a:pt x="135" y="8"/>
                    </a:lnTo>
                    <a:lnTo>
                      <a:pt x="145" y="12"/>
                    </a:lnTo>
                    <a:lnTo>
                      <a:pt x="153" y="17"/>
                    </a:lnTo>
                    <a:lnTo>
                      <a:pt x="161" y="23"/>
                    </a:lnTo>
                    <a:lnTo>
                      <a:pt x="167" y="29"/>
                    </a:lnTo>
                    <a:lnTo>
                      <a:pt x="174" y="36"/>
                    </a:lnTo>
                    <a:lnTo>
                      <a:pt x="179" y="44"/>
                    </a:lnTo>
                    <a:lnTo>
                      <a:pt x="185" y="52"/>
                    </a:lnTo>
                    <a:lnTo>
                      <a:pt x="189" y="60"/>
                    </a:lnTo>
                    <a:lnTo>
                      <a:pt x="191" y="69"/>
                    </a:lnTo>
                    <a:lnTo>
                      <a:pt x="194" y="78"/>
                    </a:lnTo>
                    <a:lnTo>
                      <a:pt x="195" y="89"/>
                    </a:lnTo>
                    <a:lnTo>
                      <a:pt x="197" y="98"/>
                    </a:lnTo>
                    <a:lnTo>
                      <a:pt x="197" y="98"/>
                    </a:lnTo>
                    <a:close/>
                  </a:path>
                </a:pathLst>
              </a:custGeom>
              <a:solidFill>
                <a:srgbClr val="4ABF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195">
                <a:extLst>
                  <a:ext uri="{FF2B5EF4-FFF2-40B4-BE49-F238E27FC236}">
                    <a16:creationId xmlns:a16="http://schemas.microsoft.com/office/drawing/2014/main" id="{A2A1AB8E-4C0B-402B-804E-7BA412FFB046}"/>
                  </a:ext>
                </a:extLst>
              </p:cNvPr>
              <p:cNvSpPr>
                <a:spLocks/>
              </p:cNvSpPr>
              <p:nvPr/>
            </p:nvSpPr>
            <p:spPr bwMode="auto">
              <a:xfrm>
                <a:off x="-4540250" y="2171700"/>
                <a:ext cx="73025" cy="73025"/>
              </a:xfrm>
              <a:custGeom>
                <a:avLst/>
                <a:gdLst>
                  <a:gd name="T0" fmla="*/ 182 w 182"/>
                  <a:gd name="T1" fmla="*/ 90 h 182"/>
                  <a:gd name="T2" fmla="*/ 181 w 182"/>
                  <a:gd name="T3" fmla="*/ 109 h 182"/>
                  <a:gd name="T4" fmla="*/ 176 w 182"/>
                  <a:gd name="T5" fmla="*/ 126 h 182"/>
                  <a:gd name="T6" fmla="*/ 168 w 182"/>
                  <a:gd name="T7" fmla="*/ 142 h 182"/>
                  <a:gd name="T8" fmla="*/ 156 w 182"/>
                  <a:gd name="T9" fmla="*/ 156 h 182"/>
                  <a:gd name="T10" fmla="*/ 142 w 182"/>
                  <a:gd name="T11" fmla="*/ 166 h 182"/>
                  <a:gd name="T12" fmla="*/ 128 w 182"/>
                  <a:gd name="T13" fmla="*/ 176 h 182"/>
                  <a:gd name="T14" fmla="*/ 110 w 182"/>
                  <a:gd name="T15" fmla="*/ 181 h 182"/>
                  <a:gd name="T16" fmla="*/ 92 w 182"/>
                  <a:gd name="T17" fmla="*/ 182 h 182"/>
                  <a:gd name="T18" fmla="*/ 82 w 182"/>
                  <a:gd name="T19" fmla="*/ 182 h 182"/>
                  <a:gd name="T20" fmla="*/ 64 w 182"/>
                  <a:gd name="T21" fmla="*/ 178 h 182"/>
                  <a:gd name="T22" fmla="*/ 48 w 182"/>
                  <a:gd name="T23" fmla="*/ 172 h 182"/>
                  <a:gd name="T24" fmla="*/ 33 w 182"/>
                  <a:gd name="T25" fmla="*/ 161 h 182"/>
                  <a:gd name="T26" fmla="*/ 21 w 182"/>
                  <a:gd name="T27" fmla="*/ 149 h 182"/>
                  <a:gd name="T28" fmla="*/ 12 w 182"/>
                  <a:gd name="T29" fmla="*/ 134 h 182"/>
                  <a:gd name="T30" fmla="*/ 4 w 182"/>
                  <a:gd name="T31" fmla="*/ 118 h 182"/>
                  <a:gd name="T32" fmla="*/ 1 w 182"/>
                  <a:gd name="T33" fmla="*/ 100 h 182"/>
                  <a:gd name="T34" fmla="*/ 0 w 182"/>
                  <a:gd name="T35" fmla="*/ 90 h 182"/>
                  <a:gd name="T36" fmla="*/ 3 w 182"/>
                  <a:gd name="T37" fmla="*/ 73 h 182"/>
                  <a:gd name="T38" fmla="*/ 8 w 182"/>
                  <a:gd name="T39" fmla="*/ 56 h 182"/>
                  <a:gd name="T40" fmla="*/ 16 w 182"/>
                  <a:gd name="T41" fmla="*/ 40 h 182"/>
                  <a:gd name="T42" fmla="*/ 26 w 182"/>
                  <a:gd name="T43" fmla="*/ 27 h 182"/>
                  <a:gd name="T44" fmla="*/ 41 w 182"/>
                  <a:gd name="T45" fmla="*/ 16 h 182"/>
                  <a:gd name="T46" fmla="*/ 56 w 182"/>
                  <a:gd name="T47" fmla="*/ 7 h 182"/>
                  <a:gd name="T48" fmla="*/ 73 w 182"/>
                  <a:gd name="T49" fmla="*/ 1 h 182"/>
                  <a:gd name="T50" fmla="*/ 92 w 182"/>
                  <a:gd name="T51" fmla="*/ 0 h 182"/>
                  <a:gd name="T52" fmla="*/ 101 w 182"/>
                  <a:gd name="T53" fmla="*/ 0 h 182"/>
                  <a:gd name="T54" fmla="*/ 118 w 182"/>
                  <a:gd name="T55" fmla="*/ 4 h 182"/>
                  <a:gd name="T56" fmla="*/ 136 w 182"/>
                  <a:gd name="T57" fmla="*/ 11 h 182"/>
                  <a:gd name="T58" fmla="*/ 149 w 182"/>
                  <a:gd name="T59" fmla="*/ 21 h 182"/>
                  <a:gd name="T60" fmla="*/ 162 w 182"/>
                  <a:gd name="T61" fmla="*/ 33 h 182"/>
                  <a:gd name="T62" fmla="*/ 172 w 182"/>
                  <a:gd name="T63" fmla="*/ 48 h 182"/>
                  <a:gd name="T64" fmla="*/ 178 w 182"/>
                  <a:gd name="T65" fmla="*/ 64 h 182"/>
                  <a:gd name="T66" fmla="*/ 182 w 182"/>
                  <a:gd name="T67" fmla="*/ 81 h 182"/>
                  <a:gd name="T68" fmla="*/ 182 w 182"/>
                  <a:gd name="T69" fmla="*/ 9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2" h="182">
                    <a:moveTo>
                      <a:pt x="182" y="90"/>
                    </a:moveTo>
                    <a:lnTo>
                      <a:pt x="182" y="90"/>
                    </a:lnTo>
                    <a:lnTo>
                      <a:pt x="182" y="100"/>
                    </a:lnTo>
                    <a:lnTo>
                      <a:pt x="181" y="109"/>
                    </a:lnTo>
                    <a:lnTo>
                      <a:pt x="178" y="118"/>
                    </a:lnTo>
                    <a:lnTo>
                      <a:pt x="176" y="126"/>
                    </a:lnTo>
                    <a:lnTo>
                      <a:pt x="172" y="134"/>
                    </a:lnTo>
                    <a:lnTo>
                      <a:pt x="168" y="142"/>
                    </a:lnTo>
                    <a:lnTo>
                      <a:pt x="162" y="149"/>
                    </a:lnTo>
                    <a:lnTo>
                      <a:pt x="156" y="156"/>
                    </a:lnTo>
                    <a:lnTo>
                      <a:pt x="149" y="161"/>
                    </a:lnTo>
                    <a:lnTo>
                      <a:pt x="142" y="166"/>
                    </a:lnTo>
                    <a:lnTo>
                      <a:pt x="136" y="172"/>
                    </a:lnTo>
                    <a:lnTo>
                      <a:pt x="128" y="176"/>
                    </a:lnTo>
                    <a:lnTo>
                      <a:pt x="118" y="178"/>
                    </a:lnTo>
                    <a:lnTo>
                      <a:pt x="110" y="181"/>
                    </a:lnTo>
                    <a:lnTo>
                      <a:pt x="101" y="182"/>
                    </a:lnTo>
                    <a:lnTo>
                      <a:pt x="92" y="182"/>
                    </a:lnTo>
                    <a:lnTo>
                      <a:pt x="92" y="182"/>
                    </a:lnTo>
                    <a:lnTo>
                      <a:pt x="82" y="182"/>
                    </a:lnTo>
                    <a:lnTo>
                      <a:pt x="73" y="181"/>
                    </a:lnTo>
                    <a:lnTo>
                      <a:pt x="64" y="178"/>
                    </a:lnTo>
                    <a:lnTo>
                      <a:pt x="56" y="176"/>
                    </a:lnTo>
                    <a:lnTo>
                      <a:pt x="48" y="172"/>
                    </a:lnTo>
                    <a:lnTo>
                      <a:pt x="41" y="166"/>
                    </a:lnTo>
                    <a:lnTo>
                      <a:pt x="33" y="161"/>
                    </a:lnTo>
                    <a:lnTo>
                      <a:pt x="26" y="156"/>
                    </a:lnTo>
                    <a:lnTo>
                      <a:pt x="21" y="149"/>
                    </a:lnTo>
                    <a:lnTo>
                      <a:pt x="16" y="142"/>
                    </a:lnTo>
                    <a:lnTo>
                      <a:pt x="12" y="134"/>
                    </a:lnTo>
                    <a:lnTo>
                      <a:pt x="8" y="126"/>
                    </a:lnTo>
                    <a:lnTo>
                      <a:pt x="4" y="118"/>
                    </a:lnTo>
                    <a:lnTo>
                      <a:pt x="3" y="109"/>
                    </a:lnTo>
                    <a:lnTo>
                      <a:pt x="1" y="100"/>
                    </a:lnTo>
                    <a:lnTo>
                      <a:pt x="0" y="90"/>
                    </a:lnTo>
                    <a:lnTo>
                      <a:pt x="0" y="90"/>
                    </a:lnTo>
                    <a:lnTo>
                      <a:pt x="1" y="81"/>
                    </a:lnTo>
                    <a:lnTo>
                      <a:pt x="3" y="73"/>
                    </a:lnTo>
                    <a:lnTo>
                      <a:pt x="4" y="64"/>
                    </a:lnTo>
                    <a:lnTo>
                      <a:pt x="8" y="56"/>
                    </a:lnTo>
                    <a:lnTo>
                      <a:pt x="12" y="48"/>
                    </a:lnTo>
                    <a:lnTo>
                      <a:pt x="16" y="40"/>
                    </a:lnTo>
                    <a:lnTo>
                      <a:pt x="21" y="33"/>
                    </a:lnTo>
                    <a:lnTo>
                      <a:pt x="26" y="27"/>
                    </a:lnTo>
                    <a:lnTo>
                      <a:pt x="33" y="21"/>
                    </a:lnTo>
                    <a:lnTo>
                      <a:pt x="41" y="16"/>
                    </a:lnTo>
                    <a:lnTo>
                      <a:pt x="48" y="11"/>
                    </a:lnTo>
                    <a:lnTo>
                      <a:pt x="56" y="7"/>
                    </a:lnTo>
                    <a:lnTo>
                      <a:pt x="64" y="4"/>
                    </a:lnTo>
                    <a:lnTo>
                      <a:pt x="73" y="1"/>
                    </a:lnTo>
                    <a:lnTo>
                      <a:pt x="82" y="0"/>
                    </a:lnTo>
                    <a:lnTo>
                      <a:pt x="92" y="0"/>
                    </a:lnTo>
                    <a:lnTo>
                      <a:pt x="92" y="0"/>
                    </a:lnTo>
                    <a:lnTo>
                      <a:pt x="101" y="0"/>
                    </a:lnTo>
                    <a:lnTo>
                      <a:pt x="110" y="1"/>
                    </a:lnTo>
                    <a:lnTo>
                      <a:pt x="118" y="4"/>
                    </a:lnTo>
                    <a:lnTo>
                      <a:pt x="128" y="7"/>
                    </a:lnTo>
                    <a:lnTo>
                      <a:pt x="136" y="11"/>
                    </a:lnTo>
                    <a:lnTo>
                      <a:pt x="142" y="16"/>
                    </a:lnTo>
                    <a:lnTo>
                      <a:pt x="149" y="21"/>
                    </a:lnTo>
                    <a:lnTo>
                      <a:pt x="156" y="27"/>
                    </a:lnTo>
                    <a:lnTo>
                      <a:pt x="162" y="33"/>
                    </a:lnTo>
                    <a:lnTo>
                      <a:pt x="168" y="40"/>
                    </a:lnTo>
                    <a:lnTo>
                      <a:pt x="172" y="48"/>
                    </a:lnTo>
                    <a:lnTo>
                      <a:pt x="176" y="56"/>
                    </a:lnTo>
                    <a:lnTo>
                      <a:pt x="178" y="64"/>
                    </a:lnTo>
                    <a:lnTo>
                      <a:pt x="181" y="73"/>
                    </a:lnTo>
                    <a:lnTo>
                      <a:pt x="182" y="81"/>
                    </a:lnTo>
                    <a:lnTo>
                      <a:pt x="182" y="90"/>
                    </a:lnTo>
                    <a:lnTo>
                      <a:pt x="182" y="90"/>
                    </a:lnTo>
                    <a:close/>
                  </a:path>
                </a:pathLst>
              </a:custGeom>
              <a:solidFill>
                <a:srgbClr val="4ABF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96">
                <a:extLst>
                  <a:ext uri="{FF2B5EF4-FFF2-40B4-BE49-F238E27FC236}">
                    <a16:creationId xmlns:a16="http://schemas.microsoft.com/office/drawing/2014/main" id="{A7D99960-4369-4A8A-A993-E77EF271D7CD}"/>
                  </a:ext>
                </a:extLst>
              </p:cNvPr>
              <p:cNvSpPr>
                <a:spLocks/>
              </p:cNvSpPr>
              <p:nvPr/>
            </p:nvSpPr>
            <p:spPr bwMode="auto">
              <a:xfrm>
                <a:off x="-4475163" y="2146300"/>
                <a:ext cx="73025" cy="73025"/>
              </a:xfrm>
              <a:custGeom>
                <a:avLst/>
                <a:gdLst>
                  <a:gd name="T0" fmla="*/ 183 w 183"/>
                  <a:gd name="T1" fmla="*/ 92 h 183"/>
                  <a:gd name="T2" fmla="*/ 181 w 183"/>
                  <a:gd name="T3" fmla="*/ 110 h 183"/>
                  <a:gd name="T4" fmla="*/ 176 w 183"/>
                  <a:gd name="T5" fmla="*/ 127 h 183"/>
                  <a:gd name="T6" fmla="*/ 168 w 183"/>
                  <a:gd name="T7" fmla="*/ 142 h 183"/>
                  <a:gd name="T8" fmla="*/ 156 w 183"/>
                  <a:gd name="T9" fmla="*/ 155 h 183"/>
                  <a:gd name="T10" fmla="*/ 143 w 183"/>
                  <a:gd name="T11" fmla="*/ 167 h 183"/>
                  <a:gd name="T12" fmla="*/ 128 w 183"/>
                  <a:gd name="T13" fmla="*/ 175 h 183"/>
                  <a:gd name="T14" fmla="*/ 111 w 183"/>
                  <a:gd name="T15" fmla="*/ 181 h 183"/>
                  <a:gd name="T16" fmla="*/ 92 w 183"/>
                  <a:gd name="T17" fmla="*/ 183 h 183"/>
                  <a:gd name="T18" fmla="*/ 83 w 183"/>
                  <a:gd name="T19" fmla="*/ 182 h 183"/>
                  <a:gd name="T20" fmla="*/ 64 w 183"/>
                  <a:gd name="T21" fmla="*/ 178 h 183"/>
                  <a:gd name="T22" fmla="*/ 48 w 183"/>
                  <a:gd name="T23" fmla="*/ 171 h 183"/>
                  <a:gd name="T24" fmla="*/ 33 w 183"/>
                  <a:gd name="T25" fmla="*/ 162 h 183"/>
                  <a:gd name="T26" fmla="*/ 22 w 183"/>
                  <a:gd name="T27" fmla="*/ 150 h 183"/>
                  <a:gd name="T28" fmla="*/ 12 w 183"/>
                  <a:gd name="T29" fmla="*/ 135 h 183"/>
                  <a:gd name="T30" fmla="*/ 4 w 183"/>
                  <a:gd name="T31" fmla="*/ 118 h 183"/>
                  <a:gd name="T32" fmla="*/ 2 w 183"/>
                  <a:gd name="T33" fmla="*/ 101 h 183"/>
                  <a:gd name="T34" fmla="*/ 0 w 183"/>
                  <a:gd name="T35" fmla="*/ 92 h 183"/>
                  <a:gd name="T36" fmla="*/ 3 w 183"/>
                  <a:gd name="T37" fmla="*/ 73 h 183"/>
                  <a:gd name="T38" fmla="*/ 8 w 183"/>
                  <a:gd name="T39" fmla="*/ 56 h 183"/>
                  <a:gd name="T40" fmla="*/ 16 w 183"/>
                  <a:gd name="T41" fmla="*/ 41 h 183"/>
                  <a:gd name="T42" fmla="*/ 27 w 183"/>
                  <a:gd name="T43" fmla="*/ 28 h 183"/>
                  <a:gd name="T44" fmla="*/ 41 w 183"/>
                  <a:gd name="T45" fmla="*/ 16 h 183"/>
                  <a:gd name="T46" fmla="*/ 56 w 183"/>
                  <a:gd name="T47" fmla="*/ 8 h 183"/>
                  <a:gd name="T48" fmla="*/ 73 w 183"/>
                  <a:gd name="T49" fmla="*/ 2 h 183"/>
                  <a:gd name="T50" fmla="*/ 92 w 183"/>
                  <a:gd name="T51" fmla="*/ 0 h 183"/>
                  <a:gd name="T52" fmla="*/ 101 w 183"/>
                  <a:gd name="T53" fmla="*/ 1 h 183"/>
                  <a:gd name="T54" fmla="*/ 119 w 183"/>
                  <a:gd name="T55" fmla="*/ 5 h 183"/>
                  <a:gd name="T56" fmla="*/ 136 w 183"/>
                  <a:gd name="T57" fmla="*/ 12 h 183"/>
                  <a:gd name="T58" fmla="*/ 151 w 183"/>
                  <a:gd name="T59" fmla="*/ 21 h 183"/>
                  <a:gd name="T60" fmla="*/ 163 w 183"/>
                  <a:gd name="T61" fmla="*/ 33 h 183"/>
                  <a:gd name="T62" fmla="*/ 172 w 183"/>
                  <a:gd name="T63" fmla="*/ 48 h 183"/>
                  <a:gd name="T64" fmla="*/ 179 w 183"/>
                  <a:gd name="T65" fmla="*/ 65 h 183"/>
                  <a:gd name="T66" fmla="*/ 183 w 183"/>
                  <a:gd name="T67" fmla="*/ 82 h 183"/>
                  <a:gd name="T68" fmla="*/ 183 w 183"/>
                  <a:gd name="T69" fmla="*/ 9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3" h="183">
                    <a:moveTo>
                      <a:pt x="183" y="92"/>
                    </a:moveTo>
                    <a:lnTo>
                      <a:pt x="183" y="92"/>
                    </a:lnTo>
                    <a:lnTo>
                      <a:pt x="183" y="101"/>
                    </a:lnTo>
                    <a:lnTo>
                      <a:pt x="181" y="110"/>
                    </a:lnTo>
                    <a:lnTo>
                      <a:pt x="179" y="118"/>
                    </a:lnTo>
                    <a:lnTo>
                      <a:pt x="176" y="127"/>
                    </a:lnTo>
                    <a:lnTo>
                      <a:pt x="172" y="135"/>
                    </a:lnTo>
                    <a:lnTo>
                      <a:pt x="168" y="142"/>
                    </a:lnTo>
                    <a:lnTo>
                      <a:pt x="163" y="150"/>
                    </a:lnTo>
                    <a:lnTo>
                      <a:pt x="156" y="155"/>
                    </a:lnTo>
                    <a:lnTo>
                      <a:pt x="151" y="162"/>
                    </a:lnTo>
                    <a:lnTo>
                      <a:pt x="143" y="167"/>
                    </a:lnTo>
                    <a:lnTo>
                      <a:pt x="136" y="171"/>
                    </a:lnTo>
                    <a:lnTo>
                      <a:pt x="128" y="175"/>
                    </a:lnTo>
                    <a:lnTo>
                      <a:pt x="119" y="178"/>
                    </a:lnTo>
                    <a:lnTo>
                      <a:pt x="111" y="181"/>
                    </a:lnTo>
                    <a:lnTo>
                      <a:pt x="101" y="182"/>
                    </a:lnTo>
                    <a:lnTo>
                      <a:pt x="92" y="183"/>
                    </a:lnTo>
                    <a:lnTo>
                      <a:pt x="92" y="183"/>
                    </a:lnTo>
                    <a:lnTo>
                      <a:pt x="83" y="182"/>
                    </a:lnTo>
                    <a:lnTo>
                      <a:pt x="73" y="181"/>
                    </a:lnTo>
                    <a:lnTo>
                      <a:pt x="64" y="178"/>
                    </a:lnTo>
                    <a:lnTo>
                      <a:pt x="56" y="175"/>
                    </a:lnTo>
                    <a:lnTo>
                      <a:pt x="48" y="171"/>
                    </a:lnTo>
                    <a:lnTo>
                      <a:pt x="41" y="167"/>
                    </a:lnTo>
                    <a:lnTo>
                      <a:pt x="33" y="162"/>
                    </a:lnTo>
                    <a:lnTo>
                      <a:pt x="27" y="155"/>
                    </a:lnTo>
                    <a:lnTo>
                      <a:pt x="22" y="150"/>
                    </a:lnTo>
                    <a:lnTo>
                      <a:pt x="16" y="142"/>
                    </a:lnTo>
                    <a:lnTo>
                      <a:pt x="12" y="135"/>
                    </a:lnTo>
                    <a:lnTo>
                      <a:pt x="8" y="127"/>
                    </a:lnTo>
                    <a:lnTo>
                      <a:pt x="4" y="118"/>
                    </a:lnTo>
                    <a:lnTo>
                      <a:pt x="3" y="110"/>
                    </a:lnTo>
                    <a:lnTo>
                      <a:pt x="2" y="101"/>
                    </a:lnTo>
                    <a:lnTo>
                      <a:pt x="0" y="92"/>
                    </a:lnTo>
                    <a:lnTo>
                      <a:pt x="0" y="92"/>
                    </a:lnTo>
                    <a:lnTo>
                      <a:pt x="2" y="82"/>
                    </a:lnTo>
                    <a:lnTo>
                      <a:pt x="3" y="73"/>
                    </a:lnTo>
                    <a:lnTo>
                      <a:pt x="4" y="65"/>
                    </a:lnTo>
                    <a:lnTo>
                      <a:pt x="8" y="56"/>
                    </a:lnTo>
                    <a:lnTo>
                      <a:pt x="12" y="48"/>
                    </a:lnTo>
                    <a:lnTo>
                      <a:pt x="16" y="41"/>
                    </a:lnTo>
                    <a:lnTo>
                      <a:pt x="22" y="33"/>
                    </a:lnTo>
                    <a:lnTo>
                      <a:pt x="27" y="28"/>
                    </a:lnTo>
                    <a:lnTo>
                      <a:pt x="33" y="21"/>
                    </a:lnTo>
                    <a:lnTo>
                      <a:pt x="41" y="16"/>
                    </a:lnTo>
                    <a:lnTo>
                      <a:pt x="48" y="12"/>
                    </a:lnTo>
                    <a:lnTo>
                      <a:pt x="56" y="8"/>
                    </a:lnTo>
                    <a:lnTo>
                      <a:pt x="64" y="5"/>
                    </a:lnTo>
                    <a:lnTo>
                      <a:pt x="73" y="2"/>
                    </a:lnTo>
                    <a:lnTo>
                      <a:pt x="83" y="1"/>
                    </a:lnTo>
                    <a:lnTo>
                      <a:pt x="92" y="0"/>
                    </a:lnTo>
                    <a:lnTo>
                      <a:pt x="92" y="0"/>
                    </a:lnTo>
                    <a:lnTo>
                      <a:pt x="101" y="1"/>
                    </a:lnTo>
                    <a:lnTo>
                      <a:pt x="111" y="2"/>
                    </a:lnTo>
                    <a:lnTo>
                      <a:pt x="119" y="5"/>
                    </a:lnTo>
                    <a:lnTo>
                      <a:pt x="128" y="8"/>
                    </a:lnTo>
                    <a:lnTo>
                      <a:pt x="136" y="12"/>
                    </a:lnTo>
                    <a:lnTo>
                      <a:pt x="143" y="16"/>
                    </a:lnTo>
                    <a:lnTo>
                      <a:pt x="151" y="21"/>
                    </a:lnTo>
                    <a:lnTo>
                      <a:pt x="156" y="28"/>
                    </a:lnTo>
                    <a:lnTo>
                      <a:pt x="163" y="33"/>
                    </a:lnTo>
                    <a:lnTo>
                      <a:pt x="168" y="41"/>
                    </a:lnTo>
                    <a:lnTo>
                      <a:pt x="172" y="48"/>
                    </a:lnTo>
                    <a:lnTo>
                      <a:pt x="176" y="56"/>
                    </a:lnTo>
                    <a:lnTo>
                      <a:pt x="179" y="65"/>
                    </a:lnTo>
                    <a:lnTo>
                      <a:pt x="181" y="73"/>
                    </a:lnTo>
                    <a:lnTo>
                      <a:pt x="183" y="82"/>
                    </a:lnTo>
                    <a:lnTo>
                      <a:pt x="183" y="92"/>
                    </a:lnTo>
                    <a:lnTo>
                      <a:pt x="183" y="92"/>
                    </a:lnTo>
                    <a:close/>
                  </a:path>
                </a:pathLst>
              </a:custGeom>
              <a:solidFill>
                <a:srgbClr val="4ABF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197">
                <a:extLst>
                  <a:ext uri="{FF2B5EF4-FFF2-40B4-BE49-F238E27FC236}">
                    <a16:creationId xmlns:a16="http://schemas.microsoft.com/office/drawing/2014/main" id="{F4A77A3C-1DD6-4CAC-ADA6-86AC28F77C74}"/>
                  </a:ext>
                </a:extLst>
              </p:cNvPr>
              <p:cNvSpPr>
                <a:spLocks/>
              </p:cNvSpPr>
              <p:nvPr/>
            </p:nvSpPr>
            <p:spPr bwMode="auto">
              <a:xfrm>
                <a:off x="-4430713" y="2093913"/>
                <a:ext cx="73025" cy="73025"/>
              </a:xfrm>
              <a:custGeom>
                <a:avLst/>
                <a:gdLst>
                  <a:gd name="T0" fmla="*/ 183 w 183"/>
                  <a:gd name="T1" fmla="*/ 91 h 182"/>
                  <a:gd name="T2" fmla="*/ 181 w 183"/>
                  <a:gd name="T3" fmla="*/ 110 h 182"/>
                  <a:gd name="T4" fmla="*/ 175 w 183"/>
                  <a:gd name="T5" fmla="*/ 127 h 182"/>
                  <a:gd name="T6" fmla="*/ 167 w 183"/>
                  <a:gd name="T7" fmla="*/ 142 h 182"/>
                  <a:gd name="T8" fmla="*/ 155 w 183"/>
                  <a:gd name="T9" fmla="*/ 155 h 182"/>
                  <a:gd name="T10" fmla="*/ 142 w 183"/>
                  <a:gd name="T11" fmla="*/ 167 h 182"/>
                  <a:gd name="T12" fmla="*/ 127 w 183"/>
                  <a:gd name="T13" fmla="*/ 175 h 182"/>
                  <a:gd name="T14" fmla="*/ 110 w 183"/>
                  <a:gd name="T15" fmla="*/ 181 h 182"/>
                  <a:gd name="T16" fmla="*/ 92 w 183"/>
                  <a:gd name="T17" fmla="*/ 182 h 182"/>
                  <a:gd name="T18" fmla="*/ 82 w 183"/>
                  <a:gd name="T19" fmla="*/ 182 h 182"/>
                  <a:gd name="T20" fmla="*/ 65 w 183"/>
                  <a:gd name="T21" fmla="*/ 178 h 182"/>
                  <a:gd name="T22" fmla="*/ 48 w 183"/>
                  <a:gd name="T23" fmla="*/ 171 h 182"/>
                  <a:gd name="T24" fmla="*/ 33 w 183"/>
                  <a:gd name="T25" fmla="*/ 162 h 182"/>
                  <a:gd name="T26" fmla="*/ 21 w 183"/>
                  <a:gd name="T27" fmla="*/ 150 h 182"/>
                  <a:gd name="T28" fmla="*/ 12 w 183"/>
                  <a:gd name="T29" fmla="*/ 135 h 182"/>
                  <a:gd name="T30" fmla="*/ 4 w 183"/>
                  <a:gd name="T31" fmla="*/ 118 h 182"/>
                  <a:gd name="T32" fmla="*/ 1 w 183"/>
                  <a:gd name="T33" fmla="*/ 101 h 182"/>
                  <a:gd name="T34" fmla="*/ 0 w 183"/>
                  <a:gd name="T35" fmla="*/ 91 h 182"/>
                  <a:gd name="T36" fmla="*/ 2 w 183"/>
                  <a:gd name="T37" fmla="*/ 73 h 182"/>
                  <a:gd name="T38" fmla="*/ 8 w 183"/>
                  <a:gd name="T39" fmla="*/ 56 h 182"/>
                  <a:gd name="T40" fmla="*/ 16 w 183"/>
                  <a:gd name="T41" fmla="*/ 41 h 182"/>
                  <a:gd name="T42" fmla="*/ 26 w 183"/>
                  <a:gd name="T43" fmla="*/ 26 h 182"/>
                  <a:gd name="T44" fmla="*/ 41 w 183"/>
                  <a:gd name="T45" fmla="*/ 16 h 182"/>
                  <a:gd name="T46" fmla="*/ 56 w 183"/>
                  <a:gd name="T47" fmla="*/ 8 h 182"/>
                  <a:gd name="T48" fmla="*/ 73 w 183"/>
                  <a:gd name="T49" fmla="*/ 2 h 182"/>
                  <a:gd name="T50" fmla="*/ 92 w 183"/>
                  <a:gd name="T51" fmla="*/ 0 h 182"/>
                  <a:gd name="T52" fmla="*/ 101 w 183"/>
                  <a:gd name="T53" fmla="*/ 1 h 182"/>
                  <a:gd name="T54" fmla="*/ 118 w 183"/>
                  <a:gd name="T55" fmla="*/ 4 h 182"/>
                  <a:gd name="T56" fmla="*/ 135 w 183"/>
                  <a:gd name="T57" fmla="*/ 12 h 182"/>
                  <a:gd name="T58" fmla="*/ 150 w 183"/>
                  <a:gd name="T59" fmla="*/ 21 h 182"/>
                  <a:gd name="T60" fmla="*/ 162 w 183"/>
                  <a:gd name="T61" fmla="*/ 33 h 182"/>
                  <a:gd name="T62" fmla="*/ 171 w 183"/>
                  <a:gd name="T63" fmla="*/ 48 h 182"/>
                  <a:gd name="T64" fmla="*/ 178 w 183"/>
                  <a:gd name="T65" fmla="*/ 65 h 182"/>
                  <a:gd name="T66" fmla="*/ 182 w 183"/>
                  <a:gd name="T67" fmla="*/ 82 h 182"/>
                  <a:gd name="T68" fmla="*/ 183 w 183"/>
                  <a:gd name="T69" fmla="*/ 9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3" h="182">
                    <a:moveTo>
                      <a:pt x="183" y="91"/>
                    </a:moveTo>
                    <a:lnTo>
                      <a:pt x="183" y="91"/>
                    </a:lnTo>
                    <a:lnTo>
                      <a:pt x="182" y="101"/>
                    </a:lnTo>
                    <a:lnTo>
                      <a:pt x="181" y="110"/>
                    </a:lnTo>
                    <a:lnTo>
                      <a:pt x="178" y="118"/>
                    </a:lnTo>
                    <a:lnTo>
                      <a:pt x="175" y="127"/>
                    </a:lnTo>
                    <a:lnTo>
                      <a:pt x="171" y="135"/>
                    </a:lnTo>
                    <a:lnTo>
                      <a:pt x="167" y="142"/>
                    </a:lnTo>
                    <a:lnTo>
                      <a:pt x="162" y="150"/>
                    </a:lnTo>
                    <a:lnTo>
                      <a:pt x="155" y="155"/>
                    </a:lnTo>
                    <a:lnTo>
                      <a:pt x="150" y="162"/>
                    </a:lnTo>
                    <a:lnTo>
                      <a:pt x="142" y="167"/>
                    </a:lnTo>
                    <a:lnTo>
                      <a:pt x="135" y="171"/>
                    </a:lnTo>
                    <a:lnTo>
                      <a:pt x="127" y="175"/>
                    </a:lnTo>
                    <a:lnTo>
                      <a:pt x="118" y="178"/>
                    </a:lnTo>
                    <a:lnTo>
                      <a:pt x="110" y="181"/>
                    </a:lnTo>
                    <a:lnTo>
                      <a:pt x="101" y="182"/>
                    </a:lnTo>
                    <a:lnTo>
                      <a:pt x="92" y="182"/>
                    </a:lnTo>
                    <a:lnTo>
                      <a:pt x="92" y="182"/>
                    </a:lnTo>
                    <a:lnTo>
                      <a:pt x="82" y="182"/>
                    </a:lnTo>
                    <a:lnTo>
                      <a:pt x="73" y="181"/>
                    </a:lnTo>
                    <a:lnTo>
                      <a:pt x="65" y="178"/>
                    </a:lnTo>
                    <a:lnTo>
                      <a:pt x="56" y="175"/>
                    </a:lnTo>
                    <a:lnTo>
                      <a:pt x="48" y="171"/>
                    </a:lnTo>
                    <a:lnTo>
                      <a:pt x="41" y="167"/>
                    </a:lnTo>
                    <a:lnTo>
                      <a:pt x="33" y="162"/>
                    </a:lnTo>
                    <a:lnTo>
                      <a:pt x="26" y="155"/>
                    </a:lnTo>
                    <a:lnTo>
                      <a:pt x="21" y="150"/>
                    </a:lnTo>
                    <a:lnTo>
                      <a:pt x="16" y="142"/>
                    </a:lnTo>
                    <a:lnTo>
                      <a:pt x="12" y="135"/>
                    </a:lnTo>
                    <a:lnTo>
                      <a:pt x="8" y="127"/>
                    </a:lnTo>
                    <a:lnTo>
                      <a:pt x="4" y="118"/>
                    </a:lnTo>
                    <a:lnTo>
                      <a:pt x="2" y="110"/>
                    </a:lnTo>
                    <a:lnTo>
                      <a:pt x="1" y="101"/>
                    </a:lnTo>
                    <a:lnTo>
                      <a:pt x="0" y="91"/>
                    </a:lnTo>
                    <a:lnTo>
                      <a:pt x="0" y="91"/>
                    </a:lnTo>
                    <a:lnTo>
                      <a:pt x="1" y="82"/>
                    </a:lnTo>
                    <a:lnTo>
                      <a:pt x="2" y="73"/>
                    </a:lnTo>
                    <a:lnTo>
                      <a:pt x="4" y="65"/>
                    </a:lnTo>
                    <a:lnTo>
                      <a:pt x="8" y="56"/>
                    </a:lnTo>
                    <a:lnTo>
                      <a:pt x="12" y="48"/>
                    </a:lnTo>
                    <a:lnTo>
                      <a:pt x="16" y="41"/>
                    </a:lnTo>
                    <a:lnTo>
                      <a:pt x="21" y="33"/>
                    </a:lnTo>
                    <a:lnTo>
                      <a:pt x="26" y="26"/>
                    </a:lnTo>
                    <a:lnTo>
                      <a:pt x="33" y="21"/>
                    </a:lnTo>
                    <a:lnTo>
                      <a:pt x="41" y="16"/>
                    </a:lnTo>
                    <a:lnTo>
                      <a:pt x="48" y="12"/>
                    </a:lnTo>
                    <a:lnTo>
                      <a:pt x="56" y="8"/>
                    </a:lnTo>
                    <a:lnTo>
                      <a:pt x="65" y="4"/>
                    </a:lnTo>
                    <a:lnTo>
                      <a:pt x="73" y="2"/>
                    </a:lnTo>
                    <a:lnTo>
                      <a:pt x="82" y="1"/>
                    </a:lnTo>
                    <a:lnTo>
                      <a:pt x="92" y="0"/>
                    </a:lnTo>
                    <a:lnTo>
                      <a:pt x="92" y="0"/>
                    </a:lnTo>
                    <a:lnTo>
                      <a:pt x="101" y="1"/>
                    </a:lnTo>
                    <a:lnTo>
                      <a:pt x="110" y="2"/>
                    </a:lnTo>
                    <a:lnTo>
                      <a:pt x="118" y="4"/>
                    </a:lnTo>
                    <a:lnTo>
                      <a:pt x="127" y="8"/>
                    </a:lnTo>
                    <a:lnTo>
                      <a:pt x="135" y="12"/>
                    </a:lnTo>
                    <a:lnTo>
                      <a:pt x="142" y="16"/>
                    </a:lnTo>
                    <a:lnTo>
                      <a:pt x="150" y="21"/>
                    </a:lnTo>
                    <a:lnTo>
                      <a:pt x="155" y="26"/>
                    </a:lnTo>
                    <a:lnTo>
                      <a:pt x="162" y="33"/>
                    </a:lnTo>
                    <a:lnTo>
                      <a:pt x="167" y="41"/>
                    </a:lnTo>
                    <a:lnTo>
                      <a:pt x="171" y="48"/>
                    </a:lnTo>
                    <a:lnTo>
                      <a:pt x="175" y="56"/>
                    </a:lnTo>
                    <a:lnTo>
                      <a:pt x="178" y="65"/>
                    </a:lnTo>
                    <a:lnTo>
                      <a:pt x="181" y="73"/>
                    </a:lnTo>
                    <a:lnTo>
                      <a:pt x="182" y="82"/>
                    </a:lnTo>
                    <a:lnTo>
                      <a:pt x="183" y="91"/>
                    </a:lnTo>
                    <a:lnTo>
                      <a:pt x="183" y="91"/>
                    </a:lnTo>
                    <a:close/>
                  </a:path>
                </a:pathLst>
              </a:custGeom>
              <a:solidFill>
                <a:srgbClr val="4ABF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198">
                <a:extLst>
                  <a:ext uri="{FF2B5EF4-FFF2-40B4-BE49-F238E27FC236}">
                    <a16:creationId xmlns:a16="http://schemas.microsoft.com/office/drawing/2014/main" id="{9220D56C-9330-4AD5-8C29-B6F344C0D723}"/>
                  </a:ext>
                </a:extLst>
              </p:cNvPr>
              <p:cNvSpPr>
                <a:spLocks/>
              </p:cNvSpPr>
              <p:nvPr/>
            </p:nvSpPr>
            <p:spPr bwMode="auto">
              <a:xfrm>
                <a:off x="-4394200" y="2041525"/>
                <a:ext cx="71437" cy="73025"/>
              </a:xfrm>
              <a:custGeom>
                <a:avLst/>
                <a:gdLst>
                  <a:gd name="T0" fmla="*/ 182 w 182"/>
                  <a:gd name="T1" fmla="*/ 92 h 184"/>
                  <a:gd name="T2" fmla="*/ 180 w 182"/>
                  <a:gd name="T3" fmla="*/ 111 h 184"/>
                  <a:gd name="T4" fmla="*/ 175 w 182"/>
                  <a:gd name="T5" fmla="*/ 128 h 184"/>
                  <a:gd name="T6" fmla="*/ 166 w 182"/>
                  <a:gd name="T7" fmla="*/ 143 h 184"/>
                  <a:gd name="T8" fmla="*/ 155 w 182"/>
                  <a:gd name="T9" fmla="*/ 156 h 184"/>
                  <a:gd name="T10" fmla="*/ 142 w 182"/>
                  <a:gd name="T11" fmla="*/ 168 h 184"/>
                  <a:gd name="T12" fmla="*/ 126 w 182"/>
                  <a:gd name="T13" fmla="*/ 176 h 184"/>
                  <a:gd name="T14" fmla="*/ 109 w 182"/>
                  <a:gd name="T15" fmla="*/ 181 h 184"/>
                  <a:gd name="T16" fmla="*/ 91 w 182"/>
                  <a:gd name="T17" fmla="*/ 184 h 184"/>
                  <a:gd name="T18" fmla="*/ 82 w 182"/>
                  <a:gd name="T19" fmla="*/ 183 h 184"/>
                  <a:gd name="T20" fmla="*/ 63 w 182"/>
                  <a:gd name="T21" fmla="*/ 179 h 184"/>
                  <a:gd name="T22" fmla="*/ 47 w 182"/>
                  <a:gd name="T23" fmla="*/ 172 h 184"/>
                  <a:gd name="T24" fmla="*/ 33 w 182"/>
                  <a:gd name="T25" fmla="*/ 163 h 184"/>
                  <a:gd name="T26" fmla="*/ 21 w 182"/>
                  <a:gd name="T27" fmla="*/ 151 h 184"/>
                  <a:gd name="T28" fmla="*/ 10 w 182"/>
                  <a:gd name="T29" fmla="*/ 136 h 184"/>
                  <a:gd name="T30" fmla="*/ 3 w 182"/>
                  <a:gd name="T31" fmla="*/ 119 h 184"/>
                  <a:gd name="T32" fmla="*/ 0 w 182"/>
                  <a:gd name="T33" fmla="*/ 101 h 184"/>
                  <a:gd name="T34" fmla="*/ 0 w 182"/>
                  <a:gd name="T35" fmla="*/ 92 h 184"/>
                  <a:gd name="T36" fmla="*/ 1 w 182"/>
                  <a:gd name="T37" fmla="*/ 73 h 184"/>
                  <a:gd name="T38" fmla="*/ 6 w 182"/>
                  <a:gd name="T39" fmla="*/ 56 h 184"/>
                  <a:gd name="T40" fmla="*/ 15 w 182"/>
                  <a:gd name="T41" fmla="*/ 41 h 184"/>
                  <a:gd name="T42" fmla="*/ 26 w 182"/>
                  <a:gd name="T43" fmla="*/ 28 h 184"/>
                  <a:gd name="T44" fmla="*/ 39 w 182"/>
                  <a:gd name="T45" fmla="*/ 16 h 184"/>
                  <a:gd name="T46" fmla="*/ 55 w 182"/>
                  <a:gd name="T47" fmla="*/ 8 h 184"/>
                  <a:gd name="T48" fmla="*/ 73 w 182"/>
                  <a:gd name="T49" fmla="*/ 3 h 184"/>
                  <a:gd name="T50" fmla="*/ 91 w 182"/>
                  <a:gd name="T51" fmla="*/ 0 h 184"/>
                  <a:gd name="T52" fmla="*/ 101 w 182"/>
                  <a:gd name="T53" fmla="*/ 2 h 184"/>
                  <a:gd name="T54" fmla="*/ 118 w 182"/>
                  <a:gd name="T55" fmla="*/ 6 h 184"/>
                  <a:gd name="T56" fmla="*/ 134 w 182"/>
                  <a:gd name="T57" fmla="*/ 12 h 184"/>
                  <a:gd name="T58" fmla="*/ 149 w 182"/>
                  <a:gd name="T59" fmla="*/ 21 h 184"/>
                  <a:gd name="T60" fmla="*/ 161 w 182"/>
                  <a:gd name="T61" fmla="*/ 33 h 184"/>
                  <a:gd name="T62" fmla="*/ 171 w 182"/>
                  <a:gd name="T63" fmla="*/ 48 h 184"/>
                  <a:gd name="T64" fmla="*/ 178 w 182"/>
                  <a:gd name="T65" fmla="*/ 65 h 184"/>
                  <a:gd name="T66" fmla="*/ 182 w 182"/>
                  <a:gd name="T67" fmla="*/ 83 h 184"/>
                  <a:gd name="T68" fmla="*/ 182 w 182"/>
                  <a:gd name="T69" fmla="*/ 92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2" h="184">
                    <a:moveTo>
                      <a:pt x="182" y="92"/>
                    </a:moveTo>
                    <a:lnTo>
                      <a:pt x="182" y="92"/>
                    </a:lnTo>
                    <a:lnTo>
                      <a:pt x="182" y="101"/>
                    </a:lnTo>
                    <a:lnTo>
                      <a:pt x="180" y="111"/>
                    </a:lnTo>
                    <a:lnTo>
                      <a:pt x="178" y="119"/>
                    </a:lnTo>
                    <a:lnTo>
                      <a:pt x="175" y="128"/>
                    </a:lnTo>
                    <a:lnTo>
                      <a:pt x="171" y="136"/>
                    </a:lnTo>
                    <a:lnTo>
                      <a:pt x="166" y="143"/>
                    </a:lnTo>
                    <a:lnTo>
                      <a:pt x="161" y="151"/>
                    </a:lnTo>
                    <a:lnTo>
                      <a:pt x="155" y="156"/>
                    </a:lnTo>
                    <a:lnTo>
                      <a:pt x="149" y="163"/>
                    </a:lnTo>
                    <a:lnTo>
                      <a:pt x="142" y="168"/>
                    </a:lnTo>
                    <a:lnTo>
                      <a:pt x="134" y="172"/>
                    </a:lnTo>
                    <a:lnTo>
                      <a:pt x="126" y="176"/>
                    </a:lnTo>
                    <a:lnTo>
                      <a:pt x="118" y="179"/>
                    </a:lnTo>
                    <a:lnTo>
                      <a:pt x="109" y="181"/>
                    </a:lnTo>
                    <a:lnTo>
                      <a:pt x="101" y="183"/>
                    </a:lnTo>
                    <a:lnTo>
                      <a:pt x="91" y="184"/>
                    </a:lnTo>
                    <a:lnTo>
                      <a:pt x="91" y="184"/>
                    </a:lnTo>
                    <a:lnTo>
                      <a:pt x="82" y="183"/>
                    </a:lnTo>
                    <a:lnTo>
                      <a:pt x="73" y="181"/>
                    </a:lnTo>
                    <a:lnTo>
                      <a:pt x="63" y="179"/>
                    </a:lnTo>
                    <a:lnTo>
                      <a:pt x="55" y="176"/>
                    </a:lnTo>
                    <a:lnTo>
                      <a:pt x="47" y="172"/>
                    </a:lnTo>
                    <a:lnTo>
                      <a:pt x="39" y="168"/>
                    </a:lnTo>
                    <a:lnTo>
                      <a:pt x="33" y="163"/>
                    </a:lnTo>
                    <a:lnTo>
                      <a:pt x="26" y="156"/>
                    </a:lnTo>
                    <a:lnTo>
                      <a:pt x="21" y="151"/>
                    </a:lnTo>
                    <a:lnTo>
                      <a:pt x="15" y="143"/>
                    </a:lnTo>
                    <a:lnTo>
                      <a:pt x="10" y="136"/>
                    </a:lnTo>
                    <a:lnTo>
                      <a:pt x="6" y="128"/>
                    </a:lnTo>
                    <a:lnTo>
                      <a:pt x="3" y="119"/>
                    </a:lnTo>
                    <a:lnTo>
                      <a:pt x="1" y="111"/>
                    </a:lnTo>
                    <a:lnTo>
                      <a:pt x="0" y="101"/>
                    </a:lnTo>
                    <a:lnTo>
                      <a:pt x="0" y="92"/>
                    </a:lnTo>
                    <a:lnTo>
                      <a:pt x="0" y="92"/>
                    </a:lnTo>
                    <a:lnTo>
                      <a:pt x="0" y="83"/>
                    </a:lnTo>
                    <a:lnTo>
                      <a:pt x="1" y="73"/>
                    </a:lnTo>
                    <a:lnTo>
                      <a:pt x="3" y="65"/>
                    </a:lnTo>
                    <a:lnTo>
                      <a:pt x="6" y="56"/>
                    </a:lnTo>
                    <a:lnTo>
                      <a:pt x="10" y="48"/>
                    </a:lnTo>
                    <a:lnTo>
                      <a:pt x="15" y="41"/>
                    </a:lnTo>
                    <a:lnTo>
                      <a:pt x="21" y="33"/>
                    </a:lnTo>
                    <a:lnTo>
                      <a:pt x="26" y="28"/>
                    </a:lnTo>
                    <a:lnTo>
                      <a:pt x="33" y="21"/>
                    </a:lnTo>
                    <a:lnTo>
                      <a:pt x="39" y="16"/>
                    </a:lnTo>
                    <a:lnTo>
                      <a:pt x="47" y="12"/>
                    </a:lnTo>
                    <a:lnTo>
                      <a:pt x="55" y="8"/>
                    </a:lnTo>
                    <a:lnTo>
                      <a:pt x="63" y="6"/>
                    </a:lnTo>
                    <a:lnTo>
                      <a:pt x="73" y="3"/>
                    </a:lnTo>
                    <a:lnTo>
                      <a:pt x="82" y="2"/>
                    </a:lnTo>
                    <a:lnTo>
                      <a:pt x="91" y="0"/>
                    </a:lnTo>
                    <a:lnTo>
                      <a:pt x="91" y="0"/>
                    </a:lnTo>
                    <a:lnTo>
                      <a:pt x="101" y="2"/>
                    </a:lnTo>
                    <a:lnTo>
                      <a:pt x="109" y="3"/>
                    </a:lnTo>
                    <a:lnTo>
                      <a:pt x="118" y="6"/>
                    </a:lnTo>
                    <a:lnTo>
                      <a:pt x="126" y="8"/>
                    </a:lnTo>
                    <a:lnTo>
                      <a:pt x="134" y="12"/>
                    </a:lnTo>
                    <a:lnTo>
                      <a:pt x="142" y="16"/>
                    </a:lnTo>
                    <a:lnTo>
                      <a:pt x="149" y="21"/>
                    </a:lnTo>
                    <a:lnTo>
                      <a:pt x="155" y="28"/>
                    </a:lnTo>
                    <a:lnTo>
                      <a:pt x="161" y="33"/>
                    </a:lnTo>
                    <a:lnTo>
                      <a:pt x="166" y="41"/>
                    </a:lnTo>
                    <a:lnTo>
                      <a:pt x="171" y="48"/>
                    </a:lnTo>
                    <a:lnTo>
                      <a:pt x="175" y="56"/>
                    </a:lnTo>
                    <a:lnTo>
                      <a:pt x="178" y="65"/>
                    </a:lnTo>
                    <a:lnTo>
                      <a:pt x="180" y="73"/>
                    </a:lnTo>
                    <a:lnTo>
                      <a:pt x="182" y="83"/>
                    </a:lnTo>
                    <a:lnTo>
                      <a:pt x="182" y="92"/>
                    </a:lnTo>
                    <a:lnTo>
                      <a:pt x="182" y="92"/>
                    </a:lnTo>
                    <a:close/>
                  </a:path>
                </a:pathLst>
              </a:custGeom>
              <a:solidFill>
                <a:srgbClr val="4ABF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199">
                <a:extLst>
                  <a:ext uri="{FF2B5EF4-FFF2-40B4-BE49-F238E27FC236}">
                    <a16:creationId xmlns:a16="http://schemas.microsoft.com/office/drawing/2014/main" id="{9005B2BF-8A93-49CB-9958-FF86A3BDEDAF}"/>
                  </a:ext>
                </a:extLst>
              </p:cNvPr>
              <p:cNvSpPr>
                <a:spLocks/>
              </p:cNvSpPr>
              <p:nvPr/>
            </p:nvSpPr>
            <p:spPr bwMode="auto">
              <a:xfrm>
                <a:off x="-4365625" y="1992313"/>
                <a:ext cx="73025" cy="73025"/>
              </a:xfrm>
              <a:custGeom>
                <a:avLst/>
                <a:gdLst>
                  <a:gd name="T0" fmla="*/ 182 w 182"/>
                  <a:gd name="T1" fmla="*/ 92 h 183"/>
                  <a:gd name="T2" fmla="*/ 180 w 182"/>
                  <a:gd name="T3" fmla="*/ 110 h 183"/>
                  <a:gd name="T4" fmla="*/ 174 w 182"/>
                  <a:gd name="T5" fmla="*/ 128 h 183"/>
                  <a:gd name="T6" fmla="*/ 166 w 182"/>
                  <a:gd name="T7" fmla="*/ 142 h 183"/>
                  <a:gd name="T8" fmla="*/ 156 w 182"/>
                  <a:gd name="T9" fmla="*/ 155 h 183"/>
                  <a:gd name="T10" fmla="*/ 142 w 182"/>
                  <a:gd name="T11" fmla="*/ 167 h 183"/>
                  <a:gd name="T12" fmla="*/ 126 w 182"/>
                  <a:gd name="T13" fmla="*/ 175 h 183"/>
                  <a:gd name="T14" fmla="*/ 109 w 182"/>
                  <a:gd name="T15" fmla="*/ 181 h 183"/>
                  <a:gd name="T16" fmla="*/ 91 w 182"/>
                  <a:gd name="T17" fmla="*/ 183 h 183"/>
                  <a:gd name="T18" fmla="*/ 81 w 182"/>
                  <a:gd name="T19" fmla="*/ 182 h 183"/>
                  <a:gd name="T20" fmla="*/ 64 w 182"/>
                  <a:gd name="T21" fmla="*/ 178 h 183"/>
                  <a:gd name="T22" fmla="*/ 48 w 182"/>
                  <a:gd name="T23" fmla="*/ 171 h 183"/>
                  <a:gd name="T24" fmla="*/ 33 w 182"/>
                  <a:gd name="T25" fmla="*/ 162 h 183"/>
                  <a:gd name="T26" fmla="*/ 20 w 182"/>
                  <a:gd name="T27" fmla="*/ 150 h 183"/>
                  <a:gd name="T28" fmla="*/ 11 w 182"/>
                  <a:gd name="T29" fmla="*/ 135 h 183"/>
                  <a:gd name="T30" fmla="*/ 4 w 182"/>
                  <a:gd name="T31" fmla="*/ 118 h 183"/>
                  <a:gd name="T32" fmla="*/ 0 w 182"/>
                  <a:gd name="T33" fmla="*/ 101 h 183"/>
                  <a:gd name="T34" fmla="*/ 0 w 182"/>
                  <a:gd name="T35" fmla="*/ 92 h 183"/>
                  <a:gd name="T36" fmla="*/ 1 w 182"/>
                  <a:gd name="T37" fmla="*/ 73 h 183"/>
                  <a:gd name="T38" fmla="*/ 7 w 182"/>
                  <a:gd name="T39" fmla="*/ 56 h 183"/>
                  <a:gd name="T40" fmla="*/ 15 w 182"/>
                  <a:gd name="T41" fmla="*/ 41 h 183"/>
                  <a:gd name="T42" fmla="*/ 27 w 182"/>
                  <a:gd name="T43" fmla="*/ 28 h 183"/>
                  <a:gd name="T44" fmla="*/ 40 w 182"/>
                  <a:gd name="T45" fmla="*/ 16 h 183"/>
                  <a:gd name="T46" fmla="*/ 56 w 182"/>
                  <a:gd name="T47" fmla="*/ 8 h 183"/>
                  <a:gd name="T48" fmla="*/ 72 w 182"/>
                  <a:gd name="T49" fmla="*/ 2 h 183"/>
                  <a:gd name="T50" fmla="*/ 91 w 182"/>
                  <a:gd name="T51" fmla="*/ 0 h 183"/>
                  <a:gd name="T52" fmla="*/ 100 w 182"/>
                  <a:gd name="T53" fmla="*/ 1 h 183"/>
                  <a:gd name="T54" fmla="*/ 118 w 182"/>
                  <a:gd name="T55" fmla="*/ 5 h 183"/>
                  <a:gd name="T56" fmla="*/ 134 w 182"/>
                  <a:gd name="T57" fmla="*/ 12 h 183"/>
                  <a:gd name="T58" fmla="*/ 149 w 182"/>
                  <a:gd name="T59" fmla="*/ 21 h 183"/>
                  <a:gd name="T60" fmla="*/ 161 w 182"/>
                  <a:gd name="T61" fmla="*/ 33 h 183"/>
                  <a:gd name="T62" fmla="*/ 172 w 182"/>
                  <a:gd name="T63" fmla="*/ 48 h 183"/>
                  <a:gd name="T64" fmla="*/ 178 w 182"/>
                  <a:gd name="T65" fmla="*/ 65 h 183"/>
                  <a:gd name="T66" fmla="*/ 182 w 182"/>
                  <a:gd name="T67" fmla="*/ 82 h 183"/>
                  <a:gd name="T68" fmla="*/ 182 w 182"/>
                  <a:gd name="T69" fmla="*/ 9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2" h="183">
                    <a:moveTo>
                      <a:pt x="182" y="92"/>
                    </a:moveTo>
                    <a:lnTo>
                      <a:pt x="182" y="92"/>
                    </a:lnTo>
                    <a:lnTo>
                      <a:pt x="182" y="101"/>
                    </a:lnTo>
                    <a:lnTo>
                      <a:pt x="180" y="110"/>
                    </a:lnTo>
                    <a:lnTo>
                      <a:pt x="178" y="118"/>
                    </a:lnTo>
                    <a:lnTo>
                      <a:pt x="174" y="128"/>
                    </a:lnTo>
                    <a:lnTo>
                      <a:pt x="172" y="135"/>
                    </a:lnTo>
                    <a:lnTo>
                      <a:pt x="166" y="142"/>
                    </a:lnTo>
                    <a:lnTo>
                      <a:pt x="161" y="150"/>
                    </a:lnTo>
                    <a:lnTo>
                      <a:pt x="156" y="155"/>
                    </a:lnTo>
                    <a:lnTo>
                      <a:pt x="149" y="162"/>
                    </a:lnTo>
                    <a:lnTo>
                      <a:pt x="142" y="167"/>
                    </a:lnTo>
                    <a:lnTo>
                      <a:pt x="134" y="171"/>
                    </a:lnTo>
                    <a:lnTo>
                      <a:pt x="126" y="175"/>
                    </a:lnTo>
                    <a:lnTo>
                      <a:pt x="118" y="178"/>
                    </a:lnTo>
                    <a:lnTo>
                      <a:pt x="109" y="181"/>
                    </a:lnTo>
                    <a:lnTo>
                      <a:pt x="100" y="182"/>
                    </a:lnTo>
                    <a:lnTo>
                      <a:pt x="91" y="183"/>
                    </a:lnTo>
                    <a:lnTo>
                      <a:pt x="91" y="183"/>
                    </a:lnTo>
                    <a:lnTo>
                      <a:pt x="81" y="182"/>
                    </a:lnTo>
                    <a:lnTo>
                      <a:pt x="72" y="181"/>
                    </a:lnTo>
                    <a:lnTo>
                      <a:pt x="64" y="178"/>
                    </a:lnTo>
                    <a:lnTo>
                      <a:pt x="56" y="175"/>
                    </a:lnTo>
                    <a:lnTo>
                      <a:pt x="48" y="171"/>
                    </a:lnTo>
                    <a:lnTo>
                      <a:pt x="40" y="167"/>
                    </a:lnTo>
                    <a:lnTo>
                      <a:pt x="33" y="162"/>
                    </a:lnTo>
                    <a:lnTo>
                      <a:pt x="27" y="155"/>
                    </a:lnTo>
                    <a:lnTo>
                      <a:pt x="20" y="150"/>
                    </a:lnTo>
                    <a:lnTo>
                      <a:pt x="15" y="142"/>
                    </a:lnTo>
                    <a:lnTo>
                      <a:pt x="11" y="135"/>
                    </a:lnTo>
                    <a:lnTo>
                      <a:pt x="7" y="128"/>
                    </a:lnTo>
                    <a:lnTo>
                      <a:pt x="4" y="118"/>
                    </a:lnTo>
                    <a:lnTo>
                      <a:pt x="1" y="110"/>
                    </a:lnTo>
                    <a:lnTo>
                      <a:pt x="0" y="101"/>
                    </a:lnTo>
                    <a:lnTo>
                      <a:pt x="0" y="92"/>
                    </a:lnTo>
                    <a:lnTo>
                      <a:pt x="0" y="92"/>
                    </a:lnTo>
                    <a:lnTo>
                      <a:pt x="0" y="82"/>
                    </a:lnTo>
                    <a:lnTo>
                      <a:pt x="1" y="73"/>
                    </a:lnTo>
                    <a:lnTo>
                      <a:pt x="4" y="65"/>
                    </a:lnTo>
                    <a:lnTo>
                      <a:pt x="7" y="56"/>
                    </a:lnTo>
                    <a:lnTo>
                      <a:pt x="11" y="48"/>
                    </a:lnTo>
                    <a:lnTo>
                      <a:pt x="15" y="41"/>
                    </a:lnTo>
                    <a:lnTo>
                      <a:pt x="20" y="33"/>
                    </a:lnTo>
                    <a:lnTo>
                      <a:pt x="27" y="28"/>
                    </a:lnTo>
                    <a:lnTo>
                      <a:pt x="33" y="21"/>
                    </a:lnTo>
                    <a:lnTo>
                      <a:pt x="40" y="16"/>
                    </a:lnTo>
                    <a:lnTo>
                      <a:pt x="48" y="12"/>
                    </a:lnTo>
                    <a:lnTo>
                      <a:pt x="56" y="8"/>
                    </a:lnTo>
                    <a:lnTo>
                      <a:pt x="64" y="5"/>
                    </a:lnTo>
                    <a:lnTo>
                      <a:pt x="72" y="2"/>
                    </a:lnTo>
                    <a:lnTo>
                      <a:pt x="81" y="1"/>
                    </a:lnTo>
                    <a:lnTo>
                      <a:pt x="91" y="0"/>
                    </a:lnTo>
                    <a:lnTo>
                      <a:pt x="91" y="0"/>
                    </a:lnTo>
                    <a:lnTo>
                      <a:pt x="100" y="1"/>
                    </a:lnTo>
                    <a:lnTo>
                      <a:pt x="109" y="2"/>
                    </a:lnTo>
                    <a:lnTo>
                      <a:pt x="118" y="5"/>
                    </a:lnTo>
                    <a:lnTo>
                      <a:pt x="126" y="8"/>
                    </a:lnTo>
                    <a:lnTo>
                      <a:pt x="134" y="12"/>
                    </a:lnTo>
                    <a:lnTo>
                      <a:pt x="142" y="16"/>
                    </a:lnTo>
                    <a:lnTo>
                      <a:pt x="149" y="21"/>
                    </a:lnTo>
                    <a:lnTo>
                      <a:pt x="156" y="28"/>
                    </a:lnTo>
                    <a:lnTo>
                      <a:pt x="161" y="33"/>
                    </a:lnTo>
                    <a:lnTo>
                      <a:pt x="166" y="41"/>
                    </a:lnTo>
                    <a:lnTo>
                      <a:pt x="172" y="48"/>
                    </a:lnTo>
                    <a:lnTo>
                      <a:pt x="174" y="56"/>
                    </a:lnTo>
                    <a:lnTo>
                      <a:pt x="178" y="65"/>
                    </a:lnTo>
                    <a:lnTo>
                      <a:pt x="180" y="73"/>
                    </a:lnTo>
                    <a:lnTo>
                      <a:pt x="182" y="82"/>
                    </a:lnTo>
                    <a:lnTo>
                      <a:pt x="182" y="92"/>
                    </a:lnTo>
                    <a:lnTo>
                      <a:pt x="182" y="92"/>
                    </a:lnTo>
                    <a:close/>
                  </a:path>
                </a:pathLst>
              </a:custGeom>
              <a:solidFill>
                <a:srgbClr val="4ABF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200">
                <a:extLst>
                  <a:ext uri="{FF2B5EF4-FFF2-40B4-BE49-F238E27FC236}">
                    <a16:creationId xmlns:a16="http://schemas.microsoft.com/office/drawing/2014/main" id="{EE113DBF-BB43-4FDD-85CD-BA59DA065C99}"/>
                  </a:ext>
                </a:extLst>
              </p:cNvPr>
              <p:cNvSpPr>
                <a:spLocks/>
              </p:cNvSpPr>
              <p:nvPr/>
            </p:nvSpPr>
            <p:spPr bwMode="auto">
              <a:xfrm>
                <a:off x="-4346575" y="1939925"/>
                <a:ext cx="73025" cy="71438"/>
              </a:xfrm>
              <a:custGeom>
                <a:avLst/>
                <a:gdLst>
                  <a:gd name="T0" fmla="*/ 182 w 182"/>
                  <a:gd name="T1" fmla="*/ 90 h 182"/>
                  <a:gd name="T2" fmla="*/ 181 w 182"/>
                  <a:gd name="T3" fmla="*/ 109 h 182"/>
                  <a:gd name="T4" fmla="*/ 176 w 182"/>
                  <a:gd name="T5" fmla="*/ 126 h 182"/>
                  <a:gd name="T6" fmla="*/ 166 w 182"/>
                  <a:gd name="T7" fmla="*/ 141 h 182"/>
                  <a:gd name="T8" fmla="*/ 156 w 182"/>
                  <a:gd name="T9" fmla="*/ 155 h 182"/>
                  <a:gd name="T10" fmla="*/ 142 w 182"/>
                  <a:gd name="T11" fmla="*/ 166 h 182"/>
                  <a:gd name="T12" fmla="*/ 126 w 182"/>
                  <a:gd name="T13" fmla="*/ 174 h 182"/>
                  <a:gd name="T14" fmla="*/ 109 w 182"/>
                  <a:gd name="T15" fmla="*/ 179 h 182"/>
                  <a:gd name="T16" fmla="*/ 92 w 182"/>
                  <a:gd name="T17" fmla="*/ 182 h 182"/>
                  <a:gd name="T18" fmla="*/ 82 w 182"/>
                  <a:gd name="T19" fmla="*/ 181 h 182"/>
                  <a:gd name="T20" fmla="*/ 64 w 182"/>
                  <a:gd name="T21" fmla="*/ 178 h 182"/>
                  <a:gd name="T22" fmla="*/ 48 w 182"/>
                  <a:gd name="T23" fmla="*/ 170 h 182"/>
                  <a:gd name="T24" fmla="*/ 33 w 182"/>
                  <a:gd name="T25" fmla="*/ 161 h 182"/>
                  <a:gd name="T26" fmla="*/ 21 w 182"/>
                  <a:gd name="T27" fmla="*/ 149 h 182"/>
                  <a:gd name="T28" fmla="*/ 11 w 182"/>
                  <a:gd name="T29" fmla="*/ 134 h 182"/>
                  <a:gd name="T30" fmla="*/ 4 w 182"/>
                  <a:gd name="T31" fmla="*/ 118 h 182"/>
                  <a:gd name="T32" fmla="*/ 0 w 182"/>
                  <a:gd name="T33" fmla="*/ 99 h 182"/>
                  <a:gd name="T34" fmla="*/ 0 w 182"/>
                  <a:gd name="T35" fmla="*/ 90 h 182"/>
                  <a:gd name="T36" fmla="*/ 1 w 182"/>
                  <a:gd name="T37" fmla="*/ 72 h 182"/>
                  <a:gd name="T38" fmla="*/ 7 w 182"/>
                  <a:gd name="T39" fmla="*/ 54 h 182"/>
                  <a:gd name="T40" fmla="*/ 16 w 182"/>
                  <a:gd name="T41" fmla="*/ 40 h 182"/>
                  <a:gd name="T42" fmla="*/ 27 w 182"/>
                  <a:gd name="T43" fmla="*/ 26 h 182"/>
                  <a:gd name="T44" fmla="*/ 40 w 182"/>
                  <a:gd name="T45" fmla="*/ 14 h 182"/>
                  <a:gd name="T46" fmla="*/ 56 w 182"/>
                  <a:gd name="T47" fmla="*/ 6 h 182"/>
                  <a:gd name="T48" fmla="*/ 73 w 182"/>
                  <a:gd name="T49" fmla="*/ 1 h 182"/>
                  <a:gd name="T50" fmla="*/ 92 w 182"/>
                  <a:gd name="T51" fmla="*/ 0 h 182"/>
                  <a:gd name="T52" fmla="*/ 101 w 182"/>
                  <a:gd name="T53" fmla="*/ 0 h 182"/>
                  <a:gd name="T54" fmla="*/ 118 w 182"/>
                  <a:gd name="T55" fmla="*/ 4 h 182"/>
                  <a:gd name="T56" fmla="*/ 134 w 182"/>
                  <a:gd name="T57" fmla="*/ 10 h 182"/>
                  <a:gd name="T58" fmla="*/ 149 w 182"/>
                  <a:gd name="T59" fmla="*/ 20 h 182"/>
                  <a:gd name="T60" fmla="*/ 162 w 182"/>
                  <a:gd name="T61" fmla="*/ 33 h 182"/>
                  <a:gd name="T62" fmla="*/ 172 w 182"/>
                  <a:gd name="T63" fmla="*/ 46 h 182"/>
                  <a:gd name="T64" fmla="*/ 178 w 182"/>
                  <a:gd name="T65" fmla="*/ 64 h 182"/>
                  <a:gd name="T66" fmla="*/ 182 w 182"/>
                  <a:gd name="T67" fmla="*/ 81 h 182"/>
                  <a:gd name="T68" fmla="*/ 182 w 182"/>
                  <a:gd name="T69" fmla="*/ 9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2" h="182">
                    <a:moveTo>
                      <a:pt x="182" y="90"/>
                    </a:moveTo>
                    <a:lnTo>
                      <a:pt x="182" y="90"/>
                    </a:lnTo>
                    <a:lnTo>
                      <a:pt x="182" y="99"/>
                    </a:lnTo>
                    <a:lnTo>
                      <a:pt x="181" y="109"/>
                    </a:lnTo>
                    <a:lnTo>
                      <a:pt x="178" y="118"/>
                    </a:lnTo>
                    <a:lnTo>
                      <a:pt x="176" y="126"/>
                    </a:lnTo>
                    <a:lnTo>
                      <a:pt x="172" y="134"/>
                    </a:lnTo>
                    <a:lnTo>
                      <a:pt x="166" y="141"/>
                    </a:lnTo>
                    <a:lnTo>
                      <a:pt x="162" y="149"/>
                    </a:lnTo>
                    <a:lnTo>
                      <a:pt x="156" y="155"/>
                    </a:lnTo>
                    <a:lnTo>
                      <a:pt x="149" y="161"/>
                    </a:lnTo>
                    <a:lnTo>
                      <a:pt x="142" y="166"/>
                    </a:lnTo>
                    <a:lnTo>
                      <a:pt x="134" y="170"/>
                    </a:lnTo>
                    <a:lnTo>
                      <a:pt x="126" y="174"/>
                    </a:lnTo>
                    <a:lnTo>
                      <a:pt x="118" y="178"/>
                    </a:lnTo>
                    <a:lnTo>
                      <a:pt x="109" y="179"/>
                    </a:lnTo>
                    <a:lnTo>
                      <a:pt x="101" y="181"/>
                    </a:lnTo>
                    <a:lnTo>
                      <a:pt x="92" y="182"/>
                    </a:lnTo>
                    <a:lnTo>
                      <a:pt x="92" y="182"/>
                    </a:lnTo>
                    <a:lnTo>
                      <a:pt x="82" y="181"/>
                    </a:lnTo>
                    <a:lnTo>
                      <a:pt x="73" y="179"/>
                    </a:lnTo>
                    <a:lnTo>
                      <a:pt x="64" y="178"/>
                    </a:lnTo>
                    <a:lnTo>
                      <a:pt x="56" y="174"/>
                    </a:lnTo>
                    <a:lnTo>
                      <a:pt x="48" y="170"/>
                    </a:lnTo>
                    <a:lnTo>
                      <a:pt x="40" y="166"/>
                    </a:lnTo>
                    <a:lnTo>
                      <a:pt x="33" y="161"/>
                    </a:lnTo>
                    <a:lnTo>
                      <a:pt x="27" y="155"/>
                    </a:lnTo>
                    <a:lnTo>
                      <a:pt x="21" y="149"/>
                    </a:lnTo>
                    <a:lnTo>
                      <a:pt x="16" y="141"/>
                    </a:lnTo>
                    <a:lnTo>
                      <a:pt x="11" y="134"/>
                    </a:lnTo>
                    <a:lnTo>
                      <a:pt x="7" y="126"/>
                    </a:lnTo>
                    <a:lnTo>
                      <a:pt x="4" y="118"/>
                    </a:lnTo>
                    <a:lnTo>
                      <a:pt x="1" y="109"/>
                    </a:lnTo>
                    <a:lnTo>
                      <a:pt x="0" y="99"/>
                    </a:lnTo>
                    <a:lnTo>
                      <a:pt x="0" y="90"/>
                    </a:lnTo>
                    <a:lnTo>
                      <a:pt x="0" y="90"/>
                    </a:lnTo>
                    <a:lnTo>
                      <a:pt x="0" y="81"/>
                    </a:lnTo>
                    <a:lnTo>
                      <a:pt x="1" y="72"/>
                    </a:lnTo>
                    <a:lnTo>
                      <a:pt x="4" y="64"/>
                    </a:lnTo>
                    <a:lnTo>
                      <a:pt x="7" y="54"/>
                    </a:lnTo>
                    <a:lnTo>
                      <a:pt x="11" y="46"/>
                    </a:lnTo>
                    <a:lnTo>
                      <a:pt x="16" y="40"/>
                    </a:lnTo>
                    <a:lnTo>
                      <a:pt x="21" y="33"/>
                    </a:lnTo>
                    <a:lnTo>
                      <a:pt x="27" y="26"/>
                    </a:lnTo>
                    <a:lnTo>
                      <a:pt x="33" y="20"/>
                    </a:lnTo>
                    <a:lnTo>
                      <a:pt x="40" y="14"/>
                    </a:lnTo>
                    <a:lnTo>
                      <a:pt x="48" y="10"/>
                    </a:lnTo>
                    <a:lnTo>
                      <a:pt x="56" y="6"/>
                    </a:lnTo>
                    <a:lnTo>
                      <a:pt x="64" y="4"/>
                    </a:lnTo>
                    <a:lnTo>
                      <a:pt x="73" y="1"/>
                    </a:lnTo>
                    <a:lnTo>
                      <a:pt x="82" y="0"/>
                    </a:lnTo>
                    <a:lnTo>
                      <a:pt x="92" y="0"/>
                    </a:lnTo>
                    <a:lnTo>
                      <a:pt x="92" y="0"/>
                    </a:lnTo>
                    <a:lnTo>
                      <a:pt x="101" y="0"/>
                    </a:lnTo>
                    <a:lnTo>
                      <a:pt x="109" y="1"/>
                    </a:lnTo>
                    <a:lnTo>
                      <a:pt x="118" y="4"/>
                    </a:lnTo>
                    <a:lnTo>
                      <a:pt x="126" y="6"/>
                    </a:lnTo>
                    <a:lnTo>
                      <a:pt x="134" y="10"/>
                    </a:lnTo>
                    <a:lnTo>
                      <a:pt x="142" y="14"/>
                    </a:lnTo>
                    <a:lnTo>
                      <a:pt x="149" y="20"/>
                    </a:lnTo>
                    <a:lnTo>
                      <a:pt x="156" y="26"/>
                    </a:lnTo>
                    <a:lnTo>
                      <a:pt x="162" y="33"/>
                    </a:lnTo>
                    <a:lnTo>
                      <a:pt x="166" y="40"/>
                    </a:lnTo>
                    <a:lnTo>
                      <a:pt x="172" y="46"/>
                    </a:lnTo>
                    <a:lnTo>
                      <a:pt x="176" y="54"/>
                    </a:lnTo>
                    <a:lnTo>
                      <a:pt x="178" y="64"/>
                    </a:lnTo>
                    <a:lnTo>
                      <a:pt x="181" y="72"/>
                    </a:lnTo>
                    <a:lnTo>
                      <a:pt x="182" y="81"/>
                    </a:lnTo>
                    <a:lnTo>
                      <a:pt x="182" y="90"/>
                    </a:lnTo>
                    <a:lnTo>
                      <a:pt x="182" y="90"/>
                    </a:lnTo>
                    <a:close/>
                  </a:path>
                </a:pathLst>
              </a:custGeom>
              <a:solidFill>
                <a:srgbClr val="4ABF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201">
                <a:extLst>
                  <a:ext uri="{FF2B5EF4-FFF2-40B4-BE49-F238E27FC236}">
                    <a16:creationId xmlns:a16="http://schemas.microsoft.com/office/drawing/2014/main" id="{F46CB33F-04A5-4FC2-805B-96C5A6BD10BF}"/>
                  </a:ext>
                </a:extLst>
              </p:cNvPr>
              <p:cNvSpPr>
                <a:spLocks/>
              </p:cNvSpPr>
              <p:nvPr/>
            </p:nvSpPr>
            <p:spPr bwMode="auto">
              <a:xfrm>
                <a:off x="-4681538" y="2171700"/>
                <a:ext cx="73025" cy="73025"/>
              </a:xfrm>
              <a:custGeom>
                <a:avLst/>
                <a:gdLst>
                  <a:gd name="T0" fmla="*/ 0 w 182"/>
                  <a:gd name="T1" fmla="*/ 90 h 182"/>
                  <a:gd name="T2" fmla="*/ 3 w 182"/>
                  <a:gd name="T3" fmla="*/ 109 h 182"/>
                  <a:gd name="T4" fmla="*/ 8 w 182"/>
                  <a:gd name="T5" fmla="*/ 126 h 182"/>
                  <a:gd name="T6" fmla="*/ 16 w 182"/>
                  <a:gd name="T7" fmla="*/ 142 h 182"/>
                  <a:gd name="T8" fmla="*/ 26 w 182"/>
                  <a:gd name="T9" fmla="*/ 156 h 182"/>
                  <a:gd name="T10" fmla="*/ 41 w 182"/>
                  <a:gd name="T11" fmla="*/ 166 h 182"/>
                  <a:gd name="T12" fmla="*/ 56 w 182"/>
                  <a:gd name="T13" fmla="*/ 176 h 182"/>
                  <a:gd name="T14" fmla="*/ 73 w 182"/>
                  <a:gd name="T15" fmla="*/ 181 h 182"/>
                  <a:gd name="T16" fmla="*/ 92 w 182"/>
                  <a:gd name="T17" fmla="*/ 182 h 182"/>
                  <a:gd name="T18" fmla="*/ 101 w 182"/>
                  <a:gd name="T19" fmla="*/ 182 h 182"/>
                  <a:gd name="T20" fmla="*/ 118 w 182"/>
                  <a:gd name="T21" fmla="*/ 178 h 182"/>
                  <a:gd name="T22" fmla="*/ 136 w 182"/>
                  <a:gd name="T23" fmla="*/ 172 h 182"/>
                  <a:gd name="T24" fmla="*/ 150 w 182"/>
                  <a:gd name="T25" fmla="*/ 161 h 182"/>
                  <a:gd name="T26" fmla="*/ 162 w 182"/>
                  <a:gd name="T27" fmla="*/ 149 h 182"/>
                  <a:gd name="T28" fmla="*/ 172 w 182"/>
                  <a:gd name="T29" fmla="*/ 134 h 182"/>
                  <a:gd name="T30" fmla="*/ 178 w 182"/>
                  <a:gd name="T31" fmla="*/ 118 h 182"/>
                  <a:gd name="T32" fmla="*/ 182 w 182"/>
                  <a:gd name="T33" fmla="*/ 100 h 182"/>
                  <a:gd name="T34" fmla="*/ 182 w 182"/>
                  <a:gd name="T35" fmla="*/ 90 h 182"/>
                  <a:gd name="T36" fmla="*/ 181 w 182"/>
                  <a:gd name="T37" fmla="*/ 73 h 182"/>
                  <a:gd name="T38" fmla="*/ 176 w 182"/>
                  <a:gd name="T39" fmla="*/ 56 h 182"/>
                  <a:gd name="T40" fmla="*/ 168 w 182"/>
                  <a:gd name="T41" fmla="*/ 40 h 182"/>
                  <a:gd name="T42" fmla="*/ 156 w 182"/>
                  <a:gd name="T43" fmla="*/ 27 h 182"/>
                  <a:gd name="T44" fmla="*/ 142 w 182"/>
                  <a:gd name="T45" fmla="*/ 16 h 182"/>
                  <a:gd name="T46" fmla="*/ 128 w 182"/>
                  <a:gd name="T47" fmla="*/ 7 h 182"/>
                  <a:gd name="T48" fmla="*/ 110 w 182"/>
                  <a:gd name="T49" fmla="*/ 1 h 182"/>
                  <a:gd name="T50" fmla="*/ 92 w 182"/>
                  <a:gd name="T51" fmla="*/ 0 h 182"/>
                  <a:gd name="T52" fmla="*/ 82 w 182"/>
                  <a:gd name="T53" fmla="*/ 0 h 182"/>
                  <a:gd name="T54" fmla="*/ 65 w 182"/>
                  <a:gd name="T55" fmla="*/ 4 h 182"/>
                  <a:gd name="T56" fmla="*/ 48 w 182"/>
                  <a:gd name="T57" fmla="*/ 11 h 182"/>
                  <a:gd name="T58" fmla="*/ 33 w 182"/>
                  <a:gd name="T59" fmla="*/ 21 h 182"/>
                  <a:gd name="T60" fmla="*/ 21 w 182"/>
                  <a:gd name="T61" fmla="*/ 33 h 182"/>
                  <a:gd name="T62" fmla="*/ 12 w 182"/>
                  <a:gd name="T63" fmla="*/ 48 h 182"/>
                  <a:gd name="T64" fmla="*/ 4 w 182"/>
                  <a:gd name="T65" fmla="*/ 64 h 182"/>
                  <a:gd name="T66" fmla="*/ 1 w 182"/>
                  <a:gd name="T67" fmla="*/ 81 h 182"/>
                  <a:gd name="T68" fmla="*/ 0 w 182"/>
                  <a:gd name="T69" fmla="*/ 9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2" h="182">
                    <a:moveTo>
                      <a:pt x="0" y="90"/>
                    </a:moveTo>
                    <a:lnTo>
                      <a:pt x="0" y="90"/>
                    </a:lnTo>
                    <a:lnTo>
                      <a:pt x="1" y="100"/>
                    </a:lnTo>
                    <a:lnTo>
                      <a:pt x="3" y="109"/>
                    </a:lnTo>
                    <a:lnTo>
                      <a:pt x="4" y="118"/>
                    </a:lnTo>
                    <a:lnTo>
                      <a:pt x="8" y="126"/>
                    </a:lnTo>
                    <a:lnTo>
                      <a:pt x="12" y="134"/>
                    </a:lnTo>
                    <a:lnTo>
                      <a:pt x="16" y="142"/>
                    </a:lnTo>
                    <a:lnTo>
                      <a:pt x="21" y="149"/>
                    </a:lnTo>
                    <a:lnTo>
                      <a:pt x="26" y="156"/>
                    </a:lnTo>
                    <a:lnTo>
                      <a:pt x="33" y="161"/>
                    </a:lnTo>
                    <a:lnTo>
                      <a:pt x="41" y="166"/>
                    </a:lnTo>
                    <a:lnTo>
                      <a:pt x="48" y="172"/>
                    </a:lnTo>
                    <a:lnTo>
                      <a:pt x="56" y="176"/>
                    </a:lnTo>
                    <a:lnTo>
                      <a:pt x="65" y="178"/>
                    </a:lnTo>
                    <a:lnTo>
                      <a:pt x="73" y="181"/>
                    </a:lnTo>
                    <a:lnTo>
                      <a:pt x="82" y="182"/>
                    </a:lnTo>
                    <a:lnTo>
                      <a:pt x="92" y="182"/>
                    </a:lnTo>
                    <a:lnTo>
                      <a:pt x="92" y="182"/>
                    </a:lnTo>
                    <a:lnTo>
                      <a:pt x="101" y="182"/>
                    </a:lnTo>
                    <a:lnTo>
                      <a:pt x="110" y="181"/>
                    </a:lnTo>
                    <a:lnTo>
                      <a:pt x="118" y="178"/>
                    </a:lnTo>
                    <a:lnTo>
                      <a:pt x="128" y="176"/>
                    </a:lnTo>
                    <a:lnTo>
                      <a:pt x="136" y="172"/>
                    </a:lnTo>
                    <a:lnTo>
                      <a:pt x="142" y="166"/>
                    </a:lnTo>
                    <a:lnTo>
                      <a:pt x="150" y="161"/>
                    </a:lnTo>
                    <a:lnTo>
                      <a:pt x="156" y="156"/>
                    </a:lnTo>
                    <a:lnTo>
                      <a:pt x="162" y="149"/>
                    </a:lnTo>
                    <a:lnTo>
                      <a:pt x="168" y="142"/>
                    </a:lnTo>
                    <a:lnTo>
                      <a:pt x="172" y="134"/>
                    </a:lnTo>
                    <a:lnTo>
                      <a:pt x="176" y="126"/>
                    </a:lnTo>
                    <a:lnTo>
                      <a:pt x="178" y="118"/>
                    </a:lnTo>
                    <a:lnTo>
                      <a:pt x="181" y="109"/>
                    </a:lnTo>
                    <a:lnTo>
                      <a:pt x="182" y="100"/>
                    </a:lnTo>
                    <a:lnTo>
                      <a:pt x="182" y="90"/>
                    </a:lnTo>
                    <a:lnTo>
                      <a:pt x="182" y="90"/>
                    </a:lnTo>
                    <a:lnTo>
                      <a:pt x="182" y="81"/>
                    </a:lnTo>
                    <a:lnTo>
                      <a:pt x="181" y="73"/>
                    </a:lnTo>
                    <a:lnTo>
                      <a:pt x="178" y="64"/>
                    </a:lnTo>
                    <a:lnTo>
                      <a:pt x="176" y="56"/>
                    </a:lnTo>
                    <a:lnTo>
                      <a:pt x="172" y="48"/>
                    </a:lnTo>
                    <a:lnTo>
                      <a:pt x="168" y="40"/>
                    </a:lnTo>
                    <a:lnTo>
                      <a:pt x="162" y="33"/>
                    </a:lnTo>
                    <a:lnTo>
                      <a:pt x="156" y="27"/>
                    </a:lnTo>
                    <a:lnTo>
                      <a:pt x="150" y="21"/>
                    </a:lnTo>
                    <a:lnTo>
                      <a:pt x="142" y="16"/>
                    </a:lnTo>
                    <a:lnTo>
                      <a:pt x="136" y="11"/>
                    </a:lnTo>
                    <a:lnTo>
                      <a:pt x="128" y="7"/>
                    </a:lnTo>
                    <a:lnTo>
                      <a:pt x="118" y="4"/>
                    </a:lnTo>
                    <a:lnTo>
                      <a:pt x="110" y="1"/>
                    </a:lnTo>
                    <a:lnTo>
                      <a:pt x="101" y="0"/>
                    </a:lnTo>
                    <a:lnTo>
                      <a:pt x="92" y="0"/>
                    </a:lnTo>
                    <a:lnTo>
                      <a:pt x="92" y="0"/>
                    </a:lnTo>
                    <a:lnTo>
                      <a:pt x="82" y="0"/>
                    </a:lnTo>
                    <a:lnTo>
                      <a:pt x="73" y="1"/>
                    </a:lnTo>
                    <a:lnTo>
                      <a:pt x="65" y="4"/>
                    </a:lnTo>
                    <a:lnTo>
                      <a:pt x="56" y="7"/>
                    </a:lnTo>
                    <a:lnTo>
                      <a:pt x="48" y="11"/>
                    </a:lnTo>
                    <a:lnTo>
                      <a:pt x="41" y="16"/>
                    </a:lnTo>
                    <a:lnTo>
                      <a:pt x="33" y="21"/>
                    </a:lnTo>
                    <a:lnTo>
                      <a:pt x="26" y="27"/>
                    </a:lnTo>
                    <a:lnTo>
                      <a:pt x="21" y="33"/>
                    </a:lnTo>
                    <a:lnTo>
                      <a:pt x="16" y="40"/>
                    </a:lnTo>
                    <a:lnTo>
                      <a:pt x="12" y="48"/>
                    </a:lnTo>
                    <a:lnTo>
                      <a:pt x="8" y="56"/>
                    </a:lnTo>
                    <a:lnTo>
                      <a:pt x="4" y="64"/>
                    </a:lnTo>
                    <a:lnTo>
                      <a:pt x="3" y="73"/>
                    </a:lnTo>
                    <a:lnTo>
                      <a:pt x="1" y="81"/>
                    </a:lnTo>
                    <a:lnTo>
                      <a:pt x="0" y="90"/>
                    </a:lnTo>
                    <a:lnTo>
                      <a:pt x="0" y="90"/>
                    </a:lnTo>
                    <a:close/>
                  </a:path>
                </a:pathLst>
              </a:custGeom>
              <a:solidFill>
                <a:srgbClr val="4ABF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02">
                <a:extLst>
                  <a:ext uri="{FF2B5EF4-FFF2-40B4-BE49-F238E27FC236}">
                    <a16:creationId xmlns:a16="http://schemas.microsoft.com/office/drawing/2014/main" id="{55421B91-A8B1-4649-B11F-553D4D038BD1}"/>
                  </a:ext>
                </a:extLst>
              </p:cNvPr>
              <p:cNvSpPr>
                <a:spLocks/>
              </p:cNvSpPr>
              <p:nvPr/>
            </p:nvSpPr>
            <p:spPr bwMode="auto">
              <a:xfrm>
                <a:off x="-4746625" y="2146300"/>
                <a:ext cx="73025" cy="73025"/>
              </a:xfrm>
              <a:custGeom>
                <a:avLst/>
                <a:gdLst>
                  <a:gd name="T0" fmla="*/ 0 w 182"/>
                  <a:gd name="T1" fmla="*/ 92 h 183"/>
                  <a:gd name="T2" fmla="*/ 2 w 182"/>
                  <a:gd name="T3" fmla="*/ 110 h 183"/>
                  <a:gd name="T4" fmla="*/ 7 w 182"/>
                  <a:gd name="T5" fmla="*/ 127 h 183"/>
                  <a:gd name="T6" fmla="*/ 15 w 182"/>
                  <a:gd name="T7" fmla="*/ 142 h 183"/>
                  <a:gd name="T8" fmla="*/ 26 w 182"/>
                  <a:gd name="T9" fmla="*/ 155 h 183"/>
                  <a:gd name="T10" fmla="*/ 41 w 182"/>
                  <a:gd name="T11" fmla="*/ 167 h 183"/>
                  <a:gd name="T12" fmla="*/ 55 w 182"/>
                  <a:gd name="T13" fmla="*/ 175 h 183"/>
                  <a:gd name="T14" fmla="*/ 73 w 182"/>
                  <a:gd name="T15" fmla="*/ 181 h 183"/>
                  <a:gd name="T16" fmla="*/ 91 w 182"/>
                  <a:gd name="T17" fmla="*/ 183 h 183"/>
                  <a:gd name="T18" fmla="*/ 101 w 182"/>
                  <a:gd name="T19" fmla="*/ 182 h 183"/>
                  <a:gd name="T20" fmla="*/ 118 w 182"/>
                  <a:gd name="T21" fmla="*/ 178 h 183"/>
                  <a:gd name="T22" fmla="*/ 135 w 182"/>
                  <a:gd name="T23" fmla="*/ 171 h 183"/>
                  <a:gd name="T24" fmla="*/ 150 w 182"/>
                  <a:gd name="T25" fmla="*/ 162 h 183"/>
                  <a:gd name="T26" fmla="*/ 162 w 182"/>
                  <a:gd name="T27" fmla="*/ 150 h 183"/>
                  <a:gd name="T28" fmla="*/ 171 w 182"/>
                  <a:gd name="T29" fmla="*/ 135 h 183"/>
                  <a:gd name="T30" fmla="*/ 178 w 182"/>
                  <a:gd name="T31" fmla="*/ 118 h 183"/>
                  <a:gd name="T32" fmla="*/ 182 w 182"/>
                  <a:gd name="T33" fmla="*/ 101 h 183"/>
                  <a:gd name="T34" fmla="*/ 182 w 182"/>
                  <a:gd name="T35" fmla="*/ 92 h 183"/>
                  <a:gd name="T36" fmla="*/ 180 w 182"/>
                  <a:gd name="T37" fmla="*/ 73 h 183"/>
                  <a:gd name="T38" fmla="*/ 175 w 182"/>
                  <a:gd name="T39" fmla="*/ 56 h 183"/>
                  <a:gd name="T40" fmla="*/ 167 w 182"/>
                  <a:gd name="T41" fmla="*/ 41 h 183"/>
                  <a:gd name="T42" fmla="*/ 155 w 182"/>
                  <a:gd name="T43" fmla="*/ 28 h 183"/>
                  <a:gd name="T44" fmla="*/ 142 w 182"/>
                  <a:gd name="T45" fmla="*/ 16 h 183"/>
                  <a:gd name="T46" fmla="*/ 127 w 182"/>
                  <a:gd name="T47" fmla="*/ 8 h 183"/>
                  <a:gd name="T48" fmla="*/ 110 w 182"/>
                  <a:gd name="T49" fmla="*/ 2 h 183"/>
                  <a:gd name="T50" fmla="*/ 91 w 182"/>
                  <a:gd name="T51" fmla="*/ 0 h 183"/>
                  <a:gd name="T52" fmla="*/ 82 w 182"/>
                  <a:gd name="T53" fmla="*/ 1 h 183"/>
                  <a:gd name="T54" fmla="*/ 65 w 182"/>
                  <a:gd name="T55" fmla="*/ 5 h 183"/>
                  <a:gd name="T56" fmla="*/ 47 w 182"/>
                  <a:gd name="T57" fmla="*/ 12 h 183"/>
                  <a:gd name="T58" fmla="*/ 33 w 182"/>
                  <a:gd name="T59" fmla="*/ 21 h 183"/>
                  <a:gd name="T60" fmla="*/ 21 w 182"/>
                  <a:gd name="T61" fmla="*/ 33 h 183"/>
                  <a:gd name="T62" fmla="*/ 11 w 182"/>
                  <a:gd name="T63" fmla="*/ 48 h 183"/>
                  <a:gd name="T64" fmla="*/ 3 w 182"/>
                  <a:gd name="T65" fmla="*/ 65 h 183"/>
                  <a:gd name="T66" fmla="*/ 1 w 182"/>
                  <a:gd name="T67" fmla="*/ 82 h 183"/>
                  <a:gd name="T68" fmla="*/ 0 w 182"/>
                  <a:gd name="T69" fmla="*/ 9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2" h="183">
                    <a:moveTo>
                      <a:pt x="0" y="92"/>
                    </a:moveTo>
                    <a:lnTo>
                      <a:pt x="0" y="92"/>
                    </a:lnTo>
                    <a:lnTo>
                      <a:pt x="1" y="101"/>
                    </a:lnTo>
                    <a:lnTo>
                      <a:pt x="2" y="110"/>
                    </a:lnTo>
                    <a:lnTo>
                      <a:pt x="3" y="118"/>
                    </a:lnTo>
                    <a:lnTo>
                      <a:pt x="7" y="127"/>
                    </a:lnTo>
                    <a:lnTo>
                      <a:pt x="11" y="135"/>
                    </a:lnTo>
                    <a:lnTo>
                      <a:pt x="15" y="142"/>
                    </a:lnTo>
                    <a:lnTo>
                      <a:pt x="21" y="150"/>
                    </a:lnTo>
                    <a:lnTo>
                      <a:pt x="26" y="155"/>
                    </a:lnTo>
                    <a:lnTo>
                      <a:pt x="33" y="162"/>
                    </a:lnTo>
                    <a:lnTo>
                      <a:pt x="41" y="167"/>
                    </a:lnTo>
                    <a:lnTo>
                      <a:pt x="47" y="171"/>
                    </a:lnTo>
                    <a:lnTo>
                      <a:pt x="55" y="175"/>
                    </a:lnTo>
                    <a:lnTo>
                      <a:pt x="65" y="178"/>
                    </a:lnTo>
                    <a:lnTo>
                      <a:pt x="73" y="181"/>
                    </a:lnTo>
                    <a:lnTo>
                      <a:pt x="82" y="182"/>
                    </a:lnTo>
                    <a:lnTo>
                      <a:pt x="91" y="183"/>
                    </a:lnTo>
                    <a:lnTo>
                      <a:pt x="91" y="183"/>
                    </a:lnTo>
                    <a:lnTo>
                      <a:pt x="101" y="182"/>
                    </a:lnTo>
                    <a:lnTo>
                      <a:pt x="110" y="181"/>
                    </a:lnTo>
                    <a:lnTo>
                      <a:pt x="118" y="178"/>
                    </a:lnTo>
                    <a:lnTo>
                      <a:pt x="127" y="175"/>
                    </a:lnTo>
                    <a:lnTo>
                      <a:pt x="135" y="171"/>
                    </a:lnTo>
                    <a:lnTo>
                      <a:pt x="142" y="167"/>
                    </a:lnTo>
                    <a:lnTo>
                      <a:pt x="150" y="162"/>
                    </a:lnTo>
                    <a:lnTo>
                      <a:pt x="155" y="155"/>
                    </a:lnTo>
                    <a:lnTo>
                      <a:pt x="162" y="150"/>
                    </a:lnTo>
                    <a:lnTo>
                      <a:pt x="167" y="142"/>
                    </a:lnTo>
                    <a:lnTo>
                      <a:pt x="171" y="135"/>
                    </a:lnTo>
                    <a:lnTo>
                      <a:pt x="175" y="127"/>
                    </a:lnTo>
                    <a:lnTo>
                      <a:pt x="178" y="118"/>
                    </a:lnTo>
                    <a:lnTo>
                      <a:pt x="180" y="110"/>
                    </a:lnTo>
                    <a:lnTo>
                      <a:pt x="182" y="101"/>
                    </a:lnTo>
                    <a:lnTo>
                      <a:pt x="182" y="92"/>
                    </a:lnTo>
                    <a:lnTo>
                      <a:pt x="182" y="92"/>
                    </a:lnTo>
                    <a:lnTo>
                      <a:pt x="182" y="82"/>
                    </a:lnTo>
                    <a:lnTo>
                      <a:pt x="180" y="73"/>
                    </a:lnTo>
                    <a:lnTo>
                      <a:pt x="178" y="65"/>
                    </a:lnTo>
                    <a:lnTo>
                      <a:pt x="175" y="56"/>
                    </a:lnTo>
                    <a:lnTo>
                      <a:pt x="171" y="48"/>
                    </a:lnTo>
                    <a:lnTo>
                      <a:pt x="167" y="41"/>
                    </a:lnTo>
                    <a:lnTo>
                      <a:pt x="162" y="33"/>
                    </a:lnTo>
                    <a:lnTo>
                      <a:pt x="155" y="28"/>
                    </a:lnTo>
                    <a:lnTo>
                      <a:pt x="150" y="21"/>
                    </a:lnTo>
                    <a:lnTo>
                      <a:pt x="142" y="16"/>
                    </a:lnTo>
                    <a:lnTo>
                      <a:pt x="135" y="12"/>
                    </a:lnTo>
                    <a:lnTo>
                      <a:pt x="127" y="8"/>
                    </a:lnTo>
                    <a:lnTo>
                      <a:pt x="118" y="5"/>
                    </a:lnTo>
                    <a:lnTo>
                      <a:pt x="110" y="2"/>
                    </a:lnTo>
                    <a:lnTo>
                      <a:pt x="101" y="1"/>
                    </a:lnTo>
                    <a:lnTo>
                      <a:pt x="91" y="0"/>
                    </a:lnTo>
                    <a:lnTo>
                      <a:pt x="91" y="0"/>
                    </a:lnTo>
                    <a:lnTo>
                      <a:pt x="82" y="1"/>
                    </a:lnTo>
                    <a:lnTo>
                      <a:pt x="73" y="2"/>
                    </a:lnTo>
                    <a:lnTo>
                      <a:pt x="65" y="5"/>
                    </a:lnTo>
                    <a:lnTo>
                      <a:pt x="55" y="8"/>
                    </a:lnTo>
                    <a:lnTo>
                      <a:pt x="47" y="12"/>
                    </a:lnTo>
                    <a:lnTo>
                      <a:pt x="41" y="16"/>
                    </a:lnTo>
                    <a:lnTo>
                      <a:pt x="33" y="21"/>
                    </a:lnTo>
                    <a:lnTo>
                      <a:pt x="26" y="28"/>
                    </a:lnTo>
                    <a:lnTo>
                      <a:pt x="21" y="33"/>
                    </a:lnTo>
                    <a:lnTo>
                      <a:pt x="15" y="41"/>
                    </a:lnTo>
                    <a:lnTo>
                      <a:pt x="11" y="48"/>
                    </a:lnTo>
                    <a:lnTo>
                      <a:pt x="7" y="56"/>
                    </a:lnTo>
                    <a:lnTo>
                      <a:pt x="3" y="65"/>
                    </a:lnTo>
                    <a:lnTo>
                      <a:pt x="2" y="73"/>
                    </a:lnTo>
                    <a:lnTo>
                      <a:pt x="1" y="82"/>
                    </a:lnTo>
                    <a:lnTo>
                      <a:pt x="0" y="92"/>
                    </a:lnTo>
                    <a:lnTo>
                      <a:pt x="0" y="92"/>
                    </a:lnTo>
                    <a:close/>
                  </a:path>
                </a:pathLst>
              </a:custGeom>
              <a:solidFill>
                <a:srgbClr val="4ABF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03">
                <a:extLst>
                  <a:ext uri="{FF2B5EF4-FFF2-40B4-BE49-F238E27FC236}">
                    <a16:creationId xmlns:a16="http://schemas.microsoft.com/office/drawing/2014/main" id="{3CA0D2F3-F19A-4C2D-A314-553939F88ADE}"/>
                  </a:ext>
                </a:extLst>
              </p:cNvPr>
              <p:cNvSpPr>
                <a:spLocks/>
              </p:cNvSpPr>
              <p:nvPr/>
            </p:nvSpPr>
            <p:spPr bwMode="auto">
              <a:xfrm>
                <a:off x="-4789488" y="2093913"/>
                <a:ext cx="71437" cy="73025"/>
              </a:xfrm>
              <a:custGeom>
                <a:avLst/>
                <a:gdLst>
                  <a:gd name="T0" fmla="*/ 0 w 182"/>
                  <a:gd name="T1" fmla="*/ 91 h 182"/>
                  <a:gd name="T2" fmla="*/ 3 w 182"/>
                  <a:gd name="T3" fmla="*/ 110 h 182"/>
                  <a:gd name="T4" fmla="*/ 8 w 182"/>
                  <a:gd name="T5" fmla="*/ 127 h 182"/>
                  <a:gd name="T6" fmla="*/ 16 w 182"/>
                  <a:gd name="T7" fmla="*/ 142 h 182"/>
                  <a:gd name="T8" fmla="*/ 27 w 182"/>
                  <a:gd name="T9" fmla="*/ 155 h 182"/>
                  <a:gd name="T10" fmla="*/ 40 w 182"/>
                  <a:gd name="T11" fmla="*/ 167 h 182"/>
                  <a:gd name="T12" fmla="*/ 56 w 182"/>
                  <a:gd name="T13" fmla="*/ 175 h 182"/>
                  <a:gd name="T14" fmla="*/ 73 w 182"/>
                  <a:gd name="T15" fmla="*/ 181 h 182"/>
                  <a:gd name="T16" fmla="*/ 92 w 182"/>
                  <a:gd name="T17" fmla="*/ 182 h 182"/>
                  <a:gd name="T18" fmla="*/ 101 w 182"/>
                  <a:gd name="T19" fmla="*/ 182 h 182"/>
                  <a:gd name="T20" fmla="*/ 118 w 182"/>
                  <a:gd name="T21" fmla="*/ 178 h 182"/>
                  <a:gd name="T22" fmla="*/ 136 w 182"/>
                  <a:gd name="T23" fmla="*/ 171 h 182"/>
                  <a:gd name="T24" fmla="*/ 149 w 182"/>
                  <a:gd name="T25" fmla="*/ 162 h 182"/>
                  <a:gd name="T26" fmla="*/ 162 w 182"/>
                  <a:gd name="T27" fmla="*/ 150 h 182"/>
                  <a:gd name="T28" fmla="*/ 172 w 182"/>
                  <a:gd name="T29" fmla="*/ 135 h 182"/>
                  <a:gd name="T30" fmla="*/ 178 w 182"/>
                  <a:gd name="T31" fmla="*/ 118 h 182"/>
                  <a:gd name="T32" fmla="*/ 182 w 182"/>
                  <a:gd name="T33" fmla="*/ 101 h 182"/>
                  <a:gd name="T34" fmla="*/ 182 w 182"/>
                  <a:gd name="T35" fmla="*/ 91 h 182"/>
                  <a:gd name="T36" fmla="*/ 181 w 182"/>
                  <a:gd name="T37" fmla="*/ 73 h 182"/>
                  <a:gd name="T38" fmla="*/ 176 w 182"/>
                  <a:gd name="T39" fmla="*/ 56 h 182"/>
                  <a:gd name="T40" fmla="*/ 168 w 182"/>
                  <a:gd name="T41" fmla="*/ 41 h 182"/>
                  <a:gd name="T42" fmla="*/ 156 w 182"/>
                  <a:gd name="T43" fmla="*/ 26 h 182"/>
                  <a:gd name="T44" fmla="*/ 142 w 182"/>
                  <a:gd name="T45" fmla="*/ 16 h 182"/>
                  <a:gd name="T46" fmla="*/ 128 w 182"/>
                  <a:gd name="T47" fmla="*/ 8 h 182"/>
                  <a:gd name="T48" fmla="*/ 111 w 182"/>
                  <a:gd name="T49" fmla="*/ 2 h 182"/>
                  <a:gd name="T50" fmla="*/ 92 w 182"/>
                  <a:gd name="T51" fmla="*/ 0 h 182"/>
                  <a:gd name="T52" fmla="*/ 83 w 182"/>
                  <a:gd name="T53" fmla="*/ 1 h 182"/>
                  <a:gd name="T54" fmla="*/ 64 w 182"/>
                  <a:gd name="T55" fmla="*/ 4 h 182"/>
                  <a:gd name="T56" fmla="*/ 48 w 182"/>
                  <a:gd name="T57" fmla="*/ 12 h 182"/>
                  <a:gd name="T58" fmla="*/ 33 w 182"/>
                  <a:gd name="T59" fmla="*/ 21 h 182"/>
                  <a:gd name="T60" fmla="*/ 21 w 182"/>
                  <a:gd name="T61" fmla="*/ 33 h 182"/>
                  <a:gd name="T62" fmla="*/ 12 w 182"/>
                  <a:gd name="T63" fmla="*/ 48 h 182"/>
                  <a:gd name="T64" fmla="*/ 4 w 182"/>
                  <a:gd name="T65" fmla="*/ 65 h 182"/>
                  <a:gd name="T66" fmla="*/ 1 w 182"/>
                  <a:gd name="T67" fmla="*/ 82 h 182"/>
                  <a:gd name="T68" fmla="*/ 0 w 182"/>
                  <a:gd name="T69" fmla="*/ 9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2" h="182">
                    <a:moveTo>
                      <a:pt x="0" y="91"/>
                    </a:moveTo>
                    <a:lnTo>
                      <a:pt x="0" y="91"/>
                    </a:lnTo>
                    <a:lnTo>
                      <a:pt x="1" y="101"/>
                    </a:lnTo>
                    <a:lnTo>
                      <a:pt x="3" y="110"/>
                    </a:lnTo>
                    <a:lnTo>
                      <a:pt x="4" y="118"/>
                    </a:lnTo>
                    <a:lnTo>
                      <a:pt x="8" y="127"/>
                    </a:lnTo>
                    <a:lnTo>
                      <a:pt x="12" y="135"/>
                    </a:lnTo>
                    <a:lnTo>
                      <a:pt x="16" y="142"/>
                    </a:lnTo>
                    <a:lnTo>
                      <a:pt x="21" y="150"/>
                    </a:lnTo>
                    <a:lnTo>
                      <a:pt x="27" y="155"/>
                    </a:lnTo>
                    <a:lnTo>
                      <a:pt x="33" y="162"/>
                    </a:lnTo>
                    <a:lnTo>
                      <a:pt x="40" y="167"/>
                    </a:lnTo>
                    <a:lnTo>
                      <a:pt x="48" y="171"/>
                    </a:lnTo>
                    <a:lnTo>
                      <a:pt x="56" y="175"/>
                    </a:lnTo>
                    <a:lnTo>
                      <a:pt x="64" y="178"/>
                    </a:lnTo>
                    <a:lnTo>
                      <a:pt x="73" y="181"/>
                    </a:lnTo>
                    <a:lnTo>
                      <a:pt x="83" y="182"/>
                    </a:lnTo>
                    <a:lnTo>
                      <a:pt x="92" y="182"/>
                    </a:lnTo>
                    <a:lnTo>
                      <a:pt x="92" y="182"/>
                    </a:lnTo>
                    <a:lnTo>
                      <a:pt x="101" y="182"/>
                    </a:lnTo>
                    <a:lnTo>
                      <a:pt x="111" y="181"/>
                    </a:lnTo>
                    <a:lnTo>
                      <a:pt x="118" y="178"/>
                    </a:lnTo>
                    <a:lnTo>
                      <a:pt x="128" y="175"/>
                    </a:lnTo>
                    <a:lnTo>
                      <a:pt x="136" y="171"/>
                    </a:lnTo>
                    <a:lnTo>
                      <a:pt x="142" y="167"/>
                    </a:lnTo>
                    <a:lnTo>
                      <a:pt x="149" y="162"/>
                    </a:lnTo>
                    <a:lnTo>
                      <a:pt x="156" y="155"/>
                    </a:lnTo>
                    <a:lnTo>
                      <a:pt x="162" y="150"/>
                    </a:lnTo>
                    <a:lnTo>
                      <a:pt x="168" y="142"/>
                    </a:lnTo>
                    <a:lnTo>
                      <a:pt x="172" y="135"/>
                    </a:lnTo>
                    <a:lnTo>
                      <a:pt x="176" y="127"/>
                    </a:lnTo>
                    <a:lnTo>
                      <a:pt x="178" y="118"/>
                    </a:lnTo>
                    <a:lnTo>
                      <a:pt x="181" y="110"/>
                    </a:lnTo>
                    <a:lnTo>
                      <a:pt x="182" y="101"/>
                    </a:lnTo>
                    <a:lnTo>
                      <a:pt x="182" y="91"/>
                    </a:lnTo>
                    <a:lnTo>
                      <a:pt x="182" y="91"/>
                    </a:lnTo>
                    <a:lnTo>
                      <a:pt x="182" y="82"/>
                    </a:lnTo>
                    <a:lnTo>
                      <a:pt x="181" y="73"/>
                    </a:lnTo>
                    <a:lnTo>
                      <a:pt x="178" y="65"/>
                    </a:lnTo>
                    <a:lnTo>
                      <a:pt x="176" y="56"/>
                    </a:lnTo>
                    <a:lnTo>
                      <a:pt x="172" y="48"/>
                    </a:lnTo>
                    <a:lnTo>
                      <a:pt x="168" y="41"/>
                    </a:lnTo>
                    <a:lnTo>
                      <a:pt x="162" y="33"/>
                    </a:lnTo>
                    <a:lnTo>
                      <a:pt x="156" y="26"/>
                    </a:lnTo>
                    <a:lnTo>
                      <a:pt x="149" y="21"/>
                    </a:lnTo>
                    <a:lnTo>
                      <a:pt x="142" y="16"/>
                    </a:lnTo>
                    <a:lnTo>
                      <a:pt x="136" y="12"/>
                    </a:lnTo>
                    <a:lnTo>
                      <a:pt x="128" y="8"/>
                    </a:lnTo>
                    <a:lnTo>
                      <a:pt x="118" y="4"/>
                    </a:lnTo>
                    <a:lnTo>
                      <a:pt x="111" y="2"/>
                    </a:lnTo>
                    <a:lnTo>
                      <a:pt x="101" y="1"/>
                    </a:lnTo>
                    <a:lnTo>
                      <a:pt x="92" y="0"/>
                    </a:lnTo>
                    <a:lnTo>
                      <a:pt x="92" y="0"/>
                    </a:lnTo>
                    <a:lnTo>
                      <a:pt x="83" y="1"/>
                    </a:lnTo>
                    <a:lnTo>
                      <a:pt x="73" y="2"/>
                    </a:lnTo>
                    <a:lnTo>
                      <a:pt x="64" y="4"/>
                    </a:lnTo>
                    <a:lnTo>
                      <a:pt x="56" y="8"/>
                    </a:lnTo>
                    <a:lnTo>
                      <a:pt x="48" y="12"/>
                    </a:lnTo>
                    <a:lnTo>
                      <a:pt x="40" y="16"/>
                    </a:lnTo>
                    <a:lnTo>
                      <a:pt x="33" y="21"/>
                    </a:lnTo>
                    <a:lnTo>
                      <a:pt x="27" y="26"/>
                    </a:lnTo>
                    <a:lnTo>
                      <a:pt x="21" y="33"/>
                    </a:lnTo>
                    <a:lnTo>
                      <a:pt x="16" y="41"/>
                    </a:lnTo>
                    <a:lnTo>
                      <a:pt x="12" y="48"/>
                    </a:lnTo>
                    <a:lnTo>
                      <a:pt x="8" y="56"/>
                    </a:lnTo>
                    <a:lnTo>
                      <a:pt x="4" y="65"/>
                    </a:lnTo>
                    <a:lnTo>
                      <a:pt x="3" y="73"/>
                    </a:lnTo>
                    <a:lnTo>
                      <a:pt x="1" y="82"/>
                    </a:lnTo>
                    <a:lnTo>
                      <a:pt x="0" y="91"/>
                    </a:lnTo>
                    <a:lnTo>
                      <a:pt x="0" y="91"/>
                    </a:lnTo>
                    <a:close/>
                  </a:path>
                </a:pathLst>
              </a:custGeom>
              <a:solidFill>
                <a:srgbClr val="4ABF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04">
                <a:extLst>
                  <a:ext uri="{FF2B5EF4-FFF2-40B4-BE49-F238E27FC236}">
                    <a16:creationId xmlns:a16="http://schemas.microsoft.com/office/drawing/2014/main" id="{08A14FB7-5EBA-4264-A5E5-BF8917F2B5A8}"/>
                  </a:ext>
                </a:extLst>
              </p:cNvPr>
              <p:cNvSpPr>
                <a:spLocks/>
              </p:cNvSpPr>
              <p:nvPr/>
            </p:nvSpPr>
            <p:spPr bwMode="auto">
              <a:xfrm>
                <a:off x="-4826000" y="2041525"/>
                <a:ext cx="73025" cy="73025"/>
              </a:xfrm>
              <a:custGeom>
                <a:avLst/>
                <a:gdLst>
                  <a:gd name="T0" fmla="*/ 0 w 182"/>
                  <a:gd name="T1" fmla="*/ 92 h 184"/>
                  <a:gd name="T2" fmla="*/ 1 w 182"/>
                  <a:gd name="T3" fmla="*/ 111 h 184"/>
                  <a:gd name="T4" fmla="*/ 6 w 182"/>
                  <a:gd name="T5" fmla="*/ 128 h 184"/>
                  <a:gd name="T6" fmla="*/ 14 w 182"/>
                  <a:gd name="T7" fmla="*/ 143 h 184"/>
                  <a:gd name="T8" fmla="*/ 26 w 182"/>
                  <a:gd name="T9" fmla="*/ 156 h 184"/>
                  <a:gd name="T10" fmla="*/ 39 w 182"/>
                  <a:gd name="T11" fmla="*/ 168 h 184"/>
                  <a:gd name="T12" fmla="*/ 55 w 182"/>
                  <a:gd name="T13" fmla="*/ 176 h 184"/>
                  <a:gd name="T14" fmla="*/ 71 w 182"/>
                  <a:gd name="T15" fmla="*/ 181 h 184"/>
                  <a:gd name="T16" fmla="*/ 90 w 182"/>
                  <a:gd name="T17" fmla="*/ 184 h 184"/>
                  <a:gd name="T18" fmla="*/ 99 w 182"/>
                  <a:gd name="T19" fmla="*/ 183 h 184"/>
                  <a:gd name="T20" fmla="*/ 118 w 182"/>
                  <a:gd name="T21" fmla="*/ 179 h 184"/>
                  <a:gd name="T22" fmla="*/ 134 w 182"/>
                  <a:gd name="T23" fmla="*/ 172 h 184"/>
                  <a:gd name="T24" fmla="*/ 149 w 182"/>
                  <a:gd name="T25" fmla="*/ 163 h 184"/>
                  <a:gd name="T26" fmla="*/ 161 w 182"/>
                  <a:gd name="T27" fmla="*/ 151 h 184"/>
                  <a:gd name="T28" fmla="*/ 171 w 182"/>
                  <a:gd name="T29" fmla="*/ 136 h 184"/>
                  <a:gd name="T30" fmla="*/ 178 w 182"/>
                  <a:gd name="T31" fmla="*/ 119 h 184"/>
                  <a:gd name="T32" fmla="*/ 181 w 182"/>
                  <a:gd name="T33" fmla="*/ 101 h 184"/>
                  <a:gd name="T34" fmla="*/ 182 w 182"/>
                  <a:gd name="T35" fmla="*/ 92 h 184"/>
                  <a:gd name="T36" fmla="*/ 179 w 182"/>
                  <a:gd name="T37" fmla="*/ 73 h 184"/>
                  <a:gd name="T38" fmla="*/ 174 w 182"/>
                  <a:gd name="T39" fmla="*/ 56 h 184"/>
                  <a:gd name="T40" fmla="*/ 166 w 182"/>
                  <a:gd name="T41" fmla="*/ 41 h 184"/>
                  <a:gd name="T42" fmla="*/ 155 w 182"/>
                  <a:gd name="T43" fmla="*/ 28 h 184"/>
                  <a:gd name="T44" fmla="*/ 142 w 182"/>
                  <a:gd name="T45" fmla="*/ 16 h 184"/>
                  <a:gd name="T46" fmla="*/ 126 w 182"/>
                  <a:gd name="T47" fmla="*/ 8 h 184"/>
                  <a:gd name="T48" fmla="*/ 109 w 182"/>
                  <a:gd name="T49" fmla="*/ 3 h 184"/>
                  <a:gd name="T50" fmla="*/ 90 w 182"/>
                  <a:gd name="T51" fmla="*/ 0 h 184"/>
                  <a:gd name="T52" fmla="*/ 81 w 182"/>
                  <a:gd name="T53" fmla="*/ 2 h 184"/>
                  <a:gd name="T54" fmla="*/ 63 w 182"/>
                  <a:gd name="T55" fmla="*/ 6 h 184"/>
                  <a:gd name="T56" fmla="*/ 47 w 182"/>
                  <a:gd name="T57" fmla="*/ 12 h 184"/>
                  <a:gd name="T58" fmla="*/ 33 w 182"/>
                  <a:gd name="T59" fmla="*/ 21 h 184"/>
                  <a:gd name="T60" fmla="*/ 20 w 182"/>
                  <a:gd name="T61" fmla="*/ 33 h 184"/>
                  <a:gd name="T62" fmla="*/ 10 w 182"/>
                  <a:gd name="T63" fmla="*/ 48 h 184"/>
                  <a:gd name="T64" fmla="*/ 4 w 182"/>
                  <a:gd name="T65" fmla="*/ 65 h 184"/>
                  <a:gd name="T66" fmla="*/ 0 w 182"/>
                  <a:gd name="T67" fmla="*/ 83 h 184"/>
                  <a:gd name="T68" fmla="*/ 0 w 182"/>
                  <a:gd name="T69" fmla="*/ 92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2" h="184">
                    <a:moveTo>
                      <a:pt x="0" y="92"/>
                    </a:moveTo>
                    <a:lnTo>
                      <a:pt x="0" y="92"/>
                    </a:lnTo>
                    <a:lnTo>
                      <a:pt x="0" y="101"/>
                    </a:lnTo>
                    <a:lnTo>
                      <a:pt x="1" y="111"/>
                    </a:lnTo>
                    <a:lnTo>
                      <a:pt x="4" y="119"/>
                    </a:lnTo>
                    <a:lnTo>
                      <a:pt x="6" y="128"/>
                    </a:lnTo>
                    <a:lnTo>
                      <a:pt x="10" y="136"/>
                    </a:lnTo>
                    <a:lnTo>
                      <a:pt x="14" y="143"/>
                    </a:lnTo>
                    <a:lnTo>
                      <a:pt x="20" y="151"/>
                    </a:lnTo>
                    <a:lnTo>
                      <a:pt x="26" y="156"/>
                    </a:lnTo>
                    <a:lnTo>
                      <a:pt x="33" y="163"/>
                    </a:lnTo>
                    <a:lnTo>
                      <a:pt x="39" y="168"/>
                    </a:lnTo>
                    <a:lnTo>
                      <a:pt x="47" y="172"/>
                    </a:lnTo>
                    <a:lnTo>
                      <a:pt x="55" y="176"/>
                    </a:lnTo>
                    <a:lnTo>
                      <a:pt x="63" y="179"/>
                    </a:lnTo>
                    <a:lnTo>
                      <a:pt x="71" y="181"/>
                    </a:lnTo>
                    <a:lnTo>
                      <a:pt x="81" y="183"/>
                    </a:lnTo>
                    <a:lnTo>
                      <a:pt x="90" y="184"/>
                    </a:lnTo>
                    <a:lnTo>
                      <a:pt x="90" y="184"/>
                    </a:lnTo>
                    <a:lnTo>
                      <a:pt x="99" y="183"/>
                    </a:lnTo>
                    <a:lnTo>
                      <a:pt x="109" y="181"/>
                    </a:lnTo>
                    <a:lnTo>
                      <a:pt x="118" y="179"/>
                    </a:lnTo>
                    <a:lnTo>
                      <a:pt x="126" y="176"/>
                    </a:lnTo>
                    <a:lnTo>
                      <a:pt x="134" y="172"/>
                    </a:lnTo>
                    <a:lnTo>
                      <a:pt x="142" y="168"/>
                    </a:lnTo>
                    <a:lnTo>
                      <a:pt x="149" y="163"/>
                    </a:lnTo>
                    <a:lnTo>
                      <a:pt x="155" y="156"/>
                    </a:lnTo>
                    <a:lnTo>
                      <a:pt x="161" y="151"/>
                    </a:lnTo>
                    <a:lnTo>
                      <a:pt x="166" y="143"/>
                    </a:lnTo>
                    <a:lnTo>
                      <a:pt x="171" y="136"/>
                    </a:lnTo>
                    <a:lnTo>
                      <a:pt x="174" y="128"/>
                    </a:lnTo>
                    <a:lnTo>
                      <a:pt x="178" y="119"/>
                    </a:lnTo>
                    <a:lnTo>
                      <a:pt x="179" y="111"/>
                    </a:lnTo>
                    <a:lnTo>
                      <a:pt x="181" y="101"/>
                    </a:lnTo>
                    <a:lnTo>
                      <a:pt x="182" y="92"/>
                    </a:lnTo>
                    <a:lnTo>
                      <a:pt x="182" y="92"/>
                    </a:lnTo>
                    <a:lnTo>
                      <a:pt x="181" y="83"/>
                    </a:lnTo>
                    <a:lnTo>
                      <a:pt x="179" y="73"/>
                    </a:lnTo>
                    <a:lnTo>
                      <a:pt x="178" y="65"/>
                    </a:lnTo>
                    <a:lnTo>
                      <a:pt x="174" y="56"/>
                    </a:lnTo>
                    <a:lnTo>
                      <a:pt x="171" y="48"/>
                    </a:lnTo>
                    <a:lnTo>
                      <a:pt x="166" y="41"/>
                    </a:lnTo>
                    <a:lnTo>
                      <a:pt x="161" y="33"/>
                    </a:lnTo>
                    <a:lnTo>
                      <a:pt x="155" y="28"/>
                    </a:lnTo>
                    <a:lnTo>
                      <a:pt x="149" y="21"/>
                    </a:lnTo>
                    <a:lnTo>
                      <a:pt x="142" y="16"/>
                    </a:lnTo>
                    <a:lnTo>
                      <a:pt x="134" y="12"/>
                    </a:lnTo>
                    <a:lnTo>
                      <a:pt x="126" y="8"/>
                    </a:lnTo>
                    <a:lnTo>
                      <a:pt x="118" y="6"/>
                    </a:lnTo>
                    <a:lnTo>
                      <a:pt x="109" y="3"/>
                    </a:lnTo>
                    <a:lnTo>
                      <a:pt x="99" y="2"/>
                    </a:lnTo>
                    <a:lnTo>
                      <a:pt x="90" y="0"/>
                    </a:lnTo>
                    <a:lnTo>
                      <a:pt x="90" y="0"/>
                    </a:lnTo>
                    <a:lnTo>
                      <a:pt x="81" y="2"/>
                    </a:lnTo>
                    <a:lnTo>
                      <a:pt x="71" y="3"/>
                    </a:lnTo>
                    <a:lnTo>
                      <a:pt x="63" y="6"/>
                    </a:lnTo>
                    <a:lnTo>
                      <a:pt x="55" y="8"/>
                    </a:lnTo>
                    <a:lnTo>
                      <a:pt x="47" y="12"/>
                    </a:lnTo>
                    <a:lnTo>
                      <a:pt x="39" y="16"/>
                    </a:lnTo>
                    <a:lnTo>
                      <a:pt x="33" y="21"/>
                    </a:lnTo>
                    <a:lnTo>
                      <a:pt x="26" y="28"/>
                    </a:lnTo>
                    <a:lnTo>
                      <a:pt x="20" y="33"/>
                    </a:lnTo>
                    <a:lnTo>
                      <a:pt x="14" y="41"/>
                    </a:lnTo>
                    <a:lnTo>
                      <a:pt x="10" y="48"/>
                    </a:lnTo>
                    <a:lnTo>
                      <a:pt x="6" y="56"/>
                    </a:lnTo>
                    <a:lnTo>
                      <a:pt x="4" y="65"/>
                    </a:lnTo>
                    <a:lnTo>
                      <a:pt x="1" y="73"/>
                    </a:lnTo>
                    <a:lnTo>
                      <a:pt x="0" y="83"/>
                    </a:lnTo>
                    <a:lnTo>
                      <a:pt x="0" y="92"/>
                    </a:lnTo>
                    <a:lnTo>
                      <a:pt x="0" y="92"/>
                    </a:lnTo>
                    <a:close/>
                  </a:path>
                </a:pathLst>
              </a:custGeom>
              <a:solidFill>
                <a:srgbClr val="4ABF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05">
                <a:extLst>
                  <a:ext uri="{FF2B5EF4-FFF2-40B4-BE49-F238E27FC236}">
                    <a16:creationId xmlns:a16="http://schemas.microsoft.com/office/drawing/2014/main" id="{786A6D14-9F15-4C1A-8F47-5B8AAAEC8D1C}"/>
                  </a:ext>
                </a:extLst>
              </p:cNvPr>
              <p:cNvSpPr>
                <a:spLocks/>
              </p:cNvSpPr>
              <p:nvPr/>
            </p:nvSpPr>
            <p:spPr bwMode="auto">
              <a:xfrm>
                <a:off x="-4854575" y="1992313"/>
                <a:ext cx="71437" cy="73025"/>
              </a:xfrm>
              <a:custGeom>
                <a:avLst/>
                <a:gdLst>
                  <a:gd name="T0" fmla="*/ 0 w 182"/>
                  <a:gd name="T1" fmla="*/ 92 h 183"/>
                  <a:gd name="T2" fmla="*/ 1 w 182"/>
                  <a:gd name="T3" fmla="*/ 110 h 183"/>
                  <a:gd name="T4" fmla="*/ 7 w 182"/>
                  <a:gd name="T5" fmla="*/ 128 h 183"/>
                  <a:gd name="T6" fmla="*/ 16 w 182"/>
                  <a:gd name="T7" fmla="*/ 142 h 183"/>
                  <a:gd name="T8" fmla="*/ 27 w 182"/>
                  <a:gd name="T9" fmla="*/ 155 h 183"/>
                  <a:gd name="T10" fmla="*/ 40 w 182"/>
                  <a:gd name="T11" fmla="*/ 167 h 183"/>
                  <a:gd name="T12" fmla="*/ 56 w 182"/>
                  <a:gd name="T13" fmla="*/ 175 h 183"/>
                  <a:gd name="T14" fmla="*/ 73 w 182"/>
                  <a:gd name="T15" fmla="*/ 181 h 183"/>
                  <a:gd name="T16" fmla="*/ 91 w 182"/>
                  <a:gd name="T17" fmla="*/ 183 h 183"/>
                  <a:gd name="T18" fmla="*/ 100 w 182"/>
                  <a:gd name="T19" fmla="*/ 182 h 183"/>
                  <a:gd name="T20" fmla="*/ 118 w 182"/>
                  <a:gd name="T21" fmla="*/ 178 h 183"/>
                  <a:gd name="T22" fmla="*/ 134 w 182"/>
                  <a:gd name="T23" fmla="*/ 171 h 183"/>
                  <a:gd name="T24" fmla="*/ 149 w 182"/>
                  <a:gd name="T25" fmla="*/ 162 h 183"/>
                  <a:gd name="T26" fmla="*/ 161 w 182"/>
                  <a:gd name="T27" fmla="*/ 150 h 183"/>
                  <a:gd name="T28" fmla="*/ 172 w 182"/>
                  <a:gd name="T29" fmla="*/ 135 h 183"/>
                  <a:gd name="T30" fmla="*/ 178 w 182"/>
                  <a:gd name="T31" fmla="*/ 118 h 183"/>
                  <a:gd name="T32" fmla="*/ 182 w 182"/>
                  <a:gd name="T33" fmla="*/ 101 h 183"/>
                  <a:gd name="T34" fmla="*/ 182 w 182"/>
                  <a:gd name="T35" fmla="*/ 92 h 183"/>
                  <a:gd name="T36" fmla="*/ 181 w 182"/>
                  <a:gd name="T37" fmla="*/ 73 h 183"/>
                  <a:gd name="T38" fmla="*/ 176 w 182"/>
                  <a:gd name="T39" fmla="*/ 56 h 183"/>
                  <a:gd name="T40" fmla="*/ 166 w 182"/>
                  <a:gd name="T41" fmla="*/ 41 h 183"/>
                  <a:gd name="T42" fmla="*/ 156 w 182"/>
                  <a:gd name="T43" fmla="*/ 28 h 183"/>
                  <a:gd name="T44" fmla="*/ 142 w 182"/>
                  <a:gd name="T45" fmla="*/ 16 h 183"/>
                  <a:gd name="T46" fmla="*/ 126 w 182"/>
                  <a:gd name="T47" fmla="*/ 8 h 183"/>
                  <a:gd name="T48" fmla="*/ 109 w 182"/>
                  <a:gd name="T49" fmla="*/ 2 h 183"/>
                  <a:gd name="T50" fmla="*/ 91 w 182"/>
                  <a:gd name="T51" fmla="*/ 0 h 183"/>
                  <a:gd name="T52" fmla="*/ 81 w 182"/>
                  <a:gd name="T53" fmla="*/ 1 h 183"/>
                  <a:gd name="T54" fmla="*/ 64 w 182"/>
                  <a:gd name="T55" fmla="*/ 5 h 183"/>
                  <a:gd name="T56" fmla="*/ 48 w 182"/>
                  <a:gd name="T57" fmla="*/ 12 h 183"/>
                  <a:gd name="T58" fmla="*/ 33 w 182"/>
                  <a:gd name="T59" fmla="*/ 21 h 183"/>
                  <a:gd name="T60" fmla="*/ 21 w 182"/>
                  <a:gd name="T61" fmla="*/ 33 h 183"/>
                  <a:gd name="T62" fmla="*/ 11 w 182"/>
                  <a:gd name="T63" fmla="*/ 48 h 183"/>
                  <a:gd name="T64" fmla="*/ 4 w 182"/>
                  <a:gd name="T65" fmla="*/ 65 h 183"/>
                  <a:gd name="T66" fmla="*/ 0 w 182"/>
                  <a:gd name="T67" fmla="*/ 82 h 183"/>
                  <a:gd name="T68" fmla="*/ 0 w 182"/>
                  <a:gd name="T69" fmla="*/ 9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2" h="183">
                    <a:moveTo>
                      <a:pt x="0" y="92"/>
                    </a:moveTo>
                    <a:lnTo>
                      <a:pt x="0" y="92"/>
                    </a:lnTo>
                    <a:lnTo>
                      <a:pt x="0" y="101"/>
                    </a:lnTo>
                    <a:lnTo>
                      <a:pt x="1" y="110"/>
                    </a:lnTo>
                    <a:lnTo>
                      <a:pt x="4" y="118"/>
                    </a:lnTo>
                    <a:lnTo>
                      <a:pt x="7" y="128"/>
                    </a:lnTo>
                    <a:lnTo>
                      <a:pt x="11" y="135"/>
                    </a:lnTo>
                    <a:lnTo>
                      <a:pt x="16" y="142"/>
                    </a:lnTo>
                    <a:lnTo>
                      <a:pt x="21" y="150"/>
                    </a:lnTo>
                    <a:lnTo>
                      <a:pt x="27" y="155"/>
                    </a:lnTo>
                    <a:lnTo>
                      <a:pt x="33" y="162"/>
                    </a:lnTo>
                    <a:lnTo>
                      <a:pt x="40" y="167"/>
                    </a:lnTo>
                    <a:lnTo>
                      <a:pt x="48" y="171"/>
                    </a:lnTo>
                    <a:lnTo>
                      <a:pt x="56" y="175"/>
                    </a:lnTo>
                    <a:lnTo>
                      <a:pt x="64" y="178"/>
                    </a:lnTo>
                    <a:lnTo>
                      <a:pt x="73" y="181"/>
                    </a:lnTo>
                    <a:lnTo>
                      <a:pt x="81" y="182"/>
                    </a:lnTo>
                    <a:lnTo>
                      <a:pt x="91" y="183"/>
                    </a:lnTo>
                    <a:lnTo>
                      <a:pt x="91" y="183"/>
                    </a:lnTo>
                    <a:lnTo>
                      <a:pt x="100" y="182"/>
                    </a:lnTo>
                    <a:lnTo>
                      <a:pt x="109" y="181"/>
                    </a:lnTo>
                    <a:lnTo>
                      <a:pt x="118" y="178"/>
                    </a:lnTo>
                    <a:lnTo>
                      <a:pt x="126" y="175"/>
                    </a:lnTo>
                    <a:lnTo>
                      <a:pt x="134" y="171"/>
                    </a:lnTo>
                    <a:lnTo>
                      <a:pt x="142" y="167"/>
                    </a:lnTo>
                    <a:lnTo>
                      <a:pt x="149" y="162"/>
                    </a:lnTo>
                    <a:lnTo>
                      <a:pt x="156" y="155"/>
                    </a:lnTo>
                    <a:lnTo>
                      <a:pt x="161" y="150"/>
                    </a:lnTo>
                    <a:lnTo>
                      <a:pt x="166" y="142"/>
                    </a:lnTo>
                    <a:lnTo>
                      <a:pt x="172" y="135"/>
                    </a:lnTo>
                    <a:lnTo>
                      <a:pt x="176" y="128"/>
                    </a:lnTo>
                    <a:lnTo>
                      <a:pt x="178" y="118"/>
                    </a:lnTo>
                    <a:lnTo>
                      <a:pt x="181" y="110"/>
                    </a:lnTo>
                    <a:lnTo>
                      <a:pt x="182" y="101"/>
                    </a:lnTo>
                    <a:lnTo>
                      <a:pt x="182" y="92"/>
                    </a:lnTo>
                    <a:lnTo>
                      <a:pt x="182" y="92"/>
                    </a:lnTo>
                    <a:lnTo>
                      <a:pt x="182" y="82"/>
                    </a:lnTo>
                    <a:lnTo>
                      <a:pt x="181" y="73"/>
                    </a:lnTo>
                    <a:lnTo>
                      <a:pt x="178" y="65"/>
                    </a:lnTo>
                    <a:lnTo>
                      <a:pt x="176" y="56"/>
                    </a:lnTo>
                    <a:lnTo>
                      <a:pt x="172" y="48"/>
                    </a:lnTo>
                    <a:lnTo>
                      <a:pt x="166" y="41"/>
                    </a:lnTo>
                    <a:lnTo>
                      <a:pt x="161" y="33"/>
                    </a:lnTo>
                    <a:lnTo>
                      <a:pt x="156" y="28"/>
                    </a:lnTo>
                    <a:lnTo>
                      <a:pt x="149" y="21"/>
                    </a:lnTo>
                    <a:lnTo>
                      <a:pt x="142" y="16"/>
                    </a:lnTo>
                    <a:lnTo>
                      <a:pt x="134" y="12"/>
                    </a:lnTo>
                    <a:lnTo>
                      <a:pt x="126" y="8"/>
                    </a:lnTo>
                    <a:lnTo>
                      <a:pt x="118" y="5"/>
                    </a:lnTo>
                    <a:lnTo>
                      <a:pt x="109" y="2"/>
                    </a:lnTo>
                    <a:lnTo>
                      <a:pt x="100" y="1"/>
                    </a:lnTo>
                    <a:lnTo>
                      <a:pt x="91" y="0"/>
                    </a:lnTo>
                    <a:lnTo>
                      <a:pt x="91" y="0"/>
                    </a:lnTo>
                    <a:lnTo>
                      <a:pt x="81" y="1"/>
                    </a:lnTo>
                    <a:lnTo>
                      <a:pt x="73" y="2"/>
                    </a:lnTo>
                    <a:lnTo>
                      <a:pt x="64" y="5"/>
                    </a:lnTo>
                    <a:lnTo>
                      <a:pt x="56" y="8"/>
                    </a:lnTo>
                    <a:lnTo>
                      <a:pt x="48" y="12"/>
                    </a:lnTo>
                    <a:lnTo>
                      <a:pt x="40" y="16"/>
                    </a:lnTo>
                    <a:lnTo>
                      <a:pt x="33" y="21"/>
                    </a:lnTo>
                    <a:lnTo>
                      <a:pt x="27" y="28"/>
                    </a:lnTo>
                    <a:lnTo>
                      <a:pt x="21" y="33"/>
                    </a:lnTo>
                    <a:lnTo>
                      <a:pt x="16" y="41"/>
                    </a:lnTo>
                    <a:lnTo>
                      <a:pt x="11" y="48"/>
                    </a:lnTo>
                    <a:lnTo>
                      <a:pt x="7" y="56"/>
                    </a:lnTo>
                    <a:lnTo>
                      <a:pt x="4" y="65"/>
                    </a:lnTo>
                    <a:lnTo>
                      <a:pt x="1" y="73"/>
                    </a:lnTo>
                    <a:lnTo>
                      <a:pt x="0" y="82"/>
                    </a:lnTo>
                    <a:lnTo>
                      <a:pt x="0" y="92"/>
                    </a:lnTo>
                    <a:lnTo>
                      <a:pt x="0" y="92"/>
                    </a:lnTo>
                    <a:close/>
                  </a:path>
                </a:pathLst>
              </a:custGeom>
              <a:solidFill>
                <a:srgbClr val="4ABF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206">
                <a:extLst>
                  <a:ext uri="{FF2B5EF4-FFF2-40B4-BE49-F238E27FC236}">
                    <a16:creationId xmlns:a16="http://schemas.microsoft.com/office/drawing/2014/main" id="{7C600683-D04E-4DE6-B50C-DC8F552540D1}"/>
                  </a:ext>
                </a:extLst>
              </p:cNvPr>
              <p:cNvSpPr>
                <a:spLocks/>
              </p:cNvSpPr>
              <p:nvPr/>
            </p:nvSpPr>
            <p:spPr bwMode="auto">
              <a:xfrm>
                <a:off x="-4873625" y="1939925"/>
                <a:ext cx="71437" cy="71438"/>
              </a:xfrm>
              <a:custGeom>
                <a:avLst/>
                <a:gdLst>
                  <a:gd name="T0" fmla="*/ 0 w 182"/>
                  <a:gd name="T1" fmla="*/ 90 h 182"/>
                  <a:gd name="T2" fmla="*/ 1 w 182"/>
                  <a:gd name="T3" fmla="*/ 109 h 182"/>
                  <a:gd name="T4" fmla="*/ 7 w 182"/>
                  <a:gd name="T5" fmla="*/ 126 h 182"/>
                  <a:gd name="T6" fmla="*/ 15 w 182"/>
                  <a:gd name="T7" fmla="*/ 141 h 182"/>
                  <a:gd name="T8" fmla="*/ 27 w 182"/>
                  <a:gd name="T9" fmla="*/ 155 h 182"/>
                  <a:gd name="T10" fmla="*/ 40 w 182"/>
                  <a:gd name="T11" fmla="*/ 166 h 182"/>
                  <a:gd name="T12" fmla="*/ 55 w 182"/>
                  <a:gd name="T13" fmla="*/ 174 h 182"/>
                  <a:gd name="T14" fmla="*/ 72 w 182"/>
                  <a:gd name="T15" fmla="*/ 179 h 182"/>
                  <a:gd name="T16" fmla="*/ 91 w 182"/>
                  <a:gd name="T17" fmla="*/ 182 h 182"/>
                  <a:gd name="T18" fmla="*/ 100 w 182"/>
                  <a:gd name="T19" fmla="*/ 181 h 182"/>
                  <a:gd name="T20" fmla="*/ 119 w 182"/>
                  <a:gd name="T21" fmla="*/ 178 h 182"/>
                  <a:gd name="T22" fmla="*/ 135 w 182"/>
                  <a:gd name="T23" fmla="*/ 170 h 182"/>
                  <a:gd name="T24" fmla="*/ 149 w 182"/>
                  <a:gd name="T25" fmla="*/ 161 h 182"/>
                  <a:gd name="T26" fmla="*/ 161 w 182"/>
                  <a:gd name="T27" fmla="*/ 149 h 182"/>
                  <a:gd name="T28" fmla="*/ 170 w 182"/>
                  <a:gd name="T29" fmla="*/ 134 h 182"/>
                  <a:gd name="T30" fmla="*/ 178 w 182"/>
                  <a:gd name="T31" fmla="*/ 118 h 182"/>
                  <a:gd name="T32" fmla="*/ 181 w 182"/>
                  <a:gd name="T33" fmla="*/ 99 h 182"/>
                  <a:gd name="T34" fmla="*/ 182 w 182"/>
                  <a:gd name="T35" fmla="*/ 90 h 182"/>
                  <a:gd name="T36" fmla="*/ 180 w 182"/>
                  <a:gd name="T37" fmla="*/ 72 h 182"/>
                  <a:gd name="T38" fmla="*/ 174 w 182"/>
                  <a:gd name="T39" fmla="*/ 54 h 182"/>
                  <a:gd name="T40" fmla="*/ 166 w 182"/>
                  <a:gd name="T41" fmla="*/ 40 h 182"/>
                  <a:gd name="T42" fmla="*/ 156 w 182"/>
                  <a:gd name="T43" fmla="*/ 26 h 182"/>
                  <a:gd name="T44" fmla="*/ 141 w 182"/>
                  <a:gd name="T45" fmla="*/ 14 h 182"/>
                  <a:gd name="T46" fmla="*/ 127 w 182"/>
                  <a:gd name="T47" fmla="*/ 6 h 182"/>
                  <a:gd name="T48" fmla="*/ 109 w 182"/>
                  <a:gd name="T49" fmla="*/ 1 h 182"/>
                  <a:gd name="T50" fmla="*/ 91 w 182"/>
                  <a:gd name="T51" fmla="*/ 0 h 182"/>
                  <a:gd name="T52" fmla="*/ 81 w 182"/>
                  <a:gd name="T53" fmla="*/ 0 h 182"/>
                  <a:gd name="T54" fmla="*/ 64 w 182"/>
                  <a:gd name="T55" fmla="*/ 4 h 182"/>
                  <a:gd name="T56" fmla="*/ 47 w 182"/>
                  <a:gd name="T57" fmla="*/ 10 h 182"/>
                  <a:gd name="T58" fmla="*/ 33 w 182"/>
                  <a:gd name="T59" fmla="*/ 20 h 182"/>
                  <a:gd name="T60" fmla="*/ 20 w 182"/>
                  <a:gd name="T61" fmla="*/ 33 h 182"/>
                  <a:gd name="T62" fmla="*/ 11 w 182"/>
                  <a:gd name="T63" fmla="*/ 46 h 182"/>
                  <a:gd name="T64" fmla="*/ 4 w 182"/>
                  <a:gd name="T65" fmla="*/ 64 h 182"/>
                  <a:gd name="T66" fmla="*/ 0 w 182"/>
                  <a:gd name="T67" fmla="*/ 81 h 182"/>
                  <a:gd name="T68" fmla="*/ 0 w 182"/>
                  <a:gd name="T69" fmla="*/ 9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2" h="182">
                    <a:moveTo>
                      <a:pt x="0" y="90"/>
                    </a:moveTo>
                    <a:lnTo>
                      <a:pt x="0" y="90"/>
                    </a:lnTo>
                    <a:lnTo>
                      <a:pt x="0" y="99"/>
                    </a:lnTo>
                    <a:lnTo>
                      <a:pt x="1" y="109"/>
                    </a:lnTo>
                    <a:lnTo>
                      <a:pt x="4" y="118"/>
                    </a:lnTo>
                    <a:lnTo>
                      <a:pt x="7" y="126"/>
                    </a:lnTo>
                    <a:lnTo>
                      <a:pt x="11" y="134"/>
                    </a:lnTo>
                    <a:lnTo>
                      <a:pt x="15" y="141"/>
                    </a:lnTo>
                    <a:lnTo>
                      <a:pt x="20" y="149"/>
                    </a:lnTo>
                    <a:lnTo>
                      <a:pt x="27" y="155"/>
                    </a:lnTo>
                    <a:lnTo>
                      <a:pt x="33" y="161"/>
                    </a:lnTo>
                    <a:lnTo>
                      <a:pt x="40" y="166"/>
                    </a:lnTo>
                    <a:lnTo>
                      <a:pt x="47" y="170"/>
                    </a:lnTo>
                    <a:lnTo>
                      <a:pt x="55" y="174"/>
                    </a:lnTo>
                    <a:lnTo>
                      <a:pt x="64" y="178"/>
                    </a:lnTo>
                    <a:lnTo>
                      <a:pt x="72" y="179"/>
                    </a:lnTo>
                    <a:lnTo>
                      <a:pt x="81" y="181"/>
                    </a:lnTo>
                    <a:lnTo>
                      <a:pt x="91" y="182"/>
                    </a:lnTo>
                    <a:lnTo>
                      <a:pt x="91" y="182"/>
                    </a:lnTo>
                    <a:lnTo>
                      <a:pt x="100" y="181"/>
                    </a:lnTo>
                    <a:lnTo>
                      <a:pt x="109" y="179"/>
                    </a:lnTo>
                    <a:lnTo>
                      <a:pt x="119" y="178"/>
                    </a:lnTo>
                    <a:lnTo>
                      <a:pt x="127" y="174"/>
                    </a:lnTo>
                    <a:lnTo>
                      <a:pt x="135" y="170"/>
                    </a:lnTo>
                    <a:lnTo>
                      <a:pt x="141" y="166"/>
                    </a:lnTo>
                    <a:lnTo>
                      <a:pt x="149" y="161"/>
                    </a:lnTo>
                    <a:lnTo>
                      <a:pt x="156" y="155"/>
                    </a:lnTo>
                    <a:lnTo>
                      <a:pt x="161" y="149"/>
                    </a:lnTo>
                    <a:lnTo>
                      <a:pt x="166" y="141"/>
                    </a:lnTo>
                    <a:lnTo>
                      <a:pt x="170" y="134"/>
                    </a:lnTo>
                    <a:lnTo>
                      <a:pt x="174" y="126"/>
                    </a:lnTo>
                    <a:lnTo>
                      <a:pt x="178" y="118"/>
                    </a:lnTo>
                    <a:lnTo>
                      <a:pt x="180" y="109"/>
                    </a:lnTo>
                    <a:lnTo>
                      <a:pt x="181" y="99"/>
                    </a:lnTo>
                    <a:lnTo>
                      <a:pt x="182" y="90"/>
                    </a:lnTo>
                    <a:lnTo>
                      <a:pt x="182" y="90"/>
                    </a:lnTo>
                    <a:lnTo>
                      <a:pt x="181" y="81"/>
                    </a:lnTo>
                    <a:lnTo>
                      <a:pt x="180" y="72"/>
                    </a:lnTo>
                    <a:lnTo>
                      <a:pt x="178" y="64"/>
                    </a:lnTo>
                    <a:lnTo>
                      <a:pt x="174" y="54"/>
                    </a:lnTo>
                    <a:lnTo>
                      <a:pt x="170" y="46"/>
                    </a:lnTo>
                    <a:lnTo>
                      <a:pt x="166" y="40"/>
                    </a:lnTo>
                    <a:lnTo>
                      <a:pt x="161" y="33"/>
                    </a:lnTo>
                    <a:lnTo>
                      <a:pt x="156" y="26"/>
                    </a:lnTo>
                    <a:lnTo>
                      <a:pt x="149" y="20"/>
                    </a:lnTo>
                    <a:lnTo>
                      <a:pt x="141" y="14"/>
                    </a:lnTo>
                    <a:lnTo>
                      <a:pt x="135" y="10"/>
                    </a:lnTo>
                    <a:lnTo>
                      <a:pt x="127" y="6"/>
                    </a:lnTo>
                    <a:lnTo>
                      <a:pt x="119" y="4"/>
                    </a:lnTo>
                    <a:lnTo>
                      <a:pt x="109" y="1"/>
                    </a:lnTo>
                    <a:lnTo>
                      <a:pt x="100" y="0"/>
                    </a:lnTo>
                    <a:lnTo>
                      <a:pt x="91" y="0"/>
                    </a:lnTo>
                    <a:lnTo>
                      <a:pt x="91" y="0"/>
                    </a:lnTo>
                    <a:lnTo>
                      <a:pt x="81" y="0"/>
                    </a:lnTo>
                    <a:lnTo>
                      <a:pt x="72" y="1"/>
                    </a:lnTo>
                    <a:lnTo>
                      <a:pt x="64" y="4"/>
                    </a:lnTo>
                    <a:lnTo>
                      <a:pt x="55" y="6"/>
                    </a:lnTo>
                    <a:lnTo>
                      <a:pt x="47" y="10"/>
                    </a:lnTo>
                    <a:lnTo>
                      <a:pt x="40" y="14"/>
                    </a:lnTo>
                    <a:lnTo>
                      <a:pt x="33" y="20"/>
                    </a:lnTo>
                    <a:lnTo>
                      <a:pt x="27" y="26"/>
                    </a:lnTo>
                    <a:lnTo>
                      <a:pt x="20" y="33"/>
                    </a:lnTo>
                    <a:lnTo>
                      <a:pt x="15" y="40"/>
                    </a:lnTo>
                    <a:lnTo>
                      <a:pt x="11" y="46"/>
                    </a:lnTo>
                    <a:lnTo>
                      <a:pt x="7" y="54"/>
                    </a:lnTo>
                    <a:lnTo>
                      <a:pt x="4" y="64"/>
                    </a:lnTo>
                    <a:lnTo>
                      <a:pt x="1" y="72"/>
                    </a:lnTo>
                    <a:lnTo>
                      <a:pt x="0" y="81"/>
                    </a:lnTo>
                    <a:lnTo>
                      <a:pt x="0" y="90"/>
                    </a:lnTo>
                    <a:lnTo>
                      <a:pt x="0" y="90"/>
                    </a:lnTo>
                    <a:close/>
                  </a:path>
                </a:pathLst>
              </a:custGeom>
              <a:solidFill>
                <a:srgbClr val="4ABF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207">
                <a:extLst>
                  <a:ext uri="{FF2B5EF4-FFF2-40B4-BE49-F238E27FC236}">
                    <a16:creationId xmlns:a16="http://schemas.microsoft.com/office/drawing/2014/main" id="{D736F170-05CA-4BA1-88A9-5FAB2D14927F}"/>
                  </a:ext>
                </a:extLst>
              </p:cNvPr>
              <p:cNvSpPr>
                <a:spLocks/>
              </p:cNvSpPr>
              <p:nvPr/>
            </p:nvSpPr>
            <p:spPr bwMode="auto">
              <a:xfrm>
                <a:off x="-4918075" y="3971925"/>
                <a:ext cx="292100" cy="2657475"/>
              </a:xfrm>
              <a:custGeom>
                <a:avLst/>
                <a:gdLst>
                  <a:gd name="T0" fmla="*/ 736 w 736"/>
                  <a:gd name="T1" fmla="*/ 6272 h 6697"/>
                  <a:gd name="T2" fmla="*/ 731 w 736"/>
                  <a:gd name="T3" fmla="*/ 6358 h 6697"/>
                  <a:gd name="T4" fmla="*/ 716 w 736"/>
                  <a:gd name="T5" fmla="*/ 6437 h 6697"/>
                  <a:gd name="T6" fmla="*/ 693 w 736"/>
                  <a:gd name="T7" fmla="*/ 6509 h 6697"/>
                  <a:gd name="T8" fmla="*/ 663 w 736"/>
                  <a:gd name="T9" fmla="*/ 6572 h 6697"/>
                  <a:gd name="T10" fmla="*/ 627 w 736"/>
                  <a:gd name="T11" fmla="*/ 6624 h 6697"/>
                  <a:gd name="T12" fmla="*/ 607 w 736"/>
                  <a:gd name="T13" fmla="*/ 6645 h 6697"/>
                  <a:gd name="T14" fmla="*/ 584 w 736"/>
                  <a:gd name="T15" fmla="*/ 6662 h 6697"/>
                  <a:gd name="T16" fmla="*/ 562 w 736"/>
                  <a:gd name="T17" fmla="*/ 6677 h 6697"/>
                  <a:gd name="T18" fmla="*/ 538 w 736"/>
                  <a:gd name="T19" fmla="*/ 6688 h 6697"/>
                  <a:gd name="T20" fmla="*/ 514 w 736"/>
                  <a:gd name="T21" fmla="*/ 6694 h 6697"/>
                  <a:gd name="T22" fmla="*/ 488 w 736"/>
                  <a:gd name="T23" fmla="*/ 6697 h 6697"/>
                  <a:gd name="T24" fmla="*/ 248 w 736"/>
                  <a:gd name="T25" fmla="*/ 6697 h 6697"/>
                  <a:gd name="T26" fmla="*/ 222 w 736"/>
                  <a:gd name="T27" fmla="*/ 6694 h 6697"/>
                  <a:gd name="T28" fmla="*/ 197 w 736"/>
                  <a:gd name="T29" fmla="*/ 6688 h 6697"/>
                  <a:gd name="T30" fmla="*/ 174 w 736"/>
                  <a:gd name="T31" fmla="*/ 6677 h 6697"/>
                  <a:gd name="T32" fmla="*/ 152 w 736"/>
                  <a:gd name="T33" fmla="*/ 6662 h 6697"/>
                  <a:gd name="T34" fmla="*/ 129 w 736"/>
                  <a:gd name="T35" fmla="*/ 6645 h 6697"/>
                  <a:gd name="T36" fmla="*/ 109 w 736"/>
                  <a:gd name="T37" fmla="*/ 6624 h 6697"/>
                  <a:gd name="T38" fmla="*/ 72 w 736"/>
                  <a:gd name="T39" fmla="*/ 6572 h 6697"/>
                  <a:gd name="T40" fmla="*/ 43 w 736"/>
                  <a:gd name="T41" fmla="*/ 6509 h 6697"/>
                  <a:gd name="T42" fmla="*/ 19 w 736"/>
                  <a:gd name="T43" fmla="*/ 6437 h 6697"/>
                  <a:gd name="T44" fmla="*/ 5 w 736"/>
                  <a:gd name="T45" fmla="*/ 6358 h 6697"/>
                  <a:gd name="T46" fmla="*/ 0 w 736"/>
                  <a:gd name="T47" fmla="*/ 6272 h 6697"/>
                  <a:gd name="T48" fmla="*/ 0 w 736"/>
                  <a:gd name="T49" fmla="*/ 423 h 6697"/>
                  <a:gd name="T50" fmla="*/ 5 w 736"/>
                  <a:gd name="T51" fmla="*/ 338 h 6697"/>
                  <a:gd name="T52" fmla="*/ 19 w 736"/>
                  <a:gd name="T53" fmla="*/ 258 h 6697"/>
                  <a:gd name="T54" fmla="*/ 43 w 736"/>
                  <a:gd name="T55" fmla="*/ 186 h 6697"/>
                  <a:gd name="T56" fmla="*/ 72 w 736"/>
                  <a:gd name="T57" fmla="*/ 123 h 6697"/>
                  <a:gd name="T58" fmla="*/ 109 w 736"/>
                  <a:gd name="T59" fmla="*/ 71 h 6697"/>
                  <a:gd name="T60" fmla="*/ 129 w 736"/>
                  <a:gd name="T61" fmla="*/ 50 h 6697"/>
                  <a:gd name="T62" fmla="*/ 152 w 736"/>
                  <a:gd name="T63" fmla="*/ 33 h 6697"/>
                  <a:gd name="T64" fmla="*/ 174 w 736"/>
                  <a:gd name="T65" fmla="*/ 18 h 6697"/>
                  <a:gd name="T66" fmla="*/ 197 w 736"/>
                  <a:gd name="T67" fmla="*/ 8 h 6697"/>
                  <a:gd name="T68" fmla="*/ 222 w 736"/>
                  <a:gd name="T69" fmla="*/ 1 h 6697"/>
                  <a:gd name="T70" fmla="*/ 248 w 736"/>
                  <a:gd name="T71" fmla="*/ 0 h 6697"/>
                  <a:gd name="T72" fmla="*/ 488 w 736"/>
                  <a:gd name="T73" fmla="*/ 0 h 6697"/>
                  <a:gd name="T74" fmla="*/ 514 w 736"/>
                  <a:gd name="T75" fmla="*/ 1 h 6697"/>
                  <a:gd name="T76" fmla="*/ 538 w 736"/>
                  <a:gd name="T77" fmla="*/ 8 h 6697"/>
                  <a:gd name="T78" fmla="*/ 562 w 736"/>
                  <a:gd name="T79" fmla="*/ 18 h 6697"/>
                  <a:gd name="T80" fmla="*/ 584 w 736"/>
                  <a:gd name="T81" fmla="*/ 33 h 6697"/>
                  <a:gd name="T82" fmla="*/ 607 w 736"/>
                  <a:gd name="T83" fmla="*/ 50 h 6697"/>
                  <a:gd name="T84" fmla="*/ 627 w 736"/>
                  <a:gd name="T85" fmla="*/ 71 h 6697"/>
                  <a:gd name="T86" fmla="*/ 663 w 736"/>
                  <a:gd name="T87" fmla="*/ 123 h 6697"/>
                  <a:gd name="T88" fmla="*/ 693 w 736"/>
                  <a:gd name="T89" fmla="*/ 186 h 6697"/>
                  <a:gd name="T90" fmla="*/ 716 w 736"/>
                  <a:gd name="T91" fmla="*/ 258 h 6697"/>
                  <a:gd name="T92" fmla="*/ 731 w 736"/>
                  <a:gd name="T93" fmla="*/ 338 h 6697"/>
                  <a:gd name="T94" fmla="*/ 736 w 736"/>
                  <a:gd name="T95" fmla="*/ 423 h 6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36" h="6697">
                    <a:moveTo>
                      <a:pt x="736" y="6272"/>
                    </a:moveTo>
                    <a:lnTo>
                      <a:pt x="736" y="6272"/>
                    </a:lnTo>
                    <a:lnTo>
                      <a:pt x="735" y="6315"/>
                    </a:lnTo>
                    <a:lnTo>
                      <a:pt x="731" y="6358"/>
                    </a:lnTo>
                    <a:lnTo>
                      <a:pt x="725" y="6399"/>
                    </a:lnTo>
                    <a:lnTo>
                      <a:pt x="716" y="6437"/>
                    </a:lnTo>
                    <a:lnTo>
                      <a:pt x="707" y="6475"/>
                    </a:lnTo>
                    <a:lnTo>
                      <a:pt x="693" y="6509"/>
                    </a:lnTo>
                    <a:lnTo>
                      <a:pt x="679" y="6543"/>
                    </a:lnTo>
                    <a:lnTo>
                      <a:pt x="663" y="6572"/>
                    </a:lnTo>
                    <a:lnTo>
                      <a:pt x="645" y="6600"/>
                    </a:lnTo>
                    <a:lnTo>
                      <a:pt x="627" y="6624"/>
                    </a:lnTo>
                    <a:lnTo>
                      <a:pt x="616" y="6634"/>
                    </a:lnTo>
                    <a:lnTo>
                      <a:pt x="607" y="6645"/>
                    </a:lnTo>
                    <a:lnTo>
                      <a:pt x="596" y="6654"/>
                    </a:lnTo>
                    <a:lnTo>
                      <a:pt x="584" y="6662"/>
                    </a:lnTo>
                    <a:lnTo>
                      <a:pt x="574" y="6670"/>
                    </a:lnTo>
                    <a:lnTo>
                      <a:pt x="562" y="6677"/>
                    </a:lnTo>
                    <a:lnTo>
                      <a:pt x="550" y="6682"/>
                    </a:lnTo>
                    <a:lnTo>
                      <a:pt x="538" y="6688"/>
                    </a:lnTo>
                    <a:lnTo>
                      <a:pt x="526" y="6692"/>
                    </a:lnTo>
                    <a:lnTo>
                      <a:pt x="514" y="6694"/>
                    </a:lnTo>
                    <a:lnTo>
                      <a:pt x="500" y="6696"/>
                    </a:lnTo>
                    <a:lnTo>
                      <a:pt x="488" y="6697"/>
                    </a:lnTo>
                    <a:lnTo>
                      <a:pt x="248" y="6697"/>
                    </a:lnTo>
                    <a:lnTo>
                      <a:pt x="248" y="6697"/>
                    </a:lnTo>
                    <a:lnTo>
                      <a:pt x="234" y="6696"/>
                    </a:lnTo>
                    <a:lnTo>
                      <a:pt x="222" y="6694"/>
                    </a:lnTo>
                    <a:lnTo>
                      <a:pt x="210" y="6692"/>
                    </a:lnTo>
                    <a:lnTo>
                      <a:pt x="197" y="6688"/>
                    </a:lnTo>
                    <a:lnTo>
                      <a:pt x="185" y="6682"/>
                    </a:lnTo>
                    <a:lnTo>
                      <a:pt x="174" y="6677"/>
                    </a:lnTo>
                    <a:lnTo>
                      <a:pt x="162" y="6670"/>
                    </a:lnTo>
                    <a:lnTo>
                      <a:pt x="152" y="6662"/>
                    </a:lnTo>
                    <a:lnTo>
                      <a:pt x="140" y="6654"/>
                    </a:lnTo>
                    <a:lnTo>
                      <a:pt x="129" y="6645"/>
                    </a:lnTo>
                    <a:lnTo>
                      <a:pt x="118" y="6634"/>
                    </a:lnTo>
                    <a:lnTo>
                      <a:pt x="109" y="6624"/>
                    </a:lnTo>
                    <a:lnTo>
                      <a:pt x="90" y="6600"/>
                    </a:lnTo>
                    <a:lnTo>
                      <a:pt x="72" y="6572"/>
                    </a:lnTo>
                    <a:lnTo>
                      <a:pt x="56" y="6543"/>
                    </a:lnTo>
                    <a:lnTo>
                      <a:pt x="43" y="6509"/>
                    </a:lnTo>
                    <a:lnTo>
                      <a:pt x="29" y="6475"/>
                    </a:lnTo>
                    <a:lnTo>
                      <a:pt x="19" y="6437"/>
                    </a:lnTo>
                    <a:lnTo>
                      <a:pt x="11" y="6399"/>
                    </a:lnTo>
                    <a:lnTo>
                      <a:pt x="5" y="6358"/>
                    </a:lnTo>
                    <a:lnTo>
                      <a:pt x="1" y="6315"/>
                    </a:lnTo>
                    <a:lnTo>
                      <a:pt x="0" y="6272"/>
                    </a:lnTo>
                    <a:lnTo>
                      <a:pt x="0" y="423"/>
                    </a:lnTo>
                    <a:lnTo>
                      <a:pt x="0" y="423"/>
                    </a:lnTo>
                    <a:lnTo>
                      <a:pt x="1" y="380"/>
                    </a:lnTo>
                    <a:lnTo>
                      <a:pt x="5" y="338"/>
                    </a:lnTo>
                    <a:lnTo>
                      <a:pt x="11" y="298"/>
                    </a:lnTo>
                    <a:lnTo>
                      <a:pt x="19" y="258"/>
                    </a:lnTo>
                    <a:lnTo>
                      <a:pt x="29" y="220"/>
                    </a:lnTo>
                    <a:lnTo>
                      <a:pt x="43" y="186"/>
                    </a:lnTo>
                    <a:lnTo>
                      <a:pt x="56" y="154"/>
                    </a:lnTo>
                    <a:lnTo>
                      <a:pt x="72" y="123"/>
                    </a:lnTo>
                    <a:lnTo>
                      <a:pt x="90" y="95"/>
                    </a:lnTo>
                    <a:lnTo>
                      <a:pt x="109" y="71"/>
                    </a:lnTo>
                    <a:lnTo>
                      <a:pt x="118" y="61"/>
                    </a:lnTo>
                    <a:lnTo>
                      <a:pt x="129" y="50"/>
                    </a:lnTo>
                    <a:lnTo>
                      <a:pt x="140" y="41"/>
                    </a:lnTo>
                    <a:lnTo>
                      <a:pt x="152" y="33"/>
                    </a:lnTo>
                    <a:lnTo>
                      <a:pt x="162" y="25"/>
                    </a:lnTo>
                    <a:lnTo>
                      <a:pt x="174" y="18"/>
                    </a:lnTo>
                    <a:lnTo>
                      <a:pt x="185" y="13"/>
                    </a:lnTo>
                    <a:lnTo>
                      <a:pt x="197" y="8"/>
                    </a:lnTo>
                    <a:lnTo>
                      <a:pt x="210" y="4"/>
                    </a:lnTo>
                    <a:lnTo>
                      <a:pt x="222" y="1"/>
                    </a:lnTo>
                    <a:lnTo>
                      <a:pt x="234" y="0"/>
                    </a:lnTo>
                    <a:lnTo>
                      <a:pt x="248" y="0"/>
                    </a:lnTo>
                    <a:lnTo>
                      <a:pt x="488" y="0"/>
                    </a:lnTo>
                    <a:lnTo>
                      <a:pt x="488" y="0"/>
                    </a:lnTo>
                    <a:lnTo>
                      <a:pt x="500" y="0"/>
                    </a:lnTo>
                    <a:lnTo>
                      <a:pt x="514" y="1"/>
                    </a:lnTo>
                    <a:lnTo>
                      <a:pt x="526" y="4"/>
                    </a:lnTo>
                    <a:lnTo>
                      <a:pt x="538" y="8"/>
                    </a:lnTo>
                    <a:lnTo>
                      <a:pt x="550" y="13"/>
                    </a:lnTo>
                    <a:lnTo>
                      <a:pt x="562" y="18"/>
                    </a:lnTo>
                    <a:lnTo>
                      <a:pt x="574" y="25"/>
                    </a:lnTo>
                    <a:lnTo>
                      <a:pt x="584" y="33"/>
                    </a:lnTo>
                    <a:lnTo>
                      <a:pt x="596" y="41"/>
                    </a:lnTo>
                    <a:lnTo>
                      <a:pt x="607" y="50"/>
                    </a:lnTo>
                    <a:lnTo>
                      <a:pt x="616" y="61"/>
                    </a:lnTo>
                    <a:lnTo>
                      <a:pt x="627" y="71"/>
                    </a:lnTo>
                    <a:lnTo>
                      <a:pt x="645" y="95"/>
                    </a:lnTo>
                    <a:lnTo>
                      <a:pt x="663" y="123"/>
                    </a:lnTo>
                    <a:lnTo>
                      <a:pt x="679" y="154"/>
                    </a:lnTo>
                    <a:lnTo>
                      <a:pt x="693" y="186"/>
                    </a:lnTo>
                    <a:lnTo>
                      <a:pt x="707" y="220"/>
                    </a:lnTo>
                    <a:lnTo>
                      <a:pt x="716" y="258"/>
                    </a:lnTo>
                    <a:lnTo>
                      <a:pt x="725" y="298"/>
                    </a:lnTo>
                    <a:lnTo>
                      <a:pt x="731" y="338"/>
                    </a:lnTo>
                    <a:lnTo>
                      <a:pt x="735" y="380"/>
                    </a:lnTo>
                    <a:lnTo>
                      <a:pt x="736" y="423"/>
                    </a:lnTo>
                    <a:lnTo>
                      <a:pt x="736" y="6272"/>
                    </a:lnTo>
                    <a:close/>
                  </a:path>
                </a:pathLst>
              </a:custGeom>
              <a:solidFill>
                <a:srgbClr val="F7D6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208">
                <a:extLst>
                  <a:ext uri="{FF2B5EF4-FFF2-40B4-BE49-F238E27FC236}">
                    <a16:creationId xmlns:a16="http://schemas.microsoft.com/office/drawing/2014/main" id="{39F60EA6-A26B-437C-B9E9-F08C9CAA9D07}"/>
                  </a:ext>
                </a:extLst>
              </p:cNvPr>
              <p:cNvSpPr>
                <a:spLocks/>
              </p:cNvSpPr>
              <p:nvPr/>
            </p:nvSpPr>
            <p:spPr bwMode="auto">
              <a:xfrm>
                <a:off x="-4529138" y="3971925"/>
                <a:ext cx="292100" cy="2657475"/>
              </a:xfrm>
              <a:custGeom>
                <a:avLst/>
                <a:gdLst>
                  <a:gd name="T0" fmla="*/ 736 w 736"/>
                  <a:gd name="T1" fmla="*/ 6272 h 6697"/>
                  <a:gd name="T2" fmla="*/ 732 w 736"/>
                  <a:gd name="T3" fmla="*/ 6358 h 6697"/>
                  <a:gd name="T4" fmla="*/ 717 w 736"/>
                  <a:gd name="T5" fmla="*/ 6437 h 6697"/>
                  <a:gd name="T6" fmla="*/ 695 w 736"/>
                  <a:gd name="T7" fmla="*/ 6509 h 6697"/>
                  <a:gd name="T8" fmla="*/ 664 w 736"/>
                  <a:gd name="T9" fmla="*/ 6572 h 6697"/>
                  <a:gd name="T10" fmla="*/ 627 w 736"/>
                  <a:gd name="T11" fmla="*/ 6624 h 6697"/>
                  <a:gd name="T12" fmla="*/ 607 w 736"/>
                  <a:gd name="T13" fmla="*/ 6645 h 6697"/>
                  <a:gd name="T14" fmla="*/ 586 w 736"/>
                  <a:gd name="T15" fmla="*/ 6662 h 6697"/>
                  <a:gd name="T16" fmla="*/ 563 w 736"/>
                  <a:gd name="T17" fmla="*/ 6677 h 6697"/>
                  <a:gd name="T18" fmla="*/ 539 w 736"/>
                  <a:gd name="T19" fmla="*/ 6688 h 6697"/>
                  <a:gd name="T20" fmla="*/ 514 w 736"/>
                  <a:gd name="T21" fmla="*/ 6694 h 6697"/>
                  <a:gd name="T22" fmla="*/ 489 w 736"/>
                  <a:gd name="T23" fmla="*/ 6697 h 6697"/>
                  <a:gd name="T24" fmla="*/ 249 w 736"/>
                  <a:gd name="T25" fmla="*/ 6697 h 6697"/>
                  <a:gd name="T26" fmla="*/ 222 w 736"/>
                  <a:gd name="T27" fmla="*/ 6694 h 6697"/>
                  <a:gd name="T28" fmla="*/ 198 w 736"/>
                  <a:gd name="T29" fmla="*/ 6688 h 6697"/>
                  <a:gd name="T30" fmla="*/ 174 w 736"/>
                  <a:gd name="T31" fmla="*/ 6677 h 6697"/>
                  <a:gd name="T32" fmla="*/ 152 w 736"/>
                  <a:gd name="T33" fmla="*/ 6662 h 6697"/>
                  <a:gd name="T34" fmla="*/ 131 w 736"/>
                  <a:gd name="T35" fmla="*/ 6645 h 6697"/>
                  <a:gd name="T36" fmla="*/ 109 w 736"/>
                  <a:gd name="T37" fmla="*/ 6624 h 6697"/>
                  <a:gd name="T38" fmla="*/ 73 w 736"/>
                  <a:gd name="T39" fmla="*/ 6572 h 6697"/>
                  <a:gd name="T40" fmla="*/ 43 w 736"/>
                  <a:gd name="T41" fmla="*/ 6509 h 6697"/>
                  <a:gd name="T42" fmla="*/ 20 w 736"/>
                  <a:gd name="T43" fmla="*/ 6437 h 6697"/>
                  <a:gd name="T44" fmla="*/ 5 w 736"/>
                  <a:gd name="T45" fmla="*/ 6358 h 6697"/>
                  <a:gd name="T46" fmla="*/ 0 w 736"/>
                  <a:gd name="T47" fmla="*/ 6272 h 6697"/>
                  <a:gd name="T48" fmla="*/ 0 w 736"/>
                  <a:gd name="T49" fmla="*/ 423 h 6697"/>
                  <a:gd name="T50" fmla="*/ 5 w 736"/>
                  <a:gd name="T51" fmla="*/ 338 h 6697"/>
                  <a:gd name="T52" fmla="*/ 20 w 736"/>
                  <a:gd name="T53" fmla="*/ 258 h 6697"/>
                  <a:gd name="T54" fmla="*/ 43 w 736"/>
                  <a:gd name="T55" fmla="*/ 186 h 6697"/>
                  <a:gd name="T56" fmla="*/ 73 w 736"/>
                  <a:gd name="T57" fmla="*/ 123 h 6697"/>
                  <a:gd name="T58" fmla="*/ 109 w 736"/>
                  <a:gd name="T59" fmla="*/ 71 h 6697"/>
                  <a:gd name="T60" fmla="*/ 131 w 736"/>
                  <a:gd name="T61" fmla="*/ 50 h 6697"/>
                  <a:gd name="T62" fmla="*/ 152 w 736"/>
                  <a:gd name="T63" fmla="*/ 33 h 6697"/>
                  <a:gd name="T64" fmla="*/ 174 w 736"/>
                  <a:gd name="T65" fmla="*/ 18 h 6697"/>
                  <a:gd name="T66" fmla="*/ 198 w 736"/>
                  <a:gd name="T67" fmla="*/ 8 h 6697"/>
                  <a:gd name="T68" fmla="*/ 222 w 736"/>
                  <a:gd name="T69" fmla="*/ 1 h 6697"/>
                  <a:gd name="T70" fmla="*/ 249 w 736"/>
                  <a:gd name="T71" fmla="*/ 0 h 6697"/>
                  <a:gd name="T72" fmla="*/ 489 w 736"/>
                  <a:gd name="T73" fmla="*/ 0 h 6697"/>
                  <a:gd name="T74" fmla="*/ 514 w 736"/>
                  <a:gd name="T75" fmla="*/ 1 h 6697"/>
                  <a:gd name="T76" fmla="*/ 539 w 736"/>
                  <a:gd name="T77" fmla="*/ 8 h 6697"/>
                  <a:gd name="T78" fmla="*/ 563 w 736"/>
                  <a:gd name="T79" fmla="*/ 18 h 6697"/>
                  <a:gd name="T80" fmla="*/ 586 w 736"/>
                  <a:gd name="T81" fmla="*/ 33 h 6697"/>
                  <a:gd name="T82" fmla="*/ 607 w 736"/>
                  <a:gd name="T83" fmla="*/ 50 h 6697"/>
                  <a:gd name="T84" fmla="*/ 627 w 736"/>
                  <a:gd name="T85" fmla="*/ 71 h 6697"/>
                  <a:gd name="T86" fmla="*/ 664 w 736"/>
                  <a:gd name="T87" fmla="*/ 123 h 6697"/>
                  <a:gd name="T88" fmla="*/ 695 w 736"/>
                  <a:gd name="T89" fmla="*/ 186 h 6697"/>
                  <a:gd name="T90" fmla="*/ 717 w 736"/>
                  <a:gd name="T91" fmla="*/ 258 h 6697"/>
                  <a:gd name="T92" fmla="*/ 732 w 736"/>
                  <a:gd name="T93" fmla="*/ 338 h 6697"/>
                  <a:gd name="T94" fmla="*/ 736 w 736"/>
                  <a:gd name="T95" fmla="*/ 423 h 6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36" h="6697">
                    <a:moveTo>
                      <a:pt x="736" y="6272"/>
                    </a:moveTo>
                    <a:lnTo>
                      <a:pt x="736" y="6272"/>
                    </a:lnTo>
                    <a:lnTo>
                      <a:pt x="736" y="6315"/>
                    </a:lnTo>
                    <a:lnTo>
                      <a:pt x="732" y="6358"/>
                    </a:lnTo>
                    <a:lnTo>
                      <a:pt x="725" y="6399"/>
                    </a:lnTo>
                    <a:lnTo>
                      <a:pt x="717" y="6437"/>
                    </a:lnTo>
                    <a:lnTo>
                      <a:pt x="707" y="6475"/>
                    </a:lnTo>
                    <a:lnTo>
                      <a:pt x="695" y="6509"/>
                    </a:lnTo>
                    <a:lnTo>
                      <a:pt x="680" y="6543"/>
                    </a:lnTo>
                    <a:lnTo>
                      <a:pt x="664" y="6572"/>
                    </a:lnTo>
                    <a:lnTo>
                      <a:pt x="647" y="6600"/>
                    </a:lnTo>
                    <a:lnTo>
                      <a:pt x="627" y="6624"/>
                    </a:lnTo>
                    <a:lnTo>
                      <a:pt x="618" y="6634"/>
                    </a:lnTo>
                    <a:lnTo>
                      <a:pt x="607" y="6645"/>
                    </a:lnTo>
                    <a:lnTo>
                      <a:pt x="596" y="6654"/>
                    </a:lnTo>
                    <a:lnTo>
                      <a:pt x="586" y="6662"/>
                    </a:lnTo>
                    <a:lnTo>
                      <a:pt x="574" y="6670"/>
                    </a:lnTo>
                    <a:lnTo>
                      <a:pt x="563" y="6677"/>
                    </a:lnTo>
                    <a:lnTo>
                      <a:pt x="551" y="6682"/>
                    </a:lnTo>
                    <a:lnTo>
                      <a:pt x="539" y="6688"/>
                    </a:lnTo>
                    <a:lnTo>
                      <a:pt x="527" y="6692"/>
                    </a:lnTo>
                    <a:lnTo>
                      <a:pt x="514" y="6694"/>
                    </a:lnTo>
                    <a:lnTo>
                      <a:pt x="502" y="6696"/>
                    </a:lnTo>
                    <a:lnTo>
                      <a:pt x="489" y="6697"/>
                    </a:lnTo>
                    <a:lnTo>
                      <a:pt x="249" y="6697"/>
                    </a:lnTo>
                    <a:lnTo>
                      <a:pt x="249" y="6697"/>
                    </a:lnTo>
                    <a:lnTo>
                      <a:pt x="236" y="6696"/>
                    </a:lnTo>
                    <a:lnTo>
                      <a:pt x="222" y="6694"/>
                    </a:lnTo>
                    <a:lnTo>
                      <a:pt x="210" y="6692"/>
                    </a:lnTo>
                    <a:lnTo>
                      <a:pt x="198" y="6688"/>
                    </a:lnTo>
                    <a:lnTo>
                      <a:pt x="186" y="6682"/>
                    </a:lnTo>
                    <a:lnTo>
                      <a:pt x="174" y="6677"/>
                    </a:lnTo>
                    <a:lnTo>
                      <a:pt x="163" y="6670"/>
                    </a:lnTo>
                    <a:lnTo>
                      <a:pt x="152" y="6662"/>
                    </a:lnTo>
                    <a:lnTo>
                      <a:pt x="141" y="6654"/>
                    </a:lnTo>
                    <a:lnTo>
                      <a:pt x="131" y="6645"/>
                    </a:lnTo>
                    <a:lnTo>
                      <a:pt x="120" y="6634"/>
                    </a:lnTo>
                    <a:lnTo>
                      <a:pt x="109" y="6624"/>
                    </a:lnTo>
                    <a:lnTo>
                      <a:pt x="91" y="6600"/>
                    </a:lnTo>
                    <a:lnTo>
                      <a:pt x="73" y="6572"/>
                    </a:lnTo>
                    <a:lnTo>
                      <a:pt x="57" y="6543"/>
                    </a:lnTo>
                    <a:lnTo>
                      <a:pt x="43" y="6509"/>
                    </a:lnTo>
                    <a:lnTo>
                      <a:pt x="31" y="6475"/>
                    </a:lnTo>
                    <a:lnTo>
                      <a:pt x="20" y="6437"/>
                    </a:lnTo>
                    <a:lnTo>
                      <a:pt x="12" y="6399"/>
                    </a:lnTo>
                    <a:lnTo>
                      <a:pt x="5" y="6358"/>
                    </a:lnTo>
                    <a:lnTo>
                      <a:pt x="1" y="6315"/>
                    </a:lnTo>
                    <a:lnTo>
                      <a:pt x="0" y="6272"/>
                    </a:lnTo>
                    <a:lnTo>
                      <a:pt x="0" y="423"/>
                    </a:lnTo>
                    <a:lnTo>
                      <a:pt x="0" y="423"/>
                    </a:lnTo>
                    <a:lnTo>
                      <a:pt x="1" y="380"/>
                    </a:lnTo>
                    <a:lnTo>
                      <a:pt x="5" y="338"/>
                    </a:lnTo>
                    <a:lnTo>
                      <a:pt x="12" y="298"/>
                    </a:lnTo>
                    <a:lnTo>
                      <a:pt x="20" y="258"/>
                    </a:lnTo>
                    <a:lnTo>
                      <a:pt x="31" y="220"/>
                    </a:lnTo>
                    <a:lnTo>
                      <a:pt x="43" y="186"/>
                    </a:lnTo>
                    <a:lnTo>
                      <a:pt x="57" y="154"/>
                    </a:lnTo>
                    <a:lnTo>
                      <a:pt x="73" y="123"/>
                    </a:lnTo>
                    <a:lnTo>
                      <a:pt x="91" y="95"/>
                    </a:lnTo>
                    <a:lnTo>
                      <a:pt x="109" y="71"/>
                    </a:lnTo>
                    <a:lnTo>
                      <a:pt x="120" y="61"/>
                    </a:lnTo>
                    <a:lnTo>
                      <a:pt x="131" y="50"/>
                    </a:lnTo>
                    <a:lnTo>
                      <a:pt x="141" y="41"/>
                    </a:lnTo>
                    <a:lnTo>
                      <a:pt x="152" y="33"/>
                    </a:lnTo>
                    <a:lnTo>
                      <a:pt x="163" y="25"/>
                    </a:lnTo>
                    <a:lnTo>
                      <a:pt x="174" y="18"/>
                    </a:lnTo>
                    <a:lnTo>
                      <a:pt x="186" y="13"/>
                    </a:lnTo>
                    <a:lnTo>
                      <a:pt x="198" y="8"/>
                    </a:lnTo>
                    <a:lnTo>
                      <a:pt x="210" y="4"/>
                    </a:lnTo>
                    <a:lnTo>
                      <a:pt x="222" y="1"/>
                    </a:lnTo>
                    <a:lnTo>
                      <a:pt x="236" y="0"/>
                    </a:lnTo>
                    <a:lnTo>
                      <a:pt x="249" y="0"/>
                    </a:lnTo>
                    <a:lnTo>
                      <a:pt x="489" y="0"/>
                    </a:lnTo>
                    <a:lnTo>
                      <a:pt x="489" y="0"/>
                    </a:lnTo>
                    <a:lnTo>
                      <a:pt x="502" y="0"/>
                    </a:lnTo>
                    <a:lnTo>
                      <a:pt x="514" y="1"/>
                    </a:lnTo>
                    <a:lnTo>
                      <a:pt x="527" y="4"/>
                    </a:lnTo>
                    <a:lnTo>
                      <a:pt x="539" y="8"/>
                    </a:lnTo>
                    <a:lnTo>
                      <a:pt x="551" y="13"/>
                    </a:lnTo>
                    <a:lnTo>
                      <a:pt x="563" y="18"/>
                    </a:lnTo>
                    <a:lnTo>
                      <a:pt x="574" y="25"/>
                    </a:lnTo>
                    <a:lnTo>
                      <a:pt x="586" y="33"/>
                    </a:lnTo>
                    <a:lnTo>
                      <a:pt x="596" y="41"/>
                    </a:lnTo>
                    <a:lnTo>
                      <a:pt x="607" y="50"/>
                    </a:lnTo>
                    <a:lnTo>
                      <a:pt x="618" y="61"/>
                    </a:lnTo>
                    <a:lnTo>
                      <a:pt x="627" y="71"/>
                    </a:lnTo>
                    <a:lnTo>
                      <a:pt x="647" y="95"/>
                    </a:lnTo>
                    <a:lnTo>
                      <a:pt x="664" y="123"/>
                    </a:lnTo>
                    <a:lnTo>
                      <a:pt x="680" y="154"/>
                    </a:lnTo>
                    <a:lnTo>
                      <a:pt x="695" y="186"/>
                    </a:lnTo>
                    <a:lnTo>
                      <a:pt x="707" y="220"/>
                    </a:lnTo>
                    <a:lnTo>
                      <a:pt x="717" y="258"/>
                    </a:lnTo>
                    <a:lnTo>
                      <a:pt x="725" y="298"/>
                    </a:lnTo>
                    <a:lnTo>
                      <a:pt x="732" y="338"/>
                    </a:lnTo>
                    <a:lnTo>
                      <a:pt x="736" y="380"/>
                    </a:lnTo>
                    <a:lnTo>
                      <a:pt x="736" y="423"/>
                    </a:lnTo>
                    <a:lnTo>
                      <a:pt x="736" y="6272"/>
                    </a:lnTo>
                    <a:close/>
                  </a:path>
                </a:pathLst>
              </a:custGeom>
              <a:solidFill>
                <a:srgbClr val="F7D6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209">
                <a:extLst>
                  <a:ext uri="{FF2B5EF4-FFF2-40B4-BE49-F238E27FC236}">
                    <a16:creationId xmlns:a16="http://schemas.microsoft.com/office/drawing/2014/main" id="{DB2850C9-3371-4F43-AE5A-48FF910008C9}"/>
                  </a:ext>
                </a:extLst>
              </p:cNvPr>
              <p:cNvSpPr>
                <a:spLocks/>
              </p:cNvSpPr>
              <p:nvPr/>
            </p:nvSpPr>
            <p:spPr bwMode="auto">
              <a:xfrm>
                <a:off x="-5149850" y="3671888"/>
                <a:ext cx="1154112" cy="1489075"/>
              </a:xfrm>
              <a:custGeom>
                <a:avLst/>
                <a:gdLst>
                  <a:gd name="T0" fmla="*/ 2700 w 2909"/>
                  <a:gd name="T1" fmla="*/ 3602 h 3753"/>
                  <a:gd name="T2" fmla="*/ 2687 w 2909"/>
                  <a:gd name="T3" fmla="*/ 3671 h 3753"/>
                  <a:gd name="T4" fmla="*/ 2673 w 2909"/>
                  <a:gd name="T5" fmla="*/ 3700 h 3753"/>
                  <a:gd name="T6" fmla="*/ 2656 w 2909"/>
                  <a:gd name="T7" fmla="*/ 3723 h 3753"/>
                  <a:gd name="T8" fmla="*/ 2617 w 2909"/>
                  <a:gd name="T9" fmla="*/ 3744 h 3753"/>
                  <a:gd name="T10" fmla="*/ 2562 w 2909"/>
                  <a:gd name="T11" fmla="*/ 3753 h 3753"/>
                  <a:gd name="T12" fmla="*/ 640 w 2909"/>
                  <a:gd name="T13" fmla="*/ 3753 h 3753"/>
                  <a:gd name="T14" fmla="*/ 410 w 2909"/>
                  <a:gd name="T15" fmla="*/ 3753 h 3753"/>
                  <a:gd name="T16" fmla="*/ 320 w 2909"/>
                  <a:gd name="T17" fmla="*/ 3753 h 3753"/>
                  <a:gd name="T18" fmla="*/ 265 w 2909"/>
                  <a:gd name="T19" fmla="*/ 3744 h 3753"/>
                  <a:gd name="T20" fmla="*/ 227 w 2909"/>
                  <a:gd name="T21" fmla="*/ 3723 h 3753"/>
                  <a:gd name="T22" fmla="*/ 209 w 2909"/>
                  <a:gd name="T23" fmla="*/ 3700 h 3753"/>
                  <a:gd name="T24" fmla="*/ 195 w 2909"/>
                  <a:gd name="T25" fmla="*/ 3671 h 3753"/>
                  <a:gd name="T26" fmla="*/ 183 w 2909"/>
                  <a:gd name="T27" fmla="*/ 3602 h 3753"/>
                  <a:gd name="T28" fmla="*/ 182 w 2909"/>
                  <a:gd name="T29" fmla="*/ 1837 h 3753"/>
                  <a:gd name="T30" fmla="*/ 185 w 2909"/>
                  <a:gd name="T31" fmla="*/ 1585 h 3753"/>
                  <a:gd name="T32" fmla="*/ 177 w 2909"/>
                  <a:gd name="T33" fmla="*/ 1280 h 3753"/>
                  <a:gd name="T34" fmla="*/ 154 w 2909"/>
                  <a:gd name="T35" fmla="*/ 1005 h 3753"/>
                  <a:gd name="T36" fmla="*/ 131 w 2909"/>
                  <a:gd name="T37" fmla="*/ 849 h 3753"/>
                  <a:gd name="T38" fmla="*/ 101 w 2909"/>
                  <a:gd name="T39" fmla="*/ 713 h 3753"/>
                  <a:gd name="T40" fmla="*/ 60 w 2909"/>
                  <a:gd name="T41" fmla="*/ 604 h 3753"/>
                  <a:gd name="T42" fmla="*/ 36 w 2909"/>
                  <a:gd name="T43" fmla="*/ 563 h 3753"/>
                  <a:gd name="T44" fmla="*/ 20 w 2909"/>
                  <a:gd name="T45" fmla="*/ 543 h 3753"/>
                  <a:gd name="T46" fmla="*/ 2 w 2909"/>
                  <a:gd name="T47" fmla="*/ 500 h 3753"/>
                  <a:gd name="T48" fmla="*/ 1 w 2909"/>
                  <a:gd name="T49" fmla="*/ 440 h 3753"/>
                  <a:gd name="T50" fmla="*/ 21 w 2909"/>
                  <a:gd name="T51" fmla="*/ 375 h 3753"/>
                  <a:gd name="T52" fmla="*/ 56 w 2909"/>
                  <a:gd name="T53" fmla="*/ 307 h 3753"/>
                  <a:gd name="T54" fmla="*/ 104 w 2909"/>
                  <a:gd name="T55" fmla="*/ 238 h 3753"/>
                  <a:gd name="T56" fmla="*/ 158 w 2909"/>
                  <a:gd name="T57" fmla="*/ 173 h 3753"/>
                  <a:gd name="T58" fmla="*/ 238 w 2909"/>
                  <a:gd name="T59" fmla="*/ 96 h 3753"/>
                  <a:gd name="T60" fmla="*/ 298 w 2909"/>
                  <a:gd name="T61" fmla="*/ 50 h 3753"/>
                  <a:gd name="T62" fmla="*/ 351 w 2909"/>
                  <a:gd name="T63" fmla="*/ 17 h 3753"/>
                  <a:gd name="T64" fmla="*/ 398 w 2909"/>
                  <a:gd name="T65" fmla="*/ 1 h 3753"/>
                  <a:gd name="T66" fmla="*/ 2472 w 2909"/>
                  <a:gd name="T67" fmla="*/ 0 h 3753"/>
                  <a:gd name="T68" fmla="*/ 2515 w 2909"/>
                  <a:gd name="T69" fmla="*/ 11 h 3753"/>
                  <a:gd name="T70" fmla="*/ 2568 w 2909"/>
                  <a:gd name="T71" fmla="*/ 37 h 3753"/>
                  <a:gd name="T72" fmla="*/ 2628 w 2909"/>
                  <a:gd name="T73" fmla="*/ 77 h 3753"/>
                  <a:gd name="T74" fmla="*/ 2732 w 2909"/>
                  <a:gd name="T75" fmla="*/ 169 h 3753"/>
                  <a:gd name="T76" fmla="*/ 2791 w 2909"/>
                  <a:gd name="T77" fmla="*/ 234 h 3753"/>
                  <a:gd name="T78" fmla="*/ 2841 w 2909"/>
                  <a:gd name="T79" fmla="*/ 302 h 3753"/>
                  <a:gd name="T80" fmla="*/ 2881 w 2909"/>
                  <a:gd name="T81" fmla="*/ 371 h 3753"/>
                  <a:gd name="T82" fmla="*/ 2904 w 2909"/>
                  <a:gd name="T83" fmla="*/ 436 h 3753"/>
                  <a:gd name="T84" fmla="*/ 2908 w 2909"/>
                  <a:gd name="T85" fmla="*/ 498 h 3753"/>
                  <a:gd name="T86" fmla="*/ 2892 w 2909"/>
                  <a:gd name="T87" fmla="*/ 543 h 3753"/>
                  <a:gd name="T88" fmla="*/ 2877 w 2909"/>
                  <a:gd name="T89" fmla="*/ 566 h 3753"/>
                  <a:gd name="T90" fmla="*/ 2832 w 2909"/>
                  <a:gd name="T91" fmla="*/ 653 h 3753"/>
                  <a:gd name="T92" fmla="*/ 2789 w 2909"/>
                  <a:gd name="T93" fmla="*/ 784 h 3753"/>
                  <a:gd name="T94" fmla="*/ 2756 w 2909"/>
                  <a:gd name="T95" fmla="*/ 933 h 3753"/>
                  <a:gd name="T96" fmla="*/ 2733 w 2909"/>
                  <a:gd name="T97" fmla="*/ 1093 h 3753"/>
                  <a:gd name="T98" fmla="*/ 2712 w 2909"/>
                  <a:gd name="T99" fmla="*/ 1310 h 3753"/>
                  <a:gd name="T100" fmla="*/ 2700 w 2909"/>
                  <a:gd name="T101" fmla="*/ 1600 h 3753"/>
                  <a:gd name="T102" fmla="*/ 2701 w 2909"/>
                  <a:gd name="T103" fmla="*/ 1837 h 3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909" h="3753">
                    <a:moveTo>
                      <a:pt x="2701" y="3566"/>
                    </a:moveTo>
                    <a:lnTo>
                      <a:pt x="2701" y="3566"/>
                    </a:lnTo>
                    <a:lnTo>
                      <a:pt x="2700" y="3602"/>
                    </a:lnTo>
                    <a:lnTo>
                      <a:pt x="2696" y="3633"/>
                    </a:lnTo>
                    <a:lnTo>
                      <a:pt x="2691" y="3660"/>
                    </a:lnTo>
                    <a:lnTo>
                      <a:pt x="2687" y="3671"/>
                    </a:lnTo>
                    <a:lnTo>
                      <a:pt x="2683" y="3681"/>
                    </a:lnTo>
                    <a:lnTo>
                      <a:pt x="2679" y="3692"/>
                    </a:lnTo>
                    <a:lnTo>
                      <a:pt x="2673" y="3700"/>
                    </a:lnTo>
                    <a:lnTo>
                      <a:pt x="2668" y="3708"/>
                    </a:lnTo>
                    <a:lnTo>
                      <a:pt x="2661" y="3716"/>
                    </a:lnTo>
                    <a:lnTo>
                      <a:pt x="2656" y="3723"/>
                    </a:lnTo>
                    <a:lnTo>
                      <a:pt x="2649" y="3728"/>
                    </a:lnTo>
                    <a:lnTo>
                      <a:pt x="2633" y="3737"/>
                    </a:lnTo>
                    <a:lnTo>
                      <a:pt x="2617" y="3744"/>
                    </a:lnTo>
                    <a:lnTo>
                      <a:pt x="2600" y="3748"/>
                    </a:lnTo>
                    <a:lnTo>
                      <a:pt x="2582" y="3751"/>
                    </a:lnTo>
                    <a:lnTo>
                      <a:pt x="2562" y="3753"/>
                    </a:lnTo>
                    <a:lnTo>
                      <a:pt x="2519" y="3753"/>
                    </a:lnTo>
                    <a:lnTo>
                      <a:pt x="2472" y="3753"/>
                    </a:lnTo>
                    <a:lnTo>
                      <a:pt x="640" y="3753"/>
                    </a:lnTo>
                    <a:lnTo>
                      <a:pt x="579" y="2807"/>
                    </a:lnTo>
                    <a:lnTo>
                      <a:pt x="527" y="3753"/>
                    </a:lnTo>
                    <a:lnTo>
                      <a:pt x="410" y="3753"/>
                    </a:lnTo>
                    <a:lnTo>
                      <a:pt x="410" y="3753"/>
                    </a:lnTo>
                    <a:lnTo>
                      <a:pt x="364" y="3753"/>
                    </a:lnTo>
                    <a:lnTo>
                      <a:pt x="320" y="3753"/>
                    </a:lnTo>
                    <a:lnTo>
                      <a:pt x="301" y="3751"/>
                    </a:lnTo>
                    <a:lnTo>
                      <a:pt x="282" y="3748"/>
                    </a:lnTo>
                    <a:lnTo>
                      <a:pt x="265" y="3744"/>
                    </a:lnTo>
                    <a:lnTo>
                      <a:pt x="249" y="3737"/>
                    </a:lnTo>
                    <a:lnTo>
                      <a:pt x="234" y="3728"/>
                    </a:lnTo>
                    <a:lnTo>
                      <a:pt x="227" y="3723"/>
                    </a:lnTo>
                    <a:lnTo>
                      <a:pt x="221" y="3716"/>
                    </a:lnTo>
                    <a:lnTo>
                      <a:pt x="214" y="3708"/>
                    </a:lnTo>
                    <a:lnTo>
                      <a:pt x="209" y="3700"/>
                    </a:lnTo>
                    <a:lnTo>
                      <a:pt x="205" y="3692"/>
                    </a:lnTo>
                    <a:lnTo>
                      <a:pt x="199" y="3681"/>
                    </a:lnTo>
                    <a:lnTo>
                      <a:pt x="195" y="3671"/>
                    </a:lnTo>
                    <a:lnTo>
                      <a:pt x="191" y="3660"/>
                    </a:lnTo>
                    <a:lnTo>
                      <a:pt x="186" y="3633"/>
                    </a:lnTo>
                    <a:lnTo>
                      <a:pt x="183" y="3602"/>
                    </a:lnTo>
                    <a:lnTo>
                      <a:pt x="182" y="3566"/>
                    </a:lnTo>
                    <a:lnTo>
                      <a:pt x="182" y="1837"/>
                    </a:lnTo>
                    <a:lnTo>
                      <a:pt x="182" y="1837"/>
                    </a:lnTo>
                    <a:lnTo>
                      <a:pt x="183" y="1790"/>
                    </a:lnTo>
                    <a:lnTo>
                      <a:pt x="185" y="1668"/>
                    </a:lnTo>
                    <a:lnTo>
                      <a:pt x="185" y="1585"/>
                    </a:lnTo>
                    <a:lnTo>
                      <a:pt x="183" y="1491"/>
                    </a:lnTo>
                    <a:lnTo>
                      <a:pt x="181" y="1388"/>
                    </a:lnTo>
                    <a:lnTo>
                      <a:pt x="177" y="1280"/>
                    </a:lnTo>
                    <a:lnTo>
                      <a:pt x="170" y="1170"/>
                    </a:lnTo>
                    <a:lnTo>
                      <a:pt x="161" y="1059"/>
                    </a:lnTo>
                    <a:lnTo>
                      <a:pt x="154" y="1005"/>
                    </a:lnTo>
                    <a:lnTo>
                      <a:pt x="147" y="952"/>
                    </a:lnTo>
                    <a:lnTo>
                      <a:pt x="141" y="900"/>
                    </a:lnTo>
                    <a:lnTo>
                      <a:pt x="131" y="849"/>
                    </a:lnTo>
                    <a:lnTo>
                      <a:pt x="122" y="801"/>
                    </a:lnTo>
                    <a:lnTo>
                      <a:pt x="113" y="756"/>
                    </a:lnTo>
                    <a:lnTo>
                      <a:pt x="101" y="713"/>
                    </a:lnTo>
                    <a:lnTo>
                      <a:pt x="89" y="673"/>
                    </a:lnTo>
                    <a:lnTo>
                      <a:pt x="74" y="636"/>
                    </a:lnTo>
                    <a:lnTo>
                      <a:pt x="60" y="604"/>
                    </a:lnTo>
                    <a:lnTo>
                      <a:pt x="52" y="588"/>
                    </a:lnTo>
                    <a:lnTo>
                      <a:pt x="44" y="575"/>
                    </a:lnTo>
                    <a:lnTo>
                      <a:pt x="36" y="563"/>
                    </a:lnTo>
                    <a:lnTo>
                      <a:pt x="26" y="551"/>
                    </a:lnTo>
                    <a:lnTo>
                      <a:pt x="26" y="551"/>
                    </a:lnTo>
                    <a:lnTo>
                      <a:pt x="20" y="543"/>
                    </a:lnTo>
                    <a:lnTo>
                      <a:pt x="16" y="535"/>
                    </a:lnTo>
                    <a:lnTo>
                      <a:pt x="8" y="519"/>
                    </a:lnTo>
                    <a:lnTo>
                      <a:pt x="2" y="500"/>
                    </a:lnTo>
                    <a:lnTo>
                      <a:pt x="0" y="482"/>
                    </a:lnTo>
                    <a:lnTo>
                      <a:pt x="0" y="462"/>
                    </a:lnTo>
                    <a:lnTo>
                      <a:pt x="1" y="440"/>
                    </a:lnTo>
                    <a:lnTo>
                      <a:pt x="6" y="419"/>
                    </a:lnTo>
                    <a:lnTo>
                      <a:pt x="13" y="398"/>
                    </a:lnTo>
                    <a:lnTo>
                      <a:pt x="21" y="375"/>
                    </a:lnTo>
                    <a:lnTo>
                      <a:pt x="30" y="353"/>
                    </a:lnTo>
                    <a:lnTo>
                      <a:pt x="42" y="330"/>
                    </a:lnTo>
                    <a:lnTo>
                      <a:pt x="56" y="307"/>
                    </a:lnTo>
                    <a:lnTo>
                      <a:pt x="70" y="283"/>
                    </a:lnTo>
                    <a:lnTo>
                      <a:pt x="86" y="261"/>
                    </a:lnTo>
                    <a:lnTo>
                      <a:pt x="104" y="238"/>
                    </a:lnTo>
                    <a:lnTo>
                      <a:pt x="121" y="216"/>
                    </a:lnTo>
                    <a:lnTo>
                      <a:pt x="139" y="194"/>
                    </a:lnTo>
                    <a:lnTo>
                      <a:pt x="158" y="173"/>
                    </a:lnTo>
                    <a:lnTo>
                      <a:pt x="178" y="153"/>
                    </a:lnTo>
                    <a:lnTo>
                      <a:pt x="198" y="133"/>
                    </a:lnTo>
                    <a:lnTo>
                      <a:pt x="238" y="96"/>
                    </a:lnTo>
                    <a:lnTo>
                      <a:pt x="258" y="80"/>
                    </a:lnTo>
                    <a:lnTo>
                      <a:pt x="278" y="64"/>
                    </a:lnTo>
                    <a:lnTo>
                      <a:pt x="298" y="50"/>
                    </a:lnTo>
                    <a:lnTo>
                      <a:pt x="316" y="37"/>
                    </a:lnTo>
                    <a:lnTo>
                      <a:pt x="334" y="27"/>
                    </a:lnTo>
                    <a:lnTo>
                      <a:pt x="351" y="17"/>
                    </a:lnTo>
                    <a:lnTo>
                      <a:pt x="368" y="11"/>
                    </a:lnTo>
                    <a:lnTo>
                      <a:pt x="383" y="5"/>
                    </a:lnTo>
                    <a:lnTo>
                      <a:pt x="398" y="1"/>
                    </a:lnTo>
                    <a:lnTo>
                      <a:pt x="410" y="0"/>
                    </a:lnTo>
                    <a:lnTo>
                      <a:pt x="2472" y="0"/>
                    </a:lnTo>
                    <a:lnTo>
                      <a:pt x="2472" y="0"/>
                    </a:lnTo>
                    <a:lnTo>
                      <a:pt x="2486" y="1"/>
                    </a:lnTo>
                    <a:lnTo>
                      <a:pt x="2499" y="5"/>
                    </a:lnTo>
                    <a:lnTo>
                      <a:pt x="2515" y="11"/>
                    </a:lnTo>
                    <a:lnTo>
                      <a:pt x="2531" y="17"/>
                    </a:lnTo>
                    <a:lnTo>
                      <a:pt x="2550" y="27"/>
                    </a:lnTo>
                    <a:lnTo>
                      <a:pt x="2568" y="37"/>
                    </a:lnTo>
                    <a:lnTo>
                      <a:pt x="2587" y="49"/>
                    </a:lnTo>
                    <a:lnTo>
                      <a:pt x="2607" y="62"/>
                    </a:lnTo>
                    <a:lnTo>
                      <a:pt x="2628" y="77"/>
                    </a:lnTo>
                    <a:lnTo>
                      <a:pt x="2648" y="94"/>
                    </a:lnTo>
                    <a:lnTo>
                      <a:pt x="2691" y="130"/>
                    </a:lnTo>
                    <a:lnTo>
                      <a:pt x="2732" y="169"/>
                    </a:lnTo>
                    <a:lnTo>
                      <a:pt x="2752" y="190"/>
                    </a:lnTo>
                    <a:lnTo>
                      <a:pt x="2772" y="212"/>
                    </a:lnTo>
                    <a:lnTo>
                      <a:pt x="2791" y="234"/>
                    </a:lnTo>
                    <a:lnTo>
                      <a:pt x="2809" y="257"/>
                    </a:lnTo>
                    <a:lnTo>
                      <a:pt x="2825" y="279"/>
                    </a:lnTo>
                    <a:lnTo>
                      <a:pt x="2841" y="302"/>
                    </a:lnTo>
                    <a:lnTo>
                      <a:pt x="2856" y="325"/>
                    </a:lnTo>
                    <a:lnTo>
                      <a:pt x="2869" y="349"/>
                    </a:lnTo>
                    <a:lnTo>
                      <a:pt x="2881" y="371"/>
                    </a:lnTo>
                    <a:lnTo>
                      <a:pt x="2890" y="394"/>
                    </a:lnTo>
                    <a:lnTo>
                      <a:pt x="2898" y="415"/>
                    </a:lnTo>
                    <a:lnTo>
                      <a:pt x="2904" y="436"/>
                    </a:lnTo>
                    <a:lnTo>
                      <a:pt x="2908" y="458"/>
                    </a:lnTo>
                    <a:lnTo>
                      <a:pt x="2909" y="479"/>
                    </a:lnTo>
                    <a:lnTo>
                      <a:pt x="2908" y="498"/>
                    </a:lnTo>
                    <a:lnTo>
                      <a:pt x="2904" y="516"/>
                    </a:lnTo>
                    <a:lnTo>
                      <a:pt x="2897" y="535"/>
                    </a:lnTo>
                    <a:lnTo>
                      <a:pt x="2892" y="543"/>
                    </a:lnTo>
                    <a:lnTo>
                      <a:pt x="2886" y="551"/>
                    </a:lnTo>
                    <a:lnTo>
                      <a:pt x="2886" y="551"/>
                    </a:lnTo>
                    <a:lnTo>
                      <a:pt x="2877" y="566"/>
                    </a:lnTo>
                    <a:lnTo>
                      <a:pt x="2868" y="582"/>
                    </a:lnTo>
                    <a:lnTo>
                      <a:pt x="2849" y="616"/>
                    </a:lnTo>
                    <a:lnTo>
                      <a:pt x="2832" y="653"/>
                    </a:lnTo>
                    <a:lnTo>
                      <a:pt x="2817" y="695"/>
                    </a:lnTo>
                    <a:lnTo>
                      <a:pt x="2802" y="737"/>
                    </a:lnTo>
                    <a:lnTo>
                      <a:pt x="2789" y="784"/>
                    </a:lnTo>
                    <a:lnTo>
                      <a:pt x="2777" y="832"/>
                    </a:lnTo>
                    <a:lnTo>
                      <a:pt x="2767" y="881"/>
                    </a:lnTo>
                    <a:lnTo>
                      <a:pt x="2756" y="933"/>
                    </a:lnTo>
                    <a:lnTo>
                      <a:pt x="2748" y="985"/>
                    </a:lnTo>
                    <a:lnTo>
                      <a:pt x="2740" y="1038"/>
                    </a:lnTo>
                    <a:lnTo>
                      <a:pt x="2733" y="1093"/>
                    </a:lnTo>
                    <a:lnTo>
                      <a:pt x="2727" y="1147"/>
                    </a:lnTo>
                    <a:lnTo>
                      <a:pt x="2721" y="1202"/>
                    </a:lnTo>
                    <a:lnTo>
                      <a:pt x="2712" y="1310"/>
                    </a:lnTo>
                    <a:lnTo>
                      <a:pt x="2707" y="1413"/>
                    </a:lnTo>
                    <a:lnTo>
                      <a:pt x="2703" y="1511"/>
                    </a:lnTo>
                    <a:lnTo>
                      <a:pt x="2700" y="1600"/>
                    </a:lnTo>
                    <a:lnTo>
                      <a:pt x="2700" y="1678"/>
                    </a:lnTo>
                    <a:lnTo>
                      <a:pt x="2700" y="1794"/>
                    </a:lnTo>
                    <a:lnTo>
                      <a:pt x="2701" y="1837"/>
                    </a:lnTo>
                    <a:lnTo>
                      <a:pt x="2701" y="3566"/>
                    </a:lnTo>
                    <a:close/>
                  </a:path>
                </a:pathLst>
              </a:custGeom>
              <a:solidFill>
                <a:srgbClr val="1F8C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210">
                <a:extLst>
                  <a:ext uri="{FF2B5EF4-FFF2-40B4-BE49-F238E27FC236}">
                    <a16:creationId xmlns:a16="http://schemas.microsoft.com/office/drawing/2014/main" id="{BEE3CE2D-27A8-4CC8-9679-D76C829CC702}"/>
                  </a:ext>
                </a:extLst>
              </p:cNvPr>
              <p:cNvSpPr>
                <a:spLocks/>
              </p:cNvSpPr>
              <p:nvPr/>
            </p:nvSpPr>
            <p:spPr bwMode="auto">
              <a:xfrm>
                <a:off x="-5205413" y="2589213"/>
                <a:ext cx="638175" cy="1511300"/>
              </a:xfrm>
              <a:custGeom>
                <a:avLst/>
                <a:gdLst>
                  <a:gd name="T0" fmla="*/ 67 w 1611"/>
                  <a:gd name="T1" fmla="*/ 72 h 3810"/>
                  <a:gd name="T2" fmla="*/ 100 w 1611"/>
                  <a:gd name="T3" fmla="*/ 133 h 3810"/>
                  <a:gd name="T4" fmla="*/ 136 w 1611"/>
                  <a:gd name="T5" fmla="*/ 209 h 3810"/>
                  <a:gd name="T6" fmla="*/ 180 w 1611"/>
                  <a:gd name="T7" fmla="*/ 312 h 3810"/>
                  <a:gd name="T8" fmla="*/ 228 w 1611"/>
                  <a:gd name="T9" fmla="*/ 442 h 3810"/>
                  <a:gd name="T10" fmla="*/ 277 w 1611"/>
                  <a:gd name="T11" fmla="*/ 601 h 3810"/>
                  <a:gd name="T12" fmla="*/ 324 w 1611"/>
                  <a:gd name="T13" fmla="*/ 783 h 3810"/>
                  <a:gd name="T14" fmla="*/ 354 w 1611"/>
                  <a:gd name="T15" fmla="*/ 936 h 3810"/>
                  <a:gd name="T16" fmla="*/ 372 w 1611"/>
                  <a:gd name="T17" fmla="*/ 1047 h 3810"/>
                  <a:gd name="T18" fmla="*/ 386 w 1611"/>
                  <a:gd name="T19" fmla="*/ 1161 h 3810"/>
                  <a:gd name="T20" fmla="*/ 397 w 1611"/>
                  <a:gd name="T21" fmla="*/ 1283 h 3810"/>
                  <a:gd name="T22" fmla="*/ 405 w 1611"/>
                  <a:gd name="T23" fmla="*/ 1410 h 3810"/>
                  <a:gd name="T24" fmla="*/ 409 w 1611"/>
                  <a:gd name="T25" fmla="*/ 1543 h 3810"/>
                  <a:gd name="T26" fmla="*/ 408 w 1611"/>
                  <a:gd name="T27" fmla="*/ 1680 h 3810"/>
                  <a:gd name="T28" fmla="*/ 401 w 1611"/>
                  <a:gd name="T29" fmla="*/ 1824 h 3810"/>
                  <a:gd name="T30" fmla="*/ 389 w 1611"/>
                  <a:gd name="T31" fmla="*/ 1972 h 3810"/>
                  <a:gd name="T32" fmla="*/ 372 w 1611"/>
                  <a:gd name="T33" fmla="*/ 2125 h 3810"/>
                  <a:gd name="T34" fmla="*/ 348 w 1611"/>
                  <a:gd name="T35" fmla="*/ 2283 h 3810"/>
                  <a:gd name="T36" fmla="*/ 316 w 1611"/>
                  <a:gd name="T37" fmla="*/ 2447 h 3810"/>
                  <a:gd name="T38" fmla="*/ 277 w 1611"/>
                  <a:gd name="T39" fmla="*/ 2614 h 3810"/>
                  <a:gd name="T40" fmla="*/ 232 w 1611"/>
                  <a:gd name="T41" fmla="*/ 2786 h 3810"/>
                  <a:gd name="T42" fmla="*/ 176 w 1611"/>
                  <a:gd name="T43" fmla="*/ 2963 h 3810"/>
                  <a:gd name="T44" fmla="*/ 113 w 1611"/>
                  <a:gd name="T45" fmla="*/ 3144 h 3810"/>
                  <a:gd name="T46" fmla="*/ 40 w 1611"/>
                  <a:gd name="T47" fmla="*/ 3330 h 3810"/>
                  <a:gd name="T48" fmla="*/ 0 w 1611"/>
                  <a:gd name="T49" fmla="*/ 3424 h 3810"/>
                  <a:gd name="T50" fmla="*/ 296 w 1611"/>
                  <a:gd name="T51" fmla="*/ 3546 h 3810"/>
                  <a:gd name="T52" fmla="*/ 651 w 1611"/>
                  <a:gd name="T53" fmla="*/ 3689 h 3810"/>
                  <a:gd name="T54" fmla="*/ 813 w 1611"/>
                  <a:gd name="T55" fmla="*/ 3750 h 3810"/>
                  <a:gd name="T56" fmla="*/ 940 w 1611"/>
                  <a:gd name="T57" fmla="*/ 3794 h 3810"/>
                  <a:gd name="T58" fmla="*/ 998 w 1611"/>
                  <a:gd name="T59" fmla="*/ 3808 h 3810"/>
                  <a:gd name="T60" fmla="*/ 1010 w 1611"/>
                  <a:gd name="T61" fmla="*/ 3810 h 3810"/>
                  <a:gd name="T62" fmla="*/ 1020 w 1611"/>
                  <a:gd name="T63" fmla="*/ 3808 h 3810"/>
                  <a:gd name="T64" fmla="*/ 1045 w 1611"/>
                  <a:gd name="T65" fmla="*/ 3794 h 3810"/>
                  <a:gd name="T66" fmla="*/ 1078 w 1611"/>
                  <a:gd name="T67" fmla="*/ 3767 h 3810"/>
                  <a:gd name="T68" fmla="*/ 1141 w 1611"/>
                  <a:gd name="T69" fmla="*/ 3708 h 3810"/>
                  <a:gd name="T70" fmla="*/ 1238 w 1611"/>
                  <a:gd name="T71" fmla="*/ 3603 h 3810"/>
                  <a:gd name="T72" fmla="*/ 1343 w 1611"/>
                  <a:gd name="T73" fmla="*/ 3484 h 3810"/>
                  <a:gd name="T74" fmla="*/ 1528 w 1611"/>
                  <a:gd name="T75" fmla="*/ 3260 h 3810"/>
                  <a:gd name="T76" fmla="*/ 1597 w 1611"/>
                  <a:gd name="T77" fmla="*/ 224 h 3810"/>
                  <a:gd name="T78" fmla="*/ 67 w 1611"/>
                  <a:gd name="T79" fmla="*/ 72 h 3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11" h="3810">
                    <a:moveTo>
                      <a:pt x="67" y="72"/>
                    </a:moveTo>
                    <a:lnTo>
                      <a:pt x="67" y="72"/>
                    </a:lnTo>
                    <a:lnTo>
                      <a:pt x="76" y="88"/>
                    </a:lnTo>
                    <a:lnTo>
                      <a:pt x="100" y="133"/>
                    </a:lnTo>
                    <a:lnTo>
                      <a:pt x="116" y="168"/>
                    </a:lnTo>
                    <a:lnTo>
                      <a:pt x="136" y="209"/>
                    </a:lnTo>
                    <a:lnTo>
                      <a:pt x="157" y="257"/>
                    </a:lnTo>
                    <a:lnTo>
                      <a:pt x="180" y="312"/>
                    </a:lnTo>
                    <a:lnTo>
                      <a:pt x="204" y="374"/>
                    </a:lnTo>
                    <a:lnTo>
                      <a:pt x="228" y="442"/>
                    </a:lnTo>
                    <a:lnTo>
                      <a:pt x="253" y="518"/>
                    </a:lnTo>
                    <a:lnTo>
                      <a:pt x="277" y="601"/>
                    </a:lnTo>
                    <a:lnTo>
                      <a:pt x="301" y="689"/>
                    </a:lnTo>
                    <a:lnTo>
                      <a:pt x="324" y="783"/>
                    </a:lnTo>
                    <a:lnTo>
                      <a:pt x="344" y="884"/>
                    </a:lnTo>
                    <a:lnTo>
                      <a:pt x="354" y="936"/>
                    </a:lnTo>
                    <a:lnTo>
                      <a:pt x="362" y="991"/>
                    </a:lnTo>
                    <a:lnTo>
                      <a:pt x="372" y="1047"/>
                    </a:lnTo>
                    <a:lnTo>
                      <a:pt x="378" y="1104"/>
                    </a:lnTo>
                    <a:lnTo>
                      <a:pt x="386" y="1161"/>
                    </a:lnTo>
                    <a:lnTo>
                      <a:pt x="392" y="1222"/>
                    </a:lnTo>
                    <a:lnTo>
                      <a:pt x="397" y="1283"/>
                    </a:lnTo>
                    <a:lnTo>
                      <a:pt x="401" y="1346"/>
                    </a:lnTo>
                    <a:lnTo>
                      <a:pt x="405" y="1410"/>
                    </a:lnTo>
                    <a:lnTo>
                      <a:pt x="408" y="1475"/>
                    </a:lnTo>
                    <a:lnTo>
                      <a:pt x="409" y="1543"/>
                    </a:lnTo>
                    <a:lnTo>
                      <a:pt x="409" y="1611"/>
                    </a:lnTo>
                    <a:lnTo>
                      <a:pt x="408" y="1680"/>
                    </a:lnTo>
                    <a:lnTo>
                      <a:pt x="405" y="1751"/>
                    </a:lnTo>
                    <a:lnTo>
                      <a:pt x="401" y="1824"/>
                    </a:lnTo>
                    <a:lnTo>
                      <a:pt x="396" y="1897"/>
                    </a:lnTo>
                    <a:lnTo>
                      <a:pt x="389" y="1972"/>
                    </a:lnTo>
                    <a:lnTo>
                      <a:pt x="381" y="2047"/>
                    </a:lnTo>
                    <a:lnTo>
                      <a:pt x="372" y="2125"/>
                    </a:lnTo>
                    <a:lnTo>
                      <a:pt x="360" y="2203"/>
                    </a:lnTo>
                    <a:lnTo>
                      <a:pt x="348" y="2283"/>
                    </a:lnTo>
                    <a:lnTo>
                      <a:pt x="333" y="2364"/>
                    </a:lnTo>
                    <a:lnTo>
                      <a:pt x="316" y="2447"/>
                    </a:lnTo>
                    <a:lnTo>
                      <a:pt x="298" y="2529"/>
                    </a:lnTo>
                    <a:lnTo>
                      <a:pt x="277" y="2614"/>
                    </a:lnTo>
                    <a:lnTo>
                      <a:pt x="256" y="2700"/>
                    </a:lnTo>
                    <a:lnTo>
                      <a:pt x="232" y="2786"/>
                    </a:lnTo>
                    <a:lnTo>
                      <a:pt x="205" y="2874"/>
                    </a:lnTo>
                    <a:lnTo>
                      <a:pt x="176" y="2963"/>
                    </a:lnTo>
                    <a:lnTo>
                      <a:pt x="147" y="3054"/>
                    </a:lnTo>
                    <a:lnTo>
                      <a:pt x="113" y="3144"/>
                    </a:lnTo>
                    <a:lnTo>
                      <a:pt x="78" y="3237"/>
                    </a:lnTo>
                    <a:lnTo>
                      <a:pt x="40" y="3330"/>
                    </a:lnTo>
                    <a:lnTo>
                      <a:pt x="0" y="3424"/>
                    </a:lnTo>
                    <a:lnTo>
                      <a:pt x="0" y="3424"/>
                    </a:lnTo>
                    <a:lnTo>
                      <a:pt x="145" y="3485"/>
                    </a:lnTo>
                    <a:lnTo>
                      <a:pt x="296" y="3546"/>
                    </a:lnTo>
                    <a:lnTo>
                      <a:pt x="471" y="3617"/>
                    </a:lnTo>
                    <a:lnTo>
                      <a:pt x="651" y="3689"/>
                    </a:lnTo>
                    <a:lnTo>
                      <a:pt x="736" y="3720"/>
                    </a:lnTo>
                    <a:lnTo>
                      <a:pt x="813" y="3750"/>
                    </a:lnTo>
                    <a:lnTo>
                      <a:pt x="883" y="3775"/>
                    </a:lnTo>
                    <a:lnTo>
                      <a:pt x="940" y="3794"/>
                    </a:lnTo>
                    <a:lnTo>
                      <a:pt x="984" y="3806"/>
                    </a:lnTo>
                    <a:lnTo>
                      <a:pt x="998" y="3808"/>
                    </a:lnTo>
                    <a:lnTo>
                      <a:pt x="1010" y="3810"/>
                    </a:lnTo>
                    <a:lnTo>
                      <a:pt x="1010" y="3810"/>
                    </a:lnTo>
                    <a:lnTo>
                      <a:pt x="1014" y="3810"/>
                    </a:lnTo>
                    <a:lnTo>
                      <a:pt x="1020" y="3808"/>
                    </a:lnTo>
                    <a:lnTo>
                      <a:pt x="1032" y="3803"/>
                    </a:lnTo>
                    <a:lnTo>
                      <a:pt x="1045" y="3794"/>
                    </a:lnTo>
                    <a:lnTo>
                      <a:pt x="1061" y="3782"/>
                    </a:lnTo>
                    <a:lnTo>
                      <a:pt x="1078" y="3767"/>
                    </a:lnTo>
                    <a:lnTo>
                      <a:pt x="1098" y="3750"/>
                    </a:lnTo>
                    <a:lnTo>
                      <a:pt x="1141" y="3708"/>
                    </a:lnTo>
                    <a:lnTo>
                      <a:pt x="1189" y="3659"/>
                    </a:lnTo>
                    <a:lnTo>
                      <a:pt x="1238" y="3603"/>
                    </a:lnTo>
                    <a:lnTo>
                      <a:pt x="1291" y="3545"/>
                    </a:lnTo>
                    <a:lnTo>
                      <a:pt x="1343" y="3484"/>
                    </a:lnTo>
                    <a:lnTo>
                      <a:pt x="1443" y="3364"/>
                    </a:lnTo>
                    <a:lnTo>
                      <a:pt x="1528" y="3260"/>
                    </a:lnTo>
                    <a:lnTo>
                      <a:pt x="1611" y="3157"/>
                    </a:lnTo>
                    <a:lnTo>
                      <a:pt x="1597" y="224"/>
                    </a:lnTo>
                    <a:lnTo>
                      <a:pt x="67" y="0"/>
                    </a:lnTo>
                    <a:lnTo>
                      <a:pt x="67" y="72"/>
                    </a:lnTo>
                    <a:close/>
                  </a:path>
                </a:pathLst>
              </a:custGeom>
              <a:solidFill>
                <a:srgbClr val="4ABF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211">
                <a:extLst>
                  <a:ext uri="{FF2B5EF4-FFF2-40B4-BE49-F238E27FC236}">
                    <a16:creationId xmlns:a16="http://schemas.microsoft.com/office/drawing/2014/main" id="{81DA265A-D0FA-4ECA-AB7A-6C6574977C7F}"/>
                  </a:ext>
                </a:extLst>
              </p:cNvPr>
              <p:cNvSpPr>
                <a:spLocks/>
              </p:cNvSpPr>
              <p:nvPr/>
            </p:nvSpPr>
            <p:spPr bwMode="auto">
              <a:xfrm>
                <a:off x="-5426075" y="2079625"/>
                <a:ext cx="349250" cy="1298575"/>
              </a:xfrm>
              <a:custGeom>
                <a:avLst/>
                <a:gdLst>
                  <a:gd name="T0" fmla="*/ 877 w 880"/>
                  <a:gd name="T1" fmla="*/ 2061 h 3272"/>
                  <a:gd name="T2" fmla="*/ 864 w 880"/>
                  <a:gd name="T3" fmla="*/ 1982 h 3272"/>
                  <a:gd name="T4" fmla="*/ 829 w 880"/>
                  <a:gd name="T5" fmla="*/ 1837 h 3272"/>
                  <a:gd name="T6" fmla="*/ 790 w 880"/>
                  <a:gd name="T7" fmla="*/ 1709 h 3272"/>
                  <a:gd name="T8" fmla="*/ 747 w 880"/>
                  <a:gd name="T9" fmla="*/ 1598 h 3272"/>
                  <a:gd name="T10" fmla="*/ 704 w 880"/>
                  <a:gd name="T11" fmla="*/ 1506 h 3272"/>
                  <a:gd name="T12" fmla="*/ 668 w 880"/>
                  <a:gd name="T13" fmla="*/ 1434 h 3272"/>
                  <a:gd name="T14" fmla="*/ 630 w 880"/>
                  <a:gd name="T15" fmla="*/ 1369 h 3272"/>
                  <a:gd name="T16" fmla="*/ 402 w 880"/>
                  <a:gd name="T17" fmla="*/ 0 h 3272"/>
                  <a:gd name="T18" fmla="*/ 385 w 880"/>
                  <a:gd name="T19" fmla="*/ 4 h 3272"/>
                  <a:gd name="T20" fmla="*/ 352 w 880"/>
                  <a:gd name="T21" fmla="*/ 18 h 3272"/>
                  <a:gd name="T22" fmla="*/ 321 w 880"/>
                  <a:gd name="T23" fmla="*/ 36 h 3272"/>
                  <a:gd name="T24" fmla="*/ 293 w 880"/>
                  <a:gd name="T25" fmla="*/ 60 h 3272"/>
                  <a:gd name="T26" fmla="*/ 267 w 880"/>
                  <a:gd name="T27" fmla="*/ 88 h 3272"/>
                  <a:gd name="T28" fmla="*/ 243 w 880"/>
                  <a:gd name="T29" fmla="*/ 120 h 3272"/>
                  <a:gd name="T30" fmla="*/ 221 w 880"/>
                  <a:gd name="T31" fmla="*/ 156 h 3272"/>
                  <a:gd name="T32" fmla="*/ 192 w 880"/>
                  <a:gd name="T33" fmla="*/ 217 h 3272"/>
                  <a:gd name="T34" fmla="*/ 159 w 880"/>
                  <a:gd name="T35" fmla="*/ 306 h 3272"/>
                  <a:gd name="T36" fmla="*/ 133 w 880"/>
                  <a:gd name="T37" fmla="*/ 404 h 3272"/>
                  <a:gd name="T38" fmla="*/ 112 w 880"/>
                  <a:gd name="T39" fmla="*/ 507 h 3272"/>
                  <a:gd name="T40" fmla="*/ 98 w 880"/>
                  <a:gd name="T41" fmla="*/ 611 h 3272"/>
                  <a:gd name="T42" fmla="*/ 87 w 880"/>
                  <a:gd name="T43" fmla="*/ 715 h 3272"/>
                  <a:gd name="T44" fmla="*/ 76 w 880"/>
                  <a:gd name="T45" fmla="*/ 908 h 3272"/>
                  <a:gd name="T46" fmla="*/ 74 w 880"/>
                  <a:gd name="T47" fmla="*/ 1061 h 3272"/>
                  <a:gd name="T48" fmla="*/ 76 w 880"/>
                  <a:gd name="T49" fmla="*/ 1161 h 3272"/>
                  <a:gd name="T50" fmla="*/ 0 w 880"/>
                  <a:gd name="T51" fmla="*/ 2991 h 3272"/>
                  <a:gd name="T52" fmla="*/ 14 w 880"/>
                  <a:gd name="T53" fmla="*/ 3051 h 3272"/>
                  <a:gd name="T54" fmla="*/ 34 w 880"/>
                  <a:gd name="T55" fmla="*/ 3104 h 3272"/>
                  <a:gd name="T56" fmla="*/ 62 w 880"/>
                  <a:gd name="T57" fmla="*/ 3151 h 3272"/>
                  <a:gd name="T58" fmla="*/ 95 w 880"/>
                  <a:gd name="T59" fmla="*/ 3189 h 3272"/>
                  <a:gd name="T60" fmla="*/ 133 w 880"/>
                  <a:gd name="T61" fmla="*/ 3221 h 3272"/>
                  <a:gd name="T62" fmla="*/ 176 w 880"/>
                  <a:gd name="T63" fmla="*/ 3245 h 3272"/>
                  <a:gd name="T64" fmla="*/ 223 w 880"/>
                  <a:gd name="T65" fmla="*/ 3263 h 3272"/>
                  <a:gd name="T66" fmla="*/ 269 w 880"/>
                  <a:gd name="T67" fmla="*/ 3271 h 3272"/>
                  <a:gd name="T68" fmla="*/ 318 w 880"/>
                  <a:gd name="T69" fmla="*/ 3271 h 3272"/>
                  <a:gd name="T70" fmla="*/ 366 w 880"/>
                  <a:gd name="T71" fmla="*/ 3263 h 3272"/>
                  <a:gd name="T72" fmla="*/ 413 w 880"/>
                  <a:gd name="T73" fmla="*/ 3247 h 3272"/>
                  <a:gd name="T74" fmla="*/ 458 w 880"/>
                  <a:gd name="T75" fmla="*/ 3221 h 3272"/>
                  <a:gd name="T76" fmla="*/ 499 w 880"/>
                  <a:gd name="T77" fmla="*/ 3187 h 3272"/>
                  <a:gd name="T78" fmla="*/ 537 w 880"/>
                  <a:gd name="T79" fmla="*/ 3144 h 3272"/>
                  <a:gd name="T80" fmla="*/ 569 w 880"/>
                  <a:gd name="T81" fmla="*/ 3092 h 3272"/>
                  <a:gd name="T82" fmla="*/ 594 w 880"/>
                  <a:gd name="T83" fmla="*/ 3031 h 3272"/>
                  <a:gd name="T84" fmla="*/ 609 w 880"/>
                  <a:gd name="T85" fmla="*/ 2999 h 3272"/>
                  <a:gd name="T86" fmla="*/ 692 w 880"/>
                  <a:gd name="T87" fmla="*/ 2785 h 3272"/>
                  <a:gd name="T88" fmla="*/ 748 w 880"/>
                  <a:gd name="T89" fmla="*/ 2632 h 3272"/>
                  <a:gd name="T90" fmla="*/ 803 w 880"/>
                  <a:gd name="T91" fmla="*/ 2468 h 3272"/>
                  <a:gd name="T92" fmla="*/ 847 w 880"/>
                  <a:gd name="T93" fmla="*/ 2308 h 3272"/>
                  <a:gd name="T94" fmla="*/ 864 w 880"/>
                  <a:gd name="T95" fmla="*/ 2234 h 3272"/>
                  <a:gd name="T96" fmla="*/ 875 w 880"/>
                  <a:gd name="T97" fmla="*/ 2167 h 3272"/>
                  <a:gd name="T98" fmla="*/ 880 w 880"/>
                  <a:gd name="T99" fmla="*/ 2109 h 3272"/>
                  <a:gd name="T100" fmla="*/ 877 w 880"/>
                  <a:gd name="T101" fmla="*/ 2061 h 3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0" h="3272">
                    <a:moveTo>
                      <a:pt x="877" y="2061"/>
                    </a:moveTo>
                    <a:lnTo>
                      <a:pt x="877" y="2061"/>
                    </a:lnTo>
                    <a:lnTo>
                      <a:pt x="871" y="2021"/>
                    </a:lnTo>
                    <a:lnTo>
                      <a:pt x="864" y="1982"/>
                    </a:lnTo>
                    <a:lnTo>
                      <a:pt x="848" y="1908"/>
                    </a:lnTo>
                    <a:lnTo>
                      <a:pt x="829" y="1837"/>
                    </a:lnTo>
                    <a:lnTo>
                      <a:pt x="810" y="1771"/>
                    </a:lnTo>
                    <a:lnTo>
                      <a:pt x="790" y="1709"/>
                    </a:lnTo>
                    <a:lnTo>
                      <a:pt x="768" y="1651"/>
                    </a:lnTo>
                    <a:lnTo>
                      <a:pt x="747" y="1598"/>
                    </a:lnTo>
                    <a:lnTo>
                      <a:pt x="726" y="1548"/>
                    </a:lnTo>
                    <a:lnTo>
                      <a:pt x="704" y="1506"/>
                    </a:lnTo>
                    <a:lnTo>
                      <a:pt x="686" y="1467"/>
                    </a:lnTo>
                    <a:lnTo>
                      <a:pt x="668" y="1434"/>
                    </a:lnTo>
                    <a:lnTo>
                      <a:pt x="652" y="1406"/>
                    </a:lnTo>
                    <a:lnTo>
                      <a:pt x="630" y="1369"/>
                    </a:lnTo>
                    <a:lnTo>
                      <a:pt x="622" y="1355"/>
                    </a:lnTo>
                    <a:lnTo>
                      <a:pt x="402" y="0"/>
                    </a:lnTo>
                    <a:lnTo>
                      <a:pt x="402" y="0"/>
                    </a:lnTo>
                    <a:lnTo>
                      <a:pt x="385" y="4"/>
                    </a:lnTo>
                    <a:lnTo>
                      <a:pt x="368" y="11"/>
                    </a:lnTo>
                    <a:lnTo>
                      <a:pt x="352" y="18"/>
                    </a:lnTo>
                    <a:lnTo>
                      <a:pt x="336" y="27"/>
                    </a:lnTo>
                    <a:lnTo>
                      <a:pt x="321" y="36"/>
                    </a:lnTo>
                    <a:lnTo>
                      <a:pt x="306" y="48"/>
                    </a:lnTo>
                    <a:lnTo>
                      <a:pt x="293" y="60"/>
                    </a:lnTo>
                    <a:lnTo>
                      <a:pt x="280" y="74"/>
                    </a:lnTo>
                    <a:lnTo>
                      <a:pt x="267" y="88"/>
                    </a:lnTo>
                    <a:lnTo>
                      <a:pt x="255" y="104"/>
                    </a:lnTo>
                    <a:lnTo>
                      <a:pt x="243" y="120"/>
                    </a:lnTo>
                    <a:lnTo>
                      <a:pt x="232" y="139"/>
                    </a:lnTo>
                    <a:lnTo>
                      <a:pt x="221" y="156"/>
                    </a:lnTo>
                    <a:lnTo>
                      <a:pt x="211" y="176"/>
                    </a:lnTo>
                    <a:lnTo>
                      <a:pt x="192" y="217"/>
                    </a:lnTo>
                    <a:lnTo>
                      <a:pt x="175" y="260"/>
                    </a:lnTo>
                    <a:lnTo>
                      <a:pt x="159" y="306"/>
                    </a:lnTo>
                    <a:lnTo>
                      <a:pt x="145" y="354"/>
                    </a:lnTo>
                    <a:lnTo>
                      <a:pt x="133" y="404"/>
                    </a:lnTo>
                    <a:lnTo>
                      <a:pt x="123" y="456"/>
                    </a:lnTo>
                    <a:lnTo>
                      <a:pt x="112" y="507"/>
                    </a:lnTo>
                    <a:lnTo>
                      <a:pt x="104" y="559"/>
                    </a:lnTo>
                    <a:lnTo>
                      <a:pt x="98" y="611"/>
                    </a:lnTo>
                    <a:lnTo>
                      <a:pt x="92" y="664"/>
                    </a:lnTo>
                    <a:lnTo>
                      <a:pt x="87" y="715"/>
                    </a:lnTo>
                    <a:lnTo>
                      <a:pt x="80" y="815"/>
                    </a:lnTo>
                    <a:lnTo>
                      <a:pt x="76" y="908"/>
                    </a:lnTo>
                    <a:lnTo>
                      <a:pt x="74" y="991"/>
                    </a:lnTo>
                    <a:lnTo>
                      <a:pt x="74" y="1061"/>
                    </a:lnTo>
                    <a:lnTo>
                      <a:pt x="75" y="1114"/>
                    </a:lnTo>
                    <a:lnTo>
                      <a:pt x="76" y="1161"/>
                    </a:lnTo>
                    <a:lnTo>
                      <a:pt x="0" y="2991"/>
                    </a:lnTo>
                    <a:lnTo>
                      <a:pt x="0" y="2991"/>
                    </a:lnTo>
                    <a:lnTo>
                      <a:pt x="6" y="3022"/>
                    </a:lnTo>
                    <a:lnTo>
                      <a:pt x="14" y="3051"/>
                    </a:lnTo>
                    <a:lnTo>
                      <a:pt x="23" y="3079"/>
                    </a:lnTo>
                    <a:lnTo>
                      <a:pt x="34" y="3104"/>
                    </a:lnTo>
                    <a:lnTo>
                      <a:pt x="47" y="3128"/>
                    </a:lnTo>
                    <a:lnTo>
                      <a:pt x="62" y="3151"/>
                    </a:lnTo>
                    <a:lnTo>
                      <a:pt x="78" y="3171"/>
                    </a:lnTo>
                    <a:lnTo>
                      <a:pt x="95" y="3189"/>
                    </a:lnTo>
                    <a:lnTo>
                      <a:pt x="114" y="3207"/>
                    </a:lnTo>
                    <a:lnTo>
                      <a:pt x="133" y="3221"/>
                    </a:lnTo>
                    <a:lnTo>
                      <a:pt x="155" y="3235"/>
                    </a:lnTo>
                    <a:lnTo>
                      <a:pt x="176" y="3245"/>
                    </a:lnTo>
                    <a:lnTo>
                      <a:pt x="199" y="3255"/>
                    </a:lnTo>
                    <a:lnTo>
                      <a:pt x="223" y="3263"/>
                    </a:lnTo>
                    <a:lnTo>
                      <a:pt x="245" y="3267"/>
                    </a:lnTo>
                    <a:lnTo>
                      <a:pt x="269" y="3271"/>
                    </a:lnTo>
                    <a:lnTo>
                      <a:pt x="293" y="3272"/>
                    </a:lnTo>
                    <a:lnTo>
                      <a:pt x="318" y="3271"/>
                    </a:lnTo>
                    <a:lnTo>
                      <a:pt x="342" y="3268"/>
                    </a:lnTo>
                    <a:lnTo>
                      <a:pt x="366" y="3263"/>
                    </a:lnTo>
                    <a:lnTo>
                      <a:pt x="390" y="3256"/>
                    </a:lnTo>
                    <a:lnTo>
                      <a:pt x="413" y="3247"/>
                    </a:lnTo>
                    <a:lnTo>
                      <a:pt x="436" y="3235"/>
                    </a:lnTo>
                    <a:lnTo>
                      <a:pt x="458" y="3221"/>
                    </a:lnTo>
                    <a:lnTo>
                      <a:pt x="479" y="3205"/>
                    </a:lnTo>
                    <a:lnTo>
                      <a:pt x="499" y="3187"/>
                    </a:lnTo>
                    <a:lnTo>
                      <a:pt x="519" y="3167"/>
                    </a:lnTo>
                    <a:lnTo>
                      <a:pt x="537" y="3144"/>
                    </a:lnTo>
                    <a:lnTo>
                      <a:pt x="554" y="3120"/>
                    </a:lnTo>
                    <a:lnTo>
                      <a:pt x="569" y="3092"/>
                    </a:lnTo>
                    <a:lnTo>
                      <a:pt x="582" y="3063"/>
                    </a:lnTo>
                    <a:lnTo>
                      <a:pt x="594" y="3031"/>
                    </a:lnTo>
                    <a:lnTo>
                      <a:pt x="594" y="3031"/>
                    </a:lnTo>
                    <a:lnTo>
                      <a:pt x="609" y="2999"/>
                    </a:lnTo>
                    <a:lnTo>
                      <a:pt x="643" y="2911"/>
                    </a:lnTo>
                    <a:lnTo>
                      <a:pt x="692" y="2785"/>
                    </a:lnTo>
                    <a:lnTo>
                      <a:pt x="720" y="2710"/>
                    </a:lnTo>
                    <a:lnTo>
                      <a:pt x="748" y="2632"/>
                    </a:lnTo>
                    <a:lnTo>
                      <a:pt x="776" y="2549"/>
                    </a:lnTo>
                    <a:lnTo>
                      <a:pt x="803" y="2468"/>
                    </a:lnTo>
                    <a:lnTo>
                      <a:pt x="827" y="2387"/>
                    </a:lnTo>
                    <a:lnTo>
                      <a:pt x="847" y="2308"/>
                    </a:lnTo>
                    <a:lnTo>
                      <a:pt x="856" y="2271"/>
                    </a:lnTo>
                    <a:lnTo>
                      <a:pt x="864" y="2234"/>
                    </a:lnTo>
                    <a:lnTo>
                      <a:pt x="869" y="2199"/>
                    </a:lnTo>
                    <a:lnTo>
                      <a:pt x="875" y="2167"/>
                    </a:lnTo>
                    <a:lnTo>
                      <a:pt x="877" y="2137"/>
                    </a:lnTo>
                    <a:lnTo>
                      <a:pt x="880" y="2109"/>
                    </a:lnTo>
                    <a:lnTo>
                      <a:pt x="879" y="2083"/>
                    </a:lnTo>
                    <a:lnTo>
                      <a:pt x="877" y="2061"/>
                    </a:lnTo>
                    <a:lnTo>
                      <a:pt x="877" y="2061"/>
                    </a:lnTo>
                    <a:close/>
                  </a:path>
                </a:pathLst>
              </a:custGeom>
              <a:solidFill>
                <a:srgbClr val="197C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212">
                <a:extLst>
                  <a:ext uri="{FF2B5EF4-FFF2-40B4-BE49-F238E27FC236}">
                    <a16:creationId xmlns:a16="http://schemas.microsoft.com/office/drawing/2014/main" id="{0AF309A2-FAC0-474D-B4BB-B897C44CF82C}"/>
                  </a:ext>
                </a:extLst>
              </p:cNvPr>
              <p:cNvSpPr>
                <a:spLocks/>
              </p:cNvSpPr>
              <p:nvPr/>
            </p:nvSpPr>
            <p:spPr bwMode="auto">
              <a:xfrm>
                <a:off x="-5861050" y="2657475"/>
                <a:ext cx="671512" cy="714375"/>
              </a:xfrm>
              <a:custGeom>
                <a:avLst/>
                <a:gdLst>
                  <a:gd name="T0" fmla="*/ 613 w 1691"/>
                  <a:gd name="T1" fmla="*/ 125 h 1802"/>
                  <a:gd name="T2" fmla="*/ 716 w 1691"/>
                  <a:gd name="T3" fmla="*/ 218 h 1802"/>
                  <a:gd name="T4" fmla="*/ 834 w 1691"/>
                  <a:gd name="T5" fmla="*/ 337 h 1802"/>
                  <a:gd name="T6" fmla="*/ 1042 w 1691"/>
                  <a:gd name="T7" fmla="*/ 570 h 1802"/>
                  <a:gd name="T8" fmla="*/ 1285 w 1691"/>
                  <a:gd name="T9" fmla="*/ 865 h 1802"/>
                  <a:gd name="T10" fmla="*/ 1563 w 1691"/>
                  <a:gd name="T11" fmla="*/ 1222 h 1802"/>
                  <a:gd name="T12" fmla="*/ 1607 w 1691"/>
                  <a:gd name="T13" fmla="*/ 1279 h 1802"/>
                  <a:gd name="T14" fmla="*/ 1643 w 1691"/>
                  <a:gd name="T15" fmla="*/ 1328 h 1802"/>
                  <a:gd name="T16" fmla="*/ 1667 w 1691"/>
                  <a:gd name="T17" fmla="*/ 1376 h 1802"/>
                  <a:gd name="T18" fmla="*/ 1683 w 1691"/>
                  <a:gd name="T19" fmla="*/ 1426 h 1802"/>
                  <a:gd name="T20" fmla="*/ 1691 w 1691"/>
                  <a:gd name="T21" fmla="*/ 1472 h 1802"/>
                  <a:gd name="T22" fmla="*/ 1691 w 1691"/>
                  <a:gd name="T23" fmla="*/ 1519 h 1802"/>
                  <a:gd name="T24" fmla="*/ 1679 w 1691"/>
                  <a:gd name="T25" fmla="*/ 1576 h 1802"/>
                  <a:gd name="T26" fmla="*/ 1641 w 1691"/>
                  <a:gd name="T27" fmla="*/ 1654 h 1802"/>
                  <a:gd name="T28" fmla="*/ 1583 w 1691"/>
                  <a:gd name="T29" fmla="*/ 1720 h 1802"/>
                  <a:gd name="T30" fmla="*/ 1511 w 1691"/>
                  <a:gd name="T31" fmla="*/ 1769 h 1802"/>
                  <a:gd name="T32" fmla="*/ 1430 w 1691"/>
                  <a:gd name="T33" fmla="*/ 1797 h 1802"/>
                  <a:gd name="T34" fmla="*/ 1345 w 1691"/>
                  <a:gd name="T35" fmla="*/ 1801 h 1802"/>
                  <a:gd name="T36" fmla="*/ 1287 w 1691"/>
                  <a:gd name="T37" fmla="*/ 1789 h 1802"/>
                  <a:gd name="T38" fmla="*/ 1247 w 1691"/>
                  <a:gd name="T39" fmla="*/ 1772 h 1802"/>
                  <a:gd name="T40" fmla="*/ 1208 w 1691"/>
                  <a:gd name="T41" fmla="*/ 1746 h 1802"/>
                  <a:gd name="T42" fmla="*/ 1170 w 1691"/>
                  <a:gd name="T43" fmla="*/ 1713 h 1802"/>
                  <a:gd name="T44" fmla="*/ 1040 w 1691"/>
                  <a:gd name="T45" fmla="*/ 1555 h 1802"/>
                  <a:gd name="T46" fmla="*/ 670 w 1691"/>
                  <a:gd name="T47" fmla="*/ 1118 h 1802"/>
                  <a:gd name="T48" fmla="*/ 413 w 1691"/>
                  <a:gd name="T49" fmla="*/ 832 h 1802"/>
                  <a:gd name="T50" fmla="*/ 219 w 1691"/>
                  <a:gd name="T51" fmla="*/ 635 h 1802"/>
                  <a:gd name="T52" fmla="*/ 123 w 1691"/>
                  <a:gd name="T53" fmla="*/ 551 h 1802"/>
                  <a:gd name="T54" fmla="*/ 95 w 1691"/>
                  <a:gd name="T55" fmla="*/ 528 h 1802"/>
                  <a:gd name="T56" fmla="*/ 62 w 1691"/>
                  <a:gd name="T57" fmla="*/ 490 h 1802"/>
                  <a:gd name="T58" fmla="*/ 36 w 1691"/>
                  <a:gd name="T59" fmla="*/ 449 h 1802"/>
                  <a:gd name="T60" fmla="*/ 12 w 1691"/>
                  <a:gd name="T61" fmla="*/ 391 h 1802"/>
                  <a:gd name="T62" fmla="*/ 0 w 1691"/>
                  <a:gd name="T63" fmla="*/ 304 h 1802"/>
                  <a:gd name="T64" fmla="*/ 14 w 1691"/>
                  <a:gd name="T65" fmla="*/ 217 h 1802"/>
                  <a:gd name="T66" fmla="*/ 51 w 1691"/>
                  <a:gd name="T67" fmla="*/ 137 h 1802"/>
                  <a:gd name="T68" fmla="*/ 108 w 1691"/>
                  <a:gd name="T69" fmla="*/ 72 h 1802"/>
                  <a:gd name="T70" fmla="*/ 184 w 1691"/>
                  <a:gd name="T71" fmla="*/ 24 h 1802"/>
                  <a:gd name="T72" fmla="*/ 229 w 1691"/>
                  <a:gd name="T73" fmla="*/ 9 h 1802"/>
                  <a:gd name="T74" fmla="*/ 277 w 1691"/>
                  <a:gd name="T75" fmla="*/ 1 h 1802"/>
                  <a:gd name="T76" fmla="*/ 328 w 1691"/>
                  <a:gd name="T77" fmla="*/ 0 h 1802"/>
                  <a:gd name="T78" fmla="*/ 382 w 1691"/>
                  <a:gd name="T79" fmla="*/ 8 h 1802"/>
                  <a:gd name="T80" fmla="*/ 440 w 1691"/>
                  <a:gd name="T81" fmla="*/ 24 h 1802"/>
                  <a:gd name="T82" fmla="*/ 498 w 1691"/>
                  <a:gd name="T83" fmla="*/ 51 h 1802"/>
                  <a:gd name="T84" fmla="*/ 561 w 1691"/>
                  <a:gd name="T85" fmla="*/ 88 h 1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91" h="1802">
                    <a:moveTo>
                      <a:pt x="582" y="103"/>
                    </a:moveTo>
                    <a:lnTo>
                      <a:pt x="582" y="103"/>
                    </a:lnTo>
                    <a:lnTo>
                      <a:pt x="613" y="125"/>
                    </a:lnTo>
                    <a:lnTo>
                      <a:pt x="646" y="153"/>
                    </a:lnTo>
                    <a:lnTo>
                      <a:pt x="680" y="184"/>
                    </a:lnTo>
                    <a:lnTo>
                      <a:pt x="716" y="218"/>
                    </a:lnTo>
                    <a:lnTo>
                      <a:pt x="755" y="256"/>
                    </a:lnTo>
                    <a:lnTo>
                      <a:pt x="794" y="294"/>
                    </a:lnTo>
                    <a:lnTo>
                      <a:pt x="834" y="337"/>
                    </a:lnTo>
                    <a:lnTo>
                      <a:pt x="875" y="381"/>
                    </a:lnTo>
                    <a:lnTo>
                      <a:pt x="957" y="473"/>
                    </a:lnTo>
                    <a:lnTo>
                      <a:pt x="1042" y="570"/>
                    </a:lnTo>
                    <a:lnTo>
                      <a:pt x="1126" y="670"/>
                    </a:lnTo>
                    <a:lnTo>
                      <a:pt x="1208" y="768"/>
                    </a:lnTo>
                    <a:lnTo>
                      <a:pt x="1285" y="865"/>
                    </a:lnTo>
                    <a:lnTo>
                      <a:pt x="1358" y="956"/>
                    </a:lnTo>
                    <a:lnTo>
                      <a:pt x="1480" y="1113"/>
                    </a:lnTo>
                    <a:lnTo>
                      <a:pt x="1563" y="1222"/>
                    </a:lnTo>
                    <a:lnTo>
                      <a:pt x="1593" y="1262"/>
                    </a:lnTo>
                    <a:lnTo>
                      <a:pt x="1593" y="1262"/>
                    </a:lnTo>
                    <a:lnTo>
                      <a:pt x="1607" y="1279"/>
                    </a:lnTo>
                    <a:lnTo>
                      <a:pt x="1620" y="1295"/>
                    </a:lnTo>
                    <a:lnTo>
                      <a:pt x="1632" y="1311"/>
                    </a:lnTo>
                    <a:lnTo>
                      <a:pt x="1643" y="1328"/>
                    </a:lnTo>
                    <a:lnTo>
                      <a:pt x="1652" y="1344"/>
                    </a:lnTo>
                    <a:lnTo>
                      <a:pt x="1660" y="1360"/>
                    </a:lnTo>
                    <a:lnTo>
                      <a:pt x="1667" y="1376"/>
                    </a:lnTo>
                    <a:lnTo>
                      <a:pt x="1673" y="1394"/>
                    </a:lnTo>
                    <a:lnTo>
                      <a:pt x="1679" y="1410"/>
                    </a:lnTo>
                    <a:lnTo>
                      <a:pt x="1683" y="1426"/>
                    </a:lnTo>
                    <a:lnTo>
                      <a:pt x="1687" y="1442"/>
                    </a:lnTo>
                    <a:lnTo>
                      <a:pt x="1689" y="1458"/>
                    </a:lnTo>
                    <a:lnTo>
                      <a:pt x="1691" y="1472"/>
                    </a:lnTo>
                    <a:lnTo>
                      <a:pt x="1691" y="1488"/>
                    </a:lnTo>
                    <a:lnTo>
                      <a:pt x="1691" y="1503"/>
                    </a:lnTo>
                    <a:lnTo>
                      <a:pt x="1691" y="1519"/>
                    </a:lnTo>
                    <a:lnTo>
                      <a:pt x="1688" y="1533"/>
                    </a:lnTo>
                    <a:lnTo>
                      <a:pt x="1685" y="1548"/>
                    </a:lnTo>
                    <a:lnTo>
                      <a:pt x="1679" y="1576"/>
                    </a:lnTo>
                    <a:lnTo>
                      <a:pt x="1668" y="1604"/>
                    </a:lnTo>
                    <a:lnTo>
                      <a:pt x="1656" y="1631"/>
                    </a:lnTo>
                    <a:lnTo>
                      <a:pt x="1641" y="1654"/>
                    </a:lnTo>
                    <a:lnTo>
                      <a:pt x="1624" y="1678"/>
                    </a:lnTo>
                    <a:lnTo>
                      <a:pt x="1604" y="1700"/>
                    </a:lnTo>
                    <a:lnTo>
                      <a:pt x="1583" y="1720"/>
                    </a:lnTo>
                    <a:lnTo>
                      <a:pt x="1560" y="1738"/>
                    </a:lnTo>
                    <a:lnTo>
                      <a:pt x="1536" y="1754"/>
                    </a:lnTo>
                    <a:lnTo>
                      <a:pt x="1511" y="1769"/>
                    </a:lnTo>
                    <a:lnTo>
                      <a:pt x="1484" y="1780"/>
                    </a:lnTo>
                    <a:lnTo>
                      <a:pt x="1458" y="1789"/>
                    </a:lnTo>
                    <a:lnTo>
                      <a:pt x="1430" y="1797"/>
                    </a:lnTo>
                    <a:lnTo>
                      <a:pt x="1402" y="1801"/>
                    </a:lnTo>
                    <a:lnTo>
                      <a:pt x="1373" y="1802"/>
                    </a:lnTo>
                    <a:lnTo>
                      <a:pt x="1345" y="1801"/>
                    </a:lnTo>
                    <a:lnTo>
                      <a:pt x="1317" y="1797"/>
                    </a:lnTo>
                    <a:lnTo>
                      <a:pt x="1302" y="1793"/>
                    </a:lnTo>
                    <a:lnTo>
                      <a:pt x="1287" y="1789"/>
                    </a:lnTo>
                    <a:lnTo>
                      <a:pt x="1274" y="1784"/>
                    </a:lnTo>
                    <a:lnTo>
                      <a:pt x="1261" y="1778"/>
                    </a:lnTo>
                    <a:lnTo>
                      <a:pt x="1247" y="1772"/>
                    </a:lnTo>
                    <a:lnTo>
                      <a:pt x="1234" y="1765"/>
                    </a:lnTo>
                    <a:lnTo>
                      <a:pt x="1221" y="1756"/>
                    </a:lnTo>
                    <a:lnTo>
                      <a:pt x="1208" y="1746"/>
                    </a:lnTo>
                    <a:lnTo>
                      <a:pt x="1196" y="1737"/>
                    </a:lnTo>
                    <a:lnTo>
                      <a:pt x="1182" y="1725"/>
                    </a:lnTo>
                    <a:lnTo>
                      <a:pt x="1170" y="1713"/>
                    </a:lnTo>
                    <a:lnTo>
                      <a:pt x="1160" y="1701"/>
                    </a:lnTo>
                    <a:lnTo>
                      <a:pt x="1160" y="1701"/>
                    </a:lnTo>
                    <a:lnTo>
                      <a:pt x="1040" y="1555"/>
                    </a:lnTo>
                    <a:lnTo>
                      <a:pt x="911" y="1400"/>
                    </a:lnTo>
                    <a:lnTo>
                      <a:pt x="755" y="1217"/>
                    </a:lnTo>
                    <a:lnTo>
                      <a:pt x="670" y="1118"/>
                    </a:lnTo>
                    <a:lnTo>
                      <a:pt x="583" y="1021"/>
                    </a:lnTo>
                    <a:lnTo>
                      <a:pt x="497" y="924"/>
                    </a:lnTo>
                    <a:lnTo>
                      <a:pt x="413" y="832"/>
                    </a:lnTo>
                    <a:lnTo>
                      <a:pt x="330" y="747"/>
                    </a:lnTo>
                    <a:lnTo>
                      <a:pt x="255" y="670"/>
                    </a:lnTo>
                    <a:lnTo>
                      <a:pt x="219" y="635"/>
                    </a:lnTo>
                    <a:lnTo>
                      <a:pt x="184" y="604"/>
                    </a:lnTo>
                    <a:lnTo>
                      <a:pt x="152" y="576"/>
                    </a:lnTo>
                    <a:lnTo>
                      <a:pt x="123" y="551"/>
                    </a:lnTo>
                    <a:lnTo>
                      <a:pt x="123" y="551"/>
                    </a:lnTo>
                    <a:lnTo>
                      <a:pt x="108" y="540"/>
                    </a:lnTo>
                    <a:lnTo>
                      <a:pt x="95" y="528"/>
                    </a:lnTo>
                    <a:lnTo>
                      <a:pt x="83" y="515"/>
                    </a:lnTo>
                    <a:lnTo>
                      <a:pt x="72" y="503"/>
                    </a:lnTo>
                    <a:lnTo>
                      <a:pt x="62" y="490"/>
                    </a:lnTo>
                    <a:lnTo>
                      <a:pt x="52" y="477"/>
                    </a:lnTo>
                    <a:lnTo>
                      <a:pt x="43" y="463"/>
                    </a:lnTo>
                    <a:lnTo>
                      <a:pt x="36" y="449"/>
                    </a:lnTo>
                    <a:lnTo>
                      <a:pt x="28" y="435"/>
                    </a:lnTo>
                    <a:lnTo>
                      <a:pt x="23" y="421"/>
                    </a:lnTo>
                    <a:lnTo>
                      <a:pt x="12" y="391"/>
                    </a:lnTo>
                    <a:lnTo>
                      <a:pt x="6" y="362"/>
                    </a:lnTo>
                    <a:lnTo>
                      <a:pt x="2" y="333"/>
                    </a:lnTo>
                    <a:lnTo>
                      <a:pt x="0" y="304"/>
                    </a:lnTo>
                    <a:lnTo>
                      <a:pt x="2" y="274"/>
                    </a:lnTo>
                    <a:lnTo>
                      <a:pt x="7" y="245"/>
                    </a:lnTo>
                    <a:lnTo>
                      <a:pt x="14" y="217"/>
                    </a:lnTo>
                    <a:lnTo>
                      <a:pt x="24" y="189"/>
                    </a:lnTo>
                    <a:lnTo>
                      <a:pt x="36" y="162"/>
                    </a:lnTo>
                    <a:lnTo>
                      <a:pt x="51" y="137"/>
                    </a:lnTo>
                    <a:lnTo>
                      <a:pt x="68" y="113"/>
                    </a:lnTo>
                    <a:lnTo>
                      <a:pt x="87" y="92"/>
                    </a:lnTo>
                    <a:lnTo>
                      <a:pt x="108" y="72"/>
                    </a:lnTo>
                    <a:lnTo>
                      <a:pt x="132" y="53"/>
                    </a:lnTo>
                    <a:lnTo>
                      <a:pt x="157" y="37"/>
                    </a:lnTo>
                    <a:lnTo>
                      <a:pt x="184" y="24"/>
                    </a:lnTo>
                    <a:lnTo>
                      <a:pt x="199" y="19"/>
                    </a:lnTo>
                    <a:lnTo>
                      <a:pt x="213" y="13"/>
                    </a:lnTo>
                    <a:lnTo>
                      <a:pt x="229" y="9"/>
                    </a:lnTo>
                    <a:lnTo>
                      <a:pt x="244" y="5"/>
                    </a:lnTo>
                    <a:lnTo>
                      <a:pt x="260" y="3"/>
                    </a:lnTo>
                    <a:lnTo>
                      <a:pt x="277" y="1"/>
                    </a:lnTo>
                    <a:lnTo>
                      <a:pt x="293" y="0"/>
                    </a:lnTo>
                    <a:lnTo>
                      <a:pt x="311" y="0"/>
                    </a:lnTo>
                    <a:lnTo>
                      <a:pt x="328" y="0"/>
                    </a:lnTo>
                    <a:lnTo>
                      <a:pt x="345" y="1"/>
                    </a:lnTo>
                    <a:lnTo>
                      <a:pt x="364" y="4"/>
                    </a:lnTo>
                    <a:lnTo>
                      <a:pt x="382" y="8"/>
                    </a:lnTo>
                    <a:lnTo>
                      <a:pt x="401" y="12"/>
                    </a:lnTo>
                    <a:lnTo>
                      <a:pt x="420" y="17"/>
                    </a:lnTo>
                    <a:lnTo>
                      <a:pt x="440" y="24"/>
                    </a:lnTo>
                    <a:lnTo>
                      <a:pt x="458" y="32"/>
                    </a:lnTo>
                    <a:lnTo>
                      <a:pt x="478" y="41"/>
                    </a:lnTo>
                    <a:lnTo>
                      <a:pt x="498" y="51"/>
                    </a:lnTo>
                    <a:lnTo>
                      <a:pt x="519" y="61"/>
                    </a:lnTo>
                    <a:lnTo>
                      <a:pt x="539" y="75"/>
                    </a:lnTo>
                    <a:lnTo>
                      <a:pt x="561" y="88"/>
                    </a:lnTo>
                    <a:lnTo>
                      <a:pt x="582" y="103"/>
                    </a:lnTo>
                    <a:lnTo>
                      <a:pt x="582" y="103"/>
                    </a:lnTo>
                    <a:close/>
                  </a:path>
                </a:pathLst>
              </a:custGeom>
              <a:solidFill>
                <a:srgbClr val="1F8C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213">
                <a:extLst>
                  <a:ext uri="{FF2B5EF4-FFF2-40B4-BE49-F238E27FC236}">
                    <a16:creationId xmlns:a16="http://schemas.microsoft.com/office/drawing/2014/main" id="{0749A456-5D88-4095-937A-87F687B656E5}"/>
                  </a:ext>
                </a:extLst>
              </p:cNvPr>
              <p:cNvSpPr>
                <a:spLocks/>
              </p:cNvSpPr>
              <p:nvPr/>
            </p:nvSpPr>
            <p:spPr bwMode="auto">
              <a:xfrm>
                <a:off x="-5862638" y="2651125"/>
                <a:ext cx="207962" cy="212725"/>
              </a:xfrm>
              <a:custGeom>
                <a:avLst/>
                <a:gdLst>
                  <a:gd name="T0" fmla="*/ 524 w 524"/>
                  <a:gd name="T1" fmla="*/ 126 h 536"/>
                  <a:gd name="T2" fmla="*/ 522 w 524"/>
                  <a:gd name="T3" fmla="*/ 151 h 536"/>
                  <a:gd name="T4" fmla="*/ 512 w 524"/>
                  <a:gd name="T5" fmla="*/ 180 h 536"/>
                  <a:gd name="T6" fmla="*/ 499 w 524"/>
                  <a:gd name="T7" fmla="*/ 212 h 536"/>
                  <a:gd name="T8" fmla="*/ 461 w 524"/>
                  <a:gd name="T9" fmla="*/ 283 h 536"/>
                  <a:gd name="T10" fmla="*/ 409 w 524"/>
                  <a:gd name="T11" fmla="*/ 356 h 536"/>
                  <a:gd name="T12" fmla="*/ 349 w 524"/>
                  <a:gd name="T13" fmla="*/ 425 h 536"/>
                  <a:gd name="T14" fmla="*/ 286 w 524"/>
                  <a:gd name="T15" fmla="*/ 482 h 536"/>
                  <a:gd name="T16" fmla="*/ 256 w 524"/>
                  <a:gd name="T17" fmla="*/ 505 h 536"/>
                  <a:gd name="T18" fmla="*/ 226 w 524"/>
                  <a:gd name="T19" fmla="*/ 521 h 536"/>
                  <a:gd name="T20" fmla="*/ 198 w 524"/>
                  <a:gd name="T21" fmla="*/ 532 h 536"/>
                  <a:gd name="T22" fmla="*/ 173 w 524"/>
                  <a:gd name="T23" fmla="*/ 536 h 536"/>
                  <a:gd name="T24" fmla="*/ 151 w 524"/>
                  <a:gd name="T25" fmla="*/ 532 h 536"/>
                  <a:gd name="T26" fmla="*/ 139 w 524"/>
                  <a:gd name="T27" fmla="*/ 526 h 536"/>
                  <a:gd name="T28" fmla="*/ 115 w 524"/>
                  <a:gd name="T29" fmla="*/ 513 h 536"/>
                  <a:gd name="T30" fmla="*/ 89 w 524"/>
                  <a:gd name="T31" fmla="*/ 493 h 536"/>
                  <a:gd name="T32" fmla="*/ 65 w 524"/>
                  <a:gd name="T33" fmla="*/ 468 h 536"/>
                  <a:gd name="T34" fmla="*/ 41 w 524"/>
                  <a:gd name="T35" fmla="*/ 438 h 536"/>
                  <a:gd name="T36" fmla="*/ 23 w 524"/>
                  <a:gd name="T37" fmla="*/ 404 h 536"/>
                  <a:gd name="T38" fmla="*/ 8 w 524"/>
                  <a:gd name="T39" fmla="*/ 365 h 536"/>
                  <a:gd name="T40" fmla="*/ 0 w 524"/>
                  <a:gd name="T41" fmla="*/ 324 h 536"/>
                  <a:gd name="T42" fmla="*/ 0 w 524"/>
                  <a:gd name="T43" fmla="*/ 301 h 536"/>
                  <a:gd name="T44" fmla="*/ 4 w 524"/>
                  <a:gd name="T45" fmla="*/ 255 h 536"/>
                  <a:gd name="T46" fmla="*/ 17 w 524"/>
                  <a:gd name="T47" fmla="*/ 207 h 536"/>
                  <a:gd name="T48" fmla="*/ 37 w 524"/>
                  <a:gd name="T49" fmla="*/ 162 h 536"/>
                  <a:gd name="T50" fmla="*/ 64 w 524"/>
                  <a:gd name="T51" fmla="*/ 118 h 536"/>
                  <a:gd name="T52" fmla="*/ 99 w 524"/>
                  <a:gd name="T53" fmla="*/ 78 h 536"/>
                  <a:gd name="T54" fmla="*/ 139 w 524"/>
                  <a:gd name="T55" fmla="*/ 46 h 536"/>
                  <a:gd name="T56" fmla="*/ 184 w 524"/>
                  <a:gd name="T57" fmla="*/ 20 h 536"/>
                  <a:gd name="T58" fmla="*/ 233 w 524"/>
                  <a:gd name="T59" fmla="*/ 4 h 536"/>
                  <a:gd name="T60" fmla="*/ 257 w 524"/>
                  <a:gd name="T61" fmla="*/ 0 h 536"/>
                  <a:gd name="T62" fmla="*/ 305 w 524"/>
                  <a:gd name="T63" fmla="*/ 0 h 536"/>
                  <a:gd name="T64" fmla="*/ 354 w 524"/>
                  <a:gd name="T65" fmla="*/ 8 h 536"/>
                  <a:gd name="T66" fmla="*/ 402 w 524"/>
                  <a:gd name="T67" fmla="*/ 22 h 536"/>
                  <a:gd name="T68" fmla="*/ 445 w 524"/>
                  <a:gd name="T69" fmla="*/ 40 h 536"/>
                  <a:gd name="T70" fmla="*/ 481 w 524"/>
                  <a:gd name="T71" fmla="*/ 62 h 536"/>
                  <a:gd name="T72" fmla="*/ 507 w 524"/>
                  <a:gd name="T73" fmla="*/ 87 h 536"/>
                  <a:gd name="T74" fmla="*/ 520 w 524"/>
                  <a:gd name="T75" fmla="*/ 106 h 536"/>
                  <a:gd name="T76" fmla="*/ 523 w 524"/>
                  <a:gd name="T77" fmla="*/ 119 h 536"/>
                  <a:gd name="T78" fmla="*/ 524 w 524"/>
                  <a:gd name="T79" fmla="*/ 126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24" h="536">
                    <a:moveTo>
                      <a:pt x="524" y="126"/>
                    </a:moveTo>
                    <a:lnTo>
                      <a:pt x="524" y="126"/>
                    </a:lnTo>
                    <a:lnTo>
                      <a:pt x="523" y="138"/>
                    </a:lnTo>
                    <a:lnTo>
                      <a:pt x="522" y="151"/>
                    </a:lnTo>
                    <a:lnTo>
                      <a:pt x="518" y="164"/>
                    </a:lnTo>
                    <a:lnTo>
                      <a:pt x="512" y="180"/>
                    </a:lnTo>
                    <a:lnTo>
                      <a:pt x="507" y="196"/>
                    </a:lnTo>
                    <a:lnTo>
                      <a:pt x="499" y="212"/>
                    </a:lnTo>
                    <a:lnTo>
                      <a:pt x="482" y="247"/>
                    </a:lnTo>
                    <a:lnTo>
                      <a:pt x="461" y="283"/>
                    </a:lnTo>
                    <a:lnTo>
                      <a:pt x="435" y="320"/>
                    </a:lnTo>
                    <a:lnTo>
                      <a:pt x="409" y="356"/>
                    </a:lnTo>
                    <a:lnTo>
                      <a:pt x="379" y="392"/>
                    </a:lnTo>
                    <a:lnTo>
                      <a:pt x="349" y="425"/>
                    </a:lnTo>
                    <a:lnTo>
                      <a:pt x="318" y="456"/>
                    </a:lnTo>
                    <a:lnTo>
                      <a:pt x="286" y="482"/>
                    </a:lnTo>
                    <a:lnTo>
                      <a:pt x="272" y="494"/>
                    </a:lnTo>
                    <a:lnTo>
                      <a:pt x="256" y="505"/>
                    </a:lnTo>
                    <a:lnTo>
                      <a:pt x="241" y="514"/>
                    </a:lnTo>
                    <a:lnTo>
                      <a:pt x="226" y="521"/>
                    </a:lnTo>
                    <a:lnTo>
                      <a:pt x="212" y="528"/>
                    </a:lnTo>
                    <a:lnTo>
                      <a:pt x="198" y="532"/>
                    </a:lnTo>
                    <a:lnTo>
                      <a:pt x="185" y="536"/>
                    </a:lnTo>
                    <a:lnTo>
                      <a:pt x="173" y="536"/>
                    </a:lnTo>
                    <a:lnTo>
                      <a:pt x="161" y="534"/>
                    </a:lnTo>
                    <a:lnTo>
                      <a:pt x="151" y="532"/>
                    </a:lnTo>
                    <a:lnTo>
                      <a:pt x="151" y="532"/>
                    </a:lnTo>
                    <a:lnTo>
                      <a:pt x="139" y="526"/>
                    </a:lnTo>
                    <a:lnTo>
                      <a:pt x="128" y="520"/>
                    </a:lnTo>
                    <a:lnTo>
                      <a:pt x="115" y="513"/>
                    </a:lnTo>
                    <a:lnTo>
                      <a:pt x="103" y="504"/>
                    </a:lnTo>
                    <a:lnTo>
                      <a:pt x="89" y="493"/>
                    </a:lnTo>
                    <a:lnTo>
                      <a:pt x="77" y="481"/>
                    </a:lnTo>
                    <a:lnTo>
                      <a:pt x="65" y="468"/>
                    </a:lnTo>
                    <a:lnTo>
                      <a:pt x="53" y="453"/>
                    </a:lnTo>
                    <a:lnTo>
                      <a:pt x="41" y="438"/>
                    </a:lnTo>
                    <a:lnTo>
                      <a:pt x="32" y="421"/>
                    </a:lnTo>
                    <a:lnTo>
                      <a:pt x="23" y="404"/>
                    </a:lnTo>
                    <a:lnTo>
                      <a:pt x="15" y="385"/>
                    </a:lnTo>
                    <a:lnTo>
                      <a:pt x="8" y="365"/>
                    </a:lnTo>
                    <a:lnTo>
                      <a:pt x="3" y="345"/>
                    </a:lnTo>
                    <a:lnTo>
                      <a:pt x="0" y="324"/>
                    </a:lnTo>
                    <a:lnTo>
                      <a:pt x="0" y="301"/>
                    </a:lnTo>
                    <a:lnTo>
                      <a:pt x="0" y="301"/>
                    </a:lnTo>
                    <a:lnTo>
                      <a:pt x="1" y="277"/>
                    </a:lnTo>
                    <a:lnTo>
                      <a:pt x="4" y="255"/>
                    </a:lnTo>
                    <a:lnTo>
                      <a:pt x="9" y="231"/>
                    </a:lnTo>
                    <a:lnTo>
                      <a:pt x="17" y="207"/>
                    </a:lnTo>
                    <a:lnTo>
                      <a:pt x="27" y="184"/>
                    </a:lnTo>
                    <a:lnTo>
                      <a:pt x="37" y="162"/>
                    </a:lnTo>
                    <a:lnTo>
                      <a:pt x="51" y="139"/>
                    </a:lnTo>
                    <a:lnTo>
                      <a:pt x="64" y="118"/>
                    </a:lnTo>
                    <a:lnTo>
                      <a:pt x="81" y="98"/>
                    </a:lnTo>
                    <a:lnTo>
                      <a:pt x="99" y="78"/>
                    </a:lnTo>
                    <a:lnTo>
                      <a:pt x="117" y="60"/>
                    </a:lnTo>
                    <a:lnTo>
                      <a:pt x="139" y="46"/>
                    </a:lnTo>
                    <a:lnTo>
                      <a:pt x="160" y="31"/>
                    </a:lnTo>
                    <a:lnTo>
                      <a:pt x="184" y="20"/>
                    </a:lnTo>
                    <a:lnTo>
                      <a:pt x="208" y="11"/>
                    </a:lnTo>
                    <a:lnTo>
                      <a:pt x="233" y="4"/>
                    </a:lnTo>
                    <a:lnTo>
                      <a:pt x="233" y="4"/>
                    </a:lnTo>
                    <a:lnTo>
                      <a:pt x="257" y="0"/>
                    </a:lnTo>
                    <a:lnTo>
                      <a:pt x="281" y="0"/>
                    </a:lnTo>
                    <a:lnTo>
                      <a:pt x="305" y="0"/>
                    </a:lnTo>
                    <a:lnTo>
                      <a:pt x="330" y="3"/>
                    </a:lnTo>
                    <a:lnTo>
                      <a:pt x="354" y="8"/>
                    </a:lnTo>
                    <a:lnTo>
                      <a:pt x="378" y="14"/>
                    </a:lnTo>
                    <a:lnTo>
                      <a:pt x="402" y="22"/>
                    </a:lnTo>
                    <a:lnTo>
                      <a:pt x="423" y="30"/>
                    </a:lnTo>
                    <a:lnTo>
                      <a:pt x="445" y="40"/>
                    </a:lnTo>
                    <a:lnTo>
                      <a:pt x="463" y="51"/>
                    </a:lnTo>
                    <a:lnTo>
                      <a:pt x="481" y="62"/>
                    </a:lnTo>
                    <a:lnTo>
                      <a:pt x="495" y="74"/>
                    </a:lnTo>
                    <a:lnTo>
                      <a:pt x="507" y="87"/>
                    </a:lnTo>
                    <a:lnTo>
                      <a:pt x="516" y="99"/>
                    </a:lnTo>
                    <a:lnTo>
                      <a:pt x="520" y="106"/>
                    </a:lnTo>
                    <a:lnTo>
                      <a:pt x="522" y="112"/>
                    </a:lnTo>
                    <a:lnTo>
                      <a:pt x="523" y="119"/>
                    </a:lnTo>
                    <a:lnTo>
                      <a:pt x="524" y="126"/>
                    </a:lnTo>
                    <a:lnTo>
                      <a:pt x="524" y="126"/>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214">
                <a:extLst>
                  <a:ext uri="{FF2B5EF4-FFF2-40B4-BE49-F238E27FC236}">
                    <a16:creationId xmlns:a16="http://schemas.microsoft.com/office/drawing/2014/main" id="{7EC4C540-9961-48F9-9569-5504F4479EA0}"/>
                  </a:ext>
                </a:extLst>
              </p:cNvPr>
              <p:cNvSpPr>
                <a:spLocks/>
              </p:cNvSpPr>
              <p:nvPr/>
            </p:nvSpPr>
            <p:spPr bwMode="auto">
              <a:xfrm>
                <a:off x="-6400800" y="2400300"/>
                <a:ext cx="639762" cy="276225"/>
              </a:xfrm>
              <a:custGeom>
                <a:avLst/>
                <a:gdLst>
                  <a:gd name="T0" fmla="*/ 1613 w 1613"/>
                  <a:gd name="T1" fmla="*/ 525 h 694"/>
                  <a:gd name="T2" fmla="*/ 1577 w 1613"/>
                  <a:gd name="T3" fmla="*/ 491 h 694"/>
                  <a:gd name="T4" fmla="*/ 1536 w 1613"/>
                  <a:gd name="T5" fmla="*/ 455 h 694"/>
                  <a:gd name="T6" fmla="*/ 1480 w 1613"/>
                  <a:gd name="T7" fmla="*/ 414 h 694"/>
                  <a:gd name="T8" fmla="*/ 1412 w 1613"/>
                  <a:gd name="T9" fmla="*/ 370 h 694"/>
                  <a:gd name="T10" fmla="*/ 1333 w 1613"/>
                  <a:gd name="T11" fmla="*/ 330 h 694"/>
                  <a:gd name="T12" fmla="*/ 1267 w 1613"/>
                  <a:gd name="T13" fmla="*/ 304 h 694"/>
                  <a:gd name="T14" fmla="*/ 1222 w 1613"/>
                  <a:gd name="T15" fmla="*/ 291 h 694"/>
                  <a:gd name="T16" fmla="*/ 1172 w 1613"/>
                  <a:gd name="T17" fmla="*/ 280 h 694"/>
                  <a:gd name="T18" fmla="*/ 1149 w 1613"/>
                  <a:gd name="T19" fmla="*/ 278 h 694"/>
                  <a:gd name="T20" fmla="*/ 1083 w 1613"/>
                  <a:gd name="T21" fmla="*/ 268 h 694"/>
                  <a:gd name="T22" fmla="*/ 1018 w 1613"/>
                  <a:gd name="T23" fmla="*/ 252 h 694"/>
                  <a:gd name="T24" fmla="*/ 969 w 1613"/>
                  <a:gd name="T25" fmla="*/ 236 h 694"/>
                  <a:gd name="T26" fmla="*/ 920 w 1613"/>
                  <a:gd name="T27" fmla="*/ 215 h 694"/>
                  <a:gd name="T28" fmla="*/ 873 w 1613"/>
                  <a:gd name="T29" fmla="*/ 189 h 694"/>
                  <a:gd name="T30" fmla="*/ 850 w 1613"/>
                  <a:gd name="T31" fmla="*/ 173 h 694"/>
                  <a:gd name="T32" fmla="*/ 804 w 1613"/>
                  <a:gd name="T33" fmla="*/ 138 h 694"/>
                  <a:gd name="T34" fmla="*/ 747 w 1613"/>
                  <a:gd name="T35" fmla="*/ 102 h 694"/>
                  <a:gd name="T36" fmla="*/ 684 w 1613"/>
                  <a:gd name="T37" fmla="*/ 67 h 694"/>
                  <a:gd name="T38" fmla="*/ 619 w 1613"/>
                  <a:gd name="T39" fmla="*/ 37 h 694"/>
                  <a:gd name="T40" fmla="*/ 554 w 1613"/>
                  <a:gd name="T41" fmla="*/ 14 h 694"/>
                  <a:gd name="T42" fmla="*/ 494 w 1613"/>
                  <a:gd name="T43" fmla="*/ 1 h 694"/>
                  <a:gd name="T44" fmla="*/ 466 w 1613"/>
                  <a:gd name="T45" fmla="*/ 0 h 694"/>
                  <a:gd name="T46" fmla="*/ 441 w 1613"/>
                  <a:gd name="T47" fmla="*/ 1 h 694"/>
                  <a:gd name="T48" fmla="*/ 417 w 1613"/>
                  <a:gd name="T49" fmla="*/ 6 h 694"/>
                  <a:gd name="T50" fmla="*/ 398 w 1613"/>
                  <a:gd name="T51" fmla="*/ 17 h 694"/>
                  <a:gd name="T52" fmla="*/ 394 w 1613"/>
                  <a:gd name="T53" fmla="*/ 20 h 694"/>
                  <a:gd name="T54" fmla="*/ 381 w 1613"/>
                  <a:gd name="T55" fmla="*/ 37 h 694"/>
                  <a:gd name="T56" fmla="*/ 371 w 1613"/>
                  <a:gd name="T57" fmla="*/ 55 h 694"/>
                  <a:gd name="T58" fmla="*/ 366 w 1613"/>
                  <a:gd name="T59" fmla="*/ 77 h 694"/>
                  <a:gd name="T60" fmla="*/ 367 w 1613"/>
                  <a:gd name="T61" fmla="*/ 102 h 694"/>
                  <a:gd name="T62" fmla="*/ 381 w 1613"/>
                  <a:gd name="T63" fmla="*/ 130 h 694"/>
                  <a:gd name="T64" fmla="*/ 406 w 1613"/>
                  <a:gd name="T65" fmla="*/ 158 h 694"/>
                  <a:gd name="T66" fmla="*/ 426 w 1613"/>
                  <a:gd name="T67" fmla="*/ 173 h 694"/>
                  <a:gd name="T68" fmla="*/ 471 w 1613"/>
                  <a:gd name="T69" fmla="*/ 199 h 694"/>
                  <a:gd name="T70" fmla="*/ 520 w 1613"/>
                  <a:gd name="T71" fmla="*/ 221 h 694"/>
                  <a:gd name="T72" fmla="*/ 571 w 1613"/>
                  <a:gd name="T73" fmla="*/ 239 h 694"/>
                  <a:gd name="T74" fmla="*/ 665 w 1613"/>
                  <a:gd name="T75" fmla="*/ 267 h 694"/>
                  <a:gd name="T76" fmla="*/ 739 w 1613"/>
                  <a:gd name="T77" fmla="*/ 287 h 694"/>
                  <a:gd name="T78" fmla="*/ 761 w 1613"/>
                  <a:gd name="T79" fmla="*/ 295 h 694"/>
                  <a:gd name="T80" fmla="*/ 777 w 1613"/>
                  <a:gd name="T81" fmla="*/ 303 h 694"/>
                  <a:gd name="T82" fmla="*/ 822 w 1613"/>
                  <a:gd name="T83" fmla="*/ 330 h 694"/>
                  <a:gd name="T84" fmla="*/ 850 w 1613"/>
                  <a:gd name="T85" fmla="*/ 350 h 694"/>
                  <a:gd name="T86" fmla="*/ 556 w 1613"/>
                  <a:gd name="T87" fmla="*/ 392 h 694"/>
                  <a:gd name="T88" fmla="*/ 379 w 1613"/>
                  <a:gd name="T89" fmla="*/ 367 h 694"/>
                  <a:gd name="T90" fmla="*/ 226 w 1613"/>
                  <a:gd name="T91" fmla="*/ 348 h 694"/>
                  <a:gd name="T92" fmla="*/ 120 w 1613"/>
                  <a:gd name="T93" fmla="*/ 342 h 694"/>
                  <a:gd name="T94" fmla="*/ 89 w 1613"/>
                  <a:gd name="T95" fmla="*/ 340 h 694"/>
                  <a:gd name="T96" fmla="*/ 67 w 1613"/>
                  <a:gd name="T97" fmla="*/ 343 h 694"/>
                  <a:gd name="T98" fmla="*/ 49 w 1613"/>
                  <a:gd name="T99" fmla="*/ 347 h 694"/>
                  <a:gd name="T100" fmla="*/ 33 w 1613"/>
                  <a:gd name="T101" fmla="*/ 354 h 694"/>
                  <a:gd name="T102" fmla="*/ 23 w 1613"/>
                  <a:gd name="T103" fmla="*/ 363 h 694"/>
                  <a:gd name="T104" fmla="*/ 7 w 1613"/>
                  <a:gd name="T105" fmla="*/ 384 h 694"/>
                  <a:gd name="T106" fmla="*/ 0 w 1613"/>
                  <a:gd name="T107" fmla="*/ 410 h 694"/>
                  <a:gd name="T108" fmla="*/ 0 w 1613"/>
                  <a:gd name="T109" fmla="*/ 435 h 694"/>
                  <a:gd name="T110" fmla="*/ 7 w 1613"/>
                  <a:gd name="T111" fmla="*/ 472 h 694"/>
                  <a:gd name="T112" fmla="*/ 552 w 1613"/>
                  <a:gd name="T113" fmla="*/ 561 h 694"/>
                  <a:gd name="T114" fmla="*/ 1613 w 1613"/>
                  <a:gd name="T115" fmla="*/ 525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13" h="694">
                    <a:moveTo>
                      <a:pt x="1613" y="525"/>
                    </a:moveTo>
                    <a:lnTo>
                      <a:pt x="1613" y="525"/>
                    </a:lnTo>
                    <a:lnTo>
                      <a:pt x="1604" y="516"/>
                    </a:lnTo>
                    <a:lnTo>
                      <a:pt x="1577" y="491"/>
                    </a:lnTo>
                    <a:lnTo>
                      <a:pt x="1558" y="475"/>
                    </a:lnTo>
                    <a:lnTo>
                      <a:pt x="1536" y="455"/>
                    </a:lnTo>
                    <a:lnTo>
                      <a:pt x="1509" y="435"/>
                    </a:lnTo>
                    <a:lnTo>
                      <a:pt x="1480" y="414"/>
                    </a:lnTo>
                    <a:lnTo>
                      <a:pt x="1448" y="391"/>
                    </a:lnTo>
                    <a:lnTo>
                      <a:pt x="1412" y="370"/>
                    </a:lnTo>
                    <a:lnTo>
                      <a:pt x="1373" y="348"/>
                    </a:lnTo>
                    <a:lnTo>
                      <a:pt x="1333" y="330"/>
                    </a:lnTo>
                    <a:lnTo>
                      <a:pt x="1290" y="312"/>
                    </a:lnTo>
                    <a:lnTo>
                      <a:pt x="1267" y="304"/>
                    </a:lnTo>
                    <a:lnTo>
                      <a:pt x="1244" y="296"/>
                    </a:lnTo>
                    <a:lnTo>
                      <a:pt x="1222" y="291"/>
                    </a:lnTo>
                    <a:lnTo>
                      <a:pt x="1198" y="286"/>
                    </a:lnTo>
                    <a:lnTo>
                      <a:pt x="1172" y="280"/>
                    </a:lnTo>
                    <a:lnTo>
                      <a:pt x="1149" y="278"/>
                    </a:lnTo>
                    <a:lnTo>
                      <a:pt x="1149" y="278"/>
                    </a:lnTo>
                    <a:lnTo>
                      <a:pt x="1118" y="274"/>
                    </a:lnTo>
                    <a:lnTo>
                      <a:pt x="1083" y="268"/>
                    </a:lnTo>
                    <a:lnTo>
                      <a:pt x="1041" y="259"/>
                    </a:lnTo>
                    <a:lnTo>
                      <a:pt x="1018" y="252"/>
                    </a:lnTo>
                    <a:lnTo>
                      <a:pt x="993" y="246"/>
                    </a:lnTo>
                    <a:lnTo>
                      <a:pt x="969" y="236"/>
                    </a:lnTo>
                    <a:lnTo>
                      <a:pt x="944" y="227"/>
                    </a:lnTo>
                    <a:lnTo>
                      <a:pt x="920" y="215"/>
                    </a:lnTo>
                    <a:lnTo>
                      <a:pt x="896" y="203"/>
                    </a:lnTo>
                    <a:lnTo>
                      <a:pt x="873" y="189"/>
                    </a:lnTo>
                    <a:lnTo>
                      <a:pt x="850" y="173"/>
                    </a:lnTo>
                    <a:lnTo>
                      <a:pt x="850" y="173"/>
                    </a:lnTo>
                    <a:lnTo>
                      <a:pt x="829" y="155"/>
                    </a:lnTo>
                    <a:lnTo>
                      <a:pt x="804" y="138"/>
                    </a:lnTo>
                    <a:lnTo>
                      <a:pt x="776" y="119"/>
                    </a:lnTo>
                    <a:lnTo>
                      <a:pt x="747" y="102"/>
                    </a:lnTo>
                    <a:lnTo>
                      <a:pt x="716" y="83"/>
                    </a:lnTo>
                    <a:lnTo>
                      <a:pt x="684" y="67"/>
                    </a:lnTo>
                    <a:lnTo>
                      <a:pt x="652" y="51"/>
                    </a:lnTo>
                    <a:lnTo>
                      <a:pt x="619" y="37"/>
                    </a:lnTo>
                    <a:lnTo>
                      <a:pt x="587" y="25"/>
                    </a:lnTo>
                    <a:lnTo>
                      <a:pt x="554" y="14"/>
                    </a:lnTo>
                    <a:lnTo>
                      <a:pt x="523" y="6"/>
                    </a:lnTo>
                    <a:lnTo>
                      <a:pt x="494" y="1"/>
                    </a:lnTo>
                    <a:lnTo>
                      <a:pt x="479" y="0"/>
                    </a:lnTo>
                    <a:lnTo>
                      <a:pt x="466" y="0"/>
                    </a:lnTo>
                    <a:lnTo>
                      <a:pt x="452" y="0"/>
                    </a:lnTo>
                    <a:lnTo>
                      <a:pt x="441" y="1"/>
                    </a:lnTo>
                    <a:lnTo>
                      <a:pt x="429" y="4"/>
                    </a:lnTo>
                    <a:lnTo>
                      <a:pt x="417" y="6"/>
                    </a:lnTo>
                    <a:lnTo>
                      <a:pt x="407" y="12"/>
                    </a:lnTo>
                    <a:lnTo>
                      <a:pt x="398" y="17"/>
                    </a:lnTo>
                    <a:lnTo>
                      <a:pt x="398" y="17"/>
                    </a:lnTo>
                    <a:lnTo>
                      <a:pt x="394" y="20"/>
                    </a:lnTo>
                    <a:lnTo>
                      <a:pt x="386" y="30"/>
                    </a:lnTo>
                    <a:lnTo>
                      <a:pt x="381" y="37"/>
                    </a:lnTo>
                    <a:lnTo>
                      <a:pt x="375" y="46"/>
                    </a:lnTo>
                    <a:lnTo>
                      <a:pt x="371" y="55"/>
                    </a:lnTo>
                    <a:lnTo>
                      <a:pt x="369" y="66"/>
                    </a:lnTo>
                    <a:lnTo>
                      <a:pt x="366" y="77"/>
                    </a:lnTo>
                    <a:lnTo>
                      <a:pt x="366" y="90"/>
                    </a:lnTo>
                    <a:lnTo>
                      <a:pt x="367" y="102"/>
                    </a:lnTo>
                    <a:lnTo>
                      <a:pt x="373" y="117"/>
                    </a:lnTo>
                    <a:lnTo>
                      <a:pt x="381" y="130"/>
                    </a:lnTo>
                    <a:lnTo>
                      <a:pt x="391" y="145"/>
                    </a:lnTo>
                    <a:lnTo>
                      <a:pt x="406" y="158"/>
                    </a:lnTo>
                    <a:lnTo>
                      <a:pt x="426" y="173"/>
                    </a:lnTo>
                    <a:lnTo>
                      <a:pt x="426" y="173"/>
                    </a:lnTo>
                    <a:lnTo>
                      <a:pt x="447" y="186"/>
                    </a:lnTo>
                    <a:lnTo>
                      <a:pt x="471" y="199"/>
                    </a:lnTo>
                    <a:lnTo>
                      <a:pt x="495" y="211"/>
                    </a:lnTo>
                    <a:lnTo>
                      <a:pt x="520" y="221"/>
                    </a:lnTo>
                    <a:lnTo>
                      <a:pt x="546" y="231"/>
                    </a:lnTo>
                    <a:lnTo>
                      <a:pt x="571" y="239"/>
                    </a:lnTo>
                    <a:lnTo>
                      <a:pt x="620" y="254"/>
                    </a:lnTo>
                    <a:lnTo>
                      <a:pt x="665" y="267"/>
                    </a:lnTo>
                    <a:lnTo>
                      <a:pt x="705" y="278"/>
                    </a:lnTo>
                    <a:lnTo>
                      <a:pt x="739" y="287"/>
                    </a:lnTo>
                    <a:lnTo>
                      <a:pt x="751" y="291"/>
                    </a:lnTo>
                    <a:lnTo>
                      <a:pt x="761" y="295"/>
                    </a:lnTo>
                    <a:lnTo>
                      <a:pt x="761" y="295"/>
                    </a:lnTo>
                    <a:lnTo>
                      <a:pt x="777" y="303"/>
                    </a:lnTo>
                    <a:lnTo>
                      <a:pt x="795" y="312"/>
                    </a:lnTo>
                    <a:lnTo>
                      <a:pt x="822" y="330"/>
                    </a:lnTo>
                    <a:lnTo>
                      <a:pt x="842" y="344"/>
                    </a:lnTo>
                    <a:lnTo>
                      <a:pt x="850" y="350"/>
                    </a:lnTo>
                    <a:lnTo>
                      <a:pt x="556" y="392"/>
                    </a:lnTo>
                    <a:lnTo>
                      <a:pt x="556" y="392"/>
                    </a:lnTo>
                    <a:lnTo>
                      <a:pt x="504" y="384"/>
                    </a:lnTo>
                    <a:lnTo>
                      <a:pt x="379" y="367"/>
                    </a:lnTo>
                    <a:lnTo>
                      <a:pt x="303" y="358"/>
                    </a:lnTo>
                    <a:lnTo>
                      <a:pt x="226" y="348"/>
                    </a:lnTo>
                    <a:lnTo>
                      <a:pt x="153" y="343"/>
                    </a:lnTo>
                    <a:lnTo>
                      <a:pt x="120" y="342"/>
                    </a:lnTo>
                    <a:lnTo>
                      <a:pt x="89" y="340"/>
                    </a:lnTo>
                    <a:lnTo>
                      <a:pt x="89" y="340"/>
                    </a:lnTo>
                    <a:lnTo>
                      <a:pt x="77" y="342"/>
                    </a:lnTo>
                    <a:lnTo>
                      <a:pt x="67" y="343"/>
                    </a:lnTo>
                    <a:lnTo>
                      <a:pt x="57" y="344"/>
                    </a:lnTo>
                    <a:lnTo>
                      <a:pt x="49" y="347"/>
                    </a:lnTo>
                    <a:lnTo>
                      <a:pt x="41" y="350"/>
                    </a:lnTo>
                    <a:lnTo>
                      <a:pt x="33" y="354"/>
                    </a:lnTo>
                    <a:lnTo>
                      <a:pt x="28" y="358"/>
                    </a:lnTo>
                    <a:lnTo>
                      <a:pt x="23" y="363"/>
                    </a:lnTo>
                    <a:lnTo>
                      <a:pt x="13" y="372"/>
                    </a:lnTo>
                    <a:lnTo>
                      <a:pt x="7" y="384"/>
                    </a:lnTo>
                    <a:lnTo>
                      <a:pt x="3" y="396"/>
                    </a:lnTo>
                    <a:lnTo>
                      <a:pt x="0" y="410"/>
                    </a:lnTo>
                    <a:lnTo>
                      <a:pt x="0" y="421"/>
                    </a:lnTo>
                    <a:lnTo>
                      <a:pt x="0" y="435"/>
                    </a:lnTo>
                    <a:lnTo>
                      <a:pt x="3" y="456"/>
                    </a:lnTo>
                    <a:lnTo>
                      <a:pt x="7" y="472"/>
                    </a:lnTo>
                    <a:lnTo>
                      <a:pt x="8" y="477"/>
                    </a:lnTo>
                    <a:lnTo>
                      <a:pt x="552" y="561"/>
                    </a:lnTo>
                    <a:lnTo>
                      <a:pt x="1552" y="694"/>
                    </a:lnTo>
                    <a:lnTo>
                      <a:pt x="1613" y="525"/>
                    </a:lnTo>
                    <a:close/>
                  </a:path>
                </a:pathLst>
              </a:custGeom>
              <a:solidFill>
                <a:srgbClr val="EAC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215">
                <a:extLst>
                  <a:ext uri="{FF2B5EF4-FFF2-40B4-BE49-F238E27FC236}">
                    <a16:creationId xmlns:a16="http://schemas.microsoft.com/office/drawing/2014/main" id="{6A022E2F-B3CC-40A0-ACB4-A92A80241C89}"/>
                  </a:ext>
                </a:extLst>
              </p:cNvPr>
              <p:cNvSpPr>
                <a:spLocks/>
              </p:cNvSpPr>
              <p:nvPr/>
            </p:nvSpPr>
            <p:spPr bwMode="auto">
              <a:xfrm>
                <a:off x="-5068888" y="3451225"/>
                <a:ext cx="261937" cy="96838"/>
              </a:xfrm>
              <a:custGeom>
                <a:avLst/>
                <a:gdLst>
                  <a:gd name="T0" fmla="*/ 638 w 663"/>
                  <a:gd name="T1" fmla="*/ 245 h 246"/>
                  <a:gd name="T2" fmla="*/ 638 w 663"/>
                  <a:gd name="T3" fmla="*/ 245 h 246"/>
                  <a:gd name="T4" fmla="*/ 624 w 663"/>
                  <a:gd name="T5" fmla="*/ 246 h 246"/>
                  <a:gd name="T6" fmla="*/ 600 w 663"/>
                  <a:gd name="T7" fmla="*/ 246 h 246"/>
                  <a:gd name="T8" fmla="*/ 526 w 663"/>
                  <a:gd name="T9" fmla="*/ 245 h 246"/>
                  <a:gd name="T10" fmla="*/ 429 w 663"/>
                  <a:gd name="T11" fmla="*/ 241 h 246"/>
                  <a:gd name="T12" fmla="*/ 318 w 663"/>
                  <a:gd name="T13" fmla="*/ 234 h 246"/>
                  <a:gd name="T14" fmla="*/ 209 w 663"/>
                  <a:gd name="T15" fmla="*/ 226 h 246"/>
                  <a:gd name="T16" fmla="*/ 113 w 663"/>
                  <a:gd name="T17" fmla="*/ 217 h 246"/>
                  <a:gd name="T18" fmla="*/ 73 w 663"/>
                  <a:gd name="T19" fmla="*/ 213 h 246"/>
                  <a:gd name="T20" fmla="*/ 41 w 663"/>
                  <a:gd name="T21" fmla="*/ 209 h 246"/>
                  <a:gd name="T22" fmla="*/ 19 w 663"/>
                  <a:gd name="T23" fmla="*/ 204 h 246"/>
                  <a:gd name="T24" fmla="*/ 12 w 663"/>
                  <a:gd name="T25" fmla="*/ 203 h 246"/>
                  <a:gd name="T26" fmla="*/ 7 w 663"/>
                  <a:gd name="T27" fmla="*/ 200 h 246"/>
                  <a:gd name="T28" fmla="*/ 7 w 663"/>
                  <a:gd name="T29" fmla="*/ 200 h 246"/>
                  <a:gd name="T30" fmla="*/ 4 w 663"/>
                  <a:gd name="T31" fmla="*/ 197 h 246"/>
                  <a:gd name="T32" fmla="*/ 3 w 663"/>
                  <a:gd name="T33" fmla="*/ 189 h 246"/>
                  <a:gd name="T34" fmla="*/ 0 w 663"/>
                  <a:gd name="T35" fmla="*/ 167 h 246"/>
                  <a:gd name="T36" fmla="*/ 0 w 663"/>
                  <a:gd name="T37" fmla="*/ 133 h 246"/>
                  <a:gd name="T38" fmla="*/ 0 w 663"/>
                  <a:gd name="T39" fmla="*/ 97 h 246"/>
                  <a:gd name="T40" fmla="*/ 3 w 663"/>
                  <a:gd name="T41" fmla="*/ 61 h 246"/>
                  <a:gd name="T42" fmla="*/ 7 w 663"/>
                  <a:gd name="T43" fmla="*/ 31 h 246"/>
                  <a:gd name="T44" fmla="*/ 8 w 663"/>
                  <a:gd name="T45" fmla="*/ 19 h 246"/>
                  <a:gd name="T46" fmla="*/ 11 w 663"/>
                  <a:gd name="T47" fmla="*/ 10 h 246"/>
                  <a:gd name="T48" fmla="*/ 13 w 663"/>
                  <a:gd name="T49" fmla="*/ 3 h 246"/>
                  <a:gd name="T50" fmla="*/ 15 w 663"/>
                  <a:gd name="T51" fmla="*/ 2 h 246"/>
                  <a:gd name="T52" fmla="*/ 17 w 663"/>
                  <a:gd name="T53" fmla="*/ 0 h 246"/>
                  <a:gd name="T54" fmla="*/ 17 w 663"/>
                  <a:gd name="T55" fmla="*/ 0 h 246"/>
                  <a:gd name="T56" fmla="*/ 69 w 663"/>
                  <a:gd name="T57" fmla="*/ 2 h 246"/>
                  <a:gd name="T58" fmla="*/ 144 w 663"/>
                  <a:gd name="T59" fmla="*/ 4 h 246"/>
                  <a:gd name="T60" fmla="*/ 233 w 663"/>
                  <a:gd name="T61" fmla="*/ 8 h 246"/>
                  <a:gd name="T62" fmla="*/ 330 w 663"/>
                  <a:gd name="T63" fmla="*/ 14 h 246"/>
                  <a:gd name="T64" fmla="*/ 427 w 663"/>
                  <a:gd name="T65" fmla="*/ 20 h 246"/>
                  <a:gd name="T66" fmla="*/ 519 w 663"/>
                  <a:gd name="T67" fmla="*/ 27 h 246"/>
                  <a:gd name="T68" fmla="*/ 595 w 663"/>
                  <a:gd name="T69" fmla="*/ 35 h 246"/>
                  <a:gd name="T70" fmla="*/ 627 w 663"/>
                  <a:gd name="T71" fmla="*/ 40 h 246"/>
                  <a:gd name="T72" fmla="*/ 652 w 663"/>
                  <a:gd name="T73" fmla="*/ 44 h 246"/>
                  <a:gd name="T74" fmla="*/ 652 w 663"/>
                  <a:gd name="T75" fmla="*/ 44 h 246"/>
                  <a:gd name="T76" fmla="*/ 653 w 663"/>
                  <a:gd name="T77" fmla="*/ 45 h 246"/>
                  <a:gd name="T78" fmla="*/ 655 w 663"/>
                  <a:gd name="T79" fmla="*/ 47 h 246"/>
                  <a:gd name="T80" fmla="*/ 657 w 663"/>
                  <a:gd name="T81" fmla="*/ 53 h 246"/>
                  <a:gd name="T82" fmla="*/ 660 w 663"/>
                  <a:gd name="T83" fmla="*/ 64 h 246"/>
                  <a:gd name="T84" fmla="*/ 661 w 663"/>
                  <a:gd name="T85" fmla="*/ 76 h 246"/>
                  <a:gd name="T86" fmla="*/ 663 w 663"/>
                  <a:gd name="T87" fmla="*/ 107 h 246"/>
                  <a:gd name="T88" fmla="*/ 663 w 663"/>
                  <a:gd name="T89" fmla="*/ 143 h 246"/>
                  <a:gd name="T90" fmla="*/ 660 w 663"/>
                  <a:gd name="T91" fmla="*/ 179 h 246"/>
                  <a:gd name="T92" fmla="*/ 659 w 663"/>
                  <a:gd name="T93" fmla="*/ 196 h 246"/>
                  <a:gd name="T94" fmla="*/ 655 w 663"/>
                  <a:gd name="T95" fmla="*/ 211 h 246"/>
                  <a:gd name="T96" fmla="*/ 652 w 663"/>
                  <a:gd name="T97" fmla="*/ 224 h 246"/>
                  <a:gd name="T98" fmla="*/ 648 w 663"/>
                  <a:gd name="T99" fmla="*/ 233 h 246"/>
                  <a:gd name="T100" fmla="*/ 643 w 663"/>
                  <a:gd name="T101" fmla="*/ 241 h 246"/>
                  <a:gd name="T102" fmla="*/ 640 w 663"/>
                  <a:gd name="T103" fmla="*/ 244 h 246"/>
                  <a:gd name="T104" fmla="*/ 638 w 663"/>
                  <a:gd name="T105" fmla="*/ 245 h 246"/>
                  <a:gd name="T106" fmla="*/ 638 w 663"/>
                  <a:gd name="T107" fmla="*/ 245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63" h="246">
                    <a:moveTo>
                      <a:pt x="638" y="245"/>
                    </a:moveTo>
                    <a:lnTo>
                      <a:pt x="638" y="245"/>
                    </a:lnTo>
                    <a:lnTo>
                      <a:pt x="624" y="246"/>
                    </a:lnTo>
                    <a:lnTo>
                      <a:pt x="600" y="246"/>
                    </a:lnTo>
                    <a:lnTo>
                      <a:pt x="526" y="245"/>
                    </a:lnTo>
                    <a:lnTo>
                      <a:pt x="429" y="241"/>
                    </a:lnTo>
                    <a:lnTo>
                      <a:pt x="318" y="234"/>
                    </a:lnTo>
                    <a:lnTo>
                      <a:pt x="209" y="226"/>
                    </a:lnTo>
                    <a:lnTo>
                      <a:pt x="113" y="217"/>
                    </a:lnTo>
                    <a:lnTo>
                      <a:pt x="73" y="213"/>
                    </a:lnTo>
                    <a:lnTo>
                      <a:pt x="41" y="209"/>
                    </a:lnTo>
                    <a:lnTo>
                      <a:pt x="19" y="204"/>
                    </a:lnTo>
                    <a:lnTo>
                      <a:pt x="12" y="203"/>
                    </a:lnTo>
                    <a:lnTo>
                      <a:pt x="7" y="200"/>
                    </a:lnTo>
                    <a:lnTo>
                      <a:pt x="7" y="200"/>
                    </a:lnTo>
                    <a:lnTo>
                      <a:pt x="4" y="197"/>
                    </a:lnTo>
                    <a:lnTo>
                      <a:pt x="3" y="189"/>
                    </a:lnTo>
                    <a:lnTo>
                      <a:pt x="0" y="167"/>
                    </a:lnTo>
                    <a:lnTo>
                      <a:pt x="0" y="133"/>
                    </a:lnTo>
                    <a:lnTo>
                      <a:pt x="0" y="97"/>
                    </a:lnTo>
                    <a:lnTo>
                      <a:pt x="3" y="61"/>
                    </a:lnTo>
                    <a:lnTo>
                      <a:pt x="7" y="31"/>
                    </a:lnTo>
                    <a:lnTo>
                      <a:pt x="8" y="19"/>
                    </a:lnTo>
                    <a:lnTo>
                      <a:pt x="11" y="10"/>
                    </a:lnTo>
                    <a:lnTo>
                      <a:pt x="13" y="3"/>
                    </a:lnTo>
                    <a:lnTo>
                      <a:pt x="15" y="2"/>
                    </a:lnTo>
                    <a:lnTo>
                      <a:pt x="17" y="0"/>
                    </a:lnTo>
                    <a:lnTo>
                      <a:pt x="17" y="0"/>
                    </a:lnTo>
                    <a:lnTo>
                      <a:pt x="69" y="2"/>
                    </a:lnTo>
                    <a:lnTo>
                      <a:pt x="144" y="4"/>
                    </a:lnTo>
                    <a:lnTo>
                      <a:pt x="233" y="8"/>
                    </a:lnTo>
                    <a:lnTo>
                      <a:pt x="330" y="14"/>
                    </a:lnTo>
                    <a:lnTo>
                      <a:pt x="427" y="20"/>
                    </a:lnTo>
                    <a:lnTo>
                      <a:pt x="519" y="27"/>
                    </a:lnTo>
                    <a:lnTo>
                      <a:pt x="595" y="35"/>
                    </a:lnTo>
                    <a:lnTo>
                      <a:pt x="627" y="40"/>
                    </a:lnTo>
                    <a:lnTo>
                      <a:pt x="652" y="44"/>
                    </a:lnTo>
                    <a:lnTo>
                      <a:pt x="652" y="44"/>
                    </a:lnTo>
                    <a:lnTo>
                      <a:pt x="653" y="45"/>
                    </a:lnTo>
                    <a:lnTo>
                      <a:pt x="655" y="47"/>
                    </a:lnTo>
                    <a:lnTo>
                      <a:pt x="657" y="53"/>
                    </a:lnTo>
                    <a:lnTo>
                      <a:pt x="660" y="64"/>
                    </a:lnTo>
                    <a:lnTo>
                      <a:pt x="661" y="76"/>
                    </a:lnTo>
                    <a:lnTo>
                      <a:pt x="663" y="107"/>
                    </a:lnTo>
                    <a:lnTo>
                      <a:pt x="663" y="143"/>
                    </a:lnTo>
                    <a:lnTo>
                      <a:pt x="660" y="179"/>
                    </a:lnTo>
                    <a:lnTo>
                      <a:pt x="659" y="196"/>
                    </a:lnTo>
                    <a:lnTo>
                      <a:pt x="655" y="211"/>
                    </a:lnTo>
                    <a:lnTo>
                      <a:pt x="652" y="224"/>
                    </a:lnTo>
                    <a:lnTo>
                      <a:pt x="648" y="233"/>
                    </a:lnTo>
                    <a:lnTo>
                      <a:pt x="643" y="241"/>
                    </a:lnTo>
                    <a:lnTo>
                      <a:pt x="640" y="244"/>
                    </a:lnTo>
                    <a:lnTo>
                      <a:pt x="638" y="245"/>
                    </a:lnTo>
                    <a:lnTo>
                      <a:pt x="638" y="245"/>
                    </a:lnTo>
                    <a:close/>
                  </a:path>
                </a:pathLst>
              </a:custGeom>
              <a:solidFill>
                <a:srgbClr val="1F8C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216">
                <a:extLst>
                  <a:ext uri="{FF2B5EF4-FFF2-40B4-BE49-F238E27FC236}">
                    <a16:creationId xmlns:a16="http://schemas.microsoft.com/office/drawing/2014/main" id="{8BCF7F4F-2836-42B3-8CF8-F5B3093B2FB6}"/>
                  </a:ext>
                </a:extLst>
              </p:cNvPr>
              <p:cNvSpPr>
                <a:spLocks/>
              </p:cNvSpPr>
              <p:nvPr/>
            </p:nvSpPr>
            <p:spPr bwMode="auto">
              <a:xfrm>
                <a:off x="-6359525" y="2473325"/>
                <a:ext cx="706437" cy="385763"/>
              </a:xfrm>
              <a:custGeom>
                <a:avLst/>
                <a:gdLst>
                  <a:gd name="T0" fmla="*/ 1395 w 1784"/>
                  <a:gd name="T1" fmla="*/ 941 h 973"/>
                  <a:gd name="T2" fmla="*/ 1338 w 1784"/>
                  <a:gd name="T3" fmla="*/ 846 h 973"/>
                  <a:gd name="T4" fmla="*/ 1287 w 1784"/>
                  <a:gd name="T5" fmla="*/ 784 h 973"/>
                  <a:gd name="T6" fmla="*/ 1228 w 1784"/>
                  <a:gd name="T7" fmla="*/ 732 h 973"/>
                  <a:gd name="T8" fmla="*/ 1149 w 1784"/>
                  <a:gd name="T9" fmla="*/ 692 h 973"/>
                  <a:gd name="T10" fmla="*/ 903 w 1784"/>
                  <a:gd name="T11" fmla="*/ 584 h 973"/>
                  <a:gd name="T12" fmla="*/ 621 w 1784"/>
                  <a:gd name="T13" fmla="*/ 445 h 973"/>
                  <a:gd name="T14" fmla="*/ 0 w 1784"/>
                  <a:gd name="T15" fmla="*/ 146 h 973"/>
                  <a:gd name="T16" fmla="*/ 12 w 1784"/>
                  <a:gd name="T17" fmla="*/ 122 h 973"/>
                  <a:gd name="T18" fmla="*/ 36 w 1784"/>
                  <a:gd name="T19" fmla="*/ 98 h 973"/>
                  <a:gd name="T20" fmla="*/ 76 w 1784"/>
                  <a:gd name="T21" fmla="*/ 83 h 973"/>
                  <a:gd name="T22" fmla="*/ 138 w 1784"/>
                  <a:gd name="T23" fmla="*/ 90 h 973"/>
                  <a:gd name="T24" fmla="*/ 377 w 1784"/>
                  <a:gd name="T25" fmla="*/ 264 h 973"/>
                  <a:gd name="T26" fmla="*/ 353 w 1784"/>
                  <a:gd name="T27" fmla="*/ 48 h 973"/>
                  <a:gd name="T28" fmla="*/ 370 w 1784"/>
                  <a:gd name="T29" fmla="*/ 24 h 973"/>
                  <a:gd name="T30" fmla="*/ 401 w 1784"/>
                  <a:gd name="T31" fmla="*/ 5 h 973"/>
                  <a:gd name="T32" fmla="*/ 446 w 1784"/>
                  <a:gd name="T33" fmla="*/ 0 h 973"/>
                  <a:gd name="T34" fmla="*/ 485 w 1784"/>
                  <a:gd name="T35" fmla="*/ 13 h 973"/>
                  <a:gd name="T36" fmla="*/ 533 w 1784"/>
                  <a:gd name="T37" fmla="*/ 44 h 973"/>
                  <a:gd name="T38" fmla="*/ 783 w 1784"/>
                  <a:gd name="T39" fmla="*/ 292 h 973"/>
                  <a:gd name="T40" fmla="*/ 988 w 1784"/>
                  <a:gd name="T41" fmla="*/ 410 h 973"/>
                  <a:gd name="T42" fmla="*/ 1005 w 1784"/>
                  <a:gd name="T43" fmla="*/ 416 h 973"/>
                  <a:gd name="T44" fmla="*/ 1012 w 1784"/>
                  <a:gd name="T45" fmla="*/ 412 h 973"/>
                  <a:gd name="T46" fmla="*/ 815 w 1784"/>
                  <a:gd name="T47" fmla="*/ 83 h 973"/>
                  <a:gd name="T48" fmla="*/ 822 w 1784"/>
                  <a:gd name="T49" fmla="*/ 77 h 973"/>
                  <a:gd name="T50" fmla="*/ 842 w 1784"/>
                  <a:gd name="T51" fmla="*/ 66 h 973"/>
                  <a:gd name="T52" fmla="*/ 866 w 1784"/>
                  <a:gd name="T53" fmla="*/ 66 h 973"/>
                  <a:gd name="T54" fmla="*/ 897 w 1784"/>
                  <a:gd name="T55" fmla="*/ 79 h 973"/>
                  <a:gd name="T56" fmla="*/ 923 w 1784"/>
                  <a:gd name="T57" fmla="*/ 99 h 973"/>
                  <a:gd name="T58" fmla="*/ 1009 w 1784"/>
                  <a:gd name="T59" fmla="*/ 191 h 973"/>
                  <a:gd name="T60" fmla="*/ 1074 w 1784"/>
                  <a:gd name="T61" fmla="*/ 255 h 973"/>
                  <a:gd name="T62" fmla="*/ 1128 w 1784"/>
                  <a:gd name="T63" fmla="*/ 294 h 973"/>
                  <a:gd name="T64" fmla="*/ 1185 w 1784"/>
                  <a:gd name="T65" fmla="*/ 319 h 973"/>
                  <a:gd name="T66" fmla="*/ 1249 w 1784"/>
                  <a:gd name="T67" fmla="*/ 328 h 973"/>
                  <a:gd name="T68" fmla="*/ 1386 w 1784"/>
                  <a:gd name="T69" fmla="*/ 338 h 973"/>
                  <a:gd name="T70" fmla="*/ 1474 w 1784"/>
                  <a:gd name="T71" fmla="*/ 335 h 973"/>
                  <a:gd name="T72" fmla="*/ 1486 w 1784"/>
                  <a:gd name="T73" fmla="*/ 332 h 973"/>
                  <a:gd name="T74" fmla="*/ 1512 w 1784"/>
                  <a:gd name="T75" fmla="*/ 342 h 973"/>
                  <a:gd name="T76" fmla="*/ 1556 w 1784"/>
                  <a:gd name="T77" fmla="*/ 372 h 973"/>
                  <a:gd name="T78" fmla="*/ 1645 w 1784"/>
                  <a:gd name="T79" fmla="*/ 461 h 973"/>
                  <a:gd name="T80" fmla="*/ 1680 w 1784"/>
                  <a:gd name="T81" fmla="*/ 505 h 973"/>
                  <a:gd name="T82" fmla="*/ 1740 w 1784"/>
                  <a:gd name="T83" fmla="*/ 587 h 973"/>
                  <a:gd name="T84" fmla="*/ 1784 w 1784"/>
                  <a:gd name="T85" fmla="*/ 638 h 973"/>
                  <a:gd name="T86" fmla="*/ 1651 w 1784"/>
                  <a:gd name="T87" fmla="*/ 792 h 973"/>
                  <a:gd name="T88" fmla="*/ 1550 w 1784"/>
                  <a:gd name="T89" fmla="*/ 889 h 973"/>
                  <a:gd name="T90" fmla="*/ 1478 w 1784"/>
                  <a:gd name="T91" fmla="*/ 943 h 973"/>
                  <a:gd name="T92" fmla="*/ 1432 w 1784"/>
                  <a:gd name="T93" fmla="*/ 966 h 973"/>
                  <a:gd name="T94" fmla="*/ 1411 w 1784"/>
                  <a:gd name="T95" fmla="*/ 973 h 9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84" h="973">
                    <a:moveTo>
                      <a:pt x="1411" y="973"/>
                    </a:moveTo>
                    <a:lnTo>
                      <a:pt x="1411" y="973"/>
                    </a:lnTo>
                    <a:lnTo>
                      <a:pt x="1395" y="941"/>
                    </a:lnTo>
                    <a:lnTo>
                      <a:pt x="1377" y="907"/>
                    </a:lnTo>
                    <a:lnTo>
                      <a:pt x="1353" y="867"/>
                    </a:lnTo>
                    <a:lnTo>
                      <a:pt x="1338" y="846"/>
                    </a:lnTo>
                    <a:lnTo>
                      <a:pt x="1322" y="825"/>
                    </a:lnTo>
                    <a:lnTo>
                      <a:pt x="1306" y="803"/>
                    </a:lnTo>
                    <a:lnTo>
                      <a:pt x="1287" y="784"/>
                    </a:lnTo>
                    <a:lnTo>
                      <a:pt x="1269" y="764"/>
                    </a:lnTo>
                    <a:lnTo>
                      <a:pt x="1249" y="746"/>
                    </a:lnTo>
                    <a:lnTo>
                      <a:pt x="1228" y="732"/>
                    </a:lnTo>
                    <a:lnTo>
                      <a:pt x="1205" y="718"/>
                    </a:lnTo>
                    <a:lnTo>
                      <a:pt x="1205" y="718"/>
                    </a:lnTo>
                    <a:lnTo>
                      <a:pt x="1149" y="692"/>
                    </a:lnTo>
                    <a:lnTo>
                      <a:pt x="1074" y="658"/>
                    </a:lnTo>
                    <a:lnTo>
                      <a:pt x="989" y="621"/>
                    </a:lnTo>
                    <a:lnTo>
                      <a:pt x="903" y="584"/>
                    </a:lnTo>
                    <a:lnTo>
                      <a:pt x="754" y="523"/>
                    </a:lnTo>
                    <a:lnTo>
                      <a:pt x="690" y="496"/>
                    </a:lnTo>
                    <a:lnTo>
                      <a:pt x="621" y="445"/>
                    </a:lnTo>
                    <a:lnTo>
                      <a:pt x="295" y="412"/>
                    </a:lnTo>
                    <a:lnTo>
                      <a:pt x="0" y="146"/>
                    </a:lnTo>
                    <a:lnTo>
                      <a:pt x="0" y="146"/>
                    </a:lnTo>
                    <a:lnTo>
                      <a:pt x="2" y="142"/>
                    </a:lnTo>
                    <a:lnTo>
                      <a:pt x="8" y="130"/>
                    </a:lnTo>
                    <a:lnTo>
                      <a:pt x="12" y="122"/>
                    </a:lnTo>
                    <a:lnTo>
                      <a:pt x="19" y="114"/>
                    </a:lnTo>
                    <a:lnTo>
                      <a:pt x="27" y="106"/>
                    </a:lnTo>
                    <a:lnTo>
                      <a:pt x="36" y="98"/>
                    </a:lnTo>
                    <a:lnTo>
                      <a:pt x="47" y="91"/>
                    </a:lnTo>
                    <a:lnTo>
                      <a:pt x="60" y="86"/>
                    </a:lnTo>
                    <a:lnTo>
                      <a:pt x="76" y="83"/>
                    </a:lnTo>
                    <a:lnTo>
                      <a:pt x="95" y="82"/>
                    </a:lnTo>
                    <a:lnTo>
                      <a:pt x="115" y="85"/>
                    </a:lnTo>
                    <a:lnTo>
                      <a:pt x="138" y="90"/>
                    </a:lnTo>
                    <a:lnTo>
                      <a:pt x="164" y="99"/>
                    </a:lnTo>
                    <a:lnTo>
                      <a:pt x="192" y="113"/>
                    </a:lnTo>
                    <a:lnTo>
                      <a:pt x="377" y="264"/>
                    </a:lnTo>
                    <a:lnTo>
                      <a:pt x="554" y="298"/>
                    </a:lnTo>
                    <a:lnTo>
                      <a:pt x="353" y="48"/>
                    </a:lnTo>
                    <a:lnTo>
                      <a:pt x="353" y="48"/>
                    </a:lnTo>
                    <a:lnTo>
                      <a:pt x="356" y="44"/>
                    </a:lnTo>
                    <a:lnTo>
                      <a:pt x="364" y="32"/>
                    </a:lnTo>
                    <a:lnTo>
                      <a:pt x="370" y="24"/>
                    </a:lnTo>
                    <a:lnTo>
                      <a:pt x="380" y="17"/>
                    </a:lnTo>
                    <a:lnTo>
                      <a:pt x="389" y="10"/>
                    </a:lnTo>
                    <a:lnTo>
                      <a:pt x="401" y="5"/>
                    </a:lnTo>
                    <a:lnTo>
                      <a:pt x="414" y="1"/>
                    </a:lnTo>
                    <a:lnTo>
                      <a:pt x="429" y="0"/>
                    </a:lnTo>
                    <a:lnTo>
                      <a:pt x="446" y="0"/>
                    </a:lnTo>
                    <a:lnTo>
                      <a:pt x="465" y="5"/>
                    </a:lnTo>
                    <a:lnTo>
                      <a:pt x="474" y="8"/>
                    </a:lnTo>
                    <a:lnTo>
                      <a:pt x="485" y="13"/>
                    </a:lnTo>
                    <a:lnTo>
                      <a:pt x="497" y="18"/>
                    </a:lnTo>
                    <a:lnTo>
                      <a:pt x="509" y="25"/>
                    </a:lnTo>
                    <a:lnTo>
                      <a:pt x="533" y="44"/>
                    </a:lnTo>
                    <a:lnTo>
                      <a:pt x="561" y="66"/>
                    </a:lnTo>
                    <a:lnTo>
                      <a:pt x="783" y="292"/>
                    </a:lnTo>
                    <a:lnTo>
                      <a:pt x="783" y="292"/>
                    </a:lnTo>
                    <a:lnTo>
                      <a:pt x="887" y="352"/>
                    </a:lnTo>
                    <a:lnTo>
                      <a:pt x="961" y="395"/>
                    </a:lnTo>
                    <a:lnTo>
                      <a:pt x="988" y="410"/>
                    </a:lnTo>
                    <a:lnTo>
                      <a:pt x="1001" y="415"/>
                    </a:lnTo>
                    <a:lnTo>
                      <a:pt x="1001" y="415"/>
                    </a:lnTo>
                    <a:lnTo>
                      <a:pt x="1005" y="416"/>
                    </a:lnTo>
                    <a:lnTo>
                      <a:pt x="1008" y="415"/>
                    </a:lnTo>
                    <a:lnTo>
                      <a:pt x="1011" y="414"/>
                    </a:lnTo>
                    <a:lnTo>
                      <a:pt x="1012" y="412"/>
                    </a:lnTo>
                    <a:lnTo>
                      <a:pt x="1013" y="410"/>
                    </a:lnTo>
                    <a:lnTo>
                      <a:pt x="1013" y="408"/>
                    </a:lnTo>
                    <a:lnTo>
                      <a:pt x="815" y="83"/>
                    </a:lnTo>
                    <a:lnTo>
                      <a:pt x="815" y="83"/>
                    </a:lnTo>
                    <a:lnTo>
                      <a:pt x="816" y="82"/>
                    </a:lnTo>
                    <a:lnTo>
                      <a:pt x="822" y="77"/>
                    </a:lnTo>
                    <a:lnTo>
                      <a:pt x="830" y="71"/>
                    </a:lnTo>
                    <a:lnTo>
                      <a:pt x="835" y="69"/>
                    </a:lnTo>
                    <a:lnTo>
                      <a:pt x="842" y="66"/>
                    </a:lnTo>
                    <a:lnTo>
                      <a:pt x="848" y="65"/>
                    </a:lnTo>
                    <a:lnTo>
                      <a:pt x="856" y="65"/>
                    </a:lnTo>
                    <a:lnTo>
                      <a:pt x="866" y="66"/>
                    </a:lnTo>
                    <a:lnTo>
                      <a:pt x="875" y="69"/>
                    </a:lnTo>
                    <a:lnTo>
                      <a:pt x="885" y="73"/>
                    </a:lnTo>
                    <a:lnTo>
                      <a:pt x="897" y="79"/>
                    </a:lnTo>
                    <a:lnTo>
                      <a:pt x="909" y="89"/>
                    </a:lnTo>
                    <a:lnTo>
                      <a:pt x="923" y="99"/>
                    </a:lnTo>
                    <a:lnTo>
                      <a:pt x="923" y="99"/>
                    </a:lnTo>
                    <a:lnTo>
                      <a:pt x="949" y="127"/>
                    </a:lnTo>
                    <a:lnTo>
                      <a:pt x="979" y="158"/>
                    </a:lnTo>
                    <a:lnTo>
                      <a:pt x="1009" y="191"/>
                    </a:lnTo>
                    <a:lnTo>
                      <a:pt x="1041" y="225"/>
                    </a:lnTo>
                    <a:lnTo>
                      <a:pt x="1057" y="240"/>
                    </a:lnTo>
                    <a:lnTo>
                      <a:pt x="1074" y="255"/>
                    </a:lnTo>
                    <a:lnTo>
                      <a:pt x="1092" y="270"/>
                    </a:lnTo>
                    <a:lnTo>
                      <a:pt x="1109" y="283"/>
                    </a:lnTo>
                    <a:lnTo>
                      <a:pt x="1128" y="294"/>
                    </a:lnTo>
                    <a:lnTo>
                      <a:pt x="1146" y="304"/>
                    </a:lnTo>
                    <a:lnTo>
                      <a:pt x="1165" y="312"/>
                    </a:lnTo>
                    <a:lnTo>
                      <a:pt x="1185" y="319"/>
                    </a:lnTo>
                    <a:lnTo>
                      <a:pt x="1185" y="319"/>
                    </a:lnTo>
                    <a:lnTo>
                      <a:pt x="1212" y="323"/>
                    </a:lnTo>
                    <a:lnTo>
                      <a:pt x="1249" y="328"/>
                    </a:lnTo>
                    <a:lnTo>
                      <a:pt x="1293" y="332"/>
                    </a:lnTo>
                    <a:lnTo>
                      <a:pt x="1339" y="335"/>
                    </a:lnTo>
                    <a:lnTo>
                      <a:pt x="1386" y="338"/>
                    </a:lnTo>
                    <a:lnTo>
                      <a:pt x="1427" y="338"/>
                    </a:lnTo>
                    <a:lnTo>
                      <a:pt x="1460" y="336"/>
                    </a:lnTo>
                    <a:lnTo>
                      <a:pt x="1474" y="335"/>
                    </a:lnTo>
                    <a:lnTo>
                      <a:pt x="1483" y="334"/>
                    </a:lnTo>
                    <a:lnTo>
                      <a:pt x="1483" y="334"/>
                    </a:lnTo>
                    <a:lnTo>
                      <a:pt x="1486" y="332"/>
                    </a:lnTo>
                    <a:lnTo>
                      <a:pt x="1491" y="332"/>
                    </a:lnTo>
                    <a:lnTo>
                      <a:pt x="1500" y="335"/>
                    </a:lnTo>
                    <a:lnTo>
                      <a:pt x="1512" y="342"/>
                    </a:lnTo>
                    <a:lnTo>
                      <a:pt x="1526" y="350"/>
                    </a:lnTo>
                    <a:lnTo>
                      <a:pt x="1540" y="360"/>
                    </a:lnTo>
                    <a:lnTo>
                      <a:pt x="1556" y="372"/>
                    </a:lnTo>
                    <a:lnTo>
                      <a:pt x="1587" y="402"/>
                    </a:lnTo>
                    <a:lnTo>
                      <a:pt x="1619" y="432"/>
                    </a:lnTo>
                    <a:lnTo>
                      <a:pt x="1645" y="461"/>
                    </a:lnTo>
                    <a:lnTo>
                      <a:pt x="1667" y="487"/>
                    </a:lnTo>
                    <a:lnTo>
                      <a:pt x="1680" y="505"/>
                    </a:lnTo>
                    <a:lnTo>
                      <a:pt x="1680" y="505"/>
                    </a:lnTo>
                    <a:lnTo>
                      <a:pt x="1691" y="523"/>
                    </a:lnTo>
                    <a:lnTo>
                      <a:pt x="1705" y="544"/>
                    </a:lnTo>
                    <a:lnTo>
                      <a:pt x="1740" y="587"/>
                    </a:lnTo>
                    <a:lnTo>
                      <a:pt x="1770" y="622"/>
                    </a:lnTo>
                    <a:lnTo>
                      <a:pt x="1784" y="638"/>
                    </a:lnTo>
                    <a:lnTo>
                      <a:pt x="1784" y="638"/>
                    </a:lnTo>
                    <a:lnTo>
                      <a:pt x="1736" y="697"/>
                    </a:lnTo>
                    <a:lnTo>
                      <a:pt x="1692" y="748"/>
                    </a:lnTo>
                    <a:lnTo>
                      <a:pt x="1651" y="792"/>
                    </a:lnTo>
                    <a:lnTo>
                      <a:pt x="1615" y="830"/>
                    </a:lnTo>
                    <a:lnTo>
                      <a:pt x="1580" y="862"/>
                    </a:lnTo>
                    <a:lnTo>
                      <a:pt x="1550" y="889"/>
                    </a:lnTo>
                    <a:lnTo>
                      <a:pt x="1523" y="911"/>
                    </a:lnTo>
                    <a:lnTo>
                      <a:pt x="1499" y="930"/>
                    </a:lnTo>
                    <a:lnTo>
                      <a:pt x="1478" y="943"/>
                    </a:lnTo>
                    <a:lnTo>
                      <a:pt x="1459" y="954"/>
                    </a:lnTo>
                    <a:lnTo>
                      <a:pt x="1444" y="962"/>
                    </a:lnTo>
                    <a:lnTo>
                      <a:pt x="1432" y="966"/>
                    </a:lnTo>
                    <a:lnTo>
                      <a:pt x="1416" y="971"/>
                    </a:lnTo>
                    <a:lnTo>
                      <a:pt x="1411" y="973"/>
                    </a:lnTo>
                    <a:lnTo>
                      <a:pt x="1411" y="973"/>
                    </a:lnTo>
                    <a:close/>
                  </a:path>
                </a:pathLst>
              </a:custGeom>
              <a:solidFill>
                <a:srgbClr val="FFDD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217">
                <a:extLst>
                  <a:ext uri="{FF2B5EF4-FFF2-40B4-BE49-F238E27FC236}">
                    <a16:creationId xmlns:a16="http://schemas.microsoft.com/office/drawing/2014/main" id="{27409CA4-58A8-44DF-BA6E-827A14C86015}"/>
                  </a:ext>
                </a:extLst>
              </p:cNvPr>
              <p:cNvSpPr>
                <a:spLocks/>
              </p:cNvSpPr>
              <p:nvPr/>
            </p:nvSpPr>
            <p:spPr bwMode="auto">
              <a:xfrm>
                <a:off x="-6359525" y="2525713"/>
                <a:ext cx="52387" cy="46038"/>
              </a:xfrm>
              <a:custGeom>
                <a:avLst/>
                <a:gdLst>
                  <a:gd name="T0" fmla="*/ 128 w 134"/>
                  <a:gd name="T1" fmla="*/ 100 h 116"/>
                  <a:gd name="T2" fmla="*/ 128 w 134"/>
                  <a:gd name="T3" fmla="*/ 100 h 116"/>
                  <a:gd name="T4" fmla="*/ 120 w 134"/>
                  <a:gd name="T5" fmla="*/ 113 h 116"/>
                  <a:gd name="T6" fmla="*/ 118 w 134"/>
                  <a:gd name="T7" fmla="*/ 116 h 116"/>
                  <a:gd name="T8" fmla="*/ 114 w 134"/>
                  <a:gd name="T9" fmla="*/ 114 h 116"/>
                  <a:gd name="T10" fmla="*/ 114 w 134"/>
                  <a:gd name="T11" fmla="*/ 114 h 116"/>
                  <a:gd name="T12" fmla="*/ 95 w 134"/>
                  <a:gd name="T13" fmla="*/ 101 h 116"/>
                  <a:gd name="T14" fmla="*/ 54 w 134"/>
                  <a:gd name="T15" fmla="*/ 69 h 116"/>
                  <a:gd name="T16" fmla="*/ 32 w 134"/>
                  <a:gd name="T17" fmla="*/ 51 h 116"/>
                  <a:gd name="T18" fmla="*/ 14 w 134"/>
                  <a:gd name="T19" fmla="*/ 35 h 116"/>
                  <a:gd name="T20" fmla="*/ 7 w 134"/>
                  <a:gd name="T21" fmla="*/ 27 h 116"/>
                  <a:gd name="T22" fmla="*/ 3 w 134"/>
                  <a:gd name="T23" fmla="*/ 21 h 116"/>
                  <a:gd name="T24" fmla="*/ 0 w 134"/>
                  <a:gd name="T25" fmla="*/ 16 h 116"/>
                  <a:gd name="T26" fmla="*/ 0 w 134"/>
                  <a:gd name="T27" fmla="*/ 13 h 116"/>
                  <a:gd name="T28" fmla="*/ 0 w 134"/>
                  <a:gd name="T29" fmla="*/ 13 h 116"/>
                  <a:gd name="T30" fmla="*/ 0 w 134"/>
                  <a:gd name="T31" fmla="*/ 13 h 116"/>
                  <a:gd name="T32" fmla="*/ 4 w 134"/>
                  <a:gd name="T33" fmla="*/ 8 h 116"/>
                  <a:gd name="T34" fmla="*/ 8 w 134"/>
                  <a:gd name="T35" fmla="*/ 5 h 116"/>
                  <a:gd name="T36" fmla="*/ 14 w 134"/>
                  <a:gd name="T37" fmla="*/ 3 h 116"/>
                  <a:gd name="T38" fmla="*/ 18 w 134"/>
                  <a:gd name="T39" fmla="*/ 1 h 116"/>
                  <a:gd name="T40" fmla="*/ 24 w 134"/>
                  <a:gd name="T41" fmla="*/ 0 h 116"/>
                  <a:gd name="T42" fmla="*/ 30 w 134"/>
                  <a:gd name="T43" fmla="*/ 1 h 116"/>
                  <a:gd name="T44" fmla="*/ 35 w 134"/>
                  <a:gd name="T45" fmla="*/ 3 h 116"/>
                  <a:gd name="T46" fmla="*/ 39 w 134"/>
                  <a:gd name="T47" fmla="*/ 5 h 116"/>
                  <a:gd name="T48" fmla="*/ 122 w 134"/>
                  <a:gd name="T49" fmla="*/ 60 h 116"/>
                  <a:gd name="T50" fmla="*/ 122 w 134"/>
                  <a:gd name="T51" fmla="*/ 60 h 116"/>
                  <a:gd name="T52" fmla="*/ 126 w 134"/>
                  <a:gd name="T53" fmla="*/ 64 h 116"/>
                  <a:gd name="T54" fmla="*/ 130 w 134"/>
                  <a:gd name="T55" fmla="*/ 68 h 116"/>
                  <a:gd name="T56" fmla="*/ 132 w 134"/>
                  <a:gd name="T57" fmla="*/ 73 h 116"/>
                  <a:gd name="T58" fmla="*/ 134 w 134"/>
                  <a:gd name="T59" fmla="*/ 79 h 116"/>
                  <a:gd name="T60" fmla="*/ 134 w 134"/>
                  <a:gd name="T61" fmla="*/ 84 h 116"/>
                  <a:gd name="T62" fmla="*/ 134 w 134"/>
                  <a:gd name="T63" fmla="*/ 89 h 116"/>
                  <a:gd name="T64" fmla="*/ 131 w 134"/>
                  <a:gd name="T65" fmla="*/ 95 h 116"/>
                  <a:gd name="T66" fmla="*/ 128 w 134"/>
                  <a:gd name="T67" fmla="*/ 100 h 116"/>
                  <a:gd name="T68" fmla="*/ 128 w 134"/>
                  <a:gd name="T69" fmla="*/ 10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4" h="116">
                    <a:moveTo>
                      <a:pt x="128" y="100"/>
                    </a:moveTo>
                    <a:lnTo>
                      <a:pt x="128" y="100"/>
                    </a:lnTo>
                    <a:lnTo>
                      <a:pt x="120" y="113"/>
                    </a:lnTo>
                    <a:lnTo>
                      <a:pt x="118" y="116"/>
                    </a:lnTo>
                    <a:lnTo>
                      <a:pt x="114" y="114"/>
                    </a:lnTo>
                    <a:lnTo>
                      <a:pt x="114" y="114"/>
                    </a:lnTo>
                    <a:lnTo>
                      <a:pt x="95" y="101"/>
                    </a:lnTo>
                    <a:lnTo>
                      <a:pt x="54" y="69"/>
                    </a:lnTo>
                    <a:lnTo>
                      <a:pt x="32" y="51"/>
                    </a:lnTo>
                    <a:lnTo>
                      <a:pt x="14" y="35"/>
                    </a:lnTo>
                    <a:lnTo>
                      <a:pt x="7" y="27"/>
                    </a:lnTo>
                    <a:lnTo>
                      <a:pt x="3" y="21"/>
                    </a:lnTo>
                    <a:lnTo>
                      <a:pt x="0" y="16"/>
                    </a:lnTo>
                    <a:lnTo>
                      <a:pt x="0" y="13"/>
                    </a:lnTo>
                    <a:lnTo>
                      <a:pt x="0" y="13"/>
                    </a:lnTo>
                    <a:lnTo>
                      <a:pt x="0" y="13"/>
                    </a:lnTo>
                    <a:lnTo>
                      <a:pt x="4" y="8"/>
                    </a:lnTo>
                    <a:lnTo>
                      <a:pt x="8" y="5"/>
                    </a:lnTo>
                    <a:lnTo>
                      <a:pt x="14" y="3"/>
                    </a:lnTo>
                    <a:lnTo>
                      <a:pt x="18" y="1"/>
                    </a:lnTo>
                    <a:lnTo>
                      <a:pt x="24" y="0"/>
                    </a:lnTo>
                    <a:lnTo>
                      <a:pt x="30" y="1"/>
                    </a:lnTo>
                    <a:lnTo>
                      <a:pt x="35" y="3"/>
                    </a:lnTo>
                    <a:lnTo>
                      <a:pt x="39" y="5"/>
                    </a:lnTo>
                    <a:lnTo>
                      <a:pt x="122" y="60"/>
                    </a:lnTo>
                    <a:lnTo>
                      <a:pt x="122" y="60"/>
                    </a:lnTo>
                    <a:lnTo>
                      <a:pt x="126" y="64"/>
                    </a:lnTo>
                    <a:lnTo>
                      <a:pt x="130" y="68"/>
                    </a:lnTo>
                    <a:lnTo>
                      <a:pt x="132" y="73"/>
                    </a:lnTo>
                    <a:lnTo>
                      <a:pt x="134" y="79"/>
                    </a:lnTo>
                    <a:lnTo>
                      <a:pt x="134" y="84"/>
                    </a:lnTo>
                    <a:lnTo>
                      <a:pt x="134" y="89"/>
                    </a:lnTo>
                    <a:lnTo>
                      <a:pt x="131" y="95"/>
                    </a:lnTo>
                    <a:lnTo>
                      <a:pt x="128" y="100"/>
                    </a:lnTo>
                    <a:lnTo>
                      <a:pt x="128" y="100"/>
                    </a:lnTo>
                    <a:close/>
                  </a:path>
                </a:pathLst>
              </a:custGeom>
              <a:solidFill>
                <a:srgbClr val="FDD2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218">
                <a:extLst>
                  <a:ext uri="{FF2B5EF4-FFF2-40B4-BE49-F238E27FC236}">
                    <a16:creationId xmlns:a16="http://schemas.microsoft.com/office/drawing/2014/main" id="{706B1EA7-2279-4588-8439-94DDD3AFE74F}"/>
                  </a:ext>
                </a:extLst>
              </p:cNvPr>
              <p:cNvSpPr>
                <a:spLocks/>
              </p:cNvSpPr>
              <p:nvPr/>
            </p:nvSpPr>
            <p:spPr bwMode="auto">
              <a:xfrm>
                <a:off x="-6219825" y="2487613"/>
                <a:ext cx="47625" cy="50800"/>
              </a:xfrm>
              <a:custGeom>
                <a:avLst/>
                <a:gdLst>
                  <a:gd name="T0" fmla="*/ 105 w 123"/>
                  <a:gd name="T1" fmla="*/ 121 h 129"/>
                  <a:gd name="T2" fmla="*/ 105 w 123"/>
                  <a:gd name="T3" fmla="*/ 121 h 129"/>
                  <a:gd name="T4" fmla="*/ 103 w 123"/>
                  <a:gd name="T5" fmla="*/ 125 h 129"/>
                  <a:gd name="T6" fmla="*/ 100 w 123"/>
                  <a:gd name="T7" fmla="*/ 127 h 129"/>
                  <a:gd name="T8" fmla="*/ 97 w 123"/>
                  <a:gd name="T9" fmla="*/ 129 h 129"/>
                  <a:gd name="T10" fmla="*/ 93 w 123"/>
                  <a:gd name="T11" fmla="*/ 127 h 129"/>
                  <a:gd name="T12" fmla="*/ 93 w 123"/>
                  <a:gd name="T13" fmla="*/ 127 h 129"/>
                  <a:gd name="T14" fmla="*/ 77 w 123"/>
                  <a:gd name="T15" fmla="*/ 110 h 129"/>
                  <a:gd name="T16" fmla="*/ 44 w 123"/>
                  <a:gd name="T17" fmla="*/ 74 h 129"/>
                  <a:gd name="T18" fmla="*/ 27 w 123"/>
                  <a:gd name="T19" fmla="*/ 53 h 129"/>
                  <a:gd name="T20" fmla="*/ 12 w 123"/>
                  <a:gd name="T21" fmla="*/ 34 h 129"/>
                  <a:gd name="T22" fmla="*/ 3 w 123"/>
                  <a:gd name="T23" fmla="*/ 19 h 129"/>
                  <a:gd name="T24" fmla="*/ 0 w 123"/>
                  <a:gd name="T25" fmla="*/ 14 h 129"/>
                  <a:gd name="T26" fmla="*/ 1 w 123"/>
                  <a:gd name="T27" fmla="*/ 12 h 129"/>
                  <a:gd name="T28" fmla="*/ 1 w 123"/>
                  <a:gd name="T29" fmla="*/ 12 h 129"/>
                  <a:gd name="T30" fmla="*/ 1 w 123"/>
                  <a:gd name="T31" fmla="*/ 12 h 129"/>
                  <a:gd name="T32" fmla="*/ 4 w 123"/>
                  <a:gd name="T33" fmla="*/ 6 h 129"/>
                  <a:gd name="T34" fmla="*/ 8 w 123"/>
                  <a:gd name="T35" fmla="*/ 4 h 129"/>
                  <a:gd name="T36" fmla="*/ 12 w 123"/>
                  <a:gd name="T37" fmla="*/ 1 h 129"/>
                  <a:gd name="T38" fmla="*/ 17 w 123"/>
                  <a:gd name="T39" fmla="*/ 0 h 129"/>
                  <a:gd name="T40" fmla="*/ 21 w 123"/>
                  <a:gd name="T41" fmla="*/ 0 h 129"/>
                  <a:gd name="T42" fmla="*/ 27 w 123"/>
                  <a:gd name="T43" fmla="*/ 1 h 129"/>
                  <a:gd name="T44" fmla="*/ 31 w 123"/>
                  <a:gd name="T45" fmla="*/ 2 h 129"/>
                  <a:gd name="T46" fmla="*/ 36 w 123"/>
                  <a:gd name="T47" fmla="*/ 5 h 129"/>
                  <a:gd name="T48" fmla="*/ 119 w 123"/>
                  <a:gd name="T49" fmla="*/ 78 h 129"/>
                  <a:gd name="T50" fmla="*/ 119 w 123"/>
                  <a:gd name="T51" fmla="*/ 78 h 129"/>
                  <a:gd name="T52" fmla="*/ 121 w 123"/>
                  <a:gd name="T53" fmla="*/ 81 h 129"/>
                  <a:gd name="T54" fmla="*/ 121 w 123"/>
                  <a:gd name="T55" fmla="*/ 82 h 129"/>
                  <a:gd name="T56" fmla="*/ 123 w 123"/>
                  <a:gd name="T57" fmla="*/ 89 h 129"/>
                  <a:gd name="T58" fmla="*/ 120 w 123"/>
                  <a:gd name="T59" fmla="*/ 95 h 129"/>
                  <a:gd name="T60" fmla="*/ 117 w 123"/>
                  <a:gd name="T61" fmla="*/ 102 h 129"/>
                  <a:gd name="T62" fmla="*/ 109 w 123"/>
                  <a:gd name="T63" fmla="*/ 115 h 129"/>
                  <a:gd name="T64" fmla="*/ 105 w 123"/>
                  <a:gd name="T65" fmla="*/ 121 h 129"/>
                  <a:gd name="T66" fmla="*/ 105 w 123"/>
                  <a:gd name="T67" fmla="*/ 121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3" h="129">
                    <a:moveTo>
                      <a:pt x="105" y="121"/>
                    </a:moveTo>
                    <a:lnTo>
                      <a:pt x="105" y="121"/>
                    </a:lnTo>
                    <a:lnTo>
                      <a:pt x="103" y="125"/>
                    </a:lnTo>
                    <a:lnTo>
                      <a:pt x="100" y="127"/>
                    </a:lnTo>
                    <a:lnTo>
                      <a:pt x="97" y="129"/>
                    </a:lnTo>
                    <a:lnTo>
                      <a:pt x="93" y="127"/>
                    </a:lnTo>
                    <a:lnTo>
                      <a:pt x="93" y="127"/>
                    </a:lnTo>
                    <a:lnTo>
                      <a:pt x="77" y="110"/>
                    </a:lnTo>
                    <a:lnTo>
                      <a:pt x="44" y="74"/>
                    </a:lnTo>
                    <a:lnTo>
                      <a:pt x="27" y="53"/>
                    </a:lnTo>
                    <a:lnTo>
                      <a:pt x="12" y="34"/>
                    </a:lnTo>
                    <a:lnTo>
                      <a:pt x="3" y="19"/>
                    </a:lnTo>
                    <a:lnTo>
                      <a:pt x="0" y="14"/>
                    </a:lnTo>
                    <a:lnTo>
                      <a:pt x="1" y="12"/>
                    </a:lnTo>
                    <a:lnTo>
                      <a:pt x="1" y="12"/>
                    </a:lnTo>
                    <a:lnTo>
                      <a:pt x="1" y="12"/>
                    </a:lnTo>
                    <a:lnTo>
                      <a:pt x="4" y="6"/>
                    </a:lnTo>
                    <a:lnTo>
                      <a:pt x="8" y="4"/>
                    </a:lnTo>
                    <a:lnTo>
                      <a:pt x="12" y="1"/>
                    </a:lnTo>
                    <a:lnTo>
                      <a:pt x="17" y="0"/>
                    </a:lnTo>
                    <a:lnTo>
                      <a:pt x="21" y="0"/>
                    </a:lnTo>
                    <a:lnTo>
                      <a:pt x="27" y="1"/>
                    </a:lnTo>
                    <a:lnTo>
                      <a:pt x="31" y="2"/>
                    </a:lnTo>
                    <a:lnTo>
                      <a:pt x="36" y="5"/>
                    </a:lnTo>
                    <a:lnTo>
                      <a:pt x="119" y="78"/>
                    </a:lnTo>
                    <a:lnTo>
                      <a:pt x="119" y="78"/>
                    </a:lnTo>
                    <a:lnTo>
                      <a:pt x="121" y="81"/>
                    </a:lnTo>
                    <a:lnTo>
                      <a:pt x="121" y="82"/>
                    </a:lnTo>
                    <a:lnTo>
                      <a:pt x="123" y="89"/>
                    </a:lnTo>
                    <a:lnTo>
                      <a:pt x="120" y="95"/>
                    </a:lnTo>
                    <a:lnTo>
                      <a:pt x="117" y="102"/>
                    </a:lnTo>
                    <a:lnTo>
                      <a:pt x="109" y="115"/>
                    </a:lnTo>
                    <a:lnTo>
                      <a:pt x="105" y="121"/>
                    </a:lnTo>
                    <a:lnTo>
                      <a:pt x="105" y="121"/>
                    </a:lnTo>
                    <a:close/>
                  </a:path>
                </a:pathLst>
              </a:custGeom>
              <a:solidFill>
                <a:srgbClr val="FDD2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219">
                <a:extLst>
                  <a:ext uri="{FF2B5EF4-FFF2-40B4-BE49-F238E27FC236}">
                    <a16:creationId xmlns:a16="http://schemas.microsoft.com/office/drawing/2014/main" id="{E973F76C-AA70-4167-B9CB-92541A2A550D}"/>
                  </a:ext>
                </a:extLst>
              </p:cNvPr>
              <p:cNvSpPr>
                <a:spLocks/>
              </p:cNvSpPr>
              <p:nvPr/>
            </p:nvSpPr>
            <p:spPr bwMode="auto">
              <a:xfrm>
                <a:off x="-6037263" y="2503488"/>
                <a:ext cx="30162" cy="38100"/>
              </a:xfrm>
              <a:custGeom>
                <a:avLst/>
                <a:gdLst>
                  <a:gd name="T0" fmla="*/ 61 w 73"/>
                  <a:gd name="T1" fmla="*/ 91 h 96"/>
                  <a:gd name="T2" fmla="*/ 61 w 73"/>
                  <a:gd name="T3" fmla="*/ 91 h 96"/>
                  <a:gd name="T4" fmla="*/ 57 w 73"/>
                  <a:gd name="T5" fmla="*/ 95 h 96"/>
                  <a:gd name="T6" fmla="*/ 55 w 73"/>
                  <a:gd name="T7" fmla="*/ 96 h 96"/>
                  <a:gd name="T8" fmla="*/ 53 w 73"/>
                  <a:gd name="T9" fmla="*/ 95 h 96"/>
                  <a:gd name="T10" fmla="*/ 53 w 73"/>
                  <a:gd name="T11" fmla="*/ 95 h 96"/>
                  <a:gd name="T12" fmla="*/ 44 w 73"/>
                  <a:gd name="T13" fmla="*/ 83 h 96"/>
                  <a:gd name="T14" fmla="*/ 24 w 73"/>
                  <a:gd name="T15" fmla="*/ 55 h 96"/>
                  <a:gd name="T16" fmla="*/ 15 w 73"/>
                  <a:gd name="T17" fmla="*/ 39 h 96"/>
                  <a:gd name="T18" fmla="*/ 5 w 73"/>
                  <a:gd name="T19" fmla="*/ 26 h 96"/>
                  <a:gd name="T20" fmla="*/ 1 w 73"/>
                  <a:gd name="T21" fmla="*/ 14 h 96"/>
                  <a:gd name="T22" fmla="*/ 0 w 73"/>
                  <a:gd name="T23" fmla="*/ 11 h 96"/>
                  <a:gd name="T24" fmla="*/ 0 w 73"/>
                  <a:gd name="T25" fmla="*/ 8 h 96"/>
                  <a:gd name="T26" fmla="*/ 0 w 73"/>
                  <a:gd name="T27" fmla="*/ 8 h 96"/>
                  <a:gd name="T28" fmla="*/ 0 w 73"/>
                  <a:gd name="T29" fmla="*/ 8 h 96"/>
                  <a:gd name="T30" fmla="*/ 5 w 73"/>
                  <a:gd name="T31" fmla="*/ 3 h 96"/>
                  <a:gd name="T32" fmla="*/ 12 w 73"/>
                  <a:gd name="T33" fmla="*/ 0 h 96"/>
                  <a:gd name="T34" fmla="*/ 19 w 73"/>
                  <a:gd name="T35" fmla="*/ 0 h 96"/>
                  <a:gd name="T36" fmla="*/ 25 w 73"/>
                  <a:gd name="T37" fmla="*/ 4 h 96"/>
                  <a:gd name="T38" fmla="*/ 70 w 73"/>
                  <a:gd name="T39" fmla="*/ 60 h 96"/>
                  <a:gd name="T40" fmla="*/ 70 w 73"/>
                  <a:gd name="T41" fmla="*/ 60 h 96"/>
                  <a:gd name="T42" fmla="*/ 73 w 73"/>
                  <a:gd name="T43" fmla="*/ 64 h 96"/>
                  <a:gd name="T44" fmla="*/ 73 w 73"/>
                  <a:gd name="T45" fmla="*/ 68 h 96"/>
                  <a:gd name="T46" fmla="*/ 72 w 73"/>
                  <a:gd name="T47" fmla="*/ 72 h 96"/>
                  <a:gd name="T48" fmla="*/ 69 w 73"/>
                  <a:gd name="T49" fmla="*/ 78 h 96"/>
                  <a:gd name="T50" fmla="*/ 64 w 73"/>
                  <a:gd name="T51" fmla="*/ 87 h 96"/>
                  <a:gd name="T52" fmla="*/ 61 w 73"/>
                  <a:gd name="T53" fmla="*/ 91 h 96"/>
                  <a:gd name="T54" fmla="*/ 61 w 73"/>
                  <a:gd name="T55" fmla="*/ 9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3" h="96">
                    <a:moveTo>
                      <a:pt x="61" y="91"/>
                    </a:moveTo>
                    <a:lnTo>
                      <a:pt x="61" y="91"/>
                    </a:lnTo>
                    <a:lnTo>
                      <a:pt x="57" y="95"/>
                    </a:lnTo>
                    <a:lnTo>
                      <a:pt x="55" y="96"/>
                    </a:lnTo>
                    <a:lnTo>
                      <a:pt x="53" y="95"/>
                    </a:lnTo>
                    <a:lnTo>
                      <a:pt x="53" y="95"/>
                    </a:lnTo>
                    <a:lnTo>
                      <a:pt x="44" y="83"/>
                    </a:lnTo>
                    <a:lnTo>
                      <a:pt x="24" y="55"/>
                    </a:lnTo>
                    <a:lnTo>
                      <a:pt x="15" y="39"/>
                    </a:lnTo>
                    <a:lnTo>
                      <a:pt x="5" y="26"/>
                    </a:lnTo>
                    <a:lnTo>
                      <a:pt x="1" y="14"/>
                    </a:lnTo>
                    <a:lnTo>
                      <a:pt x="0" y="11"/>
                    </a:lnTo>
                    <a:lnTo>
                      <a:pt x="0" y="8"/>
                    </a:lnTo>
                    <a:lnTo>
                      <a:pt x="0" y="8"/>
                    </a:lnTo>
                    <a:lnTo>
                      <a:pt x="0" y="8"/>
                    </a:lnTo>
                    <a:lnTo>
                      <a:pt x="5" y="3"/>
                    </a:lnTo>
                    <a:lnTo>
                      <a:pt x="12" y="0"/>
                    </a:lnTo>
                    <a:lnTo>
                      <a:pt x="19" y="0"/>
                    </a:lnTo>
                    <a:lnTo>
                      <a:pt x="25" y="4"/>
                    </a:lnTo>
                    <a:lnTo>
                      <a:pt x="70" y="60"/>
                    </a:lnTo>
                    <a:lnTo>
                      <a:pt x="70" y="60"/>
                    </a:lnTo>
                    <a:lnTo>
                      <a:pt x="73" y="64"/>
                    </a:lnTo>
                    <a:lnTo>
                      <a:pt x="73" y="68"/>
                    </a:lnTo>
                    <a:lnTo>
                      <a:pt x="72" y="72"/>
                    </a:lnTo>
                    <a:lnTo>
                      <a:pt x="69" y="78"/>
                    </a:lnTo>
                    <a:lnTo>
                      <a:pt x="64" y="87"/>
                    </a:lnTo>
                    <a:lnTo>
                      <a:pt x="61" y="91"/>
                    </a:lnTo>
                    <a:lnTo>
                      <a:pt x="61" y="91"/>
                    </a:lnTo>
                    <a:close/>
                  </a:path>
                </a:pathLst>
              </a:custGeom>
              <a:solidFill>
                <a:srgbClr val="FDD2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220">
                <a:extLst>
                  <a:ext uri="{FF2B5EF4-FFF2-40B4-BE49-F238E27FC236}">
                    <a16:creationId xmlns:a16="http://schemas.microsoft.com/office/drawing/2014/main" id="{613201C8-30D8-4809-922E-2BBD99F3C572}"/>
                  </a:ext>
                </a:extLst>
              </p:cNvPr>
              <p:cNvSpPr>
                <a:spLocks/>
              </p:cNvSpPr>
              <p:nvPr/>
            </p:nvSpPr>
            <p:spPr bwMode="auto">
              <a:xfrm>
                <a:off x="-5815013" y="2687638"/>
                <a:ext cx="173037" cy="182563"/>
              </a:xfrm>
              <a:custGeom>
                <a:avLst/>
                <a:gdLst>
                  <a:gd name="T0" fmla="*/ 425 w 439"/>
                  <a:gd name="T1" fmla="*/ 166 h 456"/>
                  <a:gd name="T2" fmla="*/ 187 w 439"/>
                  <a:gd name="T3" fmla="*/ 435 h 456"/>
                  <a:gd name="T4" fmla="*/ 187 w 439"/>
                  <a:gd name="T5" fmla="*/ 435 h 456"/>
                  <a:gd name="T6" fmla="*/ 179 w 439"/>
                  <a:gd name="T7" fmla="*/ 443 h 456"/>
                  <a:gd name="T8" fmla="*/ 169 w 439"/>
                  <a:gd name="T9" fmla="*/ 449 h 456"/>
                  <a:gd name="T10" fmla="*/ 157 w 439"/>
                  <a:gd name="T11" fmla="*/ 452 h 456"/>
                  <a:gd name="T12" fmla="*/ 143 w 439"/>
                  <a:gd name="T13" fmla="*/ 455 h 456"/>
                  <a:gd name="T14" fmla="*/ 130 w 439"/>
                  <a:gd name="T15" fmla="*/ 456 h 456"/>
                  <a:gd name="T16" fmla="*/ 117 w 439"/>
                  <a:gd name="T17" fmla="*/ 455 h 456"/>
                  <a:gd name="T18" fmla="*/ 102 w 439"/>
                  <a:gd name="T19" fmla="*/ 453 h 456"/>
                  <a:gd name="T20" fmla="*/ 89 w 439"/>
                  <a:gd name="T21" fmla="*/ 452 h 456"/>
                  <a:gd name="T22" fmla="*/ 62 w 439"/>
                  <a:gd name="T23" fmla="*/ 445 h 456"/>
                  <a:gd name="T24" fmla="*/ 41 w 439"/>
                  <a:gd name="T25" fmla="*/ 440 h 456"/>
                  <a:gd name="T26" fmla="*/ 20 w 439"/>
                  <a:gd name="T27" fmla="*/ 432 h 456"/>
                  <a:gd name="T28" fmla="*/ 20 w 439"/>
                  <a:gd name="T29" fmla="*/ 432 h 456"/>
                  <a:gd name="T30" fmla="*/ 5 w 439"/>
                  <a:gd name="T31" fmla="*/ 424 h 456"/>
                  <a:gd name="T32" fmla="*/ 1 w 439"/>
                  <a:gd name="T33" fmla="*/ 420 h 456"/>
                  <a:gd name="T34" fmla="*/ 0 w 439"/>
                  <a:gd name="T35" fmla="*/ 418 h 456"/>
                  <a:gd name="T36" fmla="*/ 0 w 439"/>
                  <a:gd name="T37" fmla="*/ 415 h 456"/>
                  <a:gd name="T38" fmla="*/ 1 w 439"/>
                  <a:gd name="T39" fmla="*/ 414 h 456"/>
                  <a:gd name="T40" fmla="*/ 6 w 439"/>
                  <a:gd name="T41" fmla="*/ 411 h 456"/>
                  <a:gd name="T42" fmla="*/ 14 w 439"/>
                  <a:gd name="T43" fmla="*/ 410 h 456"/>
                  <a:gd name="T44" fmla="*/ 22 w 439"/>
                  <a:gd name="T45" fmla="*/ 408 h 456"/>
                  <a:gd name="T46" fmla="*/ 32 w 439"/>
                  <a:gd name="T47" fmla="*/ 408 h 456"/>
                  <a:gd name="T48" fmla="*/ 32 w 439"/>
                  <a:gd name="T49" fmla="*/ 408 h 456"/>
                  <a:gd name="T50" fmla="*/ 45 w 439"/>
                  <a:gd name="T51" fmla="*/ 407 h 456"/>
                  <a:gd name="T52" fmla="*/ 58 w 439"/>
                  <a:gd name="T53" fmla="*/ 404 h 456"/>
                  <a:gd name="T54" fmla="*/ 73 w 439"/>
                  <a:gd name="T55" fmla="*/ 399 h 456"/>
                  <a:gd name="T56" fmla="*/ 87 w 439"/>
                  <a:gd name="T57" fmla="*/ 392 h 456"/>
                  <a:gd name="T58" fmla="*/ 102 w 439"/>
                  <a:gd name="T59" fmla="*/ 383 h 456"/>
                  <a:gd name="T60" fmla="*/ 117 w 439"/>
                  <a:gd name="T61" fmla="*/ 374 h 456"/>
                  <a:gd name="T62" fmla="*/ 133 w 439"/>
                  <a:gd name="T63" fmla="*/ 363 h 456"/>
                  <a:gd name="T64" fmla="*/ 149 w 439"/>
                  <a:gd name="T65" fmla="*/ 351 h 456"/>
                  <a:gd name="T66" fmla="*/ 181 w 439"/>
                  <a:gd name="T67" fmla="*/ 323 h 456"/>
                  <a:gd name="T68" fmla="*/ 212 w 439"/>
                  <a:gd name="T69" fmla="*/ 292 h 456"/>
                  <a:gd name="T70" fmla="*/ 244 w 439"/>
                  <a:gd name="T71" fmla="*/ 259 h 456"/>
                  <a:gd name="T72" fmla="*/ 274 w 439"/>
                  <a:gd name="T73" fmla="*/ 223 h 456"/>
                  <a:gd name="T74" fmla="*/ 302 w 439"/>
                  <a:gd name="T75" fmla="*/ 189 h 456"/>
                  <a:gd name="T76" fmla="*/ 327 w 439"/>
                  <a:gd name="T77" fmla="*/ 153 h 456"/>
                  <a:gd name="T78" fmla="*/ 350 w 439"/>
                  <a:gd name="T79" fmla="*/ 119 h 456"/>
                  <a:gd name="T80" fmla="*/ 368 w 439"/>
                  <a:gd name="T81" fmla="*/ 87 h 456"/>
                  <a:gd name="T82" fmla="*/ 383 w 439"/>
                  <a:gd name="T83" fmla="*/ 58 h 456"/>
                  <a:gd name="T84" fmla="*/ 388 w 439"/>
                  <a:gd name="T85" fmla="*/ 46 h 456"/>
                  <a:gd name="T86" fmla="*/ 392 w 439"/>
                  <a:gd name="T87" fmla="*/ 34 h 456"/>
                  <a:gd name="T88" fmla="*/ 395 w 439"/>
                  <a:gd name="T89" fmla="*/ 24 h 456"/>
                  <a:gd name="T90" fmla="*/ 396 w 439"/>
                  <a:gd name="T91" fmla="*/ 14 h 456"/>
                  <a:gd name="T92" fmla="*/ 396 w 439"/>
                  <a:gd name="T93" fmla="*/ 6 h 456"/>
                  <a:gd name="T94" fmla="*/ 395 w 439"/>
                  <a:gd name="T95" fmla="*/ 0 h 456"/>
                  <a:gd name="T96" fmla="*/ 395 w 439"/>
                  <a:gd name="T97" fmla="*/ 0 h 456"/>
                  <a:gd name="T98" fmla="*/ 405 w 439"/>
                  <a:gd name="T99" fmla="*/ 20 h 456"/>
                  <a:gd name="T100" fmla="*/ 415 w 439"/>
                  <a:gd name="T101" fmla="*/ 40 h 456"/>
                  <a:gd name="T102" fmla="*/ 425 w 439"/>
                  <a:gd name="T103" fmla="*/ 65 h 456"/>
                  <a:gd name="T104" fmla="*/ 431 w 439"/>
                  <a:gd name="T105" fmla="*/ 78 h 456"/>
                  <a:gd name="T106" fmla="*/ 433 w 439"/>
                  <a:gd name="T107" fmla="*/ 93 h 456"/>
                  <a:gd name="T108" fmla="*/ 437 w 439"/>
                  <a:gd name="T109" fmla="*/ 106 h 456"/>
                  <a:gd name="T110" fmla="*/ 439 w 439"/>
                  <a:gd name="T111" fmla="*/ 119 h 456"/>
                  <a:gd name="T112" fmla="*/ 439 w 439"/>
                  <a:gd name="T113" fmla="*/ 133 h 456"/>
                  <a:gd name="T114" fmla="*/ 436 w 439"/>
                  <a:gd name="T115" fmla="*/ 145 h 456"/>
                  <a:gd name="T116" fmla="*/ 432 w 439"/>
                  <a:gd name="T117" fmla="*/ 157 h 456"/>
                  <a:gd name="T118" fmla="*/ 425 w 439"/>
                  <a:gd name="T119" fmla="*/ 166 h 456"/>
                  <a:gd name="T120" fmla="*/ 425 w 439"/>
                  <a:gd name="T121" fmla="*/ 16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39" h="456">
                    <a:moveTo>
                      <a:pt x="425" y="166"/>
                    </a:moveTo>
                    <a:lnTo>
                      <a:pt x="187" y="435"/>
                    </a:lnTo>
                    <a:lnTo>
                      <a:pt x="187" y="435"/>
                    </a:lnTo>
                    <a:lnTo>
                      <a:pt x="179" y="443"/>
                    </a:lnTo>
                    <a:lnTo>
                      <a:pt x="169" y="449"/>
                    </a:lnTo>
                    <a:lnTo>
                      <a:pt x="157" y="452"/>
                    </a:lnTo>
                    <a:lnTo>
                      <a:pt x="143" y="455"/>
                    </a:lnTo>
                    <a:lnTo>
                      <a:pt x="130" y="456"/>
                    </a:lnTo>
                    <a:lnTo>
                      <a:pt x="117" y="455"/>
                    </a:lnTo>
                    <a:lnTo>
                      <a:pt x="102" y="453"/>
                    </a:lnTo>
                    <a:lnTo>
                      <a:pt x="89" y="452"/>
                    </a:lnTo>
                    <a:lnTo>
                      <a:pt x="62" y="445"/>
                    </a:lnTo>
                    <a:lnTo>
                      <a:pt x="41" y="440"/>
                    </a:lnTo>
                    <a:lnTo>
                      <a:pt x="20" y="432"/>
                    </a:lnTo>
                    <a:lnTo>
                      <a:pt x="20" y="432"/>
                    </a:lnTo>
                    <a:lnTo>
                      <a:pt x="5" y="424"/>
                    </a:lnTo>
                    <a:lnTo>
                      <a:pt x="1" y="420"/>
                    </a:lnTo>
                    <a:lnTo>
                      <a:pt x="0" y="418"/>
                    </a:lnTo>
                    <a:lnTo>
                      <a:pt x="0" y="415"/>
                    </a:lnTo>
                    <a:lnTo>
                      <a:pt x="1" y="414"/>
                    </a:lnTo>
                    <a:lnTo>
                      <a:pt x="6" y="411"/>
                    </a:lnTo>
                    <a:lnTo>
                      <a:pt x="14" y="410"/>
                    </a:lnTo>
                    <a:lnTo>
                      <a:pt x="22" y="408"/>
                    </a:lnTo>
                    <a:lnTo>
                      <a:pt x="32" y="408"/>
                    </a:lnTo>
                    <a:lnTo>
                      <a:pt x="32" y="408"/>
                    </a:lnTo>
                    <a:lnTo>
                      <a:pt x="45" y="407"/>
                    </a:lnTo>
                    <a:lnTo>
                      <a:pt x="58" y="404"/>
                    </a:lnTo>
                    <a:lnTo>
                      <a:pt x="73" y="399"/>
                    </a:lnTo>
                    <a:lnTo>
                      <a:pt x="87" y="392"/>
                    </a:lnTo>
                    <a:lnTo>
                      <a:pt x="102" y="383"/>
                    </a:lnTo>
                    <a:lnTo>
                      <a:pt x="117" y="374"/>
                    </a:lnTo>
                    <a:lnTo>
                      <a:pt x="133" y="363"/>
                    </a:lnTo>
                    <a:lnTo>
                      <a:pt x="149" y="351"/>
                    </a:lnTo>
                    <a:lnTo>
                      <a:pt x="181" y="323"/>
                    </a:lnTo>
                    <a:lnTo>
                      <a:pt x="212" y="292"/>
                    </a:lnTo>
                    <a:lnTo>
                      <a:pt x="244" y="259"/>
                    </a:lnTo>
                    <a:lnTo>
                      <a:pt x="274" y="223"/>
                    </a:lnTo>
                    <a:lnTo>
                      <a:pt x="302" y="189"/>
                    </a:lnTo>
                    <a:lnTo>
                      <a:pt x="327" y="153"/>
                    </a:lnTo>
                    <a:lnTo>
                      <a:pt x="350" y="119"/>
                    </a:lnTo>
                    <a:lnTo>
                      <a:pt x="368" y="87"/>
                    </a:lnTo>
                    <a:lnTo>
                      <a:pt x="383" y="58"/>
                    </a:lnTo>
                    <a:lnTo>
                      <a:pt x="388" y="46"/>
                    </a:lnTo>
                    <a:lnTo>
                      <a:pt x="392" y="34"/>
                    </a:lnTo>
                    <a:lnTo>
                      <a:pt x="395" y="24"/>
                    </a:lnTo>
                    <a:lnTo>
                      <a:pt x="396" y="14"/>
                    </a:lnTo>
                    <a:lnTo>
                      <a:pt x="396" y="6"/>
                    </a:lnTo>
                    <a:lnTo>
                      <a:pt x="395" y="0"/>
                    </a:lnTo>
                    <a:lnTo>
                      <a:pt x="395" y="0"/>
                    </a:lnTo>
                    <a:lnTo>
                      <a:pt x="405" y="20"/>
                    </a:lnTo>
                    <a:lnTo>
                      <a:pt x="415" y="40"/>
                    </a:lnTo>
                    <a:lnTo>
                      <a:pt x="425" y="65"/>
                    </a:lnTo>
                    <a:lnTo>
                      <a:pt x="431" y="78"/>
                    </a:lnTo>
                    <a:lnTo>
                      <a:pt x="433" y="93"/>
                    </a:lnTo>
                    <a:lnTo>
                      <a:pt x="437" y="106"/>
                    </a:lnTo>
                    <a:lnTo>
                      <a:pt x="439" y="119"/>
                    </a:lnTo>
                    <a:lnTo>
                      <a:pt x="439" y="133"/>
                    </a:lnTo>
                    <a:lnTo>
                      <a:pt x="436" y="145"/>
                    </a:lnTo>
                    <a:lnTo>
                      <a:pt x="432" y="157"/>
                    </a:lnTo>
                    <a:lnTo>
                      <a:pt x="425" y="166"/>
                    </a:lnTo>
                    <a:lnTo>
                      <a:pt x="425" y="1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221">
                <a:extLst>
                  <a:ext uri="{FF2B5EF4-FFF2-40B4-BE49-F238E27FC236}">
                    <a16:creationId xmlns:a16="http://schemas.microsoft.com/office/drawing/2014/main" id="{B8BB7305-39A3-461C-A991-60C0BEA72310}"/>
                  </a:ext>
                </a:extLst>
              </p:cNvPr>
              <p:cNvSpPr>
                <a:spLocks/>
              </p:cNvSpPr>
              <p:nvPr/>
            </p:nvSpPr>
            <p:spPr bwMode="auto">
              <a:xfrm>
                <a:off x="-5627688" y="2747963"/>
                <a:ext cx="31750" cy="31750"/>
              </a:xfrm>
              <a:custGeom>
                <a:avLst/>
                <a:gdLst>
                  <a:gd name="T0" fmla="*/ 80 w 80"/>
                  <a:gd name="T1" fmla="*/ 40 h 80"/>
                  <a:gd name="T2" fmla="*/ 80 w 80"/>
                  <a:gd name="T3" fmla="*/ 40 h 80"/>
                  <a:gd name="T4" fmla="*/ 78 w 80"/>
                  <a:gd name="T5" fmla="*/ 48 h 80"/>
                  <a:gd name="T6" fmla="*/ 77 w 80"/>
                  <a:gd name="T7" fmla="*/ 54 h 80"/>
                  <a:gd name="T8" fmla="*/ 73 w 80"/>
                  <a:gd name="T9" fmla="*/ 61 h 80"/>
                  <a:gd name="T10" fmla="*/ 68 w 80"/>
                  <a:gd name="T11" fmla="*/ 68 h 80"/>
                  <a:gd name="T12" fmla="*/ 62 w 80"/>
                  <a:gd name="T13" fmla="*/ 72 h 80"/>
                  <a:gd name="T14" fmla="*/ 56 w 80"/>
                  <a:gd name="T15" fmla="*/ 76 h 80"/>
                  <a:gd name="T16" fmla="*/ 48 w 80"/>
                  <a:gd name="T17" fmla="*/ 78 h 80"/>
                  <a:gd name="T18" fmla="*/ 40 w 80"/>
                  <a:gd name="T19" fmla="*/ 80 h 80"/>
                  <a:gd name="T20" fmla="*/ 40 w 80"/>
                  <a:gd name="T21" fmla="*/ 80 h 80"/>
                  <a:gd name="T22" fmla="*/ 32 w 80"/>
                  <a:gd name="T23" fmla="*/ 78 h 80"/>
                  <a:gd name="T24" fmla="*/ 24 w 80"/>
                  <a:gd name="T25" fmla="*/ 76 h 80"/>
                  <a:gd name="T26" fmla="*/ 17 w 80"/>
                  <a:gd name="T27" fmla="*/ 72 h 80"/>
                  <a:gd name="T28" fmla="*/ 12 w 80"/>
                  <a:gd name="T29" fmla="*/ 68 h 80"/>
                  <a:gd name="T30" fmla="*/ 6 w 80"/>
                  <a:gd name="T31" fmla="*/ 61 h 80"/>
                  <a:gd name="T32" fmla="*/ 2 w 80"/>
                  <a:gd name="T33" fmla="*/ 54 h 80"/>
                  <a:gd name="T34" fmla="*/ 1 w 80"/>
                  <a:gd name="T35" fmla="*/ 48 h 80"/>
                  <a:gd name="T36" fmla="*/ 0 w 80"/>
                  <a:gd name="T37" fmla="*/ 40 h 80"/>
                  <a:gd name="T38" fmla="*/ 0 w 80"/>
                  <a:gd name="T39" fmla="*/ 40 h 80"/>
                  <a:gd name="T40" fmla="*/ 1 w 80"/>
                  <a:gd name="T41" fmla="*/ 32 h 80"/>
                  <a:gd name="T42" fmla="*/ 2 w 80"/>
                  <a:gd name="T43" fmla="*/ 24 h 80"/>
                  <a:gd name="T44" fmla="*/ 6 w 80"/>
                  <a:gd name="T45" fmla="*/ 17 h 80"/>
                  <a:gd name="T46" fmla="*/ 12 w 80"/>
                  <a:gd name="T47" fmla="*/ 10 h 80"/>
                  <a:gd name="T48" fmla="*/ 17 w 80"/>
                  <a:gd name="T49" fmla="*/ 6 h 80"/>
                  <a:gd name="T50" fmla="*/ 24 w 80"/>
                  <a:gd name="T51" fmla="*/ 2 h 80"/>
                  <a:gd name="T52" fmla="*/ 32 w 80"/>
                  <a:gd name="T53" fmla="*/ 0 h 80"/>
                  <a:gd name="T54" fmla="*/ 40 w 80"/>
                  <a:gd name="T55" fmla="*/ 0 h 80"/>
                  <a:gd name="T56" fmla="*/ 40 w 80"/>
                  <a:gd name="T57" fmla="*/ 0 h 80"/>
                  <a:gd name="T58" fmla="*/ 48 w 80"/>
                  <a:gd name="T59" fmla="*/ 0 h 80"/>
                  <a:gd name="T60" fmla="*/ 56 w 80"/>
                  <a:gd name="T61" fmla="*/ 2 h 80"/>
                  <a:gd name="T62" fmla="*/ 62 w 80"/>
                  <a:gd name="T63" fmla="*/ 6 h 80"/>
                  <a:gd name="T64" fmla="*/ 68 w 80"/>
                  <a:gd name="T65" fmla="*/ 10 h 80"/>
                  <a:gd name="T66" fmla="*/ 73 w 80"/>
                  <a:gd name="T67" fmla="*/ 17 h 80"/>
                  <a:gd name="T68" fmla="*/ 77 w 80"/>
                  <a:gd name="T69" fmla="*/ 24 h 80"/>
                  <a:gd name="T70" fmla="*/ 78 w 80"/>
                  <a:gd name="T71" fmla="*/ 32 h 80"/>
                  <a:gd name="T72" fmla="*/ 80 w 80"/>
                  <a:gd name="T73" fmla="*/ 40 h 80"/>
                  <a:gd name="T74" fmla="*/ 80 w 80"/>
                  <a:gd name="T75" fmla="*/ 4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0" h="80">
                    <a:moveTo>
                      <a:pt x="80" y="40"/>
                    </a:moveTo>
                    <a:lnTo>
                      <a:pt x="80" y="40"/>
                    </a:lnTo>
                    <a:lnTo>
                      <a:pt x="78" y="48"/>
                    </a:lnTo>
                    <a:lnTo>
                      <a:pt x="77" y="54"/>
                    </a:lnTo>
                    <a:lnTo>
                      <a:pt x="73" y="61"/>
                    </a:lnTo>
                    <a:lnTo>
                      <a:pt x="68" y="68"/>
                    </a:lnTo>
                    <a:lnTo>
                      <a:pt x="62" y="72"/>
                    </a:lnTo>
                    <a:lnTo>
                      <a:pt x="56" y="76"/>
                    </a:lnTo>
                    <a:lnTo>
                      <a:pt x="48" y="78"/>
                    </a:lnTo>
                    <a:lnTo>
                      <a:pt x="40" y="80"/>
                    </a:lnTo>
                    <a:lnTo>
                      <a:pt x="40" y="80"/>
                    </a:lnTo>
                    <a:lnTo>
                      <a:pt x="32" y="78"/>
                    </a:lnTo>
                    <a:lnTo>
                      <a:pt x="24" y="76"/>
                    </a:lnTo>
                    <a:lnTo>
                      <a:pt x="17" y="72"/>
                    </a:lnTo>
                    <a:lnTo>
                      <a:pt x="12" y="68"/>
                    </a:lnTo>
                    <a:lnTo>
                      <a:pt x="6" y="61"/>
                    </a:lnTo>
                    <a:lnTo>
                      <a:pt x="2" y="54"/>
                    </a:lnTo>
                    <a:lnTo>
                      <a:pt x="1" y="48"/>
                    </a:lnTo>
                    <a:lnTo>
                      <a:pt x="0" y="40"/>
                    </a:lnTo>
                    <a:lnTo>
                      <a:pt x="0" y="40"/>
                    </a:lnTo>
                    <a:lnTo>
                      <a:pt x="1" y="32"/>
                    </a:lnTo>
                    <a:lnTo>
                      <a:pt x="2" y="24"/>
                    </a:lnTo>
                    <a:lnTo>
                      <a:pt x="6" y="17"/>
                    </a:lnTo>
                    <a:lnTo>
                      <a:pt x="12" y="10"/>
                    </a:lnTo>
                    <a:lnTo>
                      <a:pt x="17" y="6"/>
                    </a:lnTo>
                    <a:lnTo>
                      <a:pt x="24" y="2"/>
                    </a:lnTo>
                    <a:lnTo>
                      <a:pt x="32" y="0"/>
                    </a:lnTo>
                    <a:lnTo>
                      <a:pt x="40" y="0"/>
                    </a:lnTo>
                    <a:lnTo>
                      <a:pt x="40" y="0"/>
                    </a:lnTo>
                    <a:lnTo>
                      <a:pt x="48" y="0"/>
                    </a:lnTo>
                    <a:lnTo>
                      <a:pt x="56" y="2"/>
                    </a:lnTo>
                    <a:lnTo>
                      <a:pt x="62" y="6"/>
                    </a:lnTo>
                    <a:lnTo>
                      <a:pt x="68" y="10"/>
                    </a:lnTo>
                    <a:lnTo>
                      <a:pt x="73" y="17"/>
                    </a:lnTo>
                    <a:lnTo>
                      <a:pt x="77" y="24"/>
                    </a:lnTo>
                    <a:lnTo>
                      <a:pt x="78" y="32"/>
                    </a:lnTo>
                    <a:lnTo>
                      <a:pt x="80" y="40"/>
                    </a:lnTo>
                    <a:lnTo>
                      <a:pt x="80" y="40"/>
                    </a:lnTo>
                    <a:close/>
                  </a:path>
                </a:pathLst>
              </a:custGeom>
              <a:solidFill>
                <a:srgbClr val="197C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222">
                <a:extLst>
                  <a:ext uri="{FF2B5EF4-FFF2-40B4-BE49-F238E27FC236}">
                    <a16:creationId xmlns:a16="http://schemas.microsoft.com/office/drawing/2014/main" id="{AE7877F0-90DD-4D9D-ACF6-781369CFEAE6}"/>
                  </a:ext>
                </a:extLst>
              </p:cNvPr>
              <p:cNvSpPr>
                <a:spLocks/>
              </p:cNvSpPr>
              <p:nvPr/>
            </p:nvSpPr>
            <p:spPr bwMode="auto">
              <a:xfrm>
                <a:off x="-5589588" y="2784475"/>
                <a:ext cx="31750" cy="31750"/>
              </a:xfrm>
              <a:custGeom>
                <a:avLst/>
                <a:gdLst>
                  <a:gd name="T0" fmla="*/ 80 w 80"/>
                  <a:gd name="T1" fmla="*/ 40 h 80"/>
                  <a:gd name="T2" fmla="*/ 80 w 80"/>
                  <a:gd name="T3" fmla="*/ 40 h 80"/>
                  <a:gd name="T4" fmla="*/ 80 w 80"/>
                  <a:gd name="T5" fmla="*/ 48 h 80"/>
                  <a:gd name="T6" fmla="*/ 77 w 80"/>
                  <a:gd name="T7" fmla="*/ 56 h 80"/>
                  <a:gd name="T8" fmla="*/ 73 w 80"/>
                  <a:gd name="T9" fmla="*/ 62 h 80"/>
                  <a:gd name="T10" fmla="*/ 69 w 80"/>
                  <a:gd name="T11" fmla="*/ 68 h 80"/>
                  <a:gd name="T12" fmla="*/ 62 w 80"/>
                  <a:gd name="T13" fmla="*/ 73 h 80"/>
                  <a:gd name="T14" fmla="*/ 56 w 80"/>
                  <a:gd name="T15" fmla="*/ 77 h 80"/>
                  <a:gd name="T16" fmla="*/ 48 w 80"/>
                  <a:gd name="T17" fmla="*/ 78 h 80"/>
                  <a:gd name="T18" fmla="*/ 40 w 80"/>
                  <a:gd name="T19" fmla="*/ 80 h 80"/>
                  <a:gd name="T20" fmla="*/ 40 w 80"/>
                  <a:gd name="T21" fmla="*/ 80 h 80"/>
                  <a:gd name="T22" fmla="*/ 32 w 80"/>
                  <a:gd name="T23" fmla="*/ 78 h 80"/>
                  <a:gd name="T24" fmla="*/ 25 w 80"/>
                  <a:gd name="T25" fmla="*/ 77 h 80"/>
                  <a:gd name="T26" fmla="*/ 18 w 80"/>
                  <a:gd name="T27" fmla="*/ 73 h 80"/>
                  <a:gd name="T28" fmla="*/ 12 w 80"/>
                  <a:gd name="T29" fmla="*/ 68 h 80"/>
                  <a:gd name="T30" fmla="*/ 8 w 80"/>
                  <a:gd name="T31" fmla="*/ 62 h 80"/>
                  <a:gd name="T32" fmla="*/ 4 w 80"/>
                  <a:gd name="T33" fmla="*/ 56 h 80"/>
                  <a:gd name="T34" fmla="*/ 1 w 80"/>
                  <a:gd name="T35" fmla="*/ 48 h 80"/>
                  <a:gd name="T36" fmla="*/ 0 w 80"/>
                  <a:gd name="T37" fmla="*/ 40 h 80"/>
                  <a:gd name="T38" fmla="*/ 0 w 80"/>
                  <a:gd name="T39" fmla="*/ 40 h 80"/>
                  <a:gd name="T40" fmla="*/ 1 w 80"/>
                  <a:gd name="T41" fmla="*/ 32 h 80"/>
                  <a:gd name="T42" fmla="*/ 4 w 80"/>
                  <a:gd name="T43" fmla="*/ 24 h 80"/>
                  <a:gd name="T44" fmla="*/ 8 w 80"/>
                  <a:gd name="T45" fmla="*/ 17 h 80"/>
                  <a:gd name="T46" fmla="*/ 12 w 80"/>
                  <a:gd name="T47" fmla="*/ 12 h 80"/>
                  <a:gd name="T48" fmla="*/ 18 w 80"/>
                  <a:gd name="T49" fmla="*/ 7 h 80"/>
                  <a:gd name="T50" fmla="*/ 25 w 80"/>
                  <a:gd name="T51" fmla="*/ 3 h 80"/>
                  <a:gd name="T52" fmla="*/ 32 w 80"/>
                  <a:gd name="T53" fmla="*/ 1 h 80"/>
                  <a:gd name="T54" fmla="*/ 40 w 80"/>
                  <a:gd name="T55" fmla="*/ 0 h 80"/>
                  <a:gd name="T56" fmla="*/ 40 w 80"/>
                  <a:gd name="T57" fmla="*/ 0 h 80"/>
                  <a:gd name="T58" fmla="*/ 48 w 80"/>
                  <a:gd name="T59" fmla="*/ 1 h 80"/>
                  <a:gd name="T60" fmla="*/ 56 w 80"/>
                  <a:gd name="T61" fmla="*/ 3 h 80"/>
                  <a:gd name="T62" fmla="*/ 62 w 80"/>
                  <a:gd name="T63" fmla="*/ 7 h 80"/>
                  <a:gd name="T64" fmla="*/ 69 w 80"/>
                  <a:gd name="T65" fmla="*/ 12 h 80"/>
                  <a:gd name="T66" fmla="*/ 73 w 80"/>
                  <a:gd name="T67" fmla="*/ 17 h 80"/>
                  <a:gd name="T68" fmla="*/ 77 w 80"/>
                  <a:gd name="T69" fmla="*/ 24 h 80"/>
                  <a:gd name="T70" fmla="*/ 80 w 80"/>
                  <a:gd name="T71" fmla="*/ 32 h 80"/>
                  <a:gd name="T72" fmla="*/ 80 w 80"/>
                  <a:gd name="T73" fmla="*/ 40 h 80"/>
                  <a:gd name="T74" fmla="*/ 80 w 80"/>
                  <a:gd name="T75" fmla="*/ 4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0" h="80">
                    <a:moveTo>
                      <a:pt x="80" y="40"/>
                    </a:moveTo>
                    <a:lnTo>
                      <a:pt x="80" y="40"/>
                    </a:lnTo>
                    <a:lnTo>
                      <a:pt x="80" y="48"/>
                    </a:lnTo>
                    <a:lnTo>
                      <a:pt x="77" y="56"/>
                    </a:lnTo>
                    <a:lnTo>
                      <a:pt x="73" y="62"/>
                    </a:lnTo>
                    <a:lnTo>
                      <a:pt x="69" y="68"/>
                    </a:lnTo>
                    <a:lnTo>
                      <a:pt x="62" y="73"/>
                    </a:lnTo>
                    <a:lnTo>
                      <a:pt x="56" y="77"/>
                    </a:lnTo>
                    <a:lnTo>
                      <a:pt x="48" y="78"/>
                    </a:lnTo>
                    <a:lnTo>
                      <a:pt x="40" y="80"/>
                    </a:lnTo>
                    <a:lnTo>
                      <a:pt x="40" y="80"/>
                    </a:lnTo>
                    <a:lnTo>
                      <a:pt x="32" y="78"/>
                    </a:lnTo>
                    <a:lnTo>
                      <a:pt x="25" y="77"/>
                    </a:lnTo>
                    <a:lnTo>
                      <a:pt x="18" y="73"/>
                    </a:lnTo>
                    <a:lnTo>
                      <a:pt x="12" y="68"/>
                    </a:lnTo>
                    <a:lnTo>
                      <a:pt x="8" y="62"/>
                    </a:lnTo>
                    <a:lnTo>
                      <a:pt x="4" y="56"/>
                    </a:lnTo>
                    <a:lnTo>
                      <a:pt x="1" y="48"/>
                    </a:lnTo>
                    <a:lnTo>
                      <a:pt x="0" y="40"/>
                    </a:lnTo>
                    <a:lnTo>
                      <a:pt x="0" y="40"/>
                    </a:lnTo>
                    <a:lnTo>
                      <a:pt x="1" y="32"/>
                    </a:lnTo>
                    <a:lnTo>
                      <a:pt x="4" y="24"/>
                    </a:lnTo>
                    <a:lnTo>
                      <a:pt x="8" y="17"/>
                    </a:lnTo>
                    <a:lnTo>
                      <a:pt x="12" y="12"/>
                    </a:lnTo>
                    <a:lnTo>
                      <a:pt x="18" y="7"/>
                    </a:lnTo>
                    <a:lnTo>
                      <a:pt x="25" y="3"/>
                    </a:lnTo>
                    <a:lnTo>
                      <a:pt x="32" y="1"/>
                    </a:lnTo>
                    <a:lnTo>
                      <a:pt x="40" y="0"/>
                    </a:lnTo>
                    <a:lnTo>
                      <a:pt x="40" y="0"/>
                    </a:lnTo>
                    <a:lnTo>
                      <a:pt x="48" y="1"/>
                    </a:lnTo>
                    <a:lnTo>
                      <a:pt x="56" y="3"/>
                    </a:lnTo>
                    <a:lnTo>
                      <a:pt x="62" y="7"/>
                    </a:lnTo>
                    <a:lnTo>
                      <a:pt x="69" y="12"/>
                    </a:lnTo>
                    <a:lnTo>
                      <a:pt x="73" y="17"/>
                    </a:lnTo>
                    <a:lnTo>
                      <a:pt x="77" y="24"/>
                    </a:lnTo>
                    <a:lnTo>
                      <a:pt x="80" y="32"/>
                    </a:lnTo>
                    <a:lnTo>
                      <a:pt x="80" y="40"/>
                    </a:lnTo>
                    <a:lnTo>
                      <a:pt x="80" y="40"/>
                    </a:lnTo>
                    <a:close/>
                  </a:path>
                </a:pathLst>
              </a:custGeom>
              <a:solidFill>
                <a:srgbClr val="197C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223">
                <a:extLst>
                  <a:ext uri="{FF2B5EF4-FFF2-40B4-BE49-F238E27FC236}">
                    <a16:creationId xmlns:a16="http://schemas.microsoft.com/office/drawing/2014/main" id="{1B1F4684-0788-4810-BBFB-F0A578C7F917}"/>
                  </a:ext>
                </a:extLst>
              </p:cNvPr>
              <p:cNvSpPr>
                <a:spLocks/>
              </p:cNvSpPr>
              <p:nvPr/>
            </p:nvSpPr>
            <p:spPr bwMode="auto">
              <a:xfrm>
                <a:off x="-5553075" y="2822575"/>
                <a:ext cx="31750" cy="31750"/>
              </a:xfrm>
              <a:custGeom>
                <a:avLst/>
                <a:gdLst>
                  <a:gd name="T0" fmla="*/ 80 w 80"/>
                  <a:gd name="T1" fmla="*/ 40 h 80"/>
                  <a:gd name="T2" fmla="*/ 80 w 80"/>
                  <a:gd name="T3" fmla="*/ 40 h 80"/>
                  <a:gd name="T4" fmla="*/ 80 w 80"/>
                  <a:gd name="T5" fmla="*/ 48 h 80"/>
                  <a:gd name="T6" fmla="*/ 77 w 80"/>
                  <a:gd name="T7" fmla="*/ 56 h 80"/>
                  <a:gd name="T8" fmla="*/ 73 w 80"/>
                  <a:gd name="T9" fmla="*/ 62 h 80"/>
                  <a:gd name="T10" fmla="*/ 68 w 80"/>
                  <a:gd name="T11" fmla="*/ 68 h 80"/>
                  <a:gd name="T12" fmla="*/ 62 w 80"/>
                  <a:gd name="T13" fmla="*/ 73 h 80"/>
                  <a:gd name="T14" fmla="*/ 56 w 80"/>
                  <a:gd name="T15" fmla="*/ 77 h 80"/>
                  <a:gd name="T16" fmla="*/ 48 w 80"/>
                  <a:gd name="T17" fmla="*/ 78 h 80"/>
                  <a:gd name="T18" fmla="*/ 40 w 80"/>
                  <a:gd name="T19" fmla="*/ 80 h 80"/>
                  <a:gd name="T20" fmla="*/ 40 w 80"/>
                  <a:gd name="T21" fmla="*/ 80 h 80"/>
                  <a:gd name="T22" fmla="*/ 32 w 80"/>
                  <a:gd name="T23" fmla="*/ 78 h 80"/>
                  <a:gd name="T24" fmla="*/ 24 w 80"/>
                  <a:gd name="T25" fmla="*/ 77 h 80"/>
                  <a:gd name="T26" fmla="*/ 17 w 80"/>
                  <a:gd name="T27" fmla="*/ 73 h 80"/>
                  <a:gd name="T28" fmla="*/ 12 w 80"/>
                  <a:gd name="T29" fmla="*/ 68 h 80"/>
                  <a:gd name="T30" fmla="*/ 6 w 80"/>
                  <a:gd name="T31" fmla="*/ 62 h 80"/>
                  <a:gd name="T32" fmla="*/ 4 w 80"/>
                  <a:gd name="T33" fmla="*/ 56 h 80"/>
                  <a:gd name="T34" fmla="*/ 1 w 80"/>
                  <a:gd name="T35" fmla="*/ 48 h 80"/>
                  <a:gd name="T36" fmla="*/ 0 w 80"/>
                  <a:gd name="T37" fmla="*/ 40 h 80"/>
                  <a:gd name="T38" fmla="*/ 0 w 80"/>
                  <a:gd name="T39" fmla="*/ 40 h 80"/>
                  <a:gd name="T40" fmla="*/ 1 w 80"/>
                  <a:gd name="T41" fmla="*/ 32 h 80"/>
                  <a:gd name="T42" fmla="*/ 4 w 80"/>
                  <a:gd name="T43" fmla="*/ 24 h 80"/>
                  <a:gd name="T44" fmla="*/ 6 w 80"/>
                  <a:gd name="T45" fmla="*/ 17 h 80"/>
                  <a:gd name="T46" fmla="*/ 12 w 80"/>
                  <a:gd name="T47" fmla="*/ 12 h 80"/>
                  <a:gd name="T48" fmla="*/ 17 w 80"/>
                  <a:gd name="T49" fmla="*/ 6 h 80"/>
                  <a:gd name="T50" fmla="*/ 24 w 80"/>
                  <a:gd name="T51" fmla="*/ 2 h 80"/>
                  <a:gd name="T52" fmla="*/ 32 w 80"/>
                  <a:gd name="T53" fmla="*/ 0 h 80"/>
                  <a:gd name="T54" fmla="*/ 40 w 80"/>
                  <a:gd name="T55" fmla="*/ 0 h 80"/>
                  <a:gd name="T56" fmla="*/ 40 w 80"/>
                  <a:gd name="T57" fmla="*/ 0 h 80"/>
                  <a:gd name="T58" fmla="*/ 48 w 80"/>
                  <a:gd name="T59" fmla="*/ 0 h 80"/>
                  <a:gd name="T60" fmla="*/ 56 w 80"/>
                  <a:gd name="T61" fmla="*/ 2 h 80"/>
                  <a:gd name="T62" fmla="*/ 62 w 80"/>
                  <a:gd name="T63" fmla="*/ 6 h 80"/>
                  <a:gd name="T64" fmla="*/ 68 w 80"/>
                  <a:gd name="T65" fmla="*/ 12 h 80"/>
                  <a:gd name="T66" fmla="*/ 73 w 80"/>
                  <a:gd name="T67" fmla="*/ 17 h 80"/>
                  <a:gd name="T68" fmla="*/ 77 w 80"/>
                  <a:gd name="T69" fmla="*/ 24 h 80"/>
                  <a:gd name="T70" fmla="*/ 80 w 80"/>
                  <a:gd name="T71" fmla="*/ 32 h 80"/>
                  <a:gd name="T72" fmla="*/ 80 w 80"/>
                  <a:gd name="T73" fmla="*/ 40 h 80"/>
                  <a:gd name="T74" fmla="*/ 80 w 80"/>
                  <a:gd name="T75" fmla="*/ 4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0" h="80">
                    <a:moveTo>
                      <a:pt x="80" y="40"/>
                    </a:moveTo>
                    <a:lnTo>
                      <a:pt x="80" y="40"/>
                    </a:lnTo>
                    <a:lnTo>
                      <a:pt x="80" y="48"/>
                    </a:lnTo>
                    <a:lnTo>
                      <a:pt x="77" y="56"/>
                    </a:lnTo>
                    <a:lnTo>
                      <a:pt x="73" y="62"/>
                    </a:lnTo>
                    <a:lnTo>
                      <a:pt x="68" y="68"/>
                    </a:lnTo>
                    <a:lnTo>
                      <a:pt x="62" y="73"/>
                    </a:lnTo>
                    <a:lnTo>
                      <a:pt x="56" y="77"/>
                    </a:lnTo>
                    <a:lnTo>
                      <a:pt x="48" y="78"/>
                    </a:lnTo>
                    <a:lnTo>
                      <a:pt x="40" y="80"/>
                    </a:lnTo>
                    <a:lnTo>
                      <a:pt x="40" y="80"/>
                    </a:lnTo>
                    <a:lnTo>
                      <a:pt x="32" y="78"/>
                    </a:lnTo>
                    <a:lnTo>
                      <a:pt x="24" y="77"/>
                    </a:lnTo>
                    <a:lnTo>
                      <a:pt x="17" y="73"/>
                    </a:lnTo>
                    <a:lnTo>
                      <a:pt x="12" y="68"/>
                    </a:lnTo>
                    <a:lnTo>
                      <a:pt x="6" y="62"/>
                    </a:lnTo>
                    <a:lnTo>
                      <a:pt x="4" y="56"/>
                    </a:lnTo>
                    <a:lnTo>
                      <a:pt x="1" y="48"/>
                    </a:lnTo>
                    <a:lnTo>
                      <a:pt x="0" y="40"/>
                    </a:lnTo>
                    <a:lnTo>
                      <a:pt x="0" y="40"/>
                    </a:lnTo>
                    <a:lnTo>
                      <a:pt x="1" y="32"/>
                    </a:lnTo>
                    <a:lnTo>
                      <a:pt x="4" y="24"/>
                    </a:lnTo>
                    <a:lnTo>
                      <a:pt x="6" y="17"/>
                    </a:lnTo>
                    <a:lnTo>
                      <a:pt x="12" y="12"/>
                    </a:lnTo>
                    <a:lnTo>
                      <a:pt x="17" y="6"/>
                    </a:lnTo>
                    <a:lnTo>
                      <a:pt x="24" y="2"/>
                    </a:lnTo>
                    <a:lnTo>
                      <a:pt x="32" y="0"/>
                    </a:lnTo>
                    <a:lnTo>
                      <a:pt x="40" y="0"/>
                    </a:lnTo>
                    <a:lnTo>
                      <a:pt x="40" y="0"/>
                    </a:lnTo>
                    <a:lnTo>
                      <a:pt x="48" y="0"/>
                    </a:lnTo>
                    <a:lnTo>
                      <a:pt x="56" y="2"/>
                    </a:lnTo>
                    <a:lnTo>
                      <a:pt x="62" y="6"/>
                    </a:lnTo>
                    <a:lnTo>
                      <a:pt x="68" y="12"/>
                    </a:lnTo>
                    <a:lnTo>
                      <a:pt x="73" y="17"/>
                    </a:lnTo>
                    <a:lnTo>
                      <a:pt x="77" y="24"/>
                    </a:lnTo>
                    <a:lnTo>
                      <a:pt x="80" y="32"/>
                    </a:lnTo>
                    <a:lnTo>
                      <a:pt x="80" y="40"/>
                    </a:lnTo>
                    <a:lnTo>
                      <a:pt x="80" y="40"/>
                    </a:lnTo>
                    <a:close/>
                  </a:path>
                </a:pathLst>
              </a:custGeom>
              <a:solidFill>
                <a:srgbClr val="197C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224">
                <a:extLst>
                  <a:ext uri="{FF2B5EF4-FFF2-40B4-BE49-F238E27FC236}">
                    <a16:creationId xmlns:a16="http://schemas.microsoft.com/office/drawing/2014/main" id="{AD4296B4-2358-4333-AC2D-F9D88B8A62DB}"/>
                  </a:ext>
                </a:extLst>
              </p:cNvPr>
              <p:cNvSpPr>
                <a:spLocks/>
              </p:cNvSpPr>
              <p:nvPr/>
            </p:nvSpPr>
            <p:spPr bwMode="auto">
              <a:xfrm>
                <a:off x="-4572000" y="2589213"/>
                <a:ext cx="638175" cy="1511300"/>
              </a:xfrm>
              <a:custGeom>
                <a:avLst/>
                <a:gdLst>
                  <a:gd name="T0" fmla="*/ 1544 w 1609"/>
                  <a:gd name="T1" fmla="*/ 72 h 3809"/>
                  <a:gd name="T2" fmla="*/ 1511 w 1609"/>
                  <a:gd name="T3" fmla="*/ 133 h 3809"/>
                  <a:gd name="T4" fmla="*/ 1475 w 1609"/>
                  <a:gd name="T5" fmla="*/ 209 h 3809"/>
                  <a:gd name="T6" fmla="*/ 1431 w 1609"/>
                  <a:gd name="T7" fmla="*/ 311 h 3809"/>
                  <a:gd name="T8" fmla="*/ 1382 w 1609"/>
                  <a:gd name="T9" fmla="*/ 442 h 3809"/>
                  <a:gd name="T10" fmla="*/ 1334 w 1609"/>
                  <a:gd name="T11" fmla="*/ 600 h 3809"/>
                  <a:gd name="T12" fmla="*/ 1287 w 1609"/>
                  <a:gd name="T13" fmla="*/ 782 h 3809"/>
                  <a:gd name="T14" fmla="*/ 1257 w 1609"/>
                  <a:gd name="T15" fmla="*/ 935 h 3809"/>
                  <a:gd name="T16" fmla="*/ 1239 w 1609"/>
                  <a:gd name="T17" fmla="*/ 1046 h 3809"/>
                  <a:gd name="T18" fmla="*/ 1225 w 1609"/>
                  <a:gd name="T19" fmla="*/ 1160 h 3809"/>
                  <a:gd name="T20" fmla="*/ 1213 w 1609"/>
                  <a:gd name="T21" fmla="*/ 1283 h 3809"/>
                  <a:gd name="T22" fmla="*/ 1206 w 1609"/>
                  <a:gd name="T23" fmla="*/ 1409 h 3809"/>
                  <a:gd name="T24" fmla="*/ 1202 w 1609"/>
                  <a:gd name="T25" fmla="*/ 1542 h 3809"/>
                  <a:gd name="T26" fmla="*/ 1203 w 1609"/>
                  <a:gd name="T27" fmla="*/ 1679 h 3809"/>
                  <a:gd name="T28" fmla="*/ 1210 w 1609"/>
                  <a:gd name="T29" fmla="*/ 1823 h 3809"/>
                  <a:gd name="T30" fmla="*/ 1221 w 1609"/>
                  <a:gd name="T31" fmla="*/ 1971 h 3809"/>
                  <a:gd name="T32" fmla="*/ 1239 w 1609"/>
                  <a:gd name="T33" fmla="*/ 2124 h 3809"/>
                  <a:gd name="T34" fmla="*/ 1263 w 1609"/>
                  <a:gd name="T35" fmla="*/ 2282 h 3809"/>
                  <a:gd name="T36" fmla="*/ 1294 w 1609"/>
                  <a:gd name="T37" fmla="*/ 2446 h 3809"/>
                  <a:gd name="T38" fmla="*/ 1333 w 1609"/>
                  <a:gd name="T39" fmla="*/ 2614 h 3809"/>
                  <a:gd name="T40" fmla="*/ 1379 w 1609"/>
                  <a:gd name="T41" fmla="*/ 2785 h 3809"/>
                  <a:gd name="T42" fmla="*/ 1434 w 1609"/>
                  <a:gd name="T43" fmla="*/ 2962 h 3809"/>
                  <a:gd name="T44" fmla="*/ 1498 w 1609"/>
                  <a:gd name="T45" fmla="*/ 3143 h 3809"/>
                  <a:gd name="T46" fmla="*/ 1569 w 1609"/>
                  <a:gd name="T47" fmla="*/ 3330 h 3809"/>
                  <a:gd name="T48" fmla="*/ 1609 w 1609"/>
                  <a:gd name="T49" fmla="*/ 3423 h 3809"/>
                  <a:gd name="T50" fmla="*/ 1314 w 1609"/>
                  <a:gd name="T51" fmla="*/ 3545 h 3809"/>
                  <a:gd name="T52" fmla="*/ 960 w 1609"/>
                  <a:gd name="T53" fmla="*/ 3688 h 3809"/>
                  <a:gd name="T54" fmla="*/ 796 w 1609"/>
                  <a:gd name="T55" fmla="*/ 3749 h 3809"/>
                  <a:gd name="T56" fmla="*/ 670 w 1609"/>
                  <a:gd name="T57" fmla="*/ 3793 h 3809"/>
                  <a:gd name="T58" fmla="*/ 611 w 1609"/>
                  <a:gd name="T59" fmla="*/ 3808 h 3809"/>
                  <a:gd name="T60" fmla="*/ 601 w 1609"/>
                  <a:gd name="T61" fmla="*/ 3809 h 3809"/>
                  <a:gd name="T62" fmla="*/ 591 w 1609"/>
                  <a:gd name="T63" fmla="*/ 3808 h 3809"/>
                  <a:gd name="T64" fmla="*/ 566 w 1609"/>
                  <a:gd name="T65" fmla="*/ 3793 h 3809"/>
                  <a:gd name="T66" fmla="*/ 531 w 1609"/>
                  <a:gd name="T67" fmla="*/ 3766 h 3809"/>
                  <a:gd name="T68" fmla="*/ 470 w 1609"/>
                  <a:gd name="T69" fmla="*/ 3708 h 3809"/>
                  <a:gd name="T70" fmla="*/ 372 w 1609"/>
                  <a:gd name="T71" fmla="*/ 3603 h 3809"/>
                  <a:gd name="T72" fmla="*/ 268 w 1609"/>
                  <a:gd name="T73" fmla="*/ 3483 h 3809"/>
                  <a:gd name="T74" fmla="*/ 82 w 1609"/>
                  <a:gd name="T75" fmla="*/ 3259 h 3809"/>
                  <a:gd name="T76" fmla="*/ 0 w 1609"/>
                  <a:gd name="T77" fmla="*/ 222 h 3809"/>
                  <a:gd name="T78" fmla="*/ 1544 w 1609"/>
                  <a:gd name="T79" fmla="*/ 72 h 3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09" h="3809">
                    <a:moveTo>
                      <a:pt x="1544" y="72"/>
                    </a:moveTo>
                    <a:lnTo>
                      <a:pt x="1544" y="72"/>
                    </a:lnTo>
                    <a:lnTo>
                      <a:pt x="1535" y="88"/>
                    </a:lnTo>
                    <a:lnTo>
                      <a:pt x="1511" y="133"/>
                    </a:lnTo>
                    <a:lnTo>
                      <a:pt x="1494" y="167"/>
                    </a:lnTo>
                    <a:lnTo>
                      <a:pt x="1475" y="209"/>
                    </a:lnTo>
                    <a:lnTo>
                      <a:pt x="1454" y="257"/>
                    </a:lnTo>
                    <a:lnTo>
                      <a:pt x="1431" y="311"/>
                    </a:lnTo>
                    <a:lnTo>
                      <a:pt x="1407" y="374"/>
                    </a:lnTo>
                    <a:lnTo>
                      <a:pt x="1382" y="442"/>
                    </a:lnTo>
                    <a:lnTo>
                      <a:pt x="1358" y="517"/>
                    </a:lnTo>
                    <a:lnTo>
                      <a:pt x="1334" y="600"/>
                    </a:lnTo>
                    <a:lnTo>
                      <a:pt x="1310" y="688"/>
                    </a:lnTo>
                    <a:lnTo>
                      <a:pt x="1287" y="782"/>
                    </a:lnTo>
                    <a:lnTo>
                      <a:pt x="1266" y="883"/>
                    </a:lnTo>
                    <a:lnTo>
                      <a:pt x="1257" y="935"/>
                    </a:lnTo>
                    <a:lnTo>
                      <a:pt x="1247" y="990"/>
                    </a:lnTo>
                    <a:lnTo>
                      <a:pt x="1239" y="1046"/>
                    </a:lnTo>
                    <a:lnTo>
                      <a:pt x="1231" y="1102"/>
                    </a:lnTo>
                    <a:lnTo>
                      <a:pt x="1225" y="1160"/>
                    </a:lnTo>
                    <a:lnTo>
                      <a:pt x="1218" y="1220"/>
                    </a:lnTo>
                    <a:lnTo>
                      <a:pt x="1213" y="1283"/>
                    </a:lnTo>
                    <a:lnTo>
                      <a:pt x="1209" y="1345"/>
                    </a:lnTo>
                    <a:lnTo>
                      <a:pt x="1206" y="1409"/>
                    </a:lnTo>
                    <a:lnTo>
                      <a:pt x="1203" y="1474"/>
                    </a:lnTo>
                    <a:lnTo>
                      <a:pt x="1202" y="1542"/>
                    </a:lnTo>
                    <a:lnTo>
                      <a:pt x="1202" y="1610"/>
                    </a:lnTo>
                    <a:lnTo>
                      <a:pt x="1203" y="1679"/>
                    </a:lnTo>
                    <a:lnTo>
                      <a:pt x="1206" y="1750"/>
                    </a:lnTo>
                    <a:lnTo>
                      <a:pt x="1210" y="1823"/>
                    </a:lnTo>
                    <a:lnTo>
                      <a:pt x="1214" y="1896"/>
                    </a:lnTo>
                    <a:lnTo>
                      <a:pt x="1221" y="1971"/>
                    </a:lnTo>
                    <a:lnTo>
                      <a:pt x="1230" y="2047"/>
                    </a:lnTo>
                    <a:lnTo>
                      <a:pt x="1239" y="2124"/>
                    </a:lnTo>
                    <a:lnTo>
                      <a:pt x="1250" y="2202"/>
                    </a:lnTo>
                    <a:lnTo>
                      <a:pt x="1263" y="2282"/>
                    </a:lnTo>
                    <a:lnTo>
                      <a:pt x="1278" y="2364"/>
                    </a:lnTo>
                    <a:lnTo>
                      <a:pt x="1294" y="2446"/>
                    </a:lnTo>
                    <a:lnTo>
                      <a:pt x="1313" y="2529"/>
                    </a:lnTo>
                    <a:lnTo>
                      <a:pt x="1333" y="2614"/>
                    </a:lnTo>
                    <a:lnTo>
                      <a:pt x="1355" y="2699"/>
                    </a:lnTo>
                    <a:lnTo>
                      <a:pt x="1379" y="2785"/>
                    </a:lnTo>
                    <a:lnTo>
                      <a:pt x="1406" y="2873"/>
                    </a:lnTo>
                    <a:lnTo>
                      <a:pt x="1434" y="2962"/>
                    </a:lnTo>
                    <a:lnTo>
                      <a:pt x="1464" y="3053"/>
                    </a:lnTo>
                    <a:lnTo>
                      <a:pt x="1498" y="3143"/>
                    </a:lnTo>
                    <a:lnTo>
                      <a:pt x="1532" y="3237"/>
                    </a:lnTo>
                    <a:lnTo>
                      <a:pt x="1569" y="3330"/>
                    </a:lnTo>
                    <a:lnTo>
                      <a:pt x="1609" y="3423"/>
                    </a:lnTo>
                    <a:lnTo>
                      <a:pt x="1609" y="3423"/>
                    </a:lnTo>
                    <a:lnTo>
                      <a:pt x="1464" y="3484"/>
                    </a:lnTo>
                    <a:lnTo>
                      <a:pt x="1314" y="3545"/>
                    </a:lnTo>
                    <a:lnTo>
                      <a:pt x="1140" y="3616"/>
                    </a:lnTo>
                    <a:lnTo>
                      <a:pt x="960" y="3688"/>
                    </a:lnTo>
                    <a:lnTo>
                      <a:pt x="875" y="3720"/>
                    </a:lnTo>
                    <a:lnTo>
                      <a:pt x="796" y="3749"/>
                    </a:lnTo>
                    <a:lnTo>
                      <a:pt x="727" y="3774"/>
                    </a:lnTo>
                    <a:lnTo>
                      <a:pt x="670" y="3793"/>
                    </a:lnTo>
                    <a:lnTo>
                      <a:pt x="627" y="3805"/>
                    </a:lnTo>
                    <a:lnTo>
                      <a:pt x="611" y="3808"/>
                    </a:lnTo>
                    <a:lnTo>
                      <a:pt x="601" y="3809"/>
                    </a:lnTo>
                    <a:lnTo>
                      <a:pt x="601" y="3809"/>
                    </a:lnTo>
                    <a:lnTo>
                      <a:pt x="597" y="3809"/>
                    </a:lnTo>
                    <a:lnTo>
                      <a:pt x="591" y="3808"/>
                    </a:lnTo>
                    <a:lnTo>
                      <a:pt x="579" y="3802"/>
                    </a:lnTo>
                    <a:lnTo>
                      <a:pt x="566" y="3793"/>
                    </a:lnTo>
                    <a:lnTo>
                      <a:pt x="550" y="3781"/>
                    </a:lnTo>
                    <a:lnTo>
                      <a:pt x="531" y="3766"/>
                    </a:lnTo>
                    <a:lnTo>
                      <a:pt x="513" y="3749"/>
                    </a:lnTo>
                    <a:lnTo>
                      <a:pt x="470" y="3708"/>
                    </a:lnTo>
                    <a:lnTo>
                      <a:pt x="422" y="3659"/>
                    </a:lnTo>
                    <a:lnTo>
                      <a:pt x="372" y="3603"/>
                    </a:lnTo>
                    <a:lnTo>
                      <a:pt x="320" y="3544"/>
                    </a:lnTo>
                    <a:lnTo>
                      <a:pt x="268" y="3483"/>
                    </a:lnTo>
                    <a:lnTo>
                      <a:pt x="167" y="3363"/>
                    </a:lnTo>
                    <a:lnTo>
                      <a:pt x="82" y="3259"/>
                    </a:lnTo>
                    <a:lnTo>
                      <a:pt x="0" y="3157"/>
                    </a:lnTo>
                    <a:lnTo>
                      <a:pt x="0" y="222"/>
                    </a:lnTo>
                    <a:lnTo>
                      <a:pt x="1544" y="0"/>
                    </a:lnTo>
                    <a:lnTo>
                      <a:pt x="1544" y="72"/>
                    </a:lnTo>
                    <a:close/>
                  </a:path>
                </a:pathLst>
              </a:custGeom>
              <a:solidFill>
                <a:srgbClr val="4ABF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225">
                <a:extLst>
                  <a:ext uri="{FF2B5EF4-FFF2-40B4-BE49-F238E27FC236}">
                    <a16:creationId xmlns:a16="http://schemas.microsoft.com/office/drawing/2014/main" id="{924B7DE8-3702-4F0E-A842-A2B88CDE91B2}"/>
                  </a:ext>
                </a:extLst>
              </p:cNvPr>
              <p:cNvSpPr>
                <a:spLocks/>
              </p:cNvSpPr>
              <p:nvPr/>
            </p:nvSpPr>
            <p:spPr bwMode="auto">
              <a:xfrm>
                <a:off x="-4062413" y="2079625"/>
                <a:ext cx="349250" cy="1298575"/>
              </a:xfrm>
              <a:custGeom>
                <a:avLst/>
                <a:gdLst>
                  <a:gd name="T0" fmla="*/ 3 w 878"/>
                  <a:gd name="T1" fmla="*/ 2060 h 3271"/>
                  <a:gd name="T2" fmla="*/ 16 w 878"/>
                  <a:gd name="T3" fmla="*/ 1981 h 3271"/>
                  <a:gd name="T4" fmla="*/ 51 w 878"/>
                  <a:gd name="T5" fmla="*/ 1836 h 3271"/>
                  <a:gd name="T6" fmla="*/ 90 w 878"/>
                  <a:gd name="T7" fmla="*/ 1707 h 3271"/>
                  <a:gd name="T8" fmla="*/ 133 w 878"/>
                  <a:gd name="T9" fmla="*/ 1597 h 3271"/>
                  <a:gd name="T10" fmla="*/ 174 w 878"/>
                  <a:gd name="T11" fmla="*/ 1505 h 3271"/>
                  <a:gd name="T12" fmla="*/ 212 w 878"/>
                  <a:gd name="T13" fmla="*/ 1433 h 3271"/>
                  <a:gd name="T14" fmla="*/ 249 w 878"/>
                  <a:gd name="T15" fmla="*/ 1368 h 3271"/>
                  <a:gd name="T16" fmla="*/ 478 w 878"/>
                  <a:gd name="T17" fmla="*/ 0 h 3271"/>
                  <a:gd name="T18" fmla="*/ 495 w 878"/>
                  <a:gd name="T19" fmla="*/ 4 h 3271"/>
                  <a:gd name="T20" fmla="*/ 528 w 878"/>
                  <a:gd name="T21" fmla="*/ 17 h 3271"/>
                  <a:gd name="T22" fmla="*/ 559 w 878"/>
                  <a:gd name="T23" fmla="*/ 36 h 3271"/>
                  <a:gd name="T24" fmla="*/ 587 w 878"/>
                  <a:gd name="T25" fmla="*/ 60 h 3271"/>
                  <a:gd name="T26" fmla="*/ 612 w 878"/>
                  <a:gd name="T27" fmla="*/ 88 h 3271"/>
                  <a:gd name="T28" fmla="*/ 636 w 878"/>
                  <a:gd name="T29" fmla="*/ 119 h 3271"/>
                  <a:gd name="T30" fmla="*/ 659 w 878"/>
                  <a:gd name="T31" fmla="*/ 155 h 3271"/>
                  <a:gd name="T32" fmla="*/ 688 w 878"/>
                  <a:gd name="T33" fmla="*/ 215 h 3271"/>
                  <a:gd name="T34" fmla="*/ 720 w 878"/>
                  <a:gd name="T35" fmla="*/ 306 h 3271"/>
                  <a:gd name="T36" fmla="*/ 747 w 878"/>
                  <a:gd name="T37" fmla="*/ 403 h 3271"/>
                  <a:gd name="T38" fmla="*/ 766 w 878"/>
                  <a:gd name="T39" fmla="*/ 507 h 3271"/>
                  <a:gd name="T40" fmla="*/ 782 w 878"/>
                  <a:gd name="T41" fmla="*/ 611 h 3271"/>
                  <a:gd name="T42" fmla="*/ 793 w 878"/>
                  <a:gd name="T43" fmla="*/ 714 h 3271"/>
                  <a:gd name="T44" fmla="*/ 804 w 878"/>
                  <a:gd name="T45" fmla="*/ 907 h 3271"/>
                  <a:gd name="T46" fmla="*/ 805 w 878"/>
                  <a:gd name="T47" fmla="*/ 1060 h 3271"/>
                  <a:gd name="T48" fmla="*/ 804 w 878"/>
                  <a:gd name="T49" fmla="*/ 1160 h 3271"/>
                  <a:gd name="T50" fmla="*/ 878 w 878"/>
                  <a:gd name="T51" fmla="*/ 2990 h 3271"/>
                  <a:gd name="T52" fmla="*/ 866 w 878"/>
                  <a:gd name="T53" fmla="*/ 3050 h 3271"/>
                  <a:gd name="T54" fmla="*/ 846 w 878"/>
                  <a:gd name="T55" fmla="*/ 3104 h 3271"/>
                  <a:gd name="T56" fmla="*/ 818 w 878"/>
                  <a:gd name="T57" fmla="*/ 3150 h 3271"/>
                  <a:gd name="T58" fmla="*/ 784 w 878"/>
                  <a:gd name="T59" fmla="*/ 3189 h 3271"/>
                  <a:gd name="T60" fmla="*/ 745 w 878"/>
                  <a:gd name="T61" fmla="*/ 3221 h 3271"/>
                  <a:gd name="T62" fmla="*/ 703 w 878"/>
                  <a:gd name="T63" fmla="*/ 3245 h 3271"/>
                  <a:gd name="T64" fmla="*/ 657 w 878"/>
                  <a:gd name="T65" fmla="*/ 3262 h 3271"/>
                  <a:gd name="T66" fmla="*/ 609 w 878"/>
                  <a:gd name="T67" fmla="*/ 3270 h 3271"/>
                  <a:gd name="T68" fmla="*/ 562 w 878"/>
                  <a:gd name="T69" fmla="*/ 3270 h 3271"/>
                  <a:gd name="T70" fmla="*/ 514 w 878"/>
                  <a:gd name="T71" fmla="*/ 3262 h 3271"/>
                  <a:gd name="T72" fmla="*/ 466 w 878"/>
                  <a:gd name="T73" fmla="*/ 3246 h 3271"/>
                  <a:gd name="T74" fmla="*/ 422 w 878"/>
                  <a:gd name="T75" fmla="*/ 3221 h 3271"/>
                  <a:gd name="T76" fmla="*/ 381 w 878"/>
                  <a:gd name="T77" fmla="*/ 3186 h 3271"/>
                  <a:gd name="T78" fmla="*/ 343 w 878"/>
                  <a:gd name="T79" fmla="*/ 3143 h 3271"/>
                  <a:gd name="T80" fmla="*/ 311 w 878"/>
                  <a:gd name="T81" fmla="*/ 3092 h 3271"/>
                  <a:gd name="T82" fmla="*/ 285 w 878"/>
                  <a:gd name="T83" fmla="*/ 3030 h 3271"/>
                  <a:gd name="T84" fmla="*/ 271 w 878"/>
                  <a:gd name="T85" fmla="*/ 2998 h 3271"/>
                  <a:gd name="T86" fmla="*/ 186 w 878"/>
                  <a:gd name="T87" fmla="*/ 2784 h 3271"/>
                  <a:gd name="T88" fmla="*/ 130 w 878"/>
                  <a:gd name="T89" fmla="*/ 2631 h 3271"/>
                  <a:gd name="T90" fmla="*/ 77 w 878"/>
                  <a:gd name="T91" fmla="*/ 2467 h 3271"/>
                  <a:gd name="T92" fmla="*/ 32 w 878"/>
                  <a:gd name="T93" fmla="*/ 2308 h 3271"/>
                  <a:gd name="T94" fmla="*/ 16 w 878"/>
                  <a:gd name="T95" fmla="*/ 2233 h 3271"/>
                  <a:gd name="T96" fmla="*/ 5 w 878"/>
                  <a:gd name="T97" fmla="*/ 2166 h 3271"/>
                  <a:gd name="T98" fmla="*/ 0 w 878"/>
                  <a:gd name="T99" fmla="*/ 2108 h 3271"/>
                  <a:gd name="T100" fmla="*/ 3 w 878"/>
                  <a:gd name="T101" fmla="*/ 2060 h 3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78" h="3271">
                    <a:moveTo>
                      <a:pt x="3" y="2060"/>
                    </a:moveTo>
                    <a:lnTo>
                      <a:pt x="3" y="2060"/>
                    </a:lnTo>
                    <a:lnTo>
                      <a:pt x="9" y="2020"/>
                    </a:lnTo>
                    <a:lnTo>
                      <a:pt x="16" y="1981"/>
                    </a:lnTo>
                    <a:lnTo>
                      <a:pt x="32" y="1907"/>
                    </a:lnTo>
                    <a:lnTo>
                      <a:pt x="51" y="1836"/>
                    </a:lnTo>
                    <a:lnTo>
                      <a:pt x="69" y="1770"/>
                    </a:lnTo>
                    <a:lnTo>
                      <a:pt x="90" y="1707"/>
                    </a:lnTo>
                    <a:lnTo>
                      <a:pt x="112" y="1650"/>
                    </a:lnTo>
                    <a:lnTo>
                      <a:pt x="133" y="1597"/>
                    </a:lnTo>
                    <a:lnTo>
                      <a:pt x="154" y="1548"/>
                    </a:lnTo>
                    <a:lnTo>
                      <a:pt x="174" y="1505"/>
                    </a:lnTo>
                    <a:lnTo>
                      <a:pt x="194" y="1466"/>
                    </a:lnTo>
                    <a:lnTo>
                      <a:pt x="212" y="1433"/>
                    </a:lnTo>
                    <a:lnTo>
                      <a:pt x="226" y="1405"/>
                    </a:lnTo>
                    <a:lnTo>
                      <a:pt x="249" y="1368"/>
                    </a:lnTo>
                    <a:lnTo>
                      <a:pt x="258" y="1355"/>
                    </a:lnTo>
                    <a:lnTo>
                      <a:pt x="478" y="0"/>
                    </a:lnTo>
                    <a:lnTo>
                      <a:pt x="478" y="0"/>
                    </a:lnTo>
                    <a:lnTo>
                      <a:pt x="495" y="4"/>
                    </a:lnTo>
                    <a:lnTo>
                      <a:pt x="512" y="10"/>
                    </a:lnTo>
                    <a:lnTo>
                      <a:pt x="528" y="17"/>
                    </a:lnTo>
                    <a:lnTo>
                      <a:pt x="543" y="26"/>
                    </a:lnTo>
                    <a:lnTo>
                      <a:pt x="559" y="36"/>
                    </a:lnTo>
                    <a:lnTo>
                      <a:pt x="572" y="48"/>
                    </a:lnTo>
                    <a:lnTo>
                      <a:pt x="587" y="60"/>
                    </a:lnTo>
                    <a:lnTo>
                      <a:pt x="600" y="73"/>
                    </a:lnTo>
                    <a:lnTo>
                      <a:pt x="612" y="88"/>
                    </a:lnTo>
                    <a:lnTo>
                      <a:pt x="625" y="103"/>
                    </a:lnTo>
                    <a:lnTo>
                      <a:pt x="636" y="119"/>
                    </a:lnTo>
                    <a:lnTo>
                      <a:pt x="648" y="137"/>
                    </a:lnTo>
                    <a:lnTo>
                      <a:pt x="659" y="155"/>
                    </a:lnTo>
                    <a:lnTo>
                      <a:pt x="668" y="175"/>
                    </a:lnTo>
                    <a:lnTo>
                      <a:pt x="688" y="215"/>
                    </a:lnTo>
                    <a:lnTo>
                      <a:pt x="705" y="259"/>
                    </a:lnTo>
                    <a:lnTo>
                      <a:pt x="720" y="306"/>
                    </a:lnTo>
                    <a:lnTo>
                      <a:pt x="735" y="354"/>
                    </a:lnTo>
                    <a:lnTo>
                      <a:pt x="747" y="403"/>
                    </a:lnTo>
                    <a:lnTo>
                      <a:pt x="757" y="455"/>
                    </a:lnTo>
                    <a:lnTo>
                      <a:pt x="766" y="507"/>
                    </a:lnTo>
                    <a:lnTo>
                      <a:pt x="774" y="559"/>
                    </a:lnTo>
                    <a:lnTo>
                      <a:pt x="782" y="611"/>
                    </a:lnTo>
                    <a:lnTo>
                      <a:pt x="788" y="664"/>
                    </a:lnTo>
                    <a:lnTo>
                      <a:pt x="793" y="714"/>
                    </a:lnTo>
                    <a:lnTo>
                      <a:pt x="800" y="814"/>
                    </a:lnTo>
                    <a:lnTo>
                      <a:pt x="804" y="907"/>
                    </a:lnTo>
                    <a:lnTo>
                      <a:pt x="805" y="990"/>
                    </a:lnTo>
                    <a:lnTo>
                      <a:pt x="805" y="1060"/>
                    </a:lnTo>
                    <a:lnTo>
                      <a:pt x="805" y="1114"/>
                    </a:lnTo>
                    <a:lnTo>
                      <a:pt x="804" y="1160"/>
                    </a:lnTo>
                    <a:lnTo>
                      <a:pt x="878" y="2990"/>
                    </a:lnTo>
                    <a:lnTo>
                      <a:pt x="878" y="2990"/>
                    </a:lnTo>
                    <a:lnTo>
                      <a:pt x="873" y="3021"/>
                    </a:lnTo>
                    <a:lnTo>
                      <a:pt x="866" y="3050"/>
                    </a:lnTo>
                    <a:lnTo>
                      <a:pt x="857" y="3078"/>
                    </a:lnTo>
                    <a:lnTo>
                      <a:pt x="846" y="3104"/>
                    </a:lnTo>
                    <a:lnTo>
                      <a:pt x="833" y="3127"/>
                    </a:lnTo>
                    <a:lnTo>
                      <a:pt x="818" y="3150"/>
                    </a:lnTo>
                    <a:lnTo>
                      <a:pt x="802" y="3170"/>
                    </a:lnTo>
                    <a:lnTo>
                      <a:pt x="784" y="3189"/>
                    </a:lnTo>
                    <a:lnTo>
                      <a:pt x="765" y="3206"/>
                    </a:lnTo>
                    <a:lnTo>
                      <a:pt x="745" y="3221"/>
                    </a:lnTo>
                    <a:lnTo>
                      <a:pt x="725" y="3234"/>
                    </a:lnTo>
                    <a:lnTo>
                      <a:pt x="703" y="3245"/>
                    </a:lnTo>
                    <a:lnTo>
                      <a:pt x="680" y="3254"/>
                    </a:lnTo>
                    <a:lnTo>
                      <a:pt x="657" y="3262"/>
                    </a:lnTo>
                    <a:lnTo>
                      <a:pt x="633" y="3266"/>
                    </a:lnTo>
                    <a:lnTo>
                      <a:pt x="609" y="3270"/>
                    </a:lnTo>
                    <a:lnTo>
                      <a:pt x="585" y="3271"/>
                    </a:lnTo>
                    <a:lnTo>
                      <a:pt x="562" y="3270"/>
                    </a:lnTo>
                    <a:lnTo>
                      <a:pt x="538" y="3267"/>
                    </a:lnTo>
                    <a:lnTo>
                      <a:pt x="514" y="3262"/>
                    </a:lnTo>
                    <a:lnTo>
                      <a:pt x="490" y="3255"/>
                    </a:lnTo>
                    <a:lnTo>
                      <a:pt x="466" y="3246"/>
                    </a:lnTo>
                    <a:lnTo>
                      <a:pt x="443" y="3234"/>
                    </a:lnTo>
                    <a:lnTo>
                      <a:pt x="422" y="3221"/>
                    </a:lnTo>
                    <a:lnTo>
                      <a:pt x="401" y="3205"/>
                    </a:lnTo>
                    <a:lnTo>
                      <a:pt x="381" y="3186"/>
                    </a:lnTo>
                    <a:lnTo>
                      <a:pt x="361" y="3166"/>
                    </a:lnTo>
                    <a:lnTo>
                      <a:pt x="343" y="3143"/>
                    </a:lnTo>
                    <a:lnTo>
                      <a:pt x="326" y="3119"/>
                    </a:lnTo>
                    <a:lnTo>
                      <a:pt x="311" y="3092"/>
                    </a:lnTo>
                    <a:lnTo>
                      <a:pt x="297" y="3062"/>
                    </a:lnTo>
                    <a:lnTo>
                      <a:pt x="285" y="3030"/>
                    </a:lnTo>
                    <a:lnTo>
                      <a:pt x="285" y="3030"/>
                    </a:lnTo>
                    <a:lnTo>
                      <a:pt x="271" y="2998"/>
                    </a:lnTo>
                    <a:lnTo>
                      <a:pt x="235" y="2911"/>
                    </a:lnTo>
                    <a:lnTo>
                      <a:pt x="186" y="2784"/>
                    </a:lnTo>
                    <a:lnTo>
                      <a:pt x="160" y="2710"/>
                    </a:lnTo>
                    <a:lnTo>
                      <a:pt x="130" y="2631"/>
                    </a:lnTo>
                    <a:lnTo>
                      <a:pt x="104" y="2548"/>
                    </a:lnTo>
                    <a:lnTo>
                      <a:pt x="77" y="2467"/>
                    </a:lnTo>
                    <a:lnTo>
                      <a:pt x="53" y="2386"/>
                    </a:lnTo>
                    <a:lnTo>
                      <a:pt x="32" y="2308"/>
                    </a:lnTo>
                    <a:lnTo>
                      <a:pt x="24" y="2269"/>
                    </a:lnTo>
                    <a:lnTo>
                      <a:pt x="16" y="2233"/>
                    </a:lnTo>
                    <a:lnTo>
                      <a:pt x="9" y="2198"/>
                    </a:lnTo>
                    <a:lnTo>
                      <a:pt x="5" y="2166"/>
                    </a:lnTo>
                    <a:lnTo>
                      <a:pt x="1" y="2136"/>
                    </a:lnTo>
                    <a:lnTo>
                      <a:pt x="0" y="2108"/>
                    </a:lnTo>
                    <a:lnTo>
                      <a:pt x="0" y="2083"/>
                    </a:lnTo>
                    <a:lnTo>
                      <a:pt x="3" y="2060"/>
                    </a:lnTo>
                    <a:lnTo>
                      <a:pt x="3" y="2060"/>
                    </a:lnTo>
                    <a:close/>
                  </a:path>
                </a:pathLst>
              </a:custGeom>
              <a:solidFill>
                <a:srgbClr val="197C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226">
                <a:extLst>
                  <a:ext uri="{FF2B5EF4-FFF2-40B4-BE49-F238E27FC236}">
                    <a16:creationId xmlns:a16="http://schemas.microsoft.com/office/drawing/2014/main" id="{40649C15-8D81-4F1A-912B-B42FE3471620}"/>
                  </a:ext>
                </a:extLst>
              </p:cNvPr>
              <p:cNvSpPr>
                <a:spLocks/>
              </p:cNvSpPr>
              <p:nvPr/>
            </p:nvSpPr>
            <p:spPr bwMode="auto">
              <a:xfrm>
                <a:off x="-3949700" y="2657475"/>
                <a:ext cx="671512" cy="715963"/>
              </a:xfrm>
              <a:custGeom>
                <a:avLst/>
                <a:gdLst>
                  <a:gd name="T0" fmla="*/ 1079 w 1692"/>
                  <a:gd name="T1" fmla="*/ 126 h 1803"/>
                  <a:gd name="T2" fmla="*/ 974 w 1692"/>
                  <a:gd name="T3" fmla="*/ 219 h 1803"/>
                  <a:gd name="T4" fmla="*/ 858 w 1692"/>
                  <a:gd name="T5" fmla="*/ 337 h 1803"/>
                  <a:gd name="T6" fmla="*/ 650 w 1692"/>
                  <a:gd name="T7" fmla="*/ 570 h 1803"/>
                  <a:gd name="T8" fmla="*/ 406 w 1692"/>
                  <a:gd name="T9" fmla="*/ 866 h 1803"/>
                  <a:gd name="T10" fmla="*/ 129 w 1692"/>
                  <a:gd name="T11" fmla="*/ 1222 h 1803"/>
                  <a:gd name="T12" fmla="*/ 84 w 1692"/>
                  <a:gd name="T13" fmla="*/ 1278 h 1803"/>
                  <a:gd name="T14" fmla="*/ 49 w 1692"/>
                  <a:gd name="T15" fmla="*/ 1327 h 1803"/>
                  <a:gd name="T16" fmla="*/ 24 w 1692"/>
                  <a:gd name="T17" fmla="*/ 1377 h 1803"/>
                  <a:gd name="T18" fmla="*/ 8 w 1692"/>
                  <a:gd name="T19" fmla="*/ 1426 h 1803"/>
                  <a:gd name="T20" fmla="*/ 1 w 1692"/>
                  <a:gd name="T21" fmla="*/ 1472 h 1803"/>
                  <a:gd name="T22" fmla="*/ 1 w 1692"/>
                  <a:gd name="T23" fmla="*/ 1519 h 1803"/>
                  <a:gd name="T24" fmla="*/ 13 w 1692"/>
                  <a:gd name="T25" fmla="*/ 1576 h 1803"/>
                  <a:gd name="T26" fmla="*/ 51 w 1692"/>
                  <a:gd name="T27" fmla="*/ 1655 h 1803"/>
                  <a:gd name="T28" fmla="*/ 108 w 1692"/>
                  <a:gd name="T29" fmla="*/ 1720 h 1803"/>
                  <a:gd name="T30" fmla="*/ 180 w 1692"/>
                  <a:gd name="T31" fmla="*/ 1769 h 1803"/>
                  <a:gd name="T32" fmla="*/ 262 w 1692"/>
                  <a:gd name="T33" fmla="*/ 1797 h 1803"/>
                  <a:gd name="T34" fmla="*/ 347 w 1692"/>
                  <a:gd name="T35" fmla="*/ 1801 h 1803"/>
                  <a:gd name="T36" fmla="*/ 403 w 1692"/>
                  <a:gd name="T37" fmla="*/ 1789 h 1803"/>
                  <a:gd name="T38" fmla="*/ 445 w 1692"/>
                  <a:gd name="T39" fmla="*/ 1772 h 1803"/>
                  <a:gd name="T40" fmla="*/ 484 w 1692"/>
                  <a:gd name="T41" fmla="*/ 1747 h 1803"/>
                  <a:gd name="T42" fmla="*/ 520 w 1692"/>
                  <a:gd name="T43" fmla="*/ 1713 h 1803"/>
                  <a:gd name="T44" fmla="*/ 652 w 1692"/>
                  <a:gd name="T45" fmla="*/ 1555 h 1803"/>
                  <a:gd name="T46" fmla="*/ 1021 w 1692"/>
                  <a:gd name="T47" fmla="*/ 1118 h 1803"/>
                  <a:gd name="T48" fmla="*/ 1279 w 1692"/>
                  <a:gd name="T49" fmla="*/ 832 h 1803"/>
                  <a:gd name="T50" fmla="*/ 1473 w 1692"/>
                  <a:gd name="T51" fmla="*/ 635 h 1803"/>
                  <a:gd name="T52" fmla="*/ 1569 w 1692"/>
                  <a:gd name="T53" fmla="*/ 551 h 1803"/>
                  <a:gd name="T54" fmla="*/ 1596 w 1692"/>
                  <a:gd name="T55" fmla="*/ 527 h 1803"/>
                  <a:gd name="T56" fmla="*/ 1630 w 1692"/>
                  <a:gd name="T57" fmla="*/ 490 h 1803"/>
                  <a:gd name="T58" fmla="*/ 1656 w 1692"/>
                  <a:gd name="T59" fmla="*/ 449 h 1803"/>
                  <a:gd name="T60" fmla="*/ 1680 w 1692"/>
                  <a:gd name="T61" fmla="*/ 392 h 1803"/>
                  <a:gd name="T62" fmla="*/ 1692 w 1692"/>
                  <a:gd name="T63" fmla="*/ 304 h 1803"/>
                  <a:gd name="T64" fmla="*/ 1677 w 1692"/>
                  <a:gd name="T65" fmla="*/ 217 h 1803"/>
                  <a:gd name="T66" fmla="*/ 1641 w 1692"/>
                  <a:gd name="T67" fmla="*/ 138 h 1803"/>
                  <a:gd name="T68" fmla="*/ 1582 w 1692"/>
                  <a:gd name="T69" fmla="*/ 72 h 1803"/>
                  <a:gd name="T70" fmla="*/ 1507 w 1692"/>
                  <a:gd name="T71" fmla="*/ 24 h 1803"/>
                  <a:gd name="T72" fmla="*/ 1463 w 1692"/>
                  <a:gd name="T73" fmla="*/ 10 h 1803"/>
                  <a:gd name="T74" fmla="*/ 1415 w 1692"/>
                  <a:gd name="T75" fmla="*/ 2 h 1803"/>
                  <a:gd name="T76" fmla="*/ 1364 w 1692"/>
                  <a:gd name="T77" fmla="*/ 0 h 1803"/>
                  <a:gd name="T78" fmla="*/ 1310 w 1692"/>
                  <a:gd name="T79" fmla="*/ 8 h 1803"/>
                  <a:gd name="T80" fmla="*/ 1252 w 1692"/>
                  <a:gd name="T81" fmla="*/ 24 h 1803"/>
                  <a:gd name="T82" fmla="*/ 1192 w 1692"/>
                  <a:gd name="T83" fmla="*/ 51 h 1803"/>
                  <a:gd name="T84" fmla="*/ 1131 w 1692"/>
                  <a:gd name="T85" fmla="*/ 88 h 1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92" h="1803">
                    <a:moveTo>
                      <a:pt x="1110" y="102"/>
                    </a:moveTo>
                    <a:lnTo>
                      <a:pt x="1110" y="102"/>
                    </a:lnTo>
                    <a:lnTo>
                      <a:pt x="1079" y="126"/>
                    </a:lnTo>
                    <a:lnTo>
                      <a:pt x="1046" y="153"/>
                    </a:lnTo>
                    <a:lnTo>
                      <a:pt x="1012" y="184"/>
                    </a:lnTo>
                    <a:lnTo>
                      <a:pt x="974" y="219"/>
                    </a:lnTo>
                    <a:lnTo>
                      <a:pt x="937" y="255"/>
                    </a:lnTo>
                    <a:lnTo>
                      <a:pt x="898" y="295"/>
                    </a:lnTo>
                    <a:lnTo>
                      <a:pt x="858" y="337"/>
                    </a:lnTo>
                    <a:lnTo>
                      <a:pt x="817" y="381"/>
                    </a:lnTo>
                    <a:lnTo>
                      <a:pt x="733" y="473"/>
                    </a:lnTo>
                    <a:lnTo>
                      <a:pt x="650" y="570"/>
                    </a:lnTo>
                    <a:lnTo>
                      <a:pt x="566" y="670"/>
                    </a:lnTo>
                    <a:lnTo>
                      <a:pt x="484" y="768"/>
                    </a:lnTo>
                    <a:lnTo>
                      <a:pt x="406" y="866"/>
                    </a:lnTo>
                    <a:lnTo>
                      <a:pt x="334" y="956"/>
                    </a:lnTo>
                    <a:lnTo>
                      <a:pt x="212" y="1113"/>
                    </a:lnTo>
                    <a:lnTo>
                      <a:pt x="129" y="1222"/>
                    </a:lnTo>
                    <a:lnTo>
                      <a:pt x="99" y="1262"/>
                    </a:lnTo>
                    <a:lnTo>
                      <a:pt x="99" y="1262"/>
                    </a:lnTo>
                    <a:lnTo>
                      <a:pt x="84" y="1278"/>
                    </a:lnTo>
                    <a:lnTo>
                      <a:pt x="72" y="1295"/>
                    </a:lnTo>
                    <a:lnTo>
                      <a:pt x="60" y="1311"/>
                    </a:lnTo>
                    <a:lnTo>
                      <a:pt x="49" y="1327"/>
                    </a:lnTo>
                    <a:lnTo>
                      <a:pt x="40" y="1345"/>
                    </a:lnTo>
                    <a:lnTo>
                      <a:pt x="32" y="1361"/>
                    </a:lnTo>
                    <a:lnTo>
                      <a:pt x="24" y="1377"/>
                    </a:lnTo>
                    <a:lnTo>
                      <a:pt x="19" y="1394"/>
                    </a:lnTo>
                    <a:lnTo>
                      <a:pt x="13" y="1410"/>
                    </a:lnTo>
                    <a:lnTo>
                      <a:pt x="8" y="1426"/>
                    </a:lnTo>
                    <a:lnTo>
                      <a:pt x="5" y="1442"/>
                    </a:lnTo>
                    <a:lnTo>
                      <a:pt x="3" y="1458"/>
                    </a:lnTo>
                    <a:lnTo>
                      <a:pt x="1" y="1472"/>
                    </a:lnTo>
                    <a:lnTo>
                      <a:pt x="0" y="1488"/>
                    </a:lnTo>
                    <a:lnTo>
                      <a:pt x="0" y="1503"/>
                    </a:lnTo>
                    <a:lnTo>
                      <a:pt x="1" y="1519"/>
                    </a:lnTo>
                    <a:lnTo>
                      <a:pt x="3" y="1534"/>
                    </a:lnTo>
                    <a:lnTo>
                      <a:pt x="5" y="1548"/>
                    </a:lnTo>
                    <a:lnTo>
                      <a:pt x="13" y="1576"/>
                    </a:lnTo>
                    <a:lnTo>
                      <a:pt x="23" y="1604"/>
                    </a:lnTo>
                    <a:lnTo>
                      <a:pt x="36" y="1631"/>
                    </a:lnTo>
                    <a:lnTo>
                      <a:pt x="51" y="1655"/>
                    </a:lnTo>
                    <a:lnTo>
                      <a:pt x="68" y="1679"/>
                    </a:lnTo>
                    <a:lnTo>
                      <a:pt x="87" y="1700"/>
                    </a:lnTo>
                    <a:lnTo>
                      <a:pt x="108" y="1720"/>
                    </a:lnTo>
                    <a:lnTo>
                      <a:pt x="130" y="1739"/>
                    </a:lnTo>
                    <a:lnTo>
                      <a:pt x="154" y="1755"/>
                    </a:lnTo>
                    <a:lnTo>
                      <a:pt x="180" y="1769"/>
                    </a:lnTo>
                    <a:lnTo>
                      <a:pt x="206" y="1780"/>
                    </a:lnTo>
                    <a:lnTo>
                      <a:pt x="234" y="1789"/>
                    </a:lnTo>
                    <a:lnTo>
                      <a:pt x="262" y="1797"/>
                    </a:lnTo>
                    <a:lnTo>
                      <a:pt x="290" y="1801"/>
                    </a:lnTo>
                    <a:lnTo>
                      <a:pt x="318" y="1803"/>
                    </a:lnTo>
                    <a:lnTo>
                      <a:pt x="347" y="1801"/>
                    </a:lnTo>
                    <a:lnTo>
                      <a:pt x="375" y="1797"/>
                    </a:lnTo>
                    <a:lnTo>
                      <a:pt x="390" y="1793"/>
                    </a:lnTo>
                    <a:lnTo>
                      <a:pt x="403" y="1789"/>
                    </a:lnTo>
                    <a:lnTo>
                      <a:pt x="418" y="1784"/>
                    </a:lnTo>
                    <a:lnTo>
                      <a:pt x="431" y="1779"/>
                    </a:lnTo>
                    <a:lnTo>
                      <a:pt x="445" y="1772"/>
                    </a:lnTo>
                    <a:lnTo>
                      <a:pt x="458" y="1765"/>
                    </a:lnTo>
                    <a:lnTo>
                      <a:pt x="471" y="1756"/>
                    </a:lnTo>
                    <a:lnTo>
                      <a:pt x="484" y="1747"/>
                    </a:lnTo>
                    <a:lnTo>
                      <a:pt x="496" y="1737"/>
                    </a:lnTo>
                    <a:lnTo>
                      <a:pt x="508" y="1725"/>
                    </a:lnTo>
                    <a:lnTo>
                      <a:pt x="520" y="1713"/>
                    </a:lnTo>
                    <a:lnTo>
                      <a:pt x="532" y="1701"/>
                    </a:lnTo>
                    <a:lnTo>
                      <a:pt x="532" y="1701"/>
                    </a:lnTo>
                    <a:lnTo>
                      <a:pt x="652" y="1555"/>
                    </a:lnTo>
                    <a:lnTo>
                      <a:pt x="780" y="1401"/>
                    </a:lnTo>
                    <a:lnTo>
                      <a:pt x="937" y="1217"/>
                    </a:lnTo>
                    <a:lnTo>
                      <a:pt x="1021" y="1118"/>
                    </a:lnTo>
                    <a:lnTo>
                      <a:pt x="1107" y="1021"/>
                    </a:lnTo>
                    <a:lnTo>
                      <a:pt x="1194" y="924"/>
                    </a:lnTo>
                    <a:lnTo>
                      <a:pt x="1279" y="832"/>
                    </a:lnTo>
                    <a:lnTo>
                      <a:pt x="1360" y="747"/>
                    </a:lnTo>
                    <a:lnTo>
                      <a:pt x="1437" y="670"/>
                    </a:lnTo>
                    <a:lnTo>
                      <a:pt x="1473" y="635"/>
                    </a:lnTo>
                    <a:lnTo>
                      <a:pt x="1508" y="605"/>
                    </a:lnTo>
                    <a:lnTo>
                      <a:pt x="1540" y="577"/>
                    </a:lnTo>
                    <a:lnTo>
                      <a:pt x="1569" y="551"/>
                    </a:lnTo>
                    <a:lnTo>
                      <a:pt x="1569" y="551"/>
                    </a:lnTo>
                    <a:lnTo>
                      <a:pt x="1582" y="539"/>
                    </a:lnTo>
                    <a:lnTo>
                      <a:pt x="1596" y="527"/>
                    </a:lnTo>
                    <a:lnTo>
                      <a:pt x="1608" y="516"/>
                    </a:lnTo>
                    <a:lnTo>
                      <a:pt x="1620" y="504"/>
                    </a:lnTo>
                    <a:lnTo>
                      <a:pt x="1630" y="490"/>
                    </a:lnTo>
                    <a:lnTo>
                      <a:pt x="1640" y="477"/>
                    </a:lnTo>
                    <a:lnTo>
                      <a:pt x="1648" y="464"/>
                    </a:lnTo>
                    <a:lnTo>
                      <a:pt x="1656" y="449"/>
                    </a:lnTo>
                    <a:lnTo>
                      <a:pt x="1662" y="436"/>
                    </a:lnTo>
                    <a:lnTo>
                      <a:pt x="1669" y="421"/>
                    </a:lnTo>
                    <a:lnTo>
                      <a:pt x="1680" y="392"/>
                    </a:lnTo>
                    <a:lnTo>
                      <a:pt x="1686" y="362"/>
                    </a:lnTo>
                    <a:lnTo>
                      <a:pt x="1690" y="333"/>
                    </a:lnTo>
                    <a:lnTo>
                      <a:pt x="1692" y="304"/>
                    </a:lnTo>
                    <a:lnTo>
                      <a:pt x="1689" y="275"/>
                    </a:lnTo>
                    <a:lnTo>
                      <a:pt x="1685" y="245"/>
                    </a:lnTo>
                    <a:lnTo>
                      <a:pt x="1677" y="217"/>
                    </a:lnTo>
                    <a:lnTo>
                      <a:pt x="1668" y="189"/>
                    </a:lnTo>
                    <a:lnTo>
                      <a:pt x="1656" y="163"/>
                    </a:lnTo>
                    <a:lnTo>
                      <a:pt x="1641" y="138"/>
                    </a:lnTo>
                    <a:lnTo>
                      <a:pt x="1624" y="114"/>
                    </a:lnTo>
                    <a:lnTo>
                      <a:pt x="1604" y="92"/>
                    </a:lnTo>
                    <a:lnTo>
                      <a:pt x="1582" y="72"/>
                    </a:lnTo>
                    <a:lnTo>
                      <a:pt x="1560" y="54"/>
                    </a:lnTo>
                    <a:lnTo>
                      <a:pt x="1535" y="38"/>
                    </a:lnTo>
                    <a:lnTo>
                      <a:pt x="1507" y="24"/>
                    </a:lnTo>
                    <a:lnTo>
                      <a:pt x="1493" y="19"/>
                    </a:lnTo>
                    <a:lnTo>
                      <a:pt x="1477" y="14"/>
                    </a:lnTo>
                    <a:lnTo>
                      <a:pt x="1463" y="10"/>
                    </a:lnTo>
                    <a:lnTo>
                      <a:pt x="1447" y="6"/>
                    </a:lnTo>
                    <a:lnTo>
                      <a:pt x="1431" y="3"/>
                    </a:lnTo>
                    <a:lnTo>
                      <a:pt x="1415" y="2"/>
                    </a:lnTo>
                    <a:lnTo>
                      <a:pt x="1399" y="0"/>
                    </a:lnTo>
                    <a:lnTo>
                      <a:pt x="1381" y="0"/>
                    </a:lnTo>
                    <a:lnTo>
                      <a:pt x="1364" y="0"/>
                    </a:lnTo>
                    <a:lnTo>
                      <a:pt x="1346" y="2"/>
                    </a:lnTo>
                    <a:lnTo>
                      <a:pt x="1328" y="4"/>
                    </a:lnTo>
                    <a:lnTo>
                      <a:pt x="1310" y="8"/>
                    </a:lnTo>
                    <a:lnTo>
                      <a:pt x="1291" y="12"/>
                    </a:lnTo>
                    <a:lnTo>
                      <a:pt x="1272" y="18"/>
                    </a:lnTo>
                    <a:lnTo>
                      <a:pt x="1252" y="24"/>
                    </a:lnTo>
                    <a:lnTo>
                      <a:pt x="1232" y="32"/>
                    </a:lnTo>
                    <a:lnTo>
                      <a:pt x="1212" y="42"/>
                    </a:lnTo>
                    <a:lnTo>
                      <a:pt x="1192" y="51"/>
                    </a:lnTo>
                    <a:lnTo>
                      <a:pt x="1173" y="62"/>
                    </a:lnTo>
                    <a:lnTo>
                      <a:pt x="1151" y="74"/>
                    </a:lnTo>
                    <a:lnTo>
                      <a:pt x="1131" y="88"/>
                    </a:lnTo>
                    <a:lnTo>
                      <a:pt x="1110" y="102"/>
                    </a:lnTo>
                    <a:lnTo>
                      <a:pt x="1110" y="102"/>
                    </a:lnTo>
                    <a:close/>
                  </a:path>
                </a:pathLst>
              </a:custGeom>
              <a:solidFill>
                <a:srgbClr val="1F8C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227">
                <a:extLst>
                  <a:ext uri="{FF2B5EF4-FFF2-40B4-BE49-F238E27FC236}">
                    <a16:creationId xmlns:a16="http://schemas.microsoft.com/office/drawing/2014/main" id="{1947A0F7-F48D-40DB-8472-531A5C775B80}"/>
                  </a:ext>
                </a:extLst>
              </p:cNvPr>
              <p:cNvSpPr>
                <a:spLocks/>
              </p:cNvSpPr>
              <p:nvPr/>
            </p:nvSpPr>
            <p:spPr bwMode="auto">
              <a:xfrm>
                <a:off x="-3484563" y="2651125"/>
                <a:ext cx="207962" cy="212725"/>
              </a:xfrm>
              <a:custGeom>
                <a:avLst/>
                <a:gdLst>
                  <a:gd name="T0" fmla="*/ 0 w 524"/>
                  <a:gd name="T1" fmla="*/ 127 h 537"/>
                  <a:gd name="T2" fmla="*/ 2 w 524"/>
                  <a:gd name="T3" fmla="*/ 152 h 537"/>
                  <a:gd name="T4" fmla="*/ 10 w 524"/>
                  <a:gd name="T5" fmla="*/ 181 h 537"/>
                  <a:gd name="T6" fmla="*/ 23 w 524"/>
                  <a:gd name="T7" fmla="*/ 213 h 537"/>
                  <a:gd name="T8" fmla="*/ 63 w 524"/>
                  <a:gd name="T9" fmla="*/ 284 h 537"/>
                  <a:gd name="T10" fmla="*/ 115 w 524"/>
                  <a:gd name="T11" fmla="*/ 357 h 537"/>
                  <a:gd name="T12" fmla="*/ 174 w 524"/>
                  <a:gd name="T13" fmla="*/ 426 h 537"/>
                  <a:gd name="T14" fmla="*/ 236 w 524"/>
                  <a:gd name="T15" fmla="*/ 484 h 537"/>
                  <a:gd name="T16" fmla="*/ 267 w 524"/>
                  <a:gd name="T17" fmla="*/ 506 h 537"/>
                  <a:gd name="T18" fmla="*/ 298 w 524"/>
                  <a:gd name="T19" fmla="*/ 522 h 537"/>
                  <a:gd name="T20" fmla="*/ 326 w 524"/>
                  <a:gd name="T21" fmla="*/ 533 h 537"/>
                  <a:gd name="T22" fmla="*/ 351 w 524"/>
                  <a:gd name="T23" fmla="*/ 537 h 537"/>
                  <a:gd name="T24" fmla="*/ 373 w 524"/>
                  <a:gd name="T25" fmla="*/ 533 h 537"/>
                  <a:gd name="T26" fmla="*/ 384 w 524"/>
                  <a:gd name="T27" fmla="*/ 528 h 537"/>
                  <a:gd name="T28" fmla="*/ 408 w 524"/>
                  <a:gd name="T29" fmla="*/ 514 h 537"/>
                  <a:gd name="T30" fmla="*/ 433 w 524"/>
                  <a:gd name="T31" fmla="*/ 494 h 537"/>
                  <a:gd name="T32" fmla="*/ 459 w 524"/>
                  <a:gd name="T33" fmla="*/ 469 h 537"/>
                  <a:gd name="T34" fmla="*/ 481 w 524"/>
                  <a:gd name="T35" fmla="*/ 440 h 537"/>
                  <a:gd name="T36" fmla="*/ 501 w 524"/>
                  <a:gd name="T37" fmla="*/ 405 h 537"/>
                  <a:gd name="T38" fmla="*/ 516 w 524"/>
                  <a:gd name="T39" fmla="*/ 366 h 537"/>
                  <a:gd name="T40" fmla="*/ 524 w 524"/>
                  <a:gd name="T41" fmla="*/ 325 h 537"/>
                  <a:gd name="T42" fmla="*/ 524 w 524"/>
                  <a:gd name="T43" fmla="*/ 303 h 537"/>
                  <a:gd name="T44" fmla="*/ 519 w 524"/>
                  <a:gd name="T45" fmla="*/ 256 h 537"/>
                  <a:gd name="T46" fmla="*/ 507 w 524"/>
                  <a:gd name="T47" fmla="*/ 208 h 537"/>
                  <a:gd name="T48" fmla="*/ 487 w 524"/>
                  <a:gd name="T49" fmla="*/ 163 h 537"/>
                  <a:gd name="T50" fmla="*/ 459 w 524"/>
                  <a:gd name="T51" fmla="*/ 119 h 537"/>
                  <a:gd name="T52" fmla="*/ 425 w 524"/>
                  <a:gd name="T53" fmla="*/ 79 h 537"/>
                  <a:gd name="T54" fmla="*/ 385 w 524"/>
                  <a:gd name="T55" fmla="*/ 46 h 537"/>
                  <a:gd name="T56" fmla="*/ 340 w 524"/>
                  <a:gd name="T57" fmla="*/ 22 h 537"/>
                  <a:gd name="T58" fmla="*/ 290 w 524"/>
                  <a:gd name="T59" fmla="*/ 6 h 537"/>
                  <a:gd name="T60" fmla="*/ 267 w 524"/>
                  <a:gd name="T61" fmla="*/ 2 h 537"/>
                  <a:gd name="T62" fmla="*/ 219 w 524"/>
                  <a:gd name="T63" fmla="*/ 2 h 537"/>
                  <a:gd name="T64" fmla="*/ 170 w 524"/>
                  <a:gd name="T65" fmla="*/ 10 h 537"/>
                  <a:gd name="T66" fmla="*/ 122 w 524"/>
                  <a:gd name="T67" fmla="*/ 23 h 537"/>
                  <a:gd name="T68" fmla="*/ 79 w 524"/>
                  <a:gd name="T69" fmla="*/ 42 h 537"/>
                  <a:gd name="T70" fmla="*/ 42 w 524"/>
                  <a:gd name="T71" fmla="*/ 63 h 537"/>
                  <a:gd name="T72" fmla="*/ 16 w 524"/>
                  <a:gd name="T73" fmla="*/ 88 h 537"/>
                  <a:gd name="T74" fmla="*/ 4 w 524"/>
                  <a:gd name="T75" fmla="*/ 107 h 537"/>
                  <a:gd name="T76" fmla="*/ 0 w 524"/>
                  <a:gd name="T77" fmla="*/ 120 h 537"/>
                  <a:gd name="T78" fmla="*/ 0 w 524"/>
                  <a:gd name="T79" fmla="*/ 127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24" h="537">
                    <a:moveTo>
                      <a:pt x="0" y="127"/>
                    </a:moveTo>
                    <a:lnTo>
                      <a:pt x="0" y="127"/>
                    </a:lnTo>
                    <a:lnTo>
                      <a:pt x="0" y="139"/>
                    </a:lnTo>
                    <a:lnTo>
                      <a:pt x="2" y="152"/>
                    </a:lnTo>
                    <a:lnTo>
                      <a:pt x="6" y="165"/>
                    </a:lnTo>
                    <a:lnTo>
                      <a:pt x="10" y="181"/>
                    </a:lnTo>
                    <a:lnTo>
                      <a:pt x="17" y="197"/>
                    </a:lnTo>
                    <a:lnTo>
                      <a:pt x="23" y="213"/>
                    </a:lnTo>
                    <a:lnTo>
                      <a:pt x="42" y="248"/>
                    </a:lnTo>
                    <a:lnTo>
                      <a:pt x="63" y="284"/>
                    </a:lnTo>
                    <a:lnTo>
                      <a:pt x="87" y="321"/>
                    </a:lnTo>
                    <a:lnTo>
                      <a:pt x="115" y="357"/>
                    </a:lnTo>
                    <a:lnTo>
                      <a:pt x="145" y="393"/>
                    </a:lnTo>
                    <a:lnTo>
                      <a:pt x="174" y="426"/>
                    </a:lnTo>
                    <a:lnTo>
                      <a:pt x="206" y="457"/>
                    </a:lnTo>
                    <a:lnTo>
                      <a:pt x="236" y="484"/>
                    </a:lnTo>
                    <a:lnTo>
                      <a:pt x="252" y="496"/>
                    </a:lnTo>
                    <a:lnTo>
                      <a:pt x="267" y="506"/>
                    </a:lnTo>
                    <a:lnTo>
                      <a:pt x="283" y="516"/>
                    </a:lnTo>
                    <a:lnTo>
                      <a:pt x="298" y="522"/>
                    </a:lnTo>
                    <a:lnTo>
                      <a:pt x="311" y="529"/>
                    </a:lnTo>
                    <a:lnTo>
                      <a:pt x="326" y="533"/>
                    </a:lnTo>
                    <a:lnTo>
                      <a:pt x="338" y="537"/>
                    </a:lnTo>
                    <a:lnTo>
                      <a:pt x="351" y="537"/>
                    </a:lnTo>
                    <a:lnTo>
                      <a:pt x="363" y="536"/>
                    </a:lnTo>
                    <a:lnTo>
                      <a:pt x="373" y="533"/>
                    </a:lnTo>
                    <a:lnTo>
                      <a:pt x="373" y="533"/>
                    </a:lnTo>
                    <a:lnTo>
                      <a:pt x="384" y="528"/>
                    </a:lnTo>
                    <a:lnTo>
                      <a:pt x="396" y="521"/>
                    </a:lnTo>
                    <a:lnTo>
                      <a:pt x="408" y="514"/>
                    </a:lnTo>
                    <a:lnTo>
                      <a:pt x="421" y="505"/>
                    </a:lnTo>
                    <a:lnTo>
                      <a:pt x="433" y="494"/>
                    </a:lnTo>
                    <a:lnTo>
                      <a:pt x="447" y="482"/>
                    </a:lnTo>
                    <a:lnTo>
                      <a:pt x="459" y="469"/>
                    </a:lnTo>
                    <a:lnTo>
                      <a:pt x="471" y="454"/>
                    </a:lnTo>
                    <a:lnTo>
                      <a:pt x="481" y="440"/>
                    </a:lnTo>
                    <a:lnTo>
                      <a:pt x="492" y="422"/>
                    </a:lnTo>
                    <a:lnTo>
                      <a:pt x="501" y="405"/>
                    </a:lnTo>
                    <a:lnTo>
                      <a:pt x="509" y="386"/>
                    </a:lnTo>
                    <a:lnTo>
                      <a:pt x="516" y="366"/>
                    </a:lnTo>
                    <a:lnTo>
                      <a:pt x="520" y="347"/>
                    </a:lnTo>
                    <a:lnTo>
                      <a:pt x="524" y="325"/>
                    </a:lnTo>
                    <a:lnTo>
                      <a:pt x="524" y="303"/>
                    </a:lnTo>
                    <a:lnTo>
                      <a:pt x="524" y="303"/>
                    </a:lnTo>
                    <a:lnTo>
                      <a:pt x="523" y="279"/>
                    </a:lnTo>
                    <a:lnTo>
                      <a:pt x="519" y="256"/>
                    </a:lnTo>
                    <a:lnTo>
                      <a:pt x="513" y="232"/>
                    </a:lnTo>
                    <a:lnTo>
                      <a:pt x="507" y="208"/>
                    </a:lnTo>
                    <a:lnTo>
                      <a:pt x="497" y="185"/>
                    </a:lnTo>
                    <a:lnTo>
                      <a:pt x="487" y="163"/>
                    </a:lnTo>
                    <a:lnTo>
                      <a:pt x="473" y="140"/>
                    </a:lnTo>
                    <a:lnTo>
                      <a:pt x="459" y="119"/>
                    </a:lnTo>
                    <a:lnTo>
                      <a:pt x="443" y="99"/>
                    </a:lnTo>
                    <a:lnTo>
                      <a:pt x="425" y="79"/>
                    </a:lnTo>
                    <a:lnTo>
                      <a:pt x="405" y="62"/>
                    </a:lnTo>
                    <a:lnTo>
                      <a:pt x="385" y="46"/>
                    </a:lnTo>
                    <a:lnTo>
                      <a:pt x="364" y="32"/>
                    </a:lnTo>
                    <a:lnTo>
                      <a:pt x="340" y="22"/>
                    </a:lnTo>
                    <a:lnTo>
                      <a:pt x="316" y="12"/>
                    </a:lnTo>
                    <a:lnTo>
                      <a:pt x="290" y="6"/>
                    </a:lnTo>
                    <a:lnTo>
                      <a:pt x="290" y="6"/>
                    </a:lnTo>
                    <a:lnTo>
                      <a:pt x="267" y="2"/>
                    </a:lnTo>
                    <a:lnTo>
                      <a:pt x="243" y="0"/>
                    </a:lnTo>
                    <a:lnTo>
                      <a:pt x="219" y="2"/>
                    </a:lnTo>
                    <a:lnTo>
                      <a:pt x="194" y="4"/>
                    </a:lnTo>
                    <a:lnTo>
                      <a:pt x="170" y="10"/>
                    </a:lnTo>
                    <a:lnTo>
                      <a:pt x="146" y="15"/>
                    </a:lnTo>
                    <a:lnTo>
                      <a:pt x="122" y="23"/>
                    </a:lnTo>
                    <a:lnTo>
                      <a:pt x="99" y="31"/>
                    </a:lnTo>
                    <a:lnTo>
                      <a:pt x="79" y="42"/>
                    </a:lnTo>
                    <a:lnTo>
                      <a:pt x="59" y="52"/>
                    </a:lnTo>
                    <a:lnTo>
                      <a:pt x="42" y="63"/>
                    </a:lnTo>
                    <a:lnTo>
                      <a:pt x="27" y="75"/>
                    </a:lnTo>
                    <a:lnTo>
                      <a:pt x="16" y="88"/>
                    </a:lnTo>
                    <a:lnTo>
                      <a:pt x="6" y="100"/>
                    </a:lnTo>
                    <a:lnTo>
                      <a:pt x="4" y="107"/>
                    </a:lnTo>
                    <a:lnTo>
                      <a:pt x="1" y="114"/>
                    </a:lnTo>
                    <a:lnTo>
                      <a:pt x="0" y="120"/>
                    </a:lnTo>
                    <a:lnTo>
                      <a:pt x="0" y="127"/>
                    </a:lnTo>
                    <a:lnTo>
                      <a:pt x="0" y="127"/>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228">
                <a:extLst>
                  <a:ext uri="{FF2B5EF4-FFF2-40B4-BE49-F238E27FC236}">
                    <a16:creationId xmlns:a16="http://schemas.microsoft.com/office/drawing/2014/main" id="{5F85E0B3-633B-4A3B-AEF9-FC25B28E0752}"/>
                  </a:ext>
                </a:extLst>
              </p:cNvPr>
              <p:cNvSpPr>
                <a:spLocks/>
              </p:cNvSpPr>
              <p:nvPr/>
            </p:nvSpPr>
            <p:spPr bwMode="auto">
              <a:xfrm>
                <a:off x="-3378200" y="2401888"/>
                <a:ext cx="639762" cy="274638"/>
              </a:xfrm>
              <a:custGeom>
                <a:avLst/>
                <a:gdLst>
                  <a:gd name="T0" fmla="*/ 0 w 1613"/>
                  <a:gd name="T1" fmla="*/ 526 h 695"/>
                  <a:gd name="T2" fmla="*/ 35 w 1613"/>
                  <a:gd name="T3" fmla="*/ 491 h 695"/>
                  <a:gd name="T4" fmla="*/ 77 w 1613"/>
                  <a:gd name="T5" fmla="*/ 455 h 695"/>
                  <a:gd name="T6" fmla="*/ 132 w 1613"/>
                  <a:gd name="T7" fmla="*/ 414 h 695"/>
                  <a:gd name="T8" fmla="*/ 201 w 1613"/>
                  <a:gd name="T9" fmla="*/ 370 h 695"/>
                  <a:gd name="T10" fmla="*/ 280 w 1613"/>
                  <a:gd name="T11" fmla="*/ 330 h 695"/>
                  <a:gd name="T12" fmla="*/ 345 w 1613"/>
                  <a:gd name="T13" fmla="*/ 305 h 695"/>
                  <a:gd name="T14" fmla="*/ 391 w 1613"/>
                  <a:gd name="T15" fmla="*/ 291 h 695"/>
                  <a:gd name="T16" fmla="*/ 439 w 1613"/>
                  <a:gd name="T17" fmla="*/ 281 h 695"/>
                  <a:gd name="T18" fmla="*/ 464 w 1613"/>
                  <a:gd name="T19" fmla="*/ 278 h 695"/>
                  <a:gd name="T20" fmla="*/ 530 w 1613"/>
                  <a:gd name="T21" fmla="*/ 269 h 695"/>
                  <a:gd name="T22" fmla="*/ 595 w 1613"/>
                  <a:gd name="T23" fmla="*/ 253 h 695"/>
                  <a:gd name="T24" fmla="*/ 644 w 1613"/>
                  <a:gd name="T25" fmla="*/ 237 h 695"/>
                  <a:gd name="T26" fmla="*/ 693 w 1613"/>
                  <a:gd name="T27" fmla="*/ 216 h 695"/>
                  <a:gd name="T28" fmla="*/ 740 w 1613"/>
                  <a:gd name="T29" fmla="*/ 189 h 695"/>
                  <a:gd name="T30" fmla="*/ 761 w 1613"/>
                  <a:gd name="T31" fmla="*/ 173 h 695"/>
                  <a:gd name="T32" fmla="*/ 809 w 1613"/>
                  <a:gd name="T33" fmla="*/ 138 h 695"/>
                  <a:gd name="T34" fmla="*/ 865 w 1613"/>
                  <a:gd name="T35" fmla="*/ 101 h 695"/>
                  <a:gd name="T36" fmla="*/ 928 w 1613"/>
                  <a:gd name="T37" fmla="*/ 68 h 695"/>
                  <a:gd name="T38" fmla="*/ 994 w 1613"/>
                  <a:gd name="T39" fmla="*/ 37 h 695"/>
                  <a:gd name="T40" fmla="*/ 1058 w 1613"/>
                  <a:gd name="T41" fmla="*/ 15 h 695"/>
                  <a:gd name="T42" fmla="*/ 1119 w 1613"/>
                  <a:gd name="T43" fmla="*/ 1 h 695"/>
                  <a:gd name="T44" fmla="*/ 1147 w 1613"/>
                  <a:gd name="T45" fmla="*/ 0 h 695"/>
                  <a:gd name="T46" fmla="*/ 1172 w 1613"/>
                  <a:gd name="T47" fmla="*/ 1 h 695"/>
                  <a:gd name="T48" fmla="*/ 1195 w 1613"/>
                  <a:gd name="T49" fmla="*/ 7 h 695"/>
                  <a:gd name="T50" fmla="*/ 1215 w 1613"/>
                  <a:gd name="T51" fmla="*/ 17 h 695"/>
                  <a:gd name="T52" fmla="*/ 1219 w 1613"/>
                  <a:gd name="T53" fmla="*/ 20 h 695"/>
                  <a:gd name="T54" fmla="*/ 1232 w 1613"/>
                  <a:gd name="T55" fmla="*/ 37 h 695"/>
                  <a:gd name="T56" fmla="*/ 1242 w 1613"/>
                  <a:gd name="T57" fmla="*/ 56 h 695"/>
                  <a:gd name="T58" fmla="*/ 1247 w 1613"/>
                  <a:gd name="T59" fmla="*/ 77 h 695"/>
                  <a:gd name="T60" fmla="*/ 1244 w 1613"/>
                  <a:gd name="T61" fmla="*/ 102 h 695"/>
                  <a:gd name="T62" fmla="*/ 1232 w 1613"/>
                  <a:gd name="T63" fmla="*/ 130 h 695"/>
                  <a:gd name="T64" fmla="*/ 1206 w 1613"/>
                  <a:gd name="T65" fmla="*/ 158 h 695"/>
                  <a:gd name="T66" fmla="*/ 1187 w 1613"/>
                  <a:gd name="T67" fmla="*/ 173 h 695"/>
                  <a:gd name="T68" fmla="*/ 1142 w 1613"/>
                  <a:gd name="T69" fmla="*/ 200 h 695"/>
                  <a:gd name="T70" fmla="*/ 1093 w 1613"/>
                  <a:gd name="T71" fmla="*/ 221 h 695"/>
                  <a:gd name="T72" fmla="*/ 1042 w 1613"/>
                  <a:gd name="T73" fmla="*/ 239 h 695"/>
                  <a:gd name="T74" fmla="*/ 948 w 1613"/>
                  <a:gd name="T75" fmla="*/ 267 h 695"/>
                  <a:gd name="T76" fmla="*/ 874 w 1613"/>
                  <a:gd name="T77" fmla="*/ 286 h 695"/>
                  <a:gd name="T78" fmla="*/ 852 w 1613"/>
                  <a:gd name="T79" fmla="*/ 295 h 695"/>
                  <a:gd name="T80" fmla="*/ 834 w 1613"/>
                  <a:gd name="T81" fmla="*/ 303 h 695"/>
                  <a:gd name="T82" fmla="*/ 789 w 1613"/>
                  <a:gd name="T83" fmla="*/ 330 h 695"/>
                  <a:gd name="T84" fmla="*/ 763 w 1613"/>
                  <a:gd name="T85" fmla="*/ 350 h 695"/>
                  <a:gd name="T86" fmla="*/ 1057 w 1613"/>
                  <a:gd name="T87" fmla="*/ 393 h 695"/>
                  <a:gd name="T88" fmla="*/ 1234 w 1613"/>
                  <a:gd name="T89" fmla="*/ 367 h 695"/>
                  <a:gd name="T90" fmla="*/ 1387 w 1613"/>
                  <a:gd name="T91" fmla="*/ 349 h 695"/>
                  <a:gd name="T92" fmla="*/ 1493 w 1613"/>
                  <a:gd name="T93" fmla="*/ 342 h 695"/>
                  <a:gd name="T94" fmla="*/ 1524 w 1613"/>
                  <a:gd name="T95" fmla="*/ 341 h 695"/>
                  <a:gd name="T96" fmla="*/ 1545 w 1613"/>
                  <a:gd name="T97" fmla="*/ 343 h 695"/>
                  <a:gd name="T98" fmla="*/ 1564 w 1613"/>
                  <a:gd name="T99" fmla="*/ 347 h 695"/>
                  <a:gd name="T100" fmla="*/ 1578 w 1613"/>
                  <a:gd name="T101" fmla="*/ 354 h 695"/>
                  <a:gd name="T102" fmla="*/ 1590 w 1613"/>
                  <a:gd name="T103" fmla="*/ 362 h 695"/>
                  <a:gd name="T104" fmla="*/ 1605 w 1613"/>
                  <a:gd name="T105" fmla="*/ 385 h 695"/>
                  <a:gd name="T106" fmla="*/ 1612 w 1613"/>
                  <a:gd name="T107" fmla="*/ 410 h 695"/>
                  <a:gd name="T108" fmla="*/ 1613 w 1613"/>
                  <a:gd name="T109" fmla="*/ 435 h 695"/>
                  <a:gd name="T110" fmla="*/ 1606 w 1613"/>
                  <a:gd name="T111" fmla="*/ 472 h 695"/>
                  <a:gd name="T112" fmla="*/ 1061 w 1613"/>
                  <a:gd name="T113" fmla="*/ 562 h 695"/>
                  <a:gd name="T114" fmla="*/ 0 w 1613"/>
                  <a:gd name="T115" fmla="*/ 526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13" h="695">
                    <a:moveTo>
                      <a:pt x="0" y="526"/>
                    </a:moveTo>
                    <a:lnTo>
                      <a:pt x="0" y="526"/>
                    </a:lnTo>
                    <a:lnTo>
                      <a:pt x="9" y="516"/>
                    </a:lnTo>
                    <a:lnTo>
                      <a:pt x="35" y="491"/>
                    </a:lnTo>
                    <a:lnTo>
                      <a:pt x="55" y="475"/>
                    </a:lnTo>
                    <a:lnTo>
                      <a:pt x="77" y="455"/>
                    </a:lnTo>
                    <a:lnTo>
                      <a:pt x="103" y="435"/>
                    </a:lnTo>
                    <a:lnTo>
                      <a:pt x="132" y="414"/>
                    </a:lnTo>
                    <a:lnTo>
                      <a:pt x="165" y="391"/>
                    </a:lnTo>
                    <a:lnTo>
                      <a:pt x="201" y="370"/>
                    </a:lnTo>
                    <a:lnTo>
                      <a:pt x="238" y="349"/>
                    </a:lnTo>
                    <a:lnTo>
                      <a:pt x="280" y="330"/>
                    </a:lnTo>
                    <a:lnTo>
                      <a:pt x="323" y="313"/>
                    </a:lnTo>
                    <a:lnTo>
                      <a:pt x="345" y="305"/>
                    </a:lnTo>
                    <a:lnTo>
                      <a:pt x="369" y="297"/>
                    </a:lnTo>
                    <a:lnTo>
                      <a:pt x="391" y="291"/>
                    </a:lnTo>
                    <a:lnTo>
                      <a:pt x="415" y="286"/>
                    </a:lnTo>
                    <a:lnTo>
                      <a:pt x="439" y="281"/>
                    </a:lnTo>
                    <a:lnTo>
                      <a:pt x="464" y="278"/>
                    </a:lnTo>
                    <a:lnTo>
                      <a:pt x="464" y="278"/>
                    </a:lnTo>
                    <a:lnTo>
                      <a:pt x="495" y="274"/>
                    </a:lnTo>
                    <a:lnTo>
                      <a:pt x="530" y="269"/>
                    </a:lnTo>
                    <a:lnTo>
                      <a:pt x="572" y="259"/>
                    </a:lnTo>
                    <a:lnTo>
                      <a:pt x="595" y="253"/>
                    </a:lnTo>
                    <a:lnTo>
                      <a:pt x="619" y="246"/>
                    </a:lnTo>
                    <a:lnTo>
                      <a:pt x="644" y="237"/>
                    </a:lnTo>
                    <a:lnTo>
                      <a:pt x="668" y="228"/>
                    </a:lnTo>
                    <a:lnTo>
                      <a:pt x="693" y="216"/>
                    </a:lnTo>
                    <a:lnTo>
                      <a:pt x="717" y="204"/>
                    </a:lnTo>
                    <a:lnTo>
                      <a:pt x="740" y="189"/>
                    </a:lnTo>
                    <a:lnTo>
                      <a:pt x="761" y="173"/>
                    </a:lnTo>
                    <a:lnTo>
                      <a:pt x="761" y="173"/>
                    </a:lnTo>
                    <a:lnTo>
                      <a:pt x="784" y="156"/>
                    </a:lnTo>
                    <a:lnTo>
                      <a:pt x="809" y="138"/>
                    </a:lnTo>
                    <a:lnTo>
                      <a:pt x="836" y="120"/>
                    </a:lnTo>
                    <a:lnTo>
                      <a:pt x="865" y="101"/>
                    </a:lnTo>
                    <a:lnTo>
                      <a:pt x="896" y="84"/>
                    </a:lnTo>
                    <a:lnTo>
                      <a:pt x="928" y="68"/>
                    </a:lnTo>
                    <a:lnTo>
                      <a:pt x="961" y="52"/>
                    </a:lnTo>
                    <a:lnTo>
                      <a:pt x="994" y="37"/>
                    </a:lnTo>
                    <a:lnTo>
                      <a:pt x="1026" y="25"/>
                    </a:lnTo>
                    <a:lnTo>
                      <a:pt x="1058" y="15"/>
                    </a:lnTo>
                    <a:lnTo>
                      <a:pt x="1090" y="7"/>
                    </a:lnTo>
                    <a:lnTo>
                      <a:pt x="1119" y="1"/>
                    </a:lnTo>
                    <a:lnTo>
                      <a:pt x="1134" y="0"/>
                    </a:lnTo>
                    <a:lnTo>
                      <a:pt x="1147" y="0"/>
                    </a:lnTo>
                    <a:lnTo>
                      <a:pt x="1161" y="0"/>
                    </a:lnTo>
                    <a:lnTo>
                      <a:pt x="1172" y="1"/>
                    </a:lnTo>
                    <a:lnTo>
                      <a:pt x="1184" y="4"/>
                    </a:lnTo>
                    <a:lnTo>
                      <a:pt x="1195" y="7"/>
                    </a:lnTo>
                    <a:lnTo>
                      <a:pt x="1206" y="12"/>
                    </a:lnTo>
                    <a:lnTo>
                      <a:pt x="1215" y="17"/>
                    </a:lnTo>
                    <a:lnTo>
                      <a:pt x="1215" y="17"/>
                    </a:lnTo>
                    <a:lnTo>
                      <a:pt x="1219" y="20"/>
                    </a:lnTo>
                    <a:lnTo>
                      <a:pt x="1227" y="31"/>
                    </a:lnTo>
                    <a:lnTo>
                      <a:pt x="1232" y="37"/>
                    </a:lnTo>
                    <a:lnTo>
                      <a:pt x="1236" y="46"/>
                    </a:lnTo>
                    <a:lnTo>
                      <a:pt x="1242" y="56"/>
                    </a:lnTo>
                    <a:lnTo>
                      <a:pt x="1244" y="66"/>
                    </a:lnTo>
                    <a:lnTo>
                      <a:pt x="1247" y="77"/>
                    </a:lnTo>
                    <a:lnTo>
                      <a:pt x="1247" y="90"/>
                    </a:lnTo>
                    <a:lnTo>
                      <a:pt x="1244" y="102"/>
                    </a:lnTo>
                    <a:lnTo>
                      <a:pt x="1240" y="116"/>
                    </a:lnTo>
                    <a:lnTo>
                      <a:pt x="1232" y="130"/>
                    </a:lnTo>
                    <a:lnTo>
                      <a:pt x="1222" y="145"/>
                    </a:lnTo>
                    <a:lnTo>
                      <a:pt x="1206" y="158"/>
                    </a:lnTo>
                    <a:lnTo>
                      <a:pt x="1187" y="173"/>
                    </a:lnTo>
                    <a:lnTo>
                      <a:pt x="1187" y="173"/>
                    </a:lnTo>
                    <a:lnTo>
                      <a:pt x="1165" y="186"/>
                    </a:lnTo>
                    <a:lnTo>
                      <a:pt x="1142" y="200"/>
                    </a:lnTo>
                    <a:lnTo>
                      <a:pt x="1117" y="210"/>
                    </a:lnTo>
                    <a:lnTo>
                      <a:pt x="1093" y="221"/>
                    </a:lnTo>
                    <a:lnTo>
                      <a:pt x="1067" y="231"/>
                    </a:lnTo>
                    <a:lnTo>
                      <a:pt x="1042" y="239"/>
                    </a:lnTo>
                    <a:lnTo>
                      <a:pt x="993" y="254"/>
                    </a:lnTo>
                    <a:lnTo>
                      <a:pt x="948" y="267"/>
                    </a:lnTo>
                    <a:lnTo>
                      <a:pt x="906" y="278"/>
                    </a:lnTo>
                    <a:lnTo>
                      <a:pt x="874" y="286"/>
                    </a:lnTo>
                    <a:lnTo>
                      <a:pt x="861" y="291"/>
                    </a:lnTo>
                    <a:lnTo>
                      <a:pt x="852" y="295"/>
                    </a:lnTo>
                    <a:lnTo>
                      <a:pt x="852" y="295"/>
                    </a:lnTo>
                    <a:lnTo>
                      <a:pt x="834" y="303"/>
                    </a:lnTo>
                    <a:lnTo>
                      <a:pt x="818" y="313"/>
                    </a:lnTo>
                    <a:lnTo>
                      <a:pt x="789" y="330"/>
                    </a:lnTo>
                    <a:lnTo>
                      <a:pt x="769" y="345"/>
                    </a:lnTo>
                    <a:lnTo>
                      <a:pt x="763" y="350"/>
                    </a:lnTo>
                    <a:lnTo>
                      <a:pt x="1057" y="393"/>
                    </a:lnTo>
                    <a:lnTo>
                      <a:pt x="1057" y="393"/>
                    </a:lnTo>
                    <a:lnTo>
                      <a:pt x="1109" y="385"/>
                    </a:lnTo>
                    <a:lnTo>
                      <a:pt x="1234" y="367"/>
                    </a:lnTo>
                    <a:lnTo>
                      <a:pt x="1310" y="358"/>
                    </a:lnTo>
                    <a:lnTo>
                      <a:pt x="1387" y="349"/>
                    </a:lnTo>
                    <a:lnTo>
                      <a:pt x="1460" y="343"/>
                    </a:lnTo>
                    <a:lnTo>
                      <a:pt x="1493" y="342"/>
                    </a:lnTo>
                    <a:lnTo>
                      <a:pt x="1524" y="341"/>
                    </a:lnTo>
                    <a:lnTo>
                      <a:pt x="1524" y="341"/>
                    </a:lnTo>
                    <a:lnTo>
                      <a:pt x="1534" y="342"/>
                    </a:lnTo>
                    <a:lnTo>
                      <a:pt x="1545" y="343"/>
                    </a:lnTo>
                    <a:lnTo>
                      <a:pt x="1556" y="345"/>
                    </a:lnTo>
                    <a:lnTo>
                      <a:pt x="1564" y="347"/>
                    </a:lnTo>
                    <a:lnTo>
                      <a:pt x="1572" y="350"/>
                    </a:lnTo>
                    <a:lnTo>
                      <a:pt x="1578" y="354"/>
                    </a:lnTo>
                    <a:lnTo>
                      <a:pt x="1585" y="358"/>
                    </a:lnTo>
                    <a:lnTo>
                      <a:pt x="1590" y="362"/>
                    </a:lnTo>
                    <a:lnTo>
                      <a:pt x="1600" y="373"/>
                    </a:lnTo>
                    <a:lnTo>
                      <a:pt x="1605" y="385"/>
                    </a:lnTo>
                    <a:lnTo>
                      <a:pt x="1610" y="397"/>
                    </a:lnTo>
                    <a:lnTo>
                      <a:pt x="1612" y="410"/>
                    </a:lnTo>
                    <a:lnTo>
                      <a:pt x="1613" y="422"/>
                    </a:lnTo>
                    <a:lnTo>
                      <a:pt x="1613" y="435"/>
                    </a:lnTo>
                    <a:lnTo>
                      <a:pt x="1610" y="456"/>
                    </a:lnTo>
                    <a:lnTo>
                      <a:pt x="1606" y="472"/>
                    </a:lnTo>
                    <a:lnTo>
                      <a:pt x="1604" y="478"/>
                    </a:lnTo>
                    <a:lnTo>
                      <a:pt x="1061" y="562"/>
                    </a:lnTo>
                    <a:lnTo>
                      <a:pt x="61" y="695"/>
                    </a:lnTo>
                    <a:lnTo>
                      <a:pt x="0" y="526"/>
                    </a:lnTo>
                    <a:close/>
                  </a:path>
                </a:pathLst>
              </a:custGeom>
              <a:solidFill>
                <a:srgbClr val="EAC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229">
                <a:extLst>
                  <a:ext uri="{FF2B5EF4-FFF2-40B4-BE49-F238E27FC236}">
                    <a16:creationId xmlns:a16="http://schemas.microsoft.com/office/drawing/2014/main" id="{18F63108-07FE-4A97-AB28-88BF33F774AA}"/>
                  </a:ext>
                </a:extLst>
              </p:cNvPr>
              <p:cNvSpPr>
                <a:spLocks/>
              </p:cNvSpPr>
              <p:nvPr/>
            </p:nvSpPr>
            <p:spPr bwMode="auto">
              <a:xfrm>
                <a:off x="-4333875" y="3451225"/>
                <a:ext cx="263525" cy="96838"/>
              </a:xfrm>
              <a:custGeom>
                <a:avLst/>
                <a:gdLst>
                  <a:gd name="T0" fmla="*/ 25 w 664"/>
                  <a:gd name="T1" fmla="*/ 243 h 246"/>
                  <a:gd name="T2" fmla="*/ 25 w 664"/>
                  <a:gd name="T3" fmla="*/ 243 h 246"/>
                  <a:gd name="T4" fmla="*/ 40 w 664"/>
                  <a:gd name="T5" fmla="*/ 246 h 246"/>
                  <a:gd name="T6" fmla="*/ 64 w 664"/>
                  <a:gd name="T7" fmla="*/ 246 h 246"/>
                  <a:gd name="T8" fmla="*/ 138 w 664"/>
                  <a:gd name="T9" fmla="*/ 244 h 246"/>
                  <a:gd name="T10" fmla="*/ 235 w 664"/>
                  <a:gd name="T11" fmla="*/ 240 h 246"/>
                  <a:gd name="T12" fmla="*/ 345 w 664"/>
                  <a:gd name="T13" fmla="*/ 234 h 246"/>
                  <a:gd name="T14" fmla="*/ 454 w 664"/>
                  <a:gd name="T15" fmla="*/ 226 h 246"/>
                  <a:gd name="T16" fmla="*/ 551 w 664"/>
                  <a:gd name="T17" fmla="*/ 216 h 246"/>
                  <a:gd name="T18" fmla="*/ 589 w 664"/>
                  <a:gd name="T19" fmla="*/ 213 h 246"/>
                  <a:gd name="T20" fmla="*/ 621 w 664"/>
                  <a:gd name="T21" fmla="*/ 209 h 246"/>
                  <a:gd name="T22" fmla="*/ 645 w 664"/>
                  <a:gd name="T23" fmla="*/ 203 h 246"/>
                  <a:gd name="T24" fmla="*/ 652 w 664"/>
                  <a:gd name="T25" fmla="*/ 202 h 246"/>
                  <a:gd name="T26" fmla="*/ 657 w 664"/>
                  <a:gd name="T27" fmla="*/ 199 h 246"/>
                  <a:gd name="T28" fmla="*/ 657 w 664"/>
                  <a:gd name="T29" fmla="*/ 199 h 246"/>
                  <a:gd name="T30" fmla="*/ 659 w 664"/>
                  <a:gd name="T31" fmla="*/ 197 h 246"/>
                  <a:gd name="T32" fmla="*/ 661 w 664"/>
                  <a:gd name="T33" fmla="*/ 189 h 246"/>
                  <a:gd name="T34" fmla="*/ 663 w 664"/>
                  <a:gd name="T35" fmla="*/ 166 h 246"/>
                  <a:gd name="T36" fmla="*/ 664 w 664"/>
                  <a:gd name="T37" fmla="*/ 133 h 246"/>
                  <a:gd name="T38" fmla="*/ 663 w 664"/>
                  <a:gd name="T39" fmla="*/ 97 h 246"/>
                  <a:gd name="T40" fmla="*/ 661 w 664"/>
                  <a:gd name="T41" fmla="*/ 61 h 246"/>
                  <a:gd name="T42" fmla="*/ 657 w 664"/>
                  <a:gd name="T43" fmla="*/ 30 h 246"/>
                  <a:gd name="T44" fmla="*/ 655 w 664"/>
                  <a:gd name="T45" fmla="*/ 18 h 246"/>
                  <a:gd name="T46" fmla="*/ 653 w 664"/>
                  <a:gd name="T47" fmla="*/ 9 h 246"/>
                  <a:gd name="T48" fmla="*/ 649 w 664"/>
                  <a:gd name="T49" fmla="*/ 2 h 246"/>
                  <a:gd name="T50" fmla="*/ 648 w 664"/>
                  <a:gd name="T51" fmla="*/ 1 h 246"/>
                  <a:gd name="T52" fmla="*/ 647 w 664"/>
                  <a:gd name="T53" fmla="*/ 0 h 246"/>
                  <a:gd name="T54" fmla="*/ 647 w 664"/>
                  <a:gd name="T55" fmla="*/ 0 h 246"/>
                  <a:gd name="T56" fmla="*/ 593 w 664"/>
                  <a:gd name="T57" fmla="*/ 1 h 246"/>
                  <a:gd name="T58" fmla="*/ 519 w 664"/>
                  <a:gd name="T59" fmla="*/ 4 h 246"/>
                  <a:gd name="T60" fmla="*/ 430 w 664"/>
                  <a:gd name="T61" fmla="*/ 8 h 246"/>
                  <a:gd name="T62" fmla="*/ 333 w 664"/>
                  <a:gd name="T63" fmla="*/ 13 h 246"/>
                  <a:gd name="T64" fmla="*/ 235 w 664"/>
                  <a:gd name="T65" fmla="*/ 20 h 246"/>
                  <a:gd name="T66" fmla="*/ 145 w 664"/>
                  <a:gd name="T67" fmla="*/ 26 h 246"/>
                  <a:gd name="T68" fmla="*/ 68 w 664"/>
                  <a:gd name="T69" fmla="*/ 34 h 246"/>
                  <a:gd name="T70" fmla="*/ 37 w 664"/>
                  <a:gd name="T71" fmla="*/ 39 h 246"/>
                  <a:gd name="T72" fmla="*/ 12 w 664"/>
                  <a:gd name="T73" fmla="*/ 43 h 246"/>
                  <a:gd name="T74" fmla="*/ 12 w 664"/>
                  <a:gd name="T75" fmla="*/ 43 h 246"/>
                  <a:gd name="T76" fmla="*/ 11 w 664"/>
                  <a:gd name="T77" fmla="*/ 45 h 246"/>
                  <a:gd name="T78" fmla="*/ 9 w 664"/>
                  <a:gd name="T79" fmla="*/ 46 h 246"/>
                  <a:gd name="T80" fmla="*/ 7 w 664"/>
                  <a:gd name="T81" fmla="*/ 53 h 246"/>
                  <a:gd name="T82" fmla="*/ 4 w 664"/>
                  <a:gd name="T83" fmla="*/ 63 h 246"/>
                  <a:gd name="T84" fmla="*/ 3 w 664"/>
                  <a:gd name="T85" fmla="*/ 75 h 246"/>
                  <a:gd name="T86" fmla="*/ 0 w 664"/>
                  <a:gd name="T87" fmla="*/ 106 h 246"/>
                  <a:gd name="T88" fmla="*/ 1 w 664"/>
                  <a:gd name="T89" fmla="*/ 142 h 246"/>
                  <a:gd name="T90" fmla="*/ 4 w 664"/>
                  <a:gd name="T91" fmla="*/ 178 h 246"/>
                  <a:gd name="T92" fmla="*/ 5 w 664"/>
                  <a:gd name="T93" fmla="*/ 195 h 246"/>
                  <a:gd name="T94" fmla="*/ 8 w 664"/>
                  <a:gd name="T95" fmla="*/ 210 h 246"/>
                  <a:gd name="T96" fmla="*/ 12 w 664"/>
                  <a:gd name="T97" fmla="*/ 223 h 246"/>
                  <a:gd name="T98" fmla="*/ 16 w 664"/>
                  <a:gd name="T99" fmla="*/ 232 h 246"/>
                  <a:gd name="T100" fmla="*/ 20 w 664"/>
                  <a:gd name="T101" fmla="*/ 240 h 246"/>
                  <a:gd name="T102" fmla="*/ 23 w 664"/>
                  <a:gd name="T103" fmla="*/ 243 h 246"/>
                  <a:gd name="T104" fmla="*/ 25 w 664"/>
                  <a:gd name="T105" fmla="*/ 243 h 246"/>
                  <a:gd name="T106" fmla="*/ 25 w 664"/>
                  <a:gd name="T107" fmla="*/ 243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64" h="246">
                    <a:moveTo>
                      <a:pt x="25" y="243"/>
                    </a:moveTo>
                    <a:lnTo>
                      <a:pt x="25" y="243"/>
                    </a:lnTo>
                    <a:lnTo>
                      <a:pt x="40" y="246"/>
                    </a:lnTo>
                    <a:lnTo>
                      <a:pt x="64" y="246"/>
                    </a:lnTo>
                    <a:lnTo>
                      <a:pt x="138" y="244"/>
                    </a:lnTo>
                    <a:lnTo>
                      <a:pt x="235" y="240"/>
                    </a:lnTo>
                    <a:lnTo>
                      <a:pt x="345" y="234"/>
                    </a:lnTo>
                    <a:lnTo>
                      <a:pt x="454" y="226"/>
                    </a:lnTo>
                    <a:lnTo>
                      <a:pt x="551" y="216"/>
                    </a:lnTo>
                    <a:lnTo>
                      <a:pt x="589" y="213"/>
                    </a:lnTo>
                    <a:lnTo>
                      <a:pt x="621" y="209"/>
                    </a:lnTo>
                    <a:lnTo>
                      <a:pt x="645" y="203"/>
                    </a:lnTo>
                    <a:lnTo>
                      <a:pt x="652" y="202"/>
                    </a:lnTo>
                    <a:lnTo>
                      <a:pt x="657" y="199"/>
                    </a:lnTo>
                    <a:lnTo>
                      <a:pt x="657" y="199"/>
                    </a:lnTo>
                    <a:lnTo>
                      <a:pt x="659" y="197"/>
                    </a:lnTo>
                    <a:lnTo>
                      <a:pt x="661" y="189"/>
                    </a:lnTo>
                    <a:lnTo>
                      <a:pt x="663" y="166"/>
                    </a:lnTo>
                    <a:lnTo>
                      <a:pt x="664" y="133"/>
                    </a:lnTo>
                    <a:lnTo>
                      <a:pt x="663" y="97"/>
                    </a:lnTo>
                    <a:lnTo>
                      <a:pt x="661" y="61"/>
                    </a:lnTo>
                    <a:lnTo>
                      <a:pt x="657" y="30"/>
                    </a:lnTo>
                    <a:lnTo>
                      <a:pt x="655" y="18"/>
                    </a:lnTo>
                    <a:lnTo>
                      <a:pt x="653" y="9"/>
                    </a:lnTo>
                    <a:lnTo>
                      <a:pt x="649" y="2"/>
                    </a:lnTo>
                    <a:lnTo>
                      <a:pt x="648" y="1"/>
                    </a:lnTo>
                    <a:lnTo>
                      <a:pt x="647" y="0"/>
                    </a:lnTo>
                    <a:lnTo>
                      <a:pt x="647" y="0"/>
                    </a:lnTo>
                    <a:lnTo>
                      <a:pt x="593" y="1"/>
                    </a:lnTo>
                    <a:lnTo>
                      <a:pt x="519" y="4"/>
                    </a:lnTo>
                    <a:lnTo>
                      <a:pt x="430" y="8"/>
                    </a:lnTo>
                    <a:lnTo>
                      <a:pt x="333" y="13"/>
                    </a:lnTo>
                    <a:lnTo>
                      <a:pt x="235" y="20"/>
                    </a:lnTo>
                    <a:lnTo>
                      <a:pt x="145" y="26"/>
                    </a:lnTo>
                    <a:lnTo>
                      <a:pt x="68" y="34"/>
                    </a:lnTo>
                    <a:lnTo>
                      <a:pt x="37" y="39"/>
                    </a:lnTo>
                    <a:lnTo>
                      <a:pt x="12" y="43"/>
                    </a:lnTo>
                    <a:lnTo>
                      <a:pt x="12" y="43"/>
                    </a:lnTo>
                    <a:lnTo>
                      <a:pt x="11" y="45"/>
                    </a:lnTo>
                    <a:lnTo>
                      <a:pt x="9" y="46"/>
                    </a:lnTo>
                    <a:lnTo>
                      <a:pt x="7" y="53"/>
                    </a:lnTo>
                    <a:lnTo>
                      <a:pt x="4" y="63"/>
                    </a:lnTo>
                    <a:lnTo>
                      <a:pt x="3" y="75"/>
                    </a:lnTo>
                    <a:lnTo>
                      <a:pt x="0" y="106"/>
                    </a:lnTo>
                    <a:lnTo>
                      <a:pt x="1" y="142"/>
                    </a:lnTo>
                    <a:lnTo>
                      <a:pt x="4" y="178"/>
                    </a:lnTo>
                    <a:lnTo>
                      <a:pt x="5" y="195"/>
                    </a:lnTo>
                    <a:lnTo>
                      <a:pt x="8" y="210"/>
                    </a:lnTo>
                    <a:lnTo>
                      <a:pt x="12" y="223"/>
                    </a:lnTo>
                    <a:lnTo>
                      <a:pt x="16" y="232"/>
                    </a:lnTo>
                    <a:lnTo>
                      <a:pt x="20" y="240"/>
                    </a:lnTo>
                    <a:lnTo>
                      <a:pt x="23" y="243"/>
                    </a:lnTo>
                    <a:lnTo>
                      <a:pt x="25" y="243"/>
                    </a:lnTo>
                    <a:lnTo>
                      <a:pt x="25" y="243"/>
                    </a:lnTo>
                    <a:close/>
                  </a:path>
                </a:pathLst>
              </a:custGeom>
              <a:solidFill>
                <a:srgbClr val="1F8C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230">
                <a:extLst>
                  <a:ext uri="{FF2B5EF4-FFF2-40B4-BE49-F238E27FC236}">
                    <a16:creationId xmlns:a16="http://schemas.microsoft.com/office/drawing/2014/main" id="{A9C79565-EBD7-4078-B6C5-3C7C0C3324A2}"/>
                  </a:ext>
                </a:extLst>
              </p:cNvPr>
              <p:cNvSpPr>
                <a:spLocks/>
              </p:cNvSpPr>
              <p:nvPr/>
            </p:nvSpPr>
            <p:spPr bwMode="auto">
              <a:xfrm>
                <a:off x="-3486150" y="2473325"/>
                <a:ext cx="706437" cy="385763"/>
              </a:xfrm>
              <a:custGeom>
                <a:avLst/>
                <a:gdLst>
                  <a:gd name="T0" fmla="*/ 387 w 1782"/>
                  <a:gd name="T1" fmla="*/ 941 h 973"/>
                  <a:gd name="T2" fmla="*/ 445 w 1782"/>
                  <a:gd name="T3" fmla="*/ 846 h 973"/>
                  <a:gd name="T4" fmla="*/ 497 w 1782"/>
                  <a:gd name="T5" fmla="*/ 784 h 973"/>
                  <a:gd name="T6" fmla="*/ 556 w 1782"/>
                  <a:gd name="T7" fmla="*/ 732 h 973"/>
                  <a:gd name="T8" fmla="*/ 635 w 1782"/>
                  <a:gd name="T9" fmla="*/ 692 h 973"/>
                  <a:gd name="T10" fmla="*/ 881 w 1782"/>
                  <a:gd name="T11" fmla="*/ 584 h 973"/>
                  <a:gd name="T12" fmla="*/ 1163 w 1782"/>
                  <a:gd name="T13" fmla="*/ 446 h 973"/>
                  <a:gd name="T14" fmla="*/ 1782 w 1782"/>
                  <a:gd name="T15" fmla="*/ 146 h 973"/>
                  <a:gd name="T16" fmla="*/ 1770 w 1782"/>
                  <a:gd name="T17" fmla="*/ 122 h 973"/>
                  <a:gd name="T18" fmla="*/ 1748 w 1782"/>
                  <a:gd name="T19" fmla="*/ 98 h 973"/>
                  <a:gd name="T20" fmla="*/ 1708 w 1782"/>
                  <a:gd name="T21" fmla="*/ 84 h 973"/>
                  <a:gd name="T22" fmla="*/ 1645 w 1782"/>
                  <a:gd name="T23" fmla="*/ 90 h 973"/>
                  <a:gd name="T24" fmla="*/ 1407 w 1782"/>
                  <a:gd name="T25" fmla="*/ 265 h 973"/>
                  <a:gd name="T26" fmla="*/ 1431 w 1782"/>
                  <a:gd name="T27" fmla="*/ 48 h 973"/>
                  <a:gd name="T28" fmla="*/ 1412 w 1782"/>
                  <a:gd name="T29" fmla="*/ 24 h 973"/>
                  <a:gd name="T30" fmla="*/ 1383 w 1782"/>
                  <a:gd name="T31" fmla="*/ 5 h 973"/>
                  <a:gd name="T32" fmla="*/ 1338 w 1782"/>
                  <a:gd name="T33" fmla="*/ 0 h 973"/>
                  <a:gd name="T34" fmla="*/ 1298 w 1782"/>
                  <a:gd name="T35" fmla="*/ 13 h 973"/>
                  <a:gd name="T36" fmla="*/ 1250 w 1782"/>
                  <a:gd name="T37" fmla="*/ 44 h 973"/>
                  <a:gd name="T38" fmla="*/ 1001 w 1782"/>
                  <a:gd name="T39" fmla="*/ 293 h 973"/>
                  <a:gd name="T40" fmla="*/ 796 w 1782"/>
                  <a:gd name="T41" fmla="*/ 410 h 973"/>
                  <a:gd name="T42" fmla="*/ 779 w 1782"/>
                  <a:gd name="T43" fmla="*/ 415 h 973"/>
                  <a:gd name="T44" fmla="*/ 772 w 1782"/>
                  <a:gd name="T45" fmla="*/ 413 h 973"/>
                  <a:gd name="T46" fmla="*/ 969 w 1782"/>
                  <a:gd name="T47" fmla="*/ 84 h 973"/>
                  <a:gd name="T48" fmla="*/ 962 w 1782"/>
                  <a:gd name="T49" fmla="*/ 77 h 973"/>
                  <a:gd name="T50" fmla="*/ 942 w 1782"/>
                  <a:gd name="T51" fmla="*/ 66 h 973"/>
                  <a:gd name="T52" fmla="*/ 918 w 1782"/>
                  <a:gd name="T53" fmla="*/ 66 h 973"/>
                  <a:gd name="T54" fmla="*/ 887 w 1782"/>
                  <a:gd name="T55" fmla="*/ 80 h 973"/>
                  <a:gd name="T56" fmla="*/ 861 w 1782"/>
                  <a:gd name="T57" fmla="*/ 100 h 973"/>
                  <a:gd name="T58" fmla="*/ 775 w 1782"/>
                  <a:gd name="T59" fmla="*/ 192 h 973"/>
                  <a:gd name="T60" fmla="*/ 710 w 1782"/>
                  <a:gd name="T61" fmla="*/ 255 h 973"/>
                  <a:gd name="T62" fmla="*/ 656 w 1782"/>
                  <a:gd name="T63" fmla="*/ 294 h 973"/>
                  <a:gd name="T64" fmla="*/ 598 w 1782"/>
                  <a:gd name="T65" fmla="*/ 319 h 973"/>
                  <a:gd name="T66" fmla="*/ 535 w 1782"/>
                  <a:gd name="T67" fmla="*/ 329 h 973"/>
                  <a:gd name="T68" fmla="*/ 398 w 1782"/>
                  <a:gd name="T69" fmla="*/ 338 h 973"/>
                  <a:gd name="T70" fmla="*/ 310 w 1782"/>
                  <a:gd name="T71" fmla="*/ 335 h 973"/>
                  <a:gd name="T72" fmla="*/ 297 w 1782"/>
                  <a:gd name="T73" fmla="*/ 333 h 973"/>
                  <a:gd name="T74" fmla="*/ 270 w 1782"/>
                  <a:gd name="T75" fmla="*/ 342 h 973"/>
                  <a:gd name="T76" fmla="*/ 228 w 1782"/>
                  <a:gd name="T77" fmla="*/ 373 h 973"/>
                  <a:gd name="T78" fmla="*/ 137 w 1782"/>
                  <a:gd name="T79" fmla="*/ 462 h 973"/>
                  <a:gd name="T80" fmla="*/ 103 w 1782"/>
                  <a:gd name="T81" fmla="*/ 506 h 973"/>
                  <a:gd name="T82" fmla="*/ 43 w 1782"/>
                  <a:gd name="T83" fmla="*/ 587 h 973"/>
                  <a:gd name="T84" fmla="*/ 0 w 1782"/>
                  <a:gd name="T85" fmla="*/ 639 h 973"/>
                  <a:gd name="T86" fmla="*/ 132 w 1782"/>
                  <a:gd name="T87" fmla="*/ 792 h 973"/>
                  <a:gd name="T88" fmla="*/ 233 w 1782"/>
                  <a:gd name="T89" fmla="*/ 889 h 973"/>
                  <a:gd name="T90" fmla="*/ 306 w 1782"/>
                  <a:gd name="T91" fmla="*/ 944 h 973"/>
                  <a:gd name="T92" fmla="*/ 352 w 1782"/>
                  <a:gd name="T93" fmla="*/ 966 h 973"/>
                  <a:gd name="T94" fmla="*/ 373 w 1782"/>
                  <a:gd name="T95" fmla="*/ 973 h 9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82" h="973">
                    <a:moveTo>
                      <a:pt x="373" y="973"/>
                    </a:moveTo>
                    <a:lnTo>
                      <a:pt x="373" y="973"/>
                    </a:lnTo>
                    <a:lnTo>
                      <a:pt x="387" y="941"/>
                    </a:lnTo>
                    <a:lnTo>
                      <a:pt x="406" y="908"/>
                    </a:lnTo>
                    <a:lnTo>
                      <a:pt x="431" y="868"/>
                    </a:lnTo>
                    <a:lnTo>
                      <a:pt x="445" y="846"/>
                    </a:lnTo>
                    <a:lnTo>
                      <a:pt x="461" y="825"/>
                    </a:lnTo>
                    <a:lnTo>
                      <a:pt x="478" y="804"/>
                    </a:lnTo>
                    <a:lnTo>
                      <a:pt x="497" y="784"/>
                    </a:lnTo>
                    <a:lnTo>
                      <a:pt x="515" y="764"/>
                    </a:lnTo>
                    <a:lnTo>
                      <a:pt x="535" y="747"/>
                    </a:lnTo>
                    <a:lnTo>
                      <a:pt x="556" y="732"/>
                    </a:lnTo>
                    <a:lnTo>
                      <a:pt x="578" y="719"/>
                    </a:lnTo>
                    <a:lnTo>
                      <a:pt x="578" y="719"/>
                    </a:lnTo>
                    <a:lnTo>
                      <a:pt x="635" y="692"/>
                    </a:lnTo>
                    <a:lnTo>
                      <a:pt x="710" y="659"/>
                    </a:lnTo>
                    <a:lnTo>
                      <a:pt x="793" y="621"/>
                    </a:lnTo>
                    <a:lnTo>
                      <a:pt x="881" y="584"/>
                    </a:lnTo>
                    <a:lnTo>
                      <a:pt x="1030" y="523"/>
                    </a:lnTo>
                    <a:lnTo>
                      <a:pt x="1094" y="496"/>
                    </a:lnTo>
                    <a:lnTo>
                      <a:pt x="1163" y="446"/>
                    </a:lnTo>
                    <a:lnTo>
                      <a:pt x="1489" y="413"/>
                    </a:lnTo>
                    <a:lnTo>
                      <a:pt x="1782" y="146"/>
                    </a:lnTo>
                    <a:lnTo>
                      <a:pt x="1782" y="146"/>
                    </a:lnTo>
                    <a:lnTo>
                      <a:pt x="1781" y="142"/>
                    </a:lnTo>
                    <a:lnTo>
                      <a:pt x="1776" y="130"/>
                    </a:lnTo>
                    <a:lnTo>
                      <a:pt x="1770" y="122"/>
                    </a:lnTo>
                    <a:lnTo>
                      <a:pt x="1765" y="114"/>
                    </a:lnTo>
                    <a:lnTo>
                      <a:pt x="1757" y="106"/>
                    </a:lnTo>
                    <a:lnTo>
                      <a:pt x="1748" y="98"/>
                    </a:lnTo>
                    <a:lnTo>
                      <a:pt x="1736" y="92"/>
                    </a:lnTo>
                    <a:lnTo>
                      <a:pt x="1722" y="86"/>
                    </a:lnTo>
                    <a:lnTo>
                      <a:pt x="1708" y="84"/>
                    </a:lnTo>
                    <a:lnTo>
                      <a:pt x="1689" y="82"/>
                    </a:lnTo>
                    <a:lnTo>
                      <a:pt x="1669" y="85"/>
                    </a:lnTo>
                    <a:lnTo>
                      <a:pt x="1645" y="90"/>
                    </a:lnTo>
                    <a:lnTo>
                      <a:pt x="1620" y="100"/>
                    </a:lnTo>
                    <a:lnTo>
                      <a:pt x="1591" y="113"/>
                    </a:lnTo>
                    <a:lnTo>
                      <a:pt x="1407" y="265"/>
                    </a:lnTo>
                    <a:lnTo>
                      <a:pt x="1229" y="297"/>
                    </a:lnTo>
                    <a:lnTo>
                      <a:pt x="1431" y="48"/>
                    </a:lnTo>
                    <a:lnTo>
                      <a:pt x="1431" y="48"/>
                    </a:lnTo>
                    <a:lnTo>
                      <a:pt x="1428" y="44"/>
                    </a:lnTo>
                    <a:lnTo>
                      <a:pt x="1419" y="32"/>
                    </a:lnTo>
                    <a:lnTo>
                      <a:pt x="1412" y="24"/>
                    </a:lnTo>
                    <a:lnTo>
                      <a:pt x="1404" y="17"/>
                    </a:lnTo>
                    <a:lnTo>
                      <a:pt x="1395" y="11"/>
                    </a:lnTo>
                    <a:lnTo>
                      <a:pt x="1383" y="5"/>
                    </a:lnTo>
                    <a:lnTo>
                      <a:pt x="1370" y="1"/>
                    </a:lnTo>
                    <a:lnTo>
                      <a:pt x="1355" y="0"/>
                    </a:lnTo>
                    <a:lnTo>
                      <a:pt x="1338" y="0"/>
                    </a:lnTo>
                    <a:lnTo>
                      <a:pt x="1319" y="5"/>
                    </a:lnTo>
                    <a:lnTo>
                      <a:pt x="1308" y="8"/>
                    </a:lnTo>
                    <a:lnTo>
                      <a:pt x="1298" y="13"/>
                    </a:lnTo>
                    <a:lnTo>
                      <a:pt x="1287" y="19"/>
                    </a:lnTo>
                    <a:lnTo>
                      <a:pt x="1275" y="25"/>
                    </a:lnTo>
                    <a:lnTo>
                      <a:pt x="1250" y="44"/>
                    </a:lnTo>
                    <a:lnTo>
                      <a:pt x="1223" y="66"/>
                    </a:lnTo>
                    <a:lnTo>
                      <a:pt x="1001" y="293"/>
                    </a:lnTo>
                    <a:lnTo>
                      <a:pt x="1001" y="293"/>
                    </a:lnTo>
                    <a:lnTo>
                      <a:pt x="896" y="353"/>
                    </a:lnTo>
                    <a:lnTo>
                      <a:pt x="821" y="395"/>
                    </a:lnTo>
                    <a:lnTo>
                      <a:pt x="796" y="410"/>
                    </a:lnTo>
                    <a:lnTo>
                      <a:pt x="783" y="415"/>
                    </a:lnTo>
                    <a:lnTo>
                      <a:pt x="783" y="415"/>
                    </a:lnTo>
                    <a:lnTo>
                      <a:pt x="779" y="415"/>
                    </a:lnTo>
                    <a:lnTo>
                      <a:pt x="775" y="415"/>
                    </a:lnTo>
                    <a:lnTo>
                      <a:pt x="773" y="414"/>
                    </a:lnTo>
                    <a:lnTo>
                      <a:pt x="772" y="413"/>
                    </a:lnTo>
                    <a:lnTo>
                      <a:pt x="771" y="410"/>
                    </a:lnTo>
                    <a:lnTo>
                      <a:pt x="771" y="409"/>
                    </a:lnTo>
                    <a:lnTo>
                      <a:pt x="969" y="84"/>
                    </a:lnTo>
                    <a:lnTo>
                      <a:pt x="969" y="84"/>
                    </a:lnTo>
                    <a:lnTo>
                      <a:pt x="966" y="82"/>
                    </a:lnTo>
                    <a:lnTo>
                      <a:pt x="962" y="77"/>
                    </a:lnTo>
                    <a:lnTo>
                      <a:pt x="953" y="72"/>
                    </a:lnTo>
                    <a:lnTo>
                      <a:pt x="948" y="69"/>
                    </a:lnTo>
                    <a:lnTo>
                      <a:pt x="942" y="66"/>
                    </a:lnTo>
                    <a:lnTo>
                      <a:pt x="934" y="65"/>
                    </a:lnTo>
                    <a:lnTo>
                      <a:pt x="926" y="65"/>
                    </a:lnTo>
                    <a:lnTo>
                      <a:pt x="918" y="66"/>
                    </a:lnTo>
                    <a:lnTo>
                      <a:pt x="908" y="69"/>
                    </a:lnTo>
                    <a:lnTo>
                      <a:pt x="897" y="73"/>
                    </a:lnTo>
                    <a:lnTo>
                      <a:pt x="887" y="80"/>
                    </a:lnTo>
                    <a:lnTo>
                      <a:pt x="875" y="89"/>
                    </a:lnTo>
                    <a:lnTo>
                      <a:pt x="861" y="100"/>
                    </a:lnTo>
                    <a:lnTo>
                      <a:pt x="861" y="100"/>
                    </a:lnTo>
                    <a:lnTo>
                      <a:pt x="833" y="128"/>
                    </a:lnTo>
                    <a:lnTo>
                      <a:pt x="805" y="158"/>
                    </a:lnTo>
                    <a:lnTo>
                      <a:pt x="775" y="192"/>
                    </a:lnTo>
                    <a:lnTo>
                      <a:pt x="743" y="225"/>
                    </a:lnTo>
                    <a:lnTo>
                      <a:pt x="727" y="241"/>
                    </a:lnTo>
                    <a:lnTo>
                      <a:pt x="710" y="255"/>
                    </a:lnTo>
                    <a:lnTo>
                      <a:pt x="692" y="270"/>
                    </a:lnTo>
                    <a:lnTo>
                      <a:pt x="674" y="283"/>
                    </a:lnTo>
                    <a:lnTo>
                      <a:pt x="656" y="294"/>
                    </a:lnTo>
                    <a:lnTo>
                      <a:pt x="638" y="305"/>
                    </a:lnTo>
                    <a:lnTo>
                      <a:pt x="618" y="313"/>
                    </a:lnTo>
                    <a:lnTo>
                      <a:pt x="598" y="319"/>
                    </a:lnTo>
                    <a:lnTo>
                      <a:pt x="598" y="319"/>
                    </a:lnTo>
                    <a:lnTo>
                      <a:pt x="572" y="323"/>
                    </a:lnTo>
                    <a:lnTo>
                      <a:pt x="535" y="329"/>
                    </a:lnTo>
                    <a:lnTo>
                      <a:pt x="491" y="333"/>
                    </a:lnTo>
                    <a:lnTo>
                      <a:pt x="443" y="335"/>
                    </a:lnTo>
                    <a:lnTo>
                      <a:pt x="398" y="338"/>
                    </a:lnTo>
                    <a:lnTo>
                      <a:pt x="356" y="338"/>
                    </a:lnTo>
                    <a:lnTo>
                      <a:pt x="322" y="337"/>
                    </a:lnTo>
                    <a:lnTo>
                      <a:pt x="310" y="335"/>
                    </a:lnTo>
                    <a:lnTo>
                      <a:pt x="301" y="334"/>
                    </a:lnTo>
                    <a:lnTo>
                      <a:pt x="301" y="334"/>
                    </a:lnTo>
                    <a:lnTo>
                      <a:pt x="297" y="333"/>
                    </a:lnTo>
                    <a:lnTo>
                      <a:pt x="293" y="333"/>
                    </a:lnTo>
                    <a:lnTo>
                      <a:pt x="282" y="335"/>
                    </a:lnTo>
                    <a:lnTo>
                      <a:pt x="270" y="342"/>
                    </a:lnTo>
                    <a:lnTo>
                      <a:pt x="257" y="350"/>
                    </a:lnTo>
                    <a:lnTo>
                      <a:pt x="242" y="361"/>
                    </a:lnTo>
                    <a:lnTo>
                      <a:pt x="228" y="373"/>
                    </a:lnTo>
                    <a:lnTo>
                      <a:pt x="196" y="401"/>
                    </a:lnTo>
                    <a:lnTo>
                      <a:pt x="165" y="432"/>
                    </a:lnTo>
                    <a:lnTo>
                      <a:pt x="137" y="462"/>
                    </a:lnTo>
                    <a:lnTo>
                      <a:pt x="116" y="487"/>
                    </a:lnTo>
                    <a:lnTo>
                      <a:pt x="103" y="506"/>
                    </a:lnTo>
                    <a:lnTo>
                      <a:pt x="103" y="506"/>
                    </a:lnTo>
                    <a:lnTo>
                      <a:pt x="92" y="523"/>
                    </a:lnTo>
                    <a:lnTo>
                      <a:pt x="77" y="544"/>
                    </a:lnTo>
                    <a:lnTo>
                      <a:pt x="43" y="587"/>
                    </a:lnTo>
                    <a:lnTo>
                      <a:pt x="14" y="623"/>
                    </a:lnTo>
                    <a:lnTo>
                      <a:pt x="0" y="639"/>
                    </a:lnTo>
                    <a:lnTo>
                      <a:pt x="0" y="639"/>
                    </a:lnTo>
                    <a:lnTo>
                      <a:pt x="48" y="697"/>
                    </a:lnTo>
                    <a:lnTo>
                      <a:pt x="92" y="748"/>
                    </a:lnTo>
                    <a:lnTo>
                      <a:pt x="132" y="792"/>
                    </a:lnTo>
                    <a:lnTo>
                      <a:pt x="169" y="830"/>
                    </a:lnTo>
                    <a:lnTo>
                      <a:pt x="202" y="862"/>
                    </a:lnTo>
                    <a:lnTo>
                      <a:pt x="233" y="889"/>
                    </a:lnTo>
                    <a:lnTo>
                      <a:pt x="261" y="912"/>
                    </a:lnTo>
                    <a:lnTo>
                      <a:pt x="285" y="929"/>
                    </a:lnTo>
                    <a:lnTo>
                      <a:pt x="306" y="944"/>
                    </a:lnTo>
                    <a:lnTo>
                      <a:pt x="324" y="954"/>
                    </a:lnTo>
                    <a:lnTo>
                      <a:pt x="340" y="962"/>
                    </a:lnTo>
                    <a:lnTo>
                      <a:pt x="352" y="966"/>
                    </a:lnTo>
                    <a:lnTo>
                      <a:pt x="368" y="972"/>
                    </a:lnTo>
                    <a:lnTo>
                      <a:pt x="373" y="973"/>
                    </a:lnTo>
                    <a:lnTo>
                      <a:pt x="373" y="973"/>
                    </a:lnTo>
                    <a:close/>
                  </a:path>
                </a:pathLst>
              </a:custGeom>
              <a:solidFill>
                <a:srgbClr val="FFDD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231">
                <a:extLst>
                  <a:ext uri="{FF2B5EF4-FFF2-40B4-BE49-F238E27FC236}">
                    <a16:creationId xmlns:a16="http://schemas.microsoft.com/office/drawing/2014/main" id="{8B7DD128-0557-4DFF-BAB1-0DA6CB9969CC}"/>
                  </a:ext>
                </a:extLst>
              </p:cNvPr>
              <p:cNvSpPr>
                <a:spLocks/>
              </p:cNvSpPr>
              <p:nvPr/>
            </p:nvSpPr>
            <p:spPr bwMode="auto">
              <a:xfrm>
                <a:off x="-2832100" y="2527300"/>
                <a:ext cx="52387" cy="46038"/>
              </a:xfrm>
              <a:custGeom>
                <a:avLst/>
                <a:gdLst>
                  <a:gd name="T0" fmla="*/ 4 w 134"/>
                  <a:gd name="T1" fmla="*/ 100 h 116"/>
                  <a:gd name="T2" fmla="*/ 4 w 134"/>
                  <a:gd name="T3" fmla="*/ 100 h 116"/>
                  <a:gd name="T4" fmla="*/ 14 w 134"/>
                  <a:gd name="T5" fmla="*/ 113 h 116"/>
                  <a:gd name="T6" fmla="*/ 16 w 134"/>
                  <a:gd name="T7" fmla="*/ 116 h 116"/>
                  <a:gd name="T8" fmla="*/ 19 w 134"/>
                  <a:gd name="T9" fmla="*/ 115 h 116"/>
                  <a:gd name="T10" fmla="*/ 19 w 134"/>
                  <a:gd name="T11" fmla="*/ 115 h 116"/>
                  <a:gd name="T12" fmla="*/ 39 w 134"/>
                  <a:gd name="T13" fmla="*/ 101 h 116"/>
                  <a:gd name="T14" fmla="*/ 80 w 134"/>
                  <a:gd name="T15" fmla="*/ 70 h 116"/>
                  <a:gd name="T16" fmla="*/ 102 w 134"/>
                  <a:gd name="T17" fmla="*/ 51 h 116"/>
                  <a:gd name="T18" fmla="*/ 119 w 134"/>
                  <a:gd name="T19" fmla="*/ 35 h 116"/>
                  <a:gd name="T20" fmla="*/ 126 w 134"/>
                  <a:gd name="T21" fmla="*/ 27 h 116"/>
                  <a:gd name="T22" fmla="*/ 131 w 134"/>
                  <a:gd name="T23" fmla="*/ 22 h 116"/>
                  <a:gd name="T24" fmla="*/ 134 w 134"/>
                  <a:gd name="T25" fmla="*/ 16 h 116"/>
                  <a:gd name="T26" fmla="*/ 134 w 134"/>
                  <a:gd name="T27" fmla="*/ 14 h 116"/>
                  <a:gd name="T28" fmla="*/ 134 w 134"/>
                  <a:gd name="T29" fmla="*/ 14 h 116"/>
                  <a:gd name="T30" fmla="*/ 134 w 134"/>
                  <a:gd name="T31" fmla="*/ 14 h 116"/>
                  <a:gd name="T32" fmla="*/ 130 w 134"/>
                  <a:gd name="T33" fmla="*/ 8 h 116"/>
                  <a:gd name="T34" fmla="*/ 126 w 134"/>
                  <a:gd name="T35" fmla="*/ 6 h 116"/>
                  <a:gd name="T36" fmla="*/ 120 w 134"/>
                  <a:gd name="T37" fmla="*/ 3 h 116"/>
                  <a:gd name="T38" fmla="*/ 115 w 134"/>
                  <a:gd name="T39" fmla="*/ 2 h 116"/>
                  <a:gd name="T40" fmla="*/ 110 w 134"/>
                  <a:gd name="T41" fmla="*/ 0 h 116"/>
                  <a:gd name="T42" fmla="*/ 104 w 134"/>
                  <a:gd name="T43" fmla="*/ 2 h 116"/>
                  <a:gd name="T44" fmla="*/ 99 w 134"/>
                  <a:gd name="T45" fmla="*/ 3 h 116"/>
                  <a:gd name="T46" fmla="*/ 94 w 134"/>
                  <a:gd name="T47" fmla="*/ 6 h 116"/>
                  <a:gd name="T48" fmla="*/ 12 w 134"/>
                  <a:gd name="T49" fmla="*/ 60 h 116"/>
                  <a:gd name="T50" fmla="*/ 12 w 134"/>
                  <a:gd name="T51" fmla="*/ 60 h 116"/>
                  <a:gd name="T52" fmla="*/ 8 w 134"/>
                  <a:gd name="T53" fmla="*/ 64 h 116"/>
                  <a:gd name="T54" fmla="*/ 4 w 134"/>
                  <a:gd name="T55" fmla="*/ 68 h 116"/>
                  <a:gd name="T56" fmla="*/ 2 w 134"/>
                  <a:gd name="T57" fmla="*/ 74 h 116"/>
                  <a:gd name="T58" fmla="*/ 0 w 134"/>
                  <a:gd name="T59" fmla="*/ 79 h 116"/>
                  <a:gd name="T60" fmla="*/ 0 w 134"/>
                  <a:gd name="T61" fmla="*/ 84 h 116"/>
                  <a:gd name="T62" fmla="*/ 0 w 134"/>
                  <a:gd name="T63" fmla="*/ 90 h 116"/>
                  <a:gd name="T64" fmla="*/ 2 w 134"/>
                  <a:gd name="T65" fmla="*/ 95 h 116"/>
                  <a:gd name="T66" fmla="*/ 4 w 134"/>
                  <a:gd name="T67" fmla="*/ 100 h 116"/>
                  <a:gd name="T68" fmla="*/ 4 w 134"/>
                  <a:gd name="T69" fmla="*/ 10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4" h="116">
                    <a:moveTo>
                      <a:pt x="4" y="100"/>
                    </a:moveTo>
                    <a:lnTo>
                      <a:pt x="4" y="100"/>
                    </a:lnTo>
                    <a:lnTo>
                      <a:pt x="14" y="113"/>
                    </a:lnTo>
                    <a:lnTo>
                      <a:pt x="16" y="116"/>
                    </a:lnTo>
                    <a:lnTo>
                      <a:pt x="19" y="115"/>
                    </a:lnTo>
                    <a:lnTo>
                      <a:pt x="19" y="115"/>
                    </a:lnTo>
                    <a:lnTo>
                      <a:pt x="39" y="101"/>
                    </a:lnTo>
                    <a:lnTo>
                      <a:pt x="80" y="70"/>
                    </a:lnTo>
                    <a:lnTo>
                      <a:pt x="102" y="51"/>
                    </a:lnTo>
                    <a:lnTo>
                      <a:pt x="119" y="35"/>
                    </a:lnTo>
                    <a:lnTo>
                      <a:pt x="126" y="27"/>
                    </a:lnTo>
                    <a:lnTo>
                      <a:pt x="131" y="22"/>
                    </a:lnTo>
                    <a:lnTo>
                      <a:pt x="134" y="16"/>
                    </a:lnTo>
                    <a:lnTo>
                      <a:pt x="134" y="14"/>
                    </a:lnTo>
                    <a:lnTo>
                      <a:pt x="134" y="14"/>
                    </a:lnTo>
                    <a:lnTo>
                      <a:pt x="134" y="14"/>
                    </a:lnTo>
                    <a:lnTo>
                      <a:pt x="130" y="8"/>
                    </a:lnTo>
                    <a:lnTo>
                      <a:pt x="126" y="6"/>
                    </a:lnTo>
                    <a:lnTo>
                      <a:pt x="120" y="3"/>
                    </a:lnTo>
                    <a:lnTo>
                      <a:pt x="115" y="2"/>
                    </a:lnTo>
                    <a:lnTo>
                      <a:pt x="110" y="0"/>
                    </a:lnTo>
                    <a:lnTo>
                      <a:pt x="104" y="2"/>
                    </a:lnTo>
                    <a:lnTo>
                      <a:pt x="99" y="3"/>
                    </a:lnTo>
                    <a:lnTo>
                      <a:pt x="94" y="6"/>
                    </a:lnTo>
                    <a:lnTo>
                      <a:pt x="12" y="60"/>
                    </a:lnTo>
                    <a:lnTo>
                      <a:pt x="12" y="60"/>
                    </a:lnTo>
                    <a:lnTo>
                      <a:pt x="8" y="64"/>
                    </a:lnTo>
                    <a:lnTo>
                      <a:pt x="4" y="68"/>
                    </a:lnTo>
                    <a:lnTo>
                      <a:pt x="2" y="74"/>
                    </a:lnTo>
                    <a:lnTo>
                      <a:pt x="0" y="79"/>
                    </a:lnTo>
                    <a:lnTo>
                      <a:pt x="0" y="84"/>
                    </a:lnTo>
                    <a:lnTo>
                      <a:pt x="0" y="90"/>
                    </a:lnTo>
                    <a:lnTo>
                      <a:pt x="2" y="95"/>
                    </a:lnTo>
                    <a:lnTo>
                      <a:pt x="4" y="100"/>
                    </a:lnTo>
                    <a:lnTo>
                      <a:pt x="4" y="100"/>
                    </a:lnTo>
                    <a:close/>
                  </a:path>
                </a:pathLst>
              </a:custGeom>
              <a:solidFill>
                <a:srgbClr val="FDD2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232">
                <a:extLst>
                  <a:ext uri="{FF2B5EF4-FFF2-40B4-BE49-F238E27FC236}">
                    <a16:creationId xmlns:a16="http://schemas.microsoft.com/office/drawing/2014/main" id="{C9014B75-05D4-48F7-BE20-886D0D555B13}"/>
                  </a:ext>
                </a:extLst>
              </p:cNvPr>
              <p:cNvSpPr>
                <a:spLocks/>
              </p:cNvSpPr>
              <p:nvPr/>
            </p:nvSpPr>
            <p:spPr bwMode="auto">
              <a:xfrm>
                <a:off x="-2967038" y="2487613"/>
                <a:ext cx="47625" cy="50800"/>
              </a:xfrm>
              <a:custGeom>
                <a:avLst/>
                <a:gdLst>
                  <a:gd name="T0" fmla="*/ 18 w 122"/>
                  <a:gd name="T1" fmla="*/ 121 h 129"/>
                  <a:gd name="T2" fmla="*/ 18 w 122"/>
                  <a:gd name="T3" fmla="*/ 121 h 129"/>
                  <a:gd name="T4" fmla="*/ 20 w 122"/>
                  <a:gd name="T5" fmla="*/ 125 h 129"/>
                  <a:gd name="T6" fmla="*/ 23 w 122"/>
                  <a:gd name="T7" fmla="*/ 128 h 129"/>
                  <a:gd name="T8" fmla="*/ 26 w 122"/>
                  <a:gd name="T9" fmla="*/ 129 h 129"/>
                  <a:gd name="T10" fmla="*/ 30 w 122"/>
                  <a:gd name="T11" fmla="*/ 128 h 129"/>
                  <a:gd name="T12" fmla="*/ 30 w 122"/>
                  <a:gd name="T13" fmla="*/ 128 h 129"/>
                  <a:gd name="T14" fmla="*/ 44 w 122"/>
                  <a:gd name="T15" fmla="*/ 110 h 129"/>
                  <a:gd name="T16" fmla="*/ 79 w 122"/>
                  <a:gd name="T17" fmla="*/ 74 h 129"/>
                  <a:gd name="T18" fmla="*/ 96 w 122"/>
                  <a:gd name="T19" fmla="*/ 53 h 129"/>
                  <a:gd name="T20" fmla="*/ 111 w 122"/>
                  <a:gd name="T21" fmla="*/ 34 h 129"/>
                  <a:gd name="T22" fmla="*/ 120 w 122"/>
                  <a:gd name="T23" fmla="*/ 20 h 129"/>
                  <a:gd name="T24" fmla="*/ 122 w 122"/>
                  <a:gd name="T25" fmla="*/ 14 h 129"/>
                  <a:gd name="T26" fmla="*/ 122 w 122"/>
                  <a:gd name="T27" fmla="*/ 12 h 129"/>
                  <a:gd name="T28" fmla="*/ 122 w 122"/>
                  <a:gd name="T29" fmla="*/ 12 h 129"/>
                  <a:gd name="T30" fmla="*/ 122 w 122"/>
                  <a:gd name="T31" fmla="*/ 12 h 129"/>
                  <a:gd name="T32" fmla="*/ 118 w 122"/>
                  <a:gd name="T33" fmla="*/ 7 h 129"/>
                  <a:gd name="T34" fmla="*/ 115 w 122"/>
                  <a:gd name="T35" fmla="*/ 4 h 129"/>
                  <a:gd name="T36" fmla="*/ 110 w 122"/>
                  <a:gd name="T37" fmla="*/ 1 h 129"/>
                  <a:gd name="T38" fmla="*/ 106 w 122"/>
                  <a:gd name="T39" fmla="*/ 0 h 129"/>
                  <a:gd name="T40" fmla="*/ 102 w 122"/>
                  <a:gd name="T41" fmla="*/ 0 h 129"/>
                  <a:gd name="T42" fmla="*/ 96 w 122"/>
                  <a:gd name="T43" fmla="*/ 1 h 129"/>
                  <a:gd name="T44" fmla="*/ 91 w 122"/>
                  <a:gd name="T45" fmla="*/ 3 h 129"/>
                  <a:gd name="T46" fmla="*/ 87 w 122"/>
                  <a:gd name="T47" fmla="*/ 5 h 129"/>
                  <a:gd name="T48" fmla="*/ 4 w 122"/>
                  <a:gd name="T49" fmla="*/ 78 h 129"/>
                  <a:gd name="T50" fmla="*/ 4 w 122"/>
                  <a:gd name="T51" fmla="*/ 78 h 129"/>
                  <a:gd name="T52" fmla="*/ 2 w 122"/>
                  <a:gd name="T53" fmla="*/ 81 h 129"/>
                  <a:gd name="T54" fmla="*/ 0 w 122"/>
                  <a:gd name="T55" fmla="*/ 82 h 129"/>
                  <a:gd name="T56" fmla="*/ 0 w 122"/>
                  <a:gd name="T57" fmla="*/ 89 h 129"/>
                  <a:gd name="T58" fmla="*/ 2 w 122"/>
                  <a:gd name="T59" fmla="*/ 96 h 129"/>
                  <a:gd name="T60" fmla="*/ 6 w 122"/>
                  <a:gd name="T61" fmla="*/ 102 h 129"/>
                  <a:gd name="T62" fmla="*/ 14 w 122"/>
                  <a:gd name="T63" fmla="*/ 116 h 129"/>
                  <a:gd name="T64" fmla="*/ 18 w 122"/>
                  <a:gd name="T65" fmla="*/ 121 h 129"/>
                  <a:gd name="T66" fmla="*/ 18 w 122"/>
                  <a:gd name="T67" fmla="*/ 121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2" h="129">
                    <a:moveTo>
                      <a:pt x="18" y="121"/>
                    </a:moveTo>
                    <a:lnTo>
                      <a:pt x="18" y="121"/>
                    </a:lnTo>
                    <a:lnTo>
                      <a:pt x="20" y="125"/>
                    </a:lnTo>
                    <a:lnTo>
                      <a:pt x="23" y="128"/>
                    </a:lnTo>
                    <a:lnTo>
                      <a:pt x="26" y="129"/>
                    </a:lnTo>
                    <a:lnTo>
                      <a:pt x="30" y="128"/>
                    </a:lnTo>
                    <a:lnTo>
                      <a:pt x="30" y="128"/>
                    </a:lnTo>
                    <a:lnTo>
                      <a:pt x="44" y="110"/>
                    </a:lnTo>
                    <a:lnTo>
                      <a:pt x="79" y="74"/>
                    </a:lnTo>
                    <a:lnTo>
                      <a:pt x="96" y="53"/>
                    </a:lnTo>
                    <a:lnTo>
                      <a:pt x="111" y="34"/>
                    </a:lnTo>
                    <a:lnTo>
                      <a:pt x="120" y="20"/>
                    </a:lnTo>
                    <a:lnTo>
                      <a:pt x="122" y="14"/>
                    </a:lnTo>
                    <a:lnTo>
                      <a:pt x="122" y="12"/>
                    </a:lnTo>
                    <a:lnTo>
                      <a:pt x="122" y="12"/>
                    </a:lnTo>
                    <a:lnTo>
                      <a:pt x="122" y="12"/>
                    </a:lnTo>
                    <a:lnTo>
                      <a:pt x="118" y="7"/>
                    </a:lnTo>
                    <a:lnTo>
                      <a:pt x="115" y="4"/>
                    </a:lnTo>
                    <a:lnTo>
                      <a:pt x="110" y="1"/>
                    </a:lnTo>
                    <a:lnTo>
                      <a:pt x="106" y="0"/>
                    </a:lnTo>
                    <a:lnTo>
                      <a:pt x="102" y="0"/>
                    </a:lnTo>
                    <a:lnTo>
                      <a:pt x="96" y="1"/>
                    </a:lnTo>
                    <a:lnTo>
                      <a:pt x="91" y="3"/>
                    </a:lnTo>
                    <a:lnTo>
                      <a:pt x="87" y="5"/>
                    </a:lnTo>
                    <a:lnTo>
                      <a:pt x="4" y="78"/>
                    </a:lnTo>
                    <a:lnTo>
                      <a:pt x="4" y="78"/>
                    </a:lnTo>
                    <a:lnTo>
                      <a:pt x="2" y="81"/>
                    </a:lnTo>
                    <a:lnTo>
                      <a:pt x="0" y="82"/>
                    </a:lnTo>
                    <a:lnTo>
                      <a:pt x="0" y="89"/>
                    </a:lnTo>
                    <a:lnTo>
                      <a:pt x="2" y="96"/>
                    </a:lnTo>
                    <a:lnTo>
                      <a:pt x="6" y="102"/>
                    </a:lnTo>
                    <a:lnTo>
                      <a:pt x="14" y="116"/>
                    </a:lnTo>
                    <a:lnTo>
                      <a:pt x="18" y="121"/>
                    </a:lnTo>
                    <a:lnTo>
                      <a:pt x="18" y="121"/>
                    </a:lnTo>
                    <a:close/>
                  </a:path>
                </a:pathLst>
              </a:custGeom>
              <a:solidFill>
                <a:srgbClr val="FDD2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233">
                <a:extLst>
                  <a:ext uri="{FF2B5EF4-FFF2-40B4-BE49-F238E27FC236}">
                    <a16:creationId xmlns:a16="http://schemas.microsoft.com/office/drawing/2014/main" id="{27017485-32A3-48E4-9093-504B4F92037D}"/>
                  </a:ext>
                </a:extLst>
              </p:cNvPr>
              <p:cNvSpPr>
                <a:spLocks/>
              </p:cNvSpPr>
              <p:nvPr/>
            </p:nvSpPr>
            <p:spPr bwMode="auto">
              <a:xfrm>
                <a:off x="-3132138" y="2503488"/>
                <a:ext cx="30162" cy="38100"/>
              </a:xfrm>
              <a:custGeom>
                <a:avLst/>
                <a:gdLst>
                  <a:gd name="T0" fmla="*/ 12 w 73"/>
                  <a:gd name="T1" fmla="*/ 90 h 96"/>
                  <a:gd name="T2" fmla="*/ 12 w 73"/>
                  <a:gd name="T3" fmla="*/ 90 h 96"/>
                  <a:gd name="T4" fmla="*/ 16 w 73"/>
                  <a:gd name="T5" fmla="*/ 94 h 96"/>
                  <a:gd name="T6" fmla="*/ 17 w 73"/>
                  <a:gd name="T7" fmla="*/ 96 h 96"/>
                  <a:gd name="T8" fmla="*/ 20 w 73"/>
                  <a:gd name="T9" fmla="*/ 94 h 96"/>
                  <a:gd name="T10" fmla="*/ 20 w 73"/>
                  <a:gd name="T11" fmla="*/ 94 h 96"/>
                  <a:gd name="T12" fmla="*/ 29 w 73"/>
                  <a:gd name="T13" fmla="*/ 82 h 96"/>
                  <a:gd name="T14" fmla="*/ 49 w 73"/>
                  <a:gd name="T15" fmla="*/ 54 h 96"/>
                  <a:gd name="T16" fmla="*/ 58 w 73"/>
                  <a:gd name="T17" fmla="*/ 38 h 96"/>
                  <a:gd name="T18" fmla="*/ 66 w 73"/>
                  <a:gd name="T19" fmla="*/ 25 h 96"/>
                  <a:gd name="T20" fmla="*/ 72 w 73"/>
                  <a:gd name="T21" fmla="*/ 13 h 96"/>
                  <a:gd name="T22" fmla="*/ 73 w 73"/>
                  <a:gd name="T23" fmla="*/ 10 h 96"/>
                  <a:gd name="T24" fmla="*/ 72 w 73"/>
                  <a:gd name="T25" fmla="*/ 8 h 96"/>
                  <a:gd name="T26" fmla="*/ 72 w 73"/>
                  <a:gd name="T27" fmla="*/ 8 h 96"/>
                  <a:gd name="T28" fmla="*/ 72 w 73"/>
                  <a:gd name="T29" fmla="*/ 8 h 96"/>
                  <a:gd name="T30" fmla="*/ 68 w 73"/>
                  <a:gd name="T31" fmla="*/ 2 h 96"/>
                  <a:gd name="T32" fmla="*/ 61 w 73"/>
                  <a:gd name="T33" fmla="*/ 0 h 96"/>
                  <a:gd name="T34" fmla="*/ 54 w 73"/>
                  <a:gd name="T35" fmla="*/ 0 h 96"/>
                  <a:gd name="T36" fmla="*/ 48 w 73"/>
                  <a:gd name="T37" fmla="*/ 4 h 96"/>
                  <a:gd name="T38" fmla="*/ 3 w 73"/>
                  <a:gd name="T39" fmla="*/ 60 h 96"/>
                  <a:gd name="T40" fmla="*/ 3 w 73"/>
                  <a:gd name="T41" fmla="*/ 60 h 96"/>
                  <a:gd name="T42" fmla="*/ 0 w 73"/>
                  <a:gd name="T43" fmla="*/ 64 h 96"/>
                  <a:gd name="T44" fmla="*/ 0 w 73"/>
                  <a:gd name="T45" fmla="*/ 68 h 96"/>
                  <a:gd name="T46" fmla="*/ 1 w 73"/>
                  <a:gd name="T47" fmla="*/ 72 h 96"/>
                  <a:gd name="T48" fmla="*/ 4 w 73"/>
                  <a:gd name="T49" fmla="*/ 77 h 96"/>
                  <a:gd name="T50" fmla="*/ 9 w 73"/>
                  <a:gd name="T51" fmla="*/ 86 h 96"/>
                  <a:gd name="T52" fmla="*/ 12 w 73"/>
                  <a:gd name="T53" fmla="*/ 90 h 96"/>
                  <a:gd name="T54" fmla="*/ 12 w 73"/>
                  <a:gd name="T55" fmla="*/ 9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3" h="96">
                    <a:moveTo>
                      <a:pt x="12" y="90"/>
                    </a:moveTo>
                    <a:lnTo>
                      <a:pt x="12" y="90"/>
                    </a:lnTo>
                    <a:lnTo>
                      <a:pt x="16" y="94"/>
                    </a:lnTo>
                    <a:lnTo>
                      <a:pt x="17" y="96"/>
                    </a:lnTo>
                    <a:lnTo>
                      <a:pt x="20" y="94"/>
                    </a:lnTo>
                    <a:lnTo>
                      <a:pt x="20" y="94"/>
                    </a:lnTo>
                    <a:lnTo>
                      <a:pt x="29" y="82"/>
                    </a:lnTo>
                    <a:lnTo>
                      <a:pt x="49" y="54"/>
                    </a:lnTo>
                    <a:lnTo>
                      <a:pt x="58" y="38"/>
                    </a:lnTo>
                    <a:lnTo>
                      <a:pt x="66" y="25"/>
                    </a:lnTo>
                    <a:lnTo>
                      <a:pt x="72" y="13"/>
                    </a:lnTo>
                    <a:lnTo>
                      <a:pt x="73" y="10"/>
                    </a:lnTo>
                    <a:lnTo>
                      <a:pt x="72" y="8"/>
                    </a:lnTo>
                    <a:lnTo>
                      <a:pt x="72" y="8"/>
                    </a:lnTo>
                    <a:lnTo>
                      <a:pt x="72" y="8"/>
                    </a:lnTo>
                    <a:lnTo>
                      <a:pt x="68" y="2"/>
                    </a:lnTo>
                    <a:lnTo>
                      <a:pt x="61" y="0"/>
                    </a:lnTo>
                    <a:lnTo>
                      <a:pt x="54" y="0"/>
                    </a:lnTo>
                    <a:lnTo>
                      <a:pt x="48" y="4"/>
                    </a:lnTo>
                    <a:lnTo>
                      <a:pt x="3" y="60"/>
                    </a:lnTo>
                    <a:lnTo>
                      <a:pt x="3" y="60"/>
                    </a:lnTo>
                    <a:lnTo>
                      <a:pt x="0" y="64"/>
                    </a:lnTo>
                    <a:lnTo>
                      <a:pt x="0" y="68"/>
                    </a:lnTo>
                    <a:lnTo>
                      <a:pt x="1" y="72"/>
                    </a:lnTo>
                    <a:lnTo>
                      <a:pt x="4" y="77"/>
                    </a:lnTo>
                    <a:lnTo>
                      <a:pt x="9" y="86"/>
                    </a:lnTo>
                    <a:lnTo>
                      <a:pt x="12" y="90"/>
                    </a:lnTo>
                    <a:lnTo>
                      <a:pt x="12" y="90"/>
                    </a:lnTo>
                    <a:close/>
                  </a:path>
                </a:pathLst>
              </a:custGeom>
              <a:solidFill>
                <a:srgbClr val="FDD2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234">
                <a:extLst>
                  <a:ext uri="{FF2B5EF4-FFF2-40B4-BE49-F238E27FC236}">
                    <a16:creationId xmlns:a16="http://schemas.microsoft.com/office/drawing/2014/main" id="{FDF6B735-8DC7-4F2F-8D2D-938E2EC57F3E}"/>
                  </a:ext>
                </a:extLst>
              </p:cNvPr>
              <p:cNvSpPr>
                <a:spLocks/>
              </p:cNvSpPr>
              <p:nvPr/>
            </p:nvSpPr>
            <p:spPr bwMode="auto">
              <a:xfrm>
                <a:off x="-3497263" y="2689225"/>
                <a:ext cx="173037" cy="180975"/>
              </a:xfrm>
              <a:custGeom>
                <a:avLst/>
                <a:gdLst>
                  <a:gd name="T0" fmla="*/ 14 w 439"/>
                  <a:gd name="T1" fmla="*/ 166 h 456"/>
                  <a:gd name="T2" fmla="*/ 250 w 439"/>
                  <a:gd name="T3" fmla="*/ 435 h 456"/>
                  <a:gd name="T4" fmla="*/ 250 w 439"/>
                  <a:gd name="T5" fmla="*/ 435 h 456"/>
                  <a:gd name="T6" fmla="*/ 260 w 439"/>
                  <a:gd name="T7" fmla="*/ 443 h 456"/>
                  <a:gd name="T8" fmla="*/ 270 w 439"/>
                  <a:gd name="T9" fmla="*/ 450 h 456"/>
                  <a:gd name="T10" fmla="*/ 282 w 439"/>
                  <a:gd name="T11" fmla="*/ 452 h 456"/>
                  <a:gd name="T12" fmla="*/ 294 w 439"/>
                  <a:gd name="T13" fmla="*/ 455 h 456"/>
                  <a:gd name="T14" fmla="*/ 308 w 439"/>
                  <a:gd name="T15" fmla="*/ 456 h 456"/>
                  <a:gd name="T16" fmla="*/ 322 w 439"/>
                  <a:gd name="T17" fmla="*/ 455 h 456"/>
                  <a:gd name="T18" fmla="*/ 337 w 439"/>
                  <a:gd name="T19" fmla="*/ 454 h 456"/>
                  <a:gd name="T20" fmla="*/ 350 w 439"/>
                  <a:gd name="T21" fmla="*/ 452 h 456"/>
                  <a:gd name="T22" fmla="*/ 377 w 439"/>
                  <a:gd name="T23" fmla="*/ 446 h 456"/>
                  <a:gd name="T24" fmla="*/ 398 w 439"/>
                  <a:gd name="T25" fmla="*/ 441 h 456"/>
                  <a:gd name="T26" fmla="*/ 418 w 439"/>
                  <a:gd name="T27" fmla="*/ 433 h 456"/>
                  <a:gd name="T28" fmla="*/ 418 w 439"/>
                  <a:gd name="T29" fmla="*/ 433 h 456"/>
                  <a:gd name="T30" fmla="*/ 433 w 439"/>
                  <a:gd name="T31" fmla="*/ 425 h 456"/>
                  <a:gd name="T32" fmla="*/ 437 w 439"/>
                  <a:gd name="T33" fmla="*/ 421 h 456"/>
                  <a:gd name="T34" fmla="*/ 439 w 439"/>
                  <a:gd name="T35" fmla="*/ 418 h 456"/>
                  <a:gd name="T36" fmla="*/ 439 w 439"/>
                  <a:gd name="T37" fmla="*/ 415 h 456"/>
                  <a:gd name="T38" fmla="*/ 438 w 439"/>
                  <a:gd name="T39" fmla="*/ 414 h 456"/>
                  <a:gd name="T40" fmla="*/ 433 w 439"/>
                  <a:gd name="T41" fmla="*/ 411 h 456"/>
                  <a:gd name="T42" fmla="*/ 425 w 439"/>
                  <a:gd name="T43" fmla="*/ 410 h 456"/>
                  <a:gd name="T44" fmla="*/ 417 w 439"/>
                  <a:gd name="T45" fmla="*/ 409 h 456"/>
                  <a:gd name="T46" fmla="*/ 406 w 439"/>
                  <a:gd name="T47" fmla="*/ 409 h 456"/>
                  <a:gd name="T48" fmla="*/ 406 w 439"/>
                  <a:gd name="T49" fmla="*/ 409 h 456"/>
                  <a:gd name="T50" fmla="*/ 394 w 439"/>
                  <a:gd name="T51" fmla="*/ 407 h 456"/>
                  <a:gd name="T52" fmla="*/ 381 w 439"/>
                  <a:gd name="T53" fmla="*/ 405 h 456"/>
                  <a:gd name="T54" fmla="*/ 366 w 439"/>
                  <a:gd name="T55" fmla="*/ 399 h 456"/>
                  <a:gd name="T56" fmla="*/ 352 w 439"/>
                  <a:gd name="T57" fmla="*/ 393 h 456"/>
                  <a:gd name="T58" fmla="*/ 337 w 439"/>
                  <a:gd name="T59" fmla="*/ 383 h 456"/>
                  <a:gd name="T60" fmla="*/ 321 w 439"/>
                  <a:gd name="T61" fmla="*/ 374 h 456"/>
                  <a:gd name="T62" fmla="*/ 305 w 439"/>
                  <a:gd name="T63" fmla="*/ 363 h 456"/>
                  <a:gd name="T64" fmla="*/ 290 w 439"/>
                  <a:gd name="T65" fmla="*/ 351 h 456"/>
                  <a:gd name="T66" fmla="*/ 257 w 439"/>
                  <a:gd name="T67" fmla="*/ 323 h 456"/>
                  <a:gd name="T68" fmla="*/ 225 w 439"/>
                  <a:gd name="T69" fmla="*/ 293 h 456"/>
                  <a:gd name="T70" fmla="*/ 195 w 439"/>
                  <a:gd name="T71" fmla="*/ 259 h 456"/>
                  <a:gd name="T72" fmla="*/ 165 w 439"/>
                  <a:gd name="T73" fmla="*/ 224 h 456"/>
                  <a:gd name="T74" fmla="*/ 136 w 439"/>
                  <a:gd name="T75" fmla="*/ 189 h 456"/>
                  <a:gd name="T76" fmla="*/ 111 w 439"/>
                  <a:gd name="T77" fmla="*/ 153 h 456"/>
                  <a:gd name="T78" fmla="*/ 88 w 439"/>
                  <a:gd name="T79" fmla="*/ 120 h 456"/>
                  <a:gd name="T80" fmla="*/ 69 w 439"/>
                  <a:gd name="T81" fmla="*/ 88 h 456"/>
                  <a:gd name="T82" fmla="*/ 56 w 439"/>
                  <a:gd name="T83" fmla="*/ 59 h 456"/>
                  <a:gd name="T84" fmla="*/ 51 w 439"/>
                  <a:gd name="T85" fmla="*/ 47 h 456"/>
                  <a:gd name="T86" fmla="*/ 46 w 439"/>
                  <a:gd name="T87" fmla="*/ 35 h 456"/>
                  <a:gd name="T88" fmla="*/ 43 w 439"/>
                  <a:gd name="T89" fmla="*/ 24 h 456"/>
                  <a:gd name="T90" fmla="*/ 42 w 439"/>
                  <a:gd name="T91" fmla="*/ 15 h 456"/>
                  <a:gd name="T92" fmla="*/ 43 w 439"/>
                  <a:gd name="T93" fmla="*/ 7 h 456"/>
                  <a:gd name="T94" fmla="*/ 44 w 439"/>
                  <a:gd name="T95" fmla="*/ 0 h 456"/>
                  <a:gd name="T96" fmla="*/ 44 w 439"/>
                  <a:gd name="T97" fmla="*/ 0 h 456"/>
                  <a:gd name="T98" fmla="*/ 34 w 439"/>
                  <a:gd name="T99" fmla="*/ 20 h 456"/>
                  <a:gd name="T100" fmla="*/ 23 w 439"/>
                  <a:gd name="T101" fmla="*/ 40 h 456"/>
                  <a:gd name="T102" fmla="*/ 14 w 439"/>
                  <a:gd name="T103" fmla="*/ 65 h 456"/>
                  <a:gd name="T104" fmla="*/ 8 w 439"/>
                  <a:gd name="T105" fmla="*/ 78 h 456"/>
                  <a:gd name="T106" fmla="*/ 4 w 439"/>
                  <a:gd name="T107" fmla="*/ 93 h 456"/>
                  <a:gd name="T108" fmla="*/ 2 w 439"/>
                  <a:gd name="T109" fmla="*/ 106 h 456"/>
                  <a:gd name="T110" fmla="*/ 0 w 439"/>
                  <a:gd name="T111" fmla="*/ 120 h 456"/>
                  <a:gd name="T112" fmla="*/ 0 w 439"/>
                  <a:gd name="T113" fmla="*/ 133 h 456"/>
                  <a:gd name="T114" fmla="*/ 3 w 439"/>
                  <a:gd name="T115" fmla="*/ 145 h 456"/>
                  <a:gd name="T116" fmla="*/ 7 w 439"/>
                  <a:gd name="T117" fmla="*/ 156 h 456"/>
                  <a:gd name="T118" fmla="*/ 14 w 439"/>
                  <a:gd name="T119" fmla="*/ 166 h 456"/>
                  <a:gd name="T120" fmla="*/ 14 w 439"/>
                  <a:gd name="T121" fmla="*/ 16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39" h="456">
                    <a:moveTo>
                      <a:pt x="14" y="166"/>
                    </a:moveTo>
                    <a:lnTo>
                      <a:pt x="250" y="435"/>
                    </a:lnTo>
                    <a:lnTo>
                      <a:pt x="250" y="435"/>
                    </a:lnTo>
                    <a:lnTo>
                      <a:pt x="260" y="443"/>
                    </a:lnTo>
                    <a:lnTo>
                      <a:pt x="270" y="450"/>
                    </a:lnTo>
                    <a:lnTo>
                      <a:pt x="282" y="452"/>
                    </a:lnTo>
                    <a:lnTo>
                      <a:pt x="294" y="455"/>
                    </a:lnTo>
                    <a:lnTo>
                      <a:pt x="308" y="456"/>
                    </a:lnTo>
                    <a:lnTo>
                      <a:pt x="322" y="455"/>
                    </a:lnTo>
                    <a:lnTo>
                      <a:pt x="337" y="454"/>
                    </a:lnTo>
                    <a:lnTo>
                      <a:pt x="350" y="452"/>
                    </a:lnTo>
                    <a:lnTo>
                      <a:pt x="377" y="446"/>
                    </a:lnTo>
                    <a:lnTo>
                      <a:pt x="398" y="441"/>
                    </a:lnTo>
                    <a:lnTo>
                      <a:pt x="418" y="433"/>
                    </a:lnTo>
                    <a:lnTo>
                      <a:pt x="418" y="433"/>
                    </a:lnTo>
                    <a:lnTo>
                      <a:pt x="433" y="425"/>
                    </a:lnTo>
                    <a:lnTo>
                      <a:pt x="437" y="421"/>
                    </a:lnTo>
                    <a:lnTo>
                      <a:pt x="439" y="418"/>
                    </a:lnTo>
                    <a:lnTo>
                      <a:pt x="439" y="415"/>
                    </a:lnTo>
                    <a:lnTo>
                      <a:pt x="438" y="414"/>
                    </a:lnTo>
                    <a:lnTo>
                      <a:pt x="433" y="411"/>
                    </a:lnTo>
                    <a:lnTo>
                      <a:pt x="425" y="410"/>
                    </a:lnTo>
                    <a:lnTo>
                      <a:pt x="417" y="409"/>
                    </a:lnTo>
                    <a:lnTo>
                      <a:pt x="406" y="409"/>
                    </a:lnTo>
                    <a:lnTo>
                      <a:pt x="406" y="409"/>
                    </a:lnTo>
                    <a:lnTo>
                      <a:pt x="394" y="407"/>
                    </a:lnTo>
                    <a:lnTo>
                      <a:pt x="381" y="405"/>
                    </a:lnTo>
                    <a:lnTo>
                      <a:pt x="366" y="399"/>
                    </a:lnTo>
                    <a:lnTo>
                      <a:pt x="352" y="393"/>
                    </a:lnTo>
                    <a:lnTo>
                      <a:pt x="337" y="383"/>
                    </a:lnTo>
                    <a:lnTo>
                      <a:pt x="321" y="374"/>
                    </a:lnTo>
                    <a:lnTo>
                      <a:pt x="305" y="363"/>
                    </a:lnTo>
                    <a:lnTo>
                      <a:pt x="290" y="351"/>
                    </a:lnTo>
                    <a:lnTo>
                      <a:pt x="257" y="323"/>
                    </a:lnTo>
                    <a:lnTo>
                      <a:pt x="225" y="293"/>
                    </a:lnTo>
                    <a:lnTo>
                      <a:pt x="195" y="259"/>
                    </a:lnTo>
                    <a:lnTo>
                      <a:pt x="165" y="224"/>
                    </a:lnTo>
                    <a:lnTo>
                      <a:pt x="136" y="189"/>
                    </a:lnTo>
                    <a:lnTo>
                      <a:pt x="111" y="153"/>
                    </a:lnTo>
                    <a:lnTo>
                      <a:pt x="88" y="120"/>
                    </a:lnTo>
                    <a:lnTo>
                      <a:pt x="69" y="88"/>
                    </a:lnTo>
                    <a:lnTo>
                      <a:pt x="56" y="59"/>
                    </a:lnTo>
                    <a:lnTo>
                      <a:pt x="51" y="47"/>
                    </a:lnTo>
                    <a:lnTo>
                      <a:pt x="46" y="35"/>
                    </a:lnTo>
                    <a:lnTo>
                      <a:pt x="43" y="24"/>
                    </a:lnTo>
                    <a:lnTo>
                      <a:pt x="42" y="15"/>
                    </a:lnTo>
                    <a:lnTo>
                      <a:pt x="43" y="7"/>
                    </a:lnTo>
                    <a:lnTo>
                      <a:pt x="44" y="0"/>
                    </a:lnTo>
                    <a:lnTo>
                      <a:pt x="44" y="0"/>
                    </a:lnTo>
                    <a:lnTo>
                      <a:pt x="34" y="20"/>
                    </a:lnTo>
                    <a:lnTo>
                      <a:pt x="23" y="40"/>
                    </a:lnTo>
                    <a:lnTo>
                      <a:pt x="14" y="65"/>
                    </a:lnTo>
                    <a:lnTo>
                      <a:pt x="8" y="78"/>
                    </a:lnTo>
                    <a:lnTo>
                      <a:pt x="4" y="93"/>
                    </a:lnTo>
                    <a:lnTo>
                      <a:pt x="2" y="106"/>
                    </a:lnTo>
                    <a:lnTo>
                      <a:pt x="0" y="120"/>
                    </a:lnTo>
                    <a:lnTo>
                      <a:pt x="0" y="133"/>
                    </a:lnTo>
                    <a:lnTo>
                      <a:pt x="3" y="145"/>
                    </a:lnTo>
                    <a:lnTo>
                      <a:pt x="7" y="156"/>
                    </a:lnTo>
                    <a:lnTo>
                      <a:pt x="14" y="166"/>
                    </a:lnTo>
                    <a:lnTo>
                      <a:pt x="14" y="1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235">
                <a:extLst>
                  <a:ext uri="{FF2B5EF4-FFF2-40B4-BE49-F238E27FC236}">
                    <a16:creationId xmlns:a16="http://schemas.microsoft.com/office/drawing/2014/main" id="{D1AB72FE-94A6-4312-B769-25DAB02427D2}"/>
                  </a:ext>
                </a:extLst>
              </p:cNvPr>
              <p:cNvSpPr>
                <a:spLocks/>
              </p:cNvSpPr>
              <p:nvPr/>
            </p:nvSpPr>
            <p:spPr bwMode="auto">
              <a:xfrm>
                <a:off x="-3543300" y="2747963"/>
                <a:ext cx="31750" cy="31750"/>
              </a:xfrm>
              <a:custGeom>
                <a:avLst/>
                <a:gdLst>
                  <a:gd name="T0" fmla="*/ 0 w 80"/>
                  <a:gd name="T1" fmla="*/ 40 h 80"/>
                  <a:gd name="T2" fmla="*/ 0 w 80"/>
                  <a:gd name="T3" fmla="*/ 40 h 80"/>
                  <a:gd name="T4" fmla="*/ 0 w 80"/>
                  <a:gd name="T5" fmla="*/ 48 h 80"/>
                  <a:gd name="T6" fmla="*/ 3 w 80"/>
                  <a:gd name="T7" fmla="*/ 55 h 80"/>
                  <a:gd name="T8" fmla="*/ 7 w 80"/>
                  <a:gd name="T9" fmla="*/ 61 h 80"/>
                  <a:gd name="T10" fmla="*/ 11 w 80"/>
                  <a:gd name="T11" fmla="*/ 68 h 80"/>
                  <a:gd name="T12" fmla="*/ 18 w 80"/>
                  <a:gd name="T13" fmla="*/ 72 h 80"/>
                  <a:gd name="T14" fmla="*/ 24 w 80"/>
                  <a:gd name="T15" fmla="*/ 76 h 80"/>
                  <a:gd name="T16" fmla="*/ 32 w 80"/>
                  <a:gd name="T17" fmla="*/ 79 h 80"/>
                  <a:gd name="T18" fmla="*/ 40 w 80"/>
                  <a:gd name="T19" fmla="*/ 80 h 80"/>
                  <a:gd name="T20" fmla="*/ 40 w 80"/>
                  <a:gd name="T21" fmla="*/ 80 h 80"/>
                  <a:gd name="T22" fmla="*/ 48 w 80"/>
                  <a:gd name="T23" fmla="*/ 79 h 80"/>
                  <a:gd name="T24" fmla="*/ 55 w 80"/>
                  <a:gd name="T25" fmla="*/ 76 h 80"/>
                  <a:gd name="T26" fmla="*/ 62 w 80"/>
                  <a:gd name="T27" fmla="*/ 72 h 80"/>
                  <a:gd name="T28" fmla="*/ 68 w 80"/>
                  <a:gd name="T29" fmla="*/ 68 h 80"/>
                  <a:gd name="T30" fmla="*/ 74 w 80"/>
                  <a:gd name="T31" fmla="*/ 61 h 80"/>
                  <a:gd name="T32" fmla="*/ 76 w 80"/>
                  <a:gd name="T33" fmla="*/ 55 h 80"/>
                  <a:gd name="T34" fmla="*/ 79 w 80"/>
                  <a:gd name="T35" fmla="*/ 48 h 80"/>
                  <a:gd name="T36" fmla="*/ 80 w 80"/>
                  <a:gd name="T37" fmla="*/ 40 h 80"/>
                  <a:gd name="T38" fmla="*/ 80 w 80"/>
                  <a:gd name="T39" fmla="*/ 40 h 80"/>
                  <a:gd name="T40" fmla="*/ 79 w 80"/>
                  <a:gd name="T41" fmla="*/ 32 h 80"/>
                  <a:gd name="T42" fmla="*/ 76 w 80"/>
                  <a:gd name="T43" fmla="*/ 24 h 80"/>
                  <a:gd name="T44" fmla="*/ 74 w 80"/>
                  <a:gd name="T45" fmla="*/ 17 h 80"/>
                  <a:gd name="T46" fmla="*/ 68 w 80"/>
                  <a:gd name="T47" fmla="*/ 11 h 80"/>
                  <a:gd name="T48" fmla="*/ 62 w 80"/>
                  <a:gd name="T49" fmla="*/ 7 h 80"/>
                  <a:gd name="T50" fmla="*/ 55 w 80"/>
                  <a:gd name="T51" fmla="*/ 3 h 80"/>
                  <a:gd name="T52" fmla="*/ 48 w 80"/>
                  <a:gd name="T53" fmla="*/ 0 h 80"/>
                  <a:gd name="T54" fmla="*/ 40 w 80"/>
                  <a:gd name="T55" fmla="*/ 0 h 80"/>
                  <a:gd name="T56" fmla="*/ 40 w 80"/>
                  <a:gd name="T57" fmla="*/ 0 h 80"/>
                  <a:gd name="T58" fmla="*/ 32 w 80"/>
                  <a:gd name="T59" fmla="*/ 0 h 80"/>
                  <a:gd name="T60" fmla="*/ 24 w 80"/>
                  <a:gd name="T61" fmla="*/ 3 h 80"/>
                  <a:gd name="T62" fmla="*/ 18 w 80"/>
                  <a:gd name="T63" fmla="*/ 7 h 80"/>
                  <a:gd name="T64" fmla="*/ 11 w 80"/>
                  <a:gd name="T65" fmla="*/ 11 h 80"/>
                  <a:gd name="T66" fmla="*/ 7 w 80"/>
                  <a:gd name="T67" fmla="*/ 17 h 80"/>
                  <a:gd name="T68" fmla="*/ 3 w 80"/>
                  <a:gd name="T69" fmla="*/ 24 h 80"/>
                  <a:gd name="T70" fmla="*/ 0 w 80"/>
                  <a:gd name="T71" fmla="*/ 32 h 80"/>
                  <a:gd name="T72" fmla="*/ 0 w 80"/>
                  <a:gd name="T73" fmla="*/ 40 h 80"/>
                  <a:gd name="T74" fmla="*/ 0 w 80"/>
                  <a:gd name="T75" fmla="*/ 4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0" h="80">
                    <a:moveTo>
                      <a:pt x="0" y="40"/>
                    </a:moveTo>
                    <a:lnTo>
                      <a:pt x="0" y="40"/>
                    </a:lnTo>
                    <a:lnTo>
                      <a:pt x="0" y="48"/>
                    </a:lnTo>
                    <a:lnTo>
                      <a:pt x="3" y="55"/>
                    </a:lnTo>
                    <a:lnTo>
                      <a:pt x="7" y="61"/>
                    </a:lnTo>
                    <a:lnTo>
                      <a:pt x="11" y="68"/>
                    </a:lnTo>
                    <a:lnTo>
                      <a:pt x="18" y="72"/>
                    </a:lnTo>
                    <a:lnTo>
                      <a:pt x="24" y="76"/>
                    </a:lnTo>
                    <a:lnTo>
                      <a:pt x="32" y="79"/>
                    </a:lnTo>
                    <a:lnTo>
                      <a:pt x="40" y="80"/>
                    </a:lnTo>
                    <a:lnTo>
                      <a:pt x="40" y="80"/>
                    </a:lnTo>
                    <a:lnTo>
                      <a:pt x="48" y="79"/>
                    </a:lnTo>
                    <a:lnTo>
                      <a:pt x="55" y="76"/>
                    </a:lnTo>
                    <a:lnTo>
                      <a:pt x="62" y="72"/>
                    </a:lnTo>
                    <a:lnTo>
                      <a:pt x="68" y="68"/>
                    </a:lnTo>
                    <a:lnTo>
                      <a:pt x="74" y="61"/>
                    </a:lnTo>
                    <a:lnTo>
                      <a:pt x="76" y="55"/>
                    </a:lnTo>
                    <a:lnTo>
                      <a:pt x="79" y="48"/>
                    </a:lnTo>
                    <a:lnTo>
                      <a:pt x="80" y="40"/>
                    </a:lnTo>
                    <a:lnTo>
                      <a:pt x="80" y="40"/>
                    </a:lnTo>
                    <a:lnTo>
                      <a:pt x="79" y="32"/>
                    </a:lnTo>
                    <a:lnTo>
                      <a:pt x="76" y="24"/>
                    </a:lnTo>
                    <a:lnTo>
                      <a:pt x="74" y="17"/>
                    </a:lnTo>
                    <a:lnTo>
                      <a:pt x="68" y="11"/>
                    </a:lnTo>
                    <a:lnTo>
                      <a:pt x="62" y="7"/>
                    </a:lnTo>
                    <a:lnTo>
                      <a:pt x="55" y="3"/>
                    </a:lnTo>
                    <a:lnTo>
                      <a:pt x="48" y="0"/>
                    </a:lnTo>
                    <a:lnTo>
                      <a:pt x="40" y="0"/>
                    </a:lnTo>
                    <a:lnTo>
                      <a:pt x="40" y="0"/>
                    </a:lnTo>
                    <a:lnTo>
                      <a:pt x="32" y="0"/>
                    </a:lnTo>
                    <a:lnTo>
                      <a:pt x="24" y="3"/>
                    </a:lnTo>
                    <a:lnTo>
                      <a:pt x="18" y="7"/>
                    </a:lnTo>
                    <a:lnTo>
                      <a:pt x="11" y="11"/>
                    </a:lnTo>
                    <a:lnTo>
                      <a:pt x="7" y="17"/>
                    </a:lnTo>
                    <a:lnTo>
                      <a:pt x="3" y="24"/>
                    </a:lnTo>
                    <a:lnTo>
                      <a:pt x="0" y="32"/>
                    </a:lnTo>
                    <a:lnTo>
                      <a:pt x="0" y="40"/>
                    </a:lnTo>
                    <a:lnTo>
                      <a:pt x="0" y="40"/>
                    </a:lnTo>
                    <a:close/>
                  </a:path>
                </a:pathLst>
              </a:custGeom>
              <a:solidFill>
                <a:srgbClr val="197C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236">
                <a:extLst>
                  <a:ext uri="{FF2B5EF4-FFF2-40B4-BE49-F238E27FC236}">
                    <a16:creationId xmlns:a16="http://schemas.microsoft.com/office/drawing/2014/main" id="{D30B044C-F6F2-4259-9873-3C38EA2119D0}"/>
                  </a:ext>
                </a:extLst>
              </p:cNvPr>
              <p:cNvSpPr>
                <a:spLocks/>
              </p:cNvSpPr>
              <p:nvPr/>
            </p:nvSpPr>
            <p:spPr bwMode="auto">
              <a:xfrm>
                <a:off x="-3581400" y="2784475"/>
                <a:ext cx="31750" cy="31750"/>
              </a:xfrm>
              <a:custGeom>
                <a:avLst/>
                <a:gdLst>
                  <a:gd name="T0" fmla="*/ 0 w 80"/>
                  <a:gd name="T1" fmla="*/ 40 h 80"/>
                  <a:gd name="T2" fmla="*/ 0 w 80"/>
                  <a:gd name="T3" fmla="*/ 40 h 80"/>
                  <a:gd name="T4" fmla="*/ 1 w 80"/>
                  <a:gd name="T5" fmla="*/ 48 h 80"/>
                  <a:gd name="T6" fmla="*/ 4 w 80"/>
                  <a:gd name="T7" fmla="*/ 56 h 80"/>
                  <a:gd name="T8" fmla="*/ 7 w 80"/>
                  <a:gd name="T9" fmla="*/ 63 h 80"/>
                  <a:gd name="T10" fmla="*/ 12 w 80"/>
                  <a:gd name="T11" fmla="*/ 68 h 80"/>
                  <a:gd name="T12" fmla="*/ 17 w 80"/>
                  <a:gd name="T13" fmla="*/ 73 h 80"/>
                  <a:gd name="T14" fmla="*/ 25 w 80"/>
                  <a:gd name="T15" fmla="*/ 77 h 80"/>
                  <a:gd name="T16" fmla="*/ 32 w 80"/>
                  <a:gd name="T17" fmla="*/ 79 h 80"/>
                  <a:gd name="T18" fmla="*/ 40 w 80"/>
                  <a:gd name="T19" fmla="*/ 80 h 80"/>
                  <a:gd name="T20" fmla="*/ 40 w 80"/>
                  <a:gd name="T21" fmla="*/ 80 h 80"/>
                  <a:gd name="T22" fmla="*/ 48 w 80"/>
                  <a:gd name="T23" fmla="*/ 79 h 80"/>
                  <a:gd name="T24" fmla="*/ 56 w 80"/>
                  <a:gd name="T25" fmla="*/ 77 h 80"/>
                  <a:gd name="T26" fmla="*/ 63 w 80"/>
                  <a:gd name="T27" fmla="*/ 73 h 80"/>
                  <a:gd name="T28" fmla="*/ 68 w 80"/>
                  <a:gd name="T29" fmla="*/ 68 h 80"/>
                  <a:gd name="T30" fmla="*/ 73 w 80"/>
                  <a:gd name="T31" fmla="*/ 63 h 80"/>
                  <a:gd name="T32" fmla="*/ 77 w 80"/>
                  <a:gd name="T33" fmla="*/ 56 h 80"/>
                  <a:gd name="T34" fmla="*/ 80 w 80"/>
                  <a:gd name="T35" fmla="*/ 48 h 80"/>
                  <a:gd name="T36" fmla="*/ 80 w 80"/>
                  <a:gd name="T37" fmla="*/ 40 h 80"/>
                  <a:gd name="T38" fmla="*/ 80 w 80"/>
                  <a:gd name="T39" fmla="*/ 40 h 80"/>
                  <a:gd name="T40" fmla="*/ 80 w 80"/>
                  <a:gd name="T41" fmla="*/ 32 h 80"/>
                  <a:gd name="T42" fmla="*/ 77 w 80"/>
                  <a:gd name="T43" fmla="*/ 24 h 80"/>
                  <a:gd name="T44" fmla="*/ 73 w 80"/>
                  <a:gd name="T45" fmla="*/ 17 h 80"/>
                  <a:gd name="T46" fmla="*/ 68 w 80"/>
                  <a:gd name="T47" fmla="*/ 12 h 80"/>
                  <a:gd name="T48" fmla="*/ 63 w 80"/>
                  <a:gd name="T49" fmla="*/ 7 h 80"/>
                  <a:gd name="T50" fmla="*/ 56 w 80"/>
                  <a:gd name="T51" fmla="*/ 3 h 80"/>
                  <a:gd name="T52" fmla="*/ 48 w 80"/>
                  <a:gd name="T53" fmla="*/ 2 h 80"/>
                  <a:gd name="T54" fmla="*/ 40 w 80"/>
                  <a:gd name="T55" fmla="*/ 0 h 80"/>
                  <a:gd name="T56" fmla="*/ 40 w 80"/>
                  <a:gd name="T57" fmla="*/ 0 h 80"/>
                  <a:gd name="T58" fmla="*/ 32 w 80"/>
                  <a:gd name="T59" fmla="*/ 2 h 80"/>
                  <a:gd name="T60" fmla="*/ 25 w 80"/>
                  <a:gd name="T61" fmla="*/ 3 h 80"/>
                  <a:gd name="T62" fmla="*/ 17 w 80"/>
                  <a:gd name="T63" fmla="*/ 7 h 80"/>
                  <a:gd name="T64" fmla="*/ 12 w 80"/>
                  <a:gd name="T65" fmla="*/ 12 h 80"/>
                  <a:gd name="T66" fmla="*/ 7 w 80"/>
                  <a:gd name="T67" fmla="*/ 17 h 80"/>
                  <a:gd name="T68" fmla="*/ 4 w 80"/>
                  <a:gd name="T69" fmla="*/ 24 h 80"/>
                  <a:gd name="T70" fmla="*/ 1 w 80"/>
                  <a:gd name="T71" fmla="*/ 32 h 80"/>
                  <a:gd name="T72" fmla="*/ 0 w 80"/>
                  <a:gd name="T73" fmla="*/ 40 h 80"/>
                  <a:gd name="T74" fmla="*/ 0 w 80"/>
                  <a:gd name="T75" fmla="*/ 4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0" h="80">
                    <a:moveTo>
                      <a:pt x="0" y="40"/>
                    </a:moveTo>
                    <a:lnTo>
                      <a:pt x="0" y="40"/>
                    </a:lnTo>
                    <a:lnTo>
                      <a:pt x="1" y="48"/>
                    </a:lnTo>
                    <a:lnTo>
                      <a:pt x="4" y="56"/>
                    </a:lnTo>
                    <a:lnTo>
                      <a:pt x="7" y="63"/>
                    </a:lnTo>
                    <a:lnTo>
                      <a:pt x="12" y="68"/>
                    </a:lnTo>
                    <a:lnTo>
                      <a:pt x="17" y="73"/>
                    </a:lnTo>
                    <a:lnTo>
                      <a:pt x="25" y="77"/>
                    </a:lnTo>
                    <a:lnTo>
                      <a:pt x="32" y="79"/>
                    </a:lnTo>
                    <a:lnTo>
                      <a:pt x="40" y="80"/>
                    </a:lnTo>
                    <a:lnTo>
                      <a:pt x="40" y="80"/>
                    </a:lnTo>
                    <a:lnTo>
                      <a:pt x="48" y="79"/>
                    </a:lnTo>
                    <a:lnTo>
                      <a:pt x="56" y="77"/>
                    </a:lnTo>
                    <a:lnTo>
                      <a:pt x="63" y="73"/>
                    </a:lnTo>
                    <a:lnTo>
                      <a:pt x="68" y="68"/>
                    </a:lnTo>
                    <a:lnTo>
                      <a:pt x="73" y="63"/>
                    </a:lnTo>
                    <a:lnTo>
                      <a:pt x="77" y="56"/>
                    </a:lnTo>
                    <a:lnTo>
                      <a:pt x="80" y="48"/>
                    </a:lnTo>
                    <a:lnTo>
                      <a:pt x="80" y="40"/>
                    </a:lnTo>
                    <a:lnTo>
                      <a:pt x="80" y="40"/>
                    </a:lnTo>
                    <a:lnTo>
                      <a:pt x="80" y="32"/>
                    </a:lnTo>
                    <a:lnTo>
                      <a:pt x="77" y="24"/>
                    </a:lnTo>
                    <a:lnTo>
                      <a:pt x="73" y="17"/>
                    </a:lnTo>
                    <a:lnTo>
                      <a:pt x="68" y="12"/>
                    </a:lnTo>
                    <a:lnTo>
                      <a:pt x="63" y="7"/>
                    </a:lnTo>
                    <a:lnTo>
                      <a:pt x="56" y="3"/>
                    </a:lnTo>
                    <a:lnTo>
                      <a:pt x="48" y="2"/>
                    </a:lnTo>
                    <a:lnTo>
                      <a:pt x="40" y="0"/>
                    </a:lnTo>
                    <a:lnTo>
                      <a:pt x="40" y="0"/>
                    </a:lnTo>
                    <a:lnTo>
                      <a:pt x="32" y="2"/>
                    </a:lnTo>
                    <a:lnTo>
                      <a:pt x="25" y="3"/>
                    </a:lnTo>
                    <a:lnTo>
                      <a:pt x="17" y="7"/>
                    </a:lnTo>
                    <a:lnTo>
                      <a:pt x="12" y="12"/>
                    </a:lnTo>
                    <a:lnTo>
                      <a:pt x="7" y="17"/>
                    </a:lnTo>
                    <a:lnTo>
                      <a:pt x="4" y="24"/>
                    </a:lnTo>
                    <a:lnTo>
                      <a:pt x="1" y="32"/>
                    </a:lnTo>
                    <a:lnTo>
                      <a:pt x="0" y="40"/>
                    </a:lnTo>
                    <a:lnTo>
                      <a:pt x="0" y="40"/>
                    </a:lnTo>
                    <a:close/>
                  </a:path>
                </a:pathLst>
              </a:custGeom>
              <a:solidFill>
                <a:srgbClr val="197C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237">
                <a:extLst>
                  <a:ext uri="{FF2B5EF4-FFF2-40B4-BE49-F238E27FC236}">
                    <a16:creationId xmlns:a16="http://schemas.microsoft.com/office/drawing/2014/main" id="{8FA9BADD-BC78-4D07-86C3-8F38AA7867D9}"/>
                  </a:ext>
                </a:extLst>
              </p:cNvPr>
              <p:cNvSpPr>
                <a:spLocks/>
              </p:cNvSpPr>
              <p:nvPr/>
            </p:nvSpPr>
            <p:spPr bwMode="auto">
              <a:xfrm>
                <a:off x="-3617913" y="2822575"/>
                <a:ext cx="31750" cy="31750"/>
              </a:xfrm>
              <a:custGeom>
                <a:avLst/>
                <a:gdLst>
                  <a:gd name="T0" fmla="*/ 0 w 81"/>
                  <a:gd name="T1" fmla="*/ 40 h 80"/>
                  <a:gd name="T2" fmla="*/ 0 w 81"/>
                  <a:gd name="T3" fmla="*/ 40 h 80"/>
                  <a:gd name="T4" fmla="*/ 1 w 81"/>
                  <a:gd name="T5" fmla="*/ 48 h 80"/>
                  <a:gd name="T6" fmla="*/ 4 w 81"/>
                  <a:gd name="T7" fmla="*/ 55 h 80"/>
                  <a:gd name="T8" fmla="*/ 8 w 81"/>
                  <a:gd name="T9" fmla="*/ 63 h 80"/>
                  <a:gd name="T10" fmla="*/ 12 w 81"/>
                  <a:gd name="T11" fmla="*/ 68 h 80"/>
                  <a:gd name="T12" fmla="*/ 19 w 81"/>
                  <a:gd name="T13" fmla="*/ 73 h 80"/>
                  <a:gd name="T14" fmla="*/ 25 w 81"/>
                  <a:gd name="T15" fmla="*/ 76 h 80"/>
                  <a:gd name="T16" fmla="*/ 32 w 81"/>
                  <a:gd name="T17" fmla="*/ 79 h 80"/>
                  <a:gd name="T18" fmla="*/ 40 w 81"/>
                  <a:gd name="T19" fmla="*/ 80 h 80"/>
                  <a:gd name="T20" fmla="*/ 40 w 81"/>
                  <a:gd name="T21" fmla="*/ 80 h 80"/>
                  <a:gd name="T22" fmla="*/ 49 w 81"/>
                  <a:gd name="T23" fmla="*/ 79 h 80"/>
                  <a:gd name="T24" fmla="*/ 56 w 81"/>
                  <a:gd name="T25" fmla="*/ 76 h 80"/>
                  <a:gd name="T26" fmla="*/ 63 w 81"/>
                  <a:gd name="T27" fmla="*/ 73 h 80"/>
                  <a:gd name="T28" fmla="*/ 69 w 81"/>
                  <a:gd name="T29" fmla="*/ 68 h 80"/>
                  <a:gd name="T30" fmla="*/ 73 w 81"/>
                  <a:gd name="T31" fmla="*/ 63 h 80"/>
                  <a:gd name="T32" fmla="*/ 77 w 81"/>
                  <a:gd name="T33" fmla="*/ 55 h 80"/>
                  <a:gd name="T34" fmla="*/ 80 w 81"/>
                  <a:gd name="T35" fmla="*/ 48 h 80"/>
                  <a:gd name="T36" fmla="*/ 81 w 81"/>
                  <a:gd name="T37" fmla="*/ 40 h 80"/>
                  <a:gd name="T38" fmla="*/ 81 w 81"/>
                  <a:gd name="T39" fmla="*/ 40 h 80"/>
                  <a:gd name="T40" fmla="*/ 80 w 81"/>
                  <a:gd name="T41" fmla="*/ 32 h 80"/>
                  <a:gd name="T42" fmla="*/ 77 w 81"/>
                  <a:gd name="T43" fmla="*/ 24 h 80"/>
                  <a:gd name="T44" fmla="*/ 73 w 81"/>
                  <a:gd name="T45" fmla="*/ 17 h 80"/>
                  <a:gd name="T46" fmla="*/ 69 w 81"/>
                  <a:gd name="T47" fmla="*/ 12 h 80"/>
                  <a:gd name="T48" fmla="*/ 63 w 81"/>
                  <a:gd name="T49" fmla="*/ 7 h 80"/>
                  <a:gd name="T50" fmla="*/ 56 w 81"/>
                  <a:gd name="T51" fmla="*/ 3 h 80"/>
                  <a:gd name="T52" fmla="*/ 49 w 81"/>
                  <a:gd name="T53" fmla="*/ 0 h 80"/>
                  <a:gd name="T54" fmla="*/ 40 w 81"/>
                  <a:gd name="T55" fmla="*/ 0 h 80"/>
                  <a:gd name="T56" fmla="*/ 40 w 81"/>
                  <a:gd name="T57" fmla="*/ 0 h 80"/>
                  <a:gd name="T58" fmla="*/ 32 w 81"/>
                  <a:gd name="T59" fmla="*/ 0 h 80"/>
                  <a:gd name="T60" fmla="*/ 25 w 81"/>
                  <a:gd name="T61" fmla="*/ 3 h 80"/>
                  <a:gd name="T62" fmla="*/ 19 w 81"/>
                  <a:gd name="T63" fmla="*/ 7 h 80"/>
                  <a:gd name="T64" fmla="*/ 12 w 81"/>
                  <a:gd name="T65" fmla="*/ 12 h 80"/>
                  <a:gd name="T66" fmla="*/ 8 w 81"/>
                  <a:gd name="T67" fmla="*/ 17 h 80"/>
                  <a:gd name="T68" fmla="*/ 4 w 81"/>
                  <a:gd name="T69" fmla="*/ 24 h 80"/>
                  <a:gd name="T70" fmla="*/ 1 w 81"/>
                  <a:gd name="T71" fmla="*/ 32 h 80"/>
                  <a:gd name="T72" fmla="*/ 0 w 81"/>
                  <a:gd name="T73" fmla="*/ 40 h 80"/>
                  <a:gd name="T74" fmla="*/ 0 w 81"/>
                  <a:gd name="T75" fmla="*/ 4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1" h="80">
                    <a:moveTo>
                      <a:pt x="0" y="40"/>
                    </a:moveTo>
                    <a:lnTo>
                      <a:pt x="0" y="40"/>
                    </a:lnTo>
                    <a:lnTo>
                      <a:pt x="1" y="48"/>
                    </a:lnTo>
                    <a:lnTo>
                      <a:pt x="4" y="55"/>
                    </a:lnTo>
                    <a:lnTo>
                      <a:pt x="8" y="63"/>
                    </a:lnTo>
                    <a:lnTo>
                      <a:pt x="12" y="68"/>
                    </a:lnTo>
                    <a:lnTo>
                      <a:pt x="19" y="73"/>
                    </a:lnTo>
                    <a:lnTo>
                      <a:pt x="25" y="76"/>
                    </a:lnTo>
                    <a:lnTo>
                      <a:pt x="32" y="79"/>
                    </a:lnTo>
                    <a:lnTo>
                      <a:pt x="40" y="80"/>
                    </a:lnTo>
                    <a:lnTo>
                      <a:pt x="40" y="80"/>
                    </a:lnTo>
                    <a:lnTo>
                      <a:pt x="49" y="79"/>
                    </a:lnTo>
                    <a:lnTo>
                      <a:pt x="56" y="76"/>
                    </a:lnTo>
                    <a:lnTo>
                      <a:pt x="63" y="73"/>
                    </a:lnTo>
                    <a:lnTo>
                      <a:pt x="69" y="68"/>
                    </a:lnTo>
                    <a:lnTo>
                      <a:pt x="73" y="63"/>
                    </a:lnTo>
                    <a:lnTo>
                      <a:pt x="77" y="55"/>
                    </a:lnTo>
                    <a:lnTo>
                      <a:pt x="80" y="48"/>
                    </a:lnTo>
                    <a:lnTo>
                      <a:pt x="81" y="40"/>
                    </a:lnTo>
                    <a:lnTo>
                      <a:pt x="81" y="40"/>
                    </a:lnTo>
                    <a:lnTo>
                      <a:pt x="80" y="32"/>
                    </a:lnTo>
                    <a:lnTo>
                      <a:pt x="77" y="24"/>
                    </a:lnTo>
                    <a:lnTo>
                      <a:pt x="73" y="17"/>
                    </a:lnTo>
                    <a:lnTo>
                      <a:pt x="69" y="12"/>
                    </a:lnTo>
                    <a:lnTo>
                      <a:pt x="63" y="7"/>
                    </a:lnTo>
                    <a:lnTo>
                      <a:pt x="56" y="3"/>
                    </a:lnTo>
                    <a:lnTo>
                      <a:pt x="49" y="0"/>
                    </a:lnTo>
                    <a:lnTo>
                      <a:pt x="40" y="0"/>
                    </a:lnTo>
                    <a:lnTo>
                      <a:pt x="40" y="0"/>
                    </a:lnTo>
                    <a:lnTo>
                      <a:pt x="32" y="0"/>
                    </a:lnTo>
                    <a:lnTo>
                      <a:pt x="25" y="3"/>
                    </a:lnTo>
                    <a:lnTo>
                      <a:pt x="19" y="7"/>
                    </a:lnTo>
                    <a:lnTo>
                      <a:pt x="12" y="12"/>
                    </a:lnTo>
                    <a:lnTo>
                      <a:pt x="8" y="17"/>
                    </a:lnTo>
                    <a:lnTo>
                      <a:pt x="4" y="24"/>
                    </a:lnTo>
                    <a:lnTo>
                      <a:pt x="1" y="32"/>
                    </a:lnTo>
                    <a:lnTo>
                      <a:pt x="0" y="40"/>
                    </a:lnTo>
                    <a:lnTo>
                      <a:pt x="0" y="40"/>
                    </a:lnTo>
                    <a:close/>
                  </a:path>
                </a:pathLst>
              </a:custGeom>
              <a:solidFill>
                <a:srgbClr val="197C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238">
                <a:extLst>
                  <a:ext uri="{FF2B5EF4-FFF2-40B4-BE49-F238E27FC236}">
                    <a16:creationId xmlns:a16="http://schemas.microsoft.com/office/drawing/2014/main" id="{9E3F1058-8CCF-4722-9778-7663768FCAD9}"/>
                  </a:ext>
                </a:extLst>
              </p:cNvPr>
              <p:cNvSpPr>
                <a:spLocks/>
              </p:cNvSpPr>
              <p:nvPr/>
            </p:nvSpPr>
            <p:spPr bwMode="auto">
              <a:xfrm>
                <a:off x="-4298950" y="2603500"/>
                <a:ext cx="222250" cy="73025"/>
              </a:xfrm>
              <a:custGeom>
                <a:avLst/>
                <a:gdLst>
                  <a:gd name="T0" fmla="*/ 18 w 559"/>
                  <a:gd name="T1" fmla="*/ 177 h 182"/>
                  <a:gd name="T2" fmla="*/ 18 w 559"/>
                  <a:gd name="T3" fmla="*/ 177 h 182"/>
                  <a:gd name="T4" fmla="*/ 30 w 559"/>
                  <a:gd name="T5" fmla="*/ 178 h 182"/>
                  <a:gd name="T6" fmla="*/ 50 w 559"/>
                  <a:gd name="T7" fmla="*/ 179 h 182"/>
                  <a:gd name="T8" fmla="*/ 112 w 559"/>
                  <a:gd name="T9" fmla="*/ 182 h 182"/>
                  <a:gd name="T10" fmla="*/ 195 w 559"/>
                  <a:gd name="T11" fmla="*/ 182 h 182"/>
                  <a:gd name="T12" fmla="*/ 287 w 559"/>
                  <a:gd name="T13" fmla="*/ 181 h 182"/>
                  <a:gd name="T14" fmla="*/ 378 w 559"/>
                  <a:gd name="T15" fmla="*/ 179 h 182"/>
                  <a:gd name="T16" fmla="*/ 460 w 559"/>
                  <a:gd name="T17" fmla="*/ 175 h 182"/>
                  <a:gd name="T18" fmla="*/ 521 w 559"/>
                  <a:gd name="T19" fmla="*/ 171 h 182"/>
                  <a:gd name="T20" fmla="*/ 539 w 559"/>
                  <a:gd name="T21" fmla="*/ 169 h 182"/>
                  <a:gd name="T22" fmla="*/ 550 w 559"/>
                  <a:gd name="T23" fmla="*/ 166 h 182"/>
                  <a:gd name="T24" fmla="*/ 550 w 559"/>
                  <a:gd name="T25" fmla="*/ 166 h 182"/>
                  <a:gd name="T26" fmla="*/ 551 w 559"/>
                  <a:gd name="T27" fmla="*/ 163 h 182"/>
                  <a:gd name="T28" fmla="*/ 553 w 559"/>
                  <a:gd name="T29" fmla="*/ 157 h 182"/>
                  <a:gd name="T30" fmla="*/ 557 w 559"/>
                  <a:gd name="T31" fmla="*/ 138 h 182"/>
                  <a:gd name="T32" fmla="*/ 558 w 559"/>
                  <a:gd name="T33" fmla="*/ 111 h 182"/>
                  <a:gd name="T34" fmla="*/ 559 w 559"/>
                  <a:gd name="T35" fmla="*/ 82 h 182"/>
                  <a:gd name="T36" fmla="*/ 558 w 559"/>
                  <a:gd name="T37" fmla="*/ 53 h 182"/>
                  <a:gd name="T38" fmla="*/ 557 w 559"/>
                  <a:gd name="T39" fmla="*/ 28 h 182"/>
                  <a:gd name="T40" fmla="*/ 554 w 559"/>
                  <a:gd name="T41" fmla="*/ 10 h 182"/>
                  <a:gd name="T42" fmla="*/ 551 w 559"/>
                  <a:gd name="T43" fmla="*/ 5 h 182"/>
                  <a:gd name="T44" fmla="*/ 549 w 559"/>
                  <a:gd name="T45" fmla="*/ 2 h 182"/>
                  <a:gd name="T46" fmla="*/ 549 w 559"/>
                  <a:gd name="T47" fmla="*/ 2 h 182"/>
                  <a:gd name="T48" fmla="*/ 505 w 559"/>
                  <a:gd name="T49" fmla="*/ 1 h 182"/>
                  <a:gd name="T50" fmla="*/ 442 w 559"/>
                  <a:gd name="T51" fmla="*/ 1 h 182"/>
                  <a:gd name="T52" fmla="*/ 366 w 559"/>
                  <a:gd name="T53" fmla="*/ 0 h 182"/>
                  <a:gd name="T54" fmla="*/ 285 w 559"/>
                  <a:gd name="T55" fmla="*/ 1 h 182"/>
                  <a:gd name="T56" fmla="*/ 203 w 559"/>
                  <a:gd name="T57" fmla="*/ 2 h 182"/>
                  <a:gd name="T58" fmla="*/ 127 w 559"/>
                  <a:gd name="T59" fmla="*/ 4 h 182"/>
                  <a:gd name="T60" fmla="*/ 62 w 559"/>
                  <a:gd name="T61" fmla="*/ 8 h 182"/>
                  <a:gd name="T62" fmla="*/ 35 w 559"/>
                  <a:gd name="T63" fmla="*/ 10 h 182"/>
                  <a:gd name="T64" fmla="*/ 14 w 559"/>
                  <a:gd name="T65" fmla="*/ 13 h 182"/>
                  <a:gd name="T66" fmla="*/ 14 w 559"/>
                  <a:gd name="T67" fmla="*/ 13 h 182"/>
                  <a:gd name="T68" fmla="*/ 11 w 559"/>
                  <a:gd name="T69" fmla="*/ 16 h 182"/>
                  <a:gd name="T70" fmla="*/ 8 w 559"/>
                  <a:gd name="T71" fmla="*/ 21 h 182"/>
                  <a:gd name="T72" fmla="*/ 7 w 559"/>
                  <a:gd name="T73" fmla="*/ 29 h 182"/>
                  <a:gd name="T74" fmla="*/ 4 w 559"/>
                  <a:gd name="T75" fmla="*/ 38 h 182"/>
                  <a:gd name="T76" fmla="*/ 2 w 559"/>
                  <a:gd name="T77" fmla="*/ 64 h 182"/>
                  <a:gd name="T78" fmla="*/ 0 w 559"/>
                  <a:gd name="T79" fmla="*/ 93 h 182"/>
                  <a:gd name="T80" fmla="*/ 2 w 559"/>
                  <a:gd name="T81" fmla="*/ 122 h 182"/>
                  <a:gd name="T82" fmla="*/ 4 w 559"/>
                  <a:gd name="T83" fmla="*/ 147 h 182"/>
                  <a:gd name="T84" fmla="*/ 7 w 559"/>
                  <a:gd name="T85" fmla="*/ 159 h 182"/>
                  <a:gd name="T86" fmla="*/ 10 w 559"/>
                  <a:gd name="T87" fmla="*/ 167 h 182"/>
                  <a:gd name="T88" fmla="*/ 14 w 559"/>
                  <a:gd name="T89" fmla="*/ 174 h 182"/>
                  <a:gd name="T90" fmla="*/ 18 w 559"/>
                  <a:gd name="T91" fmla="*/ 177 h 182"/>
                  <a:gd name="T92" fmla="*/ 18 w 559"/>
                  <a:gd name="T93" fmla="*/ 177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59" h="182">
                    <a:moveTo>
                      <a:pt x="18" y="177"/>
                    </a:moveTo>
                    <a:lnTo>
                      <a:pt x="18" y="177"/>
                    </a:lnTo>
                    <a:lnTo>
                      <a:pt x="30" y="178"/>
                    </a:lnTo>
                    <a:lnTo>
                      <a:pt x="50" y="179"/>
                    </a:lnTo>
                    <a:lnTo>
                      <a:pt x="112" y="182"/>
                    </a:lnTo>
                    <a:lnTo>
                      <a:pt x="195" y="182"/>
                    </a:lnTo>
                    <a:lnTo>
                      <a:pt x="287" y="181"/>
                    </a:lnTo>
                    <a:lnTo>
                      <a:pt x="378" y="179"/>
                    </a:lnTo>
                    <a:lnTo>
                      <a:pt x="460" y="175"/>
                    </a:lnTo>
                    <a:lnTo>
                      <a:pt x="521" y="171"/>
                    </a:lnTo>
                    <a:lnTo>
                      <a:pt x="539" y="169"/>
                    </a:lnTo>
                    <a:lnTo>
                      <a:pt x="550" y="166"/>
                    </a:lnTo>
                    <a:lnTo>
                      <a:pt x="550" y="166"/>
                    </a:lnTo>
                    <a:lnTo>
                      <a:pt x="551" y="163"/>
                    </a:lnTo>
                    <a:lnTo>
                      <a:pt x="553" y="157"/>
                    </a:lnTo>
                    <a:lnTo>
                      <a:pt x="557" y="138"/>
                    </a:lnTo>
                    <a:lnTo>
                      <a:pt x="558" y="111"/>
                    </a:lnTo>
                    <a:lnTo>
                      <a:pt x="559" y="82"/>
                    </a:lnTo>
                    <a:lnTo>
                      <a:pt x="558" y="53"/>
                    </a:lnTo>
                    <a:lnTo>
                      <a:pt x="557" y="28"/>
                    </a:lnTo>
                    <a:lnTo>
                      <a:pt x="554" y="10"/>
                    </a:lnTo>
                    <a:lnTo>
                      <a:pt x="551" y="5"/>
                    </a:lnTo>
                    <a:lnTo>
                      <a:pt x="549" y="2"/>
                    </a:lnTo>
                    <a:lnTo>
                      <a:pt x="549" y="2"/>
                    </a:lnTo>
                    <a:lnTo>
                      <a:pt x="505" y="1"/>
                    </a:lnTo>
                    <a:lnTo>
                      <a:pt x="442" y="1"/>
                    </a:lnTo>
                    <a:lnTo>
                      <a:pt x="366" y="0"/>
                    </a:lnTo>
                    <a:lnTo>
                      <a:pt x="285" y="1"/>
                    </a:lnTo>
                    <a:lnTo>
                      <a:pt x="203" y="2"/>
                    </a:lnTo>
                    <a:lnTo>
                      <a:pt x="127" y="4"/>
                    </a:lnTo>
                    <a:lnTo>
                      <a:pt x="62" y="8"/>
                    </a:lnTo>
                    <a:lnTo>
                      <a:pt x="35" y="10"/>
                    </a:lnTo>
                    <a:lnTo>
                      <a:pt x="14" y="13"/>
                    </a:lnTo>
                    <a:lnTo>
                      <a:pt x="14" y="13"/>
                    </a:lnTo>
                    <a:lnTo>
                      <a:pt x="11" y="16"/>
                    </a:lnTo>
                    <a:lnTo>
                      <a:pt x="8" y="21"/>
                    </a:lnTo>
                    <a:lnTo>
                      <a:pt x="7" y="29"/>
                    </a:lnTo>
                    <a:lnTo>
                      <a:pt x="4" y="38"/>
                    </a:lnTo>
                    <a:lnTo>
                      <a:pt x="2" y="64"/>
                    </a:lnTo>
                    <a:lnTo>
                      <a:pt x="0" y="93"/>
                    </a:lnTo>
                    <a:lnTo>
                      <a:pt x="2" y="122"/>
                    </a:lnTo>
                    <a:lnTo>
                      <a:pt x="4" y="147"/>
                    </a:lnTo>
                    <a:lnTo>
                      <a:pt x="7" y="159"/>
                    </a:lnTo>
                    <a:lnTo>
                      <a:pt x="10" y="167"/>
                    </a:lnTo>
                    <a:lnTo>
                      <a:pt x="14" y="174"/>
                    </a:lnTo>
                    <a:lnTo>
                      <a:pt x="18" y="177"/>
                    </a:lnTo>
                    <a:lnTo>
                      <a:pt x="18" y="177"/>
                    </a:lnTo>
                    <a:close/>
                  </a:path>
                </a:pathLst>
              </a:custGeom>
              <a:solidFill>
                <a:srgbClr val="1F8C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 name="Group 8">
              <a:extLst>
                <a:ext uri="{FF2B5EF4-FFF2-40B4-BE49-F238E27FC236}">
                  <a16:creationId xmlns:a16="http://schemas.microsoft.com/office/drawing/2014/main" id="{97AC5232-9F75-4F4A-BFA6-222B9125A947}"/>
                </a:ext>
              </a:extLst>
            </p:cNvPr>
            <p:cNvGrpSpPr/>
            <p:nvPr/>
          </p:nvGrpSpPr>
          <p:grpSpPr>
            <a:xfrm rot="21319394">
              <a:off x="9157042" y="739055"/>
              <a:ext cx="1146174" cy="958851"/>
              <a:chOff x="-4841875" y="-228600"/>
              <a:chExt cx="1146174" cy="958851"/>
            </a:xfrm>
            <a:solidFill>
              <a:srgbClr val="73A641"/>
            </a:solidFill>
          </p:grpSpPr>
          <p:sp>
            <p:nvSpPr>
              <p:cNvPr id="10" name="Freeform 239">
                <a:extLst>
                  <a:ext uri="{FF2B5EF4-FFF2-40B4-BE49-F238E27FC236}">
                    <a16:creationId xmlns:a16="http://schemas.microsoft.com/office/drawing/2014/main" id="{17FE0488-7D2F-4F1A-AD56-63702C7EA86A}"/>
                  </a:ext>
                </a:extLst>
              </p:cNvPr>
              <p:cNvSpPr>
                <a:spLocks noEditPoints="1"/>
              </p:cNvSpPr>
              <p:nvPr/>
            </p:nvSpPr>
            <p:spPr bwMode="auto">
              <a:xfrm>
                <a:off x="-4470400" y="-228600"/>
                <a:ext cx="473075" cy="819150"/>
              </a:xfrm>
              <a:custGeom>
                <a:avLst/>
                <a:gdLst>
                  <a:gd name="T0" fmla="*/ 100 w 1192"/>
                  <a:gd name="T1" fmla="*/ 1283 h 2066"/>
                  <a:gd name="T2" fmla="*/ 118 w 1192"/>
                  <a:gd name="T3" fmla="*/ 1190 h 2066"/>
                  <a:gd name="T4" fmla="*/ 150 w 1192"/>
                  <a:gd name="T5" fmla="*/ 1105 h 2066"/>
                  <a:gd name="T6" fmla="*/ 201 w 1192"/>
                  <a:gd name="T7" fmla="*/ 1029 h 2066"/>
                  <a:gd name="T8" fmla="*/ 275 w 1192"/>
                  <a:gd name="T9" fmla="*/ 962 h 2066"/>
                  <a:gd name="T10" fmla="*/ 378 w 1192"/>
                  <a:gd name="T11" fmla="*/ 909 h 2066"/>
                  <a:gd name="T12" fmla="*/ 486 w 1192"/>
                  <a:gd name="T13" fmla="*/ 868 h 2066"/>
                  <a:gd name="T14" fmla="*/ 583 w 1192"/>
                  <a:gd name="T15" fmla="*/ 825 h 2066"/>
                  <a:gd name="T16" fmla="*/ 676 w 1192"/>
                  <a:gd name="T17" fmla="*/ 769 h 2066"/>
                  <a:gd name="T18" fmla="*/ 716 w 1192"/>
                  <a:gd name="T19" fmla="*/ 735 h 2066"/>
                  <a:gd name="T20" fmla="*/ 749 w 1192"/>
                  <a:gd name="T21" fmla="*/ 695 h 2066"/>
                  <a:gd name="T22" fmla="*/ 773 w 1192"/>
                  <a:gd name="T23" fmla="*/ 651 h 2066"/>
                  <a:gd name="T24" fmla="*/ 786 w 1192"/>
                  <a:gd name="T25" fmla="*/ 602 h 2066"/>
                  <a:gd name="T26" fmla="*/ 786 w 1192"/>
                  <a:gd name="T27" fmla="*/ 556 h 2066"/>
                  <a:gd name="T28" fmla="*/ 770 w 1192"/>
                  <a:gd name="T29" fmla="*/ 495 h 2066"/>
                  <a:gd name="T30" fmla="*/ 736 w 1192"/>
                  <a:gd name="T31" fmla="*/ 446 h 2066"/>
                  <a:gd name="T32" fmla="*/ 688 w 1192"/>
                  <a:gd name="T33" fmla="*/ 407 h 2066"/>
                  <a:gd name="T34" fmla="*/ 631 w 1192"/>
                  <a:gd name="T35" fmla="*/ 382 h 2066"/>
                  <a:gd name="T36" fmla="*/ 587 w 1192"/>
                  <a:gd name="T37" fmla="*/ 373 h 2066"/>
                  <a:gd name="T38" fmla="*/ 506 w 1192"/>
                  <a:gd name="T39" fmla="*/ 375 h 2066"/>
                  <a:gd name="T40" fmla="*/ 436 w 1192"/>
                  <a:gd name="T41" fmla="*/ 399 h 2066"/>
                  <a:gd name="T42" fmla="*/ 375 w 1192"/>
                  <a:gd name="T43" fmla="*/ 438 h 2066"/>
                  <a:gd name="T44" fmla="*/ 325 w 1192"/>
                  <a:gd name="T45" fmla="*/ 483 h 2066"/>
                  <a:gd name="T46" fmla="*/ 0 w 1192"/>
                  <a:gd name="T47" fmla="*/ 299 h 2066"/>
                  <a:gd name="T48" fmla="*/ 25 w 1192"/>
                  <a:gd name="T49" fmla="*/ 261 h 2066"/>
                  <a:gd name="T50" fmla="*/ 69 w 1192"/>
                  <a:gd name="T51" fmla="*/ 205 h 2066"/>
                  <a:gd name="T52" fmla="*/ 118 w 1192"/>
                  <a:gd name="T53" fmla="*/ 157 h 2066"/>
                  <a:gd name="T54" fmla="*/ 172 w 1192"/>
                  <a:gd name="T55" fmla="*/ 114 h 2066"/>
                  <a:gd name="T56" fmla="*/ 230 w 1192"/>
                  <a:gd name="T57" fmla="*/ 79 h 2066"/>
                  <a:gd name="T58" fmla="*/ 293 w 1192"/>
                  <a:gd name="T59" fmla="*/ 49 h 2066"/>
                  <a:gd name="T60" fmla="*/ 358 w 1192"/>
                  <a:gd name="T61" fmla="*/ 27 h 2066"/>
                  <a:gd name="T62" fmla="*/ 427 w 1192"/>
                  <a:gd name="T63" fmla="*/ 11 h 2066"/>
                  <a:gd name="T64" fmla="*/ 499 w 1192"/>
                  <a:gd name="T65" fmla="*/ 1 h 2066"/>
                  <a:gd name="T66" fmla="*/ 572 w 1192"/>
                  <a:gd name="T67" fmla="*/ 0 h 2066"/>
                  <a:gd name="T68" fmla="*/ 648 w 1192"/>
                  <a:gd name="T69" fmla="*/ 5 h 2066"/>
                  <a:gd name="T70" fmla="*/ 703 w 1192"/>
                  <a:gd name="T71" fmla="*/ 15 h 2066"/>
                  <a:gd name="T72" fmla="*/ 782 w 1192"/>
                  <a:gd name="T73" fmla="*/ 35 h 2066"/>
                  <a:gd name="T74" fmla="*/ 861 w 1192"/>
                  <a:gd name="T75" fmla="*/ 64 h 2066"/>
                  <a:gd name="T76" fmla="*/ 935 w 1192"/>
                  <a:gd name="T77" fmla="*/ 102 h 2066"/>
                  <a:gd name="T78" fmla="*/ 1003 w 1192"/>
                  <a:gd name="T79" fmla="*/ 152 h 2066"/>
                  <a:gd name="T80" fmla="*/ 1065 w 1192"/>
                  <a:gd name="T81" fmla="*/ 209 h 2066"/>
                  <a:gd name="T82" fmla="*/ 1115 w 1192"/>
                  <a:gd name="T83" fmla="*/ 277 h 2066"/>
                  <a:gd name="T84" fmla="*/ 1154 w 1192"/>
                  <a:gd name="T85" fmla="*/ 355 h 2066"/>
                  <a:gd name="T86" fmla="*/ 1180 w 1192"/>
                  <a:gd name="T87" fmla="*/ 445 h 2066"/>
                  <a:gd name="T88" fmla="*/ 1192 w 1192"/>
                  <a:gd name="T89" fmla="*/ 544 h 2066"/>
                  <a:gd name="T90" fmla="*/ 1187 w 1192"/>
                  <a:gd name="T91" fmla="*/ 655 h 2066"/>
                  <a:gd name="T92" fmla="*/ 1172 w 1192"/>
                  <a:gd name="T93" fmla="*/ 731 h 2066"/>
                  <a:gd name="T94" fmla="*/ 1136 w 1192"/>
                  <a:gd name="T95" fmla="*/ 832 h 2066"/>
                  <a:gd name="T96" fmla="*/ 1083 w 1192"/>
                  <a:gd name="T97" fmla="*/ 918 h 2066"/>
                  <a:gd name="T98" fmla="*/ 1013 w 1192"/>
                  <a:gd name="T99" fmla="*/ 990 h 2066"/>
                  <a:gd name="T100" fmla="*/ 926 w 1192"/>
                  <a:gd name="T101" fmla="*/ 1053 h 2066"/>
                  <a:gd name="T102" fmla="*/ 860 w 1192"/>
                  <a:gd name="T103" fmla="*/ 1087 h 2066"/>
                  <a:gd name="T104" fmla="*/ 729 w 1192"/>
                  <a:gd name="T105" fmla="*/ 1143 h 2066"/>
                  <a:gd name="T106" fmla="*/ 608 w 1192"/>
                  <a:gd name="T107" fmla="*/ 1195 h 2066"/>
                  <a:gd name="T108" fmla="*/ 535 w 1192"/>
                  <a:gd name="T109" fmla="*/ 1243 h 2066"/>
                  <a:gd name="T110" fmla="*/ 507 w 1192"/>
                  <a:gd name="T111" fmla="*/ 1272 h 2066"/>
                  <a:gd name="T112" fmla="*/ 486 w 1192"/>
                  <a:gd name="T113" fmla="*/ 1307 h 2066"/>
                  <a:gd name="T114" fmla="*/ 472 w 1192"/>
                  <a:gd name="T115" fmla="*/ 1347 h 2066"/>
                  <a:gd name="T116" fmla="*/ 16 w 1192"/>
                  <a:gd name="T117" fmla="*/ 2019 h 2066"/>
                  <a:gd name="T118" fmla="*/ 391 w 1192"/>
                  <a:gd name="T119" fmla="*/ 2066 h 2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92" h="2066">
                    <a:moveTo>
                      <a:pt x="94" y="1315"/>
                    </a:moveTo>
                    <a:lnTo>
                      <a:pt x="94" y="1315"/>
                    </a:lnTo>
                    <a:lnTo>
                      <a:pt x="100" y="1283"/>
                    </a:lnTo>
                    <a:lnTo>
                      <a:pt x="105" y="1251"/>
                    </a:lnTo>
                    <a:lnTo>
                      <a:pt x="110" y="1221"/>
                    </a:lnTo>
                    <a:lnTo>
                      <a:pt x="118" y="1190"/>
                    </a:lnTo>
                    <a:lnTo>
                      <a:pt x="128" y="1161"/>
                    </a:lnTo>
                    <a:lnTo>
                      <a:pt x="138" y="1133"/>
                    </a:lnTo>
                    <a:lnTo>
                      <a:pt x="150" y="1105"/>
                    </a:lnTo>
                    <a:lnTo>
                      <a:pt x="165" y="1078"/>
                    </a:lnTo>
                    <a:lnTo>
                      <a:pt x="182" y="1053"/>
                    </a:lnTo>
                    <a:lnTo>
                      <a:pt x="201" y="1029"/>
                    </a:lnTo>
                    <a:lnTo>
                      <a:pt x="223" y="1005"/>
                    </a:lnTo>
                    <a:lnTo>
                      <a:pt x="247" y="984"/>
                    </a:lnTo>
                    <a:lnTo>
                      <a:pt x="275" y="962"/>
                    </a:lnTo>
                    <a:lnTo>
                      <a:pt x="306" y="944"/>
                    </a:lnTo>
                    <a:lnTo>
                      <a:pt x="341" y="925"/>
                    </a:lnTo>
                    <a:lnTo>
                      <a:pt x="378" y="909"/>
                    </a:lnTo>
                    <a:lnTo>
                      <a:pt x="378" y="909"/>
                    </a:lnTo>
                    <a:lnTo>
                      <a:pt x="426" y="890"/>
                    </a:lnTo>
                    <a:lnTo>
                      <a:pt x="486" y="868"/>
                    </a:lnTo>
                    <a:lnTo>
                      <a:pt x="516" y="856"/>
                    </a:lnTo>
                    <a:lnTo>
                      <a:pt x="550" y="841"/>
                    </a:lnTo>
                    <a:lnTo>
                      <a:pt x="583" y="825"/>
                    </a:lnTo>
                    <a:lnTo>
                      <a:pt x="615" y="808"/>
                    </a:lnTo>
                    <a:lnTo>
                      <a:pt x="645" y="789"/>
                    </a:lnTo>
                    <a:lnTo>
                      <a:pt x="676" y="769"/>
                    </a:lnTo>
                    <a:lnTo>
                      <a:pt x="689" y="757"/>
                    </a:lnTo>
                    <a:lnTo>
                      <a:pt x="703" y="747"/>
                    </a:lnTo>
                    <a:lnTo>
                      <a:pt x="716" y="735"/>
                    </a:lnTo>
                    <a:lnTo>
                      <a:pt x="728" y="721"/>
                    </a:lnTo>
                    <a:lnTo>
                      <a:pt x="738" y="709"/>
                    </a:lnTo>
                    <a:lnTo>
                      <a:pt x="749" y="695"/>
                    </a:lnTo>
                    <a:lnTo>
                      <a:pt x="758" y="681"/>
                    </a:lnTo>
                    <a:lnTo>
                      <a:pt x="766" y="667"/>
                    </a:lnTo>
                    <a:lnTo>
                      <a:pt x="773" y="651"/>
                    </a:lnTo>
                    <a:lnTo>
                      <a:pt x="778" y="635"/>
                    </a:lnTo>
                    <a:lnTo>
                      <a:pt x="782" y="619"/>
                    </a:lnTo>
                    <a:lnTo>
                      <a:pt x="786" y="602"/>
                    </a:lnTo>
                    <a:lnTo>
                      <a:pt x="786" y="602"/>
                    </a:lnTo>
                    <a:lnTo>
                      <a:pt x="788" y="579"/>
                    </a:lnTo>
                    <a:lnTo>
                      <a:pt x="786" y="556"/>
                    </a:lnTo>
                    <a:lnTo>
                      <a:pt x="784" y="535"/>
                    </a:lnTo>
                    <a:lnTo>
                      <a:pt x="778" y="515"/>
                    </a:lnTo>
                    <a:lnTo>
                      <a:pt x="770" y="495"/>
                    </a:lnTo>
                    <a:lnTo>
                      <a:pt x="761" y="478"/>
                    </a:lnTo>
                    <a:lnTo>
                      <a:pt x="749" y="461"/>
                    </a:lnTo>
                    <a:lnTo>
                      <a:pt x="736" y="446"/>
                    </a:lnTo>
                    <a:lnTo>
                      <a:pt x="723" y="431"/>
                    </a:lnTo>
                    <a:lnTo>
                      <a:pt x="705" y="419"/>
                    </a:lnTo>
                    <a:lnTo>
                      <a:pt x="688" y="407"/>
                    </a:lnTo>
                    <a:lnTo>
                      <a:pt x="671" y="398"/>
                    </a:lnTo>
                    <a:lnTo>
                      <a:pt x="651" y="389"/>
                    </a:lnTo>
                    <a:lnTo>
                      <a:pt x="631" y="382"/>
                    </a:lnTo>
                    <a:lnTo>
                      <a:pt x="609" y="377"/>
                    </a:lnTo>
                    <a:lnTo>
                      <a:pt x="587" y="373"/>
                    </a:lnTo>
                    <a:lnTo>
                      <a:pt x="587" y="373"/>
                    </a:lnTo>
                    <a:lnTo>
                      <a:pt x="559" y="371"/>
                    </a:lnTo>
                    <a:lnTo>
                      <a:pt x="532" y="373"/>
                    </a:lnTo>
                    <a:lnTo>
                      <a:pt x="506" y="375"/>
                    </a:lnTo>
                    <a:lnTo>
                      <a:pt x="482" y="382"/>
                    </a:lnTo>
                    <a:lnTo>
                      <a:pt x="458" y="390"/>
                    </a:lnTo>
                    <a:lnTo>
                      <a:pt x="436" y="399"/>
                    </a:lnTo>
                    <a:lnTo>
                      <a:pt x="415" y="411"/>
                    </a:lnTo>
                    <a:lnTo>
                      <a:pt x="395" y="423"/>
                    </a:lnTo>
                    <a:lnTo>
                      <a:pt x="375" y="438"/>
                    </a:lnTo>
                    <a:lnTo>
                      <a:pt x="358" y="453"/>
                    </a:lnTo>
                    <a:lnTo>
                      <a:pt x="341" y="467"/>
                    </a:lnTo>
                    <a:lnTo>
                      <a:pt x="325" y="483"/>
                    </a:lnTo>
                    <a:lnTo>
                      <a:pt x="295" y="514"/>
                    </a:lnTo>
                    <a:lnTo>
                      <a:pt x="270" y="543"/>
                    </a:lnTo>
                    <a:lnTo>
                      <a:pt x="0" y="299"/>
                    </a:lnTo>
                    <a:lnTo>
                      <a:pt x="0" y="299"/>
                    </a:lnTo>
                    <a:lnTo>
                      <a:pt x="13" y="280"/>
                    </a:lnTo>
                    <a:lnTo>
                      <a:pt x="25" y="261"/>
                    </a:lnTo>
                    <a:lnTo>
                      <a:pt x="40" y="241"/>
                    </a:lnTo>
                    <a:lnTo>
                      <a:pt x="54" y="224"/>
                    </a:lnTo>
                    <a:lnTo>
                      <a:pt x="69" y="205"/>
                    </a:lnTo>
                    <a:lnTo>
                      <a:pt x="85" y="189"/>
                    </a:lnTo>
                    <a:lnTo>
                      <a:pt x="101" y="172"/>
                    </a:lnTo>
                    <a:lnTo>
                      <a:pt x="118" y="157"/>
                    </a:lnTo>
                    <a:lnTo>
                      <a:pt x="136" y="142"/>
                    </a:lnTo>
                    <a:lnTo>
                      <a:pt x="153" y="128"/>
                    </a:lnTo>
                    <a:lnTo>
                      <a:pt x="172" y="114"/>
                    </a:lnTo>
                    <a:lnTo>
                      <a:pt x="190" y="101"/>
                    </a:lnTo>
                    <a:lnTo>
                      <a:pt x="210" y="89"/>
                    </a:lnTo>
                    <a:lnTo>
                      <a:pt x="230" y="79"/>
                    </a:lnTo>
                    <a:lnTo>
                      <a:pt x="250" y="68"/>
                    </a:lnTo>
                    <a:lnTo>
                      <a:pt x="271" y="59"/>
                    </a:lnTo>
                    <a:lnTo>
                      <a:pt x="293" y="49"/>
                    </a:lnTo>
                    <a:lnTo>
                      <a:pt x="314" y="40"/>
                    </a:lnTo>
                    <a:lnTo>
                      <a:pt x="337" y="33"/>
                    </a:lnTo>
                    <a:lnTo>
                      <a:pt x="358" y="27"/>
                    </a:lnTo>
                    <a:lnTo>
                      <a:pt x="382" y="20"/>
                    </a:lnTo>
                    <a:lnTo>
                      <a:pt x="404" y="15"/>
                    </a:lnTo>
                    <a:lnTo>
                      <a:pt x="427" y="11"/>
                    </a:lnTo>
                    <a:lnTo>
                      <a:pt x="451" y="7"/>
                    </a:lnTo>
                    <a:lnTo>
                      <a:pt x="475" y="4"/>
                    </a:lnTo>
                    <a:lnTo>
                      <a:pt x="499" y="1"/>
                    </a:lnTo>
                    <a:lnTo>
                      <a:pt x="523" y="0"/>
                    </a:lnTo>
                    <a:lnTo>
                      <a:pt x="548" y="0"/>
                    </a:lnTo>
                    <a:lnTo>
                      <a:pt x="572" y="0"/>
                    </a:lnTo>
                    <a:lnTo>
                      <a:pt x="597" y="1"/>
                    </a:lnTo>
                    <a:lnTo>
                      <a:pt x="623" y="3"/>
                    </a:lnTo>
                    <a:lnTo>
                      <a:pt x="648" y="5"/>
                    </a:lnTo>
                    <a:lnTo>
                      <a:pt x="648" y="5"/>
                    </a:lnTo>
                    <a:lnTo>
                      <a:pt x="675" y="9"/>
                    </a:lnTo>
                    <a:lnTo>
                      <a:pt x="703" y="15"/>
                    </a:lnTo>
                    <a:lnTo>
                      <a:pt x="729" y="20"/>
                    </a:lnTo>
                    <a:lnTo>
                      <a:pt x="756" y="27"/>
                    </a:lnTo>
                    <a:lnTo>
                      <a:pt x="782" y="35"/>
                    </a:lnTo>
                    <a:lnTo>
                      <a:pt x="809" y="44"/>
                    </a:lnTo>
                    <a:lnTo>
                      <a:pt x="836" y="53"/>
                    </a:lnTo>
                    <a:lnTo>
                      <a:pt x="861" y="64"/>
                    </a:lnTo>
                    <a:lnTo>
                      <a:pt x="886" y="76"/>
                    </a:lnTo>
                    <a:lnTo>
                      <a:pt x="911" y="89"/>
                    </a:lnTo>
                    <a:lnTo>
                      <a:pt x="935" y="102"/>
                    </a:lnTo>
                    <a:lnTo>
                      <a:pt x="959" y="118"/>
                    </a:lnTo>
                    <a:lnTo>
                      <a:pt x="982" y="134"/>
                    </a:lnTo>
                    <a:lnTo>
                      <a:pt x="1003" y="152"/>
                    </a:lnTo>
                    <a:lnTo>
                      <a:pt x="1025" y="169"/>
                    </a:lnTo>
                    <a:lnTo>
                      <a:pt x="1045" y="189"/>
                    </a:lnTo>
                    <a:lnTo>
                      <a:pt x="1065" y="209"/>
                    </a:lnTo>
                    <a:lnTo>
                      <a:pt x="1082" y="230"/>
                    </a:lnTo>
                    <a:lnTo>
                      <a:pt x="1099" y="254"/>
                    </a:lnTo>
                    <a:lnTo>
                      <a:pt x="1115" y="277"/>
                    </a:lnTo>
                    <a:lnTo>
                      <a:pt x="1130" y="302"/>
                    </a:lnTo>
                    <a:lnTo>
                      <a:pt x="1143" y="329"/>
                    </a:lnTo>
                    <a:lnTo>
                      <a:pt x="1154" y="355"/>
                    </a:lnTo>
                    <a:lnTo>
                      <a:pt x="1164" y="385"/>
                    </a:lnTo>
                    <a:lnTo>
                      <a:pt x="1174" y="414"/>
                    </a:lnTo>
                    <a:lnTo>
                      <a:pt x="1180" y="445"/>
                    </a:lnTo>
                    <a:lnTo>
                      <a:pt x="1186" y="476"/>
                    </a:lnTo>
                    <a:lnTo>
                      <a:pt x="1190" y="510"/>
                    </a:lnTo>
                    <a:lnTo>
                      <a:pt x="1192" y="544"/>
                    </a:lnTo>
                    <a:lnTo>
                      <a:pt x="1192" y="579"/>
                    </a:lnTo>
                    <a:lnTo>
                      <a:pt x="1190" y="616"/>
                    </a:lnTo>
                    <a:lnTo>
                      <a:pt x="1187" y="655"/>
                    </a:lnTo>
                    <a:lnTo>
                      <a:pt x="1187" y="655"/>
                    </a:lnTo>
                    <a:lnTo>
                      <a:pt x="1180" y="693"/>
                    </a:lnTo>
                    <a:lnTo>
                      <a:pt x="1172" y="731"/>
                    </a:lnTo>
                    <a:lnTo>
                      <a:pt x="1163" y="767"/>
                    </a:lnTo>
                    <a:lnTo>
                      <a:pt x="1151" y="800"/>
                    </a:lnTo>
                    <a:lnTo>
                      <a:pt x="1136" y="832"/>
                    </a:lnTo>
                    <a:lnTo>
                      <a:pt x="1120" y="862"/>
                    </a:lnTo>
                    <a:lnTo>
                      <a:pt x="1103" y="890"/>
                    </a:lnTo>
                    <a:lnTo>
                      <a:pt x="1083" y="918"/>
                    </a:lnTo>
                    <a:lnTo>
                      <a:pt x="1062" y="944"/>
                    </a:lnTo>
                    <a:lnTo>
                      <a:pt x="1038" y="968"/>
                    </a:lnTo>
                    <a:lnTo>
                      <a:pt x="1013" y="990"/>
                    </a:lnTo>
                    <a:lnTo>
                      <a:pt x="986" y="1013"/>
                    </a:lnTo>
                    <a:lnTo>
                      <a:pt x="957" y="1033"/>
                    </a:lnTo>
                    <a:lnTo>
                      <a:pt x="926" y="1053"/>
                    </a:lnTo>
                    <a:lnTo>
                      <a:pt x="893" y="1070"/>
                    </a:lnTo>
                    <a:lnTo>
                      <a:pt x="860" y="1087"/>
                    </a:lnTo>
                    <a:lnTo>
                      <a:pt x="860" y="1087"/>
                    </a:lnTo>
                    <a:lnTo>
                      <a:pt x="826" y="1103"/>
                    </a:lnTo>
                    <a:lnTo>
                      <a:pt x="794" y="1117"/>
                    </a:lnTo>
                    <a:lnTo>
                      <a:pt x="729" y="1143"/>
                    </a:lnTo>
                    <a:lnTo>
                      <a:pt x="667" y="1169"/>
                    </a:lnTo>
                    <a:lnTo>
                      <a:pt x="636" y="1182"/>
                    </a:lnTo>
                    <a:lnTo>
                      <a:pt x="608" y="1195"/>
                    </a:lnTo>
                    <a:lnTo>
                      <a:pt x="581" y="1210"/>
                    </a:lnTo>
                    <a:lnTo>
                      <a:pt x="557" y="1226"/>
                    </a:lnTo>
                    <a:lnTo>
                      <a:pt x="535" y="1243"/>
                    </a:lnTo>
                    <a:lnTo>
                      <a:pt x="524" y="1252"/>
                    </a:lnTo>
                    <a:lnTo>
                      <a:pt x="515" y="1262"/>
                    </a:lnTo>
                    <a:lnTo>
                      <a:pt x="507" y="1272"/>
                    </a:lnTo>
                    <a:lnTo>
                      <a:pt x="499" y="1283"/>
                    </a:lnTo>
                    <a:lnTo>
                      <a:pt x="492" y="1295"/>
                    </a:lnTo>
                    <a:lnTo>
                      <a:pt x="486" y="1307"/>
                    </a:lnTo>
                    <a:lnTo>
                      <a:pt x="480" y="1320"/>
                    </a:lnTo>
                    <a:lnTo>
                      <a:pt x="476" y="1334"/>
                    </a:lnTo>
                    <a:lnTo>
                      <a:pt x="472" y="1347"/>
                    </a:lnTo>
                    <a:lnTo>
                      <a:pt x="470" y="1363"/>
                    </a:lnTo>
                    <a:lnTo>
                      <a:pt x="94" y="1315"/>
                    </a:lnTo>
                    <a:close/>
                    <a:moveTo>
                      <a:pt x="16" y="2019"/>
                    </a:moveTo>
                    <a:lnTo>
                      <a:pt x="69" y="1589"/>
                    </a:lnTo>
                    <a:lnTo>
                      <a:pt x="444" y="1636"/>
                    </a:lnTo>
                    <a:lnTo>
                      <a:pt x="391" y="2066"/>
                    </a:lnTo>
                    <a:lnTo>
                      <a:pt x="16" y="20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240">
                <a:extLst>
                  <a:ext uri="{FF2B5EF4-FFF2-40B4-BE49-F238E27FC236}">
                    <a16:creationId xmlns:a16="http://schemas.microsoft.com/office/drawing/2014/main" id="{C6EACF59-27D6-430C-B2FD-A411EFB72ED1}"/>
                  </a:ext>
                </a:extLst>
              </p:cNvPr>
              <p:cNvSpPr>
                <a:spLocks noEditPoints="1"/>
              </p:cNvSpPr>
              <p:nvPr/>
            </p:nvSpPr>
            <p:spPr bwMode="auto">
              <a:xfrm>
                <a:off x="-4214813" y="252413"/>
                <a:ext cx="519112" cy="477838"/>
              </a:xfrm>
              <a:custGeom>
                <a:avLst/>
                <a:gdLst>
                  <a:gd name="T0" fmla="*/ 394 w 1305"/>
                  <a:gd name="T1" fmla="*/ 976 h 1203"/>
                  <a:gd name="T2" fmla="*/ 318 w 1305"/>
                  <a:gd name="T3" fmla="*/ 658 h 1203"/>
                  <a:gd name="T4" fmla="*/ 364 w 1305"/>
                  <a:gd name="T5" fmla="*/ 609 h 1203"/>
                  <a:gd name="T6" fmla="*/ 414 w 1305"/>
                  <a:gd name="T7" fmla="*/ 571 h 1203"/>
                  <a:gd name="T8" fmla="*/ 469 w 1305"/>
                  <a:gd name="T9" fmla="*/ 541 h 1203"/>
                  <a:gd name="T10" fmla="*/ 535 w 1305"/>
                  <a:gd name="T11" fmla="*/ 527 h 1203"/>
                  <a:gd name="T12" fmla="*/ 611 w 1305"/>
                  <a:gd name="T13" fmla="*/ 529 h 1203"/>
                  <a:gd name="T14" fmla="*/ 716 w 1305"/>
                  <a:gd name="T15" fmla="*/ 553 h 1203"/>
                  <a:gd name="T16" fmla="*/ 813 w 1305"/>
                  <a:gd name="T17" fmla="*/ 569 h 1203"/>
                  <a:gd name="T18" fmla="*/ 887 w 1305"/>
                  <a:gd name="T19" fmla="*/ 568 h 1203"/>
                  <a:gd name="T20" fmla="*/ 945 w 1305"/>
                  <a:gd name="T21" fmla="*/ 552 h 1203"/>
                  <a:gd name="T22" fmla="*/ 974 w 1305"/>
                  <a:gd name="T23" fmla="*/ 535 h 1203"/>
                  <a:gd name="T24" fmla="*/ 991 w 1305"/>
                  <a:gd name="T25" fmla="*/ 517 h 1203"/>
                  <a:gd name="T26" fmla="*/ 1015 w 1305"/>
                  <a:gd name="T27" fmla="*/ 479 h 1203"/>
                  <a:gd name="T28" fmla="*/ 1024 w 1305"/>
                  <a:gd name="T29" fmla="*/ 437 h 1203"/>
                  <a:gd name="T30" fmla="*/ 1020 w 1305"/>
                  <a:gd name="T31" fmla="*/ 395 h 1203"/>
                  <a:gd name="T32" fmla="*/ 1004 w 1305"/>
                  <a:gd name="T33" fmla="*/ 356 h 1203"/>
                  <a:gd name="T34" fmla="*/ 976 w 1305"/>
                  <a:gd name="T35" fmla="*/ 320 h 1203"/>
                  <a:gd name="T36" fmla="*/ 951 w 1305"/>
                  <a:gd name="T37" fmla="*/ 298 h 1203"/>
                  <a:gd name="T38" fmla="*/ 902 w 1305"/>
                  <a:gd name="T39" fmla="*/ 274 h 1203"/>
                  <a:gd name="T40" fmla="*/ 853 w 1305"/>
                  <a:gd name="T41" fmla="*/ 264 h 1203"/>
                  <a:gd name="T42" fmla="*/ 803 w 1305"/>
                  <a:gd name="T43" fmla="*/ 266 h 1203"/>
                  <a:gd name="T44" fmla="*/ 718 w 1305"/>
                  <a:gd name="T45" fmla="*/ 283 h 1203"/>
                  <a:gd name="T46" fmla="*/ 689 w 1305"/>
                  <a:gd name="T47" fmla="*/ 27 h 1203"/>
                  <a:gd name="T48" fmla="*/ 781 w 1305"/>
                  <a:gd name="T49" fmla="*/ 4 h 1203"/>
                  <a:gd name="T50" fmla="*/ 877 w 1305"/>
                  <a:gd name="T51" fmla="*/ 2 h 1203"/>
                  <a:gd name="T52" fmla="*/ 970 w 1305"/>
                  <a:gd name="T53" fmla="*/ 22 h 1203"/>
                  <a:gd name="T54" fmla="*/ 1060 w 1305"/>
                  <a:gd name="T55" fmla="*/ 62 h 1203"/>
                  <a:gd name="T56" fmla="*/ 1143 w 1305"/>
                  <a:gd name="T57" fmla="*/ 123 h 1203"/>
                  <a:gd name="T58" fmla="*/ 1197 w 1305"/>
                  <a:gd name="T59" fmla="*/ 177 h 1203"/>
                  <a:gd name="T60" fmla="*/ 1253 w 1305"/>
                  <a:gd name="T61" fmla="*/ 256 h 1203"/>
                  <a:gd name="T62" fmla="*/ 1277 w 1305"/>
                  <a:gd name="T63" fmla="*/ 308 h 1203"/>
                  <a:gd name="T64" fmla="*/ 1296 w 1305"/>
                  <a:gd name="T65" fmla="*/ 363 h 1203"/>
                  <a:gd name="T66" fmla="*/ 1305 w 1305"/>
                  <a:gd name="T67" fmla="*/ 420 h 1203"/>
                  <a:gd name="T68" fmla="*/ 1304 w 1305"/>
                  <a:gd name="T69" fmla="*/ 480 h 1203"/>
                  <a:gd name="T70" fmla="*/ 1292 w 1305"/>
                  <a:gd name="T71" fmla="*/ 540 h 1203"/>
                  <a:gd name="T72" fmla="*/ 1269 w 1305"/>
                  <a:gd name="T73" fmla="*/ 601 h 1203"/>
                  <a:gd name="T74" fmla="*/ 1232 w 1305"/>
                  <a:gd name="T75" fmla="*/ 662 h 1203"/>
                  <a:gd name="T76" fmla="*/ 1200 w 1305"/>
                  <a:gd name="T77" fmla="*/ 704 h 1203"/>
                  <a:gd name="T78" fmla="*/ 1143 w 1305"/>
                  <a:gd name="T79" fmla="*/ 758 h 1203"/>
                  <a:gd name="T80" fmla="*/ 1082 w 1305"/>
                  <a:gd name="T81" fmla="*/ 797 h 1203"/>
                  <a:gd name="T82" fmla="*/ 1016 w 1305"/>
                  <a:gd name="T83" fmla="*/ 821 h 1203"/>
                  <a:gd name="T84" fmla="*/ 946 w 1305"/>
                  <a:gd name="T85" fmla="*/ 830 h 1203"/>
                  <a:gd name="T86" fmla="*/ 870 w 1305"/>
                  <a:gd name="T87" fmla="*/ 827 h 1203"/>
                  <a:gd name="T88" fmla="*/ 819 w 1305"/>
                  <a:gd name="T89" fmla="*/ 821 h 1203"/>
                  <a:gd name="T90" fmla="*/ 702 w 1305"/>
                  <a:gd name="T91" fmla="*/ 795 h 1203"/>
                  <a:gd name="T92" fmla="*/ 637 w 1305"/>
                  <a:gd name="T93" fmla="*/ 786 h 1203"/>
                  <a:gd name="T94" fmla="*/ 580 w 1305"/>
                  <a:gd name="T95" fmla="*/ 791 h 1203"/>
                  <a:gd name="T96" fmla="*/ 529 w 1305"/>
                  <a:gd name="T97" fmla="*/ 817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5" h="1203">
                    <a:moveTo>
                      <a:pt x="0" y="1030"/>
                    </a:moveTo>
                    <a:lnTo>
                      <a:pt x="197" y="805"/>
                    </a:lnTo>
                    <a:lnTo>
                      <a:pt x="394" y="976"/>
                    </a:lnTo>
                    <a:lnTo>
                      <a:pt x="197" y="1203"/>
                    </a:lnTo>
                    <a:lnTo>
                      <a:pt x="0" y="1030"/>
                    </a:lnTo>
                    <a:close/>
                    <a:moveTo>
                      <a:pt x="318" y="658"/>
                    </a:moveTo>
                    <a:lnTo>
                      <a:pt x="318" y="658"/>
                    </a:lnTo>
                    <a:lnTo>
                      <a:pt x="348" y="625"/>
                    </a:lnTo>
                    <a:lnTo>
                      <a:pt x="364" y="609"/>
                    </a:lnTo>
                    <a:lnTo>
                      <a:pt x="380" y="596"/>
                    </a:lnTo>
                    <a:lnTo>
                      <a:pt x="396" y="582"/>
                    </a:lnTo>
                    <a:lnTo>
                      <a:pt x="414" y="571"/>
                    </a:lnTo>
                    <a:lnTo>
                      <a:pt x="432" y="559"/>
                    </a:lnTo>
                    <a:lnTo>
                      <a:pt x="451" y="549"/>
                    </a:lnTo>
                    <a:lnTo>
                      <a:pt x="469" y="541"/>
                    </a:lnTo>
                    <a:lnTo>
                      <a:pt x="491" y="535"/>
                    </a:lnTo>
                    <a:lnTo>
                      <a:pt x="512" y="531"/>
                    </a:lnTo>
                    <a:lnTo>
                      <a:pt x="535" y="527"/>
                    </a:lnTo>
                    <a:lnTo>
                      <a:pt x="559" y="527"/>
                    </a:lnTo>
                    <a:lnTo>
                      <a:pt x="584" y="527"/>
                    </a:lnTo>
                    <a:lnTo>
                      <a:pt x="611" y="529"/>
                    </a:lnTo>
                    <a:lnTo>
                      <a:pt x="638" y="535"/>
                    </a:lnTo>
                    <a:lnTo>
                      <a:pt x="638" y="535"/>
                    </a:lnTo>
                    <a:lnTo>
                      <a:pt x="716" y="553"/>
                    </a:lnTo>
                    <a:lnTo>
                      <a:pt x="762" y="563"/>
                    </a:lnTo>
                    <a:lnTo>
                      <a:pt x="788" y="567"/>
                    </a:lnTo>
                    <a:lnTo>
                      <a:pt x="813" y="569"/>
                    </a:lnTo>
                    <a:lnTo>
                      <a:pt x="838" y="571"/>
                    </a:lnTo>
                    <a:lnTo>
                      <a:pt x="863" y="571"/>
                    </a:lnTo>
                    <a:lnTo>
                      <a:pt x="887" y="568"/>
                    </a:lnTo>
                    <a:lnTo>
                      <a:pt x="911" y="564"/>
                    </a:lnTo>
                    <a:lnTo>
                      <a:pt x="934" y="557"/>
                    </a:lnTo>
                    <a:lnTo>
                      <a:pt x="945" y="552"/>
                    </a:lnTo>
                    <a:lnTo>
                      <a:pt x="954" y="547"/>
                    </a:lnTo>
                    <a:lnTo>
                      <a:pt x="965" y="541"/>
                    </a:lnTo>
                    <a:lnTo>
                      <a:pt x="974" y="535"/>
                    </a:lnTo>
                    <a:lnTo>
                      <a:pt x="983" y="527"/>
                    </a:lnTo>
                    <a:lnTo>
                      <a:pt x="991" y="517"/>
                    </a:lnTo>
                    <a:lnTo>
                      <a:pt x="991" y="517"/>
                    </a:lnTo>
                    <a:lnTo>
                      <a:pt x="1000" y="505"/>
                    </a:lnTo>
                    <a:lnTo>
                      <a:pt x="1008" y="492"/>
                    </a:lnTo>
                    <a:lnTo>
                      <a:pt x="1015" y="479"/>
                    </a:lnTo>
                    <a:lnTo>
                      <a:pt x="1020" y="465"/>
                    </a:lnTo>
                    <a:lnTo>
                      <a:pt x="1023" y="451"/>
                    </a:lnTo>
                    <a:lnTo>
                      <a:pt x="1024" y="437"/>
                    </a:lnTo>
                    <a:lnTo>
                      <a:pt x="1024" y="423"/>
                    </a:lnTo>
                    <a:lnTo>
                      <a:pt x="1023" y="409"/>
                    </a:lnTo>
                    <a:lnTo>
                      <a:pt x="1020" y="395"/>
                    </a:lnTo>
                    <a:lnTo>
                      <a:pt x="1016" y="382"/>
                    </a:lnTo>
                    <a:lnTo>
                      <a:pt x="1011" y="368"/>
                    </a:lnTo>
                    <a:lnTo>
                      <a:pt x="1004" y="356"/>
                    </a:lnTo>
                    <a:lnTo>
                      <a:pt x="996" y="343"/>
                    </a:lnTo>
                    <a:lnTo>
                      <a:pt x="987" y="331"/>
                    </a:lnTo>
                    <a:lnTo>
                      <a:pt x="976" y="320"/>
                    </a:lnTo>
                    <a:lnTo>
                      <a:pt x="966" y="310"/>
                    </a:lnTo>
                    <a:lnTo>
                      <a:pt x="966" y="310"/>
                    </a:lnTo>
                    <a:lnTo>
                      <a:pt x="951" y="298"/>
                    </a:lnTo>
                    <a:lnTo>
                      <a:pt x="935" y="287"/>
                    </a:lnTo>
                    <a:lnTo>
                      <a:pt x="919" y="279"/>
                    </a:lnTo>
                    <a:lnTo>
                      <a:pt x="902" y="274"/>
                    </a:lnTo>
                    <a:lnTo>
                      <a:pt x="886" y="268"/>
                    </a:lnTo>
                    <a:lnTo>
                      <a:pt x="869" y="266"/>
                    </a:lnTo>
                    <a:lnTo>
                      <a:pt x="853" y="264"/>
                    </a:lnTo>
                    <a:lnTo>
                      <a:pt x="837" y="263"/>
                    </a:lnTo>
                    <a:lnTo>
                      <a:pt x="819" y="264"/>
                    </a:lnTo>
                    <a:lnTo>
                      <a:pt x="803" y="266"/>
                    </a:lnTo>
                    <a:lnTo>
                      <a:pt x="773" y="271"/>
                    </a:lnTo>
                    <a:lnTo>
                      <a:pt x="744" y="276"/>
                    </a:lnTo>
                    <a:lnTo>
                      <a:pt x="718" y="283"/>
                    </a:lnTo>
                    <a:lnTo>
                      <a:pt x="658" y="39"/>
                    </a:lnTo>
                    <a:lnTo>
                      <a:pt x="658" y="39"/>
                    </a:lnTo>
                    <a:lnTo>
                      <a:pt x="689" y="27"/>
                    </a:lnTo>
                    <a:lnTo>
                      <a:pt x="720" y="17"/>
                    </a:lnTo>
                    <a:lnTo>
                      <a:pt x="750" y="9"/>
                    </a:lnTo>
                    <a:lnTo>
                      <a:pt x="781" y="4"/>
                    </a:lnTo>
                    <a:lnTo>
                      <a:pt x="813" y="1"/>
                    </a:lnTo>
                    <a:lnTo>
                      <a:pt x="845" y="0"/>
                    </a:lnTo>
                    <a:lnTo>
                      <a:pt x="877" y="2"/>
                    </a:lnTo>
                    <a:lnTo>
                      <a:pt x="907" y="6"/>
                    </a:lnTo>
                    <a:lnTo>
                      <a:pt x="939" y="13"/>
                    </a:lnTo>
                    <a:lnTo>
                      <a:pt x="970" y="22"/>
                    </a:lnTo>
                    <a:lnTo>
                      <a:pt x="1000" y="33"/>
                    </a:lnTo>
                    <a:lnTo>
                      <a:pt x="1031" y="47"/>
                    </a:lnTo>
                    <a:lnTo>
                      <a:pt x="1060" y="62"/>
                    </a:lnTo>
                    <a:lnTo>
                      <a:pt x="1088" y="81"/>
                    </a:lnTo>
                    <a:lnTo>
                      <a:pt x="1116" y="101"/>
                    </a:lnTo>
                    <a:lnTo>
                      <a:pt x="1143" y="123"/>
                    </a:lnTo>
                    <a:lnTo>
                      <a:pt x="1143" y="123"/>
                    </a:lnTo>
                    <a:lnTo>
                      <a:pt x="1171" y="149"/>
                    </a:lnTo>
                    <a:lnTo>
                      <a:pt x="1197" y="177"/>
                    </a:lnTo>
                    <a:lnTo>
                      <a:pt x="1221" y="207"/>
                    </a:lnTo>
                    <a:lnTo>
                      <a:pt x="1243" y="239"/>
                    </a:lnTo>
                    <a:lnTo>
                      <a:pt x="1253" y="256"/>
                    </a:lnTo>
                    <a:lnTo>
                      <a:pt x="1261" y="272"/>
                    </a:lnTo>
                    <a:lnTo>
                      <a:pt x="1271" y="290"/>
                    </a:lnTo>
                    <a:lnTo>
                      <a:pt x="1277" y="308"/>
                    </a:lnTo>
                    <a:lnTo>
                      <a:pt x="1285" y="326"/>
                    </a:lnTo>
                    <a:lnTo>
                      <a:pt x="1291" y="344"/>
                    </a:lnTo>
                    <a:lnTo>
                      <a:pt x="1296" y="363"/>
                    </a:lnTo>
                    <a:lnTo>
                      <a:pt x="1300" y="382"/>
                    </a:lnTo>
                    <a:lnTo>
                      <a:pt x="1303" y="401"/>
                    </a:lnTo>
                    <a:lnTo>
                      <a:pt x="1305" y="420"/>
                    </a:lnTo>
                    <a:lnTo>
                      <a:pt x="1305" y="440"/>
                    </a:lnTo>
                    <a:lnTo>
                      <a:pt x="1305" y="460"/>
                    </a:lnTo>
                    <a:lnTo>
                      <a:pt x="1304" y="480"/>
                    </a:lnTo>
                    <a:lnTo>
                      <a:pt x="1301" y="500"/>
                    </a:lnTo>
                    <a:lnTo>
                      <a:pt x="1297" y="520"/>
                    </a:lnTo>
                    <a:lnTo>
                      <a:pt x="1292" y="540"/>
                    </a:lnTo>
                    <a:lnTo>
                      <a:pt x="1285" y="561"/>
                    </a:lnTo>
                    <a:lnTo>
                      <a:pt x="1279" y="581"/>
                    </a:lnTo>
                    <a:lnTo>
                      <a:pt x="1269" y="601"/>
                    </a:lnTo>
                    <a:lnTo>
                      <a:pt x="1259" y="622"/>
                    </a:lnTo>
                    <a:lnTo>
                      <a:pt x="1245" y="642"/>
                    </a:lnTo>
                    <a:lnTo>
                      <a:pt x="1232" y="662"/>
                    </a:lnTo>
                    <a:lnTo>
                      <a:pt x="1217" y="684"/>
                    </a:lnTo>
                    <a:lnTo>
                      <a:pt x="1200" y="704"/>
                    </a:lnTo>
                    <a:lnTo>
                      <a:pt x="1200" y="704"/>
                    </a:lnTo>
                    <a:lnTo>
                      <a:pt x="1181" y="724"/>
                    </a:lnTo>
                    <a:lnTo>
                      <a:pt x="1161" y="742"/>
                    </a:lnTo>
                    <a:lnTo>
                      <a:pt x="1143" y="758"/>
                    </a:lnTo>
                    <a:lnTo>
                      <a:pt x="1123" y="773"/>
                    </a:lnTo>
                    <a:lnTo>
                      <a:pt x="1102" y="786"/>
                    </a:lnTo>
                    <a:lnTo>
                      <a:pt x="1082" y="797"/>
                    </a:lnTo>
                    <a:lnTo>
                      <a:pt x="1060" y="806"/>
                    </a:lnTo>
                    <a:lnTo>
                      <a:pt x="1039" y="814"/>
                    </a:lnTo>
                    <a:lnTo>
                      <a:pt x="1016" y="821"/>
                    </a:lnTo>
                    <a:lnTo>
                      <a:pt x="994" y="826"/>
                    </a:lnTo>
                    <a:lnTo>
                      <a:pt x="970" y="829"/>
                    </a:lnTo>
                    <a:lnTo>
                      <a:pt x="946" y="830"/>
                    </a:lnTo>
                    <a:lnTo>
                      <a:pt x="922" y="831"/>
                    </a:lnTo>
                    <a:lnTo>
                      <a:pt x="897" y="830"/>
                    </a:lnTo>
                    <a:lnTo>
                      <a:pt x="870" y="827"/>
                    </a:lnTo>
                    <a:lnTo>
                      <a:pt x="843" y="825"/>
                    </a:lnTo>
                    <a:lnTo>
                      <a:pt x="843" y="825"/>
                    </a:lnTo>
                    <a:lnTo>
                      <a:pt x="819" y="821"/>
                    </a:lnTo>
                    <a:lnTo>
                      <a:pt x="795" y="815"/>
                    </a:lnTo>
                    <a:lnTo>
                      <a:pt x="748" y="806"/>
                    </a:lnTo>
                    <a:lnTo>
                      <a:pt x="702" y="795"/>
                    </a:lnTo>
                    <a:lnTo>
                      <a:pt x="680" y="791"/>
                    </a:lnTo>
                    <a:lnTo>
                      <a:pt x="658" y="789"/>
                    </a:lnTo>
                    <a:lnTo>
                      <a:pt x="637" y="786"/>
                    </a:lnTo>
                    <a:lnTo>
                      <a:pt x="617" y="786"/>
                    </a:lnTo>
                    <a:lnTo>
                      <a:pt x="599" y="787"/>
                    </a:lnTo>
                    <a:lnTo>
                      <a:pt x="580" y="791"/>
                    </a:lnTo>
                    <a:lnTo>
                      <a:pt x="561" y="797"/>
                    </a:lnTo>
                    <a:lnTo>
                      <a:pt x="545" y="805"/>
                    </a:lnTo>
                    <a:lnTo>
                      <a:pt x="529" y="817"/>
                    </a:lnTo>
                    <a:lnTo>
                      <a:pt x="515" y="830"/>
                    </a:lnTo>
                    <a:lnTo>
                      <a:pt x="318" y="6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241">
                <a:extLst>
                  <a:ext uri="{FF2B5EF4-FFF2-40B4-BE49-F238E27FC236}">
                    <a16:creationId xmlns:a16="http://schemas.microsoft.com/office/drawing/2014/main" id="{B4264623-1EB5-4ABF-9B6A-CF1057A41393}"/>
                  </a:ext>
                </a:extLst>
              </p:cNvPr>
              <p:cNvSpPr>
                <a:spLocks noEditPoints="1"/>
              </p:cNvSpPr>
              <p:nvPr/>
            </p:nvSpPr>
            <p:spPr bwMode="auto">
              <a:xfrm>
                <a:off x="-4841875" y="220663"/>
                <a:ext cx="265112" cy="387350"/>
              </a:xfrm>
              <a:custGeom>
                <a:avLst/>
                <a:gdLst>
                  <a:gd name="T0" fmla="*/ 321 w 667"/>
                  <a:gd name="T1" fmla="*/ 670 h 977"/>
                  <a:gd name="T2" fmla="*/ 298 w 667"/>
                  <a:gd name="T3" fmla="*/ 617 h 977"/>
                  <a:gd name="T4" fmla="*/ 291 w 667"/>
                  <a:gd name="T5" fmla="*/ 574 h 977"/>
                  <a:gd name="T6" fmla="*/ 294 w 667"/>
                  <a:gd name="T7" fmla="*/ 529 h 977"/>
                  <a:gd name="T8" fmla="*/ 311 w 667"/>
                  <a:gd name="T9" fmla="*/ 481 h 977"/>
                  <a:gd name="T10" fmla="*/ 347 w 667"/>
                  <a:gd name="T11" fmla="*/ 417 h 977"/>
                  <a:gd name="T12" fmla="*/ 383 w 667"/>
                  <a:gd name="T13" fmla="*/ 341 h 977"/>
                  <a:gd name="T14" fmla="*/ 394 w 667"/>
                  <a:gd name="T15" fmla="*/ 292 h 977"/>
                  <a:gd name="T16" fmla="*/ 387 w 667"/>
                  <a:gd name="T17" fmla="*/ 245 h 977"/>
                  <a:gd name="T18" fmla="*/ 374 w 667"/>
                  <a:gd name="T19" fmla="*/ 221 h 977"/>
                  <a:gd name="T20" fmla="*/ 351 w 667"/>
                  <a:gd name="T21" fmla="*/ 201 h 977"/>
                  <a:gd name="T22" fmla="*/ 325 w 667"/>
                  <a:gd name="T23" fmla="*/ 189 h 977"/>
                  <a:gd name="T24" fmla="*/ 297 w 667"/>
                  <a:gd name="T25" fmla="*/ 187 h 977"/>
                  <a:gd name="T26" fmla="*/ 267 w 667"/>
                  <a:gd name="T27" fmla="*/ 192 h 977"/>
                  <a:gd name="T28" fmla="*/ 240 w 667"/>
                  <a:gd name="T29" fmla="*/ 205 h 977"/>
                  <a:gd name="T30" fmla="*/ 218 w 667"/>
                  <a:gd name="T31" fmla="*/ 221 h 977"/>
                  <a:gd name="T32" fmla="*/ 197 w 667"/>
                  <a:gd name="T33" fmla="*/ 249 h 977"/>
                  <a:gd name="T34" fmla="*/ 184 w 667"/>
                  <a:gd name="T35" fmla="*/ 280 h 977"/>
                  <a:gd name="T36" fmla="*/ 174 w 667"/>
                  <a:gd name="T37" fmla="*/ 342 h 977"/>
                  <a:gd name="T38" fmla="*/ 3 w 667"/>
                  <a:gd name="T39" fmla="*/ 352 h 977"/>
                  <a:gd name="T40" fmla="*/ 0 w 667"/>
                  <a:gd name="T41" fmla="*/ 285 h 977"/>
                  <a:gd name="T42" fmla="*/ 13 w 667"/>
                  <a:gd name="T43" fmla="*/ 223 h 977"/>
                  <a:gd name="T44" fmla="*/ 41 w 667"/>
                  <a:gd name="T45" fmla="*/ 164 h 977"/>
                  <a:gd name="T46" fmla="*/ 81 w 667"/>
                  <a:gd name="T47" fmla="*/ 111 h 977"/>
                  <a:gd name="T48" fmla="*/ 133 w 667"/>
                  <a:gd name="T49" fmla="*/ 66 h 977"/>
                  <a:gd name="T50" fmla="*/ 176 w 667"/>
                  <a:gd name="T51" fmla="*/ 39 h 977"/>
                  <a:gd name="T52" fmla="*/ 249 w 667"/>
                  <a:gd name="T53" fmla="*/ 11 h 977"/>
                  <a:gd name="T54" fmla="*/ 327 w 667"/>
                  <a:gd name="T55" fmla="*/ 0 h 977"/>
                  <a:gd name="T56" fmla="*/ 405 w 667"/>
                  <a:gd name="T57" fmla="*/ 14 h 977"/>
                  <a:gd name="T58" fmla="*/ 442 w 667"/>
                  <a:gd name="T59" fmla="*/ 31 h 977"/>
                  <a:gd name="T60" fmla="*/ 478 w 667"/>
                  <a:gd name="T61" fmla="*/ 56 h 977"/>
                  <a:gd name="T62" fmla="*/ 512 w 667"/>
                  <a:gd name="T63" fmla="*/ 90 h 977"/>
                  <a:gd name="T64" fmla="*/ 542 w 667"/>
                  <a:gd name="T65" fmla="*/ 132 h 977"/>
                  <a:gd name="T66" fmla="*/ 560 w 667"/>
                  <a:gd name="T67" fmla="*/ 164 h 977"/>
                  <a:gd name="T68" fmla="*/ 576 w 667"/>
                  <a:gd name="T69" fmla="*/ 212 h 977"/>
                  <a:gd name="T70" fmla="*/ 583 w 667"/>
                  <a:gd name="T71" fmla="*/ 259 h 977"/>
                  <a:gd name="T72" fmla="*/ 578 w 667"/>
                  <a:gd name="T73" fmla="*/ 306 h 977"/>
                  <a:gd name="T74" fmla="*/ 564 w 667"/>
                  <a:gd name="T75" fmla="*/ 354 h 977"/>
                  <a:gd name="T76" fmla="*/ 550 w 667"/>
                  <a:gd name="T77" fmla="*/ 388 h 977"/>
                  <a:gd name="T78" fmla="*/ 503 w 667"/>
                  <a:gd name="T79" fmla="*/ 474 h 977"/>
                  <a:gd name="T80" fmla="*/ 480 w 667"/>
                  <a:gd name="T81" fmla="*/ 527 h 977"/>
                  <a:gd name="T82" fmla="*/ 475 w 667"/>
                  <a:gd name="T83" fmla="*/ 566 h 977"/>
                  <a:gd name="T84" fmla="*/ 488 w 667"/>
                  <a:gd name="T85" fmla="*/ 603 h 977"/>
                  <a:gd name="T86" fmla="*/ 409 w 667"/>
                  <a:gd name="T87" fmla="*/ 804 h 977"/>
                  <a:gd name="T88" fmla="*/ 515 w 667"/>
                  <a:gd name="T89" fmla="*/ 977 h 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7" h="977">
                    <a:moveTo>
                      <a:pt x="337" y="696"/>
                    </a:moveTo>
                    <a:lnTo>
                      <a:pt x="337" y="696"/>
                    </a:lnTo>
                    <a:lnTo>
                      <a:pt x="321" y="670"/>
                    </a:lnTo>
                    <a:lnTo>
                      <a:pt x="309" y="643"/>
                    </a:lnTo>
                    <a:lnTo>
                      <a:pt x="303" y="630"/>
                    </a:lnTo>
                    <a:lnTo>
                      <a:pt x="298" y="617"/>
                    </a:lnTo>
                    <a:lnTo>
                      <a:pt x="295" y="602"/>
                    </a:lnTo>
                    <a:lnTo>
                      <a:pt x="293" y="589"/>
                    </a:lnTo>
                    <a:lnTo>
                      <a:pt x="291" y="574"/>
                    </a:lnTo>
                    <a:lnTo>
                      <a:pt x="291" y="559"/>
                    </a:lnTo>
                    <a:lnTo>
                      <a:pt x="293" y="545"/>
                    </a:lnTo>
                    <a:lnTo>
                      <a:pt x="294" y="529"/>
                    </a:lnTo>
                    <a:lnTo>
                      <a:pt x="299" y="514"/>
                    </a:lnTo>
                    <a:lnTo>
                      <a:pt x="305" y="497"/>
                    </a:lnTo>
                    <a:lnTo>
                      <a:pt x="311" y="481"/>
                    </a:lnTo>
                    <a:lnTo>
                      <a:pt x="321" y="464"/>
                    </a:lnTo>
                    <a:lnTo>
                      <a:pt x="321" y="464"/>
                    </a:lnTo>
                    <a:lnTo>
                      <a:pt x="347" y="417"/>
                    </a:lnTo>
                    <a:lnTo>
                      <a:pt x="363" y="388"/>
                    </a:lnTo>
                    <a:lnTo>
                      <a:pt x="378" y="357"/>
                    </a:lnTo>
                    <a:lnTo>
                      <a:pt x="383" y="341"/>
                    </a:lnTo>
                    <a:lnTo>
                      <a:pt x="389" y="324"/>
                    </a:lnTo>
                    <a:lnTo>
                      <a:pt x="393" y="308"/>
                    </a:lnTo>
                    <a:lnTo>
                      <a:pt x="394" y="292"/>
                    </a:lnTo>
                    <a:lnTo>
                      <a:pt x="394" y="276"/>
                    </a:lnTo>
                    <a:lnTo>
                      <a:pt x="391" y="260"/>
                    </a:lnTo>
                    <a:lnTo>
                      <a:pt x="387" y="245"/>
                    </a:lnTo>
                    <a:lnTo>
                      <a:pt x="379" y="231"/>
                    </a:lnTo>
                    <a:lnTo>
                      <a:pt x="379" y="231"/>
                    </a:lnTo>
                    <a:lnTo>
                      <a:pt x="374" y="221"/>
                    </a:lnTo>
                    <a:lnTo>
                      <a:pt x="366" y="213"/>
                    </a:lnTo>
                    <a:lnTo>
                      <a:pt x="359" y="207"/>
                    </a:lnTo>
                    <a:lnTo>
                      <a:pt x="351" y="201"/>
                    </a:lnTo>
                    <a:lnTo>
                      <a:pt x="343" y="196"/>
                    </a:lnTo>
                    <a:lnTo>
                      <a:pt x="334" y="192"/>
                    </a:lnTo>
                    <a:lnTo>
                      <a:pt x="325" y="189"/>
                    </a:lnTo>
                    <a:lnTo>
                      <a:pt x="315" y="188"/>
                    </a:lnTo>
                    <a:lnTo>
                      <a:pt x="306" y="187"/>
                    </a:lnTo>
                    <a:lnTo>
                      <a:pt x="297" y="187"/>
                    </a:lnTo>
                    <a:lnTo>
                      <a:pt x="286" y="188"/>
                    </a:lnTo>
                    <a:lnTo>
                      <a:pt x="277" y="189"/>
                    </a:lnTo>
                    <a:lnTo>
                      <a:pt x="267" y="192"/>
                    </a:lnTo>
                    <a:lnTo>
                      <a:pt x="258" y="196"/>
                    </a:lnTo>
                    <a:lnTo>
                      <a:pt x="249" y="200"/>
                    </a:lnTo>
                    <a:lnTo>
                      <a:pt x="240" y="205"/>
                    </a:lnTo>
                    <a:lnTo>
                      <a:pt x="240" y="205"/>
                    </a:lnTo>
                    <a:lnTo>
                      <a:pt x="229" y="213"/>
                    </a:lnTo>
                    <a:lnTo>
                      <a:pt x="218" y="221"/>
                    </a:lnTo>
                    <a:lnTo>
                      <a:pt x="210" y="231"/>
                    </a:lnTo>
                    <a:lnTo>
                      <a:pt x="204" y="240"/>
                    </a:lnTo>
                    <a:lnTo>
                      <a:pt x="197" y="249"/>
                    </a:lnTo>
                    <a:lnTo>
                      <a:pt x="192" y="260"/>
                    </a:lnTo>
                    <a:lnTo>
                      <a:pt x="188" y="269"/>
                    </a:lnTo>
                    <a:lnTo>
                      <a:pt x="184" y="280"/>
                    </a:lnTo>
                    <a:lnTo>
                      <a:pt x="178" y="302"/>
                    </a:lnTo>
                    <a:lnTo>
                      <a:pt x="176" y="322"/>
                    </a:lnTo>
                    <a:lnTo>
                      <a:pt x="174" y="342"/>
                    </a:lnTo>
                    <a:lnTo>
                      <a:pt x="173" y="361"/>
                    </a:lnTo>
                    <a:lnTo>
                      <a:pt x="3" y="352"/>
                    </a:lnTo>
                    <a:lnTo>
                      <a:pt x="3" y="352"/>
                    </a:lnTo>
                    <a:lnTo>
                      <a:pt x="0" y="329"/>
                    </a:lnTo>
                    <a:lnTo>
                      <a:pt x="0" y="308"/>
                    </a:lnTo>
                    <a:lnTo>
                      <a:pt x="0" y="285"/>
                    </a:lnTo>
                    <a:lnTo>
                      <a:pt x="3" y="264"/>
                    </a:lnTo>
                    <a:lnTo>
                      <a:pt x="8" y="243"/>
                    </a:lnTo>
                    <a:lnTo>
                      <a:pt x="13" y="223"/>
                    </a:lnTo>
                    <a:lnTo>
                      <a:pt x="21" y="203"/>
                    </a:lnTo>
                    <a:lnTo>
                      <a:pt x="31" y="183"/>
                    </a:lnTo>
                    <a:lnTo>
                      <a:pt x="41" y="164"/>
                    </a:lnTo>
                    <a:lnTo>
                      <a:pt x="53" y="145"/>
                    </a:lnTo>
                    <a:lnTo>
                      <a:pt x="66" y="128"/>
                    </a:lnTo>
                    <a:lnTo>
                      <a:pt x="81" y="111"/>
                    </a:lnTo>
                    <a:lnTo>
                      <a:pt x="97" y="95"/>
                    </a:lnTo>
                    <a:lnTo>
                      <a:pt x="114" y="80"/>
                    </a:lnTo>
                    <a:lnTo>
                      <a:pt x="133" y="66"/>
                    </a:lnTo>
                    <a:lnTo>
                      <a:pt x="153" y="52"/>
                    </a:lnTo>
                    <a:lnTo>
                      <a:pt x="153" y="52"/>
                    </a:lnTo>
                    <a:lnTo>
                      <a:pt x="176" y="39"/>
                    </a:lnTo>
                    <a:lnTo>
                      <a:pt x="200" y="28"/>
                    </a:lnTo>
                    <a:lnTo>
                      <a:pt x="224" y="19"/>
                    </a:lnTo>
                    <a:lnTo>
                      <a:pt x="249" y="11"/>
                    </a:lnTo>
                    <a:lnTo>
                      <a:pt x="274" y="6"/>
                    </a:lnTo>
                    <a:lnTo>
                      <a:pt x="301" y="2"/>
                    </a:lnTo>
                    <a:lnTo>
                      <a:pt x="327" y="0"/>
                    </a:lnTo>
                    <a:lnTo>
                      <a:pt x="353" y="3"/>
                    </a:lnTo>
                    <a:lnTo>
                      <a:pt x="379" y="7"/>
                    </a:lnTo>
                    <a:lnTo>
                      <a:pt x="405" y="14"/>
                    </a:lnTo>
                    <a:lnTo>
                      <a:pt x="418" y="19"/>
                    </a:lnTo>
                    <a:lnTo>
                      <a:pt x="430" y="24"/>
                    </a:lnTo>
                    <a:lnTo>
                      <a:pt x="442" y="31"/>
                    </a:lnTo>
                    <a:lnTo>
                      <a:pt x="455" y="39"/>
                    </a:lnTo>
                    <a:lnTo>
                      <a:pt x="467" y="47"/>
                    </a:lnTo>
                    <a:lnTo>
                      <a:pt x="478" y="56"/>
                    </a:lnTo>
                    <a:lnTo>
                      <a:pt x="490" y="67"/>
                    </a:lnTo>
                    <a:lnTo>
                      <a:pt x="500" y="78"/>
                    </a:lnTo>
                    <a:lnTo>
                      <a:pt x="512" y="90"/>
                    </a:lnTo>
                    <a:lnTo>
                      <a:pt x="522" y="103"/>
                    </a:lnTo>
                    <a:lnTo>
                      <a:pt x="532" y="116"/>
                    </a:lnTo>
                    <a:lnTo>
                      <a:pt x="542" y="132"/>
                    </a:lnTo>
                    <a:lnTo>
                      <a:pt x="542" y="132"/>
                    </a:lnTo>
                    <a:lnTo>
                      <a:pt x="552" y="148"/>
                    </a:lnTo>
                    <a:lnTo>
                      <a:pt x="560" y="164"/>
                    </a:lnTo>
                    <a:lnTo>
                      <a:pt x="567" y="180"/>
                    </a:lnTo>
                    <a:lnTo>
                      <a:pt x="572" y="196"/>
                    </a:lnTo>
                    <a:lnTo>
                      <a:pt x="576" y="212"/>
                    </a:lnTo>
                    <a:lnTo>
                      <a:pt x="579" y="227"/>
                    </a:lnTo>
                    <a:lnTo>
                      <a:pt x="582" y="243"/>
                    </a:lnTo>
                    <a:lnTo>
                      <a:pt x="583" y="259"/>
                    </a:lnTo>
                    <a:lnTo>
                      <a:pt x="582" y="275"/>
                    </a:lnTo>
                    <a:lnTo>
                      <a:pt x="580" y="290"/>
                    </a:lnTo>
                    <a:lnTo>
                      <a:pt x="578" y="306"/>
                    </a:lnTo>
                    <a:lnTo>
                      <a:pt x="575" y="322"/>
                    </a:lnTo>
                    <a:lnTo>
                      <a:pt x="570" y="338"/>
                    </a:lnTo>
                    <a:lnTo>
                      <a:pt x="564" y="354"/>
                    </a:lnTo>
                    <a:lnTo>
                      <a:pt x="558" y="370"/>
                    </a:lnTo>
                    <a:lnTo>
                      <a:pt x="550" y="388"/>
                    </a:lnTo>
                    <a:lnTo>
                      <a:pt x="550" y="388"/>
                    </a:lnTo>
                    <a:lnTo>
                      <a:pt x="535" y="417"/>
                    </a:lnTo>
                    <a:lnTo>
                      <a:pt x="519" y="446"/>
                    </a:lnTo>
                    <a:lnTo>
                      <a:pt x="503" y="474"/>
                    </a:lnTo>
                    <a:lnTo>
                      <a:pt x="490" y="501"/>
                    </a:lnTo>
                    <a:lnTo>
                      <a:pt x="484" y="514"/>
                    </a:lnTo>
                    <a:lnTo>
                      <a:pt x="480" y="527"/>
                    </a:lnTo>
                    <a:lnTo>
                      <a:pt x="476" y="539"/>
                    </a:lnTo>
                    <a:lnTo>
                      <a:pt x="475" y="553"/>
                    </a:lnTo>
                    <a:lnTo>
                      <a:pt x="475" y="566"/>
                    </a:lnTo>
                    <a:lnTo>
                      <a:pt x="478" y="578"/>
                    </a:lnTo>
                    <a:lnTo>
                      <a:pt x="482" y="590"/>
                    </a:lnTo>
                    <a:lnTo>
                      <a:pt x="488" y="603"/>
                    </a:lnTo>
                    <a:lnTo>
                      <a:pt x="337" y="696"/>
                    </a:lnTo>
                    <a:close/>
                    <a:moveTo>
                      <a:pt x="515" y="977"/>
                    </a:moveTo>
                    <a:lnTo>
                      <a:pt x="409" y="804"/>
                    </a:lnTo>
                    <a:lnTo>
                      <a:pt x="559" y="711"/>
                    </a:lnTo>
                    <a:lnTo>
                      <a:pt x="667" y="884"/>
                    </a:lnTo>
                    <a:lnTo>
                      <a:pt x="515" y="97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29439264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B99A7-51C6-46E2-BCF0-E8CC69F06EE0}"/>
              </a:ext>
            </a:extLst>
          </p:cNvPr>
          <p:cNvSpPr>
            <a:spLocks noGrp="1"/>
          </p:cNvSpPr>
          <p:nvPr>
            <p:ph type="title"/>
          </p:nvPr>
        </p:nvSpPr>
        <p:spPr/>
        <p:txBody>
          <a:bodyPr/>
          <a:lstStyle/>
          <a:p>
            <a:r>
              <a:rPr lang="en-US" dirty="0"/>
              <a:t>Importance of Access to Print Content</a:t>
            </a:r>
          </a:p>
        </p:txBody>
      </p:sp>
      <p:sp>
        <p:nvSpPr>
          <p:cNvPr id="3" name="Content Placeholder 2">
            <a:extLst>
              <a:ext uri="{FF2B5EF4-FFF2-40B4-BE49-F238E27FC236}">
                <a16:creationId xmlns:a16="http://schemas.microsoft.com/office/drawing/2014/main" id="{6733CFC9-B543-46BF-A9C2-277BF91302F4}"/>
              </a:ext>
            </a:extLst>
          </p:cNvPr>
          <p:cNvSpPr>
            <a:spLocks noGrp="1"/>
          </p:cNvSpPr>
          <p:nvPr>
            <p:ph idx="1"/>
          </p:nvPr>
        </p:nvSpPr>
        <p:spPr>
          <a:xfrm>
            <a:off x="838200" y="1690688"/>
            <a:ext cx="4613910" cy="4838065"/>
          </a:xfrm>
        </p:spPr>
        <p:txBody>
          <a:bodyPr>
            <a:normAutofit fontScale="92500"/>
          </a:bodyPr>
          <a:lstStyle/>
          <a:p>
            <a:r>
              <a:rPr lang="en-US" dirty="0"/>
              <a:t>Lack of or Limited Access to Print Materials </a:t>
            </a:r>
          </a:p>
          <a:p>
            <a:pPr lvl="1"/>
            <a:r>
              <a:rPr lang="en-US" dirty="0"/>
              <a:t>Creates dependence…</a:t>
            </a:r>
          </a:p>
          <a:p>
            <a:pPr lvl="1"/>
            <a:r>
              <a:rPr lang="en-US" dirty="0"/>
              <a:t>Wastes instructional and other valuable learning time and opportunities…</a:t>
            </a:r>
          </a:p>
          <a:p>
            <a:pPr lvl="1"/>
            <a:r>
              <a:rPr lang="en-US" dirty="0"/>
              <a:t>Slows progress…</a:t>
            </a:r>
          </a:p>
          <a:p>
            <a:pPr lvl="1"/>
            <a:r>
              <a:rPr lang="en-US" dirty="0"/>
              <a:t>Deflates self-esteem…</a:t>
            </a:r>
          </a:p>
          <a:p>
            <a:pPr lvl="1"/>
            <a:r>
              <a:rPr lang="en-US" dirty="0"/>
              <a:t>Places a cap on performance and achievement possibilities…</a:t>
            </a:r>
          </a:p>
          <a:p>
            <a:endParaRPr lang="en-US" dirty="0"/>
          </a:p>
        </p:txBody>
      </p:sp>
      <p:pic>
        <p:nvPicPr>
          <p:cNvPr id="4" name="Picture Placeholder 4">
            <a:extLst>
              <a:ext uri="{FF2B5EF4-FFF2-40B4-BE49-F238E27FC236}">
                <a16:creationId xmlns:a16="http://schemas.microsoft.com/office/drawing/2014/main" id="{173A1C10-FCAC-4621-9742-CF8B68593D5C}"/>
              </a:ext>
            </a:extLst>
          </p:cNvPr>
          <p:cNvPicPr>
            <a:picLocks/>
          </p:cNvPicPr>
          <p:nvPr/>
        </p:nvPicPr>
        <p:blipFill>
          <a:blip r:embed="rId2">
            <a:extLst>
              <a:ext uri="{28A0092B-C50C-407E-A947-70E740481C1C}">
                <a14:useLocalDpi xmlns:a14="http://schemas.microsoft.com/office/drawing/2010/main" val="0"/>
              </a:ext>
            </a:extLst>
          </a:blip>
          <a:srcRect l="7785" r="7785"/>
          <a:stretch>
            <a:fillRect/>
          </a:stretch>
        </p:blipFill>
        <p:spPr bwMode="auto">
          <a:xfrm>
            <a:off x="5577840" y="1848803"/>
            <a:ext cx="5960428" cy="452183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144879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461B804-48D5-43E9-BAEC-F6D7F44533CC}"/>
              </a:ext>
            </a:extLst>
          </p:cNvPr>
          <p:cNvPicPr>
            <a:picLocks noChangeAspect="1"/>
          </p:cNvPicPr>
          <p:nvPr/>
        </p:nvPicPr>
        <p:blipFill rotWithShape="1">
          <a:blip r:embed="rId2">
            <a:extLst>
              <a:ext uri="{28A0092B-C50C-407E-A947-70E740481C1C}">
                <a14:useLocalDpi xmlns:a14="http://schemas.microsoft.com/office/drawing/2010/main" val="0"/>
              </a:ext>
            </a:extLst>
          </a:blip>
          <a:srcRect r="-1" b="2744"/>
          <a:stretch/>
        </p:blipFill>
        <p:spPr>
          <a:xfrm>
            <a:off x="20" y="10"/>
            <a:ext cx="4635571" cy="6857990"/>
          </a:xfrm>
          <a:prstGeom prst="rect">
            <a:avLst/>
          </a:prstGeom>
          <a:effectLst/>
        </p:spPr>
      </p:pic>
      <p:sp>
        <p:nvSpPr>
          <p:cNvPr id="12" name="Rectangle 11">
            <a:extLst>
              <a:ext uri="{FF2B5EF4-FFF2-40B4-BE49-F238E27FC236}">
                <a16:creationId xmlns:a16="http://schemas.microsoft.com/office/drawing/2014/main" id="{624D8376-6E48-4B62-8469-E3BC5ED6A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1" y="0"/>
            <a:ext cx="7556409"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32F5C165-D393-4E75-9A7E-D5CF5A1023B6}"/>
              </a:ext>
            </a:extLst>
          </p:cNvPr>
          <p:cNvSpPr>
            <a:spLocks noGrp="1"/>
          </p:cNvSpPr>
          <p:nvPr>
            <p:ph type="title"/>
          </p:nvPr>
        </p:nvSpPr>
        <p:spPr>
          <a:xfrm>
            <a:off x="4965430" y="629266"/>
            <a:ext cx="6586491" cy="1676603"/>
          </a:xfrm>
        </p:spPr>
        <p:txBody>
          <a:bodyPr>
            <a:normAutofit/>
          </a:bodyPr>
          <a:lstStyle/>
          <a:p>
            <a:r>
              <a:rPr lang="en-US" sz="3800" dirty="0">
                <a:solidFill>
                  <a:schemeClr val="bg1"/>
                </a:solidFill>
              </a:rPr>
              <a:t>Accommodations for Major Reading-related Functional Limitations</a:t>
            </a:r>
          </a:p>
        </p:txBody>
      </p:sp>
      <p:sp>
        <p:nvSpPr>
          <p:cNvPr id="5" name="Content Placeholder 4">
            <a:extLst>
              <a:ext uri="{FF2B5EF4-FFF2-40B4-BE49-F238E27FC236}">
                <a16:creationId xmlns:a16="http://schemas.microsoft.com/office/drawing/2014/main" id="{6B385817-18EA-458B-A421-2F38FF8D7314}"/>
              </a:ext>
            </a:extLst>
          </p:cNvPr>
          <p:cNvSpPr>
            <a:spLocks noGrp="1"/>
          </p:cNvSpPr>
          <p:nvPr>
            <p:ph idx="1"/>
          </p:nvPr>
        </p:nvSpPr>
        <p:spPr>
          <a:xfrm>
            <a:off x="4965431" y="2438400"/>
            <a:ext cx="6586489" cy="3785419"/>
          </a:xfrm>
        </p:spPr>
        <p:txBody>
          <a:bodyPr>
            <a:normAutofit lnSpcReduction="10000"/>
          </a:bodyPr>
          <a:lstStyle/>
          <a:p>
            <a:pPr>
              <a:spcAft>
                <a:spcPts val="0"/>
              </a:spcAft>
              <a:buClr>
                <a:schemeClr val="accent6"/>
              </a:buClr>
            </a:pPr>
            <a:r>
              <a:rPr lang="en-US" dirty="0">
                <a:solidFill>
                  <a:schemeClr val="bg1"/>
                </a:solidFill>
              </a:rPr>
              <a:t>Word decoding</a:t>
            </a:r>
          </a:p>
          <a:p>
            <a:pPr>
              <a:spcAft>
                <a:spcPts val="0"/>
              </a:spcAft>
              <a:buClr>
                <a:schemeClr val="accent6"/>
              </a:buClr>
            </a:pPr>
            <a:r>
              <a:rPr lang="en-US" dirty="0">
                <a:solidFill>
                  <a:schemeClr val="bg1"/>
                </a:solidFill>
              </a:rPr>
              <a:t>Lack of fluency</a:t>
            </a:r>
          </a:p>
          <a:p>
            <a:pPr>
              <a:spcAft>
                <a:spcPts val="0"/>
              </a:spcAft>
              <a:buClr>
                <a:schemeClr val="accent6"/>
              </a:buClr>
            </a:pPr>
            <a:r>
              <a:rPr lang="en-US" dirty="0">
                <a:solidFill>
                  <a:schemeClr val="bg1"/>
                </a:solidFill>
              </a:rPr>
              <a:t>Poor reading comprehension</a:t>
            </a:r>
          </a:p>
          <a:p>
            <a:pPr>
              <a:spcAft>
                <a:spcPts val="0"/>
              </a:spcAft>
              <a:buClr>
                <a:schemeClr val="accent6"/>
              </a:buClr>
            </a:pPr>
            <a:r>
              <a:rPr lang="en-US" dirty="0">
                <a:solidFill>
                  <a:schemeClr val="bg1"/>
                </a:solidFill>
              </a:rPr>
              <a:t>Losing your place</a:t>
            </a:r>
          </a:p>
          <a:p>
            <a:pPr>
              <a:spcAft>
                <a:spcPts val="0"/>
              </a:spcAft>
              <a:buClr>
                <a:schemeClr val="accent6"/>
              </a:buClr>
            </a:pPr>
            <a:r>
              <a:rPr lang="en-US" dirty="0">
                <a:solidFill>
                  <a:schemeClr val="bg1"/>
                </a:solidFill>
              </a:rPr>
              <a:t>Losing your focus</a:t>
            </a:r>
          </a:p>
          <a:p>
            <a:pPr>
              <a:spcAft>
                <a:spcPts val="0"/>
              </a:spcAft>
              <a:buClr>
                <a:schemeClr val="accent6"/>
              </a:buClr>
            </a:pPr>
            <a:r>
              <a:rPr lang="en-US" dirty="0">
                <a:solidFill>
                  <a:schemeClr val="bg1"/>
                </a:solidFill>
              </a:rPr>
              <a:t>Forgetting what you have read</a:t>
            </a:r>
          </a:p>
          <a:p>
            <a:pPr>
              <a:spcAft>
                <a:spcPts val="0"/>
              </a:spcAft>
              <a:buClr>
                <a:schemeClr val="accent6"/>
              </a:buClr>
            </a:pPr>
            <a:r>
              <a:rPr lang="en-US" dirty="0">
                <a:solidFill>
                  <a:schemeClr val="bg1"/>
                </a:solidFill>
              </a:rPr>
              <a:t>Poor vocabulary development</a:t>
            </a:r>
          </a:p>
          <a:p>
            <a:pPr>
              <a:spcAft>
                <a:spcPts val="0"/>
              </a:spcAft>
            </a:pPr>
            <a:endParaRPr lang="en-US" sz="2400" b="1" dirty="0">
              <a:solidFill>
                <a:schemeClr val="accent1">
                  <a:lumMod val="20000"/>
                  <a:lumOff val="80000"/>
                </a:schemeClr>
              </a:solidFill>
            </a:endParaRPr>
          </a:p>
          <a:p>
            <a:endParaRPr lang="en-US" sz="2400" dirty="0">
              <a:solidFill>
                <a:schemeClr val="accent1">
                  <a:lumMod val="20000"/>
                  <a:lumOff val="80000"/>
                </a:schemeClr>
              </a:solidFill>
            </a:endParaRPr>
          </a:p>
        </p:txBody>
      </p:sp>
      <p:sp>
        <p:nvSpPr>
          <p:cNvPr id="7" name="Slide Number Placeholder 5">
            <a:extLst>
              <a:ext uri="{FF2B5EF4-FFF2-40B4-BE49-F238E27FC236}">
                <a16:creationId xmlns:a16="http://schemas.microsoft.com/office/drawing/2014/main" id="{36FD5C93-5A32-4540-A2EF-50826C35915F}"/>
              </a:ext>
            </a:extLst>
          </p:cNvPr>
          <p:cNvSpPr txBox="1">
            <a:spLocks/>
          </p:cNvSpPr>
          <p:nvPr/>
        </p:nvSpPr>
        <p:spPr>
          <a:xfrm>
            <a:off x="-3" y="6143037"/>
            <a:ext cx="638631" cy="365125"/>
          </a:xfrm>
          <a:prstGeom prst="rect">
            <a:avLst/>
          </a:prstGeom>
          <a:solidFill>
            <a:srgbClr val="C00000"/>
          </a:solidFill>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DEC47EA9-BC59-4739-B09F-0A7A71A9032C}" type="slidenum">
              <a:rPr lang="en-US" smtClean="0"/>
              <a:pPr>
                <a:spcAft>
                  <a:spcPts val="600"/>
                </a:spcAft>
              </a:pPr>
              <a:t>16</a:t>
            </a:fld>
            <a:endParaRPr lang="en-US"/>
          </a:p>
        </p:txBody>
      </p:sp>
    </p:spTree>
    <p:extLst>
      <p:ext uri="{BB962C8B-B14F-4D97-AF65-F5344CB8AC3E}">
        <p14:creationId xmlns:p14="http://schemas.microsoft.com/office/powerpoint/2010/main" val="21017311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F4B31-A706-446A-87C5-49575849B6A0}"/>
              </a:ext>
            </a:extLst>
          </p:cNvPr>
          <p:cNvSpPr>
            <a:spLocks noGrp="1"/>
          </p:cNvSpPr>
          <p:nvPr>
            <p:ph type="title"/>
          </p:nvPr>
        </p:nvSpPr>
        <p:spPr/>
        <p:txBody>
          <a:bodyPr>
            <a:normAutofit/>
          </a:bodyPr>
          <a:lstStyle/>
          <a:p>
            <a:r>
              <a:rPr lang="en-US" sz="4000" b="1" dirty="0">
                <a:solidFill>
                  <a:schemeClr val="accent6"/>
                </a:solidFill>
              </a:rPr>
              <a:t>Word Decoding Challenges </a:t>
            </a:r>
          </a:p>
        </p:txBody>
      </p:sp>
      <p:sp>
        <p:nvSpPr>
          <p:cNvPr id="7" name="Text Placeholder 6">
            <a:extLst>
              <a:ext uri="{FF2B5EF4-FFF2-40B4-BE49-F238E27FC236}">
                <a16:creationId xmlns:a16="http://schemas.microsoft.com/office/drawing/2014/main" id="{608B6377-23E5-4485-9D49-A7BB6D268757}"/>
              </a:ext>
            </a:extLst>
          </p:cNvPr>
          <p:cNvSpPr>
            <a:spLocks noGrp="1"/>
          </p:cNvSpPr>
          <p:nvPr>
            <p:ph type="body" idx="1"/>
          </p:nvPr>
        </p:nvSpPr>
        <p:spPr>
          <a:xfrm>
            <a:off x="862014" y="1352709"/>
            <a:ext cx="5157787" cy="559218"/>
          </a:xfrm>
        </p:spPr>
        <p:txBody>
          <a:bodyPr/>
          <a:lstStyle/>
          <a:p>
            <a:pPr algn="ctr"/>
            <a:r>
              <a:rPr lang="en-US" dirty="0">
                <a:solidFill>
                  <a:srgbClr val="0070C0"/>
                </a:solidFill>
              </a:rPr>
              <a:t>Accommodations	</a:t>
            </a:r>
          </a:p>
        </p:txBody>
      </p:sp>
      <p:sp>
        <p:nvSpPr>
          <p:cNvPr id="3" name="Content Placeholder 2">
            <a:extLst>
              <a:ext uri="{FF2B5EF4-FFF2-40B4-BE49-F238E27FC236}">
                <a16:creationId xmlns:a16="http://schemas.microsoft.com/office/drawing/2014/main" id="{99194ABA-986D-4F25-8AAA-B59E3A605999}"/>
              </a:ext>
            </a:extLst>
          </p:cNvPr>
          <p:cNvSpPr>
            <a:spLocks noGrp="1"/>
          </p:cNvSpPr>
          <p:nvPr>
            <p:ph sz="half" idx="2"/>
          </p:nvPr>
        </p:nvSpPr>
        <p:spPr>
          <a:xfrm>
            <a:off x="862014" y="2059257"/>
            <a:ext cx="5157787" cy="3684588"/>
          </a:xfrm>
          <a:solidFill>
            <a:schemeClr val="accent6">
              <a:lumMod val="20000"/>
              <a:lumOff val="80000"/>
            </a:schemeClr>
          </a:solidFill>
        </p:spPr>
        <p:txBody>
          <a:bodyPr>
            <a:normAutofit lnSpcReduction="10000"/>
          </a:bodyPr>
          <a:lstStyle/>
          <a:p>
            <a:pPr>
              <a:lnSpc>
                <a:spcPct val="114000"/>
              </a:lnSpc>
              <a:spcBef>
                <a:spcPts val="600"/>
              </a:spcBef>
              <a:buClr>
                <a:srgbClr val="C00000"/>
              </a:buClr>
              <a:buFont typeface="Wingdings" panose="05000000000000000000" pitchFamily="2" charset="2"/>
              <a:buChar char="§"/>
            </a:pPr>
            <a:r>
              <a:rPr lang="en-US" dirty="0"/>
              <a:t>Audio and video tapes, CDs, DVDs, digital files</a:t>
            </a:r>
          </a:p>
          <a:p>
            <a:pPr>
              <a:lnSpc>
                <a:spcPct val="114000"/>
              </a:lnSpc>
              <a:spcBef>
                <a:spcPts val="600"/>
              </a:spcBef>
              <a:buClr>
                <a:srgbClr val="C00000"/>
              </a:buClr>
              <a:buFont typeface="Wingdings" panose="05000000000000000000" pitchFamily="2" charset="2"/>
              <a:buChar char="§"/>
            </a:pPr>
            <a:r>
              <a:rPr lang="en-US" dirty="0"/>
              <a:t>Text-to-speech programs</a:t>
            </a:r>
          </a:p>
          <a:p>
            <a:pPr>
              <a:lnSpc>
                <a:spcPct val="114000"/>
              </a:lnSpc>
              <a:spcBef>
                <a:spcPts val="600"/>
              </a:spcBef>
              <a:buClr>
                <a:srgbClr val="C00000"/>
              </a:buClr>
              <a:buFont typeface="Wingdings" panose="05000000000000000000" pitchFamily="2" charset="2"/>
              <a:buChar char="§"/>
            </a:pPr>
            <a:r>
              <a:rPr lang="en-US" dirty="0"/>
              <a:t>Reading pens</a:t>
            </a:r>
          </a:p>
          <a:p>
            <a:pPr>
              <a:lnSpc>
                <a:spcPct val="114000"/>
              </a:lnSpc>
              <a:spcBef>
                <a:spcPts val="600"/>
              </a:spcBef>
              <a:buClr>
                <a:srgbClr val="C00000"/>
              </a:buClr>
              <a:buFont typeface="Wingdings" panose="05000000000000000000" pitchFamily="2" charset="2"/>
              <a:buChar char="§"/>
            </a:pPr>
            <a:r>
              <a:rPr lang="en-US" dirty="0"/>
              <a:t>Electronic dictionaries</a:t>
            </a:r>
          </a:p>
          <a:p>
            <a:pPr>
              <a:lnSpc>
                <a:spcPct val="114000"/>
              </a:lnSpc>
              <a:spcBef>
                <a:spcPts val="600"/>
              </a:spcBef>
              <a:buClr>
                <a:srgbClr val="C00000"/>
              </a:buClr>
              <a:buFont typeface="Wingdings" panose="05000000000000000000" pitchFamily="2" charset="2"/>
              <a:buChar char="§"/>
            </a:pPr>
            <a:r>
              <a:rPr lang="en-US" dirty="0"/>
              <a:t>Decoding apps and games</a:t>
            </a:r>
          </a:p>
          <a:p>
            <a:pPr>
              <a:lnSpc>
                <a:spcPct val="114000"/>
              </a:lnSpc>
              <a:spcBef>
                <a:spcPts val="600"/>
              </a:spcBef>
              <a:buClr>
                <a:srgbClr val="C00000"/>
              </a:buClr>
              <a:buFont typeface="Wingdings" panose="05000000000000000000" pitchFamily="2" charset="2"/>
              <a:buChar char="§"/>
            </a:pPr>
            <a:r>
              <a:rPr lang="en-US" dirty="0"/>
              <a:t>Extra time</a:t>
            </a:r>
          </a:p>
          <a:p>
            <a:pPr lvl="1"/>
            <a:endParaRPr lang="en-US" dirty="0"/>
          </a:p>
          <a:p>
            <a:endParaRPr lang="en-US" dirty="0"/>
          </a:p>
        </p:txBody>
      </p:sp>
      <p:sp>
        <p:nvSpPr>
          <p:cNvPr id="8" name="Text Placeholder 7">
            <a:extLst>
              <a:ext uri="{FF2B5EF4-FFF2-40B4-BE49-F238E27FC236}">
                <a16:creationId xmlns:a16="http://schemas.microsoft.com/office/drawing/2014/main" id="{10A61404-F729-4314-8BB8-86B2A2C9FB53}"/>
              </a:ext>
            </a:extLst>
          </p:cNvPr>
          <p:cNvSpPr>
            <a:spLocks noGrp="1"/>
          </p:cNvSpPr>
          <p:nvPr>
            <p:ph type="body" sz="quarter" idx="3"/>
          </p:nvPr>
        </p:nvSpPr>
        <p:spPr>
          <a:xfrm>
            <a:off x="6096000" y="1352709"/>
            <a:ext cx="5183188" cy="559218"/>
          </a:xfrm>
        </p:spPr>
        <p:txBody>
          <a:bodyPr/>
          <a:lstStyle/>
          <a:p>
            <a:pPr algn="ctr"/>
            <a:r>
              <a:rPr lang="en-US" dirty="0">
                <a:solidFill>
                  <a:srgbClr val="0070C0"/>
                </a:solidFill>
              </a:rPr>
              <a:t>Strategies</a:t>
            </a:r>
          </a:p>
        </p:txBody>
      </p:sp>
      <p:sp>
        <p:nvSpPr>
          <p:cNvPr id="9" name="Content Placeholder 8">
            <a:extLst>
              <a:ext uri="{FF2B5EF4-FFF2-40B4-BE49-F238E27FC236}">
                <a16:creationId xmlns:a16="http://schemas.microsoft.com/office/drawing/2014/main" id="{CD17FABE-E1B1-4F6D-B55E-F934B91312CF}"/>
              </a:ext>
            </a:extLst>
          </p:cNvPr>
          <p:cNvSpPr>
            <a:spLocks noGrp="1"/>
          </p:cNvSpPr>
          <p:nvPr>
            <p:ph sz="quarter" idx="4"/>
          </p:nvPr>
        </p:nvSpPr>
        <p:spPr>
          <a:xfrm>
            <a:off x="6194427" y="2059257"/>
            <a:ext cx="5183188" cy="3684588"/>
          </a:xfrm>
        </p:spPr>
        <p:txBody>
          <a:bodyPr>
            <a:normAutofit lnSpcReduction="10000"/>
          </a:bodyPr>
          <a:lstStyle/>
          <a:p>
            <a:pPr>
              <a:lnSpc>
                <a:spcPct val="114000"/>
              </a:lnSpc>
              <a:spcBef>
                <a:spcPts val="600"/>
              </a:spcBef>
              <a:buClr>
                <a:srgbClr val="C00000"/>
              </a:buClr>
              <a:buFont typeface="Wingdings" panose="05000000000000000000" pitchFamily="2" charset="2"/>
              <a:buChar char="§"/>
            </a:pPr>
            <a:r>
              <a:rPr lang="en-US" dirty="0"/>
              <a:t>Simple charts with basic decoding rules</a:t>
            </a:r>
          </a:p>
          <a:p>
            <a:pPr>
              <a:lnSpc>
                <a:spcPct val="114000"/>
              </a:lnSpc>
              <a:spcBef>
                <a:spcPts val="600"/>
              </a:spcBef>
              <a:buClr>
                <a:srgbClr val="C00000"/>
              </a:buClr>
              <a:buFont typeface="Wingdings" panose="05000000000000000000" pitchFamily="2" charset="2"/>
              <a:buChar char="§"/>
            </a:pPr>
            <a:r>
              <a:rPr lang="en-US" dirty="0"/>
              <a:t>Colored disks for segmenting syllables</a:t>
            </a:r>
          </a:p>
        </p:txBody>
      </p:sp>
      <p:pic>
        <p:nvPicPr>
          <p:cNvPr id="11" name="Picture 10" descr="A close up of a logo&#10;&#10;Description automatically generated">
            <a:extLst>
              <a:ext uri="{FF2B5EF4-FFF2-40B4-BE49-F238E27FC236}">
                <a16:creationId xmlns:a16="http://schemas.microsoft.com/office/drawing/2014/main" id="{ED6C6818-9E26-4548-B2FD-A6DA082402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37785" y="4185958"/>
            <a:ext cx="1926456" cy="1926456"/>
          </a:xfrm>
          <a:prstGeom prst="rect">
            <a:avLst/>
          </a:prstGeom>
        </p:spPr>
      </p:pic>
      <p:sp>
        <p:nvSpPr>
          <p:cNvPr id="12" name="Slide Number Placeholder 5">
            <a:extLst>
              <a:ext uri="{FF2B5EF4-FFF2-40B4-BE49-F238E27FC236}">
                <a16:creationId xmlns:a16="http://schemas.microsoft.com/office/drawing/2014/main" id="{C5C2E4CB-7990-414B-A319-F5AF727B51FD}"/>
              </a:ext>
            </a:extLst>
          </p:cNvPr>
          <p:cNvSpPr txBox="1">
            <a:spLocks/>
          </p:cNvSpPr>
          <p:nvPr/>
        </p:nvSpPr>
        <p:spPr>
          <a:xfrm>
            <a:off x="-3" y="6143037"/>
            <a:ext cx="638631" cy="365125"/>
          </a:xfrm>
          <a:prstGeom prst="rect">
            <a:avLst/>
          </a:prstGeom>
          <a:solidFill>
            <a:srgbClr val="C00000"/>
          </a:solidFill>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DEC47EA9-BC59-4739-B09F-0A7A71A9032C}" type="slidenum">
              <a:rPr lang="en-US" smtClean="0"/>
              <a:pPr>
                <a:spcAft>
                  <a:spcPts val="600"/>
                </a:spcAft>
              </a:pPr>
              <a:t>17</a:t>
            </a:fld>
            <a:endParaRPr lang="en-US"/>
          </a:p>
        </p:txBody>
      </p:sp>
    </p:spTree>
    <p:extLst>
      <p:ext uri="{BB962C8B-B14F-4D97-AF65-F5344CB8AC3E}">
        <p14:creationId xmlns:p14="http://schemas.microsoft.com/office/powerpoint/2010/main" val="28919183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F4B31-A706-446A-87C5-49575849B6A0}"/>
              </a:ext>
            </a:extLst>
          </p:cNvPr>
          <p:cNvSpPr>
            <a:spLocks noGrp="1"/>
          </p:cNvSpPr>
          <p:nvPr>
            <p:ph type="title"/>
          </p:nvPr>
        </p:nvSpPr>
        <p:spPr/>
        <p:txBody>
          <a:bodyPr>
            <a:normAutofit/>
          </a:bodyPr>
          <a:lstStyle/>
          <a:p>
            <a:r>
              <a:rPr lang="en-US" sz="4000" b="1" dirty="0">
                <a:solidFill>
                  <a:schemeClr val="accent6"/>
                </a:solidFill>
              </a:rPr>
              <a:t>Lack of Fluency</a:t>
            </a:r>
          </a:p>
        </p:txBody>
      </p:sp>
      <p:sp>
        <p:nvSpPr>
          <p:cNvPr id="7" name="Text Placeholder 6">
            <a:extLst>
              <a:ext uri="{FF2B5EF4-FFF2-40B4-BE49-F238E27FC236}">
                <a16:creationId xmlns:a16="http://schemas.microsoft.com/office/drawing/2014/main" id="{608B6377-23E5-4485-9D49-A7BB6D268757}"/>
              </a:ext>
            </a:extLst>
          </p:cNvPr>
          <p:cNvSpPr>
            <a:spLocks noGrp="1"/>
          </p:cNvSpPr>
          <p:nvPr>
            <p:ph type="body" idx="1"/>
          </p:nvPr>
        </p:nvSpPr>
        <p:spPr>
          <a:xfrm>
            <a:off x="862014" y="1352709"/>
            <a:ext cx="5157787" cy="559218"/>
          </a:xfrm>
        </p:spPr>
        <p:txBody>
          <a:bodyPr/>
          <a:lstStyle/>
          <a:p>
            <a:pPr algn="ctr"/>
            <a:r>
              <a:rPr lang="en-US" dirty="0">
                <a:solidFill>
                  <a:srgbClr val="0070C0"/>
                </a:solidFill>
              </a:rPr>
              <a:t>Accommodations	</a:t>
            </a:r>
          </a:p>
        </p:txBody>
      </p:sp>
      <p:sp>
        <p:nvSpPr>
          <p:cNvPr id="3" name="Content Placeholder 2">
            <a:extLst>
              <a:ext uri="{FF2B5EF4-FFF2-40B4-BE49-F238E27FC236}">
                <a16:creationId xmlns:a16="http://schemas.microsoft.com/office/drawing/2014/main" id="{99194ABA-986D-4F25-8AAA-B59E3A605999}"/>
              </a:ext>
            </a:extLst>
          </p:cNvPr>
          <p:cNvSpPr>
            <a:spLocks noGrp="1"/>
          </p:cNvSpPr>
          <p:nvPr>
            <p:ph sz="half" idx="2"/>
          </p:nvPr>
        </p:nvSpPr>
        <p:spPr>
          <a:xfrm>
            <a:off x="862014" y="2059257"/>
            <a:ext cx="5157787" cy="4433618"/>
          </a:xfrm>
          <a:solidFill>
            <a:schemeClr val="accent6">
              <a:lumMod val="20000"/>
              <a:lumOff val="80000"/>
            </a:schemeClr>
          </a:solidFill>
        </p:spPr>
        <p:txBody>
          <a:bodyPr>
            <a:normAutofit fontScale="92500" lnSpcReduction="20000"/>
          </a:bodyPr>
          <a:lstStyle/>
          <a:p>
            <a:pPr>
              <a:lnSpc>
                <a:spcPct val="124000"/>
              </a:lnSpc>
              <a:spcBef>
                <a:spcPts val="600"/>
              </a:spcBef>
              <a:buClr>
                <a:srgbClr val="C00000"/>
              </a:buClr>
              <a:buFont typeface="Wingdings" panose="05000000000000000000" pitchFamily="2" charset="2"/>
              <a:buChar char="§"/>
            </a:pPr>
            <a:r>
              <a:rPr lang="en-US" sz="3000" dirty="0"/>
              <a:t>Reduce content</a:t>
            </a:r>
          </a:p>
          <a:p>
            <a:pPr>
              <a:lnSpc>
                <a:spcPct val="124000"/>
              </a:lnSpc>
              <a:spcBef>
                <a:spcPts val="600"/>
              </a:spcBef>
              <a:buClr>
                <a:srgbClr val="C00000"/>
              </a:buClr>
              <a:buFont typeface="Wingdings" panose="05000000000000000000" pitchFamily="2" charset="2"/>
              <a:buChar char="§"/>
            </a:pPr>
            <a:r>
              <a:rPr lang="en-US" sz="3000" dirty="0"/>
              <a:t>Audio and video tapes, CDs, DVDs, digital files</a:t>
            </a:r>
          </a:p>
          <a:p>
            <a:pPr>
              <a:lnSpc>
                <a:spcPct val="124000"/>
              </a:lnSpc>
              <a:spcBef>
                <a:spcPts val="600"/>
              </a:spcBef>
              <a:buClr>
                <a:srgbClr val="C00000"/>
              </a:buClr>
              <a:buFont typeface="Wingdings" panose="05000000000000000000" pitchFamily="2" charset="2"/>
              <a:buChar char="§"/>
            </a:pPr>
            <a:r>
              <a:rPr lang="en-US" sz="3000" dirty="0"/>
              <a:t>Text-to-speech programs</a:t>
            </a:r>
          </a:p>
          <a:p>
            <a:pPr>
              <a:lnSpc>
                <a:spcPct val="124000"/>
              </a:lnSpc>
              <a:spcBef>
                <a:spcPts val="600"/>
              </a:spcBef>
              <a:buClr>
                <a:srgbClr val="C00000"/>
              </a:buClr>
              <a:buFont typeface="Wingdings" panose="05000000000000000000" pitchFamily="2" charset="2"/>
              <a:buChar char="§"/>
            </a:pPr>
            <a:r>
              <a:rPr lang="en-US" sz="3000" dirty="0"/>
              <a:t>Reading pens</a:t>
            </a:r>
          </a:p>
          <a:p>
            <a:pPr>
              <a:lnSpc>
                <a:spcPct val="124000"/>
              </a:lnSpc>
              <a:spcBef>
                <a:spcPts val="600"/>
              </a:spcBef>
              <a:buClr>
                <a:srgbClr val="C00000"/>
              </a:buClr>
              <a:buFont typeface="Wingdings" panose="05000000000000000000" pitchFamily="2" charset="2"/>
              <a:buChar char="§"/>
            </a:pPr>
            <a:r>
              <a:rPr lang="en-US" sz="3000" dirty="0"/>
              <a:t>Electronic dictionaries</a:t>
            </a:r>
          </a:p>
          <a:p>
            <a:pPr>
              <a:lnSpc>
                <a:spcPct val="124000"/>
              </a:lnSpc>
              <a:spcBef>
                <a:spcPts val="600"/>
              </a:spcBef>
              <a:buClr>
                <a:srgbClr val="C00000"/>
              </a:buClr>
              <a:buFont typeface="Wingdings" panose="05000000000000000000" pitchFamily="2" charset="2"/>
              <a:buChar char="§"/>
            </a:pPr>
            <a:r>
              <a:rPr lang="en-US" sz="3000" dirty="0"/>
              <a:t>Extra time</a:t>
            </a:r>
          </a:p>
        </p:txBody>
      </p:sp>
      <p:sp>
        <p:nvSpPr>
          <p:cNvPr id="8" name="Text Placeholder 7">
            <a:extLst>
              <a:ext uri="{FF2B5EF4-FFF2-40B4-BE49-F238E27FC236}">
                <a16:creationId xmlns:a16="http://schemas.microsoft.com/office/drawing/2014/main" id="{10A61404-F729-4314-8BB8-86B2A2C9FB53}"/>
              </a:ext>
            </a:extLst>
          </p:cNvPr>
          <p:cNvSpPr>
            <a:spLocks noGrp="1"/>
          </p:cNvSpPr>
          <p:nvPr>
            <p:ph type="body" sz="quarter" idx="3"/>
          </p:nvPr>
        </p:nvSpPr>
        <p:spPr>
          <a:xfrm>
            <a:off x="6096000" y="1352709"/>
            <a:ext cx="5183188" cy="559218"/>
          </a:xfrm>
        </p:spPr>
        <p:txBody>
          <a:bodyPr/>
          <a:lstStyle/>
          <a:p>
            <a:pPr algn="ctr"/>
            <a:r>
              <a:rPr lang="en-US" dirty="0">
                <a:solidFill>
                  <a:srgbClr val="0070C0"/>
                </a:solidFill>
              </a:rPr>
              <a:t>Strategies</a:t>
            </a:r>
          </a:p>
        </p:txBody>
      </p:sp>
      <p:sp>
        <p:nvSpPr>
          <p:cNvPr id="9" name="Content Placeholder 8">
            <a:extLst>
              <a:ext uri="{FF2B5EF4-FFF2-40B4-BE49-F238E27FC236}">
                <a16:creationId xmlns:a16="http://schemas.microsoft.com/office/drawing/2014/main" id="{CD17FABE-E1B1-4F6D-B55E-F934B91312CF}"/>
              </a:ext>
            </a:extLst>
          </p:cNvPr>
          <p:cNvSpPr>
            <a:spLocks noGrp="1"/>
          </p:cNvSpPr>
          <p:nvPr>
            <p:ph sz="quarter" idx="4"/>
          </p:nvPr>
        </p:nvSpPr>
        <p:spPr>
          <a:xfrm>
            <a:off x="6194427" y="2059256"/>
            <a:ext cx="5183188" cy="4614676"/>
          </a:xfrm>
        </p:spPr>
        <p:txBody>
          <a:bodyPr>
            <a:normAutofit fontScale="92500" lnSpcReduction="20000"/>
          </a:bodyPr>
          <a:lstStyle/>
          <a:p>
            <a:pPr>
              <a:lnSpc>
                <a:spcPct val="124000"/>
              </a:lnSpc>
              <a:spcBef>
                <a:spcPts val="600"/>
              </a:spcBef>
              <a:buClr>
                <a:srgbClr val="C00000"/>
              </a:buClr>
              <a:buFont typeface="Wingdings" panose="05000000000000000000" pitchFamily="2" charset="2"/>
              <a:buChar char="§"/>
            </a:pPr>
            <a:r>
              <a:rPr lang="en-US" dirty="0"/>
              <a:t>Read shorter passages and discuss or take notes (into a tape recorder, recording app, or in margins, etc.).</a:t>
            </a:r>
          </a:p>
          <a:p>
            <a:pPr>
              <a:lnSpc>
                <a:spcPct val="124000"/>
              </a:lnSpc>
              <a:spcBef>
                <a:spcPts val="600"/>
              </a:spcBef>
              <a:buClr>
                <a:srgbClr val="C00000"/>
              </a:buClr>
              <a:buFont typeface="Wingdings" panose="05000000000000000000" pitchFamily="2" charset="2"/>
              <a:buChar char="§"/>
            </a:pPr>
            <a:r>
              <a:rPr lang="en-US" dirty="0"/>
              <a:t>Take pictures of notes on the board or print copy of notes from Smart Board. </a:t>
            </a:r>
          </a:p>
          <a:p>
            <a:pPr>
              <a:lnSpc>
                <a:spcPct val="124000"/>
              </a:lnSpc>
              <a:spcBef>
                <a:spcPts val="600"/>
              </a:spcBef>
              <a:buClr>
                <a:srgbClr val="C00000"/>
              </a:buClr>
              <a:buFont typeface="Wingdings" panose="05000000000000000000" pitchFamily="2" charset="2"/>
              <a:buChar char="§"/>
            </a:pPr>
            <a:r>
              <a:rPr lang="en-US" dirty="0"/>
              <a:t>Highlight unknown vocabulary words and use reading pen to scan and hear definition as a pre-reading strategy.</a:t>
            </a:r>
          </a:p>
        </p:txBody>
      </p:sp>
      <p:sp>
        <p:nvSpPr>
          <p:cNvPr id="10" name="Slide Number Placeholder 5">
            <a:extLst>
              <a:ext uri="{FF2B5EF4-FFF2-40B4-BE49-F238E27FC236}">
                <a16:creationId xmlns:a16="http://schemas.microsoft.com/office/drawing/2014/main" id="{7F71F033-EEE3-4D63-B11F-E87C6141905F}"/>
              </a:ext>
            </a:extLst>
          </p:cNvPr>
          <p:cNvSpPr txBox="1">
            <a:spLocks/>
          </p:cNvSpPr>
          <p:nvPr/>
        </p:nvSpPr>
        <p:spPr>
          <a:xfrm>
            <a:off x="-3" y="6143037"/>
            <a:ext cx="638631" cy="365125"/>
          </a:xfrm>
          <a:prstGeom prst="rect">
            <a:avLst/>
          </a:prstGeom>
          <a:solidFill>
            <a:srgbClr val="C00000"/>
          </a:solidFill>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DEC47EA9-BC59-4739-B09F-0A7A71A9032C}" type="slidenum">
              <a:rPr lang="en-US" smtClean="0"/>
              <a:pPr>
                <a:spcAft>
                  <a:spcPts val="600"/>
                </a:spcAft>
              </a:pPr>
              <a:t>18</a:t>
            </a:fld>
            <a:endParaRPr lang="en-US"/>
          </a:p>
        </p:txBody>
      </p:sp>
    </p:spTree>
    <p:extLst>
      <p:ext uri="{BB962C8B-B14F-4D97-AF65-F5344CB8AC3E}">
        <p14:creationId xmlns:p14="http://schemas.microsoft.com/office/powerpoint/2010/main" val="25557278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823985D0-9573-45AC-B56C-6FA40DEEEF1D}"/>
              </a:ext>
            </a:extLst>
          </p:cNvPr>
          <p:cNvSpPr>
            <a:spLocks noGrp="1"/>
          </p:cNvSpPr>
          <p:nvPr>
            <p:ph type="title"/>
          </p:nvPr>
        </p:nvSpPr>
        <p:spPr/>
        <p:txBody>
          <a:bodyPr/>
          <a:lstStyle/>
          <a:p>
            <a:r>
              <a:rPr lang="en-US" b="1" dirty="0">
                <a:solidFill>
                  <a:schemeClr val="accent6"/>
                </a:solidFill>
              </a:rPr>
              <a:t>Fluency Technology Supports</a:t>
            </a:r>
          </a:p>
        </p:txBody>
      </p:sp>
      <p:pic>
        <p:nvPicPr>
          <p:cNvPr id="8" name="Content Placeholder 8">
            <a:extLst>
              <a:ext uri="{FF2B5EF4-FFF2-40B4-BE49-F238E27FC236}">
                <a16:creationId xmlns:a16="http://schemas.microsoft.com/office/drawing/2014/main" id="{E5F80E36-F8FE-43EA-9FF0-25C6DD7DC996}"/>
              </a:ext>
            </a:extLst>
          </p:cNvPr>
          <p:cNvPicPr>
            <a:picLocks noChangeAspect="1"/>
          </p:cNvPicPr>
          <p:nvPr/>
        </p:nvPicPr>
        <p:blipFill rotWithShape="1">
          <a:blip r:embed="rId2">
            <a:extLst>
              <a:ext uri="{28A0092B-C50C-407E-A947-70E740481C1C}">
                <a14:useLocalDpi xmlns:a14="http://schemas.microsoft.com/office/drawing/2010/main" val="0"/>
              </a:ext>
            </a:extLst>
          </a:blip>
          <a:srcRect l="19573" r="23114"/>
          <a:stretch/>
        </p:blipFill>
        <p:spPr>
          <a:xfrm>
            <a:off x="4317911" y="4438650"/>
            <a:ext cx="2265529" cy="2419350"/>
          </a:xfrm>
          <a:prstGeom prst="rect">
            <a:avLst/>
          </a:prstGeom>
        </p:spPr>
      </p:pic>
      <p:grpSp>
        <p:nvGrpSpPr>
          <p:cNvPr id="9" name="Group 8">
            <a:extLst>
              <a:ext uri="{FF2B5EF4-FFF2-40B4-BE49-F238E27FC236}">
                <a16:creationId xmlns:a16="http://schemas.microsoft.com/office/drawing/2014/main" id="{C9AD666B-70EF-4B7D-B34E-C942C4CC00D1}"/>
              </a:ext>
            </a:extLst>
          </p:cNvPr>
          <p:cNvGrpSpPr/>
          <p:nvPr/>
        </p:nvGrpSpPr>
        <p:grpSpPr>
          <a:xfrm>
            <a:off x="2651845" y="1922789"/>
            <a:ext cx="2463103" cy="1907654"/>
            <a:chOff x="444768" y="2670436"/>
            <a:chExt cx="2463103" cy="1907654"/>
          </a:xfrm>
        </p:grpSpPr>
        <p:pic>
          <p:nvPicPr>
            <p:cNvPr id="10" name="Picture 9">
              <a:extLst>
                <a:ext uri="{FF2B5EF4-FFF2-40B4-BE49-F238E27FC236}">
                  <a16:creationId xmlns:a16="http://schemas.microsoft.com/office/drawing/2014/main" id="{AE2EC17B-C0E5-4D24-A7D6-0551D29328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834" y="2670436"/>
              <a:ext cx="2003037" cy="1907654"/>
            </a:xfrm>
            <a:prstGeom prst="rect">
              <a:avLst/>
            </a:prstGeom>
          </p:spPr>
        </p:pic>
        <p:sp>
          <p:nvSpPr>
            <p:cNvPr id="11" name="TextBox 10">
              <a:extLst>
                <a:ext uri="{FF2B5EF4-FFF2-40B4-BE49-F238E27FC236}">
                  <a16:creationId xmlns:a16="http://schemas.microsoft.com/office/drawing/2014/main" id="{A36D841A-7597-469F-B541-D4F2E1D0ECAF}"/>
                </a:ext>
              </a:extLst>
            </p:cNvPr>
            <p:cNvSpPr txBox="1"/>
            <p:nvPr/>
          </p:nvSpPr>
          <p:spPr>
            <a:xfrm>
              <a:off x="444768" y="2876616"/>
              <a:ext cx="1109782" cy="646331"/>
            </a:xfrm>
            <a:prstGeom prst="rect">
              <a:avLst/>
            </a:prstGeom>
            <a:noFill/>
          </p:spPr>
          <p:txBody>
            <a:bodyPr wrap="square" rtlCol="0">
              <a:spAutoFit/>
            </a:bodyPr>
            <a:lstStyle/>
            <a:p>
              <a:pPr algn="ctr"/>
              <a:r>
                <a:rPr lang="en-US" dirty="0"/>
                <a:t>Reading Pen</a:t>
              </a:r>
            </a:p>
          </p:txBody>
        </p:sp>
      </p:grpSp>
      <p:grpSp>
        <p:nvGrpSpPr>
          <p:cNvPr id="12" name="Group 11">
            <a:extLst>
              <a:ext uri="{FF2B5EF4-FFF2-40B4-BE49-F238E27FC236}">
                <a16:creationId xmlns:a16="http://schemas.microsoft.com/office/drawing/2014/main" id="{F876EC3C-1213-42D8-8683-B1B37C7519DB}"/>
              </a:ext>
            </a:extLst>
          </p:cNvPr>
          <p:cNvGrpSpPr/>
          <p:nvPr/>
        </p:nvGrpSpPr>
        <p:grpSpPr>
          <a:xfrm>
            <a:off x="6482789" y="1914453"/>
            <a:ext cx="2044337" cy="1915990"/>
            <a:chOff x="3563109" y="2611359"/>
            <a:chExt cx="2044337" cy="1915990"/>
          </a:xfrm>
        </p:grpSpPr>
        <p:pic>
          <p:nvPicPr>
            <p:cNvPr id="13" name="Picture 12">
              <a:extLst>
                <a:ext uri="{FF2B5EF4-FFF2-40B4-BE49-F238E27FC236}">
                  <a16:creationId xmlns:a16="http://schemas.microsoft.com/office/drawing/2014/main" id="{67974808-0AAC-4F7B-A73C-768A95EEF8DE}"/>
                </a:ext>
              </a:extLst>
            </p:cNvPr>
            <p:cNvPicPr>
              <a:picLocks noChangeAspect="1"/>
            </p:cNvPicPr>
            <p:nvPr/>
          </p:nvPicPr>
          <p:blipFill rotWithShape="1">
            <a:blip r:embed="rId4">
              <a:extLst>
                <a:ext uri="{28A0092B-C50C-407E-A947-70E740481C1C}">
                  <a14:useLocalDpi xmlns:a14="http://schemas.microsoft.com/office/drawing/2010/main" val="0"/>
                </a:ext>
              </a:extLst>
            </a:blip>
            <a:srcRect r="4213" b="6763"/>
            <a:stretch/>
          </p:blipFill>
          <p:spPr>
            <a:xfrm rot="4660536">
              <a:off x="3493197" y="2681271"/>
              <a:ext cx="1915990" cy="1776165"/>
            </a:xfrm>
            <a:prstGeom prst="rect">
              <a:avLst/>
            </a:prstGeom>
          </p:spPr>
        </p:pic>
        <p:sp>
          <p:nvSpPr>
            <p:cNvPr id="14" name="TextBox 13">
              <a:extLst>
                <a:ext uri="{FF2B5EF4-FFF2-40B4-BE49-F238E27FC236}">
                  <a16:creationId xmlns:a16="http://schemas.microsoft.com/office/drawing/2014/main" id="{F63E5E93-417B-4A49-9E2B-1188DF3D3C31}"/>
                </a:ext>
              </a:extLst>
            </p:cNvPr>
            <p:cNvSpPr txBox="1"/>
            <p:nvPr/>
          </p:nvSpPr>
          <p:spPr>
            <a:xfrm>
              <a:off x="4319894" y="2691950"/>
              <a:ext cx="1287552" cy="369332"/>
            </a:xfrm>
            <a:prstGeom prst="rect">
              <a:avLst/>
            </a:prstGeom>
            <a:noFill/>
          </p:spPr>
          <p:txBody>
            <a:bodyPr wrap="square" rtlCol="0">
              <a:spAutoFit/>
            </a:bodyPr>
            <a:lstStyle/>
            <a:p>
              <a:pPr algn="ctr"/>
              <a:r>
                <a:rPr lang="en-US" dirty="0"/>
                <a:t>Info-scan</a:t>
              </a:r>
            </a:p>
          </p:txBody>
        </p:sp>
      </p:grpSp>
      <p:sp>
        <p:nvSpPr>
          <p:cNvPr id="15" name="TextBox 14">
            <a:extLst>
              <a:ext uri="{FF2B5EF4-FFF2-40B4-BE49-F238E27FC236}">
                <a16:creationId xmlns:a16="http://schemas.microsoft.com/office/drawing/2014/main" id="{35DC1234-33BA-42B1-AD8F-54C9D3E6151E}"/>
              </a:ext>
            </a:extLst>
          </p:cNvPr>
          <p:cNvSpPr txBox="1"/>
          <p:nvPr/>
        </p:nvSpPr>
        <p:spPr>
          <a:xfrm>
            <a:off x="6482789" y="5448019"/>
            <a:ext cx="2643549" cy="923330"/>
          </a:xfrm>
          <a:prstGeom prst="rect">
            <a:avLst/>
          </a:prstGeom>
          <a:noFill/>
        </p:spPr>
        <p:txBody>
          <a:bodyPr wrap="square" rtlCol="0">
            <a:spAutoFit/>
          </a:bodyPr>
          <a:lstStyle/>
          <a:p>
            <a:pPr algn="ctr"/>
            <a:r>
              <a:rPr lang="en-US" dirty="0"/>
              <a:t>Digital pen for recording audio and syncing with written notes</a:t>
            </a:r>
          </a:p>
        </p:txBody>
      </p:sp>
    </p:spTree>
    <p:extLst>
      <p:ext uri="{BB962C8B-B14F-4D97-AF65-F5344CB8AC3E}">
        <p14:creationId xmlns:p14="http://schemas.microsoft.com/office/powerpoint/2010/main" val="3830703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2717"/>
            <a:ext cx="9093110" cy="1315452"/>
          </a:xfrm>
        </p:spPr>
        <p:txBody>
          <a:bodyPr/>
          <a:lstStyle/>
          <a:p>
            <a:r>
              <a:rPr lang="en-US" dirty="0"/>
              <a:t>Learning Objectives</a:t>
            </a:r>
          </a:p>
        </p:txBody>
      </p:sp>
      <p:sp>
        <p:nvSpPr>
          <p:cNvPr id="3" name="Content Placeholder 2"/>
          <p:cNvSpPr>
            <a:spLocks noGrp="1"/>
          </p:cNvSpPr>
          <p:nvPr>
            <p:ph idx="1"/>
          </p:nvPr>
        </p:nvSpPr>
        <p:spPr>
          <a:xfrm>
            <a:off x="838200" y="1219200"/>
            <a:ext cx="10515600" cy="4822826"/>
          </a:xfrm>
        </p:spPr>
        <p:txBody>
          <a:bodyPr>
            <a:normAutofit/>
          </a:bodyPr>
          <a:lstStyle/>
          <a:p>
            <a:pPr marL="0" indent="0">
              <a:buNone/>
            </a:pPr>
            <a:endParaRPr lang="en-US" dirty="0"/>
          </a:p>
          <a:p>
            <a:pPr lvl="1"/>
            <a:r>
              <a:rPr lang="en-US" dirty="0"/>
              <a:t>Identify and describe cognitive and processing limitations that impede students’ reading abilities and identify related functional limitations. </a:t>
            </a:r>
          </a:p>
          <a:p>
            <a:pPr lvl="1"/>
            <a:r>
              <a:rPr lang="en-US" dirty="0"/>
              <a:t>Identify at least two specific accommodations to support each type of reading limitation.</a:t>
            </a:r>
          </a:p>
          <a:p>
            <a:pPr lvl="1"/>
            <a:r>
              <a:rPr lang="en-US" dirty="0"/>
              <a:t>Describe several learning/instructional strategies and best practices that may help a student develop literacy skills and improve independence and employability. </a:t>
            </a:r>
          </a:p>
          <a:p>
            <a:pPr lvl="1"/>
            <a:r>
              <a:rPr lang="en-US" dirty="0"/>
              <a:t>List at least 2 reading-type assistive technologies that could be applied for implementing accommodations for students with disabilities.</a:t>
            </a:r>
          </a:p>
          <a:p>
            <a:endParaRPr lang="en-US" dirty="0"/>
          </a:p>
        </p:txBody>
      </p:sp>
    </p:spTree>
    <p:extLst>
      <p:ext uri="{BB962C8B-B14F-4D97-AF65-F5344CB8AC3E}">
        <p14:creationId xmlns:p14="http://schemas.microsoft.com/office/powerpoint/2010/main" val="41444822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F4B31-A706-446A-87C5-49575849B6A0}"/>
              </a:ext>
            </a:extLst>
          </p:cNvPr>
          <p:cNvSpPr>
            <a:spLocks noGrp="1"/>
          </p:cNvSpPr>
          <p:nvPr>
            <p:ph type="title"/>
          </p:nvPr>
        </p:nvSpPr>
        <p:spPr/>
        <p:txBody>
          <a:bodyPr>
            <a:normAutofit/>
          </a:bodyPr>
          <a:lstStyle/>
          <a:p>
            <a:r>
              <a:rPr lang="en-US" sz="4000" b="1" dirty="0">
                <a:solidFill>
                  <a:schemeClr val="accent6"/>
                </a:solidFill>
              </a:rPr>
              <a:t>Poor Reading Comprehension</a:t>
            </a:r>
          </a:p>
        </p:txBody>
      </p:sp>
      <p:sp>
        <p:nvSpPr>
          <p:cNvPr id="7" name="Text Placeholder 6">
            <a:extLst>
              <a:ext uri="{FF2B5EF4-FFF2-40B4-BE49-F238E27FC236}">
                <a16:creationId xmlns:a16="http://schemas.microsoft.com/office/drawing/2014/main" id="{608B6377-23E5-4485-9D49-A7BB6D268757}"/>
              </a:ext>
            </a:extLst>
          </p:cNvPr>
          <p:cNvSpPr>
            <a:spLocks noGrp="1"/>
          </p:cNvSpPr>
          <p:nvPr>
            <p:ph type="body" idx="1"/>
          </p:nvPr>
        </p:nvSpPr>
        <p:spPr>
          <a:xfrm>
            <a:off x="862014" y="1352709"/>
            <a:ext cx="5157787" cy="559218"/>
          </a:xfrm>
        </p:spPr>
        <p:txBody>
          <a:bodyPr/>
          <a:lstStyle/>
          <a:p>
            <a:pPr algn="ctr"/>
            <a:r>
              <a:rPr lang="en-US" dirty="0">
                <a:solidFill>
                  <a:srgbClr val="0070C0"/>
                </a:solidFill>
              </a:rPr>
              <a:t>Accommodations	</a:t>
            </a:r>
          </a:p>
        </p:txBody>
      </p:sp>
      <p:sp>
        <p:nvSpPr>
          <p:cNvPr id="3" name="Content Placeholder 2">
            <a:extLst>
              <a:ext uri="{FF2B5EF4-FFF2-40B4-BE49-F238E27FC236}">
                <a16:creationId xmlns:a16="http://schemas.microsoft.com/office/drawing/2014/main" id="{99194ABA-986D-4F25-8AAA-B59E3A605999}"/>
              </a:ext>
            </a:extLst>
          </p:cNvPr>
          <p:cNvSpPr>
            <a:spLocks noGrp="1"/>
          </p:cNvSpPr>
          <p:nvPr>
            <p:ph sz="half" idx="2"/>
          </p:nvPr>
        </p:nvSpPr>
        <p:spPr>
          <a:xfrm>
            <a:off x="862014" y="2059257"/>
            <a:ext cx="5479409" cy="4294042"/>
          </a:xfrm>
          <a:solidFill>
            <a:schemeClr val="accent6">
              <a:lumMod val="20000"/>
              <a:lumOff val="80000"/>
            </a:schemeClr>
          </a:solidFill>
        </p:spPr>
        <p:txBody>
          <a:bodyPr>
            <a:normAutofit fontScale="77500" lnSpcReduction="20000"/>
          </a:bodyPr>
          <a:lstStyle/>
          <a:p>
            <a:pPr>
              <a:lnSpc>
                <a:spcPct val="124000"/>
              </a:lnSpc>
              <a:spcBef>
                <a:spcPts val="600"/>
              </a:spcBef>
              <a:buClr>
                <a:srgbClr val="C00000"/>
              </a:buClr>
              <a:buFont typeface="Wingdings" panose="05000000000000000000" pitchFamily="2" charset="2"/>
              <a:buChar char="§"/>
            </a:pPr>
            <a:r>
              <a:rPr lang="en-US" dirty="0"/>
              <a:t>Reduce content</a:t>
            </a:r>
          </a:p>
          <a:p>
            <a:pPr>
              <a:lnSpc>
                <a:spcPct val="124000"/>
              </a:lnSpc>
              <a:spcBef>
                <a:spcPts val="600"/>
              </a:spcBef>
              <a:buClr>
                <a:srgbClr val="C00000"/>
              </a:buClr>
              <a:buFont typeface="Wingdings" panose="05000000000000000000" pitchFamily="2" charset="2"/>
              <a:buChar char="§"/>
            </a:pPr>
            <a:r>
              <a:rPr lang="en-US" dirty="0"/>
              <a:t>Audio and video tapes, CDs, DVDs, digital files</a:t>
            </a:r>
          </a:p>
          <a:p>
            <a:pPr>
              <a:lnSpc>
                <a:spcPct val="124000"/>
              </a:lnSpc>
              <a:spcBef>
                <a:spcPts val="600"/>
              </a:spcBef>
              <a:buClr>
                <a:srgbClr val="C00000"/>
              </a:buClr>
              <a:buFont typeface="Wingdings" panose="05000000000000000000" pitchFamily="2" charset="2"/>
              <a:buChar char="§"/>
            </a:pPr>
            <a:r>
              <a:rPr lang="en-US" dirty="0"/>
              <a:t>Text-to-speech programs</a:t>
            </a:r>
          </a:p>
          <a:p>
            <a:pPr>
              <a:lnSpc>
                <a:spcPct val="124000"/>
              </a:lnSpc>
              <a:spcBef>
                <a:spcPts val="600"/>
              </a:spcBef>
              <a:buClr>
                <a:srgbClr val="C00000"/>
              </a:buClr>
              <a:buFont typeface="Wingdings" panose="05000000000000000000" pitchFamily="2" charset="2"/>
              <a:buChar char="§"/>
            </a:pPr>
            <a:r>
              <a:rPr lang="en-US" dirty="0"/>
              <a:t>Reading pens</a:t>
            </a:r>
          </a:p>
          <a:p>
            <a:pPr>
              <a:lnSpc>
                <a:spcPct val="124000"/>
              </a:lnSpc>
              <a:spcBef>
                <a:spcPts val="600"/>
              </a:spcBef>
              <a:buClr>
                <a:srgbClr val="C00000"/>
              </a:buClr>
              <a:buFont typeface="Wingdings" panose="05000000000000000000" pitchFamily="2" charset="2"/>
              <a:buChar char="§"/>
            </a:pPr>
            <a:r>
              <a:rPr lang="en-US" dirty="0"/>
              <a:t>Electronic dictionaries</a:t>
            </a:r>
          </a:p>
          <a:p>
            <a:pPr>
              <a:lnSpc>
                <a:spcPct val="124000"/>
              </a:lnSpc>
              <a:spcBef>
                <a:spcPts val="600"/>
              </a:spcBef>
              <a:buClr>
                <a:srgbClr val="C00000"/>
              </a:buClr>
              <a:buFont typeface="Wingdings" panose="05000000000000000000" pitchFamily="2" charset="2"/>
              <a:buChar char="§"/>
            </a:pPr>
            <a:r>
              <a:rPr lang="en-US" dirty="0"/>
              <a:t>Extra time</a:t>
            </a:r>
          </a:p>
          <a:p>
            <a:pPr>
              <a:lnSpc>
                <a:spcPct val="124000"/>
              </a:lnSpc>
              <a:spcBef>
                <a:spcPts val="600"/>
              </a:spcBef>
              <a:buClr>
                <a:srgbClr val="C00000"/>
              </a:buClr>
              <a:buFont typeface="Wingdings" panose="05000000000000000000" pitchFamily="2" charset="2"/>
              <a:buChar char="§"/>
            </a:pPr>
            <a:r>
              <a:rPr lang="en-US" dirty="0"/>
              <a:t>Quiet/private space or minimize distractions</a:t>
            </a:r>
          </a:p>
          <a:p>
            <a:pPr>
              <a:lnSpc>
                <a:spcPct val="124000"/>
              </a:lnSpc>
              <a:spcBef>
                <a:spcPts val="600"/>
              </a:spcBef>
              <a:buClr>
                <a:srgbClr val="C00000"/>
              </a:buClr>
              <a:buFont typeface="Wingdings" panose="05000000000000000000" pitchFamily="2" charset="2"/>
              <a:buChar char="§"/>
            </a:pPr>
            <a:r>
              <a:rPr lang="en-US" dirty="0"/>
              <a:t>Graphic organizers, highlighters, colored overlays, other AT as needed</a:t>
            </a:r>
          </a:p>
          <a:p>
            <a:pPr>
              <a:lnSpc>
                <a:spcPct val="124000"/>
              </a:lnSpc>
              <a:spcBef>
                <a:spcPts val="600"/>
              </a:spcBef>
              <a:buClr>
                <a:srgbClr val="C00000"/>
              </a:buClr>
              <a:buFont typeface="Wingdings" panose="05000000000000000000" pitchFamily="2" charset="2"/>
              <a:buChar char="§"/>
            </a:pPr>
            <a:endParaRPr lang="en-US" dirty="0"/>
          </a:p>
          <a:p>
            <a:pPr lvl="1"/>
            <a:endParaRPr lang="en-US" dirty="0"/>
          </a:p>
          <a:p>
            <a:endParaRPr lang="en-US" dirty="0"/>
          </a:p>
        </p:txBody>
      </p:sp>
      <p:sp>
        <p:nvSpPr>
          <p:cNvPr id="8" name="Text Placeholder 7">
            <a:extLst>
              <a:ext uri="{FF2B5EF4-FFF2-40B4-BE49-F238E27FC236}">
                <a16:creationId xmlns:a16="http://schemas.microsoft.com/office/drawing/2014/main" id="{10A61404-F729-4314-8BB8-86B2A2C9FB53}"/>
              </a:ext>
            </a:extLst>
          </p:cNvPr>
          <p:cNvSpPr>
            <a:spLocks noGrp="1"/>
          </p:cNvSpPr>
          <p:nvPr>
            <p:ph type="body" sz="quarter" idx="3"/>
          </p:nvPr>
        </p:nvSpPr>
        <p:spPr>
          <a:xfrm>
            <a:off x="6567055" y="1352709"/>
            <a:ext cx="5183188" cy="559218"/>
          </a:xfrm>
        </p:spPr>
        <p:txBody>
          <a:bodyPr/>
          <a:lstStyle/>
          <a:p>
            <a:pPr algn="ctr"/>
            <a:r>
              <a:rPr lang="en-US" dirty="0">
                <a:solidFill>
                  <a:srgbClr val="0070C0"/>
                </a:solidFill>
              </a:rPr>
              <a:t>Strategies</a:t>
            </a:r>
          </a:p>
        </p:txBody>
      </p:sp>
      <p:sp>
        <p:nvSpPr>
          <p:cNvPr id="9" name="Content Placeholder 8">
            <a:extLst>
              <a:ext uri="{FF2B5EF4-FFF2-40B4-BE49-F238E27FC236}">
                <a16:creationId xmlns:a16="http://schemas.microsoft.com/office/drawing/2014/main" id="{CD17FABE-E1B1-4F6D-B55E-F934B91312CF}"/>
              </a:ext>
            </a:extLst>
          </p:cNvPr>
          <p:cNvSpPr>
            <a:spLocks noGrp="1"/>
          </p:cNvSpPr>
          <p:nvPr>
            <p:ph sz="quarter" idx="4"/>
          </p:nvPr>
        </p:nvSpPr>
        <p:spPr>
          <a:xfrm>
            <a:off x="6947065" y="2059257"/>
            <a:ext cx="4430550" cy="4433618"/>
          </a:xfrm>
        </p:spPr>
        <p:txBody>
          <a:bodyPr>
            <a:noAutofit/>
          </a:bodyPr>
          <a:lstStyle/>
          <a:p>
            <a:pPr>
              <a:lnSpc>
                <a:spcPct val="113000"/>
              </a:lnSpc>
              <a:spcBef>
                <a:spcPts val="600"/>
              </a:spcBef>
              <a:buClr>
                <a:srgbClr val="C00000"/>
              </a:buClr>
              <a:buFont typeface="Wingdings" panose="05000000000000000000" pitchFamily="2" charset="2"/>
              <a:buChar char="§"/>
            </a:pPr>
            <a:r>
              <a:rPr lang="en-US" sz="2000" dirty="0"/>
              <a:t>Establish structure where students ask questions or retell as they go</a:t>
            </a:r>
          </a:p>
          <a:p>
            <a:pPr lvl="1">
              <a:lnSpc>
                <a:spcPct val="113000"/>
              </a:lnSpc>
              <a:spcBef>
                <a:spcPts val="600"/>
              </a:spcBef>
              <a:buClr>
                <a:srgbClr val="C00000"/>
              </a:buClr>
              <a:buFont typeface="Wingdings" panose="05000000000000000000" pitchFamily="2" charset="2"/>
              <a:buChar char="§"/>
            </a:pPr>
            <a:r>
              <a:rPr lang="en-US" sz="2000" dirty="0"/>
              <a:t>Frequently check for understanding (Who, What, Where, When, Why, How…)</a:t>
            </a:r>
          </a:p>
          <a:p>
            <a:pPr>
              <a:lnSpc>
                <a:spcPct val="113000"/>
              </a:lnSpc>
              <a:spcBef>
                <a:spcPts val="600"/>
              </a:spcBef>
              <a:buClr>
                <a:srgbClr val="C00000"/>
              </a:buClr>
              <a:buFont typeface="Wingdings" panose="05000000000000000000" pitchFamily="2" charset="2"/>
              <a:buChar char="§"/>
            </a:pPr>
            <a:r>
              <a:rPr lang="en-US" sz="2000" dirty="0"/>
              <a:t>Have student(s) look at the pictures, table of contents, chapter headings, maps, diagrams, and bold print words to make predictions</a:t>
            </a:r>
          </a:p>
          <a:p>
            <a:pPr>
              <a:lnSpc>
                <a:spcPct val="113000"/>
              </a:lnSpc>
              <a:spcBef>
                <a:spcPts val="600"/>
              </a:spcBef>
              <a:buClr>
                <a:srgbClr val="C00000"/>
              </a:buClr>
              <a:buFont typeface="Wingdings" panose="05000000000000000000" pitchFamily="2" charset="2"/>
              <a:buChar char="§"/>
            </a:pPr>
            <a:r>
              <a:rPr lang="en-US" sz="2000" dirty="0"/>
              <a:t>Connect the text to life experiences or prior knowledge</a:t>
            </a:r>
          </a:p>
        </p:txBody>
      </p:sp>
      <p:sp>
        <p:nvSpPr>
          <p:cNvPr id="11" name="Slide Number Placeholder 5">
            <a:extLst>
              <a:ext uri="{FF2B5EF4-FFF2-40B4-BE49-F238E27FC236}">
                <a16:creationId xmlns:a16="http://schemas.microsoft.com/office/drawing/2014/main" id="{720B5EF5-88CA-4244-8EA8-FC58716E90C0}"/>
              </a:ext>
            </a:extLst>
          </p:cNvPr>
          <p:cNvSpPr txBox="1">
            <a:spLocks/>
          </p:cNvSpPr>
          <p:nvPr/>
        </p:nvSpPr>
        <p:spPr>
          <a:xfrm>
            <a:off x="-3" y="6143037"/>
            <a:ext cx="638631" cy="365125"/>
          </a:xfrm>
          <a:prstGeom prst="rect">
            <a:avLst/>
          </a:prstGeom>
          <a:solidFill>
            <a:srgbClr val="C00000"/>
          </a:solidFill>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DEC47EA9-BC59-4739-B09F-0A7A71A9032C}" type="slidenum">
              <a:rPr lang="en-US" smtClean="0"/>
              <a:pPr>
                <a:spcAft>
                  <a:spcPts val="600"/>
                </a:spcAft>
              </a:pPr>
              <a:t>20</a:t>
            </a:fld>
            <a:endParaRPr lang="en-US"/>
          </a:p>
        </p:txBody>
      </p:sp>
    </p:spTree>
    <p:extLst>
      <p:ext uri="{BB962C8B-B14F-4D97-AF65-F5344CB8AC3E}">
        <p14:creationId xmlns:p14="http://schemas.microsoft.com/office/powerpoint/2010/main" val="16198021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823985D0-9573-45AC-B56C-6FA40DEEEF1D}"/>
              </a:ext>
            </a:extLst>
          </p:cNvPr>
          <p:cNvSpPr>
            <a:spLocks noGrp="1"/>
          </p:cNvSpPr>
          <p:nvPr>
            <p:ph type="title"/>
          </p:nvPr>
        </p:nvSpPr>
        <p:spPr/>
        <p:txBody>
          <a:bodyPr/>
          <a:lstStyle/>
          <a:p>
            <a:r>
              <a:rPr lang="en-US" b="1" dirty="0">
                <a:solidFill>
                  <a:schemeClr val="accent6"/>
                </a:solidFill>
              </a:rPr>
              <a:t>Comprehension Technology Supports</a:t>
            </a:r>
          </a:p>
        </p:txBody>
      </p:sp>
      <p:pic>
        <p:nvPicPr>
          <p:cNvPr id="3" name="Picture 2" descr="A screenshot of a cell phone&#10;&#10;Description automatically generated">
            <a:extLst>
              <a:ext uri="{FF2B5EF4-FFF2-40B4-BE49-F238E27FC236}">
                <a16:creationId xmlns:a16="http://schemas.microsoft.com/office/drawing/2014/main" id="{F7C25B99-F631-498E-AAAA-AAABD98796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566" y="2241077"/>
            <a:ext cx="6435547" cy="2611829"/>
          </a:xfrm>
          <a:prstGeom prst="rect">
            <a:avLst/>
          </a:prstGeom>
        </p:spPr>
      </p:pic>
      <p:pic>
        <p:nvPicPr>
          <p:cNvPr id="20" name="Content Placeholder 2">
            <a:extLst>
              <a:ext uri="{FF2B5EF4-FFF2-40B4-BE49-F238E27FC236}">
                <a16:creationId xmlns:a16="http://schemas.microsoft.com/office/drawing/2014/main" id="{E632382B-FB81-4305-9A54-0F58744BB0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8721" y="2043860"/>
            <a:ext cx="4339458" cy="2809046"/>
          </a:xfrm>
          <a:prstGeom prst="rect">
            <a:avLst/>
          </a:prstGeom>
          <a:ln>
            <a:solidFill>
              <a:schemeClr val="tx1"/>
            </a:solidFill>
          </a:ln>
        </p:spPr>
      </p:pic>
    </p:spTree>
    <p:extLst>
      <p:ext uri="{BB962C8B-B14F-4D97-AF65-F5344CB8AC3E}">
        <p14:creationId xmlns:p14="http://schemas.microsoft.com/office/powerpoint/2010/main" val="440909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44286C-3C9A-4CED-A972-06E895930F30}"/>
              </a:ext>
            </a:extLst>
          </p:cNvPr>
          <p:cNvSpPr>
            <a:spLocks noGrp="1"/>
          </p:cNvSpPr>
          <p:nvPr>
            <p:ph type="title"/>
          </p:nvPr>
        </p:nvSpPr>
        <p:spPr>
          <a:xfrm>
            <a:off x="5990979" y="259619"/>
            <a:ext cx="5363887" cy="1807305"/>
          </a:xfrm>
        </p:spPr>
        <p:txBody>
          <a:bodyPr vert="horz" lIns="91440" tIns="45720" rIns="91440" bIns="45720" rtlCol="0" anchor="ctr">
            <a:normAutofit/>
          </a:bodyPr>
          <a:lstStyle/>
          <a:p>
            <a:pPr algn="ctr"/>
            <a:r>
              <a:rPr lang="en-US" sz="4400" b="1" dirty="0">
                <a:solidFill>
                  <a:schemeClr val="accent6"/>
                </a:solidFill>
              </a:rPr>
              <a:t>Benefits of Using Digital Textbooks</a:t>
            </a:r>
          </a:p>
        </p:txBody>
      </p:sp>
      <p:pic>
        <p:nvPicPr>
          <p:cNvPr id="7" name="Content Placeholder 6">
            <a:extLst>
              <a:ext uri="{FF2B5EF4-FFF2-40B4-BE49-F238E27FC236}">
                <a16:creationId xmlns:a16="http://schemas.microsoft.com/office/drawing/2014/main" id="{9B15F28D-69C5-41D6-A556-A18B6B03E26A}"/>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20234" r="20232"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4" name="Text Placeholder 3">
            <a:extLst>
              <a:ext uri="{FF2B5EF4-FFF2-40B4-BE49-F238E27FC236}">
                <a16:creationId xmlns:a16="http://schemas.microsoft.com/office/drawing/2014/main" id="{792D2946-5E9F-488E-9BF0-18DD4C821449}"/>
              </a:ext>
            </a:extLst>
          </p:cNvPr>
          <p:cNvSpPr>
            <a:spLocks noGrp="1"/>
          </p:cNvSpPr>
          <p:nvPr>
            <p:ph type="body" sz="half" idx="2"/>
          </p:nvPr>
        </p:nvSpPr>
        <p:spPr>
          <a:xfrm>
            <a:off x="5876925" y="2066924"/>
            <a:ext cx="5791199" cy="4289425"/>
          </a:xfrm>
        </p:spPr>
        <p:txBody>
          <a:bodyPr vert="horz" lIns="91440" tIns="45720" rIns="91440" bIns="45720" rtlCol="0">
            <a:normAutofit lnSpcReduction="10000"/>
          </a:bodyPr>
          <a:lstStyle/>
          <a:p>
            <a:pPr marL="457200" indent="-342900">
              <a:lnSpc>
                <a:spcPct val="114000"/>
              </a:lnSpc>
              <a:spcBef>
                <a:spcPts val="600"/>
              </a:spcBef>
              <a:buClr>
                <a:srgbClr val="C00000"/>
              </a:buClr>
              <a:buFont typeface="Wingdings" panose="05000000000000000000" pitchFamily="2" charset="2"/>
              <a:buChar char="§"/>
            </a:pPr>
            <a:r>
              <a:rPr lang="en-US" sz="2400" dirty="0"/>
              <a:t>Enables students to reread text (reinforces and deepens learning)</a:t>
            </a:r>
          </a:p>
          <a:p>
            <a:pPr marL="457200" indent="-342900">
              <a:lnSpc>
                <a:spcPct val="114000"/>
              </a:lnSpc>
              <a:spcBef>
                <a:spcPts val="600"/>
              </a:spcBef>
              <a:buClr>
                <a:srgbClr val="C00000"/>
              </a:buClr>
              <a:buFont typeface="Wingdings" panose="05000000000000000000" pitchFamily="2" charset="2"/>
              <a:buChar char="§"/>
            </a:pPr>
            <a:r>
              <a:rPr lang="en-US" sz="2400" dirty="0"/>
              <a:t>Enhances motivation</a:t>
            </a:r>
          </a:p>
          <a:p>
            <a:pPr marL="457200" indent="-342900">
              <a:lnSpc>
                <a:spcPct val="114000"/>
              </a:lnSpc>
              <a:spcBef>
                <a:spcPts val="600"/>
              </a:spcBef>
              <a:buClr>
                <a:srgbClr val="C00000"/>
              </a:buClr>
              <a:buFont typeface="Wingdings" panose="05000000000000000000" pitchFamily="2" charset="2"/>
              <a:buChar char="§"/>
            </a:pPr>
            <a:r>
              <a:rPr lang="en-US" sz="2400" dirty="0"/>
              <a:t>Digital features such as animation   and audio facilitate comprehension</a:t>
            </a:r>
          </a:p>
          <a:p>
            <a:pPr marL="457200" indent="-342900">
              <a:lnSpc>
                <a:spcPct val="114000"/>
              </a:lnSpc>
              <a:spcBef>
                <a:spcPts val="600"/>
              </a:spcBef>
              <a:buClr>
                <a:srgbClr val="C00000"/>
              </a:buClr>
              <a:buFont typeface="Wingdings" panose="05000000000000000000" pitchFamily="2" charset="2"/>
              <a:buChar char="§"/>
            </a:pPr>
            <a:r>
              <a:rPr lang="en-US" sz="2400" dirty="0"/>
              <a:t>Built-in tutors/virtual assistants can help focus attention and provide “on-the-spot” teaching of skills</a:t>
            </a:r>
          </a:p>
          <a:p>
            <a:pPr marL="457200" indent="-342900">
              <a:lnSpc>
                <a:spcPct val="114000"/>
              </a:lnSpc>
              <a:spcBef>
                <a:spcPts val="600"/>
              </a:spcBef>
              <a:buClr>
                <a:srgbClr val="C00000"/>
              </a:buClr>
              <a:buFont typeface="Wingdings" panose="05000000000000000000" pitchFamily="2" charset="2"/>
              <a:buChar char="§"/>
            </a:pPr>
            <a:r>
              <a:rPr lang="en-US" sz="2400" dirty="0"/>
              <a:t>Supports individualized learning strengths and preferences</a:t>
            </a:r>
          </a:p>
          <a:p>
            <a:pPr indent="-228600">
              <a:buFont typeface="Arial" panose="020B0604020202020204" pitchFamily="34" charset="0"/>
              <a:buChar char="•"/>
            </a:pPr>
            <a:endParaRPr lang="en-US" sz="2000" dirty="0"/>
          </a:p>
          <a:p>
            <a:pPr indent="-228600">
              <a:buFont typeface="Arial" panose="020B0604020202020204" pitchFamily="34" charset="0"/>
              <a:buChar char="•"/>
            </a:pPr>
            <a:endParaRPr lang="en-US" sz="2000" dirty="0"/>
          </a:p>
        </p:txBody>
      </p:sp>
      <p:sp>
        <p:nvSpPr>
          <p:cNvPr id="8" name="Slide Number Placeholder 5">
            <a:extLst>
              <a:ext uri="{FF2B5EF4-FFF2-40B4-BE49-F238E27FC236}">
                <a16:creationId xmlns:a16="http://schemas.microsoft.com/office/drawing/2014/main" id="{64C99315-F455-403F-AAA5-219B851DE0D9}"/>
              </a:ext>
            </a:extLst>
          </p:cNvPr>
          <p:cNvSpPr txBox="1">
            <a:spLocks/>
          </p:cNvSpPr>
          <p:nvPr/>
        </p:nvSpPr>
        <p:spPr>
          <a:xfrm>
            <a:off x="-3" y="6143037"/>
            <a:ext cx="638631" cy="365125"/>
          </a:xfrm>
          <a:prstGeom prst="rect">
            <a:avLst/>
          </a:prstGeom>
          <a:solidFill>
            <a:srgbClr val="C00000"/>
          </a:solidFill>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DEC47EA9-BC59-4739-B09F-0A7A71A9032C}" type="slidenum">
              <a:rPr lang="en-US" smtClean="0"/>
              <a:pPr>
                <a:spcAft>
                  <a:spcPts val="600"/>
                </a:spcAft>
              </a:pPr>
              <a:t>22</a:t>
            </a:fld>
            <a:endParaRPr lang="en-US" dirty="0"/>
          </a:p>
        </p:txBody>
      </p:sp>
    </p:spTree>
    <p:extLst>
      <p:ext uri="{BB962C8B-B14F-4D97-AF65-F5344CB8AC3E}">
        <p14:creationId xmlns:p14="http://schemas.microsoft.com/office/powerpoint/2010/main" val="38786452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61AB0-ED60-4C1A-BDCD-465FD6469B3B}"/>
              </a:ext>
            </a:extLst>
          </p:cNvPr>
          <p:cNvSpPr>
            <a:spLocks noGrp="1"/>
          </p:cNvSpPr>
          <p:nvPr>
            <p:ph type="title"/>
          </p:nvPr>
        </p:nvSpPr>
        <p:spPr>
          <a:xfrm>
            <a:off x="1600525" y="5876924"/>
            <a:ext cx="8819497" cy="657225"/>
          </a:xfrm>
        </p:spPr>
        <p:txBody>
          <a:bodyPr>
            <a:normAutofit fontScale="90000"/>
          </a:bodyPr>
          <a:lstStyle/>
          <a:p>
            <a:pPr algn="ctr">
              <a:lnSpc>
                <a:spcPct val="114000"/>
              </a:lnSpc>
              <a:spcBef>
                <a:spcPts val="600"/>
              </a:spcBef>
            </a:pPr>
            <a:r>
              <a:rPr lang="en-US" sz="1800" dirty="0">
                <a:effectLst/>
                <a:ea typeface="Calibri" panose="020F0502020204030204" pitchFamily="34" charset="0"/>
                <a:cs typeface="Times New Roman" panose="02020603050405020304" pitchFamily="18" charset="0"/>
                <a:hlinkClick r:id="rId3"/>
              </a:rPr>
              <a:t>https://www.youtube.com/watch?v=0AYxGFuS5eI</a:t>
            </a:r>
            <a:br>
              <a:rPr lang="en-US" sz="1800" dirty="0">
                <a:effectLst/>
                <a:ea typeface="Calibri" panose="020F0502020204030204" pitchFamily="34" charset="0"/>
                <a:cs typeface="Times New Roman" panose="02020603050405020304" pitchFamily="18" charset="0"/>
              </a:rPr>
            </a:br>
            <a:r>
              <a:rPr lang="en-US" sz="1800" dirty="0">
                <a:hlinkClick r:id="rId4"/>
              </a:rPr>
              <a:t>https://supportservices.jobcorps.gov/disability/Pages/Bookshare.aspx</a:t>
            </a:r>
            <a:br>
              <a:rPr lang="en-US" sz="1800" dirty="0"/>
            </a:br>
            <a:endParaRPr lang="en-US" sz="1800" dirty="0"/>
          </a:p>
        </p:txBody>
      </p:sp>
      <p:pic>
        <p:nvPicPr>
          <p:cNvPr id="5" name="Picture 4">
            <a:extLst>
              <a:ext uri="{FF2B5EF4-FFF2-40B4-BE49-F238E27FC236}">
                <a16:creationId xmlns:a16="http://schemas.microsoft.com/office/drawing/2014/main" id="{EE625D93-E1F7-42AF-873E-F00B451E1C50}"/>
              </a:ext>
            </a:extLst>
          </p:cNvPr>
          <p:cNvPicPr>
            <a:picLocks noChangeAspect="1"/>
          </p:cNvPicPr>
          <p:nvPr/>
        </p:nvPicPr>
        <p:blipFill>
          <a:blip r:embed="rId5"/>
          <a:stretch>
            <a:fillRect/>
          </a:stretch>
        </p:blipFill>
        <p:spPr>
          <a:xfrm>
            <a:off x="1600526" y="523405"/>
            <a:ext cx="8819497" cy="4943946"/>
          </a:xfrm>
          <a:prstGeom prst="rect">
            <a:avLst/>
          </a:prstGeom>
        </p:spPr>
      </p:pic>
    </p:spTree>
    <p:extLst>
      <p:ext uri="{BB962C8B-B14F-4D97-AF65-F5344CB8AC3E}">
        <p14:creationId xmlns:p14="http://schemas.microsoft.com/office/powerpoint/2010/main" val="1762258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C7CE6-AE93-4B41-A8E4-5D84E05A54E4}"/>
              </a:ext>
            </a:extLst>
          </p:cNvPr>
          <p:cNvSpPr>
            <a:spLocks noGrp="1"/>
          </p:cNvSpPr>
          <p:nvPr>
            <p:ph type="title"/>
          </p:nvPr>
        </p:nvSpPr>
        <p:spPr/>
        <p:txBody>
          <a:bodyPr/>
          <a:lstStyle/>
          <a:p>
            <a:r>
              <a:rPr lang="en-US" dirty="0"/>
              <a:t>Losing Your Place</a:t>
            </a:r>
          </a:p>
        </p:txBody>
      </p:sp>
      <p:sp>
        <p:nvSpPr>
          <p:cNvPr id="3" name="Content Placeholder 2">
            <a:extLst>
              <a:ext uri="{FF2B5EF4-FFF2-40B4-BE49-F238E27FC236}">
                <a16:creationId xmlns:a16="http://schemas.microsoft.com/office/drawing/2014/main" id="{C176A2FD-5082-409E-97C4-2F4656B9204F}"/>
              </a:ext>
            </a:extLst>
          </p:cNvPr>
          <p:cNvSpPr>
            <a:spLocks noGrp="1"/>
          </p:cNvSpPr>
          <p:nvPr>
            <p:ph idx="1"/>
          </p:nvPr>
        </p:nvSpPr>
        <p:spPr>
          <a:xfrm>
            <a:off x="838200" y="1825625"/>
            <a:ext cx="4610100" cy="3060700"/>
          </a:xfrm>
          <a:solidFill>
            <a:schemeClr val="accent6">
              <a:lumMod val="20000"/>
              <a:lumOff val="80000"/>
            </a:schemeClr>
          </a:solidFill>
        </p:spPr>
        <p:txBody>
          <a:bodyPr>
            <a:normAutofit lnSpcReduction="10000"/>
          </a:bodyPr>
          <a:lstStyle/>
          <a:p>
            <a:r>
              <a:rPr lang="en-US" dirty="0">
                <a:solidFill>
                  <a:srgbClr val="0070C0"/>
                </a:solidFill>
              </a:rPr>
              <a:t>Accommodations</a:t>
            </a:r>
          </a:p>
          <a:p>
            <a:pPr lvl="1"/>
            <a:r>
              <a:rPr lang="en-US" dirty="0"/>
              <a:t>Tracing your place using…</a:t>
            </a:r>
          </a:p>
          <a:p>
            <a:pPr lvl="2"/>
            <a:r>
              <a:rPr lang="en-US" dirty="0"/>
              <a:t>Rulers</a:t>
            </a:r>
          </a:p>
          <a:p>
            <a:pPr lvl="2"/>
            <a:r>
              <a:rPr lang="en-US" dirty="0"/>
              <a:t>Mask cut outs</a:t>
            </a:r>
          </a:p>
          <a:p>
            <a:pPr lvl="2"/>
            <a:r>
              <a:rPr lang="en-US" dirty="0"/>
              <a:t>Colored overlay line guides</a:t>
            </a:r>
          </a:p>
          <a:p>
            <a:pPr lvl="2"/>
            <a:r>
              <a:rPr lang="en-US" dirty="0"/>
              <a:t>Finger</a:t>
            </a:r>
            <a:br>
              <a:rPr lang="en-US" dirty="0"/>
            </a:br>
            <a:endParaRPr lang="en-US" dirty="0"/>
          </a:p>
        </p:txBody>
      </p:sp>
      <p:pic>
        <p:nvPicPr>
          <p:cNvPr id="11" name="Picture 10" descr="A close up of a piece of paper&#10;&#10;Description automatically generated">
            <a:extLst>
              <a:ext uri="{FF2B5EF4-FFF2-40B4-BE49-F238E27FC236}">
                <a16:creationId xmlns:a16="http://schemas.microsoft.com/office/drawing/2014/main" id="{8805781F-B7AA-4556-BE20-F4629F50B5E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426" t="5332" r="12781" b="5578"/>
          <a:stretch/>
        </p:blipFill>
        <p:spPr>
          <a:xfrm>
            <a:off x="8827223" y="1514772"/>
            <a:ext cx="3001052" cy="3527531"/>
          </a:xfrm>
          <a:prstGeom prst="rect">
            <a:avLst/>
          </a:prstGeom>
        </p:spPr>
      </p:pic>
      <p:sp>
        <p:nvSpPr>
          <p:cNvPr id="13" name="Slide Number Placeholder 5">
            <a:extLst>
              <a:ext uri="{FF2B5EF4-FFF2-40B4-BE49-F238E27FC236}">
                <a16:creationId xmlns:a16="http://schemas.microsoft.com/office/drawing/2014/main" id="{AC3F76CA-544C-4986-8E03-55EB5435DB35}"/>
              </a:ext>
            </a:extLst>
          </p:cNvPr>
          <p:cNvSpPr txBox="1">
            <a:spLocks/>
          </p:cNvSpPr>
          <p:nvPr/>
        </p:nvSpPr>
        <p:spPr>
          <a:xfrm>
            <a:off x="-3" y="6143037"/>
            <a:ext cx="638631" cy="365125"/>
          </a:xfrm>
          <a:prstGeom prst="rect">
            <a:avLst/>
          </a:prstGeom>
          <a:solidFill>
            <a:srgbClr val="C00000"/>
          </a:solidFill>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DEC47EA9-BC59-4739-B09F-0A7A71A9032C}" type="slidenum">
              <a:rPr lang="en-US" smtClean="0"/>
              <a:pPr>
                <a:spcAft>
                  <a:spcPts val="600"/>
                </a:spcAft>
              </a:pPr>
              <a:t>24</a:t>
            </a:fld>
            <a:endParaRPr lang="en-US"/>
          </a:p>
        </p:txBody>
      </p:sp>
      <p:pic>
        <p:nvPicPr>
          <p:cNvPr id="15" name="Picture 14" descr="A picture containing stationary, sitting, table&#10;&#10;Description automatically generated">
            <a:extLst>
              <a:ext uri="{FF2B5EF4-FFF2-40B4-BE49-F238E27FC236}">
                <a16:creationId xmlns:a16="http://schemas.microsoft.com/office/drawing/2014/main" id="{4955B05A-E560-4875-9D49-1955ED4E70E6}"/>
              </a:ext>
            </a:extLst>
          </p:cNvPr>
          <p:cNvPicPr>
            <a:picLocks noChangeAspect="1"/>
          </p:cNvPicPr>
          <p:nvPr/>
        </p:nvPicPr>
        <p:blipFill rotWithShape="1">
          <a:blip r:embed="rId4">
            <a:extLst>
              <a:ext uri="{28A0092B-C50C-407E-A947-70E740481C1C}">
                <a14:useLocalDpi xmlns:a14="http://schemas.microsoft.com/office/drawing/2010/main" val="0"/>
              </a:ext>
            </a:extLst>
          </a:blip>
          <a:srcRect l="11018"/>
          <a:stretch/>
        </p:blipFill>
        <p:spPr>
          <a:xfrm>
            <a:off x="5717649" y="1669647"/>
            <a:ext cx="3001051" cy="3372656"/>
          </a:xfrm>
          <a:prstGeom prst="rect">
            <a:avLst/>
          </a:prstGeom>
        </p:spPr>
      </p:pic>
    </p:spTree>
    <p:extLst>
      <p:ext uri="{BB962C8B-B14F-4D97-AF65-F5344CB8AC3E}">
        <p14:creationId xmlns:p14="http://schemas.microsoft.com/office/powerpoint/2010/main" val="22822733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880ADB9-7F88-495F-94CF-6CDE3B201409}"/>
              </a:ext>
            </a:extLst>
          </p:cNvPr>
          <p:cNvPicPr>
            <a:picLocks noChangeAspect="1"/>
          </p:cNvPicPr>
          <p:nvPr/>
        </p:nvPicPr>
        <p:blipFill>
          <a:blip r:embed="rId3"/>
          <a:stretch>
            <a:fillRect/>
          </a:stretch>
        </p:blipFill>
        <p:spPr>
          <a:xfrm>
            <a:off x="921748" y="419496"/>
            <a:ext cx="10610372" cy="6019007"/>
          </a:xfrm>
          <a:prstGeom prst="rect">
            <a:avLst/>
          </a:prstGeom>
        </p:spPr>
      </p:pic>
    </p:spTree>
    <p:extLst>
      <p:ext uri="{BB962C8B-B14F-4D97-AF65-F5344CB8AC3E}">
        <p14:creationId xmlns:p14="http://schemas.microsoft.com/office/powerpoint/2010/main" val="26045595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C7CE6-AE93-4B41-A8E4-5D84E05A54E4}"/>
              </a:ext>
            </a:extLst>
          </p:cNvPr>
          <p:cNvSpPr>
            <a:spLocks noGrp="1"/>
          </p:cNvSpPr>
          <p:nvPr>
            <p:ph type="title"/>
          </p:nvPr>
        </p:nvSpPr>
        <p:spPr/>
        <p:txBody>
          <a:bodyPr/>
          <a:lstStyle/>
          <a:p>
            <a:r>
              <a:rPr lang="en-US" dirty="0"/>
              <a:t>Losing Your Focus</a:t>
            </a:r>
          </a:p>
        </p:txBody>
      </p:sp>
      <p:sp>
        <p:nvSpPr>
          <p:cNvPr id="3" name="Content Placeholder 2">
            <a:extLst>
              <a:ext uri="{FF2B5EF4-FFF2-40B4-BE49-F238E27FC236}">
                <a16:creationId xmlns:a16="http://schemas.microsoft.com/office/drawing/2014/main" id="{C176A2FD-5082-409E-97C4-2F4656B9204F}"/>
              </a:ext>
            </a:extLst>
          </p:cNvPr>
          <p:cNvSpPr>
            <a:spLocks noGrp="1"/>
          </p:cNvSpPr>
          <p:nvPr>
            <p:ph idx="1"/>
          </p:nvPr>
        </p:nvSpPr>
        <p:spPr>
          <a:xfrm>
            <a:off x="838201" y="1825625"/>
            <a:ext cx="5257799" cy="4507798"/>
          </a:xfrm>
          <a:solidFill>
            <a:schemeClr val="accent6">
              <a:lumMod val="20000"/>
              <a:lumOff val="80000"/>
            </a:schemeClr>
          </a:solidFill>
        </p:spPr>
        <p:txBody>
          <a:bodyPr>
            <a:normAutofit/>
          </a:bodyPr>
          <a:lstStyle/>
          <a:p>
            <a:r>
              <a:rPr lang="en-US" dirty="0">
                <a:solidFill>
                  <a:srgbClr val="0070C0"/>
                </a:solidFill>
              </a:rPr>
              <a:t>Accommodations</a:t>
            </a:r>
          </a:p>
          <a:p>
            <a:pPr lvl="1">
              <a:lnSpc>
                <a:spcPct val="114000"/>
              </a:lnSpc>
              <a:spcAft>
                <a:spcPts val="0"/>
              </a:spcAft>
            </a:pPr>
            <a:r>
              <a:rPr lang="en-US" dirty="0">
                <a:solidFill>
                  <a:srgbClr val="0070C0"/>
                </a:solidFill>
              </a:rPr>
              <a:t>Paying attention, memorizing, etc.</a:t>
            </a:r>
          </a:p>
          <a:p>
            <a:pPr lvl="2">
              <a:lnSpc>
                <a:spcPct val="124000"/>
              </a:lnSpc>
              <a:spcAft>
                <a:spcPts val="0"/>
              </a:spcAft>
            </a:pPr>
            <a:r>
              <a:rPr lang="en-US" dirty="0"/>
              <a:t>Take MOVEMENT breaks</a:t>
            </a:r>
          </a:p>
          <a:p>
            <a:pPr lvl="2">
              <a:lnSpc>
                <a:spcPct val="124000"/>
              </a:lnSpc>
              <a:spcAft>
                <a:spcPts val="0"/>
              </a:spcAft>
            </a:pPr>
            <a:r>
              <a:rPr lang="en-US" dirty="0"/>
              <a:t>Use fidget items</a:t>
            </a:r>
          </a:p>
          <a:p>
            <a:pPr lvl="2">
              <a:lnSpc>
                <a:spcPct val="124000"/>
              </a:lnSpc>
              <a:spcAft>
                <a:spcPts val="0"/>
              </a:spcAft>
            </a:pPr>
            <a:r>
              <a:rPr lang="en-US" dirty="0"/>
              <a:t>Chunk information by only assigning small reading selections at a time, having the student summarize (in writing or orally) before reading further, and highlighting important information or key words.</a:t>
            </a:r>
          </a:p>
        </p:txBody>
      </p:sp>
      <p:sp>
        <p:nvSpPr>
          <p:cNvPr id="13" name="Slide Number Placeholder 5">
            <a:extLst>
              <a:ext uri="{FF2B5EF4-FFF2-40B4-BE49-F238E27FC236}">
                <a16:creationId xmlns:a16="http://schemas.microsoft.com/office/drawing/2014/main" id="{AC3F76CA-544C-4986-8E03-55EB5435DB35}"/>
              </a:ext>
            </a:extLst>
          </p:cNvPr>
          <p:cNvSpPr txBox="1">
            <a:spLocks/>
          </p:cNvSpPr>
          <p:nvPr/>
        </p:nvSpPr>
        <p:spPr>
          <a:xfrm>
            <a:off x="-3" y="6143037"/>
            <a:ext cx="638631" cy="365125"/>
          </a:xfrm>
          <a:prstGeom prst="rect">
            <a:avLst/>
          </a:prstGeom>
          <a:solidFill>
            <a:srgbClr val="C00000"/>
          </a:solidFill>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DEC47EA9-BC59-4739-B09F-0A7A71A9032C}" type="slidenum">
              <a:rPr lang="en-US" smtClean="0"/>
              <a:pPr>
                <a:spcAft>
                  <a:spcPts val="600"/>
                </a:spcAft>
              </a:pPr>
              <a:t>26</a:t>
            </a:fld>
            <a:endParaRPr lang="en-US"/>
          </a:p>
        </p:txBody>
      </p:sp>
      <p:pic>
        <p:nvPicPr>
          <p:cNvPr id="6" name="Picture 5" descr="A picture containing colorful, plant, flower&#10;&#10;Description automatically generated">
            <a:extLst>
              <a:ext uri="{FF2B5EF4-FFF2-40B4-BE49-F238E27FC236}">
                <a16:creationId xmlns:a16="http://schemas.microsoft.com/office/drawing/2014/main" id="{AD9DAB9F-CB56-4D22-A375-6604E89D32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16910" y="614363"/>
            <a:ext cx="1828800" cy="1640434"/>
          </a:xfrm>
          <a:prstGeom prst="rect">
            <a:avLst/>
          </a:prstGeom>
        </p:spPr>
      </p:pic>
      <p:pic>
        <p:nvPicPr>
          <p:cNvPr id="12" name="Picture 11">
            <a:extLst>
              <a:ext uri="{FF2B5EF4-FFF2-40B4-BE49-F238E27FC236}">
                <a16:creationId xmlns:a16="http://schemas.microsoft.com/office/drawing/2014/main" id="{7608F392-3FF0-4C98-82CF-E4F841FF29D6}"/>
              </a:ext>
            </a:extLst>
          </p:cNvPr>
          <p:cNvPicPr>
            <a:picLocks noChangeAspect="1"/>
          </p:cNvPicPr>
          <p:nvPr/>
        </p:nvPicPr>
        <p:blipFill>
          <a:blip r:embed="rId4"/>
          <a:stretch>
            <a:fillRect/>
          </a:stretch>
        </p:blipFill>
        <p:spPr>
          <a:xfrm>
            <a:off x="6814361" y="2619375"/>
            <a:ext cx="4126633" cy="3629025"/>
          </a:xfrm>
          <a:prstGeom prst="rect">
            <a:avLst/>
          </a:prstGeom>
          <a:ln>
            <a:solidFill>
              <a:schemeClr val="tx1"/>
            </a:solidFill>
          </a:ln>
        </p:spPr>
      </p:pic>
      <p:pic>
        <p:nvPicPr>
          <p:cNvPr id="15" name="Picture 14" descr="A picture containing text&#10;&#10;Description automatically generated">
            <a:extLst>
              <a:ext uri="{FF2B5EF4-FFF2-40B4-BE49-F238E27FC236}">
                <a16:creationId xmlns:a16="http://schemas.microsoft.com/office/drawing/2014/main" id="{91CF3034-F437-4D09-A90B-6167B17C615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06364" y="365125"/>
            <a:ext cx="1617697" cy="2051779"/>
          </a:xfrm>
          <a:prstGeom prst="rect">
            <a:avLst/>
          </a:prstGeom>
        </p:spPr>
      </p:pic>
    </p:spTree>
    <p:extLst>
      <p:ext uri="{BB962C8B-B14F-4D97-AF65-F5344CB8AC3E}">
        <p14:creationId xmlns:p14="http://schemas.microsoft.com/office/powerpoint/2010/main" val="13314060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C7CE6-AE93-4B41-A8E4-5D84E05A54E4}"/>
              </a:ext>
            </a:extLst>
          </p:cNvPr>
          <p:cNvSpPr>
            <a:spLocks noGrp="1"/>
          </p:cNvSpPr>
          <p:nvPr>
            <p:ph type="title"/>
          </p:nvPr>
        </p:nvSpPr>
        <p:spPr>
          <a:xfrm>
            <a:off x="1549445" y="241300"/>
            <a:ext cx="9093110" cy="1325563"/>
          </a:xfrm>
        </p:spPr>
        <p:txBody>
          <a:bodyPr/>
          <a:lstStyle/>
          <a:p>
            <a:pPr algn="ctr"/>
            <a:r>
              <a:rPr lang="en-US" dirty="0"/>
              <a:t>Losing Your Focus</a:t>
            </a:r>
          </a:p>
        </p:txBody>
      </p:sp>
      <p:sp>
        <p:nvSpPr>
          <p:cNvPr id="13" name="Slide Number Placeholder 5">
            <a:extLst>
              <a:ext uri="{FF2B5EF4-FFF2-40B4-BE49-F238E27FC236}">
                <a16:creationId xmlns:a16="http://schemas.microsoft.com/office/drawing/2014/main" id="{AC3F76CA-544C-4986-8E03-55EB5435DB35}"/>
              </a:ext>
            </a:extLst>
          </p:cNvPr>
          <p:cNvSpPr txBox="1">
            <a:spLocks/>
          </p:cNvSpPr>
          <p:nvPr/>
        </p:nvSpPr>
        <p:spPr>
          <a:xfrm>
            <a:off x="-3" y="6143037"/>
            <a:ext cx="638631" cy="365125"/>
          </a:xfrm>
          <a:prstGeom prst="rect">
            <a:avLst/>
          </a:prstGeom>
          <a:solidFill>
            <a:srgbClr val="C00000"/>
          </a:solidFill>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DEC47EA9-BC59-4739-B09F-0A7A71A9032C}" type="slidenum">
              <a:rPr lang="en-US" smtClean="0"/>
              <a:pPr>
                <a:spcAft>
                  <a:spcPts val="600"/>
                </a:spcAft>
              </a:pPr>
              <a:t>27</a:t>
            </a:fld>
            <a:endParaRPr lang="en-US"/>
          </a:p>
        </p:txBody>
      </p:sp>
      <p:pic>
        <p:nvPicPr>
          <p:cNvPr id="5" name="Picture 4" descr="A screenshot of a cell phone&#10;&#10;Description automatically generated">
            <a:extLst>
              <a:ext uri="{FF2B5EF4-FFF2-40B4-BE49-F238E27FC236}">
                <a16:creationId xmlns:a16="http://schemas.microsoft.com/office/drawing/2014/main" id="{F6FF1208-2C7D-4F09-A89A-CA3F920D87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7470" y="1416791"/>
            <a:ext cx="7417059" cy="509137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2030340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C7CE6-AE93-4B41-A8E4-5D84E05A54E4}"/>
              </a:ext>
            </a:extLst>
          </p:cNvPr>
          <p:cNvSpPr>
            <a:spLocks noGrp="1"/>
          </p:cNvSpPr>
          <p:nvPr>
            <p:ph type="title"/>
          </p:nvPr>
        </p:nvSpPr>
        <p:spPr/>
        <p:txBody>
          <a:bodyPr/>
          <a:lstStyle/>
          <a:p>
            <a:r>
              <a:rPr lang="en-US" dirty="0"/>
              <a:t>Losing Your Focus</a:t>
            </a:r>
          </a:p>
        </p:txBody>
      </p:sp>
      <p:sp>
        <p:nvSpPr>
          <p:cNvPr id="3" name="Content Placeholder 2">
            <a:extLst>
              <a:ext uri="{FF2B5EF4-FFF2-40B4-BE49-F238E27FC236}">
                <a16:creationId xmlns:a16="http://schemas.microsoft.com/office/drawing/2014/main" id="{C176A2FD-5082-409E-97C4-2F4656B9204F}"/>
              </a:ext>
            </a:extLst>
          </p:cNvPr>
          <p:cNvSpPr>
            <a:spLocks noGrp="1"/>
          </p:cNvSpPr>
          <p:nvPr>
            <p:ph idx="1"/>
          </p:nvPr>
        </p:nvSpPr>
        <p:spPr>
          <a:xfrm>
            <a:off x="838200" y="1825625"/>
            <a:ext cx="4247656" cy="2929255"/>
          </a:xfrm>
          <a:solidFill>
            <a:schemeClr val="accent6">
              <a:lumMod val="20000"/>
              <a:lumOff val="80000"/>
            </a:schemeClr>
          </a:solidFill>
        </p:spPr>
        <p:txBody>
          <a:bodyPr>
            <a:normAutofit/>
          </a:bodyPr>
          <a:lstStyle/>
          <a:p>
            <a:r>
              <a:rPr lang="en-US" dirty="0">
                <a:solidFill>
                  <a:srgbClr val="0070C0"/>
                </a:solidFill>
              </a:rPr>
              <a:t>Strategies</a:t>
            </a:r>
          </a:p>
          <a:p>
            <a:pPr lvl="1"/>
            <a:r>
              <a:rPr lang="en-US" dirty="0">
                <a:solidFill>
                  <a:srgbClr val="0070C0"/>
                </a:solidFill>
              </a:rPr>
              <a:t>Paying attention, memorizing, etc.</a:t>
            </a:r>
          </a:p>
          <a:p>
            <a:pPr lvl="2"/>
            <a:r>
              <a:rPr lang="en-US" dirty="0"/>
              <a:t>Whisper read/pair reading</a:t>
            </a:r>
          </a:p>
          <a:p>
            <a:pPr lvl="2"/>
            <a:r>
              <a:rPr lang="en-US" dirty="0"/>
              <a:t>Read a paragraph or two and draw a visual scene</a:t>
            </a:r>
          </a:p>
        </p:txBody>
      </p:sp>
      <p:sp>
        <p:nvSpPr>
          <p:cNvPr id="13" name="Slide Number Placeholder 5">
            <a:extLst>
              <a:ext uri="{FF2B5EF4-FFF2-40B4-BE49-F238E27FC236}">
                <a16:creationId xmlns:a16="http://schemas.microsoft.com/office/drawing/2014/main" id="{AC3F76CA-544C-4986-8E03-55EB5435DB35}"/>
              </a:ext>
            </a:extLst>
          </p:cNvPr>
          <p:cNvSpPr txBox="1">
            <a:spLocks/>
          </p:cNvSpPr>
          <p:nvPr/>
        </p:nvSpPr>
        <p:spPr>
          <a:xfrm>
            <a:off x="-3" y="6143037"/>
            <a:ext cx="638631" cy="365125"/>
          </a:xfrm>
          <a:prstGeom prst="rect">
            <a:avLst/>
          </a:prstGeom>
          <a:solidFill>
            <a:srgbClr val="C00000"/>
          </a:solidFill>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DEC47EA9-BC59-4739-B09F-0A7A71A9032C}" type="slidenum">
              <a:rPr lang="en-US" smtClean="0"/>
              <a:pPr>
                <a:spcAft>
                  <a:spcPts val="600"/>
                </a:spcAft>
              </a:pPr>
              <a:t>28</a:t>
            </a:fld>
            <a:endParaRPr lang="en-US"/>
          </a:p>
        </p:txBody>
      </p:sp>
      <p:pic>
        <p:nvPicPr>
          <p:cNvPr id="7" name="Picture 6" descr="A screenshot of a cell phone&#10;&#10;Description automatically generated">
            <a:extLst>
              <a:ext uri="{FF2B5EF4-FFF2-40B4-BE49-F238E27FC236}">
                <a16:creationId xmlns:a16="http://schemas.microsoft.com/office/drawing/2014/main" id="{5910EEED-0E35-46AA-AB12-E81EFF9CA3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1284" y="1825625"/>
            <a:ext cx="5932516" cy="2966258"/>
          </a:xfrm>
          <a:prstGeom prst="rect">
            <a:avLst/>
          </a:prstGeom>
        </p:spPr>
      </p:pic>
    </p:spTree>
    <p:extLst>
      <p:ext uri="{BB962C8B-B14F-4D97-AF65-F5344CB8AC3E}">
        <p14:creationId xmlns:p14="http://schemas.microsoft.com/office/powerpoint/2010/main" val="33319112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C7CE6-AE93-4B41-A8E4-5D84E05A54E4}"/>
              </a:ext>
            </a:extLst>
          </p:cNvPr>
          <p:cNvSpPr>
            <a:spLocks noGrp="1"/>
          </p:cNvSpPr>
          <p:nvPr>
            <p:ph type="title"/>
          </p:nvPr>
        </p:nvSpPr>
        <p:spPr/>
        <p:txBody>
          <a:bodyPr/>
          <a:lstStyle/>
          <a:p>
            <a:r>
              <a:rPr lang="en-US" dirty="0"/>
              <a:t>Forgetting What You Have Read</a:t>
            </a:r>
          </a:p>
        </p:txBody>
      </p:sp>
      <p:sp>
        <p:nvSpPr>
          <p:cNvPr id="3" name="Content Placeholder 2">
            <a:extLst>
              <a:ext uri="{FF2B5EF4-FFF2-40B4-BE49-F238E27FC236}">
                <a16:creationId xmlns:a16="http://schemas.microsoft.com/office/drawing/2014/main" id="{C176A2FD-5082-409E-97C4-2F4656B9204F}"/>
              </a:ext>
            </a:extLst>
          </p:cNvPr>
          <p:cNvSpPr>
            <a:spLocks noGrp="1"/>
          </p:cNvSpPr>
          <p:nvPr>
            <p:ph idx="1"/>
          </p:nvPr>
        </p:nvSpPr>
        <p:spPr>
          <a:xfrm>
            <a:off x="838200" y="1584008"/>
            <a:ext cx="6868886" cy="4592955"/>
          </a:xfrm>
          <a:solidFill>
            <a:schemeClr val="accent6">
              <a:lumMod val="20000"/>
              <a:lumOff val="80000"/>
            </a:schemeClr>
          </a:solidFill>
        </p:spPr>
        <p:txBody>
          <a:bodyPr>
            <a:normAutofit fontScale="92500" lnSpcReduction="20000"/>
          </a:bodyPr>
          <a:lstStyle/>
          <a:p>
            <a:r>
              <a:rPr lang="en-US" dirty="0">
                <a:solidFill>
                  <a:srgbClr val="0070C0"/>
                </a:solidFill>
              </a:rPr>
              <a:t>Accommodations</a:t>
            </a:r>
          </a:p>
          <a:p>
            <a:pPr lvl="1"/>
            <a:r>
              <a:rPr lang="en-US" dirty="0">
                <a:solidFill>
                  <a:srgbClr val="0070C0"/>
                </a:solidFill>
              </a:rPr>
              <a:t>Fluency, Working Memory, Distractions</a:t>
            </a:r>
          </a:p>
          <a:p>
            <a:pPr lvl="2">
              <a:lnSpc>
                <a:spcPct val="134000"/>
              </a:lnSpc>
              <a:spcAft>
                <a:spcPts val="0"/>
              </a:spcAft>
            </a:pPr>
            <a:r>
              <a:rPr lang="en-US" dirty="0"/>
              <a:t>Use highlighter tape to record notes in the margins</a:t>
            </a:r>
          </a:p>
          <a:p>
            <a:pPr lvl="2">
              <a:lnSpc>
                <a:spcPct val="134000"/>
              </a:lnSpc>
              <a:spcAft>
                <a:spcPts val="0"/>
              </a:spcAft>
            </a:pPr>
            <a:r>
              <a:rPr lang="en-US" dirty="0"/>
              <a:t>Colored flags and tape to highlight important information or key terms</a:t>
            </a:r>
          </a:p>
          <a:p>
            <a:pPr lvl="2">
              <a:lnSpc>
                <a:spcPct val="134000"/>
              </a:lnSpc>
              <a:spcAft>
                <a:spcPts val="0"/>
              </a:spcAft>
            </a:pPr>
            <a:r>
              <a:rPr lang="en-US" dirty="0"/>
              <a:t>Chunk information by only assigning small reading selections at a time and having the student summarize (in writing or into digital tape recorder) before reading further</a:t>
            </a:r>
          </a:p>
          <a:p>
            <a:pPr lvl="2">
              <a:lnSpc>
                <a:spcPct val="134000"/>
              </a:lnSpc>
              <a:spcAft>
                <a:spcPts val="0"/>
              </a:spcAft>
            </a:pPr>
            <a:r>
              <a:rPr lang="en-US" dirty="0"/>
              <a:t>Use graphic organizers to break information down and/or to document key elements of the reading passage</a:t>
            </a:r>
          </a:p>
          <a:p>
            <a:pPr lvl="2">
              <a:lnSpc>
                <a:spcPct val="134000"/>
              </a:lnSpc>
            </a:pPr>
            <a:endParaRPr lang="en-US" dirty="0"/>
          </a:p>
          <a:p>
            <a:endParaRPr lang="en-US" dirty="0"/>
          </a:p>
        </p:txBody>
      </p:sp>
      <p:pic>
        <p:nvPicPr>
          <p:cNvPr id="4" name="Picture 3">
            <a:extLst>
              <a:ext uri="{FF2B5EF4-FFF2-40B4-BE49-F238E27FC236}">
                <a16:creationId xmlns:a16="http://schemas.microsoft.com/office/drawing/2014/main" id="{51C47FE9-06CA-4E4F-9BEE-BA9D389454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34052" y="1584008"/>
            <a:ext cx="2108314" cy="2108314"/>
          </a:xfrm>
          <a:prstGeom prst="rect">
            <a:avLst/>
          </a:prstGeom>
        </p:spPr>
      </p:pic>
      <p:pic>
        <p:nvPicPr>
          <p:cNvPr id="5" name="Picture 4">
            <a:extLst>
              <a:ext uri="{FF2B5EF4-FFF2-40B4-BE49-F238E27FC236}">
                <a16:creationId xmlns:a16="http://schemas.microsoft.com/office/drawing/2014/main" id="{3B98B5C2-07D5-4166-89D4-639A566F06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40126" y="3535997"/>
            <a:ext cx="2447925" cy="2447925"/>
          </a:xfrm>
          <a:prstGeom prst="rect">
            <a:avLst/>
          </a:prstGeom>
        </p:spPr>
      </p:pic>
      <p:pic>
        <p:nvPicPr>
          <p:cNvPr id="6" name="Picture 5">
            <a:extLst>
              <a:ext uri="{FF2B5EF4-FFF2-40B4-BE49-F238E27FC236}">
                <a16:creationId xmlns:a16="http://schemas.microsoft.com/office/drawing/2014/main" id="{C26CC17F-A7E6-4803-99D7-B77C8018083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25066" y="2066620"/>
            <a:ext cx="1325970" cy="1325970"/>
          </a:xfrm>
          <a:prstGeom prst="rect">
            <a:avLst/>
          </a:prstGeom>
        </p:spPr>
      </p:pic>
      <p:sp>
        <p:nvSpPr>
          <p:cNvPr id="7" name="Slide Number Placeholder 5">
            <a:extLst>
              <a:ext uri="{FF2B5EF4-FFF2-40B4-BE49-F238E27FC236}">
                <a16:creationId xmlns:a16="http://schemas.microsoft.com/office/drawing/2014/main" id="{125EB1FF-4851-4A6D-8A6E-1FCD9361DCF2}"/>
              </a:ext>
            </a:extLst>
          </p:cNvPr>
          <p:cNvSpPr txBox="1">
            <a:spLocks/>
          </p:cNvSpPr>
          <p:nvPr/>
        </p:nvSpPr>
        <p:spPr>
          <a:xfrm>
            <a:off x="-3" y="6143037"/>
            <a:ext cx="638631" cy="365125"/>
          </a:xfrm>
          <a:prstGeom prst="rect">
            <a:avLst/>
          </a:prstGeom>
          <a:solidFill>
            <a:srgbClr val="C00000"/>
          </a:solidFill>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DEC47EA9-BC59-4739-B09F-0A7A71A9032C}" type="slidenum">
              <a:rPr lang="en-US" smtClean="0"/>
              <a:pPr>
                <a:spcAft>
                  <a:spcPts val="600"/>
                </a:spcAft>
              </a:pPr>
              <a:t>29</a:t>
            </a:fld>
            <a:endParaRPr lang="en-US" dirty="0"/>
          </a:p>
        </p:txBody>
      </p:sp>
    </p:spTree>
    <p:extLst>
      <p:ext uri="{BB962C8B-B14F-4D97-AF65-F5344CB8AC3E}">
        <p14:creationId xmlns:p14="http://schemas.microsoft.com/office/powerpoint/2010/main" val="2989065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1850" y="1184565"/>
            <a:ext cx="3712854" cy="2642393"/>
          </a:xfrm>
        </p:spPr>
        <p:txBody>
          <a:bodyPr anchor="b"/>
          <a:lstStyle/>
          <a:p>
            <a:pPr>
              <a:lnSpc>
                <a:spcPct val="114000"/>
              </a:lnSpc>
              <a:spcBef>
                <a:spcPts val="0"/>
              </a:spcBef>
            </a:pPr>
            <a:r>
              <a:rPr lang="en-US" dirty="0"/>
              <a:t>Reading Disorders</a:t>
            </a:r>
          </a:p>
        </p:txBody>
      </p:sp>
      <p:sp>
        <p:nvSpPr>
          <p:cNvPr id="4" name="Text Placeholder 3"/>
          <p:cNvSpPr>
            <a:spLocks noGrp="1"/>
          </p:cNvSpPr>
          <p:nvPr>
            <p:ph type="body" idx="1"/>
          </p:nvPr>
        </p:nvSpPr>
        <p:spPr>
          <a:xfrm>
            <a:off x="831850" y="4180248"/>
            <a:ext cx="3712853" cy="1722366"/>
          </a:xfrm>
        </p:spPr>
        <p:txBody>
          <a:bodyPr>
            <a:normAutofit/>
          </a:bodyPr>
          <a:lstStyle/>
          <a:p>
            <a:r>
              <a:rPr lang="en-US" sz="2800" dirty="0">
                <a:solidFill>
                  <a:schemeClr val="bg2">
                    <a:lumMod val="25000"/>
                  </a:schemeClr>
                </a:solidFill>
              </a:rPr>
              <a:t>Defined</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21036" y="1422039"/>
            <a:ext cx="5749636" cy="4312227"/>
          </a:xfrm>
          <a:prstGeom prst="rect">
            <a:avLst/>
          </a:prstGeom>
        </p:spPr>
      </p:pic>
    </p:spTree>
    <p:extLst>
      <p:ext uri="{BB962C8B-B14F-4D97-AF65-F5344CB8AC3E}">
        <p14:creationId xmlns:p14="http://schemas.microsoft.com/office/powerpoint/2010/main" val="16624466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C5EDB7E-1FAD-4382-ADD1-9B355A0ADB7B}"/>
              </a:ext>
            </a:extLst>
          </p:cNvPr>
          <p:cNvSpPr>
            <a:spLocks noGrp="1"/>
          </p:cNvSpPr>
          <p:nvPr>
            <p:ph type="title"/>
          </p:nvPr>
        </p:nvSpPr>
        <p:spPr>
          <a:xfrm>
            <a:off x="838200" y="590551"/>
            <a:ext cx="10515600" cy="5562600"/>
          </a:xfrm>
        </p:spPr>
        <p:txBody>
          <a:bodyPr>
            <a:normAutofit/>
          </a:bodyPr>
          <a:lstStyle/>
          <a:p>
            <a:pPr algn="ctr">
              <a:lnSpc>
                <a:spcPct val="114000"/>
              </a:lnSpc>
              <a:spcBef>
                <a:spcPts val="600"/>
              </a:spcBef>
            </a:pPr>
            <a:r>
              <a:rPr lang="en-US" b="1" i="0" dirty="0">
                <a:solidFill>
                  <a:schemeClr val="bg1"/>
                </a:solidFill>
                <a:effectLst/>
              </a:rPr>
              <a:t>Why is vocabulary learning so important? </a:t>
            </a:r>
            <a:br>
              <a:rPr lang="en-US" b="0" i="0" dirty="0">
                <a:solidFill>
                  <a:schemeClr val="bg1"/>
                </a:solidFill>
                <a:effectLst/>
              </a:rPr>
            </a:br>
            <a:br>
              <a:rPr lang="en-US" b="0" i="0" dirty="0">
                <a:solidFill>
                  <a:schemeClr val="bg1"/>
                </a:solidFill>
                <a:effectLst/>
              </a:rPr>
            </a:br>
            <a:r>
              <a:rPr lang="en-US" sz="3600" b="0" i="0" dirty="0">
                <a:solidFill>
                  <a:schemeClr val="bg1"/>
                </a:solidFill>
                <a:effectLst/>
              </a:rPr>
              <a:t>To understand a text, one must understand the words that represent the ideas or concepts. Studies confirm the high correlation between vocabulary knowledge and reading comprehension.</a:t>
            </a:r>
            <a:endParaRPr lang="en-US" sz="3600" dirty="0">
              <a:solidFill>
                <a:schemeClr val="bg1"/>
              </a:solidFill>
            </a:endParaRPr>
          </a:p>
        </p:txBody>
      </p:sp>
    </p:spTree>
    <p:extLst>
      <p:ext uri="{BB962C8B-B14F-4D97-AF65-F5344CB8AC3E}">
        <p14:creationId xmlns:p14="http://schemas.microsoft.com/office/powerpoint/2010/main" val="42160786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61AB0-ED60-4C1A-BDCD-465FD6469B3B}"/>
              </a:ext>
            </a:extLst>
          </p:cNvPr>
          <p:cNvSpPr>
            <a:spLocks noGrp="1"/>
          </p:cNvSpPr>
          <p:nvPr>
            <p:ph type="title"/>
          </p:nvPr>
        </p:nvSpPr>
        <p:spPr>
          <a:xfrm>
            <a:off x="1600525" y="6057900"/>
            <a:ext cx="8819497" cy="476249"/>
          </a:xfrm>
        </p:spPr>
        <p:txBody>
          <a:bodyPr>
            <a:normAutofit fontScale="90000"/>
          </a:bodyPr>
          <a:lstStyle/>
          <a:p>
            <a:pPr algn="ctr">
              <a:lnSpc>
                <a:spcPct val="114000"/>
              </a:lnSpc>
              <a:spcBef>
                <a:spcPts val="600"/>
              </a:spcBef>
            </a:pP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https://www.youtube.com/watch?v=5Y00Oe-cODw</a:t>
            </a:r>
            <a:br>
              <a:rPr lang="en-US" sz="1800" dirty="0"/>
            </a:br>
            <a:endParaRPr lang="en-US" sz="1800" dirty="0"/>
          </a:p>
        </p:txBody>
      </p:sp>
      <p:pic>
        <p:nvPicPr>
          <p:cNvPr id="6" name="Picture 5">
            <a:extLst>
              <a:ext uri="{FF2B5EF4-FFF2-40B4-BE49-F238E27FC236}">
                <a16:creationId xmlns:a16="http://schemas.microsoft.com/office/drawing/2014/main" id="{223AA7E3-3985-491F-AB0E-B2A9C4743FC7}"/>
              </a:ext>
            </a:extLst>
          </p:cNvPr>
          <p:cNvPicPr>
            <a:picLocks noChangeAspect="1"/>
          </p:cNvPicPr>
          <p:nvPr/>
        </p:nvPicPr>
        <p:blipFill>
          <a:blip r:embed="rId4"/>
          <a:stretch>
            <a:fillRect/>
          </a:stretch>
        </p:blipFill>
        <p:spPr>
          <a:xfrm>
            <a:off x="2090178" y="589811"/>
            <a:ext cx="8011643" cy="5287113"/>
          </a:xfrm>
          <a:prstGeom prst="rect">
            <a:avLst/>
          </a:prstGeom>
          <a:ln>
            <a:solidFill>
              <a:schemeClr val="tx1"/>
            </a:solidFill>
          </a:ln>
        </p:spPr>
      </p:pic>
    </p:spTree>
    <p:extLst>
      <p:ext uri="{BB962C8B-B14F-4D97-AF65-F5344CB8AC3E}">
        <p14:creationId xmlns:p14="http://schemas.microsoft.com/office/powerpoint/2010/main" val="2061142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A0E67-B8A3-4828-8593-D358DC657BA1}"/>
              </a:ext>
            </a:extLst>
          </p:cNvPr>
          <p:cNvSpPr>
            <a:spLocks noGrp="1"/>
          </p:cNvSpPr>
          <p:nvPr>
            <p:ph type="title"/>
          </p:nvPr>
        </p:nvSpPr>
        <p:spPr/>
        <p:txBody>
          <a:bodyPr/>
          <a:lstStyle/>
          <a:p>
            <a:r>
              <a:rPr lang="en-US" b="1" dirty="0">
                <a:solidFill>
                  <a:schemeClr val="accent6"/>
                </a:solidFill>
              </a:rPr>
              <a:t>“Word Wall” Example in Career Technical Training</a:t>
            </a:r>
          </a:p>
        </p:txBody>
      </p:sp>
      <p:pic>
        <p:nvPicPr>
          <p:cNvPr id="3" name="Content Placeholder 3">
            <a:extLst>
              <a:ext uri="{FF2B5EF4-FFF2-40B4-BE49-F238E27FC236}">
                <a16:creationId xmlns:a16="http://schemas.microsoft.com/office/drawing/2014/main" id="{D1C90F18-E116-443D-BDA5-D7400F5584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3267" y="1825625"/>
            <a:ext cx="9645465" cy="4351338"/>
          </a:xfrm>
          <a:prstGeom prst="rect">
            <a:avLst/>
          </a:prstGeom>
          <a:ln>
            <a:noFill/>
          </a:ln>
          <a:effectLst>
            <a:outerShdw blurRad="190500" algn="tl" rotWithShape="0">
              <a:srgbClr val="000000">
                <a:alpha val="70000"/>
              </a:srgbClr>
            </a:outerShdw>
          </a:effectLst>
        </p:spPr>
      </p:pic>
      <p:sp>
        <p:nvSpPr>
          <p:cNvPr id="4" name="TextBox 3">
            <a:extLst>
              <a:ext uri="{FF2B5EF4-FFF2-40B4-BE49-F238E27FC236}">
                <a16:creationId xmlns:a16="http://schemas.microsoft.com/office/drawing/2014/main" id="{22D6A6FA-2028-4222-A745-6C11E201EC03}"/>
              </a:ext>
            </a:extLst>
          </p:cNvPr>
          <p:cNvSpPr txBox="1"/>
          <p:nvPr/>
        </p:nvSpPr>
        <p:spPr>
          <a:xfrm>
            <a:off x="4750428" y="6308209"/>
            <a:ext cx="2691142" cy="369332"/>
          </a:xfrm>
          <a:prstGeom prst="rect">
            <a:avLst/>
          </a:prstGeom>
          <a:noFill/>
        </p:spPr>
        <p:txBody>
          <a:bodyPr wrap="square" rtlCol="0">
            <a:spAutoFit/>
          </a:bodyPr>
          <a:lstStyle/>
          <a:p>
            <a:pPr algn="ctr"/>
            <a:r>
              <a:rPr lang="en-US" b="1" dirty="0">
                <a:solidFill>
                  <a:srgbClr val="0070C0"/>
                </a:solidFill>
              </a:rPr>
              <a:t>Construction terminology </a:t>
            </a:r>
          </a:p>
        </p:txBody>
      </p:sp>
    </p:spTree>
    <p:extLst>
      <p:ext uri="{BB962C8B-B14F-4D97-AF65-F5344CB8AC3E}">
        <p14:creationId xmlns:p14="http://schemas.microsoft.com/office/powerpoint/2010/main" val="13986944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7E6802C-BD90-44E0-AFBC-204AF1147B3B}"/>
              </a:ext>
            </a:extLst>
          </p:cNvPr>
          <p:cNvSpPr/>
          <p:nvPr/>
        </p:nvSpPr>
        <p:spPr>
          <a:xfrm>
            <a:off x="4351283" y="0"/>
            <a:ext cx="7840717" cy="68580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07DD8A85-54CF-4A41-A987-47E22221D44A}"/>
              </a:ext>
            </a:extLst>
          </p:cNvPr>
          <p:cNvSpPr txBox="1">
            <a:spLocks/>
          </p:cNvSpPr>
          <p:nvPr/>
        </p:nvSpPr>
        <p:spPr>
          <a:xfrm>
            <a:off x="5116878" y="503138"/>
            <a:ext cx="6422849" cy="16766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rPr>
              <a:t>Instructional Strategies in CTT – “Word Walls”</a:t>
            </a:r>
          </a:p>
        </p:txBody>
      </p:sp>
      <p:sp>
        <p:nvSpPr>
          <p:cNvPr id="5" name="Content Placeholder 9">
            <a:extLst>
              <a:ext uri="{FF2B5EF4-FFF2-40B4-BE49-F238E27FC236}">
                <a16:creationId xmlns:a16="http://schemas.microsoft.com/office/drawing/2014/main" id="{F26E5D87-A52A-481B-940D-75CFFFBF4F9D}"/>
              </a:ext>
            </a:extLst>
          </p:cNvPr>
          <p:cNvSpPr txBox="1">
            <a:spLocks/>
          </p:cNvSpPr>
          <p:nvPr/>
        </p:nvSpPr>
        <p:spPr>
          <a:xfrm>
            <a:off x="5116880" y="2312272"/>
            <a:ext cx="6422848" cy="429807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bg1"/>
              </a:buClr>
              <a:buFont typeface="Wingdings" panose="05000000000000000000" pitchFamily="2" charset="2"/>
              <a:buChar char="§"/>
            </a:pPr>
            <a:r>
              <a:rPr lang="en-US" sz="2400" dirty="0">
                <a:solidFill>
                  <a:schemeClr val="bg1"/>
                </a:solidFill>
              </a:rPr>
              <a:t>Provides a meaningful approach to teaching vocabulary</a:t>
            </a:r>
          </a:p>
          <a:p>
            <a:pPr>
              <a:buClr>
                <a:schemeClr val="bg1"/>
              </a:buClr>
              <a:buFont typeface="Wingdings" panose="05000000000000000000" pitchFamily="2" charset="2"/>
              <a:buChar char="§"/>
            </a:pPr>
            <a:r>
              <a:rPr lang="en-US" sz="2400" dirty="0">
                <a:solidFill>
                  <a:schemeClr val="bg1"/>
                </a:solidFill>
              </a:rPr>
              <a:t>Improves reading and writing skills</a:t>
            </a:r>
          </a:p>
          <a:p>
            <a:pPr>
              <a:buClr>
                <a:schemeClr val="bg1"/>
              </a:buClr>
              <a:buFont typeface="Wingdings" panose="05000000000000000000" pitchFamily="2" charset="2"/>
              <a:buChar char="§"/>
            </a:pPr>
            <a:r>
              <a:rPr lang="en-US" sz="2400" dirty="0">
                <a:solidFill>
                  <a:schemeClr val="bg1"/>
                </a:solidFill>
              </a:rPr>
              <a:t>Provides visual cues for students</a:t>
            </a:r>
          </a:p>
          <a:p>
            <a:pPr>
              <a:buClr>
                <a:schemeClr val="bg1"/>
              </a:buClr>
              <a:buFont typeface="Wingdings" panose="05000000000000000000" pitchFamily="2" charset="2"/>
              <a:buChar char="§"/>
            </a:pPr>
            <a:r>
              <a:rPr lang="en-US" sz="2400" dirty="0">
                <a:solidFill>
                  <a:schemeClr val="bg1"/>
                </a:solidFill>
              </a:rPr>
              <a:t>Reinforces understanding of subject-specific terminology</a:t>
            </a:r>
          </a:p>
          <a:p>
            <a:pPr>
              <a:buClr>
                <a:schemeClr val="bg1"/>
              </a:buClr>
              <a:buFont typeface="Wingdings" panose="05000000000000000000" pitchFamily="2" charset="2"/>
              <a:buChar char="§"/>
            </a:pPr>
            <a:r>
              <a:rPr lang="en-US" sz="2400" dirty="0">
                <a:solidFill>
                  <a:schemeClr val="bg1"/>
                </a:solidFill>
              </a:rPr>
              <a:t>Helps students improve spelling and awareness of spelling patterns</a:t>
            </a:r>
          </a:p>
          <a:p>
            <a:pPr>
              <a:buClr>
                <a:schemeClr val="bg1"/>
              </a:buClr>
              <a:buFont typeface="Wingdings" panose="05000000000000000000" pitchFamily="2" charset="2"/>
              <a:buChar char="§"/>
            </a:pPr>
            <a:r>
              <a:rPr lang="en-US" sz="2400" dirty="0">
                <a:solidFill>
                  <a:schemeClr val="bg1"/>
                </a:solidFill>
              </a:rPr>
              <a:t>Encourages increased student independence when reading and writing</a:t>
            </a:r>
          </a:p>
          <a:p>
            <a:endParaRPr lang="en-US" sz="2000" dirty="0">
              <a:solidFill>
                <a:schemeClr val="bg1"/>
              </a:solidFill>
            </a:endParaRPr>
          </a:p>
          <a:p>
            <a:endParaRPr lang="en-US" sz="2000" dirty="0">
              <a:solidFill>
                <a:schemeClr val="bg1"/>
              </a:solidFill>
            </a:endParaRPr>
          </a:p>
          <a:p>
            <a:endParaRPr lang="en-US" sz="2000" dirty="0">
              <a:solidFill>
                <a:schemeClr val="bg1"/>
              </a:solidFill>
            </a:endParaRPr>
          </a:p>
        </p:txBody>
      </p:sp>
      <p:pic>
        <p:nvPicPr>
          <p:cNvPr id="7" name="Picture 6" descr="A picture containing text, indoor, ceiling&#10;&#10;Description automatically generated">
            <a:extLst>
              <a:ext uri="{FF2B5EF4-FFF2-40B4-BE49-F238E27FC236}">
                <a16:creationId xmlns:a16="http://schemas.microsoft.com/office/drawing/2014/main" id="{AE364619-0980-4B5B-8BBB-15073EF80D19}"/>
              </a:ext>
            </a:extLst>
          </p:cNvPr>
          <p:cNvPicPr>
            <a:picLocks noChangeAspect="1"/>
          </p:cNvPicPr>
          <p:nvPr/>
        </p:nvPicPr>
        <p:blipFill rotWithShape="1">
          <a:blip r:embed="rId2">
            <a:extLst>
              <a:ext uri="{28A0092B-C50C-407E-A947-70E740481C1C}">
                <a14:useLocalDpi xmlns:a14="http://schemas.microsoft.com/office/drawing/2010/main" val="0"/>
              </a:ext>
            </a:extLst>
          </a:blip>
          <a:srcRect l="3284" t="23473" r="3902" b="36185"/>
          <a:stretch/>
        </p:blipFill>
        <p:spPr>
          <a:xfrm>
            <a:off x="225177" y="570017"/>
            <a:ext cx="4038600" cy="2312272"/>
          </a:xfrm>
          <a:prstGeom prst="rect">
            <a:avLst/>
          </a:prstGeom>
        </p:spPr>
      </p:pic>
      <p:pic>
        <p:nvPicPr>
          <p:cNvPr id="10" name="Picture 9" descr="Graphical user interface&#10;&#10;Description automatically generated">
            <a:extLst>
              <a:ext uri="{FF2B5EF4-FFF2-40B4-BE49-F238E27FC236}">
                <a16:creationId xmlns:a16="http://schemas.microsoft.com/office/drawing/2014/main" id="{8744FA20-F37B-42C0-B760-673A1E801A86}"/>
              </a:ext>
            </a:extLst>
          </p:cNvPr>
          <p:cNvPicPr>
            <a:picLocks noChangeAspect="1"/>
          </p:cNvPicPr>
          <p:nvPr/>
        </p:nvPicPr>
        <p:blipFill rotWithShape="1">
          <a:blip r:embed="rId3">
            <a:extLst>
              <a:ext uri="{28A0092B-C50C-407E-A947-70E740481C1C}">
                <a14:useLocalDpi xmlns:a14="http://schemas.microsoft.com/office/drawing/2010/main" val="0"/>
              </a:ext>
            </a:extLst>
          </a:blip>
          <a:srcRect l="40502" t="27605"/>
          <a:stretch/>
        </p:blipFill>
        <p:spPr>
          <a:xfrm>
            <a:off x="789944" y="3450744"/>
            <a:ext cx="2909067" cy="2375162"/>
          </a:xfrm>
          <a:prstGeom prst="rect">
            <a:avLst/>
          </a:prstGeom>
        </p:spPr>
      </p:pic>
      <p:sp>
        <p:nvSpPr>
          <p:cNvPr id="11" name="TextBox 10">
            <a:extLst>
              <a:ext uri="{FF2B5EF4-FFF2-40B4-BE49-F238E27FC236}">
                <a16:creationId xmlns:a16="http://schemas.microsoft.com/office/drawing/2014/main" id="{4672A9FC-BC44-4DDE-9C60-8FE128BB4924}"/>
              </a:ext>
            </a:extLst>
          </p:cNvPr>
          <p:cNvSpPr txBox="1"/>
          <p:nvPr/>
        </p:nvSpPr>
        <p:spPr>
          <a:xfrm>
            <a:off x="789944" y="2981850"/>
            <a:ext cx="2691142" cy="369332"/>
          </a:xfrm>
          <a:prstGeom prst="rect">
            <a:avLst/>
          </a:prstGeom>
          <a:noFill/>
        </p:spPr>
        <p:txBody>
          <a:bodyPr wrap="square" rtlCol="0">
            <a:spAutoFit/>
          </a:bodyPr>
          <a:lstStyle/>
          <a:p>
            <a:pPr algn="ctr"/>
            <a:r>
              <a:rPr lang="en-US" b="1" dirty="0">
                <a:solidFill>
                  <a:srgbClr val="0070C0"/>
                </a:solidFill>
              </a:rPr>
              <a:t>Medical prefixes/suffixes</a:t>
            </a:r>
          </a:p>
        </p:txBody>
      </p:sp>
      <p:sp>
        <p:nvSpPr>
          <p:cNvPr id="12" name="TextBox 11">
            <a:extLst>
              <a:ext uri="{FF2B5EF4-FFF2-40B4-BE49-F238E27FC236}">
                <a16:creationId xmlns:a16="http://schemas.microsoft.com/office/drawing/2014/main" id="{F80BE6CA-6052-4381-B0FF-0EB8F02B0852}"/>
              </a:ext>
            </a:extLst>
          </p:cNvPr>
          <p:cNvSpPr txBox="1"/>
          <p:nvPr/>
        </p:nvSpPr>
        <p:spPr>
          <a:xfrm>
            <a:off x="898906" y="5925468"/>
            <a:ext cx="2691142" cy="369332"/>
          </a:xfrm>
          <a:prstGeom prst="rect">
            <a:avLst/>
          </a:prstGeom>
          <a:noFill/>
        </p:spPr>
        <p:txBody>
          <a:bodyPr wrap="square" rtlCol="0">
            <a:spAutoFit/>
          </a:bodyPr>
          <a:lstStyle/>
          <a:p>
            <a:pPr algn="ctr"/>
            <a:r>
              <a:rPr lang="en-US" b="1" dirty="0">
                <a:solidFill>
                  <a:srgbClr val="0070C0"/>
                </a:solidFill>
              </a:rPr>
              <a:t>Culinary terminology</a:t>
            </a:r>
          </a:p>
        </p:txBody>
      </p:sp>
    </p:spTree>
    <p:extLst>
      <p:ext uri="{BB962C8B-B14F-4D97-AF65-F5344CB8AC3E}">
        <p14:creationId xmlns:p14="http://schemas.microsoft.com/office/powerpoint/2010/main" val="13112874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AF39297-759E-4BCD-A363-1CE57F1616E4}"/>
              </a:ext>
            </a:extLst>
          </p:cNvPr>
          <p:cNvPicPr>
            <a:picLocks noChangeAspect="1"/>
          </p:cNvPicPr>
          <p:nvPr/>
        </p:nvPicPr>
        <p:blipFill rotWithShape="1">
          <a:blip r:embed="rId3"/>
          <a:srcRect b="25277"/>
          <a:stretch/>
        </p:blipFill>
        <p:spPr>
          <a:xfrm>
            <a:off x="1180022" y="641350"/>
            <a:ext cx="10173778" cy="4578350"/>
          </a:xfrm>
          <a:prstGeom prst="rect">
            <a:avLst/>
          </a:prstGeom>
        </p:spPr>
      </p:pic>
      <p:sp>
        <p:nvSpPr>
          <p:cNvPr id="6" name="Title 1">
            <a:extLst>
              <a:ext uri="{FF2B5EF4-FFF2-40B4-BE49-F238E27FC236}">
                <a16:creationId xmlns:a16="http://schemas.microsoft.com/office/drawing/2014/main" id="{D1BF61A3-24AA-4D84-B85C-A43983236687}"/>
              </a:ext>
            </a:extLst>
          </p:cNvPr>
          <p:cNvSpPr txBox="1">
            <a:spLocks/>
          </p:cNvSpPr>
          <p:nvPr/>
        </p:nvSpPr>
        <p:spPr>
          <a:xfrm>
            <a:off x="1600525" y="5678490"/>
            <a:ext cx="8819497" cy="85566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hlinkClick r:id="rId4"/>
              </a:rPr>
              <a:t>https://www.vocabulary.com/</a:t>
            </a:r>
            <a:endParaRPr lang="en-US" sz="1800" dirty="0"/>
          </a:p>
        </p:txBody>
      </p:sp>
    </p:spTree>
    <p:extLst>
      <p:ext uri="{BB962C8B-B14F-4D97-AF65-F5344CB8AC3E}">
        <p14:creationId xmlns:p14="http://schemas.microsoft.com/office/powerpoint/2010/main" val="22049527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92F539-DAC0-490E-A2A5-ED736BB6769E}"/>
              </a:ext>
            </a:extLst>
          </p:cNvPr>
          <p:cNvSpPr>
            <a:spLocks noGrp="1"/>
          </p:cNvSpPr>
          <p:nvPr>
            <p:ph type="sldNum" sz="quarter" idx="4294967295"/>
          </p:nvPr>
        </p:nvSpPr>
        <p:spPr>
          <a:xfrm>
            <a:off x="8610600" y="6356350"/>
            <a:ext cx="2743200" cy="365125"/>
          </a:xfrm>
          <a:prstGeom prst="rect">
            <a:avLst/>
          </a:prstGeom>
        </p:spPr>
        <p:txBody>
          <a:bodyPr/>
          <a:lstStyle/>
          <a:p>
            <a:fld id="{DEC47EA9-BC59-4739-B09F-0A7A71A9032C}" type="slidenum">
              <a:rPr lang="en-US" smtClean="0"/>
              <a:t>35</a:t>
            </a:fld>
            <a:endParaRPr lang="en-US"/>
          </a:p>
        </p:txBody>
      </p:sp>
      <p:grpSp>
        <p:nvGrpSpPr>
          <p:cNvPr id="10" name="Group 9">
            <a:extLst>
              <a:ext uri="{FF2B5EF4-FFF2-40B4-BE49-F238E27FC236}">
                <a16:creationId xmlns:a16="http://schemas.microsoft.com/office/drawing/2014/main" id="{B4D9ED6A-4226-44A9-8EB6-501736C67724}"/>
              </a:ext>
            </a:extLst>
          </p:cNvPr>
          <p:cNvGrpSpPr/>
          <p:nvPr/>
        </p:nvGrpSpPr>
        <p:grpSpPr>
          <a:xfrm>
            <a:off x="1527492" y="1242615"/>
            <a:ext cx="8802328" cy="5399485"/>
            <a:chOff x="1527492" y="956865"/>
            <a:chExt cx="8802328" cy="5399485"/>
          </a:xfrm>
        </p:grpSpPr>
        <p:pic>
          <p:nvPicPr>
            <p:cNvPr id="6" name="Picture 5">
              <a:extLst>
                <a:ext uri="{FF2B5EF4-FFF2-40B4-BE49-F238E27FC236}">
                  <a16:creationId xmlns:a16="http://schemas.microsoft.com/office/drawing/2014/main" id="{699AC074-70D0-49C0-8975-B141FBFFC1CC}"/>
                </a:ext>
              </a:extLst>
            </p:cNvPr>
            <p:cNvPicPr>
              <a:picLocks noChangeAspect="1"/>
            </p:cNvPicPr>
            <p:nvPr/>
          </p:nvPicPr>
          <p:blipFill rotWithShape="1">
            <a:blip r:embed="rId3"/>
            <a:srcRect b="6930"/>
            <a:stretch/>
          </p:blipFill>
          <p:spPr>
            <a:xfrm>
              <a:off x="1527492" y="956865"/>
              <a:ext cx="8802328" cy="5399485"/>
            </a:xfrm>
            <a:prstGeom prst="rect">
              <a:avLst/>
            </a:prstGeom>
          </p:spPr>
        </p:pic>
        <p:sp>
          <p:nvSpPr>
            <p:cNvPr id="7" name="Rectangle 6">
              <a:extLst>
                <a:ext uri="{FF2B5EF4-FFF2-40B4-BE49-F238E27FC236}">
                  <a16:creationId xmlns:a16="http://schemas.microsoft.com/office/drawing/2014/main" id="{72E2D8BD-0F3B-4C03-9B92-0FC55732DA1A}"/>
                </a:ext>
              </a:extLst>
            </p:cNvPr>
            <p:cNvSpPr/>
            <p:nvPr/>
          </p:nvSpPr>
          <p:spPr>
            <a:xfrm>
              <a:off x="3028950" y="5276850"/>
              <a:ext cx="2263140" cy="62428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Up 7">
              <a:extLst>
                <a:ext uri="{FF2B5EF4-FFF2-40B4-BE49-F238E27FC236}">
                  <a16:creationId xmlns:a16="http://schemas.microsoft.com/office/drawing/2014/main" id="{ECCE99AF-3E5A-4503-AE58-BD02BD5AED3C}"/>
                </a:ext>
              </a:extLst>
            </p:cNvPr>
            <p:cNvSpPr/>
            <p:nvPr/>
          </p:nvSpPr>
          <p:spPr>
            <a:xfrm rot="7618684">
              <a:off x="2463869" y="4721982"/>
              <a:ext cx="233987" cy="988152"/>
            </a:xfrm>
            <a:prstGeom prst="up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itle 1">
            <a:extLst>
              <a:ext uri="{FF2B5EF4-FFF2-40B4-BE49-F238E27FC236}">
                <a16:creationId xmlns:a16="http://schemas.microsoft.com/office/drawing/2014/main" id="{B9AF819D-3C71-47E0-BC8F-27518957D3C0}"/>
              </a:ext>
            </a:extLst>
          </p:cNvPr>
          <p:cNvSpPr txBox="1">
            <a:spLocks/>
          </p:cNvSpPr>
          <p:nvPr/>
        </p:nvSpPr>
        <p:spPr>
          <a:xfrm>
            <a:off x="1527493" y="1"/>
            <a:ext cx="8802327" cy="124261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pPr>
            <a:r>
              <a:rPr lang="en-US" sz="3600" b="1" dirty="0">
                <a:solidFill>
                  <a:schemeClr val="accent6"/>
                </a:solidFill>
              </a:rPr>
              <a:t>Other Assistive Technology to Support </a:t>
            </a:r>
          </a:p>
          <a:p>
            <a:pPr algn="ctr">
              <a:lnSpc>
                <a:spcPct val="100000"/>
              </a:lnSpc>
              <a:spcBef>
                <a:spcPts val="0"/>
              </a:spcBef>
            </a:pPr>
            <a:r>
              <a:rPr lang="en-US" sz="3600" b="1" dirty="0">
                <a:solidFill>
                  <a:schemeClr val="accent6"/>
                </a:solidFill>
              </a:rPr>
              <a:t>Reading-related Functional Limitations</a:t>
            </a:r>
          </a:p>
        </p:txBody>
      </p:sp>
    </p:spTree>
    <p:extLst>
      <p:ext uri="{BB962C8B-B14F-4D97-AF65-F5344CB8AC3E}">
        <p14:creationId xmlns:p14="http://schemas.microsoft.com/office/powerpoint/2010/main" val="29928361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7226" y="1283276"/>
            <a:ext cx="4321184" cy="2642393"/>
          </a:xfrm>
        </p:spPr>
        <p:txBody>
          <a:bodyPr anchor="b">
            <a:normAutofit/>
          </a:bodyPr>
          <a:lstStyle/>
          <a:p>
            <a:r>
              <a:rPr lang="en-US" sz="4000" dirty="0"/>
              <a:t>Resources</a:t>
            </a:r>
          </a:p>
        </p:txBody>
      </p:sp>
      <p:pic>
        <p:nvPicPr>
          <p:cNvPr id="6" name="Picture 5">
            <a:extLst>
              <a:ext uri="{FF2B5EF4-FFF2-40B4-BE49-F238E27FC236}">
                <a16:creationId xmlns:a16="http://schemas.microsoft.com/office/drawing/2014/main" id="{03A335B4-DB38-48DA-A5A4-8315526359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4164" y="1283276"/>
            <a:ext cx="5749636" cy="4312227"/>
          </a:xfrm>
          <a:prstGeom prst="rect">
            <a:avLst/>
          </a:prstGeom>
        </p:spPr>
      </p:pic>
    </p:spTree>
    <p:extLst>
      <p:ext uri="{BB962C8B-B14F-4D97-AF65-F5344CB8AC3E}">
        <p14:creationId xmlns:p14="http://schemas.microsoft.com/office/powerpoint/2010/main" val="30746944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B4E8C22-F079-4E09-BC61-00AA6E84FAB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10902" y="1083975"/>
            <a:ext cx="8120991" cy="4690050"/>
          </a:xfrm>
          <a:prstGeom prst="rect">
            <a:avLst/>
          </a:prstGeom>
        </p:spPr>
      </p:pic>
      <p:sp>
        <p:nvSpPr>
          <p:cNvPr id="5" name="Title 1">
            <a:extLst>
              <a:ext uri="{FF2B5EF4-FFF2-40B4-BE49-F238E27FC236}">
                <a16:creationId xmlns:a16="http://schemas.microsoft.com/office/drawing/2014/main" id="{BE3B36F1-1DF6-409D-A22C-FFB030EAF4C2}"/>
              </a:ext>
            </a:extLst>
          </p:cNvPr>
          <p:cNvSpPr txBox="1">
            <a:spLocks/>
          </p:cNvSpPr>
          <p:nvPr/>
        </p:nvSpPr>
        <p:spPr>
          <a:xfrm>
            <a:off x="439386" y="2791717"/>
            <a:ext cx="3371516" cy="1274566"/>
          </a:xfrm>
          <a:prstGeom prst="rect">
            <a:avLst/>
          </a:prstGeom>
        </p:spPr>
        <p:txBody>
          <a:bodyP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700" b="1" dirty="0">
                <a:solidFill>
                  <a:schemeClr val="accent6"/>
                </a:solidFill>
                <a:latin typeface="+mn-lt"/>
              </a:rPr>
              <a:t>Understood</a:t>
            </a:r>
            <a:br>
              <a:rPr lang="en-US" sz="3600" dirty="0">
                <a:latin typeface="+mn-lt"/>
              </a:rPr>
            </a:br>
            <a:r>
              <a:rPr lang="en-US" sz="2700" dirty="0">
                <a:latin typeface="+mn-lt"/>
              </a:rPr>
              <a:t>www.understood.org</a:t>
            </a:r>
          </a:p>
        </p:txBody>
      </p:sp>
    </p:spTree>
    <p:extLst>
      <p:ext uri="{BB962C8B-B14F-4D97-AF65-F5344CB8AC3E}">
        <p14:creationId xmlns:p14="http://schemas.microsoft.com/office/powerpoint/2010/main" val="23322351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7165" y="5090452"/>
            <a:ext cx="10913165" cy="1431737"/>
          </a:xfrm>
        </p:spPr>
        <p:txBody>
          <a:bodyPr>
            <a:normAutofit/>
          </a:bodyPr>
          <a:lstStyle/>
          <a:p>
            <a:pPr algn="ctr"/>
            <a:r>
              <a:rPr lang="en-US" sz="2400" dirty="0">
                <a:solidFill>
                  <a:schemeClr val="accent6"/>
                </a:solidFill>
                <a:latin typeface="+mn-lt"/>
              </a:rPr>
              <a:t>https://www.texthelp.com/en-us/company/education-blog/september-2016/10-free-reading-resources-teachers/</a:t>
            </a:r>
            <a:endParaRPr lang="en-US" sz="2400" b="0" dirty="0">
              <a:solidFill>
                <a:schemeClr val="accent6"/>
              </a:solidFill>
              <a:latin typeface="+mn-lt"/>
            </a:endParaRPr>
          </a:p>
        </p:txBody>
      </p:sp>
      <p:pic>
        <p:nvPicPr>
          <p:cNvPr id="5" name="Picture 4">
            <a:extLst>
              <a:ext uri="{FF2B5EF4-FFF2-40B4-BE49-F238E27FC236}">
                <a16:creationId xmlns:a16="http://schemas.microsoft.com/office/drawing/2014/main" id="{7F54B0F4-5AB6-4344-BAFC-F975AC14A551}"/>
              </a:ext>
            </a:extLst>
          </p:cNvPr>
          <p:cNvPicPr>
            <a:picLocks noChangeAspect="1"/>
          </p:cNvPicPr>
          <p:nvPr/>
        </p:nvPicPr>
        <p:blipFill>
          <a:blip r:embed="rId3"/>
          <a:stretch>
            <a:fillRect/>
          </a:stretch>
        </p:blipFill>
        <p:spPr>
          <a:xfrm>
            <a:off x="560882" y="120900"/>
            <a:ext cx="5512444" cy="4969552"/>
          </a:xfrm>
          <a:prstGeom prst="rect">
            <a:avLst/>
          </a:prstGeom>
          <a:ln>
            <a:solidFill>
              <a:schemeClr val="accent6"/>
            </a:solidFill>
          </a:ln>
        </p:spPr>
      </p:pic>
      <p:pic>
        <p:nvPicPr>
          <p:cNvPr id="6" name="Picture 5">
            <a:extLst>
              <a:ext uri="{FF2B5EF4-FFF2-40B4-BE49-F238E27FC236}">
                <a16:creationId xmlns:a16="http://schemas.microsoft.com/office/drawing/2014/main" id="{5523C5C4-FDF0-44CF-8D61-8407706DA304}"/>
              </a:ext>
            </a:extLst>
          </p:cNvPr>
          <p:cNvPicPr>
            <a:picLocks noChangeAspect="1"/>
          </p:cNvPicPr>
          <p:nvPr/>
        </p:nvPicPr>
        <p:blipFill rotWithShape="1">
          <a:blip r:embed="rId4"/>
          <a:srcRect r="10287"/>
          <a:stretch/>
        </p:blipFill>
        <p:spPr>
          <a:xfrm>
            <a:off x="6223747" y="824253"/>
            <a:ext cx="5512444" cy="3562847"/>
          </a:xfrm>
          <a:prstGeom prst="rect">
            <a:avLst/>
          </a:prstGeom>
          <a:ln>
            <a:solidFill>
              <a:schemeClr val="accent6"/>
            </a:solidFill>
          </a:ln>
        </p:spPr>
      </p:pic>
    </p:spTree>
    <p:extLst>
      <p:ext uri="{BB962C8B-B14F-4D97-AF65-F5344CB8AC3E}">
        <p14:creationId xmlns:p14="http://schemas.microsoft.com/office/powerpoint/2010/main" val="23365986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10139" y="5257800"/>
            <a:ext cx="9561444" cy="941057"/>
          </a:xfrm>
        </p:spPr>
        <p:txBody>
          <a:bodyPr>
            <a:normAutofit fontScale="90000"/>
          </a:bodyPr>
          <a:lstStyle/>
          <a:p>
            <a:pPr algn="ctr"/>
            <a:r>
              <a:rPr lang="en-US" sz="3600" b="1" dirty="0">
                <a:solidFill>
                  <a:schemeClr val="accent6"/>
                </a:solidFill>
                <a:latin typeface="+mn-lt"/>
              </a:rPr>
              <a:t>Job Corps Disability Website</a:t>
            </a:r>
            <a:br>
              <a:rPr lang="en-US" sz="3600" dirty="0">
                <a:solidFill>
                  <a:schemeClr val="accent6"/>
                </a:solidFill>
                <a:latin typeface="+mn-lt"/>
              </a:rPr>
            </a:br>
            <a:r>
              <a:rPr lang="en-US" sz="2700" dirty="0">
                <a:solidFill>
                  <a:schemeClr val="accent6"/>
                </a:solidFill>
                <a:latin typeface="+mn-lt"/>
              </a:rPr>
              <a:t>https://supportservices.jobcorps.gov/disability/Pages/default.aspx</a:t>
            </a:r>
            <a:endParaRPr lang="en-US" sz="2700" b="0" dirty="0">
              <a:solidFill>
                <a:schemeClr val="accent6"/>
              </a:solidFill>
              <a:latin typeface="+mn-l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5347" y="487608"/>
            <a:ext cx="9771027" cy="4550959"/>
          </a:xfrm>
          <a:prstGeom prst="rect">
            <a:avLst/>
          </a:prstGeom>
        </p:spPr>
      </p:pic>
    </p:spTree>
    <p:extLst>
      <p:ext uri="{BB962C8B-B14F-4D97-AF65-F5344CB8AC3E}">
        <p14:creationId xmlns:p14="http://schemas.microsoft.com/office/powerpoint/2010/main" val="318595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Reading Disorders</a:t>
            </a:r>
          </a:p>
        </p:txBody>
      </p:sp>
      <p:sp>
        <p:nvSpPr>
          <p:cNvPr id="5" name="Content Placeholder 4"/>
          <p:cNvSpPr>
            <a:spLocks noGrp="1"/>
          </p:cNvSpPr>
          <p:nvPr>
            <p:ph idx="1"/>
          </p:nvPr>
        </p:nvSpPr>
        <p:spPr>
          <a:xfrm>
            <a:off x="838200" y="1690688"/>
            <a:ext cx="10515600" cy="4895850"/>
          </a:xfrm>
        </p:spPr>
        <p:txBody>
          <a:bodyPr>
            <a:normAutofit fontScale="85000" lnSpcReduction="10000"/>
          </a:bodyPr>
          <a:lstStyle/>
          <a:p>
            <a:pPr>
              <a:lnSpc>
                <a:spcPct val="134000"/>
              </a:lnSpc>
              <a:spcAft>
                <a:spcPts val="0"/>
              </a:spcAft>
            </a:pPr>
            <a:r>
              <a:rPr lang="en-US" dirty="0"/>
              <a:t>Reading disorders occur when a person </a:t>
            </a:r>
            <a:r>
              <a:rPr lang="en-US" b="1" dirty="0">
                <a:solidFill>
                  <a:srgbClr val="0070C0"/>
                </a:solidFill>
              </a:rPr>
              <a:t>has trouble with any part of the reading process</a:t>
            </a:r>
            <a:r>
              <a:rPr lang="en-US" dirty="0"/>
              <a:t>. </a:t>
            </a:r>
          </a:p>
          <a:p>
            <a:pPr>
              <a:lnSpc>
                <a:spcPct val="134000"/>
              </a:lnSpc>
              <a:spcAft>
                <a:spcPts val="0"/>
              </a:spcAft>
            </a:pPr>
            <a:r>
              <a:rPr lang="en-US" dirty="0"/>
              <a:t>These disorders are present from a young age and </a:t>
            </a:r>
            <a:r>
              <a:rPr lang="en-US" i="1" dirty="0"/>
              <a:t>usually</a:t>
            </a:r>
            <a:r>
              <a:rPr lang="en-US" dirty="0"/>
              <a:t> result from </a:t>
            </a:r>
            <a:r>
              <a:rPr lang="en-US" b="1" dirty="0">
                <a:solidFill>
                  <a:srgbClr val="0070C0"/>
                </a:solidFill>
              </a:rPr>
              <a:t>specific differences in the way the brain processes language</a:t>
            </a:r>
            <a:r>
              <a:rPr lang="en-US" dirty="0"/>
              <a:t>.</a:t>
            </a:r>
          </a:p>
          <a:p>
            <a:pPr>
              <a:lnSpc>
                <a:spcPct val="134000"/>
              </a:lnSpc>
              <a:spcAft>
                <a:spcPts val="0"/>
              </a:spcAft>
            </a:pPr>
            <a:r>
              <a:rPr lang="en-US" dirty="0"/>
              <a:t>There are many different symptoms and types of reading disorders, and not everyone with a reading disorder has every symptom. </a:t>
            </a:r>
          </a:p>
          <a:p>
            <a:pPr>
              <a:lnSpc>
                <a:spcPct val="134000"/>
              </a:lnSpc>
              <a:spcAft>
                <a:spcPts val="0"/>
              </a:spcAft>
            </a:pPr>
            <a:r>
              <a:rPr lang="en-US" dirty="0"/>
              <a:t>Reading disorders are not a type of </a:t>
            </a:r>
            <a:r>
              <a:rPr lang="en-US" b="1" dirty="0">
                <a:hlinkClick r:id="rId3"/>
              </a:rPr>
              <a:t>intellectual and development disorder</a:t>
            </a:r>
            <a:r>
              <a:rPr lang="en-US" dirty="0"/>
              <a:t>, and they are not a sign of lower intelligence or unwillingness to learn.  </a:t>
            </a:r>
          </a:p>
          <a:p>
            <a:pPr lvl="1">
              <a:lnSpc>
                <a:spcPct val="134000"/>
              </a:lnSpc>
              <a:spcAft>
                <a:spcPts val="0"/>
              </a:spcAft>
            </a:pPr>
            <a:r>
              <a:rPr lang="en-US" b="1" dirty="0">
                <a:solidFill>
                  <a:schemeClr val="accent6"/>
                </a:solidFill>
              </a:rPr>
              <a:t>However, many of the accommodations and strategies we are going to discuss today also can assist individuals with reading challenges due to an intellectual disability.</a:t>
            </a:r>
          </a:p>
        </p:txBody>
      </p:sp>
    </p:spTree>
    <p:extLst>
      <p:ext uri="{BB962C8B-B14F-4D97-AF65-F5344CB8AC3E}">
        <p14:creationId xmlns:p14="http://schemas.microsoft.com/office/powerpoint/2010/main" val="29013542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chemeClr val="accent6"/>
        </a:solid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a:xfrm>
            <a:off x="1523998" y="5123131"/>
            <a:ext cx="9144000" cy="893794"/>
          </a:xfrm>
        </p:spPr>
        <p:txBody>
          <a:bodyPr>
            <a:normAutofit fontScale="90000"/>
          </a:bodyPr>
          <a:lstStyle/>
          <a:p>
            <a:r>
              <a:rPr lang="en-US" dirty="0"/>
              <a:t>Thank you for attending!</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1827" y="0"/>
            <a:ext cx="7028343" cy="4682799"/>
          </a:xfrm>
          <a:prstGeom prst="rect">
            <a:avLst/>
          </a:prstGeom>
        </p:spPr>
      </p:pic>
    </p:spTree>
    <p:extLst>
      <p:ext uri="{BB962C8B-B14F-4D97-AF65-F5344CB8AC3E}">
        <p14:creationId xmlns:p14="http://schemas.microsoft.com/office/powerpoint/2010/main" val="295594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Other Conditions where Students may have Corresponding Reading Difficulties </a:t>
            </a:r>
          </a:p>
        </p:txBody>
      </p:sp>
      <p:sp>
        <p:nvSpPr>
          <p:cNvPr id="3" name="Content Placeholder 2"/>
          <p:cNvSpPr>
            <a:spLocks noGrp="1"/>
          </p:cNvSpPr>
          <p:nvPr>
            <p:ph idx="1"/>
          </p:nvPr>
        </p:nvSpPr>
        <p:spPr>
          <a:xfrm>
            <a:off x="838200" y="1825625"/>
            <a:ext cx="6405748" cy="4351338"/>
          </a:xfrm>
        </p:spPr>
        <p:txBody>
          <a:bodyPr>
            <a:normAutofit lnSpcReduction="10000"/>
          </a:bodyPr>
          <a:lstStyle/>
          <a:p>
            <a:r>
              <a:rPr lang="en-US" dirty="0"/>
              <a:t>Can go beyond Learning Disabilities…</a:t>
            </a:r>
          </a:p>
          <a:p>
            <a:pPr lvl="1"/>
            <a:r>
              <a:rPr lang="en-US" dirty="0"/>
              <a:t>Attention Deficit Hyperactivity Disorder (ADHD)</a:t>
            </a:r>
          </a:p>
          <a:p>
            <a:pPr lvl="1"/>
            <a:r>
              <a:rPr lang="en-US" dirty="0"/>
              <a:t>Anxiety</a:t>
            </a:r>
          </a:p>
          <a:p>
            <a:pPr lvl="1"/>
            <a:r>
              <a:rPr lang="en-US" dirty="0"/>
              <a:t>Spectrum-related or Developmental Disorders</a:t>
            </a:r>
          </a:p>
          <a:p>
            <a:pPr lvl="1"/>
            <a:r>
              <a:rPr lang="en-US" dirty="0"/>
              <a:t>Visual Impairments</a:t>
            </a:r>
          </a:p>
          <a:p>
            <a:pPr lvl="1"/>
            <a:r>
              <a:rPr lang="en-US" dirty="0"/>
              <a:t>Intellectual Disabilities or Traumatic Brain Injuries</a:t>
            </a:r>
          </a:p>
          <a:p>
            <a:pPr lvl="1"/>
            <a:endParaRPr lang="en-US" dirty="0"/>
          </a:p>
          <a:p>
            <a:endParaRPr lang="en-US" dirty="0"/>
          </a:p>
        </p:txBody>
      </p:sp>
      <p:sp>
        <p:nvSpPr>
          <p:cNvPr id="5" name="TextBox 4">
            <a:extLst>
              <a:ext uri="{FF2B5EF4-FFF2-40B4-BE49-F238E27FC236}">
                <a16:creationId xmlns:a16="http://schemas.microsoft.com/office/drawing/2014/main" id="{BCFDFC96-7197-4063-9C57-229D26563FDF}"/>
              </a:ext>
            </a:extLst>
          </p:cNvPr>
          <p:cNvSpPr txBox="1"/>
          <p:nvPr/>
        </p:nvSpPr>
        <p:spPr>
          <a:xfrm>
            <a:off x="7829138" y="2213984"/>
            <a:ext cx="3214914" cy="2825453"/>
          </a:xfrm>
          <a:prstGeom prst="rect">
            <a:avLst/>
          </a:prstGeom>
          <a:solidFill>
            <a:srgbClr val="0070C0"/>
          </a:solidFill>
        </p:spPr>
        <p:txBody>
          <a:bodyPr wrap="square" rtlCol="0">
            <a:spAutoFit/>
          </a:bodyPr>
          <a:lstStyle/>
          <a:p>
            <a:pPr algn="ctr">
              <a:lnSpc>
                <a:spcPct val="114000"/>
              </a:lnSpc>
              <a:spcBef>
                <a:spcPts val="600"/>
              </a:spcBef>
            </a:pPr>
            <a:r>
              <a:rPr lang="en-US" sz="2800" dirty="0">
                <a:solidFill>
                  <a:schemeClr val="bg1"/>
                </a:solidFill>
              </a:rPr>
              <a:t>How might other non-reading related conditions contribute to reading difficulties?</a:t>
            </a:r>
          </a:p>
          <a:p>
            <a:pPr algn="ctr"/>
            <a:endParaRPr lang="en-US" dirty="0">
              <a:solidFill>
                <a:schemeClr val="bg1"/>
              </a:solidFill>
            </a:endParaRPr>
          </a:p>
        </p:txBody>
      </p:sp>
    </p:spTree>
    <p:extLst>
      <p:ext uri="{BB962C8B-B14F-4D97-AF65-F5344CB8AC3E}">
        <p14:creationId xmlns:p14="http://schemas.microsoft.com/office/powerpoint/2010/main" val="40934039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5930" y="1249506"/>
            <a:ext cx="3712854" cy="4358987"/>
          </a:xfrm>
        </p:spPr>
        <p:txBody>
          <a:bodyPr anchor="b">
            <a:normAutofit fontScale="90000"/>
          </a:bodyPr>
          <a:lstStyle/>
          <a:p>
            <a:pPr>
              <a:lnSpc>
                <a:spcPct val="114000"/>
              </a:lnSpc>
            </a:pPr>
            <a:r>
              <a:rPr lang="en-US" dirty="0"/>
              <a:t>Functional Limitations Related to Reading Disabilities/ Disorders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1887" y="1400696"/>
            <a:ext cx="5811982" cy="4358987"/>
          </a:xfrm>
          <a:prstGeom prst="rect">
            <a:avLst/>
          </a:prstGeom>
        </p:spPr>
      </p:pic>
    </p:spTree>
    <p:extLst>
      <p:ext uri="{BB962C8B-B14F-4D97-AF65-F5344CB8AC3E}">
        <p14:creationId xmlns:p14="http://schemas.microsoft.com/office/powerpoint/2010/main" val="31285551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5A7365-EA94-45E6-9C30-847036ACBC81}"/>
              </a:ext>
            </a:extLst>
          </p:cNvPr>
          <p:cNvSpPr>
            <a:spLocks noGrp="1"/>
          </p:cNvSpPr>
          <p:nvPr>
            <p:ph type="title"/>
          </p:nvPr>
        </p:nvSpPr>
        <p:spPr>
          <a:xfrm>
            <a:off x="6513788" y="365125"/>
            <a:ext cx="4840010" cy="1807305"/>
          </a:xfrm>
        </p:spPr>
        <p:txBody>
          <a:bodyPr>
            <a:normAutofit/>
          </a:bodyPr>
          <a:lstStyle/>
          <a:p>
            <a:r>
              <a:rPr lang="en-US" u="sng" dirty="0"/>
              <a:t>Overarching</a:t>
            </a:r>
            <a:r>
              <a:rPr lang="en-US" dirty="0"/>
              <a:t> Functional Limitations of Reading Disorders</a:t>
            </a:r>
          </a:p>
        </p:txBody>
      </p:sp>
      <p:pic>
        <p:nvPicPr>
          <p:cNvPr id="5" name="Picture 4" descr="Glasses on top of a book">
            <a:extLst>
              <a:ext uri="{FF2B5EF4-FFF2-40B4-BE49-F238E27FC236}">
                <a16:creationId xmlns:a16="http://schemas.microsoft.com/office/drawing/2014/main" id="{8CF36623-13D1-4857-9ACF-AC3A3B7EA0A7}"/>
              </a:ext>
            </a:extLst>
          </p:cNvPr>
          <p:cNvPicPr>
            <a:picLocks noChangeAspect="1"/>
          </p:cNvPicPr>
          <p:nvPr/>
        </p:nvPicPr>
        <p:blipFill rotWithShape="1">
          <a:blip r:embed="rId2"/>
          <a:srcRect l="7790" r="33122"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4DB9F7A6-9449-44AD-A66B-2632347CCA69}"/>
              </a:ext>
            </a:extLst>
          </p:cNvPr>
          <p:cNvSpPr>
            <a:spLocks noGrp="1"/>
          </p:cNvSpPr>
          <p:nvPr>
            <p:ph idx="1"/>
          </p:nvPr>
        </p:nvSpPr>
        <p:spPr>
          <a:xfrm>
            <a:off x="6513788" y="2257425"/>
            <a:ext cx="4840010" cy="4107749"/>
          </a:xfrm>
        </p:spPr>
        <p:txBody>
          <a:bodyPr>
            <a:normAutofit fontScale="92500"/>
          </a:bodyPr>
          <a:lstStyle/>
          <a:p>
            <a:pPr>
              <a:lnSpc>
                <a:spcPct val="100000"/>
              </a:lnSpc>
              <a:spcAft>
                <a:spcPts val="0"/>
              </a:spcAft>
            </a:pPr>
            <a:r>
              <a:rPr lang="en-US" sz="2400" b="1" dirty="0">
                <a:solidFill>
                  <a:srgbClr val="0070C0"/>
                </a:solidFill>
              </a:rPr>
              <a:t>Word decoding challenges: </a:t>
            </a:r>
            <a:r>
              <a:rPr lang="en-US" sz="2400" dirty="0"/>
              <a:t>difficulty applying knowledge of letter-sound relationships, including knowledge of letter patterns, to correctly pronounce written words.</a:t>
            </a:r>
          </a:p>
          <a:p>
            <a:pPr>
              <a:lnSpc>
                <a:spcPct val="100000"/>
              </a:lnSpc>
              <a:spcAft>
                <a:spcPts val="0"/>
              </a:spcAft>
            </a:pPr>
            <a:r>
              <a:rPr lang="en-US" sz="2400" b="1" dirty="0">
                <a:solidFill>
                  <a:srgbClr val="0070C0"/>
                </a:solidFill>
              </a:rPr>
              <a:t>Lack of fluency: </a:t>
            </a:r>
            <a:r>
              <a:rPr lang="en-US" sz="2400" dirty="0"/>
              <a:t>difficulty reading quickly, accurately, and with proper expression (if reading aloud).</a:t>
            </a:r>
          </a:p>
          <a:p>
            <a:pPr>
              <a:lnSpc>
                <a:spcPct val="100000"/>
              </a:lnSpc>
              <a:spcAft>
                <a:spcPts val="0"/>
              </a:spcAft>
            </a:pPr>
            <a:r>
              <a:rPr lang="en-US" sz="2400" b="1" dirty="0">
                <a:solidFill>
                  <a:srgbClr val="0070C0"/>
                </a:solidFill>
              </a:rPr>
              <a:t>Poor reading comprehension:  </a:t>
            </a:r>
            <a:r>
              <a:rPr lang="en-US" sz="2400" dirty="0"/>
              <a:t>difficulty understanding what was read.</a:t>
            </a:r>
          </a:p>
          <a:p>
            <a:pPr>
              <a:lnSpc>
                <a:spcPct val="100000"/>
              </a:lnSpc>
            </a:pPr>
            <a:endParaRPr lang="en-US" sz="2000" dirty="0"/>
          </a:p>
          <a:p>
            <a:pPr marL="0" indent="0">
              <a:lnSpc>
                <a:spcPct val="100000"/>
              </a:lnSpc>
              <a:buNone/>
            </a:pPr>
            <a:endParaRPr lang="en-US" sz="1700" dirty="0"/>
          </a:p>
        </p:txBody>
      </p:sp>
      <p:sp>
        <p:nvSpPr>
          <p:cNvPr id="6" name="Slide Number Placeholder 5">
            <a:extLst>
              <a:ext uri="{FF2B5EF4-FFF2-40B4-BE49-F238E27FC236}">
                <a16:creationId xmlns:a16="http://schemas.microsoft.com/office/drawing/2014/main" id="{E0969477-181E-4BD8-AEA8-B4EA9F3B39D1}"/>
              </a:ext>
            </a:extLst>
          </p:cNvPr>
          <p:cNvSpPr txBox="1">
            <a:spLocks/>
          </p:cNvSpPr>
          <p:nvPr/>
        </p:nvSpPr>
        <p:spPr>
          <a:xfrm>
            <a:off x="-3" y="6143037"/>
            <a:ext cx="638631" cy="365125"/>
          </a:xfrm>
          <a:prstGeom prst="rect">
            <a:avLst/>
          </a:prstGeom>
          <a:solidFill>
            <a:srgbClr val="C00000"/>
          </a:solidFill>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C47EA9-BC59-4739-B09F-0A7A71A9032C}" type="slidenum">
              <a:rPr lang="en-US" smtClean="0"/>
              <a:pPr/>
              <a:t>7</a:t>
            </a:fld>
            <a:endParaRPr lang="en-US" dirty="0"/>
          </a:p>
        </p:txBody>
      </p:sp>
    </p:spTree>
    <p:extLst>
      <p:ext uri="{BB962C8B-B14F-4D97-AF65-F5344CB8AC3E}">
        <p14:creationId xmlns:p14="http://schemas.microsoft.com/office/powerpoint/2010/main" val="7181364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5A7365-EA94-45E6-9C30-847036ACBC81}"/>
              </a:ext>
            </a:extLst>
          </p:cNvPr>
          <p:cNvSpPr>
            <a:spLocks noGrp="1"/>
          </p:cNvSpPr>
          <p:nvPr>
            <p:ph type="title"/>
          </p:nvPr>
        </p:nvSpPr>
        <p:spPr>
          <a:xfrm>
            <a:off x="6513788" y="365125"/>
            <a:ext cx="4840010" cy="1807305"/>
          </a:xfrm>
        </p:spPr>
        <p:txBody>
          <a:bodyPr>
            <a:normAutofit/>
          </a:bodyPr>
          <a:lstStyle/>
          <a:p>
            <a:r>
              <a:rPr lang="en-US" u="sng" dirty="0"/>
              <a:t>Common Difficulties </a:t>
            </a:r>
            <a:r>
              <a:rPr lang="en-US" dirty="0"/>
              <a:t>While Reading</a:t>
            </a:r>
          </a:p>
        </p:txBody>
      </p:sp>
      <p:pic>
        <p:nvPicPr>
          <p:cNvPr id="5" name="Picture 4" descr="Glasses on top of a book">
            <a:extLst>
              <a:ext uri="{FF2B5EF4-FFF2-40B4-BE49-F238E27FC236}">
                <a16:creationId xmlns:a16="http://schemas.microsoft.com/office/drawing/2014/main" id="{8CF36623-13D1-4857-9ACF-AC3A3B7EA0A7}"/>
              </a:ext>
            </a:extLst>
          </p:cNvPr>
          <p:cNvPicPr>
            <a:picLocks noChangeAspect="1"/>
          </p:cNvPicPr>
          <p:nvPr/>
        </p:nvPicPr>
        <p:blipFill rotWithShape="1">
          <a:blip r:embed="rId2"/>
          <a:srcRect l="7790" r="33122"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4DB9F7A6-9449-44AD-A66B-2632347CCA69}"/>
              </a:ext>
            </a:extLst>
          </p:cNvPr>
          <p:cNvSpPr>
            <a:spLocks noGrp="1"/>
          </p:cNvSpPr>
          <p:nvPr>
            <p:ph idx="1"/>
          </p:nvPr>
        </p:nvSpPr>
        <p:spPr>
          <a:xfrm>
            <a:off x="6513788" y="1923803"/>
            <a:ext cx="4840010" cy="4441371"/>
          </a:xfrm>
        </p:spPr>
        <p:txBody>
          <a:bodyPr>
            <a:normAutofit/>
          </a:bodyPr>
          <a:lstStyle/>
          <a:p>
            <a:pPr>
              <a:lnSpc>
                <a:spcPct val="100000"/>
              </a:lnSpc>
              <a:spcAft>
                <a:spcPts val="0"/>
              </a:spcAft>
            </a:pPr>
            <a:r>
              <a:rPr lang="en-US" sz="2400" b="1" dirty="0">
                <a:solidFill>
                  <a:srgbClr val="0070C0"/>
                </a:solidFill>
              </a:rPr>
              <a:t>Losing your place</a:t>
            </a:r>
          </a:p>
          <a:p>
            <a:pPr lvl="1">
              <a:lnSpc>
                <a:spcPct val="100000"/>
              </a:lnSpc>
              <a:spcAft>
                <a:spcPts val="0"/>
              </a:spcAft>
            </a:pPr>
            <a:r>
              <a:rPr lang="en-US" sz="2000" dirty="0"/>
              <a:t>Have you ever lost your place while reading within a sentence or within a passage or paragraph?</a:t>
            </a:r>
          </a:p>
          <a:p>
            <a:pPr>
              <a:lnSpc>
                <a:spcPct val="100000"/>
              </a:lnSpc>
              <a:spcAft>
                <a:spcPts val="0"/>
              </a:spcAft>
            </a:pPr>
            <a:r>
              <a:rPr lang="en-US" sz="2400" b="1" dirty="0">
                <a:solidFill>
                  <a:srgbClr val="0070C0"/>
                </a:solidFill>
              </a:rPr>
              <a:t>Losing your focus</a:t>
            </a:r>
          </a:p>
          <a:p>
            <a:pPr lvl="1">
              <a:lnSpc>
                <a:spcPct val="100000"/>
              </a:lnSpc>
              <a:spcAft>
                <a:spcPts val="0"/>
              </a:spcAft>
            </a:pPr>
            <a:r>
              <a:rPr lang="en-US" sz="2000" dirty="0"/>
              <a:t>Have you ever been reading a passage and realized halfway through that you have no idea what you have just read? </a:t>
            </a:r>
          </a:p>
          <a:p>
            <a:pPr>
              <a:lnSpc>
                <a:spcPct val="100000"/>
              </a:lnSpc>
              <a:spcAft>
                <a:spcPts val="0"/>
              </a:spcAft>
            </a:pPr>
            <a:r>
              <a:rPr lang="en-US" sz="2400" b="1" dirty="0">
                <a:solidFill>
                  <a:srgbClr val="0070C0"/>
                </a:solidFill>
              </a:rPr>
              <a:t>Forgetting what you have read</a:t>
            </a:r>
          </a:p>
          <a:p>
            <a:pPr lvl="1">
              <a:lnSpc>
                <a:spcPct val="100000"/>
              </a:lnSpc>
              <a:spcAft>
                <a:spcPts val="0"/>
              </a:spcAft>
            </a:pPr>
            <a:r>
              <a:rPr lang="en-US" sz="2000" dirty="0"/>
              <a:t>Have you ever come to the end of the passage and cannot recall what it was about? </a:t>
            </a:r>
          </a:p>
          <a:p>
            <a:pPr>
              <a:lnSpc>
                <a:spcPct val="100000"/>
              </a:lnSpc>
            </a:pPr>
            <a:endParaRPr lang="en-US" sz="2000" dirty="0"/>
          </a:p>
          <a:p>
            <a:pPr marL="0" indent="0">
              <a:lnSpc>
                <a:spcPct val="100000"/>
              </a:lnSpc>
              <a:buNone/>
            </a:pPr>
            <a:endParaRPr lang="en-US" sz="1700" dirty="0"/>
          </a:p>
        </p:txBody>
      </p:sp>
      <p:sp>
        <p:nvSpPr>
          <p:cNvPr id="6" name="Slide Number Placeholder 5">
            <a:extLst>
              <a:ext uri="{FF2B5EF4-FFF2-40B4-BE49-F238E27FC236}">
                <a16:creationId xmlns:a16="http://schemas.microsoft.com/office/drawing/2014/main" id="{E0969477-181E-4BD8-AEA8-B4EA9F3B39D1}"/>
              </a:ext>
            </a:extLst>
          </p:cNvPr>
          <p:cNvSpPr txBox="1">
            <a:spLocks/>
          </p:cNvSpPr>
          <p:nvPr/>
        </p:nvSpPr>
        <p:spPr>
          <a:xfrm>
            <a:off x="-3" y="6143037"/>
            <a:ext cx="638631" cy="365125"/>
          </a:xfrm>
          <a:prstGeom prst="rect">
            <a:avLst/>
          </a:prstGeom>
          <a:solidFill>
            <a:srgbClr val="C00000"/>
          </a:solidFill>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C47EA9-BC59-4739-B09F-0A7A71A9032C}" type="slidenum">
              <a:rPr lang="en-US" smtClean="0"/>
              <a:pPr/>
              <a:t>8</a:t>
            </a:fld>
            <a:endParaRPr lang="en-US" dirty="0"/>
          </a:p>
        </p:txBody>
      </p:sp>
    </p:spTree>
    <p:extLst>
      <p:ext uri="{BB962C8B-B14F-4D97-AF65-F5344CB8AC3E}">
        <p14:creationId xmlns:p14="http://schemas.microsoft.com/office/powerpoint/2010/main" val="31343761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A7365-EA94-45E6-9C30-847036ACBC81}"/>
              </a:ext>
            </a:extLst>
          </p:cNvPr>
          <p:cNvSpPr>
            <a:spLocks noGrp="1"/>
          </p:cNvSpPr>
          <p:nvPr>
            <p:ph type="title"/>
          </p:nvPr>
        </p:nvSpPr>
        <p:spPr/>
        <p:txBody>
          <a:bodyPr/>
          <a:lstStyle/>
          <a:p>
            <a:r>
              <a:rPr lang="en-US" dirty="0"/>
              <a:t>Examples of Possible Reading-related Functional Limitations</a:t>
            </a:r>
          </a:p>
        </p:txBody>
      </p:sp>
      <p:sp>
        <p:nvSpPr>
          <p:cNvPr id="3" name="Content Placeholder 2">
            <a:extLst>
              <a:ext uri="{FF2B5EF4-FFF2-40B4-BE49-F238E27FC236}">
                <a16:creationId xmlns:a16="http://schemas.microsoft.com/office/drawing/2014/main" id="{4DB9F7A6-9449-44AD-A66B-2632347CCA69}"/>
              </a:ext>
            </a:extLst>
          </p:cNvPr>
          <p:cNvSpPr>
            <a:spLocks noGrp="1"/>
          </p:cNvSpPr>
          <p:nvPr>
            <p:ph idx="1"/>
          </p:nvPr>
        </p:nvSpPr>
        <p:spPr>
          <a:xfrm>
            <a:off x="838200" y="1825624"/>
            <a:ext cx="5420360" cy="4758055"/>
          </a:xfrm>
        </p:spPr>
        <p:txBody>
          <a:bodyPr>
            <a:normAutofit fontScale="77500" lnSpcReduction="20000"/>
          </a:bodyPr>
          <a:lstStyle/>
          <a:p>
            <a:pPr>
              <a:lnSpc>
                <a:spcPct val="134000"/>
              </a:lnSpc>
              <a:spcAft>
                <a:spcPts val="0"/>
              </a:spcAft>
            </a:pPr>
            <a:r>
              <a:rPr lang="en-US" dirty="0"/>
              <a:t>Problems sounding out words</a:t>
            </a:r>
          </a:p>
          <a:p>
            <a:pPr>
              <a:lnSpc>
                <a:spcPct val="134000"/>
              </a:lnSpc>
              <a:spcAft>
                <a:spcPts val="0"/>
              </a:spcAft>
            </a:pPr>
            <a:r>
              <a:rPr lang="en-US" dirty="0"/>
              <a:t>Difficulty recognizing known words</a:t>
            </a:r>
          </a:p>
          <a:p>
            <a:pPr>
              <a:lnSpc>
                <a:spcPct val="134000"/>
              </a:lnSpc>
              <a:spcAft>
                <a:spcPts val="0"/>
              </a:spcAft>
            </a:pPr>
            <a:r>
              <a:rPr lang="en-US" dirty="0"/>
              <a:t>Poor spelling</a:t>
            </a:r>
          </a:p>
          <a:p>
            <a:pPr>
              <a:lnSpc>
                <a:spcPct val="134000"/>
              </a:lnSpc>
              <a:spcAft>
                <a:spcPts val="0"/>
              </a:spcAft>
            </a:pPr>
            <a:r>
              <a:rPr lang="en-US" dirty="0"/>
              <a:t>Slow reading</a:t>
            </a:r>
          </a:p>
          <a:p>
            <a:pPr>
              <a:lnSpc>
                <a:spcPct val="134000"/>
              </a:lnSpc>
              <a:spcAft>
                <a:spcPts val="0"/>
              </a:spcAft>
            </a:pPr>
            <a:r>
              <a:rPr lang="en-US" dirty="0"/>
              <a:t>Problems reading out loud with correct expression</a:t>
            </a:r>
          </a:p>
          <a:p>
            <a:pPr>
              <a:lnSpc>
                <a:spcPct val="134000"/>
              </a:lnSpc>
              <a:spcAft>
                <a:spcPts val="0"/>
              </a:spcAft>
            </a:pPr>
            <a:r>
              <a:rPr lang="en-US" dirty="0"/>
              <a:t>Problems understanding what was just read</a:t>
            </a:r>
          </a:p>
          <a:p>
            <a:pPr>
              <a:lnSpc>
                <a:spcPct val="134000"/>
              </a:lnSpc>
              <a:spcAft>
                <a:spcPts val="0"/>
              </a:spcAft>
            </a:pPr>
            <a:r>
              <a:rPr lang="en-US" dirty="0"/>
              <a:t>Limited vocabulary development</a:t>
            </a:r>
          </a:p>
          <a:p>
            <a:pPr>
              <a:lnSpc>
                <a:spcPct val="134000"/>
              </a:lnSpc>
              <a:spcAft>
                <a:spcPts val="0"/>
              </a:spcAft>
            </a:pPr>
            <a:r>
              <a:rPr lang="en-US" dirty="0"/>
              <a:t>Processing challenges both auditory and visual</a:t>
            </a:r>
          </a:p>
        </p:txBody>
      </p:sp>
      <p:pic>
        <p:nvPicPr>
          <p:cNvPr id="5" name="Picture 4" descr="A picture containing text, person&#10;&#10;Description automatically generated">
            <a:extLst>
              <a:ext uri="{FF2B5EF4-FFF2-40B4-BE49-F238E27FC236}">
                <a16:creationId xmlns:a16="http://schemas.microsoft.com/office/drawing/2014/main" id="{AB78D8CF-4FDE-4800-9F93-A33282AF0B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8560" y="1825624"/>
            <a:ext cx="5486627" cy="4303694"/>
          </a:xfrm>
          <a:prstGeom prst="rect">
            <a:avLst/>
          </a:prstGeom>
        </p:spPr>
      </p:pic>
    </p:spTree>
    <p:extLst>
      <p:ext uri="{BB962C8B-B14F-4D97-AF65-F5344CB8AC3E}">
        <p14:creationId xmlns:p14="http://schemas.microsoft.com/office/powerpoint/2010/main" val="19995589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PP_SBUSC_TXT_Questions_On_Board_Widescree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P_SBUSC_PRT_Questions_On_Board_Widescreen.pot [Compatibility Mode]" id="{94AC0CE1-94CB-4346-84B7-F8B59E5EDCA6}" vid="{9FBFBC8E-37A0-43BF-B055-CB827849D9D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F356BCA1D5C24DA72D14296F0DB2AF" ma:contentTypeVersion="5" ma:contentTypeDescription="Create a new document." ma:contentTypeScope="" ma:versionID="ccb1c8995c93ee4852b0cedb1abc0b01">
  <xsd:schema xmlns:xsd="http://www.w3.org/2001/XMLSchema" xmlns:xs="http://www.w3.org/2001/XMLSchema" xmlns:p="http://schemas.microsoft.com/office/2006/metadata/properties" xmlns:ns2="f65701bd-703e-4e7a-b356-d9aef005502d" xmlns:ns3="b22f8f74-215c-4154-9939-bd29e4e8980e" targetNamespace="http://schemas.microsoft.com/office/2006/metadata/properties" ma:root="true" ma:fieldsID="4e83ca1d99dfc80217f25b9eff7e3a40" ns2:_="" ns3:_="">
    <xsd:import namespace="f65701bd-703e-4e7a-b356-d9aef005502d"/>
    <xsd:import namespace="b22f8f74-215c-4154-9939-bd29e4e8980e"/>
    <xsd:element name="properties">
      <xsd:complexType>
        <xsd:sequence>
          <xsd:element name="documentManagement">
            <xsd:complexType>
              <xsd:all>
                <xsd:element ref="ns2:Approval_x0020_Status"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5701bd-703e-4e7a-b356-d9aef005502d" elementFormDefault="qualified">
    <xsd:import namespace="http://schemas.microsoft.com/office/2006/documentManagement/types"/>
    <xsd:import namespace="http://schemas.microsoft.com/office/infopath/2007/PartnerControls"/>
    <xsd:element name="Approval_x0020_Status" ma:index="4" nillable="true" ma:displayName="Approval Status" ma:internalName="Approval_x0020_Status"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22f8f74-215c-4154-9939-bd29e4e8980e"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pproval_x0020_Status xmlns="f65701bd-703e-4e7a-b356-d9aef005502d">Approved</Approval_x0020_Status>
    <_dlc_DocId xmlns="b22f8f74-215c-4154-9939-bd29e4e8980e">XRUYQT3274NZ-880339284-101</_dlc_DocId>
    <_dlc_DocIdUrl xmlns="b22f8f74-215c-4154-9939-bd29e4e8980e">
      <Url>https://supportservices.jobcorps.gov/disability/_layouts/15/DocIdRedir.aspx?ID=XRUYQT3274NZ-880339284-101</Url>
      <Description>XRUYQT3274NZ-880339284-101</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F4B2DAFA-E31F-4690-8565-29D421DAAA51}"/>
</file>

<file path=customXml/itemProps2.xml><?xml version="1.0" encoding="utf-8"?>
<ds:datastoreItem xmlns:ds="http://schemas.openxmlformats.org/officeDocument/2006/customXml" ds:itemID="{A3D7D834-DE06-4522-84A0-3C3C67FC7812}"/>
</file>

<file path=customXml/itemProps3.xml><?xml version="1.0" encoding="utf-8"?>
<ds:datastoreItem xmlns:ds="http://schemas.openxmlformats.org/officeDocument/2006/customXml" ds:itemID="{F0DC28F7-EDEF-4701-B889-BAA4C7F324D5}"/>
</file>

<file path=customXml/itemProps4.xml><?xml version="1.0" encoding="utf-8"?>
<ds:datastoreItem xmlns:ds="http://schemas.openxmlformats.org/officeDocument/2006/customXml" ds:itemID="{DDD473BB-E019-49F2-A3A0-5A9759FD3228}"/>
</file>

<file path=docProps/app.xml><?xml version="1.0" encoding="utf-8"?>
<Properties xmlns="http://schemas.openxmlformats.org/officeDocument/2006/extended-properties" xmlns:vt="http://schemas.openxmlformats.org/officeDocument/2006/docPropsVTypes">
  <TotalTime>0</TotalTime>
  <Words>1792</Words>
  <Application>Microsoft Office PowerPoint</Application>
  <PresentationFormat>Widescreen</PresentationFormat>
  <Paragraphs>244</Paragraphs>
  <Slides>40</Slides>
  <Notes>30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40</vt:i4>
      </vt:variant>
    </vt:vector>
  </HeadingPairs>
  <TitlesOfParts>
    <vt:vector size="46" baseType="lpstr">
      <vt:lpstr>Arial</vt:lpstr>
      <vt:lpstr>Calibri</vt:lpstr>
      <vt:lpstr>Calibri Light</vt:lpstr>
      <vt:lpstr>Wingdings</vt:lpstr>
      <vt:lpstr>Office Theme</vt:lpstr>
      <vt:lpstr>PPP_SBUSC_TXT_Questions_On_Board_Widescreen</vt:lpstr>
      <vt:lpstr>Accommodating and Supporting  Reading Disabilities</vt:lpstr>
      <vt:lpstr>Learning Objectives</vt:lpstr>
      <vt:lpstr>Reading Disorders</vt:lpstr>
      <vt:lpstr>Reading Disorders</vt:lpstr>
      <vt:lpstr>Other Conditions where Students may have Corresponding Reading Difficulties </vt:lpstr>
      <vt:lpstr>Functional Limitations Related to Reading Disabilities/ Disorders</vt:lpstr>
      <vt:lpstr>Overarching Functional Limitations of Reading Disorders</vt:lpstr>
      <vt:lpstr>Common Difficulties While Reading</vt:lpstr>
      <vt:lpstr>Examples of Possible Reading-related Functional Limitations</vt:lpstr>
      <vt:lpstr>Supporting Functional Limitations of Reading Disorders</vt:lpstr>
      <vt:lpstr>Goals when Considering Reading Accommodations/Strategies</vt:lpstr>
      <vt:lpstr>What Can You Do to Support Reading Functional Limitations?</vt:lpstr>
      <vt:lpstr>Accommodating Functional Limitations and  Reading Strategies</vt:lpstr>
      <vt:lpstr>Poll Assistive Technology for Reading Support</vt:lpstr>
      <vt:lpstr>Importance of Access to Print Content</vt:lpstr>
      <vt:lpstr>Accommodations for Major Reading-related Functional Limitations</vt:lpstr>
      <vt:lpstr>Word Decoding Challenges </vt:lpstr>
      <vt:lpstr>Lack of Fluency</vt:lpstr>
      <vt:lpstr>Fluency Technology Supports</vt:lpstr>
      <vt:lpstr>Poor Reading Comprehension</vt:lpstr>
      <vt:lpstr>Comprehension Technology Supports</vt:lpstr>
      <vt:lpstr>Benefits of Using Digital Textbooks</vt:lpstr>
      <vt:lpstr>https://www.youtube.com/watch?v=0AYxGFuS5eI https://supportservices.jobcorps.gov/disability/Pages/Bookshare.aspx </vt:lpstr>
      <vt:lpstr>Losing Your Place</vt:lpstr>
      <vt:lpstr>PowerPoint Presentation</vt:lpstr>
      <vt:lpstr>Losing Your Focus</vt:lpstr>
      <vt:lpstr>Losing Your Focus</vt:lpstr>
      <vt:lpstr>Losing Your Focus</vt:lpstr>
      <vt:lpstr>Forgetting What You Have Read</vt:lpstr>
      <vt:lpstr>Why is vocabulary learning so important?   To understand a text, one must understand the words that represent the ideas or concepts. Studies confirm the high correlation between vocabulary knowledge and reading comprehension.</vt:lpstr>
      <vt:lpstr>https://www.youtube.com/watch?v=5Y00Oe-cODw </vt:lpstr>
      <vt:lpstr>“Word Wall” Example in Career Technical Training</vt:lpstr>
      <vt:lpstr>PowerPoint Presentation</vt:lpstr>
      <vt:lpstr>PowerPoint Presentation</vt:lpstr>
      <vt:lpstr>PowerPoint Presentation</vt:lpstr>
      <vt:lpstr>Resources</vt:lpstr>
      <vt:lpstr>PowerPoint Presentation</vt:lpstr>
      <vt:lpstr>https://www.texthelp.com/en-us/company/education-blog/september-2016/10-free-reading-resources-teachers/</vt:lpstr>
      <vt:lpstr>Job Corps Disability Website https://supportservices.jobcorps.gov/disability/Pages/default.aspx</vt:lpstr>
      <vt:lpstr>Thank you for attending!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Accommodating Reading Disabilities</dc:title>
  <dc:creator/>
  <cp:lastModifiedBy/>
  <cp:revision>1</cp:revision>
  <dcterms:created xsi:type="dcterms:W3CDTF">2020-01-24T19:40:33Z</dcterms:created>
  <dcterms:modified xsi:type="dcterms:W3CDTF">2021-06-11T19:04:13Z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0x01010024F356BCA1D5C24DA72D14296F0DB2AF</vt:lpwstr>
  </property>
  <property fmtid="{D5CDD505-2E9C-101B-9397-08002B2CF9AE}" pid="3" name="_dlc_DocIdItemGuid">
    <vt:lpwstr>ba7c6423-6d4b-4930-a8f5-3c51415b3119</vt:lpwstr>
  </property>
</Properties>
</file>