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2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42"/>
  </p:notesMasterIdLst>
  <p:sldIdLst>
    <p:sldId id="293" r:id="rId5"/>
    <p:sldId id="258" r:id="rId6"/>
    <p:sldId id="300" r:id="rId7"/>
    <p:sldId id="301" r:id="rId8"/>
    <p:sldId id="302" r:id="rId9"/>
    <p:sldId id="305" r:id="rId10"/>
    <p:sldId id="338" r:id="rId11"/>
    <p:sldId id="295" r:id="rId12"/>
    <p:sldId id="269" r:id="rId13"/>
    <p:sldId id="303" r:id="rId14"/>
    <p:sldId id="333" r:id="rId15"/>
    <p:sldId id="306" r:id="rId16"/>
    <p:sldId id="304" r:id="rId17"/>
    <p:sldId id="296" r:id="rId18"/>
    <p:sldId id="264" r:id="rId19"/>
    <p:sldId id="261" r:id="rId20"/>
    <p:sldId id="334" r:id="rId21"/>
    <p:sldId id="260" r:id="rId22"/>
    <p:sldId id="336" r:id="rId23"/>
    <p:sldId id="262" r:id="rId24"/>
    <p:sldId id="288" r:id="rId25"/>
    <p:sldId id="507" r:id="rId26"/>
    <p:sldId id="265" r:id="rId27"/>
    <p:sldId id="274" r:id="rId28"/>
    <p:sldId id="297" r:id="rId29"/>
    <p:sldId id="299" r:id="rId30"/>
    <p:sldId id="257" r:id="rId31"/>
    <p:sldId id="1657" r:id="rId32"/>
    <p:sldId id="1658" r:id="rId33"/>
    <p:sldId id="267" r:id="rId34"/>
    <p:sldId id="1659" r:id="rId35"/>
    <p:sldId id="337" r:id="rId36"/>
    <p:sldId id="1661" r:id="rId37"/>
    <p:sldId id="291" r:id="rId38"/>
    <p:sldId id="1662" r:id="rId39"/>
    <p:sldId id="1663" r:id="rId40"/>
    <p:sldId id="1664"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Montserrat Medium" panose="00000600000000000000" pitchFamily="2" charset="0"/>
      <p:regular r:id="rId49"/>
      <p:italic r:id="rId50"/>
    </p:embeddedFont>
  </p:embeddedFontLst>
  <p:defaultTextStyle>
    <a:defPPr>
      <a:defRPr lang="ko-Kore-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903" autoAdjust="0"/>
  </p:normalViewPr>
  <p:slideViewPr>
    <p:cSldViewPr snapToGrid="0">
      <p:cViewPr varScale="1">
        <p:scale>
          <a:sx n="46" d="100"/>
          <a:sy n="46" d="100"/>
        </p:scale>
        <p:origin x="295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33852-13AE-4DE4-8272-6BB04B56FA2A}"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32324-D3DF-4AFA-ABF4-D4746C1D4B3B}" type="slidenum">
              <a:rPr lang="en-US" smtClean="0"/>
              <a:t>‹#›</a:t>
            </a:fld>
            <a:endParaRPr lang="en-US"/>
          </a:p>
        </p:txBody>
      </p:sp>
    </p:spTree>
    <p:extLst>
      <p:ext uri="{BB962C8B-B14F-4D97-AF65-F5344CB8AC3E}">
        <p14:creationId xmlns:p14="http://schemas.microsoft.com/office/powerpoint/2010/main" val="122384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rPr>
              <a:t>Welcome to our webinar on Supporting Students with Emotional Disabilities. With the increase in individuals with mental health support needs post Covid, this is a critical time to ensure that we understand our obligations and responsibilities in supporting our students who have emotional disabilities.</a:t>
            </a:r>
          </a:p>
          <a:p>
            <a:endParaRPr lang="en-US" sz="1800">
              <a:effectLst/>
              <a:latin typeface="Calibri" panose="020F0502020204030204" pitchFamily="34" charset="0"/>
              <a:ea typeface="Calibri" panose="020F0502020204030204" pitchFamily="34" charset="0"/>
            </a:endParaRPr>
          </a:p>
          <a:p>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2632324-D3DF-4AFA-ABF4-D4746C1D4B3B}" type="slidenum">
              <a:rPr lang="en-US" smtClean="0"/>
              <a:t>1</a:t>
            </a:fld>
            <a:endParaRPr lang="en-US"/>
          </a:p>
        </p:txBody>
      </p:sp>
    </p:spTree>
    <p:extLst>
      <p:ext uri="{BB962C8B-B14F-4D97-AF65-F5344CB8AC3E}">
        <p14:creationId xmlns:p14="http://schemas.microsoft.com/office/powerpoint/2010/main" val="1745345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Wow!!! Those relationships do matter! What are some of the benefits of building relationships with our students who have emotional disabilities?</a:t>
            </a:r>
          </a:p>
          <a:p>
            <a:endParaRPr lang="en-US"/>
          </a:p>
          <a:p>
            <a:pPr marL="171450" indent="-171450">
              <a:buFont typeface="Wingdings" panose="05000000000000000000" pitchFamily="2" charset="2"/>
              <a:buChar char="§"/>
            </a:pPr>
            <a:r>
              <a:rPr lang="en-US"/>
              <a:t>It builds trust</a:t>
            </a:r>
          </a:p>
          <a:p>
            <a:pPr marL="171450" indent="-171450">
              <a:buFont typeface="Wingdings" panose="05000000000000000000" pitchFamily="2" charset="2"/>
              <a:buChar char="§"/>
            </a:pPr>
            <a:r>
              <a:rPr lang="en-US"/>
              <a:t>There is a mutual respect that develops </a:t>
            </a:r>
          </a:p>
          <a:p>
            <a:pPr marL="0" indent="0">
              <a:buFont typeface="Wingdings" panose="05000000000000000000" pitchFamily="2" charset="2"/>
              <a:buNone/>
            </a:pPr>
            <a:endParaRPr lang="en-US"/>
          </a:p>
          <a:p>
            <a:pPr marL="0" indent="0">
              <a:buFont typeface="Wingdings" panose="05000000000000000000" pitchFamily="2" charset="2"/>
              <a:buNone/>
            </a:pPr>
            <a:r>
              <a:rPr lang="en-US"/>
              <a:t>From there we can use those relationships to help build self confidence, teach persistence, and hopefully facilitate the development of resiliency.</a:t>
            </a:r>
          </a:p>
          <a:p>
            <a:pPr marL="0" indent="0">
              <a:buFont typeface="Wingdings" panose="05000000000000000000" pitchFamily="2" charset="2"/>
              <a:buNone/>
            </a:pPr>
            <a:endParaRPr lang="en-US"/>
          </a:p>
          <a:p>
            <a:pPr marL="0" indent="0">
              <a:buFont typeface="Wingdings" panose="05000000000000000000" pitchFamily="2" charset="2"/>
              <a:buNone/>
            </a:pPr>
            <a:r>
              <a:rPr lang="en-US"/>
              <a:t>Examples:</a:t>
            </a:r>
          </a:p>
          <a:p>
            <a:pPr marL="171450" indent="-171450">
              <a:buFont typeface="Wingdings" panose="05000000000000000000" pitchFamily="2" charset="2"/>
              <a:buChar char="§"/>
            </a:pPr>
            <a:r>
              <a:rPr lang="en-US"/>
              <a:t>Student is struggling with being compliant in the classroom and is being disruptive and you want them to come outside the classroom to talk. A student in this frame of mind may not be compliant with your request; however, if you have a strong relationship with them, it is MORE likely that they will comply with your request.</a:t>
            </a:r>
          </a:p>
          <a:p>
            <a:pPr marL="171450" indent="-171450">
              <a:buFont typeface="Wingdings" panose="05000000000000000000" pitchFamily="2" charset="2"/>
              <a:buChar char="§"/>
            </a:pPr>
            <a:endParaRPr lang="en-US"/>
          </a:p>
          <a:p>
            <a:pPr marL="171450" indent="-171450">
              <a:buFont typeface="Wingdings" panose="05000000000000000000" pitchFamily="2" charset="2"/>
              <a:buChar char="§"/>
            </a:pPr>
            <a:r>
              <a:rPr lang="en-US"/>
              <a:t>Student who is being defiant, behaviorally rigid, etc. Slip them a note that says, “I am here to help you.” Sometimes just a simple statement or a calmly and softly spoken statement like that is enough to take the defiant wind out of their sails, if you will.</a:t>
            </a:r>
          </a:p>
          <a:p>
            <a:pPr marL="171450" indent="-171450">
              <a:buFont typeface="Wingdings" panose="05000000000000000000" pitchFamily="2" charset="2"/>
              <a:buChar char="§"/>
            </a:pPr>
            <a:endParaRPr lang="en-US"/>
          </a:p>
          <a:p>
            <a:pPr marL="0" indent="0">
              <a:buFont typeface="Wingdings" panose="05000000000000000000" pitchFamily="2" charset="2"/>
              <a:buNone/>
            </a:pPr>
            <a:r>
              <a:rPr lang="en-US"/>
              <a:t>We love developing knowledge, strategies, and supports that have application center-wide and the benefits of building relationships is one of those. Not only should ever kid have a champion, as Rita Pierson states, but we also believe that every kid (e.g., our students with emotional disabilities) cannot have too many champions who are invested in helping them! </a:t>
            </a:r>
          </a:p>
        </p:txBody>
      </p:sp>
      <p:sp>
        <p:nvSpPr>
          <p:cNvPr id="4" name="Slide Number Placeholder 3"/>
          <p:cNvSpPr>
            <a:spLocks noGrp="1"/>
          </p:cNvSpPr>
          <p:nvPr>
            <p:ph type="sldNum" sz="quarter" idx="5"/>
          </p:nvPr>
        </p:nvSpPr>
        <p:spPr/>
        <p:txBody>
          <a:bodyPr/>
          <a:lstStyle/>
          <a:p>
            <a:fld id="{B2632324-D3DF-4AFA-ABF4-D4746C1D4B3B}" type="slidenum">
              <a:rPr lang="en-US" smtClean="0"/>
              <a:t>10</a:t>
            </a:fld>
            <a:endParaRPr lang="en-US"/>
          </a:p>
        </p:txBody>
      </p:sp>
    </p:spTree>
    <p:extLst>
      <p:ext uri="{BB962C8B-B14F-4D97-AF65-F5344CB8AC3E}">
        <p14:creationId xmlns:p14="http://schemas.microsoft.com/office/powerpoint/2010/main" val="3593987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aspect of building a good relationship starts with good first impressions, showing interest in who the individual is as a person to include learning about their hobbies or interests, etc. Truly coming from a place of authenticity in your conversations is critical. </a:t>
            </a:r>
            <a:r>
              <a:rPr lang="en-US" sz="1800" dirty="0">
                <a:effectLst/>
                <a:latin typeface="Calibri" panose="020F0502020204030204" pitchFamily="34" charset="0"/>
                <a:ea typeface="Calibri" panose="020F0502020204030204" pitchFamily="34" charset="0"/>
              </a:rPr>
              <a:t>Students generally are perceptive and will be noting your level of interest in them.</a:t>
            </a:r>
          </a:p>
          <a:p>
            <a:endParaRPr lang="en-US" dirty="0"/>
          </a:p>
          <a:p>
            <a:r>
              <a:rPr lang="en-US" dirty="0"/>
              <a:t>Do you only do group orientations or are you able to take time to talk to each student on a 1:1 basis?</a:t>
            </a:r>
            <a:endParaRPr lang="en-US" dirty="0">
              <a:cs typeface="Calibri"/>
            </a:endParaRPr>
          </a:p>
          <a:p>
            <a:endParaRPr lang="en-US" dirty="0"/>
          </a:p>
          <a:p>
            <a:pPr>
              <a:buClr>
                <a:schemeClr val="tx2"/>
              </a:buClr>
              <a:buFont typeface="Wingdings" panose="05000000000000000000" pitchFamily="2" charset="2"/>
              <a:buNone/>
            </a:pPr>
            <a:r>
              <a:rPr lang="en-US" dirty="0"/>
              <a:t>Do you explain your expectations for your area and what they can expect from you?</a:t>
            </a:r>
            <a:endParaRPr lang="en-US" dirty="0">
              <a:cs typeface="Calibri"/>
            </a:endParaRPr>
          </a:p>
          <a:p>
            <a:pPr>
              <a:buClr>
                <a:schemeClr val="tx2"/>
              </a:buClr>
              <a:buFont typeface="Wingdings" panose="05000000000000000000" pitchFamily="2" charset="2"/>
              <a:buNone/>
            </a:pPr>
            <a:endParaRPr lang="en-US" dirty="0"/>
          </a:p>
          <a:p>
            <a:pPr>
              <a:buClr>
                <a:schemeClr val="tx2"/>
              </a:buClr>
              <a:buFont typeface="Wingdings" panose="05000000000000000000" pitchFamily="2" charset="2"/>
              <a:buNone/>
            </a:pPr>
            <a:r>
              <a:rPr lang="en-US" dirty="0"/>
              <a:t>Do you routinely demonstrate your awareness of them by incorporating their interests and general personal facts into the conversation, assignment, activity?</a:t>
            </a:r>
            <a:endParaRPr lang="en-US" dirty="0">
              <a:cs typeface="Calibri"/>
            </a:endParaRPr>
          </a:p>
          <a:p>
            <a:endParaRPr lang="en-US" dirty="0"/>
          </a:p>
          <a:p>
            <a:r>
              <a:rPr lang="en-US" dirty="0"/>
              <a:t>Students drink in the fact that you remember something specific about them or their interests and they often really like when you can incorporate that information into a task that they are assigned to complete. For example, let’s say the student needs to work on writing skills and you have them write facts about their favorite area of interest. They can add pictures, put it into a PowerPoint, etc. The point here is that you noticed what was important to them and you are demonstrating that you noticed AND equally important, they worked on their writing skill development!</a:t>
            </a:r>
            <a:endParaRPr lang="en-US" dirty="0">
              <a:cs typeface="Calibri"/>
            </a:endParaRPr>
          </a:p>
          <a:p>
            <a:endParaRPr lang="en-US" dirty="0"/>
          </a:p>
          <a:p>
            <a:r>
              <a:rPr lang="en-US" dirty="0"/>
              <a:t>Talk about personal example (i.e., you are going to change the world).</a:t>
            </a:r>
            <a:endParaRPr lang="en-US" dirty="0">
              <a:cs typeface="Calibri"/>
            </a:endParaRPr>
          </a:p>
        </p:txBody>
      </p:sp>
      <p:sp>
        <p:nvSpPr>
          <p:cNvPr id="4" name="Slide Number Placeholder 3"/>
          <p:cNvSpPr>
            <a:spLocks noGrp="1"/>
          </p:cNvSpPr>
          <p:nvPr>
            <p:ph type="sldNum" sz="quarter" idx="5"/>
          </p:nvPr>
        </p:nvSpPr>
        <p:spPr/>
        <p:txBody>
          <a:bodyPr/>
          <a:lstStyle/>
          <a:p>
            <a:fld id="{B2632324-D3DF-4AFA-ABF4-D4746C1D4B3B}" type="slidenum">
              <a:rPr lang="en-US" smtClean="0"/>
              <a:t>11</a:t>
            </a:fld>
            <a:endParaRPr lang="en-US"/>
          </a:p>
        </p:txBody>
      </p:sp>
    </p:spTree>
    <p:extLst>
      <p:ext uri="{BB962C8B-B14F-4D97-AF65-F5344CB8AC3E}">
        <p14:creationId xmlns:p14="http://schemas.microsoft.com/office/powerpoint/2010/main" val="1624910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altLang="ko-KR" sz="1200" b="0" i="0" u="none" strike="noStrike" kern="1200" cap="none" spc="0" normalizeH="0" noProof="0">
                <a:ln>
                  <a:noFill/>
                </a:ln>
                <a:solidFill>
                  <a:srgbClr val="152C45"/>
                </a:solidFill>
                <a:effectLst/>
                <a:uLnTx/>
                <a:uFillTx/>
                <a:latin typeface="Calibri"/>
                <a:ea typeface="맑은 고딕"/>
                <a:cs typeface="+mn-cs"/>
              </a:rPr>
              <a:t>Managing and Modeling Desired Behaviors, Self-Regulation, Conflict Resolution, and more!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altLang="ko-KR" sz="1200" b="0" i="0" u="none" strike="noStrike" kern="1200" cap="none" spc="0" normalizeH="0" noProof="0">
              <a:ln>
                <a:noFill/>
              </a:ln>
              <a:solidFill>
                <a:srgbClr val="152C45"/>
              </a:solidFill>
              <a:effectLst/>
              <a:uLnTx/>
              <a:uFillTx/>
              <a:latin typeface="Calibri"/>
              <a:ea typeface="맑은 고딕"/>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altLang="ko-KR" sz="1200" i="0">
                <a:solidFill>
                  <a:srgbClr val="000000">
                    <a:lumMod val="75000"/>
                    <a:lumOff val="25000"/>
                  </a:srgbClr>
                </a:solidFill>
                <a:latin typeface="Calibri"/>
                <a:ea typeface="맑은 고딕"/>
              </a:rPr>
              <a:t>Why might this be helpful and/or of what benefit is it to students who have emotional disabilities?</a:t>
            </a:r>
            <a:endParaRPr kumimoji="0" lang="pt-BR" altLang="ko-KR" sz="1200" b="0" i="0" u="none" strike="noStrike" kern="1200" cap="none" spc="0" normalizeH="0" baseline="0" noProof="0">
              <a:ln>
                <a:noFill/>
              </a:ln>
              <a:solidFill>
                <a:srgbClr val="000000">
                  <a:lumMod val="75000"/>
                  <a:lumOff val="25000"/>
                </a:srgbClr>
              </a:solidFill>
              <a:effectLst/>
              <a:uLnTx/>
              <a:uFillTx/>
              <a:latin typeface="Calibri"/>
              <a:ea typeface="맑은 고딕"/>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altLang="ko-KR" sz="1200" b="0" i="0" u="none" strike="noStrike" kern="1200" cap="none" spc="0" normalizeH="0" noProof="0">
              <a:ln>
                <a:noFill/>
              </a:ln>
              <a:solidFill>
                <a:srgbClr val="152C45"/>
              </a:solidFill>
              <a:effectLst/>
              <a:uLnTx/>
              <a:uFillTx/>
              <a:latin typeface="Calibri"/>
              <a:ea typeface="맑은 고딕"/>
              <a:cs typeface="+mn-cs"/>
            </a:endParaRPr>
          </a:p>
          <a:p>
            <a:r>
              <a:rPr lang="en-US"/>
              <a:t>If we can model our humanness, in appropriate ways, of course, then it creates an accepting environment that encourages students with emotional disabilities to do the same. For example, perhaps we are feeling frustrated and we simply state that sometimes when I get frustrated, I stop and I take a deep breath, I count to 10 silently and then I exhale slowly and that helps me release some of that frustration so that I can better manage the situation, resume working, etc.</a:t>
            </a:r>
          </a:p>
        </p:txBody>
      </p:sp>
      <p:sp>
        <p:nvSpPr>
          <p:cNvPr id="4" name="Slide Number Placeholder 3"/>
          <p:cNvSpPr>
            <a:spLocks noGrp="1"/>
          </p:cNvSpPr>
          <p:nvPr>
            <p:ph type="sldNum" sz="quarter" idx="5"/>
          </p:nvPr>
        </p:nvSpPr>
        <p:spPr/>
        <p:txBody>
          <a:bodyPr/>
          <a:lstStyle/>
          <a:p>
            <a:fld id="{B2632324-D3DF-4AFA-ABF4-D4746C1D4B3B}" type="slidenum">
              <a:rPr lang="en-US" smtClean="0"/>
              <a:t>12</a:t>
            </a:fld>
            <a:endParaRPr lang="en-US"/>
          </a:p>
        </p:txBody>
      </p:sp>
    </p:spTree>
    <p:extLst>
      <p:ext uri="{BB962C8B-B14F-4D97-AF65-F5344CB8AC3E}">
        <p14:creationId xmlns:p14="http://schemas.microsoft.com/office/powerpoint/2010/main" val="3125601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pc="60">
                <a:ln>
                  <a:solidFill>
                    <a:schemeClr val="tx1">
                      <a:alpha val="0"/>
                    </a:schemeClr>
                  </a:solidFill>
                </a:ln>
                <a:solidFill>
                  <a:schemeClr val="tx2"/>
                </a:solidFill>
                <a:ea typeface="맑은 고딕" panose="020B0503020000020004" pitchFamily="50" charset="-127"/>
                <a:cs typeface="Calibri" panose="020F0502020204030204" pitchFamily="34" charset="0"/>
              </a:rPr>
              <a:t>Calming and De-Escalation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pc="60">
              <a:ln>
                <a:solidFill>
                  <a:schemeClr val="tx1">
                    <a:alpha val="0"/>
                  </a:schemeClr>
                </a:solidFill>
              </a:ln>
              <a:solidFill>
                <a:schemeClr val="tx2"/>
              </a:solidFill>
              <a:ea typeface="맑은 고딕" panose="020B0503020000020004" pitchFamily="50" charset="-127"/>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pc="60">
                <a:ln>
                  <a:solidFill>
                    <a:schemeClr val="tx1">
                      <a:alpha val="0"/>
                    </a:schemeClr>
                  </a:solidFill>
                </a:ln>
                <a:solidFill>
                  <a:schemeClr val="tx2"/>
                </a:solidFill>
                <a:ea typeface="맑은 고딕" panose="020B0503020000020004" pitchFamily="50" charset="-127"/>
                <a:cs typeface="Calibri" panose="020F0502020204030204" pitchFamily="34" charset="0"/>
              </a:rPr>
              <a:t>We are going to watch another video clip and this one is on calming and de-escalation strategies. Of course, the immediate goal is to de-escalate situations that are escalating and to calm things down but as we can, we also want to model how to handle stressful situations and difficult moments.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pc="60">
              <a:ln>
                <a:solidFill>
                  <a:schemeClr val="tx1">
                    <a:alpha val="0"/>
                  </a:schemeClr>
                </a:solidFill>
              </a:ln>
              <a:solidFill>
                <a:schemeClr val="tx2"/>
              </a:solidFill>
              <a:ea typeface="맑은 고딕" panose="020B0503020000020004" pitchFamily="50" charset="-127"/>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pc="60">
                <a:ln>
                  <a:solidFill>
                    <a:schemeClr val="tx1">
                      <a:alpha val="0"/>
                    </a:schemeClr>
                  </a:solidFill>
                </a:ln>
                <a:solidFill>
                  <a:schemeClr val="tx2"/>
                </a:solidFill>
                <a:ea typeface="맑은 고딕" panose="020B0503020000020004" pitchFamily="50" charset="-127"/>
                <a:cs typeface="Calibri" panose="020F0502020204030204" pitchFamily="34" charset="0"/>
              </a:rPr>
              <a:t>00:00 - </a:t>
            </a:r>
            <a:r>
              <a:rPr lang="en-US"/>
              <a:t>4:21</a:t>
            </a:r>
          </a:p>
          <a:p>
            <a:endParaRPr lang="en-US"/>
          </a:p>
        </p:txBody>
      </p:sp>
      <p:sp>
        <p:nvSpPr>
          <p:cNvPr id="4" name="Slide Number Placeholder 3"/>
          <p:cNvSpPr>
            <a:spLocks noGrp="1"/>
          </p:cNvSpPr>
          <p:nvPr>
            <p:ph type="sldNum" sz="quarter" idx="5"/>
          </p:nvPr>
        </p:nvSpPr>
        <p:spPr/>
        <p:txBody>
          <a:bodyPr/>
          <a:lstStyle/>
          <a:p>
            <a:fld id="{B2632324-D3DF-4AFA-ABF4-D4746C1D4B3B}" type="slidenum">
              <a:rPr lang="en-US" smtClean="0"/>
              <a:t>13</a:t>
            </a:fld>
            <a:endParaRPr lang="en-US"/>
          </a:p>
        </p:txBody>
      </p:sp>
    </p:spTree>
    <p:extLst>
      <p:ext uri="{BB962C8B-B14F-4D97-AF65-F5344CB8AC3E}">
        <p14:creationId xmlns:p14="http://schemas.microsoft.com/office/powerpoint/2010/main" val="4096301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 short clip contained a lot of valuable information. Let’s recap the core elements of what was stated.</a:t>
            </a:r>
          </a:p>
          <a:p>
            <a:endParaRPr lang="en-US"/>
          </a:p>
          <a:p>
            <a:r>
              <a:rPr lang="en-US"/>
              <a:t>First, remember to stay low and be slow.</a:t>
            </a:r>
            <a:endParaRPr lang="en-US">
              <a:cs typeface="Calibri"/>
            </a:endParaRPr>
          </a:p>
          <a:p>
            <a:pPr marL="285750" indent="-285750">
              <a:lnSpc>
                <a:spcPct val="109000"/>
              </a:lnSpc>
              <a:spcBef>
                <a:spcPts val="600"/>
              </a:spcBef>
              <a:buFont typeface="Wingdings" panose="05000000000000000000" pitchFamily="2" charset="2"/>
              <a:buChar char="§"/>
            </a:pPr>
            <a:r>
              <a:rPr lang="pt-BR" altLang="ko-KR" sz="1200" err="1">
                <a:latin typeface="+mn-lt"/>
                <a:ea typeface="맑은 고딕"/>
              </a:rPr>
              <a:t>Keep</a:t>
            </a:r>
            <a:r>
              <a:rPr lang="pt-BR" altLang="ko-KR" sz="1200">
                <a:latin typeface="+mn-lt"/>
                <a:ea typeface="맑은 고딕"/>
              </a:rPr>
              <a:t> </a:t>
            </a:r>
            <a:r>
              <a:rPr lang="pt-BR" altLang="ko-KR" sz="1200" err="1">
                <a:latin typeface="+mn-lt"/>
                <a:ea typeface="맑은 고딕"/>
              </a:rPr>
              <a:t>your</a:t>
            </a:r>
            <a:r>
              <a:rPr lang="pt-BR" altLang="ko-KR" sz="1200">
                <a:latin typeface="+mn-lt"/>
                <a:ea typeface="맑은 고딕"/>
              </a:rPr>
              <a:t> voice </a:t>
            </a:r>
            <a:r>
              <a:rPr lang="pt-BR" altLang="ko-KR" sz="1200" err="1">
                <a:latin typeface="+mn-lt"/>
                <a:ea typeface="맑은 고딕"/>
              </a:rPr>
              <a:t>low</a:t>
            </a:r>
            <a:r>
              <a:rPr lang="pt-BR" altLang="ko-KR" sz="1200">
                <a:latin typeface="+mn-lt"/>
                <a:ea typeface="맑은 고딕"/>
              </a:rPr>
              <a:t> </a:t>
            </a:r>
            <a:r>
              <a:rPr lang="pt-BR" altLang="ko-KR" sz="1200" err="1">
                <a:latin typeface="+mn-lt"/>
                <a:ea typeface="맑은 고딕"/>
              </a:rPr>
              <a:t>and</a:t>
            </a:r>
            <a:r>
              <a:rPr lang="pt-BR" altLang="ko-KR" sz="1200">
                <a:latin typeface="+mn-lt"/>
                <a:ea typeface="맑은 고딕"/>
              </a:rPr>
              <a:t> </a:t>
            </a:r>
            <a:r>
              <a:rPr lang="pt-BR" altLang="ko-KR" sz="1200" err="1">
                <a:latin typeface="+mn-lt"/>
                <a:ea typeface="맑은 고딕"/>
              </a:rPr>
              <a:t>talk</a:t>
            </a:r>
            <a:r>
              <a:rPr lang="pt-BR" altLang="ko-KR" sz="1200">
                <a:latin typeface="+mn-lt"/>
                <a:ea typeface="맑은 고딕"/>
              </a:rPr>
              <a:t> </a:t>
            </a:r>
            <a:r>
              <a:rPr lang="pt-BR" altLang="ko-KR" sz="1200" err="1">
                <a:latin typeface="+mn-lt"/>
                <a:ea typeface="맑은 고딕"/>
              </a:rPr>
              <a:t>slowly</a:t>
            </a:r>
            <a:endParaRPr lang="pt-BR" altLang="ko-KR" sz="1200" err="1">
              <a:latin typeface="+mn-lt"/>
              <a:ea typeface="맑은 고딕"/>
              <a:cs typeface="Calibri"/>
            </a:endParaRPr>
          </a:p>
          <a:p>
            <a:pPr marL="285750" indent="-285750">
              <a:lnSpc>
                <a:spcPct val="109000"/>
              </a:lnSpc>
              <a:spcBef>
                <a:spcPts val="600"/>
              </a:spcBef>
              <a:buFont typeface="Wingdings" panose="05000000000000000000" pitchFamily="2" charset="2"/>
              <a:buChar char="§"/>
            </a:pPr>
            <a:r>
              <a:rPr lang="pt-BR" altLang="ko-KR" sz="1200">
                <a:latin typeface="+mn-lt"/>
                <a:ea typeface="맑은 고딕"/>
              </a:rPr>
              <a:t>Walk </a:t>
            </a:r>
            <a:r>
              <a:rPr lang="pt-BR" altLang="ko-KR" sz="1200" err="1">
                <a:latin typeface="+mn-lt"/>
                <a:ea typeface="맑은 고딕"/>
              </a:rPr>
              <a:t>slowly</a:t>
            </a:r>
            <a:endParaRPr lang="pt-BR" altLang="ko-KR" sz="1200" err="1">
              <a:latin typeface="+mn-lt"/>
              <a:ea typeface="맑은 고딕"/>
              <a:cs typeface="Calibri"/>
            </a:endParaRPr>
          </a:p>
          <a:p>
            <a:pPr marL="285750" indent="-285750">
              <a:lnSpc>
                <a:spcPct val="109000"/>
              </a:lnSpc>
              <a:spcBef>
                <a:spcPts val="600"/>
              </a:spcBef>
              <a:buFont typeface="Wingdings" panose="05000000000000000000" pitchFamily="2" charset="2"/>
              <a:buChar char="§"/>
            </a:pPr>
            <a:r>
              <a:rPr lang="pt-BR" altLang="ko-KR" sz="1200" err="1">
                <a:latin typeface="+mn-lt"/>
                <a:ea typeface="맑은 고딕"/>
              </a:rPr>
              <a:t>Keep</a:t>
            </a:r>
            <a:r>
              <a:rPr lang="pt-BR" altLang="ko-KR" sz="1200">
                <a:latin typeface="+mn-lt"/>
                <a:ea typeface="맑은 고딕"/>
              </a:rPr>
              <a:t> </a:t>
            </a:r>
            <a:r>
              <a:rPr lang="pt-BR" altLang="ko-KR" sz="1200" err="1">
                <a:latin typeface="+mn-lt"/>
                <a:ea typeface="맑은 고딕"/>
              </a:rPr>
              <a:t>hands</a:t>
            </a:r>
            <a:r>
              <a:rPr lang="pt-BR" altLang="ko-KR" sz="1200">
                <a:latin typeface="+mn-lt"/>
                <a:ea typeface="맑은 고딕"/>
              </a:rPr>
              <a:t> </a:t>
            </a:r>
            <a:r>
              <a:rPr lang="pt-BR" altLang="ko-KR" sz="1200" err="1">
                <a:latin typeface="+mn-lt"/>
                <a:ea typeface="맑은 고딕"/>
              </a:rPr>
              <a:t>forward</a:t>
            </a:r>
            <a:r>
              <a:rPr lang="pt-BR" altLang="ko-KR" sz="1200">
                <a:latin typeface="+mn-lt"/>
                <a:ea typeface="맑은 고딕"/>
              </a:rPr>
              <a:t> </a:t>
            </a:r>
            <a:r>
              <a:rPr lang="pt-BR" altLang="ko-KR" sz="1200" err="1">
                <a:latin typeface="+mn-lt"/>
                <a:ea typeface="맑은 고딕"/>
              </a:rPr>
              <a:t>and</a:t>
            </a:r>
            <a:r>
              <a:rPr lang="pt-BR" altLang="ko-KR" sz="1200">
                <a:latin typeface="+mn-lt"/>
                <a:ea typeface="맑은 고딕"/>
              </a:rPr>
              <a:t> open</a:t>
            </a:r>
            <a:endParaRPr lang="pt-BR" altLang="ko-KR" sz="1200">
              <a:latin typeface="+mn-lt"/>
              <a:ea typeface="맑은 고딕"/>
              <a:cs typeface="Calibri"/>
            </a:endParaRPr>
          </a:p>
          <a:p>
            <a:pPr marL="285750" indent="-285750">
              <a:lnSpc>
                <a:spcPct val="109000"/>
              </a:lnSpc>
              <a:spcBef>
                <a:spcPts val="600"/>
              </a:spcBef>
              <a:buFont typeface="Wingdings" panose="05000000000000000000" pitchFamily="2" charset="2"/>
              <a:buChar char="§"/>
            </a:pPr>
            <a:r>
              <a:rPr lang="pt-BR" altLang="ko-KR" sz="1200" err="1">
                <a:latin typeface="+mn-lt"/>
                <a:ea typeface="맑은 고딕"/>
              </a:rPr>
              <a:t>Get</a:t>
            </a:r>
            <a:r>
              <a:rPr lang="pt-BR" altLang="ko-KR" sz="1200">
                <a:latin typeface="+mn-lt"/>
                <a:ea typeface="맑은 고딕"/>
              </a:rPr>
              <a:t> </a:t>
            </a:r>
            <a:r>
              <a:rPr lang="pt-BR" altLang="ko-KR" sz="1200" err="1">
                <a:latin typeface="+mn-lt"/>
                <a:ea typeface="맑은 고딕"/>
              </a:rPr>
              <a:t>on</a:t>
            </a:r>
            <a:r>
              <a:rPr lang="pt-BR" altLang="ko-KR" sz="1200">
                <a:latin typeface="+mn-lt"/>
                <a:ea typeface="맑은 고딕"/>
              </a:rPr>
              <a:t> </a:t>
            </a:r>
            <a:r>
              <a:rPr lang="pt-BR" altLang="ko-KR" sz="1200" err="1">
                <a:latin typeface="+mn-lt"/>
                <a:ea typeface="맑은 고딕"/>
              </a:rPr>
              <a:t>their</a:t>
            </a:r>
            <a:r>
              <a:rPr lang="pt-BR" altLang="ko-KR" sz="1200">
                <a:latin typeface="+mn-lt"/>
                <a:ea typeface="맑은 고딕"/>
              </a:rPr>
              <a:t> </a:t>
            </a:r>
            <a:r>
              <a:rPr lang="pt-BR" altLang="ko-KR" sz="1200" err="1">
                <a:latin typeface="+mn-lt"/>
                <a:ea typeface="맑은 고딕"/>
              </a:rPr>
              <a:t>physical</a:t>
            </a:r>
            <a:r>
              <a:rPr lang="pt-BR" altLang="ko-KR" sz="1200">
                <a:latin typeface="+mn-lt"/>
                <a:ea typeface="맑은 고딕"/>
              </a:rPr>
              <a:t> </a:t>
            </a:r>
            <a:r>
              <a:rPr lang="pt-BR" altLang="ko-KR" sz="1200" err="1">
                <a:latin typeface="+mn-lt"/>
                <a:ea typeface="맑은 고딕"/>
              </a:rPr>
              <a:t>level</a:t>
            </a:r>
            <a:r>
              <a:rPr lang="pt-BR" altLang="ko-KR" sz="1200">
                <a:latin typeface="+mn-lt"/>
                <a:ea typeface="맑은 고딕"/>
              </a:rPr>
              <a:t> (</a:t>
            </a:r>
            <a:r>
              <a:rPr lang="pt-BR" altLang="ko-KR" sz="1200" err="1">
                <a:latin typeface="+mn-lt"/>
                <a:ea typeface="맑은 고딕"/>
              </a:rPr>
              <a:t>if</a:t>
            </a:r>
            <a:r>
              <a:rPr lang="pt-BR" altLang="ko-KR" sz="1200">
                <a:latin typeface="+mn-lt"/>
                <a:ea typeface="맑은 고딕"/>
              </a:rPr>
              <a:t> </a:t>
            </a:r>
            <a:r>
              <a:rPr lang="pt-BR" altLang="ko-KR" sz="1200" err="1">
                <a:latin typeface="+mn-lt"/>
                <a:ea typeface="맑은 고딕"/>
              </a:rPr>
              <a:t>necessary</a:t>
            </a:r>
            <a:r>
              <a:rPr lang="pt-BR" altLang="ko-KR" sz="1200">
                <a:latin typeface="+mn-lt"/>
                <a:ea typeface="맑은 고딕"/>
              </a:rPr>
              <a:t>)</a:t>
            </a:r>
            <a:endParaRPr lang="pt-BR" altLang="ko-KR" sz="1200">
              <a:latin typeface="+mn-lt"/>
              <a:ea typeface="맑은 고딕"/>
              <a:cs typeface="Calibri"/>
            </a:endParaRPr>
          </a:p>
          <a:p>
            <a:endParaRPr lang="en-US"/>
          </a:p>
          <a:p>
            <a:r>
              <a:rPr lang="en-US"/>
              <a:t>Then name it to tame it or name the emotion and acknowledge that the feeling is acceptable to feel and what is critical is that we manage those feelings appropriately </a:t>
            </a:r>
            <a:r>
              <a:rPr lang="pt-BR" altLang="ko-KR" sz="1200">
                <a:latin typeface="+mn-lt"/>
                <a:ea typeface="맑은 고딕"/>
              </a:rPr>
              <a:t>(i.e., </a:t>
            </a:r>
            <a:r>
              <a:rPr lang="pt-BR" altLang="ko-KR" sz="1200" err="1">
                <a:latin typeface="+mn-lt"/>
                <a:ea typeface="맑은 고딕"/>
              </a:rPr>
              <a:t>it’s</a:t>
            </a:r>
            <a:r>
              <a:rPr lang="pt-BR" altLang="ko-KR" sz="1200">
                <a:latin typeface="+mn-lt"/>
                <a:ea typeface="맑은 고딕"/>
              </a:rPr>
              <a:t> okay </a:t>
            </a:r>
            <a:r>
              <a:rPr lang="pt-BR" altLang="ko-KR" sz="1200" err="1">
                <a:latin typeface="+mn-lt"/>
                <a:ea typeface="맑은 고딕"/>
              </a:rPr>
              <a:t>to</a:t>
            </a:r>
            <a:r>
              <a:rPr lang="pt-BR" altLang="ko-KR" sz="1200">
                <a:latin typeface="+mn-lt"/>
                <a:ea typeface="맑은 고딕"/>
              </a:rPr>
              <a:t> </a:t>
            </a:r>
            <a:r>
              <a:rPr lang="pt-BR" altLang="ko-KR" sz="1200" err="1">
                <a:latin typeface="+mn-lt"/>
                <a:ea typeface="맑은 고딕"/>
              </a:rPr>
              <a:t>feel</a:t>
            </a:r>
            <a:r>
              <a:rPr lang="pt-BR" altLang="ko-KR" sz="1200">
                <a:latin typeface="+mn-lt"/>
                <a:ea typeface="맑은 고딕"/>
              </a:rPr>
              <a:t> </a:t>
            </a:r>
            <a:r>
              <a:rPr lang="pt-BR" altLang="ko-KR" sz="1200" err="1">
                <a:latin typeface="+mn-lt"/>
                <a:ea typeface="맑은 고딕"/>
              </a:rPr>
              <a:t>angry</a:t>
            </a:r>
            <a:r>
              <a:rPr lang="pt-BR" altLang="ko-KR" sz="1200">
                <a:latin typeface="+mn-lt"/>
                <a:ea typeface="맑은 고딕"/>
              </a:rPr>
              <a:t> as </a:t>
            </a:r>
            <a:r>
              <a:rPr lang="pt-BR" altLang="ko-KR" sz="1200" err="1">
                <a:latin typeface="+mn-lt"/>
                <a:ea typeface="맑은 고딕"/>
              </a:rPr>
              <a:t>long</a:t>
            </a:r>
            <a:r>
              <a:rPr lang="pt-BR" altLang="ko-KR" sz="1200">
                <a:latin typeface="+mn-lt"/>
                <a:ea typeface="맑은 고딕"/>
              </a:rPr>
              <a:t> as </a:t>
            </a:r>
            <a:r>
              <a:rPr lang="pt-BR" altLang="ko-KR" sz="1200" err="1">
                <a:latin typeface="+mn-lt"/>
                <a:ea typeface="맑은 고딕"/>
              </a:rPr>
              <a:t>you</a:t>
            </a:r>
            <a:r>
              <a:rPr lang="pt-BR" altLang="ko-KR" sz="1200">
                <a:latin typeface="+mn-lt"/>
                <a:ea typeface="맑은 고딕"/>
              </a:rPr>
              <a:t> </a:t>
            </a:r>
            <a:r>
              <a:rPr lang="pt-BR" altLang="ko-KR" sz="1200" err="1">
                <a:latin typeface="+mn-lt"/>
                <a:ea typeface="맑은 고딕"/>
              </a:rPr>
              <a:t>stay</a:t>
            </a:r>
            <a:r>
              <a:rPr lang="pt-BR" altLang="ko-KR" sz="1200">
                <a:latin typeface="+mn-lt"/>
                <a:ea typeface="맑은 고딕"/>
              </a:rPr>
              <a:t> safe).</a:t>
            </a:r>
            <a:r>
              <a:rPr lang="pt-BR" altLang="ko-KR">
                <a:ea typeface="맑은 고딕"/>
              </a:rPr>
              <a:t> </a:t>
            </a:r>
          </a:p>
          <a:p>
            <a:endParaRPr lang="pt-BR" altLang="ko-KR">
              <a:ea typeface="맑은 고딕"/>
            </a:endParaRPr>
          </a:p>
          <a:p>
            <a:r>
              <a:rPr lang="pt-BR" altLang="ko-KR" sz="1200" err="1">
                <a:latin typeface="+mn-lt"/>
                <a:ea typeface="맑은 고딕"/>
              </a:rPr>
              <a:t>Finally</a:t>
            </a:r>
            <a:r>
              <a:rPr lang="pt-BR" altLang="ko-KR" sz="1200">
                <a:latin typeface="+mn-lt"/>
                <a:ea typeface="맑은 고딕"/>
              </a:rPr>
              <a:t>, </a:t>
            </a:r>
            <a:r>
              <a:rPr lang="pt-BR" altLang="ko-KR" sz="1200" err="1">
                <a:latin typeface="+mn-lt"/>
                <a:ea typeface="맑은 고딕"/>
              </a:rPr>
              <a:t>regulate</a:t>
            </a:r>
            <a:r>
              <a:rPr lang="pt-BR" altLang="ko-KR" sz="1200">
                <a:latin typeface="+mn-lt"/>
                <a:ea typeface="맑은 고딕"/>
              </a:rPr>
              <a:t> over </a:t>
            </a:r>
            <a:r>
              <a:rPr lang="pt-BR" altLang="ko-KR" sz="1200" err="1">
                <a:latin typeface="+mn-lt"/>
                <a:ea typeface="맑은 고딕"/>
              </a:rPr>
              <a:t>educate</a:t>
            </a:r>
            <a:r>
              <a:rPr lang="pt-BR" altLang="ko-KR" sz="1200">
                <a:latin typeface="+mn-lt"/>
                <a:ea typeface="맑은 고딕"/>
              </a:rPr>
              <a:t> </a:t>
            </a:r>
            <a:r>
              <a:rPr lang="pt-BR" altLang="ko-KR" sz="1200" err="1">
                <a:latin typeface="+mn-lt"/>
                <a:ea typeface="맑은 고딕"/>
              </a:rPr>
              <a:t>meaning</a:t>
            </a:r>
            <a:r>
              <a:rPr lang="pt-BR" altLang="ko-KR">
                <a:ea typeface="맑은 고딕"/>
              </a:rPr>
              <a:t> </a:t>
            </a:r>
            <a:endParaRPr lang="pt-BR" altLang="ko-KR" sz="1200">
              <a:latin typeface="+mn-lt"/>
              <a:ea typeface="맑은 고딕"/>
              <a:cs typeface="Calibri"/>
            </a:endParaRPr>
          </a:p>
          <a:p>
            <a:pPr marL="285750" indent="-285750">
              <a:lnSpc>
                <a:spcPct val="109000"/>
              </a:lnSpc>
              <a:spcBef>
                <a:spcPts val="600"/>
              </a:spcBef>
              <a:buFont typeface="Wingdings" panose="05000000000000000000" pitchFamily="2" charset="2"/>
              <a:buChar char="§"/>
            </a:pPr>
            <a:r>
              <a:rPr lang="pt-BR" altLang="ko-KR" sz="1200">
                <a:latin typeface="+mn-lt"/>
                <a:ea typeface="맑은 고딕"/>
              </a:rPr>
              <a:t>Do </a:t>
            </a:r>
            <a:r>
              <a:rPr lang="pt-BR" altLang="ko-KR" sz="1200" err="1">
                <a:latin typeface="+mn-lt"/>
                <a:ea typeface="맑은 고딕"/>
              </a:rPr>
              <a:t>not</a:t>
            </a:r>
            <a:r>
              <a:rPr lang="pt-BR" altLang="ko-KR" sz="1200">
                <a:latin typeface="+mn-lt"/>
                <a:ea typeface="맑은 고딕"/>
              </a:rPr>
              <a:t> </a:t>
            </a:r>
            <a:r>
              <a:rPr lang="pt-BR" altLang="ko-KR" sz="1200" err="1">
                <a:latin typeface="+mn-lt"/>
                <a:ea typeface="맑은 고딕"/>
              </a:rPr>
              <a:t>attempt</a:t>
            </a:r>
            <a:r>
              <a:rPr lang="pt-BR" altLang="ko-KR" sz="1200">
                <a:latin typeface="+mn-lt"/>
                <a:ea typeface="맑은 고딕"/>
              </a:rPr>
              <a:t> </a:t>
            </a:r>
            <a:r>
              <a:rPr lang="pt-BR" altLang="ko-KR" sz="1200" err="1">
                <a:latin typeface="+mn-lt"/>
                <a:ea typeface="맑은 고딕"/>
              </a:rPr>
              <a:t>to</a:t>
            </a:r>
            <a:r>
              <a:rPr lang="pt-BR" altLang="ko-KR" sz="1200">
                <a:latin typeface="+mn-lt"/>
                <a:ea typeface="맑은 고딕"/>
              </a:rPr>
              <a:t> “</a:t>
            </a:r>
            <a:r>
              <a:rPr lang="pt-BR" altLang="ko-KR" sz="1200" err="1">
                <a:latin typeface="+mn-lt"/>
                <a:ea typeface="맑은 고딕"/>
              </a:rPr>
              <a:t>teach</a:t>
            </a:r>
            <a:r>
              <a:rPr lang="pt-BR" altLang="ko-KR" sz="1200">
                <a:latin typeface="+mn-lt"/>
                <a:ea typeface="맑은 고딕"/>
              </a:rPr>
              <a:t>” a </a:t>
            </a:r>
            <a:r>
              <a:rPr lang="pt-BR" altLang="ko-KR" sz="1200" err="1">
                <a:latin typeface="+mn-lt"/>
                <a:ea typeface="맑은 고딕"/>
              </a:rPr>
              <a:t>lesson</a:t>
            </a:r>
            <a:r>
              <a:rPr lang="pt-BR" altLang="ko-KR" sz="1200">
                <a:latin typeface="+mn-lt"/>
                <a:ea typeface="맑은 고딕"/>
              </a:rPr>
              <a:t> </a:t>
            </a:r>
            <a:r>
              <a:rPr lang="pt-BR" altLang="ko-KR" sz="1200" err="1">
                <a:latin typeface="+mn-lt"/>
                <a:ea typeface="맑은 고딕"/>
              </a:rPr>
              <a:t>on</a:t>
            </a:r>
            <a:r>
              <a:rPr lang="pt-BR" altLang="ko-KR" sz="1200">
                <a:latin typeface="+mn-lt"/>
                <a:ea typeface="맑은 고딕"/>
              </a:rPr>
              <a:t> </a:t>
            </a:r>
            <a:r>
              <a:rPr lang="pt-BR" altLang="ko-KR" sz="1200" err="1">
                <a:latin typeface="+mn-lt"/>
                <a:ea typeface="맑은 고딕"/>
              </a:rPr>
              <a:t>behavior</a:t>
            </a:r>
            <a:r>
              <a:rPr lang="pt-BR" altLang="ko-KR" sz="1200">
                <a:latin typeface="+mn-lt"/>
                <a:ea typeface="맑은 고딕"/>
              </a:rPr>
              <a:t> </a:t>
            </a:r>
            <a:r>
              <a:rPr lang="pt-BR" altLang="ko-KR" sz="1200" err="1">
                <a:latin typeface="+mn-lt"/>
                <a:ea typeface="맑은 고딕"/>
              </a:rPr>
              <a:t>or</a:t>
            </a:r>
            <a:r>
              <a:rPr lang="pt-BR" altLang="ko-KR" sz="1200">
                <a:latin typeface="+mn-lt"/>
                <a:ea typeface="맑은 고딕"/>
              </a:rPr>
              <a:t> </a:t>
            </a:r>
            <a:r>
              <a:rPr lang="pt-BR" altLang="ko-KR" sz="1200" err="1">
                <a:latin typeface="+mn-lt"/>
                <a:ea typeface="맑은 고딕"/>
              </a:rPr>
              <a:t>anything</a:t>
            </a:r>
            <a:r>
              <a:rPr lang="pt-BR" altLang="ko-KR" sz="1200">
                <a:latin typeface="+mn-lt"/>
                <a:ea typeface="맑은 고딕"/>
              </a:rPr>
              <a:t> </a:t>
            </a:r>
            <a:r>
              <a:rPr lang="pt-BR" altLang="ko-KR" sz="1200" err="1">
                <a:latin typeface="+mn-lt"/>
                <a:ea typeface="맑은 고딕"/>
              </a:rPr>
              <a:t>else</a:t>
            </a:r>
            <a:r>
              <a:rPr lang="pt-BR" altLang="ko-KR" sz="1200">
                <a:latin typeface="+mn-lt"/>
                <a:ea typeface="맑은 고딕"/>
              </a:rPr>
              <a:t> </a:t>
            </a:r>
            <a:r>
              <a:rPr lang="pt-BR" altLang="ko-KR" sz="1200" err="1">
                <a:latin typeface="+mn-lt"/>
                <a:ea typeface="맑은 고딕"/>
              </a:rPr>
              <a:t>during</a:t>
            </a:r>
            <a:r>
              <a:rPr lang="pt-BR" altLang="ko-KR" sz="1200">
                <a:latin typeface="+mn-lt"/>
                <a:ea typeface="맑은 고딕"/>
              </a:rPr>
              <a:t> </a:t>
            </a:r>
            <a:r>
              <a:rPr lang="pt-BR" altLang="ko-KR" sz="1200" err="1">
                <a:latin typeface="+mn-lt"/>
                <a:ea typeface="맑은 고딕"/>
              </a:rPr>
              <a:t>difficult</a:t>
            </a:r>
            <a:r>
              <a:rPr lang="pt-BR" altLang="ko-KR" sz="1200">
                <a:latin typeface="+mn-lt"/>
                <a:ea typeface="맑은 고딕"/>
              </a:rPr>
              <a:t> </a:t>
            </a:r>
            <a:r>
              <a:rPr lang="pt-BR" altLang="ko-KR" sz="1200" err="1">
                <a:latin typeface="+mn-lt"/>
                <a:ea typeface="맑은 고딕"/>
              </a:rPr>
              <a:t>behavioral</a:t>
            </a:r>
            <a:r>
              <a:rPr lang="pt-BR" altLang="ko-KR" sz="1200">
                <a:latin typeface="+mn-lt"/>
                <a:ea typeface="맑은 고딕"/>
              </a:rPr>
              <a:t> management </a:t>
            </a:r>
            <a:r>
              <a:rPr lang="pt-BR" altLang="ko-KR" sz="1200" err="1">
                <a:latin typeface="+mn-lt"/>
                <a:ea typeface="맑은 고딕"/>
              </a:rPr>
              <a:t>moments</a:t>
            </a:r>
            <a:r>
              <a:rPr lang="pt-BR" altLang="ko-KR" sz="1200">
                <a:latin typeface="+mn-lt"/>
                <a:ea typeface="맑은 고딕"/>
              </a:rPr>
              <a:t>/</a:t>
            </a:r>
            <a:r>
              <a:rPr lang="pt-BR" altLang="ko-KR" sz="1200" err="1">
                <a:latin typeface="+mn-lt"/>
                <a:ea typeface="맑은 고딕"/>
              </a:rPr>
              <a:t>events</a:t>
            </a:r>
            <a:endParaRPr lang="pt-BR" altLang="ko-KR" sz="1200" err="1">
              <a:latin typeface="+mn-lt"/>
              <a:ea typeface="맑은 고딕"/>
              <a:cs typeface="Calibri"/>
            </a:endParaRPr>
          </a:p>
          <a:p>
            <a:pPr marL="285750" indent="-285750">
              <a:lnSpc>
                <a:spcPct val="109000"/>
              </a:lnSpc>
              <a:spcBef>
                <a:spcPts val="600"/>
              </a:spcBef>
              <a:buFont typeface="Wingdings" panose="05000000000000000000" pitchFamily="2" charset="2"/>
              <a:buChar char="§"/>
            </a:pPr>
            <a:r>
              <a:rPr lang="pt-BR" altLang="ko-KR" sz="1200" err="1">
                <a:latin typeface="+mn-lt"/>
                <a:ea typeface="맑은 고딕"/>
              </a:rPr>
              <a:t>Provide</a:t>
            </a:r>
            <a:r>
              <a:rPr lang="pt-BR" altLang="ko-KR" sz="1200">
                <a:latin typeface="+mn-lt"/>
                <a:ea typeface="맑은 고딕"/>
              </a:rPr>
              <a:t> </a:t>
            </a:r>
            <a:r>
              <a:rPr lang="pt-BR" altLang="ko-KR" sz="1200" err="1">
                <a:latin typeface="+mn-lt"/>
                <a:ea typeface="맑은 고딕"/>
              </a:rPr>
              <a:t>adequate</a:t>
            </a:r>
            <a:r>
              <a:rPr lang="pt-BR" altLang="ko-KR" sz="1200">
                <a:latin typeface="+mn-lt"/>
                <a:ea typeface="맑은 고딕"/>
              </a:rPr>
              <a:t> time for de-</a:t>
            </a:r>
            <a:r>
              <a:rPr lang="pt-BR" altLang="ko-KR" sz="1200" err="1">
                <a:latin typeface="+mn-lt"/>
                <a:ea typeface="맑은 고딕"/>
              </a:rPr>
              <a:t>escalation</a:t>
            </a:r>
            <a:r>
              <a:rPr lang="pt-BR" altLang="ko-KR" sz="1200">
                <a:latin typeface="+mn-lt"/>
                <a:ea typeface="맑은 고딕"/>
              </a:rPr>
              <a:t> (20 </a:t>
            </a:r>
            <a:r>
              <a:rPr lang="pt-BR" altLang="ko-KR" sz="1200" err="1">
                <a:latin typeface="+mn-lt"/>
                <a:ea typeface="맑은 고딕"/>
              </a:rPr>
              <a:t>to</a:t>
            </a:r>
            <a:r>
              <a:rPr lang="pt-BR" altLang="ko-KR" sz="1200">
                <a:latin typeface="+mn-lt"/>
                <a:ea typeface="맑은 고딕"/>
              </a:rPr>
              <a:t> 30 minutes)</a:t>
            </a:r>
            <a:endParaRPr lang="pt-BR" altLang="ko-KR" sz="1200">
              <a:latin typeface="+mn-lt"/>
              <a:ea typeface="맑은 고딕"/>
              <a:cs typeface="Calibri"/>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t-BR" altLang="ko-KR" sz="1200">
              <a:latin typeface="+mn-lt"/>
            </a:endParaRPr>
          </a:p>
          <a:p>
            <a:endParaRPr lang="en-US"/>
          </a:p>
        </p:txBody>
      </p:sp>
      <p:sp>
        <p:nvSpPr>
          <p:cNvPr id="4" name="Slide Number Placeholder 3"/>
          <p:cNvSpPr>
            <a:spLocks noGrp="1"/>
          </p:cNvSpPr>
          <p:nvPr>
            <p:ph type="sldNum" sz="quarter" idx="5"/>
          </p:nvPr>
        </p:nvSpPr>
        <p:spPr/>
        <p:txBody>
          <a:bodyPr/>
          <a:lstStyle/>
          <a:p>
            <a:fld id="{B2632324-D3DF-4AFA-ABF4-D4746C1D4B3B}" type="slidenum">
              <a:rPr lang="en-US" smtClean="0"/>
              <a:t>14</a:t>
            </a:fld>
            <a:endParaRPr lang="en-US"/>
          </a:p>
        </p:txBody>
      </p:sp>
    </p:spTree>
    <p:extLst>
      <p:ext uri="{BB962C8B-B14F-4D97-AF65-F5344CB8AC3E}">
        <p14:creationId xmlns:p14="http://schemas.microsoft.com/office/powerpoint/2010/main" val="3014861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watch one final video clip on de-escalations spaces and real time conflict resolution. This is a 3.5 minute clip on how one high school is helping students de-escalate and manage conflicts.</a:t>
            </a:r>
          </a:p>
          <a:p>
            <a:endParaRPr lang="en-US"/>
          </a:p>
          <a:p>
            <a:r>
              <a:rPr lang="en-US"/>
              <a:t>00:00 - 03:39</a:t>
            </a:r>
          </a:p>
        </p:txBody>
      </p:sp>
      <p:sp>
        <p:nvSpPr>
          <p:cNvPr id="4" name="Slide Number Placeholder 3"/>
          <p:cNvSpPr>
            <a:spLocks noGrp="1"/>
          </p:cNvSpPr>
          <p:nvPr>
            <p:ph type="sldNum" sz="quarter" idx="5"/>
          </p:nvPr>
        </p:nvSpPr>
        <p:spPr/>
        <p:txBody>
          <a:bodyPr/>
          <a:lstStyle/>
          <a:p>
            <a:fld id="{B2632324-D3DF-4AFA-ABF4-D4746C1D4B3B}" type="slidenum">
              <a:rPr lang="en-US" smtClean="0"/>
              <a:t>15</a:t>
            </a:fld>
            <a:endParaRPr lang="en-US"/>
          </a:p>
        </p:txBody>
      </p:sp>
    </p:spTree>
    <p:extLst>
      <p:ext uri="{BB962C8B-B14F-4D97-AF65-F5344CB8AC3E}">
        <p14:creationId xmlns:p14="http://schemas.microsoft.com/office/powerpoint/2010/main" val="147294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Tools, Resources, and Routines – It is all about being prepared!</a:t>
            </a:r>
          </a:p>
          <a:p>
            <a:endParaRPr lang="en-US"/>
          </a:p>
          <a:p>
            <a:r>
              <a:rPr lang="en-US"/>
              <a:t>Sensory breaks, calming breaks, etc. also can be accommodations as well as allowing the use of fidget items, weighted blankets, using mindfulness, meditation or yoga, etc. It is also possible to set up your classroom, communal spaces, etc. using universal designs for learning concepts meaning we set up the environment for everyone’s use but it improves overall accessibility for people with disabilities. Just ensure that students who need or require certain accommodations have them included in the accommodation plan even if your space is “universally designed” so it is known that they need and can use these supports in other areas of the center.</a:t>
            </a:r>
            <a:endParaRPr lang="en-US">
              <a:cs typeface="Calibri"/>
            </a:endParaRPr>
          </a:p>
          <a:p>
            <a:endParaRPr lang="en-US"/>
          </a:p>
          <a:p>
            <a:pPr>
              <a:defRPr/>
            </a:pPr>
            <a:r>
              <a:rPr lang="en-US"/>
              <a:t>Other ideas include having teen/</a:t>
            </a:r>
            <a:r>
              <a:rPr lang="en-US">
                <a:solidFill>
                  <a:srgbClr val="000000"/>
                </a:solidFill>
                <a:ea typeface="맑은 고딕"/>
              </a:rPr>
              <a:t>adult coloring sheets, mazes, complex dot to dot sheets, and colored pencils available to use as calming activities. Do some mental and/or physical warm up exercises like brain gym routines.</a:t>
            </a:r>
            <a:endParaRPr lang="pt-BR" altLang="ko-KR" sz="1200">
              <a:solidFill>
                <a:srgbClr val="4472C4"/>
              </a:solidFill>
              <a:ea typeface="맑은 고딕"/>
              <a:cs typeface="Calibri"/>
            </a:endParaRPr>
          </a:p>
          <a:p>
            <a:endParaRPr lang="en-US"/>
          </a:p>
        </p:txBody>
      </p:sp>
      <p:sp>
        <p:nvSpPr>
          <p:cNvPr id="4" name="Slide Number Placeholder 3"/>
          <p:cNvSpPr>
            <a:spLocks noGrp="1"/>
          </p:cNvSpPr>
          <p:nvPr>
            <p:ph type="sldNum" sz="quarter" idx="5"/>
          </p:nvPr>
        </p:nvSpPr>
        <p:spPr/>
        <p:txBody>
          <a:bodyPr/>
          <a:lstStyle/>
          <a:p>
            <a:fld id="{B2632324-D3DF-4AFA-ABF4-D4746C1D4B3B}" type="slidenum">
              <a:rPr lang="en-US" smtClean="0"/>
              <a:t>16</a:t>
            </a:fld>
            <a:endParaRPr lang="en-US"/>
          </a:p>
        </p:txBody>
      </p:sp>
    </p:spTree>
    <p:extLst>
      <p:ext uri="{BB962C8B-B14F-4D97-AF65-F5344CB8AC3E}">
        <p14:creationId xmlns:p14="http://schemas.microsoft.com/office/powerpoint/2010/main" val="3333896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Very Important! Use the center resources and staff expertise available to you! Perhaps the student would benefit by a trusted staff mentor, may need an additional session with the CMHC to discuss some particular area of struggle and ideas for managing it, working with the career counselor on organizational and planning skills or social interactions, etc. Peer mentors can be very helpful but do provide them with some basic training and information so they know when to reach out to staff and to understand that the peer student is NOT their personal responsibility – that they are there to assist in certain ways, maybe to invite that student to sit at their table for lunch, serve as a role model or providing some in class tutoring, etc.</a:t>
            </a:r>
          </a:p>
        </p:txBody>
      </p:sp>
      <p:sp>
        <p:nvSpPr>
          <p:cNvPr id="4" name="Slide Number Placeholder 3"/>
          <p:cNvSpPr>
            <a:spLocks noGrp="1"/>
          </p:cNvSpPr>
          <p:nvPr>
            <p:ph type="sldNum" sz="quarter" idx="5"/>
          </p:nvPr>
        </p:nvSpPr>
        <p:spPr/>
        <p:txBody>
          <a:bodyPr/>
          <a:lstStyle/>
          <a:p>
            <a:fld id="{B2632324-D3DF-4AFA-ABF4-D4746C1D4B3B}" type="slidenum">
              <a:rPr lang="en-US" smtClean="0"/>
              <a:t>17</a:t>
            </a:fld>
            <a:endParaRPr lang="en-US"/>
          </a:p>
        </p:txBody>
      </p:sp>
    </p:spTree>
    <p:extLst>
      <p:ext uri="{BB962C8B-B14F-4D97-AF65-F5344CB8AC3E}">
        <p14:creationId xmlns:p14="http://schemas.microsoft.com/office/powerpoint/2010/main" val="673191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Establishing daily routines can be helpful, especially if it is an interesting, fun, and/or known to be achievable type of activity. This can set the tone for the rest of the class session, dorm meeting, etc. </a:t>
            </a:r>
          </a:p>
          <a:p>
            <a:endParaRPr lang="en-US"/>
          </a:p>
          <a:p>
            <a:r>
              <a:rPr lang="en-US"/>
              <a:t>For example, make the very first activity in class each day an easy review item or some activity that you know the student with an emotional disability can readily accomplish. Do some brain gym or “fun” cognitive activity or warm up game.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Then reinforce positive behavior OFTEN!!! </a:t>
            </a:r>
            <a:r>
              <a:rPr lang="pt-BR" altLang="ko-KR" sz="1200" i="0">
                <a:solidFill>
                  <a:schemeClr val="tx1"/>
                </a:solidFill>
              </a:rPr>
              <a:t>Look for opportunities to provide feedback on positive/appropriate behavior, management of emotions, etc.</a:t>
            </a:r>
          </a:p>
          <a:p>
            <a:endParaRPr lang="en-US"/>
          </a:p>
        </p:txBody>
      </p:sp>
      <p:sp>
        <p:nvSpPr>
          <p:cNvPr id="4" name="Slide Number Placeholder 3"/>
          <p:cNvSpPr>
            <a:spLocks noGrp="1"/>
          </p:cNvSpPr>
          <p:nvPr>
            <p:ph type="sldNum" sz="quarter" idx="5"/>
          </p:nvPr>
        </p:nvSpPr>
        <p:spPr/>
        <p:txBody>
          <a:bodyPr/>
          <a:lstStyle/>
          <a:p>
            <a:fld id="{B2632324-D3DF-4AFA-ABF4-D4746C1D4B3B}" type="slidenum">
              <a:rPr lang="en-US" smtClean="0"/>
              <a:t>18</a:t>
            </a:fld>
            <a:endParaRPr lang="en-US"/>
          </a:p>
        </p:txBody>
      </p:sp>
    </p:spTree>
    <p:extLst>
      <p:ext uri="{BB962C8B-B14F-4D97-AF65-F5344CB8AC3E}">
        <p14:creationId xmlns:p14="http://schemas.microsoft.com/office/powerpoint/2010/main" val="2488743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Completing the Practical Stuff! - </a:t>
            </a:r>
            <a:r>
              <a:rPr lang="pt-BR" altLang="ko-KR" sz="1200" i="0" err="1">
                <a:solidFill>
                  <a:srgbClr val="000000">
                    <a:lumMod val="75000"/>
                    <a:lumOff val="25000"/>
                  </a:srgbClr>
                </a:solidFill>
                <a:latin typeface="Calibri"/>
                <a:ea typeface="맑은 고딕"/>
              </a:rPr>
              <a:t>Behavior</a:t>
            </a:r>
            <a:r>
              <a:rPr lang="pt-BR" altLang="ko-KR" sz="1200" i="0">
                <a:solidFill>
                  <a:srgbClr val="000000">
                    <a:lumMod val="75000"/>
                    <a:lumOff val="25000"/>
                  </a:srgbClr>
                </a:solidFill>
                <a:latin typeface="Calibri"/>
                <a:ea typeface="맑은 고딕"/>
              </a:rPr>
              <a:t> </a:t>
            </a:r>
            <a:r>
              <a:rPr lang="pt-BR" altLang="ko-KR" sz="1200" i="0" err="1">
                <a:solidFill>
                  <a:srgbClr val="000000">
                    <a:lumMod val="75000"/>
                    <a:lumOff val="25000"/>
                  </a:srgbClr>
                </a:solidFill>
                <a:latin typeface="Calibri"/>
                <a:ea typeface="맑은 고딕"/>
              </a:rPr>
              <a:t>Supports</a:t>
            </a:r>
            <a:r>
              <a:rPr lang="pt-BR" altLang="ko-KR" sz="1200" i="0">
                <a:solidFill>
                  <a:srgbClr val="000000">
                    <a:lumMod val="75000"/>
                    <a:lumOff val="25000"/>
                  </a:srgbClr>
                </a:solidFill>
                <a:latin typeface="Calibri"/>
                <a:ea typeface="맑은 고딕"/>
              </a:rPr>
              <a:t> in </a:t>
            </a:r>
            <a:r>
              <a:rPr lang="pt-BR" altLang="ko-KR" sz="1200" i="0" err="1">
                <a:solidFill>
                  <a:srgbClr val="000000">
                    <a:lumMod val="75000"/>
                    <a:lumOff val="25000"/>
                  </a:srgbClr>
                </a:solidFill>
                <a:latin typeface="Calibri"/>
                <a:ea typeface="맑은 고딕"/>
              </a:rPr>
              <a:t>Student</a:t>
            </a:r>
            <a:r>
              <a:rPr lang="pt-BR" altLang="ko-KR" sz="1200" i="0">
                <a:solidFill>
                  <a:srgbClr val="000000">
                    <a:lumMod val="75000"/>
                    <a:lumOff val="25000"/>
                  </a:srgbClr>
                </a:solidFill>
                <a:latin typeface="Calibri"/>
                <a:ea typeface="맑은 고딕"/>
              </a:rPr>
              <a:t> </a:t>
            </a:r>
            <a:r>
              <a:rPr lang="pt-BR" altLang="ko-KR" sz="1200" i="0" err="1">
                <a:solidFill>
                  <a:srgbClr val="000000">
                    <a:lumMod val="75000"/>
                    <a:lumOff val="25000"/>
                  </a:srgbClr>
                </a:solidFill>
                <a:latin typeface="Calibri"/>
                <a:ea typeface="맑은 고딕"/>
              </a:rPr>
              <a:t>Accommodation</a:t>
            </a:r>
            <a:r>
              <a:rPr lang="pt-BR" altLang="ko-KR" sz="1200" i="0">
                <a:solidFill>
                  <a:srgbClr val="000000">
                    <a:lumMod val="75000"/>
                    <a:lumOff val="25000"/>
                  </a:srgbClr>
                </a:solidFill>
                <a:latin typeface="Calibri"/>
                <a:ea typeface="맑은 고딕"/>
              </a:rPr>
              <a:t> </a:t>
            </a:r>
            <a:r>
              <a:rPr lang="pt-BR" altLang="ko-KR" sz="1200" i="0" err="1">
                <a:solidFill>
                  <a:srgbClr val="000000">
                    <a:lumMod val="75000"/>
                    <a:lumOff val="25000"/>
                  </a:srgbClr>
                </a:solidFill>
                <a:latin typeface="Calibri"/>
                <a:ea typeface="맑은 고딕"/>
              </a:rPr>
              <a:t>Plans</a:t>
            </a:r>
            <a:r>
              <a:rPr lang="pt-BR" altLang="ko-KR" sz="1200" i="0">
                <a:solidFill>
                  <a:srgbClr val="000000">
                    <a:lumMod val="75000"/>
                    <a:lumOff val="25000"/>
                  </a:srgbClr>
                </a:solidFill>
                <a:latin typeface="Calibri"/>
                <a:ea typeface="맑은 고딕"/>
              </a:rPr>
              <a:t>, </a:t>
            </a:r>
            <a:r>
              <a:rPr lang="pt-BR" altLang="ko-KR" sz="1200" i="0" err="1">
                <a:solidFill>
                  <a:srgbClr val="000000">
                    <a:lumMod val="75000"/>
                    <a:lumOff val="25000"/>
                  </a:srgbClr>
                </a:solidFill>
                <a:latin typeface="Calibri"/>
                <a:ea typeface="맑은 고딕"/>
              </a:rPr>
              <a:t>Monitoring</a:t>
            </a:r>
            <a:r>
              <a:rPr lang="pt-BR" altLang="ko-KR" sz="1200" i="0">
                <a:solidFill>
                  <a:srgbClr val="000000">
                    <a:lumMod val="75000"/>
                    <a:lumOff val="25000"/>
                  </a:srgbClr>
                </a:solidFill>
                <a:latin typeface="Calibri"/>
                <a:ea typeface="맑은 고딕"/>
              </a:rPr>
              <a:t>, </a:t>
            </a:r>
            <a:r>
              <a:rPr lang="pt-BR" altLang="ko-KR" sz="1200" i="0" err="1">
                <a:solidFill>
                  <a:srgbClr val="000000">
                    <a:lumMod val="75000"/>
                    <a:lumOff val="25000"/>
                  </a:srgbClr>
                </a:solidFill>
                <a:latin typeface="Calibri"/>
                <a:ea typeface="맑은 고딕"/>
              </a:rPr>
              <a:t>and</a:t>
            </a:r>
            <a:r>
              <a:rPr lang="pt-BR" altLang="ko-KR" sz="1200" i="0">
                <a:solidFill>
                  <a:srgbClr val="000000">
                    <a:lumMod val="75000"/>
                    <a:lumOff val="25000"/>
                  </a:srgbClr>
                </a:solidFill>
                <a:latin typeface="Calibri"/>
                <a:ea typeface="맑은 고딕"/>
              </a:rPr>
              <a:t> </a:t>
            </a:r>
            <a:r>
              <a:rPr lang="pt-BR" altLang="ko-KR" sz="1200" i="0" err="1">
                <a:solidFill>
                  <a:srgbClr val="000000">
                    <a:lumMod val="75000"/>
                    <a:lumOff val="25000"/>
                  </a:srgbClr>
                </a:solidFill>
                <a:latin typeface="Calibri"/>
                <a:ea typeface="맑은 고딕"/>
              </a:rPr>
              <a:t>Adjusting</a:t>
            </a:r>
            <a:r>
              <a:rPr lang="pt-BR" altLang="ko-KR" sz="1200" i="0">
                <a:solidFill>
                  <a:srgbClr val="000000">
                    <a:lumMod val="75000"/>
                    <a:lumOff val="25000"/>
                  </a:srgbClr>
                </a:solidFill>
                <a:latin typeface="Calibri"/>
                <a:ea typeface="맑은 고딕"/>
              </a:rPr>
              <a:t> </a:t>
            </a:r>
            <a:r>
              <a:rPr lang="pt-BR" altLang="ko-KR" sz="1200" i="0" err="1">
                <a:solidFill>
                  <a:srgbClr val="000000">
                    <a:lumMod val="75000"/>
                    <a:lumOff val="25000"/>
                  </a:srgbClr>
                </a:solidFill>
                <a:latin typeface="Calibri"/>
                <a:ea typeface="맑은 고딕"/>
              </a:rPr>
              <a:t>Supports</a:t>
            </a:r>
            <a:endParaRPr kumimoji="0" lang="pt-BR" altLang="ko-KR" sz="1200" b="0" i="0" u="none" strike="noStrike" kern="1200" cap="none" spc="0" normalizeH="0" baseline="0" noProof="0" err="1">
              <a:ln>
                <a:noFill/>
              </a:ln>
              <a:solidFill>
                <a:srgbClr val="000000">
                  <a:lumMod val="75000"/>
                  <a:lumOff val="25000"/>
                </a:srgbClr>
              </a:solidFill>
              <a:effectLst/>
              <a:uLnTx/>
              <a:uFillTx/>
              <a:latin typeface="Calibri"/>
              <a:ea typeface="맑은 고딕"/>
              <a:cs typeface="+mn-cs"/>
            </a:endParaRPr>
          </a:p>
          <a:p>
            <a:endParaRPr lang="pt-BR" altLang="ko-KR">
              <a:solidFill>
                <a:srgbClr val="404040"/>
              </a:solidFill>
              <a:ea typeface="맑은 고딕"/>
              <a:cs typeface="Calibri"/>
            </a:endParaRPr>
          </a:p>
          <a:p>
            <a:r>
              <a:rPr lang="pt-BR" altLang="ko-KR" err="1">
                <a:solidFill>
                  <a:srgbClr val="404040"/>
                </a:solidFill>
                <a:ea typeface="맑은 고딕"/>
                <a:cs typeface="Calibri"/>
              </a:rPr>
              <a:t>So</a:t>
            </a:r>
            <a:r>
              <a:rPr lang="pt-BR" altLang="ko-KR">
                <a:solidFill>
                  <a:srgbClr val="404040"/>
                </a:solidFill>
                <a:ea typeface="맑은 고딕"/>
                <a:cs typeface="Calibri"/>
              </a:rPr>
              <a:t> </a:t>
            </a:r>
            <a:r>
              <a:rPr lang="pt-BR" altLang="ko-KR" err="1">
                <a:solidFill>
                  <a:srgbClr val="404040"/>
                </a:solidFill>
                <a:ea typeface="맑은 고딕"/>
                <a:cs typeface="Calibri"/>
              </a:rPr>
              <a:t>far</a:t>
            </a:r>
            <a:r>
              <a:rPr lang="pt-BR" altLang="ko-KR">
                <a:solidFill>
                  <a:srgbClr val="404040"/>
                </a:solidFill>
                <a:ea typeface="맑은 고딕"/>
                <a:cs typeface="Calibri"/>
              </a:rPr>
              <a:t> </a:t>
            </a:r>
            <a:r>
              <a:rPr lang="pt-BR" altLang="ko-KR" err="1">
                <a:solidFill>
                  <a:srgbClr val="404040"/>
                </a:solidFill>
                <a:ea typeface="맑은 고딕"/>
                <a:cs typeface="Calibri"/>
              </a:rPr>
              <a:t>we</a:t>
            </a:r>
            <a:r>
              <a:rPr lang="pt-BR" altLang="ko-KR">
                <a:solidFill>
                  <a:srgbClr val="404040"/>
                </a:solidFill>
                <a:ea typeface="맑은 고딕"/>
                <a:cs typeface="Calibri"/>
              </a:rPr>
              <a:t> </a:t>
            </a:r>
            <a:r>
              <a:rPr lang="pt-BR" altLang="ko-KR" err="1">
                <a:solidFill>
                  <a:srgbClr val="404040"/>
                </a:solidFill>
                <a:ea typeface="맑은 고딕"/>
                <a:cs typeface="Calibri"/>
              </a:rPr>
              <a:t>discussed</a:t>
            </a:r>
            <a:r>
              <a:rPr lang="pt-BR" altLang="ko-KR">
                <a:solidFill>
                  <a:srgbClr val="404040"/>
                </a:solidFill>
                <a:ea typeface="맑은 고딕"/>
                <a:cs typeface="Calibri"/>
              </a:rPr>
              <a:t> "universal" </a:t>
            </a:r>
            <a:r>
              <a:rPr lang="pt-BR" altLang="ko-KR" err="1">
                <a:solidFill>
                  <a:srgbClr val="404040"/>
                </a:solidFill>
                <a:ea typeface="맑은 고딕"/>
                <a:cs typeface="Calibri"/>
              </a:rPr>
              <a:t>ways</a:t>
            </a:r>
            <a:r>
              <a:rPr lang="pt-BR" altLang="ko-KR">
                <a:solidFill>
                  <a:srgbClr val="404040"/>
                </a:solidFill>
                <a:ea typeface="맑은 고딕"/>
                <a:cs typeface="Calibri"/>
              </a:rPr>
              <a:t> </a:t>
            </a:r>
            <a:r>
              <a:rPr lang="pt-BR" altLang="ko-KR" err="1">
                <a:solidFill>
                  <a:srgbClr val="404040"/>
                </a:solidFill>
                <a:ea typeface="맑은 고딕"/>
                <a:cs typeface="Calibri"/>
              </a:rPr>
              <a:t>of</a:t>
            </a:r>
            <a:r>
              <a:rPr lang="pt-BR" altLang="ko-KR">
                <a:solidFill>
                  <a:srgbClr val="404040"/>
                </a:solidFill>
                <a:ea typeface="맑은 고딕"/>
                <a:cs typeface="Calibri"/>
              </a:rPr>
              <a:t> </a:t>
            </a:r>
            <a:r>
              <a:rPr lang="pt-BR" altLang="ko-KR" err="1">
                <a:solidFill>
                  <a:srgbClr val="404040"/>
                </a:solidFill>
                <a:ea typeface="맑은 고딕"/>
                <a:cs typeface="Calibri"/>
              </a:rPr>
              <a:t>building</a:t>
            </a:r>
            <a:r>
              <a:rPr lang="pt-BR" altLang="ko-KR">
                <a:solidFill>
                  <a:srgbClr val="404040"/>
                </a:solidFill>
                <a:ea typeface="맑은 고딕"/>
                <a:cs typeface="Calibri"/>
              </a:rPr>
              <a:t> </a:t>
            </a:r>
            <a:r>
              <a:rPr lang="pt-BR" altLang="ko-KR" err="1">
                <a:solidFill>
                  <a:srgbClr val="404040"/>
                </a:solidFill>
                <a:ea typeface="맑은 고딕"/>
                <a:cs typeface="Calibri"/>
              </a:rPr>
              <a:t>relationships</a:t>
            </a:r>
            <a:r>
              <a:rPr lang="pt-BR" altLang="ko-KR">
                <a:solidFill>
                  <a:srgbClr val="404040"/>
                </a:solidFill>
                <a:ea typeface="맑은 고딕"/>
                <a:cs typeface="Calibri"/>
              </a:rPr>
              <a:t>, setting  </a:t>
            </a:r>
            <a:r>
              <a:rPr lang="pt-BR" altLang="ko-KR" err="1">
                <a:solidFill>
                  <a:srgbClr val="404040"/>
                </a:solidFill>
                <a:ea typeface="맑은 고딕"/>
                <a:cs typeface="Calibri"/>
              </a:rPr>
              <a:t>students</a:t>
            </a:r>
            <a:r>
              <a:rPr lang="pt-BR" altLang="ko-KR">
                <a:solidFill>
                  <a:srgbClr val="404040"/>
                </a:solidFill>
                <a:ea typeface="맑은 고딕"/>
                <a:cs typeface="Calibri"/>
              </a:rPr>
              <a:t> </a:t>
            </a:r>
            <a:r>
              <a:rPr lang="pt-BR" altLang="ko-KR" err="1">
                <a:solidFill>
                  <a:srgbClr val="404040"/>
                </a:solidFill>
                <a:ea typeface="맑은 고딕"/>
                <a:cs typeface="Calibri"/>
              </a:rPr>
              <a:t>up</a:t>
            </a:r>
            <a:r>
              <a:rPr lang="pt-BR" altLang="ko-KR">
                <a:solidFill>
                  <a:srgbClr val="404040"/>
                </a:solidFill>
                <a:ea typeface="맑은 고딕"/>
                <a:cs typeface="Calibri"/>
              </a:rPr>
              <a:t> for </a:t>
            </a:r>
            <a:r>
              <a:rPr lang="pt-BR" altLang="ko-KR" err="1">
                <a:solidFill>
                  <a:srgbClr val="404040"/>
                </a:solidFill>
                <a:ea typeface="맑은 고딕"/>
                <a:cs typeface="Calibri"/>
              </a:rPr>
              <a:t>success</a:t>
            </a:r>
            <a:r>
              <a:rPr lang="pt-BR" altLang="ko-KR">
                <a:solidFill>
                  <a:srgbClr val="404040"/>
                </a:solidFill>
                <a:ea typeface="맑은 고딕"/>
                <a:cs typeface="Calibri"/>
              </a:rPr>
              <a:t>, </a:t>
            </a:r>
            <a:r>
              <a:rPr lang="pt-BR" altLang="ko-KR" err="1">
                <a:solidFill>
                  <a:srgbClr val="404040"/>
                </a:solidFill>
                <a:ea typeface="맑은 고딕"/>
                <a:cs typeface="Calibri"/>
              </a:rPr>
              <a:t>creating</a:t>
            </a:r>
            <a:r>
              <a:rPr lang="pt-BR" altLang="ko-KR">
                <a:solidFill>
                  <a:srgbClr val="404040"/>
                </a:solidFill>
                <a:ea typeface="맑은 고딕"/>
                <a:cs typeface="Calibri"/>
              </a:rPr>
              <a:t> inclusive settings, </a:t>
            </a:r>
            <a:r>
              <a:rPr lang="pt-BR" altLang="ko-KR" err="1">
                <a:solidFill>
                  <a:srgbClr val="404040"/>
                </a:solidFill>
                <a:ea typeface="맑은 고딕"/>
                <a:cs typeface="Calibri"/>
              </a:rPr>
              <a:t>and</a:t>
            </a:r>
            <a:r>
              <a:rPr lang="pt-BR" altLang="ko-KR">
                <a:solidFill>
                  <a:srgbClr val="404040"/>
                </a:solidFill>
                <a:ea typeface="맑은 고딕"/>
                <a:cs typeface="Calibri"/>
              </a:rPr>
              <a:t> </a:t>
            </a:r>
            <a:r>
              <a:rPr lang="pt-BR" altLang="ko-KR" err="1">
                <a:solidFill>
                  <a:srgbClr val="404040"/>
                </a:solidFill>
                <a:ea typeface="맑은 고딕"/>
                <a:cs typeface="Calibri"/>
              </a:rPr>
              <a:t>utilizing</a:t>
            </a:r>
            <a:r>
              <a:rPr lang="pt-BR" altLang="ko-KR">
                <a:solidFill>
                  <a:srgbClr val="404040"/>
                </a:solidFill>
                <a:ea typeface="맑은 고딕"/>
                <a:cs typeface="Calibri"/>
              </a:rPr>
              <a:t> </a:t>
            </a:r>
            <a:r>
              <a:rPr lang="pt-BR" altLang="ko-KR" err="1">
                <a:solidFill>
                  <a:srgbClr val="404040"/>
                </a:solidFill>
                <a:ea typeface="맑은 고딕"/>
                <a:cs typeface="Calibri"/>
              </a:rPr>
              <a:t>strategies</a:t>
            </a:r>
            <a:r>
              <a:rPr lang="pt-BR" altLang="ko-KR">
                <a:solidFill>
                  <a:srgbClr val="404040"/>
                </a:solidFill>
                <a:ea typeface="맑은 고딕"/>
                <a:cs typeface="Calibri"/>
              </a:rPr>
              <a:t> </a:t>
            </a:r>
            <a:r>
              <a:rPr lang="pt-BR" altLang="ko-KR" err="1">
                <a:solidFill>
                  <a:srgbClr val="404040"/>
                </a:solidFill>
                <a:ea typeface="맑은 고딕"/>
                <a:cs typeface="Calibri"/>
              </a:rPr>
              <a:t>and</a:t>
            </a:r>
            <a:r>
              <a:rPr lang="pt-BR" altLang="ko-KR">
                <a:solidFill>
                  <a:srgbClr val="404040"/>
                </a:solidFill>
                <a:ea typeface="맑은 고딕"/>
                <a:cs typeface="Calibri"/>
              </a:rPr>
              <a:t> </a:t>
            </a:r>
            <a:r>
              <a:rPr lang="pt-BR" altLang="ko-KR" err="1">
                <a:solidFill>
                  <a:srgbClr val="404040"/>
                </a:solidFill>
                <a:ea typeface="맑은 고딕"/>
                <a:cs typeface="Calibri"/>
              </a:rPr>
              <a:t>techniques</a:t>
            </a:r>
            <a:r>
              <a:rPr lang="pt-BR" altLang="ko-KR">
                <a:solidFill>
                  <a:srgbClr val="404040"/>
                </a:solidFill>
                <a:ea typeface="맑은 고딕"/>
                <a:cs typeface="Calibri"/>
              </a:rPr>
              <a:t>;  </a:t>
            </a:r>
            <a:r>
              <a:rPr lang="pt-BR" altLang="ko-KR" err="1">
                <a:solidFill>
                  <a:srgbClr val="404040"/>
                </a:solidFill>
                <a:ea typeface="맑은 고딕"/>
                <a:cs typeface="Calibri"/>
              </a:rPr>
              <a:t>now</a:t>
            </a:r>
            <a:r>
              <a:rPr lang="pt-BR" altLang="ko-KR">
                <a:solidFill>
                  <a:srgbClr val="404040"/>
                </a:solidFill>
                <a:ea typeface="맑은 고딕"/>
                <a:cs typeface="Calibri"/>
              </a:rPr>
              <a:t> </a:t>
            </a:r>
            <a:r>
              <a:rPr lang="pt-BR" altLang="ko-KR" err="1">
                <a:solidFill>
                  <a:srgbClr val="404040"/>
                </a:solidFill>
                <a:ea typeface="맑은 고딕"/>
                <a:cs typeface="Calibri"/>
              </a:rPr>
              <a:t>we</a:t>
            </a:r>
            <a:r>
              <a:rPr lang="pt-BR" altLang="ko-KR">
                <a:solidFill>
                  <a:srgbClr val="404040"/>
                </a:solidFill>
                <a:ea typeface="맑은 고딕"/>
                <a:cs typeface="Calibri"/>
              </a:rPr>
              <a:t> </a:t>
            </a:r>
            <a:r>
              <a:rPr lang="pt-BR" altLang="ko-KR" err="1">
                <a:solidFill>
                  <a:srgbClr val="404040"/>
                </a:solidFill>
                <a:ea typeface="맑은 고딕"/>
                <a:cs typeface="Calibri"/>
              </a:rPr>
              <a:t>will</a:t>
            </a:r>
            <a:r>
              <a:rPr lang="pt-BR" altLang="ko-KR">
                <a:solidFill>
                  <a:srgbClr val="404040"/>
                </a:solidFill>
                <a:ea typeface="맑은 고딕"/>
                <a:cs typeface="Calibri"/>
              </a:rPr>
              <a:t> </a:t>
            </a:r>
            <a:r>
              <a:rPr lang="pt-BR" altLang="ko-KR" err="1">
                <a:solidFill>
                  <a:srgbClr val="404040"/>
                </a:solidFill>
                <a:ea typeface="맑은 고딕"/>
                <a:cs typeface="Calibri"/>
              </a:rPr>
              <a:t>focus</a:t>
            </a:r>
            <a:r>
              <a:rPr lang="pt-BR" altLang="ko-KR">
                <a:solidFill>
                  <a:srgbClr val="404040"/>
                </a:solidFill>
                <a:ea typeface="맑은 고딕"/>
                <a:cs typeface="Calibri"/>
              </a:rPr>
              <a:t> </a:t>
            </a:r>
            <a:r>
              <a:rPr lang="pt-BR" altLang="ko-KR" err="1">
                <a:solidFill>
                  <a:srgbClr val="404040"/>
                </a:solidFill>
                <a:ea typeface="맑은 고딕"/>
                <a:cs typeface="Calibri"/>
              </a:rPr>
              <a:t>on</a:t>
            </a:r>
            <a:r>
              <a:rPr lang="pt-BR" altLang="ko-KR">
                <a:solidFill>
                  <a:srgbClr val="404040"/>
                </a:solidFill>
                <a:ea typeface="맑은 고딕"/>
                <a:cs typeface="Calibri"/>
              </a:rPr>
              <a:t> </a:t>
            </a:r>
            <a:r>
              <a:rPr lang="pt-BR" altLang="ko-KR" err="1">
                <a:solidFill>
                  <a:srgbClr val="404040"/>
                </a:solidFill>
                <a:ea typeface="맑은 고딕"/>
                <a:cs typeface="Calibri"/>
              </a:rPr>
              <a:t>specific</a:t>
            </a:r>
            <a:r>
              <a:rPr lang="pt-BR" altLang="ko-KR">
                <a:solidFill>
                  <a:srgbClr val="404040"/>
                </a:solidFill>
                <a:ea typeface="맑은 고딕"/>
                <a:cs typeface="Calibri"/>
              </a:rPr>
              <a:t> </a:t>
            </a:r>
            <a:r>
              <a:rPr lang="pt-BR" altLang="ko-KR" err="1">
                <a:solidFill>
                  <a:srgbClr val="404040"/>
                </a:solidFill>
                <a:ea typeface="맑은 고딕"/>
                <a:cs typeface="Calibri"/>
              </a:rPr>
              <a:t>ways</a:t>
            </a:r>
            <a:r>
              <a:rPr lang="pt-BR" altLang="ko-KR">
                <a:solidFill>
                  <a:srgbClr val="404040"/>
                </a:solidFill>
                <a:ea typeface="맑은 고딕"/>
                <a:cs typeface="Calibri"/>
              </a:rPr>
              <a:t> </a:t>
            </a:r>
            <a:r>
              <a:rPr lang="pt-BR" altLang="ko-KR" err="1">
                <a:solidFill>
                  <a:srgbClr val="404040"/>
                </a:solidFill>
                <a:ea typeface="맑은 고딕"/>
                <a:cs typeface="Calibri"/>
              </a:rPr>
              <a:t>to</a:t>
            </a:r>
            <a:r>
              <a:rPr lang="pt-BR" altLang="ko-KR">
                <a:solidFill>
                  <a:srgbClr val="404040"/>
                </a:solidFill>
                <a:ea typeface="맑은 고딕"/>
                <a:cs typeface="Calibri"/>
              </a:rPr>
              <a:t> </a:t>
            </a:r>
            <a:r>
              <a:rPr lang="pt-BR" altLang="ko-KR" err="1">
                <a:solidFill>
                  <a:srgbClr val="404040"/>
                </a:solidFill>
                <a:ea typeface="맑은 고딕"/>
                <a:cs typeface="Calibri"/>
              </a:rPr>
              <a:t>create</a:t>
            </a:r>
            <a:r>
              <a:rPr lang="pt-BR" altLang="ko-KR">
                <a:solidFill>
                  <a:srgbClr val="404040"/>
                </a:solidFill>
                <a:ea typeface="맑은 고딕"/>
                <a:cs typeface="Calibri"/>
              </a:rPr>
              <a:t> </a:t>
            </a:r>
            <a:r>
              <a:rPr lang="pt-BR" altLang="ko-KR" err="1">
                <a:solidFill>
                  <a:srgbClr val="404040"/>
                </a:solidFill>
                <a:ea typeface="맑은 고딕"/>
                <a:cs typeface="Calibri"/>
              </a:rPr>
              <a:t>effective</a:t>
            </a:r>
            <a:r>
              <a:rPr lang="pt-BR" altLang="ko-KR">
                <a:solidFill>
                  <a:srgbClr val="404040"/>
                </a:solidFill>
                <a:ea typeface="맑은 고딕"/>
                <a:cs typeface="Calibri"/>
              </a:rPr>
              <a:t> </a:t>
            </a:r>
            <a:r>
              <a:rPr lang="pt-BR" altLang="ko-KR" err="1">
                <a:solidFill>
                  <a:srgbClr val="404040"/>
                </a:solidFill>
                <a:ea typeface="맑은 고딕"/>
                <a:cs typeface="Calibri"/>
              </a:rPr>
              <a:t>individualized</a:t>
            </a:r>
            <a:r>
              <a:rPr lang="pt-BR" altLang="ko-KR">
                <a:solidFill>
                  <a:srgbClr val="404040"/>
                </a:solidFill>
                <a:ea typeface="맑은 고딕"/>
                <a:cs typeface="Calibri"/>
              </a:rPr>
              <a:t> </a:t>
            </a:r>
            <a:r>
              <a:rPr lang="pt-BR" altLang="ko-KR" err="1">
                <a:solidFill>
                  <a:srgbClr val="404040"/>
                </a:solidFill>
                <a:ea typeface="맑은 고딕"/>
                <a:cs typeface="Calibri"/>
              </a:rPr>
              <a:t>accommodation</a:t>
            </a:r>
            <a:r>
              <a:rPr lang="pt-BR" altLang="ko-KR">
                <a:solidFill>
                  <a:srgbClr val="404040"/>
                </a:solidFill>
                <a:ea typeface="맑은 고딕"/>
                <a:cs typeface="Calibri"/>
              </a:rPr>
              <a:t> </a:t>
            </a:r>
            <a:r>
              <a:rPr lang="pt-BR" altLang="ko-KR" err="1">
                <a:solidFill>
                  <a:srgbClr val="404040"/>
                </a:solidFill>
                <a:ea typeface="맑은 고딕"/>
                <a:cs typeface="Calibri"/>
              </a:rPr>
              <a:t>plans</a:t>
            </a:r>
            <a:r>
              <a:rPr lang="pt-BR" altLang="ko-KR">
                <a:solidFill>
                  <a:srgbClr val="404040"/>
                </a:solidFill>
                <a:ea typeface="맑은 고딕"/>
                <a:cs typeface="Calibri"/>
              </a:rPr>
              <a:t> </a:t>
            </a:r>
            <a:r>
              <a:rPr lang="pt-BR" altLang="ko-KR" err="1">
                <a:solidFill>
                  <a:srgbClr val="404040"/>
                </a:solidFill>
                <a:ea typeface="맑은 고딕"/>
                <a:cs typeface="Calibri"/>
              </a:rPr>
              <a:t>to</a:t>
            </a:r>
            <a:r>
              <a:rPr lang="pt-BR" altLang="ko-KR">
                <a:solidFill>
                  <a:srgbClr val="404040"/>
                </a:solidFill>
                <a:ea typeface="맑은 고딕"/>
                <a:cs typeface="Calibri"/>
              </a:rPr>
              <a:t> </a:t>
            </a:r>
            <a:r>
              <a:rPr lang="pt-BR" altLang="ko-KR" err="1">
                <a:solidFill>
                  <a:srgbClr val="404040"/>
                </a:solidFill>
                <a:ea typeface="맑은 고딕"/>
                <a:cs typeface="Calibri"/>
              </a:rPr>
              <a:t>support</a:t>
            </a:r>
            <a:r>
              <a:rPr lang="pt-BR" altLang="ko-KR">
                <a:solidFill>
                  <a:srgbClr val="404040"/>
                </a:solidFill>
                <a:ea typeface="맑은 고딕"/>
                <a:cs typeface="Calibri"/>
              </a:rPr>
              <a:t> </a:t>
            </a:r>
            <a:r>
              <a:rPr lang="pt-BR" altLang="ko-KR" err="1">
                <a:solidFill>
                  <a:srgbClr val="404040"/>
                </a:solidFill>
                <a:ea typeface="맑은 고딕"/>
                <a:cs typeface="Calibri"/>
              </a:rPr>
              <a:t>students</a:t>
            </a:r>
            <a:r>
              <a:rPr lang="pt-BR" altLang="ko-KR">
                <a:solidFill>
                  <a:srgbClr val="404040"/>
                </a:solidFill>
                <a:ea typeface="맑은 고딕"/>
                <a:cs typeface="Calibri"/>
              </a:rPr>
              <a:t> </a:t>
            </a:r>
            <a:r>
              <a:rPr lang="pt-BR" altLang="ko-KR" err="1">
                <a:solidFill>
                  <a:srgbClr val="404040"/>
                </a:solidFill>
                <a:ea typeface="맑은 고딕"/>
                <a:cs typeface="Calibri"/>
              </a:rPr>
              <a:t>with</a:t>
            </a:r>
            <a:r>
              <a:rPr lang="pt-BR" altLang="ko-KR">
                <a:solidFill>
                  <a:srgbClr val="404040"/>
                </a:solidFill>
                <a:ea typeface="맑은 고딕"/>
                <a:cs typeface="Calibri"/>
              </a:rPr>
              <a:t> </a:t>
            </a:r>
            <a:r>
              <a:rPr lang="pt-BR" altLang="ko-KR" err="1">
                <a:solidFill>
                  <a:srgbClr val="404040"/>
                </a:solidFill>
                <a:ea typeface="맑은 고딕"/>
                <a:cs typeface="Calibri"/>
              </a:rPr>
              <a:t>emotional</a:t>
            </a:r>
            <a:r>
              <a:rPr lang="pt-BR" altLang="ko-KR">
                <a:solidFill>
                  <a:srgbClr val="404040"/>
                </a:solidFill>
                <a:ea typeface="맑은 고딕"/>
                <a:cs typeface="Calibri"/>
              </a:rPr>
              <a:t> </a:t>
            </a:r>
            <a:r>
              <a:rPr lang="pt-BR" altLang="ko-KR" err="1">
                <a:solidFill>
                  <a:srgbClr val="404040"/>
                </a:solidFill>
                <a:ea typeface="맑은 고딕"/>
                <a:cs typeface="Calibri"/>
              </a:rPr>
              <a:t>disabilities</a:t>
            </a:r>
            <a:r>
              <a:rPr lang="pt-BR" altLang="ko-KR">
                <a:solidFill>
                  <a:srgbClr val="404040"/>
                </a:solidFill>
                <a:ea typeface="맑은 고딕"/>
                <a:cs typeface="Calibri"/>
              </a:rPr>
              <a:t>. </a:t>
            </a: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B2632324-D3DF-4AFA-ABF4-D4746C1D4B3B}" type="slidenum">
              <a:rPr lang="en-US" smtClean="0"/>
              <a:t>19</a:t>
            </a:fld>
            <a:endParaRPr lang="en-US"/>
          </a:p>
        </p:txBody>
      </p:sp>
    </p:spTree>
    <p:extLst>
      <p:ext uri="{BB962C8B-B14F-4D97-AF65-F5344CB8AC3E}">
        <p14:creationId xmlns:p14="http://schemas.microsoft.com/office/powerpoint/2010/main" val="94350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a:ea typeface="Calibri" panose="020F0502020204030204" pitchFamily="34" charset="0"/>
                <a:cs typeface="Calibri"/>
              </a:rPr>
              <a:t>Today we are going to be discussing and reviewing the general characteristics and functional limitations of individuals who have Emotional Disabilities. Focus is not only on the identification and development of disability accommodations and strategies for both center participation and for the workplace, but also on the importance of building relationships with these students. Many of the supports and strategies we will discuss today can have application for use with ALL students.</a:t>
            </a:r>
            <a:endParaRPr lang="en-US">
              <a:latin typeface="Calibri"/>
              <a:cs typeface="Calibri"/>
            </a:endParaRPr>
          </a:p>
          <a:p>
            <a:endParaRPr lang="en-US"/>
          </a:p>
          <a:p>
            <a:r>
              <a:rPr lang="en-US"/>
              <a:t>Specifically, we want you to be able to identify some of the common functional limitations experienced by individuals with emotional disabilities and then to be able to identify relevant accommodations and strategies specific to those functional limitations. We will review some assistive technology suggestions that might be helpful and include some great web resources loaded with practical and useful information for supporting students with emotional disabilities or behavioral manifestations.</a:t>
            </a:r>
            <a:endParaRPr lang="en-US">
              <a:cs typeface="Calibri"/>
            </a:endParaRPr>
          </a:p>
        </p:txBody>
      </p:sp>
      <p:sp>
        <p:nvSpPr>
          <p:cNvPr id="4" name="Slide Number Placeholder 3"/>
          <p:cNvSpPr>
            <a:spLocks noGrp="1"/>
          </p:cNvSpPr>
          <p:nvPr>
            <p:ph type="sldNum" sz="quarter" idx="5"/>
          </p:nvPr>
        </p:nvSpPr>
        <p:spPr/>
        <p:txBody>
          <a:bodyPr/>
          <a:lstStyle/>
          <a:p>
            <a:fld id="{B2632324-D3DF-4AFA-ABF4-D4746C1D4B3B}" type="slidenum">
              <a:rPr lang="en-US" smtClean="0"/>
              <a:t>2</a:t>
            </a:fld>
            <a:endParaRPr lang="en-US"/>
          </a:p>
        </p:txBody>
      </p:sp>
    </p:spTree>
    <p:extLst>
      <p:ext uri="{BB962C8B-B14F-4D97-AF65-F5344CB8AC3E}">
        <p14:creationId xmlns:p14="http://schemas.microsoft.com/office/powerpoint/2010/main" val="1820454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The</a:t>
            </a:r>
            <a:r>
              <a:rPr lang="en-US" baseline="0"/>
              <a:t> term “b</a:t>
            </a:r>
            <a:r>
              <a:rPr lang="en-US"/>
              <a:t>ehavior</a:t>
            </a:r>
            <a:r>
              <a:rPr lang="en-US" baseline="0"/>
              <a:t> supports” within Job Corps refers to the</a:t>
            </a:r>
            <a:r>
              <a:rPr lang="en-US"/>
              <a:t> positive</a:t>
            </a:r>
            <a:r>
              <a:rPr lang="en-US" baseline="0"/>
              <a:t> approach to accommodating students with behaviorally-related manifestations of their disability. Behavior supports are designed to enable the individual with a disability who has behavioral manifestations to participate in/access the Job Corps learning/working/living environment.</a:t>
            </a:r>
            <a:r>
              <a:rPr lang="en-US"/>
              <a:t> </a:t>
            </a:r>
          </a:p>
          <a:p>
            <a:pPr marL="0" marR="0" lvl="0" indent="0" algn="l" defTabSz="914400">
              <a:lnSpc>
                <a:spcPct val="100000"/>
              </a:lnSpc>
              <a:spcBef>
                <a:spcPts val="0"/>
              </a:spcBef>
              <a:spcAft>
                <a:spcPts val="0"/>
              </a:spcAft>
              <a:buClrTx/>
              <a:buSzTx/>
              <a:buFontTx/>
              <a:buNone/>
              <a:tabLst/>
              <a:defRPr/>
            </a:pPr>
            <a:endParaRPr lang="en-US" baseline="0">
              <a:cs typeface="Calibri"/>
            </a:endParaRPr>
          </a:p>
          <a:p>
            <a:pPr>
              <a:defRPr/>
            </a:pPr>
            <a:r>
              <a:rPr lang="en-US">
                <a:cs typeface="Calibri"/>
              </a:rPr>
              <a:t>When students disclose conditions/disabilities, be sure to review the student's HISTORY of Behavioral Concerns and any previously provided behavioral supports and discuss possible needs with the student. Additionally, ensure that all functional limitations from ALL disclosed conditions are discussed for support needs which might include student's on the autism spectrum, those with ADHD, those who have intellectual disabilities as well as individuals with certain behavioral manifestations from specific psychiatric conditions. </a:t>
            </a:r>
            <a:endParaRPr lang="en-US" baseline="0">
              <a:cs typeface="Calibri"/>
            </a:endParaRPr>
          </a:p>
          <a:p>
            <a:pPr>
              <a:defRPr/>
            </a:pPr>
            <a:endParaRPr lang="en-US">
              <a:solidFill>
                <a:srgbClr val="000000"/>
              </a:solidFill>
              <a:latin typeface="Calibri" panose="020F0502020204030204"/>
              <a:ea typeface="맑은 고딕"/>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altLang="ko-KR" sz="1200">
              <a:solidFill>
                <a:schemeClr val="bg1"/>
              </a:solidFill>
              <a:latin typeface="+mj-lt"/>
              <a:ea typeface="맑은 고딕"/>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altLang="ko-KR" sz="1200">
              <a:solidFill>
                <a:schemeClr val="bg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altLang="ko-KR" sz="1200">
              <a:solidFill>
                <a:schemeClr val="bg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2632324-D3DF-4AFA-ABF4-D4746C1D4B3B}" type="slidenum">
              <a:rPr lang="en-US" smtClean="0"/>
              <a:t>20</a:t>
            </a:fld>
            <a:endParaRPr lang="en-US"/>
          </a:p>
        </p:txBody>
      </p:sp>
    </p:spTree>
    <p:extLst>
      <p:ext uri="{BB962C8B-B14F-4D97-AF65-F5344CB8AC3E}">
        <p14:creationId xmlns:p14="http://schemas.microsoft.com/office/powerpoint/2010/main" val="891157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Why We Use Behavior Supports in Job Corps</a:t>
            </a:r>
          </a:p>
          <a:p>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a:cs typeface="Arial"/>
              </a:rPr>
              <a:t>First, </a:t>
            </a:r>
            <a:r>
              <a:rPr lang="pt-BR" sz="1200" err="1">
                <a:latin typeface="Arial"/>
                <a:cs typeface="Arial"/>
              </a:rPr>
              <a:t>s</a:t>
            </a:r>
            <a:r>
              <a:rPr lang="pt-BR" altLang="ko-KR" sz="1200" err="1">
                <a:ea typeface="맑은 고딕"/>
              </a:rPr>
              <a:t>tudents</a:t>
            </a:r>
            <a:r>
              <a:rPr lang="pt-BR" altLang="ko-KR" sz="1200">
                <a:ea typeface="맑은 고딕"/>
              </a:rPr>
              <a:t> </a:t>
            </a:r>
            <a:r>
              <a:rPr lang="pt-BR" altLang="ko-KR" sz="1200" err="1">
                <a:ea typeface="맑은 고딕"/>
              </a:rPr>
              <a:t>with</a:t>
            </a:r>
            <a:r>
              <a:rPr lang="pt-BR" altLang="ko-KR" sz="1200">
                <a:ea typeface="맑은 고딕"/>
              </a:rPr>
              <a:t> </a:t>
            </a:r>
            <a:r>
              <a:rPr lang="pt-BR" altLang="ko-KR" sz="1200" err="1">
                <a:ea typeface="맑은 고딕"/>
              </a:rPr>
              <a:t>behaviorally</a:t>
            </a:r>
            <a:r>
              <a:rPr lang="pt-BR" altLang="ko-KR" sz="1200">
                <a:ea typeface="맑은 고딕"/>
              </a:rPr>
              <a:t> </a:t>
            </a:r>
            <a:r>
              <a:rPr lang="pt-BR" altLang="ko-KR" sz="1200" err="1">
                <a:ea typeface="맑은 고딕"/>
              </a:rPr>
              <a:t>related</a:t>
            </a:r>
            <a:r>
              <a:rPr lang="pt-BR" altLang="ko-KR" sz="1200">
                <a:ea typeface="맑은 고딕"/>
              </a:rPr>
              <a:t> </a:t>
            </a:r>
            <a:r>
              <a:rPr lang="pt-BR" altLang="ko-KR" sz="1200" err="1">
                <a:ea typeface="맑은 고딕"/>
              </a:rPr>
              <a:t>functional</a:t>
            </a:r>
            <a:r>
              <a:rPr lang="pt-BR" altLang="ko-KR" sz="1200">
                <a:ea typeface="맑은 고딕"/>
              </a:rPr>
              <a:t> </a:t>
            </a:r>
            <a:r>
              <a:rPr lang="pt-BR" altLang="ko-KR" sz="1200" err="1">
                <a:ea typeface="맑은 고딕"/>
              </a:rPr>
              <a:t>limitations</a:t>
            </a:r>
            <a:r>
              <a:rPr lang="pt-BR" altLang="ko-KR" sz="1200">
                <a:ea typeface="맑은 고딕"/>
              </a:rPr>
              <a:t> </a:t>
            </a:r>
            <a:r>
              <a:rPr lang="pt-BR" altLang="ko-KR" sz="1200" b="1" u="sng">
                <a:ea typeface="맑은 고딕"/>
              </a:rPr>
              <a:t>are </a:t>
            </a:r>
            <a:r>
              <a:rPr lang="pt-BR" altLang="ko-KR" sz="1200" b="1" u="sng" err="1">
                <a:ea typeface="맑은 고딕"/>
              </a:rPr>
              <a:t>entitled</a:t>
            </a:r>
            <a:r>
              <a:rPr lang="pt-BR" altLang="ko-KR" sz="1200">
                <a:ea typeface="맑은 고딕"/>
              </a:rPr>
              <a:t> </a:t>
            </a:r>
            <a:r>
              <a:rPr lang="pt-BR" altLang="ko-KR" sz="1200" err="1">
                <a:ea typeface="맑은 고딕"/>
              </a:rPr>
              <a:t>to</a:t>
            </a:r>
            <a:r>
              <a:rPr lang="pt-BR" altLang="ko-KR" sz="1200">
                <a:ea typeface="맑은 고딕"/>
              </a:rPr>
              <a:t> </a:t>
            </a:r>
            <a:r>
              <a:rPr lang="pt-BR" altLang="ko-KR" sz="1200" err="1">
                <a:ea typeface="맑은 고딕"/>
              </a:rPr>
              <a:t>behaviorally</a:t>
            </a:r>
            <a:r>
              <a:rPr lang="pt-BR" altLang="ko-KR" sz="1200">
                <a:ea typeface="맑은 고딕"/>
              </a:rPr>
              <a:t> </a:t>
            </a:r>
            <a:r>
              <a:rPr lang="pt-BR" altLang="ko-KR" sz="1200" err="1">
                <a:ea typeface="맑은 고딕"/>
              </a:rPr>
              <a:t>related</a:t>
            </a:r>
            <a:r>
              <a:rPr lang="pt-BR" altLang="ko-KR" sz="1200">
                <a:ea typeface="맑은 고딕"/>
              </a:rPr>
              <a:t> </a:t>
            </a:r>
            <a:r>
              <a:rPr lang="pt-BR" altLang="ko-KR" sz="1200" err="1">
                <a:ea typeface="맑은 고딕"/>
              </a:rPr>
              <a:t>disability</a:t>
            </a:r>
            <a:r>
              <a:rPr lang="pt-BR" altLang="ko-KR" sz="1200">
                <a:ea typeface="맑은 고딕"/>
              </a:rPr>
              <a:t> </a:t>
            </a:r>
            <a:r>
              <a:rPr lang="pt-BR" altLang="ko-KR" sz="1200" err="1">
                <a:ea typeface="맑은 고딕"/>
              </a:rPr>
              <a:t>accommodations</a:t>
            </a:r>
            <a:r>
              <a:rPr lang="pt-BR" altLang="ko-KR" sz="1200">
                <a:ea typeface="맑은 고딕"/>
              </a:rPr>
              <a:t>.</a:t>
            </a:r>
            <a:endParaRPr lang="pt-BR" altLang="ko-KR" sz="1200">
              <a:ea typeface="맑은 고딕"/>
              <a:cs typeface="Calibri"/>
            </a:endParaRPr>
          </a:p>
          <a:p>
            <a:endParaRPr lang="en-US">
              <a:latin typeface="Arial" panose="020B0604020202020204" pitchFamily="34" charset="0"/>
              <a:cs typeface="Arial" panose="020B0604020202020204" pitchFamily="34" charset="0"/>
            </a:endParaRPr>
          </a:p>
          <a:p>
            <a:r>
              <a:rPr lang="en-US">
                <a:latin typeface="Arial"/>
                <a:cs typeface="Arial"/>
              </a:rPr>
              <a:t>Secondly, reinforcing positive and effective behaviors can benefit </a:t>
            </a:r>
            <a:r>
              <a:rPr lang="en-US" b="1">
                <a:latin typeface="Arial"/>
                <a:cs typeface="Arial"/>
              </a:rPr>
              <a:t>ALL students</a:t>
            </a:r>
            <a:r>
              <a:rPr lang="en-US">
                <a:latin typeface="Arial"/>
                <a:cs typeface="Arial"/>
              </a:rPr>
              <a:t>. Staff are </a:t>
            </a:r>
            <a:r>
              <a:rPr lang="en-US" b="1">
                <a:latin typeface="Arial"/>
                <a:cs typeface="Arial"/>
              </a:rPr>
              <a:t>required</a:t>
            </a:r>
            <a:r>
              <a:rPr lang="en-US">
                <a:latin typeface="Arial"/>
                <a:cs typeface="Arial"/>
              </a:rPr>
              <a:t> to provide the accommodations from Accommodation Plans for students with disabilities but can additionally implement positive behavior reinforcement strategies for an entire class.</a:t>
            </a:r>
          </a:p>
          <a:p>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Everyone can benefit from a system which</a:t>
            </a:r>
            <a:r>
              <a:rPr lang="en-US" baseline="0"/>
              <a:t> reinforces positive or prosocial behaviors. Within the context of the accommodation plans, and as we stated earlier, </a:t>
            </a:r>
            <a:r>
              <a:rPr lang="en-US"/>
              <a:t>staff are </a:t>
            </a:r>
            <a:r>
              <a:rPr lang="en-US" b="1"/>
              <a:t>required</a:t>
            </a:r>
            <a:r>
              <a:rPr lang="en-US"/>
              <a:t> to provide the accommodations from accommodation plans for students with disabilities but may additionally choose to implement positive behavior reinforcement strategies for an entire class or group. One example of extending an individual accommodation into a group dynamic</a:t>
            </a:r>
            <a:r>
              <a:rPr lang="en-US" baseline="0"/>
              <a:t> may look like p</a:t>
            </a:r>
            <a:r>
              <a:rPr lang="en-US"/>
              <a:t>roviding personalized, positive feedback for each member of an entire group.</a:t>
            </a:r>
            <a:r>
              <a:rPr lang="en-US" baseline="0"/>
              <a:t> This type of positive acknowledgement may help </a:t>
            </a:r>
            <a:r>
              <a:rPr lang="en-US"/>
              <a:t>students see what strategies work well for their peers without focusing on negativity or criticism. Success in increasing center-wide positive behaviors can slowly</a:t>
            </a:r>
            <a:r>
              <a:rPr lang="en-US" baseline="0"/>
              <a:t> create a culture in which positive behaviors from all students is the norm.</a:t>
            </a:r>
            <a:endParaRPr lang="en-US" baseline="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We also hope that the use of this positive approach will help the student improve in their persistence of tasks that are difficult and that when they have missteps or failures, that they will double down and try again.</a:t>
            </a:r>
            <a:endParaRPr lang="en-US" baseline="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B2632324-D3DF-4AFA-ABF4-D4746C1D4B3B}" type="slidenum">
              <a:rPr lang="en-US" smtClean="0"/>
              <a:t>21</a:t>
            </a:fld>
            <a:endParaRPr lang="en-US"/>
          </a:p>
        </p:txBody>
      </p:sp>
    </p:spTree>
    <p:extLst>
      <p:ext uri="{BB962C8B-B14F-4D97-AF65-F5344CB8AC3E}">
        <p14:creationId xmlns:p14="http://schemas.microsoft.com/office/powerpoint/2010/main" val="2741709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Effective behavior supports assist in creating an appropriate environment for a student to effectively learn new skills or a trade. When considering behavior-related accommodations, consider what supports will best accommodate the student’s specific needs as he or she initially learns and builds fluency with unfamiliar tasks. </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Furthermore, environments that focus on teaching self-regulation of productive behaviors can help expose students to some elements of post-Job Corps employment. Independence and self-monitoring are crucial skills in many employment positions. Ultimately, students who understand the importance of continuously growing their skills may be more prepared for some professional practices including performance-based awards, merit-based promotions, etc. An e</a:t>
            </a:r>
            <a:r>
              <a:rPr lang="en-US"/>
              <a:t>mphasis on independence-growing behaviors can assist students in learning to self-regulate and foster their intrinsic (internal) motivation.</a:t>
            </a:r>
          </a:p>
          <a:p>
            <a:endParaRPr lang="en-US"/>
          </a:p>
        </p:txBody>
      </p:sp>
      <p:sp>
        <p:nvSpPr>
          <p:cNvPr id="4" name="Slide Number Placeholder 3"/>
          <p:cNvSpPr>
            <a:spLocks noGrp="1"/>
          </p:cNvSpPr>
          <p:nvPr>
            <p:ph type="sldNum" sz="quarter" idx="5"/>
          </p:nvPr>
        </p:nvSpPr>
        <p:spPr/>
        <p:txBody>
          <a:bodyPr/>
          <a:lstStyle/>
          <a:p>
            <a:fld id="{B2632324-D3DF-4AFA-ABF4-D4746C1D4B3B}" type="slidenum">
              <a:rPr lang="en-US" smtClean="0"/>
              <a:t>22</a:t>
            </a:fld>
            <a:endParaRPr lang="en-US"/>
          </a:p>
        </p:txBody>
      </p:sp>
    </p:spTree>
    <p:extLst>
      <p:ext uri="{BB962C8B-B14F-4D97-AF65-F5344CB8AC3E}">
        <p14:creationId xmlns:p14="http://schemas.microsoft.com/office/powerpoint/2010/main" val="3000091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Things First</a:t>
            </a:r>
          </a:p>
          <a:p>
            <a:endParaRPr lang="en-US"/>
          </a:p>
          <a:p>
            <a:pPr>
              <a:defRPr/>
            </a:pPr>
            <a:r>
              <a:rPr lang="en-US"/>
              <a:t>Keep</a:t>
            </a:r>
            <a:r>
              <a:rPr lang="en-US" baseline="0"/>
              <a:t> in mind that behavior-related accommodations are intended to assist in creating the appropriate environment for a student with a disability to learn new processes and information. Each learning environment comes with unique challenges, and behavioral accommodations should be considered accordingly.</a:t>
            </a:r>
            <a:r>
              <a:rPr lang="en-US"/>
              <a:t> </a:t>
            </a:r>
          </a:p>
          <a:p>
            <a:pPr>
              <a:defRPr/>
            </a:pPr>
            <a:endParaRPr lang="en-US" altLang="ko-KR">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i="0">
                <a:solidFill>
                  <a:schemeClr val="tx1"/>
                </a:solidFill>
                <a:ea typeface="맑은 고딕"/>
              </a:rPr>
              <a:t>When identifying new accommodations for students who previously had behavior supports in a school setting, remember:</a:t>
            </a:r>
            <a:endParaRPr lang="en-US" altLang="ko-KR" sz="1200" i="0">
              <a:solidFill>
                <a:schemeClr val="tx1"/>
              </a:solidFill>
              <a:ea typeface="맑은 고딕"/>
              <a:cs typeface="Calibri"/>
            </a:endParaRPr>
          </a:p>
          <a:p>
            <a:endParaRPr lang="en-US" baseline="0"/>
          </a:p>
          <a:p>
            <a:pPr marL="171450" indent="-171450">
              <a:buFont typeface="Wingdings" panose="05000000000000000000" pitchFamily="2" charset="2"/>
              <a:buChar char="§"/>
            </a:pPr>
            <a:r>
              <a:rPr lang="en-US" baseline="0"/>
              <a:t>Job Corps likely involves different demands than a student’s previous environment, and thus their past behaviors may not be relevant within the unique environment of Job Corps, students may need different or less accommodations than they needed in the past.</a:t>
            </a:r>
            <a:r>
              <a:rPr lang="en-US"/>
              <a:t> </a:t>
            </a:r>
            <a:endParaRPr lang="en-US" baseline="0">
              <a:cs typeface="Calibri"/>
            </a:endParaRPr>
          </a:p>
          <a:p>
            <a:pPr marL="171450" indent="-171450">
              <a:buFont typeface="Wingdings" panose="05000000000000000000" pitchFamily="2" charset="2"/>
              <a:buChar char="§"/>
            </a:pPr>
            <a:endParaRPr lang="en-US" baseline="0"/>
          </a:p>
          <a:p>
            <a:pPr>
              <a:defRPr/>
            </a:pPr>
            <a:r>
              <a:rPr lang="en-US" baseline="0"/>
              <a:t>To identify relevant supports, the student should be involved in an interactive process to identify their limitations and consider corresponding accommodations. As with all accommodations, behavior-related accommodations should not be added to an accommodation plan without first having a discussion with the student.</a:t>
            </a:r>
            <a:r>
              <a:rPr lang="en-US"/>
              <a:t> For example</a:t>
            </a:r>
            <a:r>
              <a:rPr lang="en-US">
                <a:solidFill>
                  <a:srgbClr val="000000"/>
                </a:solidFill>
                <a:latin typeface="Calibri" panose="020F0502020204030204"/>
                <a:ea typeface="맑은 고딕"/>
                <a:cs typeface="Calibri" panose="020F0502020204030204"/>
              </a:rPr>
              <a:t>, instead of assuming that a student who struggles with attention needs to be seating at the front of the class (e.g., preferential seating), ask the student where they function best in the classroom or in a group meeting, etc.  </a:t>
            </a:r>
            <a:endParaRPr lang="pt-BR" altLang="ko-KR" sz="1200">
              <a:solidFill>
                <a:schemeClr val="bg1"/>
              </a:solidFill>
              <a:latin typeface="+mj-lt"/>
              <a:ea typeface="맑은 고딕"/>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altLang="ko-KR" sz="1200">
              <a:solidFill>
                <a:schemeClr val="bg1"/>
              </a:solidFill>
              <a:latin typeface="+mj-lt"/>
            </a:endParaRPr>
          </a:p>
          <a:p>
            <a:pPr marL="171450" indent="-171450">
              <a:buFont typeface="Wingdings" panose="05000000000000000000" pitchFamily="2" charset="2"/>
              <a:buChar char="§"/>
            </a:pPr>
            <a:endParaRPr lang="en-US" baseline="0"/>
          </a:p>
          <a:p>
            <a:endParaRPr lang="en-US"/>
          </a:p>
        </p:txBody>
      </p:sp>
      <p:sp>
        <p:nvSpPr>
          <p:cNvPr id="4" name="Slide Number Placeholder 3"/>
          <p:cNvSpPr>
            <a:spLocks noGrp="1"/>
          </p:cNvSpPr>
          <p:nvPr>
            <p:ph type="sldNum" sz="quarter" idx="5"/>
          </p:nvPr>
        </p:nvSpPr>
        <p:spPr/>
        <p:txBody>
          <a:bodyPr/>
          <a:lstStyle/>
          <a:p>
            <a:fld id="{B2632324-D3DF-4AFA-ABF4-D4746C1D4B3B}" type="slidenum">
              <a:rPr lang="en-US" smtClean="0"/>
              <a:t>23</a:t>
            </a:fld>
            <a:endParaRPr lang="en-US"/>
          </a:p>
        </p:txBody>
      </p:sp>
    </p:spTree>
    <p:extLst>
      <p:ext uri="{BB962C8B-B14F-4D97-AF65-F5344CB8AC3E}">
        <p14:creationId xmlns:p14="http://schemas.microsoft.com/office/powerpoint/2010/main" val="2188464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a:ea typeface="맑은 고딕"/>
              </a:rPr>
              <a:t>Behavior expectations should be posted, modeled, and reviewed regularly.</a:t>
            </a:r>
          </a:p>
          <a:p>
            <a:pPr marL="0" marR="0" lvl="0" indent="0" algn="l" defTabSz="914400">
              <a:lnSpc>
                <a:spcPct val="100000"/>
              </a:lnSpc>
              <a:spcBef>
                <a:spcPts val="0"/>
              </a:spcBef>
              <a:spcAft>
                <a:spcPts val="0"/>
              </a:spcAft>
              <a:buClrTx/>
              <a:buSzTx/>
              <a:buFontTx/>
              <a:buNone/>
              <a:tabLst/>
              <a:defRPr/>
            </a:pPr>
            <a:endParaRPr lang="en-US" altLang="ko-KR" sz="1200">
              <a:ea typeface="맑은 고딕"/>
              <a:cs typeface="Calibri"/>
            </a:endParaRPr>
          </a:p>
          <a:p>
            <a:pPr>
              <a:defRPr/>
            </a:pPr>
            <a:r>
              <a:rPr lang="en-US" altLang="ko-KR">
                <a:solidFill>
                  <a:srgbClr val="000000"/>
                </a:solidFill>
                <a:latin typeface="Calibri" panose="020F0502020204030204"/>
                <a:ea typeface="맑은 고딕"/>
                <a:cs typeface="Calibri" panose="020F0502020204030204"/>
              </a:rPr>
              <a:t>If we expect students to meet specific behavior requirements, we need to explain what those expectations are and model the appropriate behaviors for students. It may be helpful to talk about why some of the requirements exist or pick one a week and talk more in-depth about that requirement. Students often respond better to requirements and rules when they understand why they exist and that they are not just because a staff person says so. If possible, involve the students in the creation of some of the requirements of the behavior expectations.  This could allow for more buy-in to uphold the desired behaviors. </a:t>
            </a:r>
          </a:p>
          <a:p>
            <a:pPr>
              <a:defRPr/>
            </a:pPr>
            <a:endParaRPr lang="en-US" altLang="ko-KR">
              <a:solidFill>
                <a:srgbClr val="000000"/>
              </a:solidFill>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a:solidFill>
                <a:schemeClr val="bg1"/>
              </a:solidFill>
              <a:latin typeface="+mj-lt"/>
              <a:ea typeface="맑은 고딕"/>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a:p>
          <a:p>
            <a:endParaRPr lang="en-US"/>
          </a:p>
        </p:txBody>
      </p:sp>
      <p:sp>
        <p:nvSpPr>
          <p:cNvPr id="4" name="Slide Number Placeholder 3"/>
          <p:cNvSpPr>
            <a:spLocks noGrp="1"/>
          </p:cNvSpPr>
          <p:nvPr>
            <p:ph type="sldNum" sz="quarter" idx="5"/>
          </p:nvPr>
        </p:nvSpPr>
        <p:spPr/>
        <p:txBody>
          <a:bodyPr/>
          <a:lstStyle/>
          <a:p>
            <a:fld id="{B2632324-D3DF-4AFA-ABF4-D4746C1D4B3B}" type="slidenum">
              <a:rPr lang="en-US" smtClean="0"/>
              <a:t>24</a:t>
            </a:fld>
            <a:endParaRPr lang="en-US"/>
          </a:p>
        </p:txBody>
      </p:sp>
    </p:spTree>
    <p:extLst>
      <p:ext uri="{BB962C8B-B14F-4D97-AF65-F5344CB8AC3E}">
        <p14:creationId xmlns:p14="http://schemas.microsoft.com/office/powerpoint/2010/main" val="302997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If the specific accommodation is vague or open to interpretation, the </a:t>
            </a:r>
            <a:r>
              <a:rPr lang="en-US" sz="1200" b="1">
                <a:solidFill>
                  <a:srgbClr val="002060"/>
                </a:solidFill>
              </a:rPr>
              <a:t>comments </a:t>
            </a:r>
            <a:r>
              <a:rPr lang="en-US" sz="1200"/>
              <a:t>section should be used to clarify the specific accommodation staff should provide. In the example above, the accommodation is “Verification of understanding of expectations.” Maybe the documentation disclosed some information about what has been helpful for this student in the past. In this example, the comments explain that the verification should occur by having the student verbally paraphrase or explain what the instructions mean to them. Another example might be having the student complete a few of the problems or questions while the teacher or instructor or other center staff is observing them do so. Once it is clear that the student understands what they are supposed to be doing, then the staff person can move on to assist another student.</a:t>
            </a:r>
          </a:p>
          <a:p>
            <a:endParaRPr lang="en-US">
              <a:cs typeface="Calibri"/>
            </a:endParaRPr>
          </a:p>
          <a:p>
            <a:r>
              <a:rPr lang="en-US">
                <a:cs typeface="Calibri"/>
              </a:rPr>
              <a:t>Reminder: the comments field should not include any specifics about diagnosis or confidential information when explaining or clarifying the specific accommodations</a:t>
            </a:r>
          </a:p>
          <a:p>
            <a:endParaRPr lang="en-US">
              <a:cs typeface="Calibri"/>
            </a:endParaRPr>
          </a:p>
        </p:txBody>
      </p:sp>
      <p:sp>
        <p:nvSpPr>
          <p:cNvPr id="4" name="Slide Number Placeholder 3"/>
          <p:cNvSpPr>
            <a:spLocks noGrp="1"/>
          </p:cNvSpPr>
          <p:nvPr>
            <p:ph type="sldNum" sz="quarter" idx="5"/>
          </p:nvPr>
        </p:nvSpPr>
        <p:spPr/>
        <p:txBody>
          <a:bodyPr/>
          <a:lstStyle/>
          <a:p>
            <a:fld id="{B2632324-D3DF-4AFA-ABF4-D4746C1D4B3B}" type="slidenum">
              <a:rPr lang="en-US" smtClean="0"/>
              <a:t>25</a:t>
            </a:fld>
            <a:endParaRPr lang="en-US"/>
          </a:p>
        </p:txBody>
      </p:sp>
    </p:spTree>
    <p:extLst>
      <p:ext uri="{BB962C8B-B14F-4D97-AF65-F5344CB8AC3E}">
        <p14:creationId xmlns:p14="http://schemas.microsoft.com/office/powerpoint/2010/main" val="23800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are going to discuss some behavioral support disability accommodation examples. There are a wide variety of options available to us all but today we are going to focus on 4 specific ones:</a:t>
            </a:r>
          </a:p>
          <a:p>
            <a:endParaRPr lang="en-US"/>
          </a:p>
          <a:p>
            <a:pPr marL="171450" indent="-171450">
              <a:buFont typeface="Wingdings" panose="05000000000000000000" pitchFamily="2" charset="2"/>
              <a:buChar char="§"/>
            </a:pPr>
            <a:r>
              <a:rPr lang="en-US"/>
              <a:t>Clearly defined routines</a:t>
            </a:r>
          </a:p>
          <a:p>
            <a:pPr marL="171450" indent="-171450">
              <a:buFont typeface="Wingdings" panose="05000000000000000000" pitchFamily="2" charset="2"/>
              <a:buChar char="§"/>
            </a:pPr>
            <a:r>
              <a:rPr lang="en-US"/>
              <a:t>Proximity control</a:t>
            </a:r>
          </a:p>
          <a:p>
            <a:pPr marL="171450" indent="-171450">
              <a:buFont typeface="Wingdings" panose="05000000000000000000" pitchFamily="2" charset="2"/>
              <a:buChar char="§"/>
            </a:pPr>
            <a:r>
              <a:rPr lang="en-US"/>
              <a:t>Pre-arranged signs</a:t>
            </a:r>
          </a:p>
          <a:p>
            <a:pPr marL="171450" indent="-171450">
              <a:buFont typeface="Wingdings" panose="05000000000000000000" pitchFamily="2" charset="2"/>
              <a:buChar char="§"/>
            </a:pPr>
            <a:r>
              <a:rPr lang="en-US"/>
              <a:t>Positive phrasing</a:t>
            </a:r>
          </a:p>
        </p:txBody>
      </p:sp>
      <p:sp>
        <p:nvSpPr>
          <p:cNvPr id="4" name="Slide Number Placeholder 3"/>
          <p:cNvSpPr>
            <a:spLocks noGrp="1"/>
          </p:cNvSpPr>
          <p:nvPr>
            <p:ph type="sldNum" sz="quarter" idx="5"/>
          </p:nvPr>
        </p:nvSpPr>
        <p:spPr/>
        <p:txBody>
          <a:bodyPr/>
          <a:lstStyle/>
          <a:p>
            <a:fld id="{B2632324-D3DF-4AFA-ABF4-D4746C1D4B3B}" type="slidenum">
              <a:rPr lang="en-US" smtClean="0"/>
              <a:t>26</a:t>
            </a:fld>
            <a:endParaRPr lang="en-US"/>
          </a:p>
        </p:txBody>
      </p:sp>
    </p:spTree>
    <p:extLst>
      <p:ext uri="{BB962C8B-B14F-4D97-AF65-F5344CB8AC3E}">
        <p14:creationId xmlns:p14="http://schemas.microsoft.com/office/powerpoint/2010/main" val="1455809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Let’s start with students who have functional limitations where clearly defined routines are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a:defRPr/>
            </a:pPr>
            <a:r>
              <a:rPr lang="en-US" sz="1200" dirty="0">
                <a:latin typeface="Arial"/>
                <a:cs typeface="Arial"/>
              </a:rPr>
              <a:t>First, if possible,</a:t>
            </a:r>
            <a:r>
              <a:rPr lang="en-US" dirty="0">
                <a:latin typeface="Arial"/>
                <a:cs typeface="Arial"/>
              </a:rPr>
              <a:t> notify or alert</a:t>
            </a:r>
            <a:r>
              <a:rPr lang="en-US" dirty="0">
                <a:solidFill>
                  <a:srgbClr val="000000"/>
                </a:solidFill>
                <a:latin typeface="Arial"/>
                <a:cs typeface="Arial"/>
              </a:rPr>
              <a:t> the student when changes to the schedule or routine are pending so that they have time to process the change and prepare for the change.  </a:t>
            </a:r>
            <a:endParaRPr lang="pt-BR" sz="1200" dirty="0">
              <a:solidFill>
                <a:schemeClr val="bg1"/>
              </a:solidFill>
              <a:latin typeface="+mj-lt"/>
              <a:ea typeface="맑은 고딕"/>
              <a:cs typeface="Calibri Light"/>
            </a:endParaRPr>
          </a:p>
          <a:p>
            <a:pPr marL="0" marR="0" lvl="0" indent="0" algn="l" defTabSz="914400">
              <a:lnSpc>
                <a:spcPct val="100000"/>
              </a:lnSpc>
              <a:spcBef>
                <a:spcPts val="0"/>
              </a:spcBef>
              <a:spcAft>
                <a:spcPts val="0"/>
              </a:spcAft>
              <a:buClrTx/>
              <a:buSzTx/>
              <a:buFontTx/>
              <a:buNone/>
              <a:tabLst/>
              <a:defRPr/>
            </a:pPr>
            <a:endParaRPr lang="en-US" sz="1200" dirty="0">
              <a:solidFill>
                <a:srgbClr val="000000"/>
              </a:solidFill>
              <a:latin typeface="Arial"/>
              <a:cs typeface="Arial"/>
            </a:endParaRPr>
          </a:p>
          <a:p>
            <a:pPr>
              <a:defRPr/>
            </a:pPr>
            <a:r>
              <a:rPr lang="en-US" dirty="0">
                <a:solidFill>
                  <a:srgbClr val="000000"/>
                </a:solidFill>
                <a:latin typeface="Arial"/>
                <a:cs typeface="Arial"/>
              </a:rPr>
              <a:t>Use video modeling for the student who struggles to maintain routines. This student may benefit from</a:t>
            </a:r>
            <a:r>
              <a:rPr lang="en-US" dirty="0">
                <a:latin typeface="Arial"/>
                <a:ea typeface="맑은 고딕"/>
                <a:cs typeface="Arial"/>
              </a:rPr>
              <a:t> creating a video of a student performing required step by step routines or from a prompting video where each step of the routine is prompted, the student completes it, and then advances the video to the next step.  </a:t>
            </a:r>
            <a:endParaRPr lang="en-US" altLang="ko-KR" sz="1200" dirty="0">
              <a:solidFill>
                <a:schemeClr val="tx1"/>
              </a:solidFill>
              <a:latin typeface="+mj-lt"/>
              <a:cs typeface="Calibri Light"/>
            </a:endParaRPr>
          </a:p>
          <a:p>
            <a:pPr>
              <a:defRPr/>
            </a:pPr>
            <a:endParaRPr lang="en-US" dirty="0">
              <a:latin typeface="Arial"/>
              <a:cs typeface="Arial"/>
            </a:endParaRPr>
          </a:p>
          <a:p>
            <a:pPr>
              <a:defRPr/>
            </a:pPr>
            <a:r>
              <a:rPr lang="en-US" dirty="0">
                <a:latin typeface="Arial"/>
                <a:cs typeface="Arial"/>
              </a:rPr>
              <a:t>Some other accommodation ideas that will help establish/maintain routines:</a:t>
            </a:r>
          </a:p>
          <a:p>
            <a:pPr marL="285750" indent="-285750">
              <a:buFont typeface="Arial"/>
              <a:buChar char="•"/>
              <a:defRPr/>
            </a:pPr>
            <a:r>
              <a:rPr lang="en-US" altLang="ko-KR" dirty="0">
                <a:latin typeface="+mj-lt"/>
                <a:ea typeface="맑은 고딕"/>
                <a:cs typeface="Calibri Light"/>
              </a:rPr>
              <a:t>The student will use his watch or cell phone alarm to signal 5 minutes before transitioning to the next part of his day</a:t>
            </a:r>
            <a:endParaRPr lang="en-US" altLang="ko-KR" sz="1200" dirty="0">
              <a:solidFill>
                <a:schemeClr val="tx1"/>
              </a:solidFill>
              <a:latin typeface="+mj-lt"/>
              <a:ea typeface="맑은 고딕"/>
              <a:cs typeface="Calibri Light"/>
            </a:endParaRPr>
          </a:p>
          <a:p>
            <a:pPr marL="285750" indent="-285750">
              <a:buFont typeface="Arial"/>
              <a:buChar char="•"/>
              <a:defRPr/>
            </a:pPr>
            <a:r>
              <a:rPr lang="en-US" altLang="ko-KR" dirty="0">
                <a:latin typeface="+mj-lt"/>
                <a:ea typeface="맑은 고딕"/>
                <a:cs typeface="Calibri Light"/>
              </a:rPr>
              <a:t>The instructor rings a bell 5 minutes before a transition to the end of the class or an assignment</a:t>
            </a:r>
            <a:endParaRPr lang="en-US" altLang="ko-KR" sz="1200" dirty="0">
              <a:solidFill>
                <a:schemeClr val="tx1"/>
              </a:solidFill>
              <a:latin typeface="+mj-lt"/>
              <a:ea typeface="맑은 고딕"/>
              <a:cs typeface="Calibri Light"/>
            </a:endParaRPr>
          </a:p>
          <a:p>
            <a:pPr marL="285750" indent="-285750">
              <a:buFont typeface="Arial"/>
              <a:buChar char="•"/>
              <a:defRPr/>
            </a:pPr>
            <a:r>
              <a:rPr lang="en-US" altLang="ko-KR" dirty="0">
                <a:solidFill>
                  <a:srgbClr val="000000"/>
                </a:solidFill>
                <a:latin typeface="+mj-lt"/>
                <a:ea typeface="맑은 고딕"/>
                <a:cs typeface="Calibri Light"/>
              </a:rPr>
              <a:t>The DC and or the instructor outline schedules in a written and picture format</a:t>
            </a:r>
            <a:endParaRPr lang="en-US" altLang="ko-KR" sz="1200" dirty="0">
              <a:solidFill>
                <a:srgbClr val="000000"/>
              </a:solidFill>
              <a:latin typeface="+mj-lt"/>
              <a:ea typeface="맑은 고딕" panose="020B0503020000020004" pitchFamily="34" charset="-127"/>
              <a:cs typeface="Calibri Light"/>
            </a:endParaRPr>
          </a:p>
          <a:p>
            <a:pPr>
              <a:defRPr/>
            </a:pPr>
            <a:endParaRPr lang="en-US" dirty="0">
              <a:solidFill>
                <a:srgbClr val="000000"/>
              </a:solidFill>
              <a:latin typeface="Arial" panose="020B0604020202020204" pitchFamily="34" charset="0"/>
              <a:ea typeface="맑은 고딕" panose="020B0503020000020004" pitchFamily="34" charset="-127"/>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Other:</a:t>
            </a:r>
          </a:p>
          <a:p>
            <a:pPr>
              <a:defRPr/>
            </a:pPr>
            <a:r>
              <a:rPr lang="en-US" sz="1200" dirty="0">
                <a:latin typeface="Arial"/>
                <a:cs typeface="Arial"/>
              </a:rPr>
              <a:t>Student will be provided a calendar or planner to keep track of daily, weekly, and monthly schedules; counselor will check in with student weekly to see if they are using the calendar or other organizational tools, to encourage use of the tools if they are not, and/or to assist them with using the tools if they are struggling to use them. Perhaps, the student needs different tools so the career counselor can discuss this with the center Disability Coordinator(s).</a:t>
            </a:r>
            <a:r>
              <a:rPr lang="en-US" dirty="0">
                <a:latin typeface="Arial"/>
                <a:cs typeface="Arial"/>
              </a:rPr>
              <a:t> </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2632324-D3DF-4AFA-ABF4-D4746C1D4B3B}" type="slidenum">
              <a:rPr lang="en-US" smtClean="0"/>
              <a:t>27</a:t>
            </a:fld>
            <a:endParaRPr lang="en-US"/>
          </a:p>
        </p:txBody>
      </p:sp>
    </p:spTree>
    <p:extLst>
      <p:ext uri="{BB962C8B-B14F-4D97-AF65-F5344CB8AC3E}">
        <p14:creationId xmlns:p14="http://schemas.microsoft.com/office/powerpoint/2010/main" val="2709674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area of functional limitation that you may see more often than some others is the need for proximity control.</a:t>
            </a:r>
          </a:p>
          <a:p>
            <a:endParaRPr lang="en-US">
              <a:cs typeface="Calibri"/>
            </a:endParaRPr>
          </a:p>
          <a:p>
            <a:pPr>
              <a:defRPr/>
            </a:pPr>
            <a:r>
              <a:rPr lang="en-US">
                <a:solidFill>
                  <a:srgbClr val="000000"/>
                </a:solidFill>
                <a:latin typeface="Calibri" panose="020F0502020204030204"/>
                <a:cs typeface="Calibri" panose="020F0502020204030204"/>
              </a:rPr>
              <a:t>Be mindful of the personal space of the student. </a:t>
            </a:r>
            <a:r>
              <a:rPr lang="pt-BR" altLang="ko-KR">
                <a:solidFill>
                  <a:schemeClr val="bg1"/>
                </a:solidFill>
                <a:latin typeface="+mj-lt"/>
                <a:ea typeface="맑은 고딕"/>
              </a:rPr>
              <a:t> </a:t>
            </a:r>
            <a:r>
              <a:rPr lang="en-US" altLang="ko-KR" sz="1200">
                <a:solidFill>
                  <a:schemeClr val="tx1"/>
                </a:solidFill>
                <a:latin typeface="+mj-lt"/>
                <a:ea typeface="맑은 고딕"/>
              </a:rPr>
              <a:t>If a student is agitated, anxious, or struggling behaviorally, it is generally good to stay at least 2 arm lengths away. Earlier we mentioned keeping our bodies open, hands somewhat forward – in other words, maintaining a non-threatening posture.</a:t>
            </a:r>
            <a:endParaRPr lang="en-US" sz="1200">
              <a:solidFill>
                <a:schemeClr val="tx1"/>
              </a:solidFill>
              <a:latin typeface="Calibri" panose="020F0502020204030204"/>
              <a:ea typeface="맑은 고딕"/>
              <a:cs typeface="Calibri" panose="020F0502020204030204"/>
            </a:endParaRPr>
          </a:p>
          <a:p>
            <a:pPr marL="0" marR="0" lvl="0" indent="0" algn="l" defTabSz="914400">
              <a:lnSpc>
                <a:spcPct val="100000"/>
              </a:lnSpc>
              <a:spcBef>
                <a:spcPts val="0"/>
              </a:spcBef>
              <a:spcAft>
                <a:spcPts val="0"/>
              </a:spcAft>
              <a:buClrTx/>
              <a:buSzTx/>
              <a:buFontTx/>
              <a:buNone/>
              <a:tabLst/>
              <a:defRPr/>
            </a:pPr>
            <a:endParaRPr lang="en-US" altLang="ko-KR" sz="1200">
              <a:solidFill>
                <a:schemeClr val="tx1"/>
              </a:solidFill>
              <a:latin typeface="+mj-lt"/>
              <a:ea typeface="맑은 고딕"/>
              <a:cs typeface="Calibri Light"/>
            </a:endParaRPr>
          </a:p>
          <a:p>
            <a:pPr>
              <a:defRPr/>
            </a:pPr>
            <a:r>
              <a:rPr lang="en-US" altLang="ko-KR">
                <a:solidFill>
                  <a:srgbClr val="000000"/>
                </a:solidFill>
                <a:latin typeface="+mj-lt"/>
                <a:ea typeface="맑은 고딕"/>
                <a:cs typeface="Calibri Light"/>
              </a:rPr>
              <a:t>Talk to the student about supports that work best for them. We cannot emphasize enough how important the interactive part of the disability accommodation process is. What works for one student may not work for another one in the same way. Be clear about the functional limitation/need so you can assist the student in identifying appropriate supports. </a:t>
            </a:r>
          </a:p>
          <a:p>
            <a:pPr>
              <a:defRPr/>
            </a:pPr>
            <a:endParaRPr lang="en-US" altLang="ko-KR">
              <a:solidFill>
                <a:srgbClr val="000000"/>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a:solidFill>
                  <a:schemeClr val="tx1"/>
                </a:solidFill>
                <a:latin typeface="+mj-lt"/>
                <a:ea typeface="맑은 고딕"/>
              </a:rPr>
              <a:t>Some other accommodation ideas that will help with proximity related functional limitations:</a:t>
            </a:r>
            <a:endParaRPr lang="en-US" altLang="ko-KR" sz="1200">
              <a:solidFill>
                <a:srgbClr val="FFFFFF"/>
              </a:solidFill>
              <a:latin typeface="+mj-lt"/>
              <a:ea typeface="맑은 고딕"/>
              <a:cs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a:solidFill>
                <a:schemeClr val="tx1"/>
              </a:solidFill>
              <a:latin typeface="+mj-lt"/>
            </a:endParaRPr>
          </a:p>
          <a:p>
            <a:pPr marL="285750" indent="-285750">
              <a:buFont typeface="Arial"/>
              <a:buChar char="•"/>
              <a:defRPr/>
            </a:pPr>
            <a:r>
              <a:rPr lang="en-US" altLang="ko-KR">
                <a:solidFill>
                  <a:srgbClr val="000000"/>
                </a:solidFill>
                <a:latin typeface="+mj-lt"/>
                <a:ea typeface="맑은 고딕"/>
                <a:cs typeface="Calibri Light"/>
              </a:rPr>
              <a:t>Seating location may vary dependent upon the need – away from flow of traffic, closer to staff person for better communication, etc. Again, ask the student what works best for them and equally important, what is the worst seating scenario for them. </a:t>
            </a:r>
          </a:p>
          <a:p>
            <a:pPr marL="285750" indent="-285750">
              <a:buFont typeface="Arial"/>
              <a:buChar char="•"/>
              <a:defRPr/>
            </a:pPr>
            <a:r>
              <a:rPr lang="en-US" altLang="ko-KR">
                <a:solidFill>
                  <a:srgbClr val="000000"/>
                </a:solidFill>
                <a:latin typeface="+mj-lt"/>
                <a:ea typeface="맑은 고딕"/>
                <a:cs typeface="Calibri Light"/>
              </a:rPr>
              <a:t>Allow student to attend large group activities via video stream if available.</a:t>
            </a:r>
            <a:endParaRPr lang="en-US" altLang="ko-KR" sz="1200">
              <a:solidFill>
                <a:srgbClr val="000000"/>
              </a:solidFill>
              <a:latin typeface="+mj-lt"/>
              <a:ea typeface="맑은 고딕"/>
              <a:cs typeface="Calibri Light"/>
            </a:endParaRPr>
          </a:p>
          <a:p>
            <a:pPr marL="285750" indent="-285750">
              <a:buFont typeface="Arial"/>
              <a:buChar char="•"/>
              <a:defRPr/>
            </a:pPr>
            <a:r>
              <a:rPr lang="en-US" altLang="ko-KR">
                <a:solidFill>
                  <a:srgbClr val="000000"/>
                </a:solidFill>
                <a:latin typeface="+mj-lt"/>
                <a:ea typeface="맑은 고딕"/>
                <a:cs typeface="Calibri Light"/>
              </a:rPr>
              <a:t>Allow student to leave class 5 minutes early to avoid crowded hallways. </a:t>
            </a:r>
          </a:p>
          <a:p>
            <a:pPr>
              <a:defRPr/>
            </a:pPr>
            <a:endParaRPr lang="en-US" altLang="ko-KR">
              <a:solidFill>
                <a:srgbClr val="000000"/>
              </a:solidFill>
              <a:latin typeface="+mj-lt"/>
              <a:ea typeface="맑은 고딕"/>
              <a:cs typeface="Calibri Light"/>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tabLst/>
              <a:defRPr/>
            </a:pPr>
            <a:endParaRPr lang="en-US" altLang="ko-KR" sz="1200">
              <a:solidFill>
                <a:schemeClr val="bg1"/>
              </a:solidFill>
              <a:latin typeface="+mj-lt"/>
              <a:ea typeface="맑은 고딕" panose="020B0503020000020004" pitchFamily="34" charset="-127"/>
              <a:cs typeface="Calibri Light"/>
            </a:endParaRPr>
          </a:p>
          <a:p>
            <a:pPr marL="171450" indent="-171450">
              <a:buFont typeface="Wingdings" panose="05000000000000000000" pitchFamily="2" charset="2"/>
              <a:buChar char="§"/>
              <a:defRPr/>
            </a:pPr>
            <a:endParaRPr lang="en-US" altLang="ko-KR">
              <a:solidFill>
                <a:schemeClr val="bg1"/>
              </a:solidFill>
              <a:latin typeface="+mj-lt"/>
              <a:ea typeface="맑은 고딕" panose="020B0503020000020004" pitchFamily="34" charset="-127"/>
              <a:cs typeface="Calibri 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ko-KR" sz="1200">
              <a:solidFill>
                <a:schemeClr val="bg1"/>
              </a:solidFill>
              <a:latin typeface="+mj-lt"/>
              <a:ea typeface="맑은 고딕" panose="020B0503020000020004" pitchFamily="34" charset="-127"/>
              <a:cs typeface="Calibri 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ko-KR" sz="1200">
              <a:solidFill>
                <a:schemeClr val="bg1"/>
              </a:solidFill>
              <a:latin typeface="+mj-lt"/>
              <a:cs typeface="Calibri Light" panose="020F03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ko-KR" sz="1200">
              <a:solidFill>
                <a:srgbClr val="000000"/>
              </a:solidFill>
              <a:latin typeface="+mj-lt"/>
              <a:cs typeface="Calibri Light" panose="020F0302020204030204"/>
            </a:endParaRPr>
          </a:p>
          <a:p>
            <a:pPr marR="0" lvl="0" algn="l" defTabSz="914400" rtl="0" eaLnBrk="1" fontAlgn="auto" latinLnBrk="0" hangingPunct="1">
              <a:lnSpc>
                <a:spcPct val="100000"/>
              </a:lnSpc>
              <a:spcBef>
                <a:spcPts val="0"/>
              </a:spcBef>
              <a:spcAft>
                <a:spcPts val="0"/>
              </a:spcAft>
              <a:buClrTx/>
              <a:buSzTx/>
              <a:tabLst/>
              <a:defRPr/>
            </a:pPr>
            <a:endParaRPr lang="en-US" altLang="ko-KR" sz="1200">
              <a:solidFill>
                <a:srgbClr val="FFFFFF"/>
              </a:solidFill>
              <a:latin typeface="+mj-lt"/>
              <a:cs typeface="Calibri Light" panose="020F0302020204030204"/>
            </a:endParaRPr>
          </a:p>
          <a:p>
            <a:pPr marR="0" lvl="0" algn="l" defTabSz="914400" rtl="0" eaLnBrk="1" fontAlgn="auto" latinLnBrk="0" hangingPunct="1">
              <a:lnSpc>
                <a:spcPct val="100000"/>
              </a:lnSpc>
              <a:spcBef>
                <a:spcPts val="0"/>
              </a:spcBef>
              <a:spcAft>
                <a:spcPts val="0"/>
              </a:spcAft>
              <a:buClrTx/>
              <a:buSzTx/>
              <a:tabLst/>
              <a:defRPr/>
            </a:pPr>
            <a:endParaRPr lang="en-US" altLang="ko-KR" sz="1200">
              <a:solidFill>
                <a:srgbClr val="FFFFFF"/>
              </a:solidFill>
              <a:latin typeface="+mj-lt"/>
              <a:cs typeface="Calibri Light" panose="020F0302020204030204"/>
            </a:endParaRPr>
          </a:p>
          <a:p>
            <a:pPr marR="0" lvl="0" algn="l" defTabSz="914400" rtl="0" eaLnBrk="1" fontAlgn="auto" latinLnBrk="0" hangingPunct="1">
              <a:lnSpc>
                <a:spcPct val="100000"/>
              </a:lnSpc>
              <a:spcBef>
                <a:spcPts val="0"/>
              </a:spcBef>
              <a:spcAft>
                <a:spcPts val="0"/>
              </a:spcAft>
              <a:buClrTx/>
              <a:buSzTx/>
              <a:tabLst/>
              <a:defRPr/>
            </a:pPr>
            <a:endParaRPr lang="pt-BR" altLang="ko-KR" sz="1200">
              <a:solidFill>
                <a:srgbClr val="FFFFFF"/>
              </a:solidFill>
              <a:latin typeface="+mj-lt"/>
              <a:cs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a:solidFill>
                <a:srgbClr val="000000"/>
              </a:solidFill>
              <a:latin typeface="+mj-lt"/>
              <a:cs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altLang="ko-KR" sz="1200">
              <a:solidFill>
                <a:srgbClr val="FFFFFF"/>
              </a:solidFill>
              <a:latin typeface="+mj-lt"/>
              <a:cs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latin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2632324-D3DF-4AFA-ABF4-D4746C1D4B3B}" type="slidenum">
              <a:rPr lang="en-US" smtClean="0"/>
              <a:t>28</a:t>
            </a:fld>
            <a:endParaRPr lang="en-US"/>
          </a:p>
        </p:txBody>
      </p:sp>
    </p:spTree>
    <p:extLst>
      <p:ext uri="{BB962C8B-B14F-4D97-AF65-F5344CB8AC3E}">
        <p14:creationId xmlns:p14="http://schemas.microsoft.com/office/powerpoint/2010/main" val="3928925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third area of disability accommodation examples is to discuss and develop pre-arranged signals. Allowing the student who needs additional support to be able to access it discretely can mean the difference between them using the support and not using it. </a:t>
            </a:r>
          </a:p>
          <a:p>
            <a:endParaRPr lang="en-US" dirty="0"/>
          </a:p>
          <a:p>
            <a:pPr>
              <a:defRPr/>
            </a:pPr>
            <a:r>
              <a:rPr lang="en-US" dirty="0"/>
              <a:t>If there are areas of support that a student needs to alert you regarding and/or you to alert them regarding, </a:t>
            </a:r>
            <a:r>
              <a:rPr lang="en-US" dirty="0">
                <a:solidFill>
                  <a:srgbClr val="000000"/>
                </a:solidFill>
                <a:latin typeface="Calibri" panose="020F0502020204030204"/>
                <a:cs typeface="Calibri" panose="020F0502020204030204"/>
              </a:rPr>
              <a:t>pre-arrange a gesture, sign, or card that can be used.</a:t>
            </a:r>
            <a:r>
              <a:rPr lang="en-US" dirty="0">
                <a:solidFill>
                  <a:srgbClr val="000000"/>
                </a:solidFill>
                <a:latin typeface="Calibri" panose="020F0502020204030204"/>
                <a:ea typeface="맑은 고딕"/>
                <a:cs typeface="Calibri" panose="020F0502020204030204"/>
              </a:rPr>
              <a:t> </a:t>
            </a:r>
            <a:r>
              <a:rPr lang="en-US" altLang="ko-KR" dirty="0">
                <a:solidFill>
                  <a:srgbClr val="000000"/>
                </a:solidFill>
                <a:latin typeface="Calibri Light"/>
                <a:ea typeface="맑은 고딕"/>
                <a:cs typeface="Calibri Light"/>
              </a:rPr>
              <a:t>The</a:t>
            </a:r>
            <a:r>
              <a:rPr lang="en-US" altLang="ko-KR" sz="1200" dirty="0">
                <a:solidFill>
                  <a:schemeClr val="tx1"/>
                </a:solidFill>
                <a:latin typeface="+mj-lt"/>
                <a:ea typeface="맑은 고딕"/>
              </a:rPr>
              <a:t> key is to find discrete ways to communicate behavior support needs – to the student and the student to center staff.</a:t>
            </a:r>
            <a:endParaRPr lang="en-US" altLang="ko-KR" sz="1200" dirty="0">
              <a:solidFill>
                <a:schemeClr val="tx1"/>
              </a:solidFill>
              <a:latin typeface="+mj-lt"/>
              <a:ea typeface="맑은 고딕"/>
              <a:cs typeface="Calibri Light"/>
            </a:endParaRPr>
          </a:p>
          <a:p>
            <a:pPr marL="0" marR="0" lvl="0" indent="0" algn="l" defTabSz="914400">
              <a:lnSpc>
                <a:spcPct val="100000"/>
              </a:lnSpc>
              <a:spcBef>
                <a:spcPts val="0"/>
              </a:spcBef>
              <a:spcAft>
                <a:spcPts val="0"/>
              </a:spcAft>
              <a:buClrTx/>
              <a:buSzTx/>
              <a:buFontTx/>
              <a:buNone/>
              <a:tabLst/>
              <a:defRPr/>
            </a:pPr>
            <a:endParaRPr lang="en-US" altLang="ko-KR" sz="1200" dirty="0">
              <a:solidFill>
                <a:srgbClr val="000000"/>
              </a:solidFill>
              <a:latin typeface="+mj-lt"/>
              <a:ea typeface="맑은 고딕"/>
              <a:cs typeface="Calibri Light"/>
            </a:endParaRPr>
          </a:p>
          <a:p>
            <a:pPr>
              <a:defRPr/>
            </a:pPr>
            <a:r>
              <a:rPr lang="en-US" altLang="ko-KR" dirty="0">
                <a:solidFill>
                  <a:srgbClr val="000000"/>
                </a:solidFill>
                <a:latin typeface="+mj-lt"/>
                <a:ea typeface="맑은 고딕"/>
                <a:cs typeface="Calibri Light"/>
              </a:rPr>
              <a:t>Also, non-verbal communication may be used to aid attention or other behaviors. A light tap on the shoulder (if agreed upon) or the use of a card that only the student knows the meaning related to it, could </a:t>
            </a:r>
            <a:r>
              <a:rPr lang="en-US" altLang="ko-KR">
                <a:solidFill>
                  <a:srgbClr val="000000"/>
                </a:solidFill>
                <a:latin typeface="+mj-lt"/>
                <a:ea typeface="맑은 고딕"/>
                <a:cs typeface="Calibri Light"/>
              </a:rPr>
              <a:t>be used. </a:t>
            </a:r>
            <a:r>
              <a:rPr lang="en-US" altLang="ko-KR" dirty="0">
                <a:solidFill>
                  <a:srgbClr val="000000"/>
                </a:solidFill>
                <a:latin typeface="+mj-lt"/>
                <a:ea typeface="맑은 고딕"/>
                <a:cs typeface="Calibri Light"/>
              </a:rPr>
              <a:t>Keep in mind that</a:t>
            </a:r>
            <a:r>
              <a:rPr lang="pt-BR" altLang="ko-KR" dirty="0">
                <a:solidFill>
                  <a:schemeClr val="bg1"/>
                </a:solidFill>
                <a:latin typeface="+mj-lt"/>
                <a:ea typeface="맑은 고딕"/>
              </a:rPr>
              <a:t> </a:t>
            </a:r>
            <a:r>
              <a:rPr lang="en-US" altLang="ko-KR" sz="1200" dirty="0">
                <a:solidFill>
                  <a:schemeClr val="tx1"/>
                </a:solidFill>
                <a:latin typeface="+mj-lt"/>
                <a:ea typeface="맑은 고딕"/>
              </a:rPr>
              <a:t>behavior supports can be used to reinforce proactive and positive behavior as well if that better enables the student to participate. These could be methods to routinely </a:t>
            </a:r>
            <a:r>
              <a:rPr lang="en-US" altLang="ko-KR" dirty="0">
                <a:latin typeface="+mj-lt"/>
                <a:ea typeface="맑은 고딕"/>
              </a:rPr>
              <a:t>provide</a:t>
            </a:r>
            <a:r>
              <a:rPr lang="en-US" altLang="ko-KR" sz="1200" dirty="0">
                <a:solidFill>
                  <a:schemeClr val="tx1"/>
                </a:solidFill>
                <a:latin typeface="+mj-lt"/>
                <a:ea typeface="맑은 고딕"/>
              </a:rPr>
              <a:t> positive feedback.</a:t>
            </a:r>
            <a:endParaRPr lang="en-US" altLang="ko-KR" sz="1200" dirty="0">
              <a:solidFill>
                <a:srgbClr val="000000"/>
              </a:solidFill>
              <a:latin typeface="+mj-lt"/>
              <a:ea typeface="맑은 고딕" panose="020B0503020000020004" pitchFamily="34" charset="-127"/>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solidFill>
                <a:latin typeface="+mj-lt"/>
                <a:ea typeface="맑은 고딕"/>
              </a:rPr>
              <a:t>Some other pre-arranged signal examples:</a:t>
            </a:r>
            <a:endParaRPr lang="en-US" altLang="ko-KR" sz="1200" dirty="0">
              <a:solidFill>
                <a:schemeClr val="tx1"/>
              </a:solidFill>
              <a:latin typeface="+mj-lt"/>
              <a:ea typeface="맑은 고딕"/>
              <a:cs typeface="Calibri Light"/>
            </a:endParaRPr>
          </a:p>
          <a:p>
            <a:pPr marL="285750" indent="-285750">
              <a:buFont typeface="Arial"/>
              <a:buChar char="•"/>
              <a:defRPr/>
            </a:pPr>
            <a:r>
              <a:rPr lang="en-US" altLang="ko-KR" dirty="0">
                <a:solidFill>
                  <a:srgbClr val="000000"/>
                </a:solidFill>
                <a:latin typeface="+mj-lt"/>
                <a:ea typeface="맑은 고딕"/>
                <a:cs typeface="Calibri Light"/>
              </a:rPr>
              <a:t>Allow student to sign "time out" when a break is needed.</a:t>
            </a:r>
          </a:p>
          <a:p>
            <a:pPr marL="285750" indent="-285750">
              <a:buFont typeface="Arial"/>
              <a:buChar char="•"/>
              <a:defRPr/>
            </a:pPr>
            <a:r>
              <a:rPr lang="en-US" altLang="ko-KR" dirty="0">
                <a:solidFill>
                  <a:srgbClr val="000000"/>
                </a:solidFill>
                <a:latin typeface="+mj-lt"/>
                <a:ea typeface="맑은 고딕"/>
                <a:cs typeface="Calibri Light"/>
              </a:rPr>
              <a:t>Discretely provide the student with a fidget item if struggling to focus.</a:t>
            </a:r>
          </a:p>
          <a:p>
            <a:pPr marL="285750" indent="-285750">
              <a:buFont typeface="Arial"/>
              <a:buChar char="•"/>
              <a:defRPr/>
            </a:pPr>
            <a:r>
              <a:rPr lang="en-US" altLang="ko-KR" dirty="0">
                <a:solidFill>
                  <a:srgbClr val="000000"/>
                </a:solidFill>
                <a:latin typeface="+mj-lt"/>
                <a:ea typeface="맑은 고딕"/>
                <a:cs typeface="Calibri Light"/>
              </a:rPr>
              <a:t>Allow the student to present a card when they need to see a pre-designated staff mentor. </a:t>
            </a:r>
            <a:endParaRPr lang="en-US" altLang="ko-KR" sz="1200" dirty="0">
              <a:solidFill>
                <a:srgbClr val="000000"/>
              </a:solidFill>
              <a:latin typeface="+mj-lt"/>
              <a:ea typeface="맑은 고딕"/>
              <a:cs typeface="Calibri Light"/>
            </a:endParaRPr>
          </a:p>
          <a:p>
            <a:pPr>
              <a:buFont typeface="Wingdings" panose="05000000000000000000" pitchFamily="2" charset="2"/>
              <a:defRPr/>
            </a:pPr>
            <a:endParaRPr lang="en-US" altLang="ko-KR" dirty="0">
              <a:solidFill>
                <a:srgbClr val="FFFFFF"/>
              </a:solidFill>
              <a:latin typeface="+mj-lt"/>
              <a:ea typeface="맑은 고딕" panose="020B0503020000020004" pitchFamily="34" charset="-127"/>
              <a:cs typeface="Calibri Light"/>
            </a:endParaRPr>
          </a:p>
          <a:p>
            <a:r>
              <a:rPr lang="en-US" dirty="0"/>
              <a:t>Overuse</a:t>
            </a:r>
            <a:endParaRPr lang="en-US" dirty="0">
              <a:cs typeface="Calibri"/>
            </a:endParaRPr>
          </a:p>
          <a:p>
            <a:r>
              <a:rPr lang="en-US" dirty="0"/>
              <a:t>We are sometimes asked what do we do if a student is “abusing” the use of an accommodation. First, be sure that they are not experiencing an increased need for support which might appear as overuse of the support. Have a conversation with the student. Contact the Disability Coordinator and the CMHC and ask for assistance if the student is experiencing heightened symptoms, behaviors, functional limitations. Then IF the student is truly using a support to leave the classroom, training area or meeting more than they really should be and you know it is not due to a heightened need for support, also connect with the center DC and talk to the student about the appropriate use of the disability accommodation.</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2632324-D3DF-4AFA-ABF4-D4746C1D4B3B}" type="slidenum">
              <a:rPr lang="en-US" smtClean="0"/>
              <a:t>29</a:t>
            </a:fld>
            <a:endParaRPr lang="en-US"/>
          </a:p>
        </p:txBody>
      </p:sp>
    </p:spTree>
    <p:extLst>
      <p:ext uri="{BB962C8B-B14F-4D97-AF65-F5344CB8AC3E}">
        <p14:creationId xmlns:p14="http://schemas.microsoft.com/office/powerpoint/2010/main" val="143219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Background – Definition and Characteristics/Functional Limitations</a:t>
            </a:r>
          </a:p>
        </p:txBody>
      </p:sp>
      <p:sp>
        <p:nvSpPr>
          <p:cNvPr id="4" name="Slide Number Placeholder 3"/>
          <p:cNvSpPr>
            <a:spLocks noGrp="1"/>
          </p:cNvSpPr>
          <p:nvPr>
            <p:ph type="sldNum" sz="quarter" idx="5"/>
          </p:nvPr>
        </p:nvSpPr>
        <p:spPr/>
        <p:txBody>
          <a:bodyPr/>
          <a:lstStyle/>
          <a:p>
            <a:fld id="{B2632324-D3DF-4AFA-ABF4-D4746C1D4B3B}" type="slidenum">
              <a:rPr lang="en-US" smtClean="0"/>
              <a:t>3</a:t>
            </a:fld>
            <a:endParaRPr lang="en-US"/>
          </a:p>
        </p:txBody>
      </p:sp>
    </p:spTree>
    <p:extLst>
      <p:ext uri="{BB962C8B-B14F-4D97-AF65-F5344CB8AC3E}">
        <p14:creationId xmlns:p14="http://schemas.microsoft.com/office/powerpoint/2010/main" val="2569946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Positive Phrasing</a:t>
            </a:r>
          </a:p>
          <a:p>
            <a:pPr>
              <a:defRPr/>
            </a:pPr>
            <a:r>
              <a:rPr lang="en-US"/>
              <a:t>Who doesn’t like to hear praise or be told they are doing a good job or have someone recognize their effort! Without question, </a:t>
            </a:r>
            <a:r>
              <a:rPr lang="en-US" sz="1200">
                <a:solidFill>
                  <a:srgbClr val="000000"/>
                </a:solidFill>
                <a:latin typeface="Calibri"/>
                <a:cs typeface="Calibri"/>
              </a:rPr>
              <a:t>telling </a:t>
            </a:r>
            <a:r>
              <a:rPr lang="en-US">
                <a:solidFill>
                  <a:srgbClr val="000000"/>
                </a:solidFill>
                <a:latin typeface="Calibri"/>
                <a:cs typeface="Calibri"/>
              </a:rPr>
              <a:t>a student what the expected behavior is and how to meet that expectation is more effective than waiting until a negative behavior occurs and </a:t>
            </a:r>
            <a:r>
              <a:rPr lang="en-US">
                <a:solidFill>
                  <a:srgbClr val="000000"/>
                </a:solidFill>
                <a:latin typeface="Calibri"/>
                <a:ea typeface="맑은 고딕"/>
                <a:cs typeface="Calibri"/>
              </a:rPr>
              <a:t>telling the student what "not" to do. </a:t>
            </a:r>
            <a:endParaRPr lang="en-US" altLang="ko-KR" sz="1200">
              <a:solidFill>
                <a:schemeClr val="bg1"/>
              </a:solidFill>
              <a:latin typeface="+mj-lt"/>
              <a:ea typeface="맑은 고딕"/>
              <a:cs typeface="Calibri Light"/>
            </a:endParaRPr>
          </a:p>
          <a:p>
            <a:endParaRPr lang="en-US"/>
          </a:p>
          <a:p>
            <a:r>
              <a:rPr lang="en-US"/>
              <a:t>Positive language uses might include:</a:t>
            </a:r>
            <a:endParaRPr lang="en-US">
              <a:cs typeface="Calibri"/>
            </a:endParaRPr>
          </a:p>
          <a:p>
            <a:pPr marL="285750" indent="-285750">
              <a:lnSpc>
                <a:spcPct val="109000"/>
              </a:lnSpc>
              <a:spcBef>
                <a:spcPts val="600"/>
              </a:spcBef>
              <a:buClr>
                <a:schemeClr val="tx2"/>
              </a:buClr>
              <a:buFont typeface="Wingdings" panose="05000000000000000000" pitchFamily="2" charset="2"/>
              <a:buChar char="§"/>
            </a:pPr>
            <a:r>
              <a:rPr lang="en-US" altLang="ko-KR" sz="1200">
                <a:solidFill>
                  <a:schemeClr val="tx1"/>
                </a:solidFill>
                <a:latin typeface="+mj-lt"/>
                <a:ea typeface="맑은 고딕"/>
              </a:rPr>
              <a:t>Thank you for getting started right away on your assignment.</a:t>
            </a:r>
            <a:endParaRPr lang="en-US" altLang="ko-KR" sz="1200">
              <a:solidFill>
                <a:schemeClr val="tx1"/>
              </a:solidFill>
              <a:latin typeface="+mj-lt"/>
              <a:ea typeface="맑은 고딕"/>
              <a:cs typeface="Calibri Light"/>
            </a:endParaRPr>
          </a:p>
          <a:p>
            <a:pPr marL="285750" indent="-285750">
              <a:lnSpc>
                <a:spcPct val="109000"/>
              </a:lnSpc>
              <a:spcBef>
                <a:spcPts val="600"/>
              </a:spcBef>
              <a:buClr>
                <a:schemeClr val="tx2"/>
              </a:buClr>
              <a:buFont typeface="Wingdings" panose="05000000000000000000" pitchFamily="2" charset="2"/>
              <a:buChar char="§"/>
            </a:pPr>
            <a:r>
              <a:rPr lang="en-US" altLang="ko-KR" sz="1200">
                <a:solidFill>
                  <a:schemeClr val="tx1"/>
                </a:solidFill>
                <a:latin typeface="+mj-lt"/>
                <a:ea typeface="맑은 고딕"/>
              </a:rPr>
              <a:t>I see how hard you are trying. Good job!</a:t>
            </a:r>
            <a:endParaRPr lang="en-US" altLang="ko-KR" sz="1200">
              <a:solidFill>
                <a:schemeClr val="tx1"/>
              </a:solidFill>
              <a:latin typeface="+mj-lt"/>
              <a:ea typeface="맑은 고딕"/>
              <a:cs typeface="Calibri Light"/>
            </a:endParaRPr>
          </a:p>
          <a:p>
            <a:pPr marL="285750" indent="-285750">
              <a:lnSpc>
                <a:spcPct val="109000"/>
              </a:lnSpc>
              <a:spcBef>
                <a:spcPts val="600"/>
              </a:spcBef>
              <a:buClr>
                <a:schemeClr val="tx2"/>
              </a:buClr>
              <a:buFont typeface="Wingdings" panose="05000000000000000000" pitchFamily="2" charset="2"/>
              <a:buChar char="§"/>
            </a:pPr>
            <a:r>
              <a:rPr lang="en-US" altLang="ko-KR" sz="1200">
                <a:solidFill>
                  <a:schemeClr val="tx1"/>
                </a:solidFill>
                <a:latin typeface="+mj-lt"/>
                <a:ea typeface="맑은 고딕"/>
              </a:rPr>
              <a:t>I am impressed that you did not quit even when the work was difficult.</a:t>
            </a:r>
            <a:endParaRPr lang="en-US" altLang="ko-KR" sz="1200">
              <a:solidFill>
                <a:schemeClr val="tx1"/>
              </a:solidFill>
              <a:latin typeface="+mj-lt"/>
              <a:ea typeface="맑은 고딕"/>
              <a:cs typeface="Calibri Light"/>
            </a:endParaRPr>
          </a:p>
          <a:p>
            <a:endParaRPr lang="en-US"/>
          </a:p>
          <a:p>
            <a:r>
              <a:rPr lang="en-US"/>
              <a:t>Negative language uses might include:</a:t>
            </a:r>
            <a:endParaRPr lang="en-US">
              <a:cs typeface="Calibri"/>
            </a:endParaRPr>
          </a:p>
          <a:p>
            <a:pPr marL="285750" indent="-285750">
              <a:lnSpc>
                <a:spcPct val="109000"/>
              </a:lnSpc>
              <a:spcBef>
                <a:spcPts val="600"/>
              </a:spcBef>
              <a:buClr>
                <a:schemeClr val="tx2"/>
              </a:buClr>
              <a:buFont typeface="Wingdings" panose="05000000000000000000" pitchFamily="2" charset="2"/>
              <a:buChar char="§"/>
            </a:pPr>
            <a:r>
              <a:rPr lang="en-US" altLang="ko-KR" sz="1200">
                <a:solidFill>
                  <a:schemeClr val="tx1"/>
                </a:solidFill>
                <a:latin typeface="+mj-lt"/>
                <a:ea typeface="맑은 고딕"/>
              </a:rPr>
              <a:t>Stop talking!</a:t>
            </a:r>
            <a:endParaRPr lang="en-US" altLang="ko-KR" sz="1200">
              <a:solidFill>
                <a:schemeClr val="tx1"/>
              </a:solidFill>
              <a:latin typeface="+mj-lt"/>
              <a:ea typeface="맑은 고딕"/>
              <a:cs typeface="Calibri Light"/>
            </a:endParaRPr>
          </a:p>
          <a:p>
            <a:pPr marL="285750" indent="-285750">
              <a:lnSpc>
                <a:spcPct val="109000"/>
              </a:lnSpc>
              <a:spcBef>
                <a:spcPts val="600"/>
              </a:spcBef>
              <a:buClr>
                <a:schemeClr val="tx2"/>
              </a:buClr>
              <a:buFont typeface="Wingdings" panose="05000000000000000000" pitchFamily="2" charset="2"/>
              <a:buChar char="§"/>
            </a:pPr>
            <a:r>
              <a:rPr lang="en-US" altLang="ko-KR" sz="1200">
                <a:solidFill>
                  <a:schemeClr val="tx1"/>
                </a:solidFill>
                <a:latin typeface="+mj-lt"/>
                <a:ea typeface="맑은 고딕"/>
              </a:rPr>
              <a:t>Why? Because I said so!</a:t>
            </a:r>
            <a:endParaRPr lang="en-US" altLang="ko-KR" sz="1200">
              <a:solidFill>
                <a:schemeClr val="tx1"/>
              </a:solidFill>
              <a:latin typeface="+mj-lt"/>
              <a:ea typeface="맑은 고딕"/>
              <a:cs typeface="Calibri Light"/>
            </a:endParaRPr>
          </a:p>
          <a:p>
            <a:pPr marL="285750" indent="-285750">
              <a:lnSpc>
                <a:spcPct val="109000"/>
              </a:lnSpc>
              <a:spcBef>
                <a:spcPts val="600"/>
              </a:spcBef>
              <a:buClr>
                <a:schemeClr val="tx2"/>
              </a:buClr>
              <a:buFont typeface="Wingdings" panose="05000000000000000000" pitchFamily="2" charset="2"/>
              <a:buChar char="§"/>
            </a:pPr>
            <a:r>
              <a:rPr lang="en-US" altLang="ko-KR" sz="1200">
                <a:solidFill>
                  <a:schemeClr val="tx1"/>
                </a:solidFill>
                <a:latin typeface="+mj-lt"/>
                <a:ea typeface="맑은 고딕"/>
              </a:rPr>
              <a:t>Pay attention.</a:t>
            </a:r>
            <a:endParaRPr lang="en-US" altLang="ko-KR" sz="1200">
              <a:solidFill>
                <a:schemeClr val="tx1"/>
              </a:solidFill>
              <a:latin typeface="+mj-lt"/>
              <a:ea typeface="맑은 고딕"/>
              <a:cs typeface="Calibri Light"/>
            </a:endParaRPr>
          </a:p>
          <a:p>
            <a:pPr marL="285750" indent="-285750">
              <a:lnSpc>
                <a:spcPct val="109000"/>
              </a:lnSpc>
              <a:spcBef>
                <a:spcPts val="600"/>
              </a:spcBef>
              <a:buClr>
                <a:schemeClr val="tx2"/>
              </a:buClr>
              <a:buFont typeface="Wingdings" panose="05000000000000000000" pitchFamily="2" charset="2"/>
              <a:buChar char="§"/>
            </a:pPr>
            <a:r>
              <a:rPr lang="en-US" altLang="ko-KR" sz="1200">
                <a:solidFill>
                  <a:schemeClr val="tx1"/>
                </a:solidFill>
                <a:latin typeface="+mj-lt"/>
                <a:ea typeface="맑은 고딕"/>
              </a:rPr>
              <a:t>Do it over.</a:t>
            </a:r>
            <a:endParaRPr lang="en-US">
              <a:ea typeface="맑은 고딕"/>
            </a:endParaRPr>
          </a:p>
          <a:p>
            <a:endParaRPr lang="en-US"/>
          </a:p>
          <a:p>
            <a:r>
              <a:rPr lang="en-US"/>
              <a:t>Some other considerations:</a:t>
            </a:r>
            <a:endParaRPr lang="en-US">
              <a:cs typeface="Calibri"/>
            </a:endParaRPr>
          </a:p>
          <a:p>
            <a:pPr marL="171450" indent="-171450">
              <a:buFont typeface="Wingdings" panose="05000000000000000000" pitchFamily="2" charset="2"/>
              <a:buChar char="§"/>
            </a:pPr>
            <a:r>
              <a:rPr lang="en-US"/>
              <a:t>Take every opportunity to provide timely positive feedback when the student displays a desired behavior(s) or effort. The more specific you can be with your feedback the better.</a:t>
            </a:r>
            <a:endParaRPr lang="en-US">
              <a:cs typeface="Calibri" panose="020F0502020204030204"/>
            </a:endParaRPr>
          </a:p>
          <a:p>
            <a:pPr marL="171450" indent="-171450">
              <a:buFont typeface="Wingdings" panose="05000000000000000000" pitchFamily="2" charset="2"/>
              <a:buChar char="§"/>
            </a:pPr>
            <a:r>
              <a:rPr lang="en-US"/>
              <a:t>Ensure that staff in all areas of the center are mindful of making rules/expectations clear to all students before an activity or event and that they, too, should provide positive feedback any time they note appropriate behaviors occurring. For example, the Recreation Supervisor should explain the expected behavior of “good sportsmanship” prior to games and activities with the student and then acknowledge the student when they are demonstrating good sportsmanship.</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B2632324-D3DF-4AFA-ABF4-D4746C1D4B3B}" type="slidenum">
              <a:rPr lang="en-US" smtClean="0"/>
              <a:t>30</a:t>
            </a:fld>
            <a:endParaRPr lang="en-US"/>
          </a:p>
        </p:txBody>
      </p:sp>
    </p:spTree>
    <p:extLst>
      <p:ext uri="{BB962C8B-B14F-4D97-AF65-F5344CB8AC3E}">
        <p14:creationId xmlns:p14="http://schemas.microsoft.com/office/powerpoint/2010/main" val="1035432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multitudes of assistive technology resources for assisting individuals with managing behavior, feelings, organizational and time related challenges. We are highlighting a few for you today. The benefit of encouraging or teaching students to use apps as one tool in their toolbox is to promote and build their abilities to independently manage their behavioral challenges.</a:t>
            </a:r>
          </a:p>
          <a:p>
            <a:endParaRPr lang="en-US"/>
          </a:p>
          <a:p>
            <a:r>
              <a:rPr lang="en-US"/>
              <a:t>We have been longstanding supporters of the use of PTSD Coach. It is free and allows the individual to gauge their current feelings and guide them as to what strategies they might wish to use or if they need to seek help.</a:t>
            </a:r>
            <a:endParaRPr lang="en-US">
              <a:cs typeface="Calibri"/>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MOVEIT app is a Google extension from PE Geek that is loaded to a computer and can prompt movement breaks and provide reminders at set intervals. We know that exercise increased endorphins, so movement breaks are generally good ways to help us refresh, get refocused, get some restless energy out, and get ready to get back to work. As an aside, opening the gym during lunch breaks “may” be a good way to help students get ready for that second half of the training day!</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Finally, the app Happify helps students overcome stress and negative thoughts, build resilience, and provides exercises, activities, and games to practice generating positive feelings.</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B2632324-D3DF-4AFA-ABF4-D4746C1D4B3B}" type="slidenum">
              <a:rPr lang="en-US" smtClean="0"/>
              <a:t>31</a:t>
            </a:fld>
            <a:endParaRPr lang="en-US"/>
          </a:p>
        </p:txBody>
      </p:sp>
    </p:spTree>
    <p:extLst>
      <p:ext uri="{BB962C8B-B14F-4D97-AF65-F5344CB8AC3E}">
        <p14:creationId xmlns:p14="http://schemas.microsoft.com/office/powerpoint/2010/main" val="1790897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with the apps, there are a multitude of website resources and tools that can be accessed and used to assist you in working with student who have emotional disabilities.</a:t>
            </a:r>
          </a:p>
        </p:txBody>
      </p:sp>
      <p:sp>
        <p:nvSpPr>
          <p:cNvPr id="4" name="Slide Number Placeholder 3"/>
          <p:cNvSpPr>
            <a:spLocks noGrp="1"/>
          </p:cNvSpPr>
          <p:nvPr>
            <p:ph type="sldNum" sz="quarter" idx="5"/>
          </p:nvPr>
        </p:nvSpPr>
        <p:spPr/>
        <p:txBody>
          <a:bodyPr/>
          <a:lstStyle/>
          <a:p>
            <a:fld id="{B2632324-D3DF-4AFA-ABF4-D4746C1D4B3B}" type="slidenum">
              <a:rPr lang="en-US" smtClean="0"/>
              <a:t>32</a:t>
            </a:fld>
            <a:endParaRPr lang="en-US"/>
          </a:p>
        </p:txBody>
      </p:sp>
    </p:spTree>
    <p:extLst>
      <p:ext uri="{BB962C8B-B14F-4D97-AF65-F5344CB8AC3E}">
        <p14:creationId xmlns:p14="http://schemas.microsoft.com/office/powerpoint/2010/main" val="3240390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one is the Job Corps Disability website. New information is being added to the site on a regular basis. We encourage you to spend 15-20 minutes a week reviewing these resources and using them to assist in supporting students with disabilities.</a:t>
            </a:r>
          </a:p>
        </p:txBody>
      </p:sp>
      <p:sp>
        <p:nvSpPr>
          <p:cNvPr id="4" name="Slide Number Placeholder 3"/>
          <p:cNvSpPr>
            <a:spLocks noGrp="1"/>
          </p:cNvSpPr>
          <p:nvPr>
            <p:ph type="sldNum" sz="quarter" idx="5"/>
          </p:nvPr>
        </p:nvSpPr>
        <p:spPr/>
        <p:txBody>
          <a:bodyPr/>
          <a:lstStyle/>
          <a:p>
            <a:fld id="{B2632324-D3DF-4AFA-ABF4-D4746C1D4B3B}" type="slidenum">
              <a:rPr lang="en-US" smtClean="0"/>
              <a:t>33</a:t>
            </a:fld>
            <a:endParaRPr lang="en-US"/>
          </a:p>
        </p:txBody>
      </p:sp>
    </p:spTree>
    <p:extLst>
      <p:ext uri="{BB962C8B-B14F-4D97-AF65-F5344CB8AC3E}">
        <p14:creationId xmlns:p14="http://schemas.microsoft.com/office/powerpoint/2010/main" val="4016797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select the “Common Disabilities and Related Disability Accommodation Resources” selection from the menu on the left of the Job Corps Disability website, you find a list of documents that contain accommodation suggestions including one for individuals who have emotional disabilities.</a:t>
            </a:r>
          </a:p>
        </p:txBody>
      </p:sp>
      <p:sp>
        <p:nvSpPr>
          <p:cNvPr id="4" name="Slide Number Placeholder 3"/>
          <p:cNvSpPr>
            <a:spLocks noGrp="1"/>
          </p:cNvSpPr>
          <p:nvPr>
            <p:ph type="sldNum" sz="quarter" idx="5"/>
          </p:nvPr>
        </p:nvSpPr>
        <p:spPr/>
        <p:txBody>
          <a:bodyPr/>
          <a:lstStyle/>
          <a:p>
            <a:fld id="{B2632324-D3DF-4AFA-ABF4-D4746C1D4B3B}" type="slidenum">
              <a:rPr lang="en-US" smtClean="0"/>
              <a:t>34</a:t>
            </a:fld>
            <a:endParaRPr lang="en-US"/>
          </a:p>
        </p:txBody>
      </p:sp>
    </p:spTree>
    <p:extLst>
      <p:ext uri="{BB962C8B-B14F-4D97-AF65-F5344CB8AC3E}">
        <p14:creationId xmlns:p14="http://schemas.microsoft.com/office/powerpoint/2010/main" val="3215213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Understood.org has a wealth of resources for working with students with disabilities. They also have a section on positive behavior strategies and even though it says it is for teachers, please remember that these strategies can be used center-wide and by all staff.</a:t>
            </a:r>
          </a:p>
        </p:txBody>
      </p:sp>
      <p:sp>
        <p:nvSpPr>
          <p:cNvPr id="4" name="Slide Number Placeholder 3"/>
          <p:cNvSpPr>
            <a:spLocks noGrp="1"/>
          </p:cNvSpPr>
          <p:nvPr>
            <p:ph type="sldNum" sz="quarter" idx="5"/>
          </p:nvPr>
        </p:nvSpPr>
        <p:spPr/>
        <p:txBody>
          <a:bodyPr/>
          <a:lstStyle/>
          <a:p>
            <a:fld id="{B2632324-D3DF-4AFA-ABF4-D4746C1D4B3B}" type="slidenum">
              <a:rPr lang="en-US" smtClean="0"/>
              <a:t>35</a:t>
            </a:fld>
            <a:endParaRPr lang="en-US"/>
          </a:p>
        </p:txBody>
      </p:sp>
    </p:spTree>
    <p:extLst>
      <p:ext uri="{BB962C8B-B14F-4D97-AF65-F5344CB8AC3E}">
        <p14:creationId xmlns:p14="http://schemas.microsoft.com/office/powerpoint/2010/main" val="3257939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been using and referencing this site for a number of years but it has recently undergone an overhaul really to match the multi-tier response to intervention models traditionally used in the public school system. Nonetheless, there is a ton of great information available. You can select an overarching functional manifestation/behavior and find lots of suggestions and resources to support that particular manifestation. If you click on Tier 1, that is the least invasive and simpler (if you will) types of accommodations, Tier 2 will be more involved and then Tier 3 are those suggesting the most complex types of supports. Not every suggestion can be applied to our program but there is a wealth of good information that can be used and that might spark other ideas of supports to use.</a:t>
            </a:r>
          </a:p>
        </p:txBody>
      </p:sp>
      <p:sp>
        <p:nvSpPr>
          <p:cNvPr id="4" name="Slide Number Placeholder 3"/>
          <p:cNvSpPr>
            <a:spLocks noGrp="1"/>
          </p:cNvSpPr>
          <p:nvPr>
            <p:ph type="sldNum" sz="quarter" idx="5"/>
          </p:nvPr>
        </p:nvSpPr>
        <p:spPr/>
        <p:txBody>
          <a:bodyPr/>
          <a:lstStyle/>
          <a:p>
            <a:fld id="{B2632324-D3DF-4AFA-ABF4-D4746C1D4B3B}" type="slidenum">
              <a:rPr lang="en-US" smtClean="0"/>
              <a:t>36</a:t>
            </a:fld>
            <a:endParaRPr lang="en-US"/>
          </a:p>
        </p:txBody>
      </p:sp>
    </p:spTree>
    <p:extLst>
      <p:ext uri="{BB962C8B-B14F-4D97-AF65-F5344CB8AC3E}">
        <p14:creationId xmlns:p14="http://schemas.microsoft.com/office/powerpoint/2010/main" val="404674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we talk about “Emotional Disabilities,” what do we mean? Although Job Corps does not generally fall under the regulations of the Individuals with Disabilities Education Act, the program does receive many IEP documents as documentation of an individual’s disability so today we are using IDEA’s basic definition for emotional disabilities. </a:t>
            </a:r>
          </a:p>
          <a:p>
            <a:endParaRPr lang="en-US"/>
          </a:p>
          <a:p>
            <a:pPr marL="342900" indent="-342900">
              <a:lnSpc>
                <a:spcPct val="109000"/>
              </a:lnSpc>
              <a:spcBef>
                <a:spcPts val="600"/>
              </a:spcBef>
              <a:buClr>
                <a:schemeClr val="tx2"/>
              </a:buClr>
              <a:buFont typeface="Wingdings" panose="05000000000000000000" pitchFamily="2" charset="2"/>
              <a:buChar char="§"/>
            </a:pPr>
            <a:r>
              <a:rPr lang="en-US" sz="1200"/>
              <a:t>Generally, the characteristics exhibited occur over a long period of time to a marked degree and adversely impact/affect one’s educational performance. (IDEIA) </a:t>
            </a:r>
          </a:p>
          <a:p>
            <a:pPr marL="342900" indent="-342900">
              <a:lnSpc>
                <a:spcPct val="109000"/>
              </a:lnSpc>
              <a:spcBef>
                <a:spcPts val="600"/>
              </a:spcBef>
              <a:buClr>
                <a:schemeClr val="tx2"/>
              </a:buClr>
              <a:buFont typeface="Wingdings" panose="05000000000000000000" pitchFamily="2" charset="2"/>
              <a:buChar char="§"/>
            </a:pPr>
            <a:endParaRPr lang="en-US" sz="1200"/>
          </a:p>
          <a:p>
            <a:pPr marL="342900" indent="-342900">
              <a:lnSpc>
                <a:spcPct val="109000"/>
              </a:lnSpc>
              <a:spcBef>
                <a:spcPts val="600"/>
              </a:spcBef>
              <a:buClr>
                <a:schemeClr val="tx2"/>
              </a:buClr>
              <a:buFont typeface="Wingdings" panose="05000000000000000000" pitchFamily="2" charset="2"/>
              <a:buChar char="§"/>
            </a:pPr>
            <a:r>
              <a:rPr lang="en-US" sz="1200"/>
              <a:t>May be referenced on an IEP, for example,  as an Emotional Disorder (ED) or an Emotional Behavioral Disorder (EBD).</a:t>
            </a:r>
          </a:p>
          <a:p>
            <a:pPr marL="342900" indent="-342900">
              <a:lnSpc>
                <a:spcPct val="109000"/>
              </a:lnSpc>
              <a:spcBef>
                <a:spcPts val="600"/>
              </a:spcBef>
              <a:buClr>
                <a:schemeClr val="tx2"/>
              </a:buClr>
              <a:buFont typeface="Wingdings" panose="05000000000000000000" pitchFamily="2" charset="2"/>
              <a:buChar char="§"/>
            </a:pPr>
            <a:endParaRPr lang="en-US" sz="1200"/>
          </a:p>
          <a:p>
            <a:pPr marL="342900" indent="-342900">
              <a:lnSpc>
                <a:spcPct val="109000"/>
              </a:lnSpc>
              <a:spcBef>
                <a:spcPts val="600"/>
              </a:spcBef>
              <a:buClr>
                <a:schemeClr val="tx2"/>
              </a:buClr>
              <a:buFont typeface="Wingdings" panose="05000000000000000000" pitchFamily="2" charset="2"/>
              <a:buChar char="§"/>
            </a:pPr>
            <a:r>
              <a:rPr lang="en-US" sz="1200"/>
              <a:t>May include functional limitations as a result of multiple disorders to include (but not limited to) mental health disorders, ADHD,  autism spectrum disorder, brain traumas or intellectual disabilities.</a:t>
            </a:r>
          </a:p>
          <a:p>
            <a:endParaRPr lang="en-US"/>
          </a:p>
        </p:txBody>
      </p:sp>
      <p:sp>
        <p:nvSpPr>
          <p:cNvPr id="4" name="Slide Number Placeholder 3"/>
          <p:cNvSpPr>
            <a:spLocks noGrp="1"/>
          </p:cNvSpPr>
          <p:nvPr>
            <p:ph type="sldNum" sz="quarter" idx="5"/>
          </p:nvPr>
        </p:nvSpPr>
        <p:spPr/>
        <p:txBody>
          <a:bodyPr/>
          <a:lstStyle/>
          <a:p>
            <a:fld id="{B2632324-D3DF-4AFA-ABF4-D4746C1D4B3B}" type="slidenum">
              <a:rPr lang="en-US" smtClean="0"/>
              <a:t>4</a:t>
            </a:fld>
            <a:endParaRPr lang="en-US"/>
          </a:p>
        </p:txBody>
      </p:sp>
    </p:spTree>
    <p:extLst>
      <p:ext uri="{BB962C8B-B14F-4D97-AF65-F5344CB8AC3E}">
        <p14:creationId xmlns:p14="http://schemas.microsoft.com/office/powerpoint/2010/main" val="858682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Common Functional Limitations</a:t>
            </a:r>
          </a:p>
          <a:p>
            <a:endParaRPr lang="en-US"/>
          </a:p>
          <a:p>
            <a:r>
              <a:rPr lang="en-US"/>
              <a:t>This list is not all inclusive but certainly includes many of the most commonly experienced functional limitations. Functional limitations manifestations for individuals with emotional disabilities may not only have emotional, behavioral, and learning-related functional limitations but physical ones as well.</a:t>
            </a:r>
            <a:endParaRPr lang="en-US">
              <a:cs typeface="Calibri"/>
            </a:endParaRPr>
          </a:p>
          <a:p>
            <a:endParaRPr lang="en-US"/>
          </a:p>
          <a:p>
            <a:r>
              <a:rPr lang="en-US"/>
              <a:t>Some examples of functional limitations include:</a:t>
            </a:r>
            <a:endParaRPr lang="en-US">
              <a:cs typeface="Calibri"/>
            </a:endParaRPr>
          </a:p>
          <a:p>
            <a:pPr marL="800100" lvl="1" indent="-342900">
              <a:lnSpc>
                <a:spcPct val="109000"/>
              </a:lnSpc>
              <a:spcBef>
                <a:spcPts val="600"/>
              </a:spcBef>
              <a:buClr>
                <a:schemeClr val="tx2"/>
              </a:buClr>
              <a:buFont typeface="Wingdings" panose="05000000000000000000" pitchFamily="2" charset="2"/>
              <a:buChar char="§"/>
            </a:pPr>
            <a:r>
              <a:rPr lang="en-US" sz="1200"/>
              <a:t>Self-regulation</a:t>
            </a:r>
            <a:endParaRPr lang="en-US" sz="1200">
              <a:cs typeface="Calibri"/>
            </a:endParaRPr>
          </a:p>
          <a:p>
            <a:pPr marL="800100" lvl="1" indent="-342900">
              <a:lnSpc>
                <a:spcPct val="109000"/>
              </a:lnSpc>
              <a:spcBef>
                <a:spcPts val="600"/>
              </a:spcBef>
              <a:buClr>
                <a:schemeClr val="tx2"/>
              </a:buClr>
              <a:buFont typeface="Wingdings" panose="05000000000000000000" pitchFamily="2" charset="2"/>
              <a:buChar char="§"/>
            </a:pPr>
            <a:r>
              <a:rPr lang="en-US" sz="1200"/>
              <a:t>Difficulty with change/transitions</a:t>
            </a:r>
            <a:endParaRPr lang="en-US" sz="1200">
              <a:cs typeface="Calibri"/>
            </a:endParaRPr>
          </a:p>
          <a:p>
            <a:pPr marL="800100" lvl="1" indent="-342900">
              <a:lnSpc>
                <a:spcPct val="109000"/>
              </a:lnSpc>
              <a:spcBef>
                <a:spcPts val="600"/>
              </a:spcBef>
              <a:buClr>
                <a:schemeClr val="tx2"/>
              </a:buClr>
              <a:buFont typeface="Wingdings" panose="05000000000000000000" pitchFamily="2" charset="2"/>
              <a:buChar char="§"/>
            </a:pPr>
            <a:r>
              <a:rPr lang="en-US" sz="1200"/>
              <a:t>Avoidance</a:t>
            </a:r>
            <a:endParaRPr lang="en-US" sz="1200">
              <a:cs typeface="Calibri"/>
            </a:endParaRPr>
          </a:p>
          <a:p>
            <a:pPr marL="800100" lvl="1" indent="-342900">
              <a:lnSpc>
                <a:spcPct val="109000"/>
              </a:lnSpc>
              <a:spcBef>
                <a:spcPts val="600"/>
              </a:spcBef>
              <a:buClr>
                <a:schemeClr val="tx2"/>
              </a:buClr>
              <a:buFont typeface="Wingdings" panose="05000000000000000000" pitchFamily="2" charset="2"/>
              <a:buChar char="§"/>
            </a:pPr>
            <a:r>
              <a:rPr lang="en-US" sz="1200"/>
              <a:t>Difficulty with focus/concentration</a:t>
            </a:r>
            <a:endParaRPr lang="en-US" sz="1200">
              <a:cs typeface="Calibri"/>
            </a:endParaRPr>
          </a:p>
          <a:p>
            <a:pPr marL="800100" lvl="1" indent="-342900">
              <a:lnSpc>
                <a:spcPct val="109000"/>
              </a:lnSpc>
              <a:spcBef>
                <a:spcPts val="600"/>
              </a:spcBef>
              <a:buClr>
                <a:schemeClr val="tx2"/>
              </a:buClr>
              <a:buFont typeface="Wingdings" panose="05000000000000000000" pitchFamily="2" charset="2"/>
              <a:buChar char="§"/>
            </a:pPr>
            <a:r>
              <a:rPr lang="en-US" sz="1200"/>
              <a:t>Memory issues</a:t>
            </a:r>
            <a:endParaRPr lang="en-US" sz="1200">
              <a:cs typeface="Calibri"/>
            </a:endParaRPr>
          </a:p>
          <a:p>
            <a:pPr marL="800100" lvl="1" indent="-342900">
              <a:lnSpc>
                <a:spcPct val="109000"/>
              </a:lnSpc>
              <a:spcBef>
                <a:spcPts val="600"/>
              </a:spcBef>
              <a:buClr>
                <a:schemeClr val="tx2"/>
              </a:buClr>
              <a:buFont typeface="Wingdings" panose="05000000000000000000" pitchFamily="2" charset="2"/>
              <a:buChar char="§"/>
            </a:pPr>
            <a:r>
              <a:rPr lang="en-US" sz="1200"/>
              <a:t>Difficulty completing tasks, assignments, etc.</a:t>
            </a:r>
            <a:endParaRPr lang="en-US" sz="1200">
              <a:cs typeface="Calibri"/>
            </a:endParaRPr>
          </a:p>
          <a:p>
            <a:pPr marL="800100" lvl="1" indent="-342900">
              <a:lnSpc>
                <a:spcPct val="109000"/>
              </a:lnSpc>
              <a:spcBef>
                <a:spcPts val="600"/>
              </a:spcBef>
              <a:buClr>
                <a:schemeClr val="tx2"/>
              </a:buClr>
              <a:buFont typeface="Wingdings" panose="05000000000000000000" pitchFamily="2" charset="2"/>
              <a:buChar char="§"/>
            </a:pPr>
            <a:r>
              <a:rPr lang="en-US" sz="1200"/>
              <a:t>Anxiety/Stress tolerance</a:t>
            </a:r>
            <a:endParaRPr lang="en-US" sz="1200">
              <a:cs typeface="Calibri"/>
            </a:endParaRPr>
          </a:p>
          <a:p>
            <a:pPr lvl="1">
              <a:lnSpc>
                <a:spcPct val="109000"/>
              </a:lnSpc>
              <a:spcBef>
                <a:spcPts val="600"/>
              </a:spcBef>
              <a:buClr>
                <a:srgbClr val="44546A"/>
              </a:buClr>
            </a:pPr>
            <a:endParaRPr lang="en-US">
              <a:cs typeface="Calibri" panose="020F0502020204030204"/>
            </a:endParaRPr>
          </a:p>
          <a:p>
            <a:r>
              <a:rPr lang="en-US">
                <a:cs typeface="Calibri" panose="020F0502020204030204"/>
              </a:rPr>
              <a:t>Remember how a disability manifests and their functional limitations may look different for each individual with the same disability diagnosis.   </a:t>
            </a:r>
          </a:p>
        </p:txBody>
      </p:sp>
      <p:sp>
        <p:nvSpPr>
          <p:cNvPr id="4" name="Slide Number Placeholder 3"/>
          <p:cNvSpPr>
            <a:spLocks noGrp="1"/>
          </p:cNvSpPr>
          <p:nvPr>
            <p:ph type="sldNum" sz="quarter" idx="5"/>
          </p:nvPr>
        </p:nvSpPr>
        <p:spPr/>
        <p:txBody>
          <a:bodyPr/>
          <a:lstStyle/>
          <a:p>
            <a:fld id="{B2632324-D3DF-4AFA-ABF4-D4746C1D4B3B}" type="slidenum">
              <a:rPr lang="en-US" smtClean="0"/>
              <a:t>5</a:t>
            </a:fld>
            <a:endParaRPr lang="en-US"/>
          </a:p>
        </p:txBody>
      </p:sp>
    </p:spTree>
    <p:extLst>
      <p:ext uri="{BB962C8B-B14F-4D97-AF65-F5344CB8AC3E}">
        <p14:creationId xmlns:p14="http://schemas.microsoft.com/office/powerpoint/2010/main" val="343224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think we all know this but sometimes in the moment of dealing with challenging behaviors, we may forget that all behavior is communication. </a:t>
            </a:r>
          </a:p>
          <a:p>
            <a:endParaRPr lang="en-US"/>
          </a:p>
          <a:p>
            <a:pPr marL="342900" indent="-342900">
              <a:lnSpc>
                <a:spcPct val="109000"/>
              </a:lnSpc>
              <a:spcBef>
                <a:spcPts val="600"/>
              </a:spcBef>
              <a:buClr>
                <a:schemeClr val="tx2"/>
              </a:buClr>
              <a:buFont typeface="Wingdings" panose="05000000000000000000" pitchFamily="2" charset="2"/>
              <a:buChar char="§"/>
            </a:pPr>
            <a:r>
              <a:rPr lang="en-US" sz="2400"/>
              <a:t>Behavior serves a purpose for the individual and/or is telling a story of how they are managing. So, our first thought should be </a:t>
            </a:r>
            <a:r>
              <a:rPr lang="en-US" sz="2400" b="1"/>
              <a:t>what is the function of that behavior? Is it related to </a:t>
            </a:r>
          </a:p>
          <a:p>
            <a:pPr marL="0" indent="0">
              <a:lnSpc>
                <a:spcPct val="109000"/>
              </a:lnSpc>
              <a:spcBef>
                <a:spcPts val="600"/>
              </a:spcBef>
              <a:buClr>
                <a:schemeClr val="tx2"/>
              </a:buClr>
              <a:buFont typeface="Wingdings" panose="05000000000000000000" pitchFamily="2" charset="2"/>
              <a:buNone/>
            </a:pPr>
            <a:endParaRPr lang="en-US" sz="2400"/>
          </a:p>
          <a:p>
            <a:pPr marL="800100" lvl="1" indent="-342900">
              <a:lnSpc>
                <a:spcPct val="109000"/>
              </a:lnSpc>
              <a:spcBef>
                <a:spcPts val="600"/>
              </a:spcBef>
              <a:buClr>
                <a:schemeClr val="tx2"/>
              </a:buClr>
              <a:buFont typeface="Wingdings" panose="05000000000000000000" pitchFamily="2" charset="2"/>
              <a:buChar char="§"/>
            </a:pPr>
            <a:r>
              <a:rPr lang="en-US" sz="2400"/>
              <a:t>Sensory overload which might include some environmental factors like lighting, smells, noise levels, etc.</a:t>
            </a:r>
          </a:p>
          <a:p>
            <a:pPr marL="800100" lvl="1" indent="-342900">
              <a:lnSpc>
                <a:spcPct val="109000"/>
              </a:lnSpc>
              <a:spcBef>
                <a:spcPts val="600"/>
              </a:spcBef>
              <a:buClr>
                <a:schemeClr val="tx2"/>
              </a:buClr>
              <a:buFont typeface="Wingdings" panose="05000000000000000000" pitchFamily="2" charset="2"/>
              <a:buChar char="§"/>
            </a:pPr>
            <a:r>
              <a:rPr lang="en-US" sz="2400"/>
              <a:t>Cognitive overload? Does the individual need a break, need information chunked down to smaller components, need the information presented in different format, etc.?</a:t>
            </a:r>
          </a:p>
          <a:p>
            <a:pPr marL="800100" lvl="1" indent="-342900">
              <a:lnSpc>
                <a:spcPct val="109000"/>
              </a:lnSpc>
              <a:spcBef>
                <a:spcPts val="600"/>
              </a:spcBef>
              <a:buClr>
                <a:schemeClr val="tx2"/>
              </a:buClr>
              <a:buFont typeface="Wingdings" panose="05000000000000000000" pitchFamily="2" charset="2"/>
              <a:buChar char="§"/>
            </a:pPr>
            <a:r>
              <a:rPr lang="en-US" sz="2400"/>
              <a:t>Anxiety or fear? We all know when we are in flight or fright mode, that the body is only concerned about protecting itself. Learning really cannot occur when in this mode.</a:t>
            </a:r>
          </a:p>
          <a:p>
            <a:pPr marL="800100" lvl="1" indent="-342900">
              <a:lnSpc>
                <a:spcPct val="109000"/>
              </a:lnSpc>
              <a:spcBef>
                <a:spcPts val="600"/>
              </a:spcBef>
              <a:buClr>
                <a:schemeClr val="tx2"/>
              </a:buClr>
              <a:buFont typeface="Wingdings" panose="05000000000000000000" pitchFamily="2" charset="2"/>
              <a:buChar char="§"/>
            </a:pPr>
            <a:r>
              <a:rPr lang="en-US" sz="2400"/>
              <a:t>Insecurity or lack of confidence or self-esteem? The student may misbehave to avoid tasks that are difficult for them or because there are social demands beyond their comfort levels.</a:t>
            </a:r>
          </a:p>
          <a:p>
            <a:pPr marL="800100" lvl="1" indent="-342900">
              <a:lnSpc>
                <a:spcPct val="109000"/>
              </a:lnSpc>
              <a:spcBef>
                <a:spcPts val="600"/>
              </a:spcBef>
              <a:buClr>
                <a:schemeClr val="tx2"/>
              </a:buClr>
              <a:buFont typeface="Wingdings" panose="05000000000000000000" pitchFamily="2" charset="2"/>
              <a:buChar char="§"/>
            </a:pPr>
            <a:r>
              <a:rPr lang="en-US" sz="2400"/>
              <a:t>Attention seeking? Sometimes students act like the class clown because they want attention and do not know how to successfully engage in class or with their peers; </a:t>
            </a:r>
          </a:p>
          <a:p>
            <a:pPr marL="800100" lvl="1" indent="-342900">
              <a:lnSpc>
                <a:spcPct val="109000"/>
              </a:lnSpc>
              <a:spcBef>
                <a:spcPts val="600"/>
              </a:spcBef>
              <a:buClr>
                <a:schemeClr val="tx2"/>
              </a:buClr>
              <a:buFont typeface="Wingdings" panose="05000000000000000000" pitchFamily="2" charset="2"/>
              <a:buChar char="§"/>
            </a:pPr>
            <a:r>
              <a:rPr lang="en-US" sz="2400"/>
              <a:t>Trauma or stress triggers? Sometimes proximity to others, certain sounds, smells, etc. may trigger an individual’s anxiety or increase their stress levels if it is related to a previous trauma or they lack confidence in how to engage or proceed.</a:t>
            </a:r>
          </a:p>
          <a:p>
            <a:endParaRPr lang="en-US"/>
          </a:p>
        </p:txBody>
      </p:sp>
      <p:sp>
        <p:nvSpPr>
          <p:cNvPr id="4" name="Slide Number Placeholder 3"/>
          <p:cNvSpPr>
            <a:spLocks noGrp="1"/>
          </p:cNvSpPr>
          <p:nvPr>
            <p:ph type="sldNum" sz="quarter" idx="5"/>
          </p:nvPr>
        </p:nvSpPr>
        <p:spPr/>
        <p:txBody>
          <a:bodyPr/>
          <a:lstStyle/>
          <a:p>
            <a:fld id="{B2632324-D3DF-4AFA-ABF4-D4746C1D4B3B}" type="slidenum">
              <a:rPr lang="en-US" smtClean="0"/>
              <a:t>6</a:t>
            </a:fld>
            <a:endParaRPr lang="en-US"/>
          </a:p>
        </p:txBody>
      </p:sp>
    </p:spTree>
    <p:extLst>
      <p:ext uri="{BB962C8B-B14F-4D97-AF65-F5344CB8AC3E}">
        <p14:creationId xmlns:p14="http://schemas.microsoft.com/office/powerpoint/2010/main" val="50011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General Behavior Considerations</a:t>
            </a:r>
          </a:p>
          <a:p>
            <a:endParaRPr lang="en-US"/>
          </a:p>
          <a:p>
            <a:r>
              <a:rPr lang="en-US"/>
              <a:t>Most of these seem obvious and yet in our hurry or in our own stress response to a situation, we may not always think about these considerations so let’s review them. </a:t>
            </a:r>
          </a:p>
          <a:p>
            <a:endParaRPr lang="en-US"/>
          </a:p>
          <a:p>
            <a:pPr marL="342900" indent="-342900">
              <a:lnSpc>
                <a:spcPct val="109000"/>
              </a:lnSpc>
              <a:spcBef>
                <a:spcPts val="600"/>
              </a:spcBef>
              <a:buClr>
                <a:schemeClr val="tx2"/>
              </a:buClr>
              <a:buFont typeface="Wingdings" panose="05000000000000000000" pitchFamily="2" charset="2"/>
              <a:buChar char="§"/>
            </a:pPr>
            <a:r>
              <a:rPr lang="en-US" sz="1200"/>
              <a:t>Do not force student to look directly at your face when addressing behavioral concern.</a:t>
            </a:r>
          </a:p>
          <a:p>
            <a:pPr marL="342900" indent="-342900">
              <a:lnSpc>
                <a:spcPct val="109000"/>
              </a:lnSpc>
              <a:spcBef>
                <a:spcPts val="600"/>
              </a:spcBef>
              <a:buClr>
                <a:schemeClr val="tx2"/>
              </a:buClr>
              <a:buFont typeface="Wingdings" panose="05000000000000000000" pitchFamily="2" charset="2"/>
              <a:buChar char="§"/>
            </a:pPr>
            <a:r>
              <a:rPr lang="en-US" sz="1200"/>
              <a:t>Ask student to re-state their own understanding of a behavioral expectation.</a:t>
            </a:r>
          </a:p>
          <a:p>
            <a:pPr marL="342900" indent="-342900">
              <a:lnSpc>
                <a:spcPct val="109000"/>
              </a:lnSpc>
              <a:spcBef>
                <a:spcPts val="600"/>
              </a:spcBef>
              <a:buClr>
                <a:schemeClr val="tx2"/>
              </a:buClr>
              <a:buFont typeface="Wingdings" panose="05000000000000000000" pitchFamily="2" charset="2"/>
              <a:buChar char="§"/>
            </a:pPr>
            <a:r>
              <a:rPr lang="en-US" sz="1200"/>
              <a:t>If concerns, speak with student privately (away from peers). In this scenario, building a relationship with your students especially matters and we are going to talk about that next.</a:t>
            </a:r>
          </a:p>
          <a:p>
            <a:pPr marL="342900" indent="-342900">
              <a:lnSpc>
                <a:spcPct val="109000"/>
              </a:lnSpc>
              <a:spcBef>
                <a:spcPts val="600"/>
              </a:spcBef>
              <a:buClr>
                <a:schemeClr val="tx2"/>
              </a:buClr>
              <a:buFont typeface="Wingdings" panose="05000000000000000000" pitchFamily="2" charset="2"/>
              <a:buChar char="§"/>
            </a:pPr>
            <a:r>
              <a:rPr lang="en-US" sz="1200"/>
              <a:t>Give “cool down” time if needed. None of us are productive or think as clearly as we should when we are in the midst of feeling stress, being angry or distraught or experiencing sensory overload. Give the student some time to self-regulate before engaging.</a:t>
            </a:r>
            <a:endParaRPr lang="en-US"/>
          </a:p>
        </p:txBody>
      </p:sp>
      <p:sp>
        <p:nvSpPr>
          <p:cNvPr id="4" name="Slide Number Placeholder 3"/>
          <p:cNvSpPr>
            <a:spLocks noGrp="1"/>
          </p:cNvSpPr>
          <p:nvPr>
            <p:ph type="sldNum" sz="quarter" idx="5"/>
          </p:nvPr>
        </p:nvSpPr>
        <p:spPr/>
        <p:txBody>
          <a:bodyPr/>
          <a:lstStyle/>
          <a:p>
            <a:fld id="{B2632324-D3DF-4AFA-ABF4-D4746C1D4B3B}" type="slidenum">
              <a:rPr lang="en-US" smtClean="0"/>
              <a:t>7</a:t>
            </a:fld>
            <a:endParaRPr lang="en-US"/>
          </a:p>
        </p:txBody>
      </p:sp>
    </p:spTree>
    <p:extLst>
      <p:ext uri="{BB962C8B-B14F-4D97-AF65-F5344CB8AC3E}">
        <p14:creationId xmlns:p14="http://schemas.microsoft.com/office/powerpoint/2010/main" val="2570302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Strategy Foundations – Building Relationships, Communication, and De-escalation</a:t>
            </a:r>
          </a:p>
          <a:p>
            <a:endParaRPr lang="en-US"/>
          </a:p>
          <a:p>
            <a:r>
              <a:rPr lang="en-US"/>
              <a:t>In just a little bit, we are going to talk more about the nuts and bolts of this presentation and how to accommodate specific functional limitations or behaviors but first, we want to lay a “foundation” about how we interact and engage students who have emotional disabilities as this is critical to the effective implementation of other supports and to aiding that student participate successfully in the Job Corps program and equally importantly, prepare them for engaging successfully in the work world.</a:t>
            </a:r>
          </a:p>
        </p:txBody>
      </p:sp>
      <p:sp>
        <p:nvSpPr>
          <p:cNvPr id="4" name="Slide Number Placeholder 3"/>
          <p:cNvSpPr>
            <a:spLocks noGrp="1"/>
          </p:cNvSpPr>
          <p:nvPr>
            <p:ph type="sldNum" sz="quarter" idx="5"/>
          </p:nvPr>
        </p:nvSpPr>
        <p:spPr/>
        <p:txBody>
          <a:bodyPr/>
          <a:lstStyle/>
          <a:p>
            <a:fld id="{B2632324-D3DF-4AFA-ABF4-D4746C1D4B3B}" type="slidenum">
              <a:rPr lang="en-US" smtClean="0"/>
              <a:t>8</a:t>
            </a:fld>
            <a:endParaRPr lang="en-US"/>
          </a:p>
        </p:txBody>
      </p:sp>
    </p:spTree>
    <p:extLst>
      <p:ext uri="{BB962C8B-B14F-4D97-AF65-F5344CB8AC3E}">
        <p14:creationId xmlns:p14="http://schemas.microsoft.com/office/powerpoint/2010/main" val="38184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don’t think that we can say enough about how critically important it is to build relationships with your students. When there are challenging moments, especially related to behavior management, those relationships will matter more than ever. </a:t>
            </a:r>
          </a:p>
          <a:p>
            <a:endParaRPr lang="en-US"/>
          </a:p>
          <a:p>
            <a:r>
              <a:rPr lang="en-US"/>
              <a:t>We are going to show you a 7-minute clip of a TED talk by Rita Pierson and her theme is “Every kid needs a champion!” Rita spent her entire career teaching, and she knows the value of relationship. Even though she is talking to a group of educators in this clip, the information has application for all staff and is beneficial to achieving positive engagement with all students.</a:t>
            </a:r>
          </a:p>
          <a:p>
            <a:endParaRPr lang="en-US"/>
          </a:p>
          <a:p>
            <a:r>
              <a:rPr lang="en-US"/>
              <a:t>Show clip.</a:t>
            </a:r>
          </a:p>
        </p:txBody>
      </p:sp>
      <p:sp>
        <p:nvSpPr>
          <p:cNvPr id="4" name="Slide Number Placeholder 3"/>
          <p:cNvSpPr>
            <a:spLocks noGrp="1"/>
          </p:cNvSpPr>
          <p:nvPr>
            <p:ph type="sldNum" sz="quarter" idx="5"/>
          </p:nvPr>
        </p:nvSpPr>
        <p:spPr/>
        <p:txBody>
          <a:bodyPr/>
          <a:lstStyle/>
          <a:p>
            <a:fld id="{B2632324-D3DF-4AFA-ABF4-D4746C1D4B3B}" type="slidenum">
              <a:rPr lang="en-US" smtClean="0"/>
              <a:t>9</a:t>
            </a:fld>
            <a:endParaRPr lang="en-US"/>
          </a:p>
        </p:txBody>
      </p:sp>
    </p:spTree>
    <p:extLst>
      <p:ext uri="{BB962C8B-B14F-4D97-AF65-F5344CB8AC3E}">
        <p14:creationId xmlns:p14="http://schemas.microsoft.com/office/powerpoint/2010/main" val="816929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old title lettering">
    <p:spTree>
      <p:nvGrpSpPr>
        <p:cNvPr id="1" name=""/>
        <p:cNvGrpSpPr/>
        <p:nvPr/>
      </p:nvGrpSpPr>
      <p:grpSpPr>
        <a:xfrm>
          <a:off x="0" y="0"/>
          <a:ext cx="0" cy="0"/>
          <a:chOff x="0" y="0"/>
          <a:chExt cx="0" cy="0"/>
        </a:xfrm>
      </p:grpSpPr>
      <p:sp>
        <p:nvSpPr>
          <p:cNvPr id="13" name="그림 개체 틀 12">
            <a:extLst>
              <a:ext uri="{FF2B5EF4-FFF2-40B4-BE49-F238E27FC236}">
                <a16:creationId xmlns:a16="http://schemas.microsoft.com/office/drawing/2014/main" id="{01565F84-1D02-F0D3-B30D-04EF5E3A6323}"/>
              </a:ext>
            </a:extLst>
          </p:cNvPr>
          <p:cNvSpPr>
            <a:spLocks noGrp="1"/>
          </p:cNvSpPr>
          <p:nvPr>
            <p:ph type="pic" sz="quarter" idx="12"/>
          </p:nvPr>
        </p:nvSpPr>
        <p:spPr>
          <a:xfrm>
            <a:off x="0" y="0"/>
            <a:ext cx="12192000" cy="6858000"/>
          </a:xfrm>
          <a:prstGeom prst="rect">
            <a:avLst/>
          </a:prstGeom>
        </p:spPr>
        <p:txBody>
          <a:bodyPr wrap="square">
            <a:noAutofit/>
          </a:bodyPr>
          <a:lstStyle/>
          <a:p>
            <a:endParaRPr kumimoji="1" lang="ko-Kore-KR" altLang="en-US"/>
          </a:p>
        </p:txBody>
      </p:sp>
      <p:sp>
        <p:nvSpPr>
          <p:cNvPr id="2" name="제목 1">
            <a:extLst>
              <a:ext uri="{FF2B5EF4-FFF2-40B4-BE49-F238E27FC236}">
                <a16:creationId xmlns:a16="http://schemas.microsoft.com/office/drawing/2014/main" id="{36638162-A6AB-531A-56A1-F7DD3CDB9308}"/>
              </a:ext>
            </a:extLst>
          </p:cNvPr>
          <p:cNvSpPr>
            <a:spLocks noGrp="1"/>
          </p:cNvSpPr>
          <p:nvPr>
            <p:ph type="ctrTitle"/>
          </p:nvPr>
        </p:nvSpPr>
        <p:spPr>
          <a:xfrm>
            <a:off x="4156982" y="1257430"/>
            <a:ext cx="7277100" cy="2171570"/>
          </a:xfrm>
        </p:spPr>
        <p:txBody>
          <a:bodyPr anchor="t">
            <a:normAutofit/>
          </a:bodyPr>
          <a:lstStyle>
            <a:lvl1pPr marL="0" algn="r" defTabSz="914400" rtl="0" eaLnBrk="1" latinLnBrk="0" hangingPunct="1">
              <a:lnSpc>
                <a:spcPct val="90000"/>
              </a:lnSpc>
              <a:spcBef>
                <a:spcPct val="0"/>
              </a:spcBef>
              <a:buNone/>
              <a:defRPr lang="ko-Kore-KR" altLang="en-US" sz="6600" b="0" kern="1200" spc="-150" dirty="0">
                <a:solidFill>
                  <a:schemeClr val="accent2"/>
                </a:solidFill>
                <a:latin typeface="+mj-lt"/>
                <a:ea typeface="+mn-ea"/>
                <a:cs typeface="+mn-cs"/>
              </a:defRPr>
            </a:lvl1pPr>
          </a:lstStyle>
          <a:p>
            <a:r>
              <a:rPr kumimoji="1" lang="en-US" altLang="ko-KR"/>
              <a:t>Edit a master heading style</a:t>
            </a:r>
            <a:endParaRPr kumimoji="1" lang="ko-Kore-KR" altLang="en-US"/>
          </a:p>
        </p:txBody>
      </p:sp>
    </p:spTree>
    <p:extLst>
      <p:ext uri="{BB962C8B-B14F-4D97-AF65-F5344CB8AC3E}">
        <p14:creationId xmlns:p14="http://schemas.microsoft.com/office/powerpoint/2010/main" val="1874403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pic">
    <p:spTree>
      <p:nvGrpSpPr>
        <p:cNvPr id="1" name=""/>
        <p:cNvGrpSpPr/>
        <p:nvPr/>
      </p:nvGrpSpPr>
      <p:grpSpPr>
        <a:xfrm>
          <a:off x="0" y="0"/>
          <a:ext cx="0" cy="0"/>
          <a:chOff x="0" y="0"/>
          <a:chExt cx="0" cy="0"/>
        </a:xfrm>
      </p:grpSpPr>
      <p:sp>
        <p:nvSpPr>
          <p:cNvPr id="3" name="그림 개체 틀 3">
            <a:extLst>
              <a:ext uri="{FF2B5EF4-FFF2-40B4-BE49-F238E27FC236}">
                <a16:creationId xmlns:a16="http://schemas.microsoft.com/office/drawing/2014/main" id="{86BD7F48-02C5-B6A8-5B0F-D06879F4A46D}"/>
              </a:ext>
            </a:extLst>
          </p:cNvPr>
          <p:cNvSpPr>
            <a:spLocks noGrp="1"/>
          </p:cNvSpPr>
          <p:nvPr>
            <p:ph type="pic" sz="quarter" idx="15"/>
          </p:nvPr>
        </p:nvSpPr>
        <p:spPr>
          <a:xfrm>
            <a:off x="6096001" y="0"/>
            <a:ext cx="6096000" cy="6858000"/>
          </a:xfrm>
          <a:prstGeom prst="rect">
            <a:avLst/>
          </a:prstGeom>
        </p:spPr>
        <p:txBody>
          <a:bodyPr/>
          <a:lstStyle/>
          <a:p>
            <a:endParaRPr kumimoji="1" lang="ko-Kore-KR" altLang="en-US"/>
          </a:p>
        </p:txBody>
      </p:sp>
    </p:spTree>
    <p:extLst>
      <p:ext uri="{BB962C8B-B14F-4D97-AF65-F5344CB8AC3E}">
        <p14:creationId xmlns:p14="http://schemas.microsoft.com/office/powerpoint/2010/main" val="301999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ff center horizontal pic">
    <p:spTree>
      <p:nvGrpSpPr>
        <p:cNvPr id="1" name=""/>
        <p:cNvGrpSpPr/>
        <p:nvPr/>
      </p:nvGrpSpPr>
      <p:grpSpPr>
        <a:xfrm>
          <a:off x="0" y="0"/>
          <a:ext cx="0" cy="0"/>
          <a:chOff x="0" y="0"/>
          <a:chExt cx="0" cy="0"/>
        </a:xfrm>
      </p:grpSpPr>
      <p:sp>
        <p:nvSpPr>
          <p:cNvPr id="3" name="그림 개체 틀 4">
            <a:extLst>
              <a:ext uri="{FF2B5EF4-FFF2-40B4-BE49-F238E27FC236}">
                <a16:creationId xmlns:a16="http://schemas.microsoft.com/office/drawing/2014/main" id="{65E34736-65D9-EB84-FB2E-58E65736B10C}"/>
              </a:ext>
            </a:extLst>
          </p:cNvPr>
          <p:cNvSpPr>
            <a:spLocks noGrp="1"/>
          </p:cNvSpPr>
          <p:nvPr>
            <p:ph type="pic" sz="quarter" idx="12"/>
          </p:nvPr>
        </p:nvSpPr>
        <p:spPr>
          <a:xfrm>
            <a:off x="0" y="2261937"/>
            <a:ext cx="12191999" cy="3384884"/>
          </a:xfrm>
        </p:spPr>
        <p:txBody>
          <a:bodyPr/>
          <a:lstStyle/>
          <a:p>
            <a:endParaRPr kumimoji="1" lang="ko-Kore-KR" altLang="en-US"/>
          </a:p>
        </p:txBody>
      </p:sp>
    </p:spTree>
    <p:extLst>
      <p:ext uri="{BB962C8B-B14F-4D97-AF65-F5344CB8AC3E}">
        <p14:creationId xmlns:p14="http://schemas.microsoft.com/office/powerpoint/2010/main" val="1621445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side pic 2">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C8C90014-743E-211A-D047-A325D4F9474B}"/>
              </a:ext>
            </a:extLst>
          </p:cNvPr>
          <p:cNvSpPr>
            <a:spLocks noGrp="1"/>
          </p:cNvSpPr>
          <p:nvPr>
            <p:ph type="pic" sz="quarter" idx="12"/>
          </p:nvPr>
        </p:nvSpPr>
        <p:spPr>
          <a:xfrm>
            <a:off x="1" y="0"/>
            <a:ext cx="6096000" cy="6858000"/>
          </a:xfrm>
          <a:prstGeom prst="rect">
            <a:avLst/>
          </a:prstGeom>
        </p:spPr>
        <p:txBody>
          <a:bodyPr wrap="square">
            <a:noAutofit/>
          </a:bodyPr>
          <a:lstStyle/>
          <a:p>
            <a:endParaRPr kumimoji="1" lang="ko-Kore-KR" altLang="en-US"/>
          </a:p>
        </p:txBody>
      </p:sp>
    </p:spTree>
    <p:extLst>
      <p:ext uri="{BB962C8B-B14F-4D97-AF65-F5344CB8AC3E}">
        <p14:creationId xmlns:p14="http://schemas.microsoft.com/office/powerpoint/2010/main" val="1555091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bottom pics">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id="{A46D478D-0308-6D25-CF3D-154C1C715CAF}"/>
              </a:ext>
            </a:extLst>
          </p:cNvPr>
          <p:cNvSpPr>
            <a:spLocks noGrp="1"/>
          </p:cNvSpPr>
          <p:nvPr>
            <p:ph type="pic" sz="quarter" idx="14"/>
          </p:nvPr>
        </p:nvSpPr>
        <p:spPr>
          <a:xfrm>
            <a:off x="-1" y="2798064"/>
            <a:ext cx="2908555" cy="2908555"/>
          </a:xfrm>
        </p:spPr>
        <p:txBody>
          <a:bodyPr/>
          <a:lstStyle/>
          <a:p>
            <a:endParaRPr kumimoji="1" lang="ko-Kore-KR" altLang="en-US"/>
          </a:p>
        </p:txBody>
      </p:sp>
      <p:sp>
        <p:nvSpPr>
          <p:cNvPr id="6" name="그림 개체 틀 4">
            <a:extLst>
              <a:ext uri="{FF2B5EF4-FFF2-40B4-BE49-F238E27FC236}">
                <a16:creationId xmlns:a16="http://schemas.microsoft.com/office/drawing/2014/main" id="{05F6B824-B3C7-8D47-4C8D-99CE799E5386}"/>
              </a:ext>
            </a:extLst>
          </p:cNvPr>
          <p:cNvSpPr>
            <a:spLocks noGrp="1"/>
          </p:cNvSpPr>
          <p:nvPr>
            <p:ph type="pic" sz="quarter" idx="15"/>
          </p:nvPr>
        </p:nvSpPr>
        <p:spPr>
          <a:xfrm>
            <a:off x="3094481" y="2798064"/>
            <a:ext cx="2908555" cy="2908555"/>
          </a:xfrm>
        </p:spPr>
        <p:txBody>
          <a:bodyPr/>
          <a:lstStyle/>
          <a:p>
            <a:endParaRPr kumimoji="1" lang="ko-Kore-KR" altLang="en-US"/>
          </a:p>
        </p:txBody>
      </p:sp>
      <p:sp>
        <p:nvSpPr>
          <p:cNvPr id="7" name="그림 개체 틀 4">
            <a:extLst>
              <a:ext uri="{FF2B5EF4-FFF2-40B4-BE49-F238E27FC236}">
                <a16:creationId xmlns:a16="http://schemas.microsoft.com/office/drawing/2014/main" id="{29F3BB56-8450-6F64-64BB-62F224DC9A0C}"/>
              </a:ext>
            </a:extLst>
          </p:cNvPr>
          <p:cNvSpPr>
            <a:spLocks noGrp="1"/>
          </p:cNvSpPr>
          <p:nvPr>
            <p:ph type="pic" sz="quarter" idx="16"/>
          </p:nvPr>
        </p:nvSpPr>
        <p:spPr>
          <a:xfrm>
            <a:off x="6188963" y="2798064"/>
            <a:ext cx="2908555" cy="2908555"/>
          </a:xfrm>
        </p:spPr>
        <p:txBody>
          <a:bodyPr/>
          <a:lstStyle/>
          <a:p>
            <a:endParaRPr kumimoji="1" lang="ko-Kore-KR" altLang="en-US"/>
          </a:p>
        </p:txBody>
      </p:sp>
      <p:sp>
        <p:nvSpPr>
          <p:cNvPr id="8" name="그림 개체 틀 4">
            <a:extLst>
              <a:ext uri="{FF2B5EF4-FFF2-40B4-BE49-F238E27FC236}">
                <a16:creationId xmlns:a16="http://schemas.microsoft.com/office/drawing/2014/main" id="{406726DD-94E9-AEAE-5E38-C27512F62680}"/>
              </a:ext>
            </a:extLst>
          </p:cNvPr>
          <p:cNvSpPr>
            <a:spLocks noGrp="1"/>
          </p:cNvSpPr>
          <p:nvPr>
            <p:ph type="pic" sz="quarter" idx="17"/>
          </p:nvPr>
        </p:nvSpPr>
        <p:spPr>
          <a:xfrm>
            <a:off x="9283445" y="2798064"/>
            <a:ext cx="2908555" cy="2908555"/>
          </a:xfrm>
        </p:spPr>
        <p:txBody>
          <a:bodyPr/>
          <a:lstStyle/>
          <a:p>
            <a:endParaRPr kumimoji="1" lang="ko-Kore-KR" altLang="en-US"/>
          </a:p>
        </p:txBody>
      </p:sp>
    </p:spTree>
    <p:extLst>
      <p:ext uri="{BB962C8B-B14F-4D97-AF65-F5344CB8AC3E}">
        <p14:creationId xmlns:p14="http://schemas.microsoft.com/office/powerpoint/2010/main" val="3576049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ar top pic">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F93F0DCF-95B9-71B1-D49C-F25A70F4B177}"/>
              </a:ext>
            </a:extLst>
          </p:cNvPr>
          <p:cNvSpPr>
            <a:spLocks noGrp="1"/>
          </p:cNvSpPr>
          <p:nvPr>
            <p:ph type="pic" sz="quarter" idx="13"/>
          </p:nvPr>
        </p:nvSpPr>
        <p:spPr>
          <a:xfrm>
            <a:off x="1" y="1056640"/>
            <a:ext cx="12192000" cy="2987040"/>
          </a:xfrm>
          <a:prstGeom prst="rect">
            <a:avLst/>
          </a:prstGeom>
        </p:spPr>
        <p:txBody>
          <a:bodyPr wrap="square">
            <a:noAutofit/>
          </a:bodyPr>
          <a:lstStyle/>
          <a:p>
            <a:endParaRPr kumimoji="1" lang="ko-Kore-KR" altLang="en-US"/>
          </a:p>
        </p:txBody>
      </p:sp>
    </p:spTree>
    <p:extLst>
      <p:ext uri="{BB962C8B-B14F-4D97-AF65-F5344CB8AC3E}">
        <p14:creationId xmlns:p14="http://schemas.microsoft.com/office/powerpoint/2010/main" val="452277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side 2 pics">
    <p:spTree>
      <p:nvGrpSpPr>
        <p:cNvPr id="1" name=""/>
        <p:cNvGrpSpPr/>
        <p:nvPr/>
      </p:nvGrpSpPr>
      <p:grpSpPr>
        <a:xfrm>
          <a:off x="0" y="0"/>
          <a:ext cx="0" cy="0"/>
          <a:chOff x="0" y="0"/>
          <a:chExt cx="0" cy="0"/>
        </a:xfrm>
      </p:grpSpPr>
      <p:sp>
        <p:nvSpPr>
          <p:cNvPr id="5" name="그림 개체 틀 6">
            <a:extLst>
              <a:ext uri="{FF2B5EF4-FFF2-40B4-BE49-F238E27FC236}">
                <a16:creationId xmlns:a16="http://schemas.microsoft.com/office/drawing/2014/main" id="{6D4F818D-FB60-B915-BE25-923605B34908}"/>
              </a:ext>
            </a:extLst>
          </p:cNvPr>
          <p:cNvSpPr>
            <a:spLocks noGrp="1"/>
          </p:cNvSpPr>
          <p:nvPr>
            <p:ph type="pic" sz="quarter" idx="15"/>
          </p:nvPr>
        </p:nvSpPr>
        <p:spPr>
          <a:xfrm>
            <a:off x="-1" y="1721224"/>
            <a:ext cx="3926541" cy="5136776"/>
          </a:xfrm>
          <a:prstGeom prst="rect">
            <a:avLst/>
          </a:prstGeom>
        </p:spPr>
        <p:txBody>
          <a:bodyPr wrap="square">
            <a:noAutofit/>
          </a:bodyPr>
          <a:lstStyle/>
          <a:p>
            <a:endParaRPr kumimoji="1" lang="ko-Kore-KR" altLang="en-US"/>
          </a:p>
        </p:txBody>
      </p:sp>
      <p:sp>
        <p:nvSpPr>
          <p:cNvPr id="3" name="그림 개체 틀 6">
            <a:extLst>
              <a:ext uri="{FF2B5EF4-FFF2-40B4-BE49-F238E27FC236}">
                <a16:creationId xmlns:a16="http://schemas.microsoft.com/office/drawing/2014/main" id="{4B4C9A01-3D16-EFF3-401B-8A49EC0F343C}"/>
              </a:ext>
            </a:extLst>
          </p:cNvPr>
          <p:cNvSpPr>
            <a:spLocks noGrp="1"/>
          </p:cNvSpPr>
          <p:nvPr>
            <p:ph type="pic" sz="quarter" idx="16"/>
          </p:nvPr>
        </p:nvSpPr>
        <p:spPr>
          <a:xfrm>
            <a:off x="4016185" y="1721224"/>
            <a:ext cx="3926541" cy="5136776"/>
          </a:xfrm>
          <a:prstGeom prst="rect">
            <a:avLst/>
          </a:prstGeom>
        </p:spPr>
        <p:txBody>
          <a:bodyPr wrap="square">
            <a:noAutofit/>
          </a:bodyPr>
          <a:lstStyle/>
          <a:p>
            <a:endParaRPr kumimoji="1" lang="ko-Kore-KR" altLang="en-US"/>
          </a:p>
        </p:txBody>
      </p:sp>
    </p:spTree>
    <p:extLst>
      <p:ext uri="{BB962C8B-B14F-4D97-AF65-F5344CB8AC3E}">
        <p14:creationId xmlns:p14="http://schemas.microsoft.com/office/powerpoint/2010/main" val="2889698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ar bottom horiz pic">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6B8CAA1A-EB69-7149-6DC5-C6B2C8BF0CF2}"/>
              </a:ext>
            </a:extLst>
          </p:cNvPr>
          <p:cNvSpPr>
            <a:spLocks noGrp="1"/>
          </p:cNvSpPr>
          <p:nvPr>
            <p:ph type="pic" sz="quarter" idx="11"/>
          </p:nvPr>
        </p:nvSpPr>
        <p:spPr>
          <a:xfrm>
            <a:off x="0" y="2689412"/>
            <a:ext cx="12192000" cy="3065929"/>
          </a:xfrm>
        </p:spPr>
        <p:txBody>
          <a:bodyPr/>
          <a:lstStyle/>
          <a:p>
            <a:endParaRPr kumimoji="1" lang="ko-Kore-KR" altLang="en-US"/>
          </a:p>
        </p:txBody>
      </p:sp>
    </p:spTree>
    <p:extLst>
      <p:ext uri="{BB962C8B-B14F-4D97-AF65-F5344CB8AC3E}">
        <p14:creationId xmlns:p14="http://schemas.microsoft.com/office/powerpoint/2010/main" val="1267226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ar right hand side pic">
    <p:spTree>
      <p:nvGrpSpPr>
        <p:cNvPr id="1" name=""/>
        <p:cNvGrpSpPr/>
        <p:nvPr/>
      </p:nvGrpSpPr>
      <p:grpSpPr>
        <a:xfrm>
          <a:off x="0" y="0"/>
          <a:ext cx="0" cy="0"/>
          <a:chOff x="0" y="0"/>
          <a:chExt cx="0" cy="0"/>
        </a:xfrm>
      </p:grpSpPr>
      <p:sp>
        <p:nvSpPr>
          <p:cNvPr id="2" name="그림 개체 틀 6">
            <a:extLst>
              <a:ext uri="{FF2B5EF4-FFF2-40B4-BE49-F238E27FC236}">
                <a16:creationId xmlns:a16="http://schemas.microsoft.com/office/drawing/2014/main" id="{D6CD4FFC-4DB2-8FC3-3984-878EFA5C526A}"/>
              </a:ext>
            </a:extLst>
          </p:cNvPr>
          <p:cNvSpPr>
            <a:spLocks noGrp="1"/>
          </p:cNvSpPr>
          <p:nvPr>
            <p:ph type="pic" sz="quarter" idx="14"/>
          </p:nvPr>
        </p:nvSpPr>
        <p:spPr>
          <a:xfrm>
            <a:off x="5919257" y="0"/>
            <a:ext cx="5215467" cy="6858000"/>
          </a:xfrm>
          <a:prstGeom prst="rect">
            <a:avLst/>
          </a:prstGeom>
        </p:spPr>
        <p:txBody>
          <a:bodyPr wrap="square">
            <a:noAutofit/>
          </a:bodyPr>
          <a:lstStyle/>
          <a:p>
            <a:endParaRPr kumimoji="1" lang="ko-Kore-KR" altLang="en-US"/>
          </a:p>
        </p:txBody>
      </p:sp>
    </p:spTree>
    <p:extLst>
      <p:ext uri="{BB962C8B-B14F-4D97-AF65-F5344CB8AC3E}">
        <p14:creationId xmlns:p14="http://schemas.microsoft.com/office/powerpoint/2010/main" val="2454420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right hand side pic">
    <p:spTree>
      <p:nvGrpSpPr>
        <p:cNvPr id="1" name=""/>
        <p:cNvGrpSpPr/>
        <p:nvPr/>
      </p:nvGrpSpPr>
      <p:grpSpPr>
        <a:xfrm>
          <a:off x="0" y="0"/>
          <a:ext cx="0" cy="0"/>
          <a:chOff x="0" y="0"/>
          <a:chExt cx="0" cy="0"/>
        </a:xfrm>
      </p:grpSpPr>
      <p:sp>
        <p:nvSpPr>
          <p:cNvPr id="9" name="그림 개체 틀 8">
            <a:extLst>
              <a:ext uri="{FF2B5EF4-FFF2-40B4-BE49-F238E27FC236}">
                <a16:creationId xmlns:a16="http://schemas.microsoft.com/office/drawing/2014/main" id="{FA039078-53AF-8419-7FCF-732D92CF77B8}"/>
              </a:ext>
            </a:extLst>
          </p:cNvPr>
          <p:cNvSpPr>
            <a:spLocks noGrp="1"/>
          </p:cNvSpPr>
          <p:nvPr>
            <p:ph type="pic" sz="quarter" idx="13"/>
          </p:nvPr>
        </p:nvSpPr>
        <p:spPr>
          <a:xfrm>
            <a:off x="4243604" y="0"/>
            <a:ext cx="7948396" cy="6858000"/>
          </a:xfrm>
        </p:spPr>
        <p:txBody>
          <a:bodyPr/>
          <a:lstStyle/>
          <a:p>
            <a:endParaRPr kumimoji="1" lang="ko-Kore-KR" altLang="en-US"/>
          </a:p>
        </p:txBody>
      </p:sp>
    </p:spTree>
    <p:extLst>
      <p:ext uri="{BB962C8B-B14F-4D97-AF65-F5344CB8AC3E}">
        <p14:creationId xmlns:p14="http://schemas.microsoft.com/office/powerpoint/2010/main" val="3664169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ff center pic 2">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3C90E49A-CA07-7BF2-7D80-D0424CEEEDD7}"/>
              </a:ext>
            </a:extLst>
          </p:cNvPr>
          <p:cNvSpPr>
            <a:spLocks noGrp="1"/>
          </p:cNvSpPr>
          <p:nvPr>
            <p:ph type="pic" sz="quarter" idx="13"/>
          </p:nvPr>
        </p:nvSpPr>
        <p:spPr>
          <a:xfrm>
            <a:off x="6329783" y="1236586"/>
            <a:ext cx="2789047" cy="4444797"/>
          </a:xfrm>
        </p:spPr>
        <p:txBody>
          <a:bodyPr/>
          <a:lstStyle/>
          <a:p>
            <a:endParaRPr kumimoji="1" lang="ko-Kore-KR" altLang="en-US"/>
          </a:p>
        </p:txBody>
      </p:sp>
    </p:spTree>
    <p:extLst>
      <p:ext uri="{BB962C8B-B14F-4D97-AF65-F5344CB8AC3E}">
        <p14:creationId xmlns:p14="http://schemas.microsoft.com/office/powerpoint/2010/main" val="36189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068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Vertical pics">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A7FCD221-E1C4-0070-BD61-62E7EB313EFD}"/>
              </a:ext>
            </a:extLst>
          </p:cNvPr>
          <p:cNvSpPr>
            <a:spLocks noGrp="1"/>
          </p:cNvSpPr>
          <p:nvPr>
            <p:ph type="pic" sz="quarter" idx="12"/>
          </p:nvPr>
        </p:nvSpPr>
        <p:spPr>
          <a:xfrm>
            <a:off x="0" y="0"/>
            <a:ext cx="4107616" cy="6858000"/>
          </a:xfrm>
        </p:spPr>
        <p:txBody>
          <a:bodyPr/>
          <a:lstStyle/>
          <a:p>
            <a:endParaRPr kumimoji="1" lang="ko-Kore-KR" altLang="en-US"/>
          </a:p>
        </p:txBody>
      </p:sp>
      <p:sp>
        <p:nvSpPr>
          <p:cNvPr id="2" name="그림 개체 틀 2">
            <a:extLst>
              <a:ext uri="{FF2B5EF4-FFF2-40B4-BE49-F238E27FC236}">
                <a16:creationId xmlns:a16="http://schemas.microsoft.com/office/drawing/2014/main" id="{23807BEC-3E22-6AB6-FAC0-546C6269087C}"/>
              </a:ext>
            </a:extLst>
          </p:cNvPr>
          <p:cNvSpPr>
            <a:spLocks noGrp="1"/>
          </p:cNvSpPr>
          <p:nvPr>
            <p:ph type="pic" sz="quarter" idx="14"/>
          </p:nvPr>
        </p:nvSpPr>
        <p:spPr>
          <a:xfrm>
            <a:off x="8149808" y="0"/>
            <a:ext cx="4042192" cy="6858000"/>
          </a:xfrm>
        </p:spPr>
        <p:txBody>
          <a:bodyPr/>
          <a:lstStyle/>
          <a:p>
            <a:endParaRPr kumimoji="1" lang="ko-Kore-KR" altLang="en-US"/>
          </a:p>
        </p:txBody>
      </p:sp>
      <p:sp>
        <p:nvSpPr>
          <p:cNvPr id="5" name="그림 개체 틀 2">
            <a:extLst>
              <a:ext uri="{FF2B5EF4-FFF2-40B4-BE49-F238E27FC236}">
                <a16:creationId xmlns:a16="http://schemas.microsoft.com/office/drawing/2014/main" id="{146AC207-B0F1-5D1D-B548-B8D36C7B66A3}"/>
              </a:ext>
            </a:extLst>
          </p:cNvPr>
          <p:cNvSpPr>
            <a:spLocks noGrp="1"/>
          </p:cNvSpPr>
          <p:nvPr>
            <p:ph type="pic" sz="quarter" idx="13"/>
          </p:nvPr>
        </p:nvSpPr>
        <p:spPr>
          <a:xfrm>
            <a:off x="4042192" y="0"/>
            <a:ext cx="4107616" cy="6858000"/>
          </a:xfrm>
        </p:spPr>
        <p:txBody>
          <a:bodyPr/>
          <a:lstStyle/>
          <a:p>
            <a:endParaRPr kumimoji="1" lang="ko-Kore-KR" altLang="en-US"/>
          </a:p>
        </p:txBody>
      </p:sp>
    </p:spTree>
    <p:extLst>
      <p:ext uri="{BB962C8B-B14F-4D97-AF65-F5344CB8AC3E}">
        <p14:creationId xmlns:p14="http://schemas.microsoft.com/office/powerpoint/2010/main" val="2373139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left pic">
    <p:spTree>
      <p:nvGrpSpPr>
        <p:cNvPr id="1" name=""/>
        <p:cNvGrpSpPr/>
        <p:nvPr/>
      </p:nvGrpSpPr>
      <p:grpSpPr>
        <a:xfrm>
          <a:off x="0" y="0"/>
          <a:ext cx="0" cy="0"/>
          <a:chOff x="0" y="0"/>
          <a:chExt cx="0" cy="0"/>
        </a:xfrm>
      </p:grpSpPr>
      <p:sp>
        <p:nvSpPr>
          <p:cNvPr id="7" name="그림 개체 틀 2">
            <a:extLst>
              <a:ext uri="{FF2B5EF4-FFF2-40B4-BE49-F238E27FC236}">
                <a16:creationId xmlns:a16="http://schemas.microsoft.com/office/drawing/2014/main" id="{ECEFD3D9-DA51-4BA1-93FD-85214B0F52FD}"/>
              </a:ext>
            </a:extLst>
          </p:cNvPr>
          <p:cNvSpPr>
            <a:spLocks noGrp="1"/>
          </p:cNvSpPr>
          <p:nvPr>
            <p:ph type="pic" sz="quarter" idx="12"/>
          </p:nvPr>
        </p:nvSpPr>
        <p:spPr>
          <a:xfrm>
            <a:off x="0" y="0"/>
            <a:ext cx="6096000" cy="3429000"/>
          </a:xfrm>
          <a:prstGeom prst="rect">
            <a:avLst/>
          </a:prstGeom>
        </p:spPr>
        <p:txBody>
          <a:bodyPr/>
          <a:lstStyle/>
          <a:p>
            <a:endParaRPr kumimoji="1" lang="ko-Kore-KR" altLang="en-US"/>
          </a:p>
        </p:txBody>
      </p:sp>
    </p:spTree>
    <p:extLst>
      <p:ext uri="{BB962C8B-B14F-4D97-AF65-F5344CB8AC3E}">
        <p14:creationId xmlns:p14="http://schemas.microsoft.com/office/powerpoint/2010/main" val="694473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ear top horizontal 2">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3252BED-7E3F-F71E-104F-06CEB3104AC7}"/>
              </a:ext>
            </a:extLst>
          </p:cNvPr>
          <p:cNvSpPr>
            <a:spLocks noGrp="1"/>
          </p:cNvSpPr>
          <p:nvPr>
            <p:ph type="pic" sz="quarter" idx="10"/>
          </p:nvPr>
        </p:nvSpPr>
        <p:spPr>
          <a:xfrm>
            <a:off x="0" y="825500"/>
            <a:ext cx="12192000" cy="2781300"/>
          </a:xfrm>
        </p:spPr>
        <p:txBody>
          <a:bodyPr/>
          <a:lstStyle/>
          <a:p>
            <a:endParaRPr kumimoji="1" lang="ko-Kore-KR" altLang="en-US"/>
          </a:p>
        </p:txBody>
      </p:sp>
    </p:spTree>
    <p:extLst>
      <p:ext uri="{BB962C8B-B14F-4D97-AF65-F5344CB8AC3E}">
        <p14:creationId xmlns:p14="http://schemas.microsoft.com/office/powerpoint/2010/main" val="3486736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pic">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E6571E6E-58F0-D605-0D59-A9827838FE12}"/>
              </a:ext>
            </a:extLst>
          </p:cNvPr>
          <p:cNvSpPr>
            <a:spLocks noGrp="1"/>
          </p:cNvSpPr>
          <p:nvPr>
            <p:ph type="pic" sz="quarter" idx="11"/>
          </p:nvPr>
        </p:nvSpPr>
        <p:spPr>
          <a:xfrm>
            <a:off x="0" y="0"/>
            <a:ext cx="12192000" cy="6858000"/>
          </a:xfrm>
        </p:spPr>
        <p:txBody>
          <a:bodyPr/>
          <a:lstStyle/>
          <a:p>
            <a:endParaRPr kumimoji="1" lang="ko-Kore-KR" altLang="en-US"/>
          </a:p>
        </p:txBody>
      </p:sp>
    </p:spTree>
    <p:extLst>
      <p:ext uri="{BB962C8B-B14F-4D97-AF65-F5344CB8AC3E}">
        <p14:creationId xmlns:p14="http://schemas.microsoft.com/office/powerpoint/2010/main" val="2488569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ight hand side pic">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EFB6137B-D56F-2806-307B-17071DA92493}"/>
              </a:ext>
            </a:extLst>
          </p:cNvPr>
          <p:cNvSpPr>
            <a:spLocks noGrp="1"/>
          </p:cNvSpPr>
          <p:nvPr>
            <p:ph type="pic" sz="quarter" idx="10"/>
          </p:nvPr>
        </p:nvSpPr>
        <p:spPr>
          <a:xfrm>
            <a:off x="6095999" y="0"/>
            <a:ext cx="6096001" cy="6858000"/>
          </a:xfrm>
        </p:spPr>
        <p:txBody>
          <a:bodyPr/>
          <a:lstStyle/>
          <a:p>
            <a:endParaRPr kumimoji="1" lang="ko-Kore-KR" altLang="en-US"/>
          </a:p>
        </p:txBody>
      </p:sp>
    </p:spTree>
    <p:extLst>
      <p:ext uri="{BB962C8B-B14F-4D97-AF65-F5344CB8AC3E}">
        <p14:creationId xmlns:p14="http://schemas.microsoft.com/office/powerpoint/2010/main" val="3848875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hand side pic">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4B01B109-001E-0E59-2614-9F65BD2603A5}"/>
              </a:ext>
            </a:extLst>
          </p:cNvPr>
          <p:cNvSpPr>
            <a:spLocks noGrp="1"/>
          </p:cNvSpPr>
          <p:nvPr>
            <p:ph type="pic" sz="quarter" idx="10"/>
          </p:nvPr>
        </p:nvSpPr>
        <p:spPr>
          <a:xfrm>
            <a:off x="445844" y="0"/>
            <a:ext cx="4377167" cy="5611906"/>
          </a:xfrm>
        </p:spPr>
        <p:txBody>
          <a:bodyPr/>
          <a:lstStyle/>
          <a:p>
            <a:endParaRPr kumimoji="1" lang="ko-Kore-KR" altLang="en-US"/>
          </a:p>
        </p:txBody>
      </p:sp>
    </p:spTree>
    <p:extLst>
      <p:ext uri="{BB962C8B-B14F-4D97-AF65-F5344CB8AC3E}">
        <p14:creationId xmlns:p14="http://schemas.microsoft.com/office/powerpoint/2010/main" val="11700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sized pic 2">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E5BCFF6E-822C-D1F7-3A93-E35C099FEC6F}"/>
              </a:ext>
            </a:extLst>
          </p:cNvPr>
          <p:cNvSpPr>
            <a:spLocks noGrp="1"/>
          </p:cNvSpPr>
          <p:nvPr>
            <p:ph type="pic" sz="quarter" idx="10"/>
          </p:nvPr>
        </p:nvSpPr>
        <p:spPr>
          <a:xfrm>
            <a:off x="1" y="0"/>
            <a:ext cx="12192000" cy="6858000"/>
          </a:xfrm>
        </p:spPr>
        <p:txBody>
          <a:bodyPr/>
          <a:lstStyle/>
          <a:p>
            <a:endParaRPr kumimoji="1" lang="ko-Kore-KR" altLang="en-US"/>
          </a:p>
        </p:txBody>
      </p:sp>
    </p:spTree>
    <p:extLst>
      <p:ext uri="{BB962C8B-B14F-4D97-AF65-F5344CB8AC3E}">
        <p14:creationId xmlns:p14="http://schemas.microsoft.com/office/powerpoint/2010/main" val="352735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32653"/>
          </a:solidFill>
        </p:spPr>
        <p:txBody>
          <a:bodyPr/>
          <a:lstStyle>
            <a:lvl1pPr marL="630238" indent="0">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marL="346075" indent="-346075">
              <a:lnSpc>
                <a:spcPct val="114000"/>
              </a:lnSpc>
              <a:defRPr/>
            </a:lvl1pPr>
            <a:lvl2pPr marL="685800" indent="-339725">
              <a:lnSpc>
                <a:spcPct val="114000"/>
              </a:lnSpc>
              <a:buClr>
                <a:srgbClr val="232653"/>
              </a:buClr>
              <a:defRPr/>
            </a:lvl2pPr>
            <a:lvl3pPr marL="1030288" indent="-346075">
              <a:lnSpc>
                <a:spcPct val="114000"/>
              </a:lnSpc>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0"/>
          </p:nvPr>
        </p:nvSpPr>
        <p:spPr/>
        <p:txBody>
          <a:bodyPr/>
          <a:lstStyle/>
          <a:p>
            <a:fld id="{5D7B51F1-179A-4470-A99A-CF1AA2D19259}" type="slidenum">
              <a:rPr lang="en-US" smtClean="0"/>
              <a:pPr/>
              <a:t>‹#›</a:t>
            </a:fld>
            <a:endParaRPr lang="en-US"/>
          </a:p>
        </p:txBody>
      </p:sp>
    </p:spTree>
    <p:extLst>
      <p:ext uri="{BB962C8B-B14F-4D97-AF65-F5344CB8AC3E}">
        <p14:creationId xmlns:p14="http://schemas.microsoft.com/office/powerpoint/2010/main" val="3596072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제목만">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E5BCFF6E-822C-D1F7-3A93-E35C099FEC6F}"/>
              </a:ext>
            </a:extLst>
          </p:cNvPr>
          <p:cNvSpPr>
            <a:spLocks noGrp="1"/>
          </p:cNvSpPr>
          <p:nvPr>
            <p:ph type="pic" sz="quarter" idx="10"/>
          </p:nvPr>
        </p:nvSpPr>
        <p:spPr>
          <a:xfrm>
            <a:off x="1" y="0"/>
            <a:ext cx="12192000" cy="6858000"/>
          </a:xfrm>
        </p:spPr>
        <p:txBody>
          <a:bodyPr/>
          <a:lstStyle/>
          <a:p>
            <a:endParaRPr kumimoji="1" lang="ko-Kore-KR" altLang="en-US"/>
          </a:p>
        </p:txBody>
      </p:sp>
    </p:spTree>
    <p:extLst>
      <p:ext uri="{BB962C8B-B14F-4D97-AF65-F5344CB8AC3E}">
        <p14:creationId xmlns:p14="http://schemas.microsoft.com/office/powerpoint/2010/main" val="194844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right pic">
    <p:spTree>
      <p:nvGrpSpPr>
        <p:cNvPr id="1" name=""/>
        <p:cNvGrpSpPr/>
        <p:nvPr/>
      </p:nvGrpSpPr>
      <p:grpSpPr>
        <a:xfrm>
          <a:off x="0" y="0"/>
          <a:ext cx="0" cy="0"/>
          <a:chOff x="0" y="0"/>
          <a:chExt cx="0" cy="0"/>
        </a:xfrm>
      </p:grpSpPr>
      <p:sp>
        <p:nvSpPr>
          <p:cNvPr id="5" name="그림 개체 틀 3">
            <a:extLst>
              <a:ext uri="{FF2B5EF4-FFF2-40B4-BE49-F238E27FC236}">
                <a16:creationId xmlns:a16="http://schemas.microsoft.com/office/drawing/2014/main" id="{53DC3893-55D9-DE5E-61F6-7DF9A6DD72C7}"/>
              </a:ext>
            </a:extLst>
          </p:cNvPr>
          <p:cNvSpPr>
            <a:spLocks noGrp="1"/>
          </p:cNvSpPr>
          <p:nvPr>
            <p:ph type="pic" sz="quarter" idx="14"/>
          </p:nvPr>
        </p:nvSpPr>
        <p:spPr>
          <a:xfrm>
            <a:off x="3827417" y="0"/>
            <a:ext cx="8364583" cy="4049486"/>
          </a:xfrm>
          <a:prstGeom prst="rect">
            <a:avLst/>
          </a:prstGeom>
        </p:spPr>
        <p:txBody>
          <a:bodyPr/>
          <a:lstStyle/>
          <a:p>
            <a:endParaRPr kumimoji="1" lang="ko-Kore-KR" altLang="en-US"/>
          </a:p>
        </p:txBody>
      </p:sp>
    </p:spTree>
    <p:extLst>
      <p:ext uri="{BB962C8B-B14F-4D97-AF65-F5344CB8AC3E}">
        <p14:creationId xmlns:p14="http://schemas.microsoft.com/office/powerpoint/2010/main" val="233037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pic">
    <p:spTree>
      <p:nvGrpSpPr>
        <p:cNvPr id="1" name=""/>
        <p:cNvGrpSpPr/>
        <p:nvPr/>
      </p:nvGrpSpPr>
      <p:grpSpPr>
        <a:xfrm>
          <a:off x="0" y="0"/>
          <a:ext cx="0" cy="0"/>
          <a:chOff x="0" y="0"/>
          <a:chExt cx="0" cy="0"/>
        </a:xfrm>
      </p:grpSpPr>
      <p:sp>
        <p:nvSpPr>
          <p:cNvPr id="9" name="그림 개체 틀 2">
            <a:extLst>
              <a:ext uri="{FF2B5EF4-FFF2-40B4-BE49-F238E27FC236}">
                <a16:creationId xmlns:a16="http://schemas.microsoft.com/office/drawing/2014/main" id="{51440411-51B3-9731-2E2A-CA7AE2F16E2F}"/>
              </a:ext>
            </a:extLst>
          </p:cNvPr>
          <p:cNvSpPr>
            <a:spLocks noGrp="1"/>
          </p:cNvSpPr>
          <p:nvPr>
            <p:ph type="pic" sz="quarter" idx="12"/>
          </p:nvPr>
        </p:nvSpPr>
        <p:spPr>
          <a:xfrm>
            <a:off x="947256" y="3331028"/>
            <a:ext cx="10297489" cy="2481943"/>
          </a:xfrm>
        </p:spPr>
        <p:txBody>
          <a:bodyPr/>
          <a:lstStyle/>
          <a:p>
            <a:endParaRPr kumimoji="1" lang="ko-Kore-KR" altLang="en-US"/>
          </a:p>
        </p:txBody>
      </p:sp>
    </p:spTree>
    <p:extLst>
      <p:ext uri="{BB962C8B-B14F-4D97-AF65-F5344CB8AC3E}">
        <p14:creationId xmlns:p14="http://schemas.microsoft.com/office/powerpoint/2010/main" val="216669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side pic">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7F80B549-6E52-2903-CF35-D3D52BAE4BAC}"/>
              </a:ext>
            </a:extLst>
          </p:cNvPr>
          <p:cNvSpPr>
            <a:spLocks noGrp="1"/>
          </p:cNvSpPr>
          <p:nvPr>
            <p:ph type="pic" sz="quarter" idx="10"/>
          </p:nvPr>
        </p:nvSpPr>
        <p:spPr>
          <a:xfrm>
            <a:off x="-1" y="0"/>
            <a:ext cx="4364183" cy="6858000"/>
          </a:xfrm>
        </p:spPr>
        <p:txBody>
          <a:bodyPr/>
          <a:lstStyle/>
          <a:p>
            <a:endParaRPr kumimoji="1" lang="ko-Kore-KR" altLang="en-US"/>
          </a:p>
        </p:txBody>
      </p:sp>
    </p:spTree>
    <p:extLst>
      <p:ext uri="{BB962C8B-B14F-4D97-AF65-F5344CB8AC3E}">
        <p14:creationId xmlns:p14="http://schemas.microsoft.com/office/powerpoint/2010/main" val="35146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pic ">
    <p:spTree>
      <p:nvGrpSpPr>
        <p:cNvPr id="1" name=""/>
        <p:cNvGrpSpPr/>
        <p:nvPr/>
      </p:nvGrpSpPr>
      <p:grpSpPr>
        <a:xfrm>
          <a:off x="0" y="0"/>
          <a:ext cx="0" cy="0"/>
          <a:chOff x="0" y="0"/>
          <a:chExt cx="0" cy="0"/>
        </a:xfrm>
      </p:grpSpPr>
      <p:sp>
        <p:nvSpPr>
          <p:cNvPr id="12" name="그림 개체 틀 8">
            <a:extLst>
              <a:ext uri="{FF2B5EF4-FFF2-40B4-BE49-F238E27FC236}">
                <a16:creationId xmlns:a16="http://schemas.microsoft.com/office/drawing/2014/main" id="{148ADF6F-990D-775F-8426-87F1FE935645}"/>
              </a:ext>
            </a:extLst>
          </p:cNvPr>
          <p:cNvSpPr>
            <a:spLocks noGrp="1"/>
          </p:cNvSpPr>
          <p:nvPr>
            <p:ph type="pic" sz="quarter" idx="16"/>
          </p:nvPr>
        </p:nvSpPr>
        <p:spPr>
          <a:xfrm>
            <a:off x="0" y="-1"/>
            <a:ext cx="12192000" cy="4405745"/>
          </a:xfrm>
        </p:spPr>
        <p:txBody>
          <a:bodyPr/>
          <a:lstStyle/>
          <a:p>
            <a:endParaRPr kumimoji="1" lang="ko-Kore-KR" altLang="en-US"/>
          </a:p>
        </p:txBody>
      </p:sp>
    </p:spTree>
    <p:extLst>
      <p:ext uri="{BB962C8B-B14F-4D97-AF65-F5344CB8AC3E}">
        <p14:creationId xmlns:p14="http://schemas.microsoft.com/office/powerpoint/2010/main" val="250195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pic 2">
    <p:spTree>
      <p:nvGrpSpPr>
        <p:cNvPr id="1" name=""/>
        <p:cNvGrpSpPr/>
        <p:nvPr/>
      </p:nvGrpSpPr>
      <p:grpSpPr>
        <a:xfrm>
          <a:off x="0" y="0"/>
          <a:ext cx="0" cy="0"/>
          <a:chOff x="0" y="0"/>
          <a:chExt cx="0" cy="0"/>
        </a:xfrm>
      </p:grpSpPr>
      <p:sp>
        <p:nvSpPr>
          <p:cNvPr id="2" name="그림 개체 틀 4">
            <a:extLst>
              <a:ext uri="{FF2B5EF4-FFF2-40B4-BE49-F238E27FC236}">
                <a16:creationId xmlns:a16="http://schemas.microsoft.com/office/drawing/2014/main" id="{03158958-E333-EDDF-FCB6-1219C86EFA1E}"/>
              </a:ext>
            </a:extLst>
          </p:cNvPr>
          <p:cNvSpPr>
            <a:spLocks noGrp="1"/>
          </p:cNvSpPr>
          <p:nvPr>
            <p:ph type="pic" sz="quarter" idx="12"/>
          </p:nvPr>
        </p:nvSpPr>
        <p:spPr>
          <a:xfrm>
            <a:off x="0" y="0"/>
            <a:ext cx="12192000" cy="4177553"/>
          </a:xfrm>
        </p:spPr>
        <p:txBody>
          <a:bodyPr/>
          <a:lstStyle/>
          <a:p>
            <a:endParaRPr kumimoji="1" lang="ko-Kore-KR" altLang="en-US"/>
          </a:p>
        </p:txBody>
      </p:sp>
    </p:spTree>
    <p:extLst>
      <p:ext uri="{BB962C8B-B14F-4D97-AF65-F5344CB8AC3E}">
        <p14:creationId xmlns:p14="http://schemas.microsoft.com/office/powerpoint/2010/main" val="80261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ff center pic">
    <p:spTree>
      <p:nvGrpSpPr>
        <p:cNvPr id="1" name=""/>
        <p:cNvGrpSpPr/>
        <p:nvPr/>
      </p:nvGrpSpPr>
      <p:grpSpPr>
        <a:xfrm>
          <a:off x="0" y="0"/>
          <a:ext cx="0" cy="0"/>
          <a:chOff x="0" y="0"/>
          <a:chExt cx="0" cy="0"/>
        </a:xfrm>
      </p:grpSpPr>
      <p:sp>
        <p:nvSpPr>
          <p:cNvPr id="12" name="그림 개체 틀 4">
            <a:extLst>
              <a:ext uri="{FF2B5EF4-FFF2-40B4-BE49-F238E27FC236}">
                <a16:creationId xmlns:a16="http://schemas.microsoft.com/office/drawing/2014/main" id="{AA8F3746-7F32-1857-F179-5659B50D2566}"/>
              </a:ext>
            </a:extLst>
          </p:cNvPr>
          <p:cNvSpPr>
            <a:spLocks noGrp="1"/>
          </p:cNvSpPr>
          <p:nvPr>
            <p:ph type="pic" sz="quarter" idx="17"/>
          </p:nvPr>
        </p:nvSpPr>
        <p:spPr>
          <a:xfrm>
            <a:off x="4123114" y="0"/>
            <a:ext cx="5220392" cy="6858000"/>
          </a:xfrm>
        </p:spPr>
        <p:txBody>
          <a:bodyPr/>
          <a:lstStyle/>
          <a:p>
            <a:endParaRPr kumimoji="1" lang="ko-Kore-KR" altLang="en-US"/>
          </a:p>
        </p:txBody>
      </p:sp>
    </p:spTree>
    <p:extLst>
      <p:ext uri="{BB962C8B-B14F-4D97-AF65-F5344CB8AC3E}">
        <p14:creationId xmlns:p14="http://schemas.microsoft.com/office/powerpoint/2010/main" val="299224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bottom pics">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id="{64A1CB16-3661-2364-ECF0-3F0F544D852A}"/>
              </a:ext>
            </a:extLst>
          </p:cNvPr>
          <p:cNvSpPr>
            <a:spLocks noGrp="1"/>
          </p:cNvSpPr>
          <p:nvPr>
            <p:ph type="pic" sz="quarter" idx="10"/>
          </p:nvPr>
        </p:nvSpPr>
        <p:spPr>
          <a:xfrm>
            <a:off x="0" y="3429000"/>
            <a:ext cx="6096000" cy="3429000"/>
          </a:xfrm>
        </p:spPr>
        <p:txBody>
          <a:bodyPr/>
          <a:lstStyle/>
          <a:p>
            <a:endParaRPr kumimoji="1" lang="ko-Kore-KR" altLang="en-US"/>
          </a:p>
        </p:txBody>
      </p:sp>
      <p:sp>
        <p:nvSpPr>
          <p:cNvPr id="2" name="그림 개체 틀 4">
            <a:extLst>
              <a:ext uri="{FF2B5EF4-FFF2-40B4-BE49-F238E27FC236}">
                <a16:creationId xmlns:a16="http://schemas.microsoft.com/office/drawing/2014/main" id="{CFE9ED4F-829C-B598-50EB-44EC999F46A6}"/>
              </a:ext>
            </a:extLst>
          </p:cNvPr>
          <p:cNvSpPr>
            <a:spLocks noGrp="1"/>
          </p:cNvSpPr>
          <p:nvPr>
            <p:ph type="pic" sz="quarter" idx="11"/>
          </p:nvPr>
        </p:nvSpPr>
        <p:spPr>
          <a:xfrm>
            <a:off x="6096000" y="3429000"/>
            <a:ext cx="6096000" cy="3429000"/>
          </a:xfrm>
        </p:spPr>
        <p:txBody>
          <a:bodyPr/>
          <a:lstStyle/>
          <a:p>
            <a:endParaRPr kumimoji="1" lang="ko-Kore-KR" altLang="en-US"/>
          </a:p>
        </p:txBody>
      </p:sp>
    </p:spTree>
    <p:extLst>
      <p:ext uri="{BB962C8B-B14F-4D97-AF65-F5344CB8AC3E}">
        <p14:creationId xmlns:p14="http://schemas.microsoft.com/office/powerpoint/2010/main" val="936433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0D64BCF6-A51A-E8BF-D153-A585C27FF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ko-KR"/>
              <a:t>Edit a master heading style
</a:t>
            </a:r>
            <a:endParaRPr kumimoji="1" lang="ko-Kore-KR" altLang="en-US"/>
          </a:p>
        </p:txBody>
      </p:sp>
      <p:sp>
        <p:nvSpPr>
          <p:cNvPr id="3" name="텍스트 개체 틀 2">
            <a:extLst>
              <a:ext uri="{FF2B5EF4-FFF2-40B4-BE49-F238E27FC236}">
                <a16:creationId xmlns:a16="http://schemas.microsoft.com/office/drawing/2014/main" id="{88714934-063A-091C-AC44-823DB7EA2C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ko-KR"/>
              <a:t>Click to edit the master text style
Second level
Third level
Fourth level
Fifth level</a:t>
            </a:r>
            <a:endParaRPr kumimoji="1" lang="ko-Kore-KR" altLang="en-US"/>
          </a:p>
        </p:txBody>
      </p:sp>
      <p:sp>
        <p:nvSpPr>
          <p:cNvPr id="4" name="날짜 개체 틀 3">
            <a:extLst>
              <a:ext uri="{FF2B5EF4-FFF2-40B4-BE49-F238E27FC236}">
                <a16:creationId xmlns:a16="http://schemas.microsoft.com/office/drawing/2014/main" id="{08CA94C9-AC45-5442-E662-8608CA7B75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569EA-5C52-E34F-9EF2-2AEEC75CE987}" type="datetimeFigureOut">
              <a:rPr kumimoji="1" lang="ko-Kore-KR" altLang="en-US" smtClean="0"/>
              <a:t>04/24/2023</a:t>
            </a:fld>
            <a:endParaRPr kumimoji="1" lang="ko-Kore-KR" altLang="en-US"/>
          </a:p>
        </p:txBody>
      </p:sp>
      <p:sp>
        <p:nvSpPr>
          <p:cNvPr id="5" name="바닥글 개체 틀 4">
            <a:extLst>
              <a:ext uri="{FF2B5EF4-FFF2-40B4-BE49-F238E27FC236}">
                <a16:creationId xmlns:a16="http://schemas.microsoft.com/office/drawing/2014/main" id="{D241011D-0363-8426-30EB-3BC4E14B61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ore-KR" altLang="en-US"/>
          </a:p>
        </p:txBody>
      </p:sp>
      <p:sp>
        <p:nvSpPr>
          <p:cNvPr id="6" name="슬라이드 번호 개체 틀 5">
            <a:extLst>
              <a:ext uri="{FF2B5EF4-FFF2-40B4-BE49-F238E27FC236}">
                <a16:creationId xmlns:a16="http://schemas.microsoft.com/office/drawing/2014/main" id="{BE186647-6F5C-669C-5E37-2A944BD61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95585-CF27-8F4B-B0BB-8916D459F6D0}" type="slidenum">
              <a:rPr kumimoji="1" lang="ko-Kore-KR" altLang="en-US" smtClean="0"/>
              <a:t>‹#›</a:t>
            </a:fld>
            <a:endParaRPr kumimoji="1" lang="ko-Kore-KR" altLang="en-US"/>
          </a:p>
        </p:txBody>
      </p:sp>
    </p:spTree>
    <p:extLst>
      <p:ext uri="{BB962C8B-B14F-4D97-AF65-F5344CB8AC3E}">
        <p14:creationId xmlns:p14="http://schemas.microsoft.com/office/powerpoint/2010/main" val="2703080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50" r:id="rId3"/>
    <p:sldLayoutId id="2147483651" r:id="rId4"/>
    <p:sldLayoutId id="2147483660" r:id="rId5"/>
    <p:sldLayoutId id="2147483652" r:id="rId6"/>
    <p:sldLayoutId id="2147483653" r:id="rId7"/>
    <p:sldLayoutId id="2147483654"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70" r:id="rId17"/>
    <p:sldLayoutId id="2147483669"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81" r:id="rId27"/>
    <p:sldLayoutId id="2147483682"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ore-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1.xml"/><Relationship Id="rId5" Type="http://schemas.openxmlformats.org/officeDocument/2006/relationships/image" Target="../media/image26.jpe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picture containing person, indoor&#10;&#10;Description automatically generated">
            <a:extLst>
              <a:ext uri="{FF2B5EF4-FFF2-40B4-BE49-F238E27FC236}">
                <a16:creationId xmlns:a16="http://schemas.microsoft.com/office/drawing/2014/main" id="{66D17A8A-C0C5-B98C-F224-6D06756CE2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33946" y="0"/>
            <a:ext cx="12225946" cy="6858002"/>
          </a:xfrm>
          <a:prstGeom prst="rect">
            <a:avLst/>
          </a:prstGeom>
        </p:spPr>
      </p:pic>
      <p:sp>
        <p:nvSpPr>
          <p:cNvPr id="16" name="직사각형 15">
            <a:extLst>
              <a:ext uri="{FF2B5EF4-FFF2-40B4-BE49-F238E27FC236}">
                <a16:creationId xmlns:a16="http://schemas.microsoft.com/office/drawing/2014/main" id="{2A1096AB-2204-9C1B-6AF3-09A81309E640}"/>
              </a:ext>
            </a:extLst>
          </p:cNvPr>
          <p:cNvSpPr/>
          <p:nvPr/>
        </p:nvSpPr>
        <p:spPr>
          <a:xfrm>
            <a:off x="5438775" y="0"/>
            <a:ext cx="6753225" cy="6857999"/>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08B1411A-500D-CAEF-343A-8C698C1E6566}"/>
              </a:ext>
            </a:extLst>
          </p:cNvPr>
          <p:cNvSpPr txBox="1"/>
          <p:nvPr/>
        </p:nvSpPr>
        <p:spPr>
          <a:xfrm>
            <a:off x="6869731" y="4781025"/>
            <a:ext cx="4632956" cy="464871"/>
          </a:xfrm>
          <a:prstGeom prst="rect">
            <a:avLst/>
          </a:prstGeom>
          <a:noFill/>
        </p:spPr>
        <p:txBody>
          <a:bodyPr wrap="square" rtlCol="0">
            <a:spAutoFit/>
          </a:bodyPr>
          <a:lstStyle>
            <a:defPPr>
              <a:defRPr lang="ko-Kore-KR"/>
            </a:defPPr>
            <a:lvl1pPr>
              <a:lnSpc>
                <a:spcPct val="150000"/>
              </a:lnSpc>
              <a:defRPr sz="1050" b="0" i="1">
                <a:solidFill>
                  <a:schemeClr val="tx1">
                    <a:lumMod val="50000"/>
                    <a:lumOff val="50000"/>
                  </a:schemeClr>
                </a:solidFill>
              </a:defRPr>
            </a:lvl1pPr>
          </a:lstStyle>
          <a:p>
            <a:pPr algn="ctr"/>
            <a:r>
              <a:rPr lang="pt-BR" altLang="ko-KR" sz="1800" i="0">
                <a:solidFill>
                  <a:schemeClr val="bg1"/>
                </a:solidFill>
              </a:rPr>
              <a:t>April 2023</a:t>
            </a:r>
          </a:p>
        </p:txBody>
      </p:sp>
      <p:sp>
        <p:nvSpPr>
          <p:cNvPr id="32" name="직사각형 31"/>
          <p:cNvSpPr/>
          <p:nvPr/>
        </p:nvSpPr>
        <p:spPr>
          <a:xfrm>
            <a:off x="6553200" y="3496192"/>
            <a:ext cx="5638800" cy="383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제목 3"/>
          <p:cNvSpPr>
            <a:spLocks noGrp="1"/>
          </p:cNvSpPr>
          <p:nvPr>
            <p:ph type="ctrTitle"/>
          </p:nvPr>
        </p:nvSpPr>
        <p:spPr>
          <a:xfrm>
            <a:off x="3652644" y="1273509"/>
            <a:ext cx="7850043" cy="2778429"/>
          </a:xfrm>
        </p:spPr>
        <p:txBody>
          <a:bodyPr>
            <a:noAutofit/>
          </a:bodyPr>
          <a:lstStyle/>
          <a:p>
            <a:pPr algn="r"/>
            <a:r>
              <a:rPr lang="en-US" altLang="ko-Kore-KR" sz="6600">
                <a:solidFill>
                  <a:schemeClr val="accent2"/>
                </a:solidFill>
                <a:latin typeface="+mj-lt"/>
              </a:rPr>
              <a:t>Supporting Students</a:t>
            </a:r>
            <a:endParaRPr lang="ko-Kore-KR" altLang="en-US" sz="6600">
              <a:solidFill>
                <a:schemeClr val="accent2"/>
              </a:solidFill>
              <a:latin typeface="+mj-lt"/>
            </a:endParaRPr>
          </a:p>
        </p:txBody>
      </p:sp>
      <p:sp>
        <p:nvSpPr>
          <p:cNvPr id="36" name="TextBox 35">
            <a:extLst>
              <a:ext uri="{FF2B5EF4-FFF2-40B4-BE49-F238E27FC236}">
                <a16:creationId xmlns:a16="http://schemas.microsoft.com/office/drawing/2014/main" id="{48758CCA-8500-5379-481A-0CE21C16C493}"/>
              </a:ext>
            </a:extLst>
          </p:cNvPr>
          <p:cNvSpPr txBox="1"/>
          <p:nvPr/>
        </p:nvSpPr>
        <p:spPr>
          <a:xfrm>
            <a:off x="6553200" y="3496042"/>
            <a:ext cx="4949486" cy="400110"/>
          </a:xfrm>
          <a:prstGeom prst="rect">
            <a:avLst/>
          </a:prstGeom>
          <a:noFill/>
        </p:spPr>
        <p:txBody>
          <a:bodyPr wrap="square" rtlCol="0">
            <a:spAutoFit/>
          </a:bodyPr>
          <a:lstStyle/>
          <a:p>
            <a:pPr algn="r"/>
            <a:r>
              <a:rPr lang="en-US" altLang="ko-KR" sz="2000" i="1" kern="0" spc="300">
                <a:solidFill>
                  <a:schemeClr val="bg1"/>
                </a:solidFill>
              </a:rPr>
              <a:t>With Emotional Disabilities </a:t>
            </a:r>
            <a:endParaRPr lang="ko-KR" altLang="en-US" sz="2000" i="1" kern="0" spc="300">
              <a:solidFill>
                <a:schemeClr val="bg1"/>
              </a:solidFill>
            </a:endParaRPr>
          </a:p>
        </p:txBody>
      </p:sp>
    </p:spTree>
    <p:extLst>
      <p:ext uri="{BB962C8B-B14F-4D97-AF65-F5344CB8AC3E}">
        <p14:creationId xmlns:p14="http://schemas.microsoft.com/office/powerpoint/2010/main" val="1871931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1DB3DB-A02D-20C8-B2B9-CECB8960A3D0}"/>
              </a:ext>
            </a:extLst>
          </p:cNvPr>
          <p:cNvSpPr txBox="1"/>
          <p:nvPr/>
        </p:nvSpPr>
        <p:spPr>
          <a:xfrm>
            <a:off x="3122677" y="2270312"/>
            <a:ext cx="5829301" cy="1569660"/>
          </a:xfrm>
          <a:prstGeom prst="rect">
            <a:avLst/>
          </a:prstGeom>
          <a:noFill/>
        </p:spPr>
        <p:txBody>
          <a:bodyPr wrap="square" rtlCol="0">
            <a:spAutoFit/>
          </a:bodyPr>
          <a:lstStyle>
            <a:defPPr>
              <a:defRPr lang="ko-Kore-KR"/>
            </a:defPPr>
            <a:lvl1pPr algn="ctr">
              <a:defRPr sz="3600" b="0" spc="-150">
                <a:latin typeface="+mj-lt"/>
              </a:defRPr>
            </a:lvl1pPr>
          </a:lstStyle>
          <a:p>
            <a:pPr defTabSz="1625382" latinLnBrk="1"/>
            <a:r>
              <a:rPr lang="en-US" altLang="ko-KR" sz="9600" spc="60">
                <a:ln>
                  <a:solidFill>
                    <a:schemeClr val="tx1">
                      <a:alpha val="0"/>
                    </a:schemeClr>
                  </a:solidFill>
                </a:ln>
                <a:solidFill>
                  <a:schemeClr val="tx2"/>
                </a:solidFill>
                <a:ea typeface="맑은 고딕" panose="020B0503020000020004" pitchFamily="50" charset="-127"/>
                <a:cs typeface="Calibri" panose="020F0502020204030204" pitchFamily="34" charset="0"/>
              </a:rPr>
              <a:t>Wow!!!</a:t>
            </a:r>
          </a:p>
        </p:txBody>
      </p:sp>
      <p:sp>
        <p:nvSpPr>
          <p:cNvPr id="5" name="TextBox 4">
            <a:extLst>
              <a:ext uri="{FF2B5EF4-FFF2-40B4-BE49-F238E27FC236}">
                <a16:creationId xmlns:a16="http://schemas.microsoft.com/office/drawing/2014/main" id="{AC8BA4B0-F1B5-BB37-2DA3-72574D7DA4B9}"/>
              </a:ext>
            </a:extLst>
          </p:cNvPr>
          <p:cNvSpPr txBox="1"/>
          <p:nvPr/>
        </p:nvSpPr>
        <p:spPr>
          <a:xfrm rot="19924468">
            <a:off x="787400" y="2595642"/>
            <a:ext cx="2730500" cy="1323439"/>
          </a:xfrm>
          <a:prstGeom prst="rect">
            <a:avLst/>
          </a:prstGeom>
          <a:noFill/>
        </p:spPr>
        <p:txBody>
          <a:bodyPr wrap="square" rtlCol="0">
            <a:spAutoFit/>
          </a:bodyPr>
          <a:lstStyle/>
          <a:p>
            <a:pPr algn="ctr"/>
            <a:r>
              <a:rPr lang="en-US" sz="4000" b="1">
                <a:solidFill>
                  <a:schemeClr val="bg1"/>
                </a:solidFill>
              </a:rPr>
              <a:t>Building Trust</a:t>
            </a:r>
          </a:p>
        </p:txBody>
      </p:sp>
      <p:sp>
        <p:nvSpPr>
          <p:cNvPr id="6" name="TextBox 5">
            <a:extLst>
              <a:ext uri="{FF2B5EF4-FFF2-40B4-BE49-F238E27FC236}">
                <a16:creationId xmlns:a16="http://schemas.microsoft.com/office/drawing/2014/main" id="{69B6A770-C715-7EC9-5CBD-6B852EB10100}"/>
              </a:ext>
            </a:extLst>
          </p:cNvPr>
          <p:cNvSpPr txBox="1"/>
          <p:nvPr/>
        </p:nvSpPr>
        <p:spPr>
          <a:xfrm rot="1532413">
            <a:off x="8677019" y="2274250"/>
            <a:ext cx="3004652" cy="1938992"/>
          </a:xfrm>
          <a:prstGeom prst="rect">
            <a:avLst/>
          </a:prstGeom>
          <a:noFill/>
        </p:spPr>
        <p:txBody>
          <a:bodyPr wrap="square" rtlCol="0">
            <a:spAutoFit/>
          </a:bodyPr>
          <a:lstStyle/>
          <a:p>
            <a:pPr algn="ctr"/>
            <a:r>
              <a:rPr lang="en-US" sz="4000" b="1">
                <a:solidFill>
                  <a:schemeClr val="bg1"/>
                </a:solidFill>
              </a:rPr>
              <a:t>Developing Mutual Respect</a:t>
            </a:r>
          </a:p>
        </p:txBody>
      </p:sp>
      <p:sp>
        <p:nvSpPr>
          <p:cNvPr id="7" name="TextBox 6">
            <a:extLst>
              <a:ext uri="{FF2B5EF4-FFF2-40B4-BE49-F238E27FC236}">
                <a16:creationId xmlns:a16="http://schemas.microsoft.com/office/drawing/2014/main" id="{1C27F3FA-C4E4-9304-3BD9-2B8393FBF425}"/>
              </a:ext>
            </a:extLst>
          </p:cNvPr>
          <p:cNvSpPr txBox="1"/>
          <p:nvPr/>
        </p:nvSpPr>
        <p:spPr>
          <a:xfrm>
            <a:off x="8017313" y="4902211"/>
            <a:ext cx="3632201" cy="1323439"/>
          </a:xfrm>
          <a:prstGeom prst="rect">
            <a:avLst/>
          </a:prstGeom>
          <a:noFill/>
        </p:spPr>
        <p:txBody>
          <a:bodyPr wrap="square" rtlCol="0">
            <a:spAutoFit/>
          </a:bodyPr>
          <a:lstStyle/>
          <a:p>
            <a:pPr algn="ctr"/>
            <a:r>
              <a:rPr lang="en-US" sz="4000" b="1">
                <a:solidFill>
                  <a:schemeClr val="bg1"/>
                </a:solidFill>
              </a:rPr>
              <a:t>Building Self Confidence</a:t>
            </a:r>
          </a:p>
        </p:txBody>
      </p:sp>
      <p:sp>
        <p:nvSpPr>
          <p:cNvPr id="8" name="TextBox 7">
            <a:extLst>
              <a:ext uri="{FF2B5EF4-FFF2-40B4-BE49-F238E27FC236}">
                <a16:creationId xmlns:a16="http://schemas.microsoft.com/office/drawing/2014/main" id="{E6D8F962-4906-41C7-B009-EB2FDE805433}"/>
              </a:ext>
            </a:extLst>
          </p:cNvPr>
          <p:cNvSpPr txBox="1"/>
          <p:nvPr/>
        </p:nvSpPr>
        <p:spPr>
          <a:xfrm>
            <a:off x="542486" y="4718405"/>
            <a:ext cx="3632201" cy="1323439"/>
          </a:xfrm>
          <a:prstGeom prst="rect">
            <a:avLst/>
          </a:prstGeom>
          <a:noFill/>
        </p:spPr>
        <p:txBody>
          <a:bodyPr wrap="square" rtlCol="0">
            <a:spAutoFit/>
          </a:bodyPr>
          <a:lstStyle/>
          <a:p>
            <a:pPr algn="ctr"/>
            <a:r>
              <a:rPr lang="en-US" sz="4000" b="1">
                <a:solidFill>
                  <a:schemeClr val="bg1"/>
                </a:solidFill>
              </a:rPr>
              <a:t>Learning Persistence</a:t>
            </a:r>
          </a:p>
        </p:txBody>
      </p:sp>
      <p:sp>
        <p:nvSpPr>
          <p:cNvPr id="10" name="TextBox 9">
            <a:extLst>
              <a:ext uri="{FF2B5EF4-FFF2-40B4-BE49-F238E27FC236}">
                <a16:creationId xmlns:a16="http://schemas.microsoft.com/office/drawing/2014/main" id="{FCB42665-B76F-4D5C-BB05-382A09582ED7}"/>
              </a:ext>
            </a:extLst>
          </p:cNvPr>
          <p:cNvSpPr txBox="1"/>
          <p:nvPr/>
        </p:nvSpPr>
        <p:spPr>
          <a:xfrm>
            <a:off x="4279899" y="3932715"/>
            <a:ext cx="3632201" cy="1938992"/>
          </a:xfrm>
          <a:prstGeom prst="rect">
            <a:avLst/>
          </a:prstGeom>
          <a:noFill/>
        </p:spPr>
        <p:txBody>
          <a:bodyPr wrap="square" rtlCol="0">
            <a:spAutoFit/>
          </a:bodyPr>
          <a:lstStyle/>
          <a:p>
            <a:pPr algn="ctr"/>
            <a:r>
              <a:rPr lang="en-US" sz="4000" b="1">
                <a:solidFill>
                  <a:schemeClr val="bg1"/>
                </a:solidFill>
              </a:rPr>
              <a:t>Supporting Development of Resiliency</a:t>
            </a:r>
          </a:p>
        </p:txBody>
      </p:sp>
      <p:sp>
        <p:nvSpPr>
          <p:cNvPr id="11" name="TextBox 10">
            <a:extLst>
              <a:ext uri="{FF2B5EF4-FFF2-40B4-BE49-F238E27FC236}">
                <a16:creationId xmlns:a16="http://schemas.microsoft.com/office/drawing/2014/main" id="{135FCD6E-BBB5-8CD5-61DC-6AB87FB953E5}"/>
              </a:ext>
            </a:extLst>
          </p:cNvPr>
          <p:cNvSpPr txBox="1"/>
          <p:nvPr/>
        </p:nvSpPr>
        <p:spPr>
          <a:xfrm>
            <a:off x="904875" y="517712"/>
            <a:ext cx="9750425" cy="1200329"/>
          </a:xfrm>
          <a:prstGeom prst="rect">
            <a:avLst/>
          </a:prstGeom>
          <a:noFill/>
        </p:spPr>
        <p:txBody>
          <a:bodyPr wrap="square" rtlCol="0">
            <a:spAutoFit/>
          </a:bodyPr>
          <a:lstStyle>
            <a:defPPr>
              <a:defRPr lang="ko-Kore-KR"/>
            </a:defPPr>
            <a:lvl1pPr algn="ctr">
              <a:defRPr sz="3600" b="0" spc="-150">
                <a:latin typeface="+mj-lt"/>
              </a:defRPr>
            </a:lvl1pPr>
          </a:lstStyle>
          <a:p>
            <a:pPr defTabSz="1625382" latinLnBrk="1"/>
            <a:r>
              <a:rPr lang="en-US" altLang="ko-KR" b="1" spc="60">
                <a:ln>
                  <a:solidFill>
                    <a:schemeClr val="tx1">
                      <a:alpha val="0"/>
                    </a:schemeClr>
                  </a:solidFill>
                </a:ln>
                <a:solidFill>
                  <a:schemeClr val="bg1"/>
                </a:solidFill>
                <a:ea typeface="맑은 고딕" panose="020B0503020000020004" pitchFamily="50" charset="-127"/>
                <a:cs typeface="Calibri" panose="020F0502020204030204" pitchFamily="34" charset="0"/>
              </a:rPr>
              <a:t>The Benefits of Building </a:t>
            </a:r>
          </a:p>
          <a:p>
            <a:pPr defTabSz="1625382" latinLnBrk="1"/>
            <a:r>
              <a:rPr lang="en-US" altLang="ko-KR" b="1" spc="60">
                <a:ln>
                  <a:solidFill>
                    <a:schemeClr val="tx1">
                      <a:alpha val="0"/>
                    </a:schemeClr>
                  </a:solidFill>
                </a:ln>
                <a:solidFill>
                  <a:schemeClr val="bg1"/>
                </a:solidFill>
                <a:ea typeface="맑은 고딕" panose="020B0503020000020004" pitchFamily="50" charset="-127"/>
                <a:cs typeface="Calibri" panose="020F0502020204030204" pitchFamily="34" charset="0"/>
              </a:rPr>
              <a:t>Relationships</a:t>
            </a:r>
          </a:p>
        </p:txBody>
      </p:sp>
    </p:spTree>
    <p:extLst>
      <p:ext uri="{BB962C8B-B14F-4D97-AF65-F5344CB8AC3E}">
        <p14:creationId xmlns:p14="http://schemas.microsoft.com/office/powerpoint/2010/main" val="145593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149F4-9E66-14CA-7E0C-935859922F65}"/>
              </a:ext>
            </a:extLst>
          </p:cNvPr>
          <p:cNvSpPr>
            <a:spLocks noGrp="1"/>
          </p:cNvSpPr>
          <p:nvPr>
            <p:ph type="title"/>
          </p:nvPr>
        </p:nvSpPr>
        <p:spPr>
          <a:noFill/>
        </p:spPr>
        <p:txBody>
          <a:bodyPr>
            <a:normAutofit/>
          </a:bodyPr>
          <a:lstStyle/>
          <a:p>
            <a:pPr marL="0"/>
            <a:r>
              <a:rPr lang="en-US" sz="3600">
                <a:solidFill>
                  <a:schemeClr val="tx2"/>
                </a:solidFill>
              </a:rPr>
              <a:t>How do you orient new students?</a:t>
            </a:r>
          </a:p>
        </p:txBody>
      </p:sp>
      <p:sp>
        <p:nvSpPr>
          <p:cNvPr id="3" name="Content Placeholder 2">
            <a:extLst>
              <a:ext uri="{FF2B5EF4-FFF2-40B4-BE49-F238E27FC236}">
                <a16:creationId xmlns:a16="http://schemas.microsoft.com/office/drawing/2014/main" id="{11F89A95-CE4E-9FFC-32B4-7696E4A63EF7}"/>
              </a:ext>
            </a:extLst>
          </p:cNvPr>
          <p:cNvSpPr>
            <a:spLocks noGrp="1"/>
          </p:cNvSpPr>
          <p:nvPr>
            <p:ph idx="1"/>
          </p:nvPr>
        </p:nvSpPr>
        <p:spPr>
          <a:xfrm>
            <a:off x="838200" y="1569147"/>
            <a:ext cx="10515600" cy="4351338"/>
          </a:xfrm>
        </p:spPr>
        <p:txBody>
          <a:bodyPr/>
          <a:lstStyle/>
          <a:p>
            <a:pPr>
              <a:buClr>
                <a:schemeClr val="tx2"/>
              </a:buClr>
              <a:buFont typeface="Wingdings" panose="05000000000000000000" pitchFamily="2" charset="2"/>
              <a:buChar char="§"/>
            </a:pPr>
            <a:r>
              <a:rPr lang="en-US"/>
              <a:t>Do you take time to talk to them 1:1 and get to know some personal interests and facts about them?</a:t>
            </a:r>
          </a:p>
          <a:p>
            <a:pPr>
              <a:buClr>
                <a:schemeClr val="tx2"/>
              </a:buClr>
              <a:buFont typeface="Wingdings" panose="05000000000000000000" pitchFamily="2" charset="2"/>
              <a:buChar char="§"/>
            </a:pPr>
            <a:r>
              <a:rPr lang="en-US"/>
              <a:t>Do you explain your expectations for your area and what they can expect from you?</a:t>
            </a:r>
          </a:p>
          <a:p>
            <a:pPr>
              <a:buClr>
                <a:schemeClr val="tx2"/>
              </a:buClr>
              <a:buFont typeface="Wingdings" panose="05000000000000000000" pitchFamily="2" charset="2"/>
              <a:buChar char="§"/>
            </a:pPr>
            <a:r>
              <a:rPr lang="en-US"/>
              <a:t>Do you routinely demonstrate your awareness of them by incorporating their interests and general personal facts into the conversation, assignment, activity?</a:t>
            </a:r>
          </a:p>
        </p:txBody>
      </p:sp>
    </p:spTree>
    <p:extLst>
      <p:ext uri="{BB962C8B-B14F-4D97-AF65-F5344CB8AC3E}">
        <p14:creationId xmlns:p14="http://schemas.microsoft.com/office/powerpoint/2010/main" val="306137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모서리가 둥근 직사각형 23">
            <a:extLst>
              <a:ext uri="{FF2B5EF4-FFF2-40B4-BE49-F238E27FC236}">
                <a16:creationId xmlns:a16="http://schemas.microsoft.com/office/drawing/2014/main" id="{68E71972-EEA9-6976-D06B-223D6D04CFD4}"/>
              </a:ext>
            </a:extLst>
          </p:cNvPr>
          <p:cNvSpPr/>
          <p:nvPr/>
        </p:nvSpPr>
        <p:spPr>
          <a:xfrm>
            <a:off x="-12818" y="0"/>
            <a:ext cx="46704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ore-KR" altLang="en-US"/>
          </a:p>
        </p:txBody>
      </p:sp>
      <p:sp>
        <p:nvSpPr>
          <p:cNvPr id="35" name="TextBox 34">
            <a:extLst>
              <a:ext uri="{FF2B5EF4-FFF2-40B4-BE49-F238E27FC236}">
                <a16:creationId xmlns:a16="http://schemas.microsoft.com/office/drawing/2014/main" id="{BB0A4A37-7ABF-7333-BADE-9AA54D2733A2}"/>
              </a:ext>
            </a:extLst>
          </p:cNvPr>
          <p:cNvSpPr txBox="1"/>
          <p:nvPr/>
        </p:nvSpPr>
        <p:spPr>
          <a:xfrm>
            <a:off x="639024" y="4670891"/>
            <a:ext cx="3513427" cy="983603"/>
          </a:xfrm>
          <a:prstGeom prst="rect">
            <a:avLst/>
          </a:prstGeom>
          <a:noFill/>
        </p:spPr>
        <p:txBody>
          <a:bodyPr wrap="square" rtlCol="0">
            <a:spAutoFit/>
          </a:bodyPr>
          <a:lstStyle>
            <a:defPPr>
              <a:defRPr lang="ko-Kore-KR"/>
            </a:defPPr>
            <a:lvl1pPr>
              <a:lnSpc>
                <a:spcPct val="150000"/>
              </a:lnSpc>
              <a:defRPr sz="1050" b="0" i="1">
                <a:solidFill>
                  <a:schemeClr val="tx1">
                    <a:lumMod val="50000"/>
                    <a:lumOff val="50000"/>
                  </a:schemeClr>
                </a:solidFill>
              </a:defRPr>
            </a:lvl1pPr>
          </a:lstStyle>
          <a:p>
            <a:pPr marL="0" marR="0" lvl="0" indent="0" algn="l" defTabSz="914400" rtl="0" eaLnBrk="1" fontAlgn="auto" latinLnBrk="0" hangingPunct="1">
              <a:lnSpc>
                <a:spcPct val="109000"/>
              </a:lnSpc>
              <a:spcBef>
                <a:spcPts val="600"/>
              </a:spcBef>
              <a:spcAft>
                <a:spcPts val="0"/>
              </a:spcAft>
              <a:buClrTx/>
              <a:buSzTx/>
              <a:buFontTx/>
              <a:buNone/>
              <a:tabLst/>
              <a:defRPr/>
            </a:pPr>
            <a:r>
              <a:rPr lang="pt-BR" altLang="ko-KR" sz="1800" i="0">
                <a:solidFill>
                  <a:srgbClr val="000000">
                    <a:lumMod val="75000"/>
                    <a:lumOff val="25000"/>
                  </a:srgbClr>
                </a:solidFill>
                <a:latin typeface="Calibri"/>
                <a:ea typeface="맑은 고딕"/>
              </a:rPr>
              <a:t>Why might this be helpful and/or of what benefit is it to students who have emotional disabilities?</a:t>
            </a:r>
            <a:endParaRPr kumimoji="0" lang="pt-BR" altLang="ko-KR" sz="1800" b="0" i="0" u="none" strike="noStrike" kern="1200" cap="none" spc="0" normalizeH="0" baseline="0" noProof="0">
              <a:ln>
                <a:noFill/>
              </a:ln>
              <a:solidFill>
                <a:srgbClr val="000000">
                  <a:lumMod val="75000"/>
                  <a:lumOff val="25000"/>
                </a:srgbClr>
              </a:solidFill>
              <a:effectLst/>
              <a:uLnTx/>
              <a:uFillTx/>
              <a:latin typeface="Calibri"/>
              <a:ea typeface="맑은 고딕"/>
              <a:cs typeface="+mn-cs"/>
            </a:endParaRPr>
          </a:p>
        </p:txBody>
      </p:sp>
      <p:sp>
        <p:nvSpPr>
          <p:cNvPr id="37" name="TextBox 36">
            <a:extLst>
              <a:ext uri="{FF2B5EF4-FFF2-40B4-BE49-F238E27FC236}">
                <a16:creationId xmlns:a16="http://schemas.microsoft.com/office/drawing/2014/main" id="{8937F2F9-63ED-0B70-3AEE-73D8D4134B1F}"/>
              </a:ext>
            </a:extLst>
          </p:cNvPr>
          <p:cNvSpPr txBox="1"/>
          <p:nvPr/>
        </p:nvSpPr>
        <p:spPr>
          <a:xfrm>
            <a:off x="670420" y="980796"/>
            <a:ext cx="3729905" cy="3416320"/>
          </a:xfrm>
          <a:prstGeom prst="rect">
            <a:avLst/>
          </a:prstGeom>
          <a:noFill/>
        </p:spPr>
        <p:txBody>
          <a:bodyPr wrap="square" rtlCol="0">
            <a:spAutoFit/>
          </a:bodyPr>
          <a:lstStyle>
            <a:defPPr>
              <a:defRPr lang="ko-Kore-KR"/>
            </a:defPPr>
            <a:lvl1pPr algn="r">
              <a:defRPr sz="4000" b="1" spc="-150">
                <a:solidFill>
                  <a:schemeClr val="tx1">
                    <a:lumMod val="95000"/>
                    <a:lumOff val="5000"/>
                  </a:schemeClr>
                </a:solidFill>
                <a:latin typeface="Montserrat"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altLang="ko-KR" sz="3600" b="0" i="0" u="none" strike="noStrike" kern="1200" cap="none" spc="0" normalizeH="0" noProof="0">
                <a:ln>
                  <a:noFill/>
                </a:ln>
                <a:solidFill>
                  <a:srgbClr val="152C45"/>
                </a:solidFill>
                <a:effectLst/>
                <a:uLnTx/>
                <a:uFillTx/>
                <a:latin typeface="Calibri"/>
                <a:ea typeface="맑은 고딕"/>
                <a:cs typeface="+mn-cs"/>
              </a:rPr>
              <a:t>Managing and Modeling Desired Behaviors, Self-Regulation, Conflict Resolution, and more!</a:t>
            </a:r>
          </a:p>
        </p:txBody>
      </p:sp>
      <p:sp>
        <p:nvSpPr>
          <p:cNvPr id="2" name="직사각형 1">
            <a:extLst>
              <a:ext uri="{FF2B5EF4-FFF2-40B4-BE49-F238E27FC236}">
                <a16:creationId xmlns:a16="http://schemas.microsoft.com/office/drawing/2014/main" id="{55AEEBED-752E-4C07-F420-F8A7124245DC}"/>
              </a:ext>
            </a:extLst>
          </p:cNvPr>
          <p:cNvSpPr/>
          <p:nvPr/>
        </p:nvSpPr>
        <p:spPr>
          <a:xfrm>
            <a:off x="4648200" y="0"/>
            <a:ext cx="7543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4" descr="A picture containing text, businesscard&#10;&#10;Description automatically generated">
            <a:extLst>
              <a:ext uri="{FF2B5EF4-FFF2-40B4-BE49-F238E27FC236}">
                <a16:creationId xmlns:a16="http://schemas.microsoft.com/office/drawing/2014/main" id="{225DD661-9FD2-03F0-A7AF-A9E7EEC02B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1249" y="1307745"/>
            <a:ext cx="6257701" cy="4242509"/>
          </a:xfrm>
          <a:prstGeom prst="rect">
            <a:avLst/>
          </a:prstGeom>
        </p:spPr>
      </p:pic>
    </p:spTree>
    <p:extLst>
      <p:ext uri="{BB962C8B-B14F-4D97-AF65-F5344CB8AC3E}">
        <p14:creationId xmlns:p14="http://schemas.microsoft.com/office/powerpoint/2010/main" val="119188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326C07C-96ED-372B-975F-DACA368205DA}"/>
              </a:ext>
            </a:extLst>
          </p:cNvPr>
          <p:cNvSpPr txBox="1"/>
          <p:nvPr/>
        </p:nvSpPr>
        <p:spPr>
          <a:xfrm>
            <a:off x="904875" y="517712"/>
            <a:ext cx="10329864" cy="646331"/>
          </a:xfrm>
          <a:prstGeom prst="rect">
            <a:avLst/>
          </a:prstGeom>
          <a:noFill/>
        </p:spPr>
        <p:txBody>
          <a:bodyPr wrap="square" rtlCol="0">
            <a:spAutoFit/>
          </a:bodyPr>
          <a:lstStyle>
            <a:defPPr>
              <a:defRPr lang="ko-Kore-KR"/>
            </a:defPPr>
            <a:lvl1pPr algn="ctr">
              <a:defRPr sz="3600" b="0" spc="-150">
                <a:latin typeface="+mj-lt"/>
              </a:defRPr>
            </a:lvl1pPr>
          </a:lstStyle>
          <a:p>
            <a:pPr algn="l" defTabSz="1625382" latinLnBrk="1"/>
            <a:r>
              <a:rPr lang="en-US" altLang="ko-KR" spc="60">
                <a:ln>
                  <a:solidFill>
                    <a:schemeClr val="tx1">
                      <a:alpha val="0"/>
                    </a:schemeClr>
                  </a:solidFill>
                </a:ln>
                <a:solidFill>
                  <a:schemeClr val="tx2"/>
                </a:solidFill>
                <a:ea typeface="맑은 고딕" panose="020B0503020000020004" pitchFamily="50" charset="-127"/>
                <a:cs typeface="Calibri" panose="020F0502020204030204" pitchFamily="34" charset="0"/>
              </a:rPr>
              <a:t>Calming and De-Escalation Strategies</a:t>
            </a:r>
          </a:p>
        </p:txBody>
      </p:sp>
      <p:sp>
        <p:nvSpPr>
          <p:cNvPr id="23" name="TextBox 22">
            <a:extLst>
              <a:ext uri="{FF2B5EF4-FFF2-40B4-BE49-F238E27FC236}">
                <a16:creationId xmlns:a16="http://schemas.microsoft.com/office/drawing/2014/main" id="{9DB889C1-0447-9AE4-34F4-A797DF5D34B8}"/>
              </a:ext>
            </a:extLst>
          </p:cNvPr>
          <p:cNvSpPr txBox="1"/>
          <p:nvPr/>
        </p:nvSpPr>
        <p:spPr>
          <a:xfrm>
            <a:off x="957261" y="1074519"/>
            <a:ext cx="10177463" cy="369332"/>
          </a:xfrm>
          <a:prstGeom prst="rect">
            <a:avLst/>
          </a:prstGeom>
          <a:noFill/>
        </p:spPr>
        <p:txBody>
          <a:bodyPr wrap="square">
            <a:spAutoFit/>
          </a:bodyPr>
          <a:lstStyle/>
          <a:p>
            <a:r>
              <a:rPr lang="en-US" sz="1800" i="1"/>
              <a:t>https://www.youtube.com/watch?v=R2PSExM-NhU</a:t>
            </a:r>
            <a:endParaRPr lang="en-US" i="1"/>
          </a:p>
        </p:txBody>
      </p:sp>
      <p:pic>
        <p:nvPicPr>
          <p:cNvPr id="5" name="Picture 4">
            <a:extLst>
              <a:ext uri="{FF2B5EF4-FFF2-40B4-BE49-F238E27FC236}">
                <a16:creationId xmlns:a16="http://schemas.microsoft.com/office/drawing/2014/main" id="{6F0762C8-825B-5835-152B-3224945B20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7305" y="1720850"/>
            <a:ext cx="9077373" cy="4323318"/>
          </a:xfrm>
          <a:prstGeom prst="rect">
            <a:avLst/>
          </a:prstGeom>
        </p:spPr>
      </p:pic>
    </p:spTree>
    <p:extLst>
      <p:ext uri="{BB962C8B-B14F-4D97-AF65-F5344CB8AC3E}">
        <p14:creationId xmlns:p14="http://schemas.microsoft.com/office/powerpoint/2010/main" val="4129686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06CC184-ABC7-89D4-7298-C71A0098A184}"/>
              </a:ext>
            </a:extLst>
          </p:cNvPr>
          <p:cNvSpPr txBox="1"/>
          <p:nvPr/>
        </p:nvSpPr>
        <p:spPr>
          <a:xfrm>
            <a:off x="1238249" y="812374"/>
            <a:ext cx="9915527" cy="646331"/>
          </a:xfrm>
          <a:prstGeom prst="rect">
            <a:avLst/>
          </a:prstGeom>
          <a:noFill/>
        </p:spPr>
        <p:txBody>
          <a:bodyPr wrap="square" rtlCol="0">
            <a:spAutoFit/>
          </a:bodyPr>
          <a:lstStyle>
            <a:defPPr>
              <a:defRPr lang="ko-Kore-KR"/>
            </a:defPPr>
            <a:lvl1pPr algn="ctr">
              <a:defRPr sz="3600" b="0" spc="-150">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0" i="0" u="none" strike="noStrike" kern="1200" cap="none" spc="-150" normalizeH="0" baseline="0" noProof="0">
                <a:ln>
                  <a:noFill/>
                </a:ln>
                <a:solidFill>
                  <a:schemeClr val="tx2"/>
                </a:solidFill>
                <a:effectLst/>
                <a:uLnTx/>
                <a:uFillTx/>
                <a:latin typeface="Montserrat Medium"/>
                <a:ea typeface="맑은 고딕"/>
                <a:cs typeface="+mn-cs"/>
              </a:rPr>
              <a:t>Calming and De-Escalation Strategies Recap</a:t>
            </a:r>
            <a:endParaRPr kumimoji="0" lang="pt-BR" altLang="ko-KR" sz="3600" b="0" i="0" u="none" strike="noStrike" kern="1200" cap="none" spc="-150" normalizeH="0" baseline="0" noProof="0">
              <a:ln>
                <a:noFill/>
              </a:ln>
              <a:solidFill>
                <a:schemeClr val="tx2"/>
              </a:solidFill>
              <a:effectLst/>
              <a:uLnTx/>
              <a:uFillTx/>
              <a:latin typeface="Montserrat Medium"/>
              <a:ea typeface="맑은 고딕"/>
              <a:cs typeface="+mn-cs"/>
            </a:endParaRPr>
          </a:p>
        </p:txBody>
      </p:sp>
      <p:sp>
        <p:nvSpPr>
          <p:cNvPr id="22" name="모서리가 둥근 직사각형 21">
            <a:extLst>
              <a:ext uri="{FF2B5EF4-FFF2-40B4-BE49-F238E27FC236}">
                <a16:creationId xmlns:a16="http://schemas.microsoft.com/office/drawing/2014/main" id="{2AB3ACE8-C9F5-6B66-F38B-C8D455195826}"/>
              </a:ext>
            </a:extLst>
          </p:cNvPr>
          <p:cNvSpPr/>
          <p:nvPr/>
        </p:nvSpPr>
        <p:spPr>
          <a:xfrm>
            <a:off x="2302482" y="1723667"/>
            <a:ext cx="1733553" cy="1533518"/>
          </a:xfrm>
          <a:prstGeom prst="roundRect">
            <a:avLst/>
          </a:prstGeom>
          <a:solidFill>
            <a:schemeClr val="accent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sz="1600"/>
          </a:p>
        </p:txBody>
      </p:sp>
      <p:sp>
        <p:nvSpPr>
          <p:cNvPr id="27" name="TextBox 26">
            <a:extLst>
              <a:ext uri="{FF2B5EF4-FFF2-40B4-BE49-F238E27FC236}">
                <a16:creationId xmlns:a16="http://schemas.microsoft.com/office/drawing/2014/main" id="{B43E696A-0FD1-D123-5E6F-437741A935C2}"/>
              </a:ext>
            </a:extLst>
          </p:cNvPr>
          <p:cNvSpPr txBox="1"/>
          <p:nvPr/>
        </p:nvSpPr>
        <p:spPr>
          <a:xfrm>
            <a:off x="2294468" y="2214131"/>
            <a:ext cx="1697416" cy="646331"/>
          </a:xfrm>
          <a:prstGeom prst="rect">
            <a:avLst/>
          </a:prstGeom>
          <a:noFill/>
        </p:spPr>
        <p:txBody>
          <a:bodyPr wrap="square" rtlCol="0" anchor="ctr">
            <a:spAutoFit/>
          </a:bodyPr>
          <a:lstStyle>
            <a:defPPr>
              <a:defRPr lang="ko-Kore-KR"/>
            </a:defPPr>
            <a:lvl1pPr>
              <a:lnSpc>
                <a:spcPct val="150000"/>
              </a:lnSpc>
              <a:defRPr sz="1100" b="0" i="1">
                <a:solidFill>
                  <a:schemeClr val="tx1">
                    <a:lumMod val="50000"/>
                    <a:lumOff val="50000"/>
                  </a:schemeClr>
                </a:solidFill>
              </a:defRPr>
            </a:lvl1pPr>
          </a:lstStyle>
          <a:p>
            <a:pPr algn="ctr">
              <a:lnSpc>
                <a:spcPct val="100000"/>
              </a:lnSpc>
            </a:pPr>
            <a:r>
              <a:rPr lang="pt-BR" altLang="ko-KR" sz="1800" b="1" i="0">
                <a:solidFill>
                  <a:schemeClr val="bg1"/>
                </a:solidFill>
                <a:latin typeface="+mj-lt"/>
              </a:rPr>
              <a:t>Low and Slow</a:t>
            </a:r>
          </a:p>
        </p:txBody>
      </p:sp>
      <p:sp>
        <p:nvSpPr>
          <p:cNvPr id="31" name="TextBox 30">
            <a:extLst>
              <a:ext uri="{FF2B5EF4-FFF2-40B4-BE49-F238E27FC236}">
                <a16:creationId xmlns:a16="http://schemas.microsoft.com/office/drawing/2014/main" id="{2FB5C2A7-71C2-EFBC-D5E0-85E00D518990}"/>
              </a:ext>
            </a:extLst>
          </p:cNvPr>
          <p:cNvSpPr txBox="1"/>
          <p:nvPr/>
        </p:nvSpPr>
        <p:spPr>
          <a:xfrm>
            <a:off x="1880208" y="3600816"/>
            <a:ext cx="2578099" cy="2422202"/>
          </a:xfrm>
          <a:prstGeom prst="rect">
            <a:avLst/>
          </a:prstGeom>
          <a:noFill/>
        </p:spPr>
        <p:txBody>
          <a:bodyPr wrap="square" rtlCol="0">
            <a:spAutoFit/>
          </a:bodyPr>
          <a:lstStyle>
            <a:defPPr>
              <a:defRPr lang="ko-Kore-KR"/>
            </a:defPPr>
            <a:lvl1pPr>
              <a:lnSpc>
                <a:spcPct val="150000"/>
              </a:lnSpc>
              <a:defRPr sz="1200" b="0" i="0">
                <a:latin typeface="+mj-lt"/>
              </a:defRPr>
            </a:lvl1pPr>
          </a:lstStyle>
          <a:p>
            <a:pPr marL="285750" indent="-285750">
              <a:lnSpc>
                <a:spcPct val="109000"/>
              </a:lnSpc>
              <a:spcBef>
                <a:spcPts val="600"/>
              </a:spcBef>
              <a:buFont typeface="Wingdings" panose="05000000000000000000" pitchFamily="2" charset="2"/>
              <a:buChar char="§"/>
            </a:pPr>
            <a:r>
              <a:rPr lang="pt-BR" altLang="ko-KR" sz="1800">
                <a:latin typeface="+mn-lt"/>
              </a:rPr>
              <a:t>Keep your voice low and talk slowly</a:t>
            </a:r>
          </a:p>
          <a:p>
            <a:pPr marL="285750" indent="-285750">
              <a:lnSpc>
                <a:spcPct val="109000"/>
              </a:lnSpc>
              <a:spcBef>
                <a:spcPts val="600"/>
              </a:spcBef>
              <a:buFont typeface="Wingdings" panose="05000000000000000000" pitchFamily="2" charset="2"/>
              <a:buChar char="§"/>
            </a:pPr>
            <a:r>
              <a:rPr lang="pt-BR" altLang="ko-KR" sz="1800">
                <a:latin typeface="+mn-lt"/>
              </a:rPr>
              <a:t>Walk slowly</a:t>
            </a:r>
          </a:p>
          <a:p>
            <a:pPr marL="285750" indent="-285750">
              <a:lnSpc>
                <a:spcPct val="109000"/>
              </a:lnSpc>
              <a:spcBef>
                <a:spcPts val="600"/>
              </a:spcBef>
              <a:buFont typeface="Wingdings" panose="05000000000000000000" pitchFamily="2" charset="2"/>
              <a:buChar char="§"/>
            </a:pPr>
            <a:r>
              <a:rPr lang="pt-BR" altLang="ko-KR" sz="1800">
                <a:latin typeface="+mn-lt"/>
              </a:rPr>
              <a:t>Keep hands forward and open</a:t>
            </a:r>
          </a:p>
          <a:p>
            <a:pPr marL="285750" indent="-285750">
              <a:lnSpc>
                <a:spcPct val="109000"/>
              </a:lnSpc>
              <a:spcBef>
                <a:spcPts val="600"/>
              </a:spcBef>
              <a:buFont typeface="Wingdings" panose="05000000000000000000" pitchFamily="2" charset="2"/>
              <a:buChar char="§"/>
            </a:pPr>
            <a:r>
              <a:rPr lang="pt-BR" altLang="ko-KR" sz="1800">
                <a:latin typeface="+mn-lt"/>
              </a:rPr>
              <a:t>Get on their physical level (if necessary)</a:t>
            </a:r>
          </a:p>
        </p:txBody>
      </p:sp>
      <p:sp>
        <p:nvSpPr>
          <p:cNvPr id="21" name="모서리가 둥근 직사각형 20">
            <a:extLst>
              <a:ext uri="{FF2B5EF4-FFF2-40B4-BE49-F238E27FC236}">
                <a16:creationId xmlns:a16="http://schemas.microsoft.com/office/drawing/2014/main" id="{2AB3ACE8-C9F5-6B66-F38B-C8D455195826}"/>
              </a:ext>
            </a:extLst>
          </p:cNvPr>
          <p:cNvSpPr/>
          <p:nvPr/>
        </p:nvSpPr>
        <p:spPr>
          <a:xfrm>
            <a:off x="5202236" y="1723667"/>
            <a:ext cx="1733552" cy="1533518"/>
          </a:xfrm>
          <a:prstGeom prst="roundRect">
            <a:avLst/>
          </a:prstGeom>
          <a:solidFill>
            <a:schemeClr val="accent2"/>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sz="1600"/>
          </a:p>
        </p:txBody>
      </p:sp>
      <p:sp>
        <p:nvSpPr>
          <p:cNvPr id="36" name="모서리가 둥근 직사각형 35">
            <a:extLst>
              <a:ext uri="{FF2B5EF4-FFF2-40B4-BE49-F238E27FC236}">
                <a16:creationId xmlns:a16="http://schemas.microsoft.com/office/drawing/2014/main" id="{2AB3ACE8-C9F5-6B66-F38B-C8D455195826}"/>
              </a:ext>
            </a:extLst>
          </p:cNvPr>
          <p:cNvSpPr/>
          <p:nvPr/>
        </p:nvSpPr>
        <p:spPr>
          <a:xfrm>
            <a:off x="8284185" y="1723667"/>
            <a:ext cx="1733552" cy="1533518"/>
          </a:xfrm>
          <a:prstGeom prst="roundRect">
            <a:avLst/>
          </a:prstGeom>
          <a:solidFill>
            <a:schemeClr val="accent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sz="1600"/>
          </a:p>
        </p:txBody>
      </p:sp>
      <p:sp>
        <p:nvSpPr>
          <p:cNvPr id="2" name="TextBox 1">
            <a:extLst>
              <a:ext uri="{FF2B5EF4-FFF2-40B4-BE49-F238E27FC236}">
                <a16:creationId xmlns:a16="http://schemas.microsoft.com/office/drawing/2014/main" id="{A855309E-E26E-24CC-9442-0B3E2A7C71E8}"/>
              </a:ext>
            </a:extLst>
          </p:cNvPr>
          <p:cNvSpPr txBox="1"/>
          <p:nvPr/>
        </p:nvSpPr>
        <p:spPr>
          <a:xfrm>
            <a:off x="5238372" y="2167260"/>
            <a:ext cx="1697416" cy="646331"/>
          </a:xfrm>
          <a:prstGeom prst="rect">
            <a:avLst/>
          </a:prstGeom>
          <a:noFill/>
        </p:spPr>
        <p:txBody>
          <a:bodyPr wrap="square" rtlCol="0" anchor="ctr">
            <a:spAutoFit/>
          </a:bodyPr>
          <a:lstStyle>
            <a:defPPr>
              <a:defRPr lang="ko-Kore-KR"/>
            </a:defPPr>
            <a:lvl1pPr>
              <a:lnSpc>
                <a:spcPct val="150000"/>
              </a:lnSpc>
              <a:defRPr sz="1100" b="0" i="1">
                <a:solidFill>
                  <a:schemeClr val="tx1">
                    <a:lumMod val="50000"/>
                    <a:lumOff val="50000"/>
                  </a:schemeClr>
                </a:solidFill>
              </a:defRPr>
            </a:lvl1pPr>
          </a:lstStyle>
          <a:p>
            <a:pPr algn="ctr">
              <a:lnSpc>
                <a:spcPct val="100000"/>
              </a:lnSpc>
            </a:pPr>
            <a:r>
              <a:rPr lang="pt-BR" altLang="ko-KR" sz="1800" b="1" i="0">
                <a:solidFill>
                  <a:schemeClr val="bg1"/>
                </a:solidFill>
                <a:latin typeface="+mj-lt"/>
              </a:rPr>
              <a:t>Name it to Tame it</a:t>
            </a:r>
          </a:p>
        </p:txBody>
      </p:sp>
      <p:sp>
        <p:nvSpPr>
          <p:cNvPr id="4" name="TextBox 3">
            <a:extLst>
              <a:ext uri="{FF2B5EF4-FFF2-40B4-BE49-F238E27FC236}">
                <a16:creationId xmlns:a16="http://schemas.microsoft.com/office/drawing/2014/main" id="{9A83DE01-CA58-556A-E352-4A00D332BF17}"/>
              </a:ext>
            </a:extLst>
          </p:cNvPr>
          <p:cNvSpPr txBox="1"/>
          <p:nvPr/>
        </p:nvSpPr>
        <p:spPr>
          <a:xfrm>
            <a:off x="8284185" y="2167260"/>
            <a:ext cx="1697416" cy="646331"/>
          </a:xfrm>
          <a:prstGeom prst="rect">
            <a:avLst/>
          </a:prstGeom>
          <a:noFill/>
        </p:spPr>
        <p:txBody>
          <a:bodyPr wrap="square" rtlCol="0" anchor="ctr">
            <a:spAutoFit/>
          </a:bodyPr>
          <a:lstStyle>
            <a:defPPr>
              <a:defRPr lang="ko-Kore-KR"/>
            </a:defPPr>
            <a:lvl1pPr>
              <a:lnSpc>
                <a:spcPct val="150000"/>
              </a:lnSpc>
              <a:defRPr sz="1100" b="0" i="1">
                <a:solidFill>
                  <a:schemeClr val="tx1">
                    <a:lumMod val="50000"/>
                    <a:lumOff val="50000"/>
                  </a:schemeClr>
                </a:solidFill>
              </a:defRPr>
            </a:lvl1pPr>
          </a:lstStyle>
          <a:p>
            <a:pPr algn="ctr">
              <a:lnSpc>
                <a:spcPct val="100000"/>
              </a:lnSpc>
            </a:pPr>
            <a:r>
              <a:rPr lang="pt-BR" altLang="ko-KR" sz="1800" b="1" i="0">
                <a:solidFill>
                  <a:schemeClr val="bg1"/>
                </a:solidFill>
                <a:latin typeface="+mj-lt"/>
              </a:rPr>
              <a:t>Regulate over Educate</a:t>
            </a:r>
          </a:p>
        </p:txBody>
      </p:sp>
      <p:sp>
        <p:nvSpPr>
          <p:cNvPr id="6" name="TextBox 5">
            <a:extLst>
              <a:ext uri="{FF2B5EF4-FFF2-40B4-BE49-F238E27FC236}">
                <a16:creationId xmlns:a16="http://schemas.microsoft.com/office/drawing/2014/main" id="{BF2814FC-250B-8324-6D18-1CA777B2159D}"/>
              </a:ext>
            </a:extLst>
          </p:cNvPr>
          <p:cNvSpPr txBox="1"/>
          <p:nvPr/>
        </p:nvSpPr>
        <p:spPr>
          <a:xfrm>
            <a:off x="4779962" y="3600816"/>
            <a:ext cx="2578099" cy="1285545"/>
          </a:xfrm>
          <a:prstGeom prst="rect">
            <a:avLst/>
          </a:prstGeom>
          <a:noFill/>
        </p:spPr>
        <p:txBody>
          <a:bodyPr wrap="square" rtlCol="0">
            <a:spAutoFit/>
          </a:bodyPr>
          <a:lstStyle>
            <a:defPPr>
              <a:defRPr lang="ko-Kore-KR"/>
            </a:defPPr>
            <a:lvl1pPr>
              <a:lnSpc>
                <a:spcPct val="150000"/>
              </a:lnSpc>
              <a:defRPr sz="1200" b="0" i="0">
                <a:latin typeface="+mj-lt"/>
              </a:defRPr>
            </a:lvl1pPr>
          </a:lstStyle>
          <a:p>
            <a:pPr marL="285750" indent="-285750">
              <a:lnSpc>
                <a:spcPct val="109000"/>
              </a:lnSpc>
              <a:spcBef>
                <a:spcPts val="600"/>
              </a:spcBef>
              <a:buFont typeface="Wingdings" panose="05000000000000000000" pitchFamily="2" charset="2"/>
              <a:buChar char="§"/>
            </a:pPr>
            <a:r>
              <a:rPr lang="pt-BR" altLang="ko-KR" sz="1800">
                <a:latin typeface="+mn-lt"/>
              </a:rPr>
              <a:t>Affirm the person’s feelings (i.e., it’s okay to feel angry as long as you stay safe)</a:t>
            </a:r>
          </a:p>
        </p:txBody>
      </p:sp>
      <p:sp>
        <p:nvSpPr>
          <p:cNvPr id="7" name="TextBox 6">
            <a:extLst>
              <a:ext uri="{FF2B5EF4-FFF2-40B4-BE49-F238E27FC236}">
                <a16:creationId xmlns:a16="http://schemas.microsoft.com/office/drawing/2014/main" id="{D7D46DEF-4A11-94E7-E8FA-15B14DE5EC94}"/>
              </a:ext>
            </a:extLst>
          </p:cNvPr>
          <p:cNvSpPr txBox="1"/>
          <p:nvPr/>
        </p:nvSpPr>
        <p:spPr>
          <a:xfrm>
            <a:off x="7766966" y="3600816"/>
            <a:ext cx="2767989" cy="2872197"/>
          </a:xfrm>
          <a:prstGeom prst="rect">
            <a:avLst/>
          </a:prstGeom>
          <a:noFill/>
        </p:spPr>
        <p:txBody>
          <a:bodyPr wrap="square" rtlCol="0">
            <a:spAutoFit/>
          </a:bodyPr>
          <a:lstStyle>
            <a:defPPr>
              <a:defRPr lang="ko-Kore-KR"/>
            </a:defPPr>
            <a:lvl1pPr>
              <a:lnSpc>
                <a:spcPct val="150000"/>
              </a:lnSpc>
              <a:defRPr sz="1200" b="0" i="0">
                <a:latin typeface="+mj-lt"/>
              </a:defRPr>
            </a:lvl1pPr>
          </a:lstStyle>
          <a:p>
            <a:pPr marL="285750" indent="-285750">
              <a:lnSpc>
                <a:spcPct val="109000"/>
              </a:lnSpc>
              <a:spcBef>
                <a:spcPts val="600"/>
              </a:spcBef>
              <a:buFont typeface="Wingdings" panose="05000000000000000000" pitchFamily="2" charset="2"/>
              <a:buChar char="§"/>
            </a:pPr>
            <a:r>
              <a:rPr lang="pt-BR" altLang="ko-KR" sz="1800">
                <a:latin typeface="+mn-lt"/>
              </a:rPr>
              <a:t>Do not attempt to “teach” a lesson on behavior or anything else during difficult behavioral management moments/events</a:t>
            </a:r>
          </a:p>
          <a:p>
            <a:pPr marL="285750" indent="-285750">
              <a:lnSpc>
                <a:spcPct val="109000"/>
              </a:lnSpc>
              <a:spcBef>
                <a:spcPts val="600"/>
              </a:spcBef>
              <a:buFont typeface="Wingdings" panose="05000000000000000000" pitchFamily="2" charset="2"/>
              <a:buChar char="§"/>
            </a:pPr>
            <a:r>
              <a:rPr lang="pt-BR" altLang="ko-KR" sz="1800">
                <a:latin typeface="+mn-lt"/>
              </a:rPr>
              <a:t>Provide adequate time for de-escalation (20 to 30 minutes)</a:t>
            </a:r>
          </a:p>
        </p:txBody>
      </p:sp>
    </p:spTree>
    <p:extLst>
      <p:ext uri="{BB962C8B-B14F-4D97-AF65-F5344CB8AC3E}">
        <p14:creationId xmlns:p14="http://schemas.microsoft.com/office/powerpoint/2010/main" val="1060699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한쪽 모서리가 둥근 사각형 7">
            <a:extLst>
              <a:ext uri="{FF2B5EF4-FFF2-40B4-BE49-F238E27FC236}">
                <a16:creationId xmlns:a16="http://schemas.microsoft.com/office/drawing/2014/main" id="{E5CDEA25-54A7-A9E0-4AD6-B39D67D1F7CD}"/>
              </a:ext>
            </a:extLst>
          </p:cNvPr>
          <p:cNvSpPr/>
          <p:nvPr/>
        </p:nvSpPr>
        <p:spPr>
          <a:xfrm>
            <a:off x="0" y="904849"/>
            <a:ext cx="4025590" cy="5953151"/>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CD3126AF-51FB-745C-8D5D-A52939CA23DE}"/>
              </a:ext>
            </a:extLst>
          </p:cNvPr>
          <p:cNvSpPr txBox="1"/>
          <p:nvPr/>
        </p:nvSpPr>
        <p:spPr>
          <a:xfrm>
            <a:off x="5514510" y="5867676"/>
            <a:ext cx="5303803" cy="464871"/>
          </a:xfrm>
          <a:prstGeom prst="rect">
            <a:avLst/>
          </a:prstGeom>
          <a:noFill/>
        </p:spPr>
        <p:txBody>
          <a:bodyPr wrap="square" rtlCol="0">
            <a:spAutoFit/>
          </a:bodyPr>
          <a:lstStyle>
            <a:defPPr>
              <a:defRPr lang="ko-Kore-KR"/>
            </a:defPPr>
            <a:lvl1pPr>
              <a:lnSpc>
                <a:spcPct val="150000"/>
              </a:lnSpc>
              <a:defRPr sz="1050" b="0" i="1">
                <a:solidFill>
                  <a:schemeClr val="tx1">
                    <a:lumMod val="50000"/>
                    <a:lumOff val="50000"/>
                  </a:schemeClr>
                </a:solidFill>
              </a:defRPr>
            </a:lvl1pPr>
          </a:lstStyle>
          <a:p>
            <a:r>
              <a:rPr lang="pt-BR" altLang="ko-KR" sz="1800" i="0">
                <a:solidFill>
                  <a:schemeClr val="tx1"/>
                </a:solidFill>
              </a:rPr>
              <a:t>https://www.youtube.com/watch?v=YxC_Q8zE0SU</a:t>
            </a:r>
          </a:p>
        </p:txBody>
      </p:sp>
      <p:pic>
        <p:nvPicPr>
          <p:cNvPr id="13" name="Picture 12">
            <a:extLst>
              <a:ext uri="{FF2B5EF4-FFF2-40B4-BE49-F238E27FC236}">
                <a16:creationId xmlns:a16="http://schemas.microsoft.com/office/drawing/2014/main" id="{C0696171-DF4A-E9AA-DC8B-2659EE1BE1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4583" y="1333383"/>
            <a:ext cx="8047417" cy="4534293"/>
          </a:xfrm>
          <a:prstGeom prst="rect">
            <a:avLst/>
          </a:prstGeom>
        </p:spPr>
      </p:pic>
      <p:sp>
        <p:nvSpPr>
          <p:cNvPr id="6" name="TextBox 5">
            <a:extLst>
              <a:ext uri="{FF2B5EF4-FFF2-40B4-BE49-F238E27FC236}">
                <a16:creationId xmlns:a16="http://schemas.microsoft.com/office/drawing/2014/main" id="{B5116893-006D-9BD6-18CD-28ADA47601A4}"/>
              </a:ext>
            </a:extLst>
          </p:cNvPr>
          <p:cNvSpPr txBox="1"/>
          <p:nvPr/>
        </p:nvSpPr>
        <p:spPr>
          <a:xfrm>
            <a:off x="274847" y="2442101"/>
            <a:ext cx="3475895" cy="2700226"/>
          </a:xfrm>
          <a:prstGeom prst="rect">
            <a:avLst/>
          </a:prstGeom>
          <a:noFill/>
        </p:spPr>
        <p:txBody>
          <a:bodyPr wrap="square" rtlCol="0">
            <a:spAutoFit/>
          </a:bodyPr>
          <a:lstStyle>
            <a:defPPr>
              <a:defRPr lang="ko-Kore-KR"/>
            </a:defPPr>
            <a:lvl1pPr algn="ctr">
              <a:defRPr sz="3600" b="0" spc="-150">
                <a:latin typeface="+mj-lt"/>
              </a:defRPr>
            </a:lvl1pPr>
          </a:lstStyle>
          <a:p>
            <a:pPr algn="l" defTabSz="1625382" latinLnBrk="1"/>
            <a:r>
              <a:rPr lang="en-US" altLang="ko-KR" spc="60">
                <a:ln>
                  <a:solidFill>
                    <a:schemeClr val="tx1">
                      <a:alpha val="0"/>
                    </a:schemeClr>
                  </a:solidFill>
                </a:ln>
                <a:solidFill>
                  <a:schemeClr val="bg1"/>
                </a:solidFill>
                <a:ea typeface="맑은 고딕" panose="020B0503020000020004" pitchFamily="50" charset="-127"/>
                <a:cs typeface="Calibri" panose="020F0502020204030204" pitchFamily="34" charset="0"/>
              </a:rPr>
              <a:t>De-escalation Spaces/ Real Time Conflict Resolution</a:t>
            </a:r>
          </a:p>
          <a:p>
            <a:pPr algn="l" defTabSz="1625382" latinLnBrk="1">
              <a:lnSpc>
                <a:spcPct val="109000"/>
              </a:lnSpc>
              <a:spcBef>
                <a:spcPts val="600"/>
              </a:spcBef>
            </a:pPr>
            <a:r>
              <a:rPr lang="en-US" altLang="ko-KR" sz="2000" spc="60">
                <a:ln>
                  <a:solidFill>
                    <a:schemeClr val="tx1">
                      <a:alpha val="0"/>
                    </a:schemeClr>
                  </a:solidFill>
                </a:ln>
                <a:solidFill>
                  <a:schemeClr val="bg1"/>
                </a:solidFill>
                <a:ea typeface="맑은 고딕" panose="020B0503020000020004" pitchFamily="50" charset="-127"/>
                <a:cs typeface="Calibri" panose="020F0502020204030204" pitchFamily="34" charset="0"/>
              </a:rPr>
              <a:t>(Space is still monitored)</a:t>
            </a:r>
          </a:p>
        </p:txBody>
      </p:sp>
    </p:spTree>
    <p:extLst>
      <p:ext uri="{BB962C8B-B14F-4D97-AF65-F5344CB8AC3E}">
        <p14:creationId xmlns:p14="http://schemas.microsoft.com/office/powerpoint/2010/main" val="1698740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C8E347CC-7436-2428-6AF6-DBFE8C2BDA2C}"/>
              </a:ext>
            </a:extLst>
          </p:cNvPr>
          <p:cNvSpPr/>
          <p:nvPr/>
        </p:nvSpPr>
        <p:spPr>
          <a:xfrm>
            <a:off x="9343506" y="0"/>
            <a:ext cx="2848494" cy="23458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a:extLst>
              <a:ext uri="{FF2B5EF4-FFF2-40B4-BE49-F238E27FC236}">
                <a16:creationId xmlns:a16="http://schemas.microsoft.com/office/drawing/2014/main" id="{0B1FC906-72FA-8E0E-1BFC-5C7B38EAEF46}"/>
              </a:ext>
            </a:extLst>
          </p:cNvPr>
          <p:cNvSpPr/>
          <p:nvPr/>
        </p:nvSpPr>
        <p:spPr>
          <a:xfrm>
            <a:off x="9343506" y="4550803"/>
            <a:ext cx="2848494" cy="23458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a:extLst>
              <a:ext uri="{FF2B5EF4-FFF2-40B4-BE49-F238E27FC236}">
                <a16:creationId xmlns:a16="http://schemas.microsoft.com/office/drawing/2014/main" id="{AEAD338C-099C-56B2-C8C2-F070FD89E607}"/>
              </a:ext>
            </a:extLst>
          </p:cNvPr>
          <p:cNvSpPr txBox="1"/>
          <p:nvPr/>
        </p:nvSpPr>
        <p:spPr>
          <a:xfrm>
            <a:off x="765172" y="1438616"/>
            <a:ext cx="2501251" cy="2478820"/>
          </a:xfrm>
          <a:prstGeom prst="rect">
            <a:avLst/>
          </a:prstGeom>
          <a:noFill/>
        </p:spPr>
        <p:txBody>
          <a:bodyPr wrap="square" rtlCol="0">
            <a:spAutoFit/>
          </a:bodyPr>
          <a:lstStyle>
            <a:defPPr>
              <a:defRPr lang="ko-Kore-KR"/>
            </a:defPPr>
            <a:lvl1pPr>
              <a:lnSpc>
                <a:spcPct val="150000"/>
              </a:lnSpc>
              <a:defRPr sz="1050" b="0" i="1">
                <a:solidFill>
                  <a:schemeClr val="tx1">
                    <a:lumMod val="50000"/>
                    <a:lumOff val="50000"/>
                  </a:schemeClr>
                </a:solidFill>
              </a:defRPr>
            </a:lvl1pPr>
          </a:lstStyle>
          <a:p>
            <a:pPr>
              <a:lnSpc>
                <a:spcPct val="109000"/>
              </a:lnSpc>
              <a:spcBef>
                <a:spcPts val="600"/>
              </a:spcBef>
            </a:pPr>
            <a:r>
              <a:rPr lang="pt-BR" altLang="ko-KR" sz="3600" i="0">
                <a:solidFill>
                  <a:schemeClr val="tx2"/>
                </a:solidFill>
              </a:rPr>
              <a:t>Tools, Resources, and Routines</a:t>
            </a:r>
          </a:p>
        </p:txBody>
      </p:sp>
      <p:sp>
        <p:nvSpPr>
          <p:cNvPr id="8" name="TextBox 7">
            <a:extLst>
              <a:ext uri="{FF2B5EF4-FFF2-40B4-BE49-F238E27FC236}">
                <a16:creationId xmlns:a16="http://schemas.microsoft.com/office/drawing/2014/main" id="{455BDF1D-67D5-39FE-FF4D-6F165A3B00D7}"/>
              </a:ext>
            </a:extLst>
          </p:cNvPr>
          <p:cNvSpPr txBox="1"/>
          <p:nvPr/>
        </p:nvSpPr>
        <p:spPr>
          <a:xfrm>
            <a:off x="9521895" y="381097"/>
            <a:ext cx="2491717" cy="1885581"/>
          </a:xfrm>
          <a:prstGeom prst="rect">
            <a:avLst/>
          </a:prstGeom>
          <a:noFill/>
        </p:spPr>
        <p:txBody>
          <a:bodyPr wrap="square" rtlCol="0">
            <a:spAutoFit/>
          </a:bodyPr>
          <a:lstStyle>
            <a:defPPr>
              <a:defRPr lang="ko-Kore-KR"/>
            </a:defPPr>
            <a:lvl1pPr>
              <a:lnSpc>
                <a:spcPct val="150000"/>
              </a:lnSpc>
              <a:defRPr sz="1200" b="0" i="0">
                <a:latin typeface="+mj-lt"/>
              </a:defRPr>
            </a:lvl1pPr>
          </a:lstStyle>
          <a:p>
            <a:pPr algn="ctr">
              <a:lnSpc>
                <a:spcPct val="109000"/>
              </a:lnSpc>
              <a:spcBef>
                <a:spcPts val="600"/>
              </a:spcBef>
            </a:pPr>
            <a:r>
              <a:rPr lang="pt-BR" altLang="ko-KR" sz="1800">
                <a:solidFill>
                  <a:schemeClr val="bg1"/>
                </a:solidFill>
              </a:rPr>
              <a:t>Have teen/adult coloring sheets, mazes, colored pencils available to use as calming activities.</a:t>
            </a:r>
          </a:p>
        </p:txBody>
      </p:sp>
      <p:sp>
        <p:nvSpPr>
          <p:cNvPr id="24" name="TextBox 23">
            <a:extLst>
              <a:ext uri="{FF2B5EF4-FFF2-40B4-BE49-F238E27FC236}">
                <a16:creationId xmlns:a16="http://schemas.microsoft.com/office/drawing/2014/main" id="{4FE0904D-66EA-27E8-7466-8CD001C15A9A}"/>
              </a:ext>
            </a:extLst>
          </p:cNvPr>
          <p:cNvSpPr txBox="1"/>
          <p:nvPr/>
        </p:nvSpPr>
        <p:spPr>
          <a:xfrm>
            <a:off x="9521894" y="4629959"/>
            <a:ext cx="2491717" cy="2187522"/>
          </a:xfrm>
          <a:prstGeom prst="rect">
            <a:avLst/>
          </a:prstGeom>
          <a:noFill/>
        </p:spPr>
        <p:txBody>
          <a:bodyPr wrap="square" rtlCol="0">
            <a:spAutoFit/>
          </a:bodyPr>
          <a:lstStyle>
            <a:defPPr>
              <a:defRPr lang="ko-Kore-KR"/>
            </a:defPPr>
            <a:lvl1pPr>
              <a:lnSpc>
                <a:spcPct val="150000"/>
              </a:lnSpc>
              <a:defRPr sz="1200" b="0" i="0">
                <a:latin typeface="+mj-lt"/>
              </a:defRPr>
            </a:lvl1pPr>
          </a:lstStyle>
          <a:p>
            <a:pPr algn="ctr">
              <a:lnSpc>
                <a:spcPct val="109000"/>
              </a:lnSpc>
            </a:pPr>
            <a:r>
              <a:rPr lang="pt-BR" altLang="ko-KR" sz="1800">
                <a:solidFill>
                  <a:schemeClr val="bg1"/>
                </a:solidFill>
              </a:rPr>
              <a:t>Have weighted lap items or small fidget items to aid with calming and other anxiety and/or sensory related symptoms.</a:t>
            </a:r>
          </a:p>
        </p:txBody>
      </p:sp>
      <p:sp>
        <p:nvSpPr>
          <p:cNvPr id="58" name="한쪽 모서리가 둥근 사각형 57">
            <a:extLst>
              <a:ext uri="{FF2B5EF4-FFF2-40B4-BE49-F238E27FC236}">
                <a16:creationId xmlns:a16="http://schemas.microsoft.com/office/drawing/2014/main" id="{41428520-B672-B852-2AA5-3D6C9163799D}"/>
              </a:ext>
            </a:extLst>
          </p:cNvPr>
          <p:cNvSpPr/>
          <p:nvPr/>
        </p:nvSpPr>
        <p:spPr>
          <a:xfrm>
            <a:off x="0" y="5611906"/>
            <a:ext cx="4823011" cy="1246092"/>
          </a:xfrm>
          <a:prstGeom prst="round1Rect">
            <a:avLst>
              <a:gd name="adj" fmla="val 238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TextBox 58">
            <a:extLst>
              <a:ext uri="{FF2B5EF4-FFF2-40B4-BE49-F238E27FC236}">
                <a16:creationId xmlns:a16="http://schemas.microsoft.com/office/drawing/2014/main" id="{E14433EC-C889-0175-D432-D77C537B8382}"/>
              </a:ext>
            </a:extLst>
          </p:cNvPr>
          <p:cNvSpPr txBox="1"/>
          <p:nvPr/>
        </p:nvSpPr>
        <p:spPr>
          <a:xfrm>
            <a:off x="765172" y="6045444"/>
            <a:ext cx="3292665" cy="379015"/>
          </a:xfrm>
          <a:prstGeom prst="rect">
            <a:avLst/>
          </a:prstGeom>
          <a:noFill/>
        </p:spPr>
        <p:txBody>
          <a:bodyPr wrap="square" rtlCol="0">
            <a:spAutoFit/>
          </a:bodyPr>
          <a:lstStyle>
            <a:defPPr>
              <a:defRPr lang="ko-Kore-KR"/>
            </a:defPPr>
            <a:lvl1pPr>
              <a:lnSpc>
                <a:spcPct val="150000"/>
              </a:lnSpc>
              <a:defRPr sz="1200" b="0" i="0">
                <a:latin typeface="+mj-lt"/>
              </a:defRPr>
            </a:lvl1pPr>
          </a:lstStyle>
          <a:p>
            <a:r>
              <a:rPr lang="pt-BR" altLang="ko-KR" sz="1400">
                <a:solidFill>
                  <a:schemeClr val="bg1"/>
                </a:solidFill>
              </a:rPr>
              <a:t>Being  Prepared! </a:t>
            </a:r>
            <a:endParaRPr lang="pt-BR" altLang="ko-KR" sz="1400">
              <a:solidFill>
                <a:schemeClr val="accent1"/>
              </a:solidFill>
            </a:endParaRPr>
          </a:p>
        </p:txBody>
      </p:sp>
      <p:sp>
        <p:nvSpPr>
          <p:cNvPr id="52" name="TextBox 51">
            <a:extLst>
              <a:ext uri="{FF2B5EF4-FFF2-40B4-BE49-F238E27FC236}">
                <a16:creationId xmlns:a16="http://schemas.microsoft.com/office/drawing/2014/main" id="{455BDF1D-67D5-39FE-FF4D-6F165A3B00D7}"/>
              </a:ext>
            </a:extLst>
          </p:cNvPr>
          <p:cNvSpPr txBox="1"/>
          <p:nvPr/>
        </p:nvSpPr>
        <p:spPr>
          <a:xfrm>
            <a:off x="9521895" y="2935614"/>
            <a:ext cx="2491717" cy="979755"/>
          </a:xfrm>
          <a:prstGeom prst="rect">
            <a:avLst/>
          </a:prstGeom>
          <a:noFill/>
        </p:spPr>
        <p:txBody>
          <a:bodyPr wrap="square" rtlCol="0">
            <a:spAutoFit/>
          </a:bodyPr>
          <a:lstStyle>
            <a:defPPr>
              <a:defRPr lang="ko-Kore-KR"/>
            </a:defPPr>
            <a:lvl1pPr>
              <a:lnSpc>
                <a:spcPct val="150000"/>
              </a:lnSpc>
              <a:defRPr sz="1200" b="0" i="0">
                <a:latin typeface="+mj-lt"/>
              </a:defRPr>
            </a:lvl1pPr>
          </a:lstStyle>
          <a:p>
            <a:pPr algn="ctr">
              <a:lnSpc>
                <a:spcPct val="109000"/>
              </a:lnSpc>
              <a:spcBef>
                <a:spcPts val="600"/>
              </a:spcBef>
            </a:pPr>
            <a:r>
              <a:rPr lang="pt-BR" altLang="ko-KR" sz="1800">
                <a:solidFill>
                  <a:schemeClr val="accent1"/>
                </a:solidFill>
              </a:rPr>
              <a:t>Do some mental and/or physical warm up exercises.</a:t>
            </a:r>
          </a:p>
        </p:txBody>
      </p:sp>
      <p:pic>
        <p:nvPicPr>
          <p:cNvPr id="9" name="Picture Placeholder 8" descr="A picture containing tree, person, outdoor&#10;&#10;Description automatically generated">
            <a:extLst>
              <a:ext uri="{FF2B5EF4-FFF2-40B4-BE49-F238E27FC236}">
                <a16:creationId xmlns:a16="http://schemas.microsoft.com/office/drawing/2014/main" id="{300056DD-22BC-5102-5BBA-F6CABF8D49EC}"/>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2591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149F4-9E66-14CA-7E0C-935859922F65}"/>
              </a:ext>
            </a:extLst>
          </p:cNvPr>
          <p:cNvSpPr>
            <a:spLocks noGrp="1"/>
          </p:cNvSpPr>
          <p:nvPr>
            <p:ph type="title"/>
          </p:nvPr>
        </p:nvSpPr>
        <p:spPr>
          <a:noFill/>
        </p:spPr>
        <p:txBody>
          <a:bodyPr>
            <a:normAutofit/>
          </a:bodyPr>
          <a:lstStyle/>
          <a:p>
            <a:pPr marL="0"/>
            <a:r>
              <a:rPr lang="en-US" sz="3600">
                <a:solidFill>
                  <a:schemeClr val="tx2"/>
                </a:solidFill>
              </a:rPr>
              <a:t>Use Center Resources/Expertise</a:t>
            </a:r>
          </a:p>
        </p:txBody>
      </p:sp>
      <p:sp>
        <p:nvSpPr>
          <p:cNvPr id="3" name="Content Placeholder 2">
            <a:extLst>
              <a:ext uri="{FF2B5EF4-FFF2-40B4-BE49-F238E27FC236}">
                <a16:creationId xmlns:a16="http://schemas.microsoft.com/office/drawing/2014/main" id="{11F89A95-CE4E-9FFC-32B4-7696E4A63EF7}"/>
              </a:ext>
            </a:extLst>
          </p:cNvPr>
          <p:cNvSpPr>
            <a:spLocks noGrp="1"/>
          </p:cNvSpPr>
          <p:nvPr>
            <p:ph idx="1"/>
          </p:nvPr>
        </p:nvSpPr>
        <p:spPr>
          <a:xfrm>
            <a:off x="6545766" y="1569147"/>
            <a:ext cx="4808034" cy="4351338"/>
          </a:xfrm>
        </p:spPr>
        <p:txBody>
          <a:bodyPr>
            <a:normAutofit fontScale="92500"/>
          </a:bodyPr>
          <a:lstStyle/>
          <a:p>
            <a:pPr>
              <a:buClr>
                <a:schemeClr val="tx2"/>
              </a:buClr>
              <a:buFont typeface="Wingdings" panose="05000000000000000000" pitchFamily="2" charset="2"/>
              <a:buChar char="§"/>
            </a:pPr>
            <a:r>
              <a:rPr lang="en-US"/>
              <a:t>Career Counselors</a:t>
            </a:r>
          </a:p>
          <a:p>
            <a:pPr>
              <a:buClr>
                <a:schemeClr val="tx2"/>
              </a:buClr>
              <a:buFont typeface="Wingdings" panose="05000000000000000000" pitchFamily="2" charset="2"/>
              <a:buChar char="§"/>
            </a:pPr>
            <a:r>
              <a:rPr lang="en-US"/>
              <a:t>Center Mental Health Consultants</a:t>
            </a:r>
          </a:p>
          <a:p>
            <a:pPr>
              <a:buClr>
                <a:schemeClr val="tx2"/>
              </a:buClr>
              <a:buFont typeface="Wingdings" panose="05000000000000000000" pitchFamily="2" charset="2"/>
              <a:buChar char="§"/>
            </a:pPr>
            <a:r>
              <a:rPr lang="en-US"/>
              <a:t>Staff Mentors</a:t>
            </a:r>
          </a:p>
          <a:p>
            <a:pPr>
              <a:buClr>
                <a:schemeClr val="tx2"/>
              </a:buClr>
              <a:buFont typeface="Wingdings" panose="05000000000000000000" pitchFamily="2" charset="2"/>
              <a:buChar char="§"/>
            </a:pPr>
            <a:r>
              <a:rPr lang="en-US"/>
              <a:t>Peer Mentors</a:t>
            </a:r>
          </a:p>
          <a:p>
            <a:pPr marL="0" indent="0" algn="ctr">
              <a:lnSpc>
                <a:spcPct val="109000"/>
              </a:lnSpc>
              <a:spcBef>
                <a:spcPts val="600"/>
              </a:spcBef>
              <a:buClr>
                <a:schemeClr val="tx2"/>
              </a:buClr>
              <a:buNone/>
            </a:pPr>
            <a:r>
              <a:rPr lang="en-US"/>
              <a:t>What are some ways the student who is struggling behaviorally can be engaged in positive activity?</a:t>
            </a:r>
          </a:p>
        </p:txBody>
      </p:sp>
      <p:pic>
        <p:nvPicPr>
          <p:cNvPr id="7" name="Picture 6" descr="A picture containing dish, plastic&#10;&#10;Description automatically generated">
            <a:extLst>
              <a:ext uri="{FF2B5EF4-FFF2-40B4-BE49-F238E27FC236}">
                <a16:creationId xmlns:a16="http://schemas.microsoft.com/office/drawing/2014/main" id="{4EA95969-1300-D8F3-090C-AFC2D4AEF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915" y="1569147"/>
            <a:ext cx="5516137" cy="4137103"/>
          </a:xfrm>
          <a:prstGeom prst="rect">
            <a:avLst/>
          </a:prstGeom>
        </p:spPr>
      </p:pic>
    </p:spTree>
    <p:extLst>
      <p:ext uri="{BB962C8B-B14F-4D97-AF65-F5344CB8AC3E}">
        <p14:creationId xmlns:p14="http://schemas.microsoft.com/office/powerpoint/2010/main" val="3081694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모서리가 둥근 직사각형 17">
            <a:extLst>
              <a:ext uri="{FF2B5EF4-FFF2-40B4-BE49-F238E27FC236}">
                <a16:creationId xmlns:a16="http://schemas.microsoft.com/office/drawing/2014/main" id="{65DAD2CC-F2C3-2E50-2135-BF28ACFDBE3B}"/>
              </a:ext>
            </a:extLst>
          </p:cNvPr>
          <p:cNvSpPr/>
          <p:nvPr/>
        </p:nvSpPr>
        <p:spPr>
          <a:xfrm>
            <a:off x="5349926" y="1259557"/>
            <a:ext cx="4364182" cy="1865851"/>
          </a:xfrm>
          <a:prstGeom prst="roundRect">
            <a:avLst>
              <a:gd name="adj" fmla="val 78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6" name="TextBox 5">
            <a:extLst>
              <a:ext uri="{FF2B5EF4-FFF2-40B4-BE49-F238E27FC236}">
                <a16:creationId xmlns:a16="http://schemas.microsoft.com/office/drawing/2014/main" id="{45DE1D8C-ACD0-1900-681F-7EB088B7BB70}"/>
              </a:ext>
            </a:extLst>
          </p:cNvPr>
          <p:cNvSpPr txBox="1"/>
          <p:nvPr/>
        </p:nvSpPr>
        <p:spPr>
          <a:xfrm>
            <a:off x="5706159" y="1750500"/>
            <a:ext cx="3446840" cy="1285545"/>
          </a:xfrm>
          <a:prstGeom prst="rect">
            <a:avLst/>
          </a:prstGeom>
          <a:noFill/>
        </p:spPr>
        <p:txBody>
          <a:bodyPr wrap="square" rtlCol="0">
            <a:spAutoFit/>
          </a:bodyPr>
          <a:lstStyle>
            <a:defPPr>
              <a:defRPr lang="ko-Kore-KR"/>
            </a:defPPr>
            <a:lvl1pPr>
              <a:lnSpc>
                <a:spcPct val="150000"/>
              </a:lnSpc>
              <a:defRPr sz="1050" b="0" i="1">
                <a:solidFill>
                  <a:schemeClr val="tx1">
                    <a:lumMod val="50000"/>
                    <a:lumOff val="50000"/>
                  </a:schemeClr>
                </a:solidFill>
              </a:defRPr>
            </a:lvl1pPr>
          </a:lstStyle>
          <a:p>
            <a:pPr>
              <a:lnSpc>
                <a:spcPct val="109000"/>
              </a:lnSpc>
              <a:spcBef>
                <a:spcPts val="600"/>
              </a:spcBef>
            </a:pPr>
            <a:r>
              <a:rPr lang="en-US" altLang="ko-KR" sz="1800" i="0">
                <a:solidFill>
                  <a:schemeClr val="tx1"/>
                </a:solidFill>
              </a:rPr>
              <a:t>Provide some opportunity for success each day.  If academics or career technical, preferably early into a class period.</a:t>
            </a:r>
          </a:p>
        </p:txBody>
      </p:sp>
      <p:sp>
        <p:nvSpPr>
          <p:cNvPr id="122" name="TextBox 121">
            <a:extLst>
              <a:ext uri="{FF2B5EF4-FFF2-40B4-BE49-F238E27FC236}">
                <a16:creationId xmlns:a16="http://schemas.microsoft.com/office/drawing/2014/main" id="{AFFE8616-0944-4D8F-6662-D73F06301B61}"/>
              </a:ext>
            </a:extLst>
          </p:cNvPr>
          <p:cNvSpPr txBox="1"/>
          <p:nvPr/>
        </p:nvSpPr>
        <p:spPr>
          <a:xfrm>
            <a:off x="5706159" y="1412394"/>
            <a:ext cx="3147909" cy="369653"/>
          </a:xfrm>
          <a:prstGeom prst="rect">
            <a:avLst/>
          </a:prstGeom>
          <a:noFill/>
        </p:spPr>
        <p:txBody>
          <a:bodyPr wrap="square" rtlCol="0">
            <a:spAutoFit/>
          </a:bodyPr>
          <a:lstStyle>
            <a:defPPr>
              <a:defRPr lang="ko-Kore-KR"/>
            </a:defPPr>
            <a:lvl1pPr>
              <a:lnSpc>
                <a:spcPct val="150000"/>
              </a:lnSpc>
              <a:defRPr sz="1100" b="0" i="1">
                <a:solidFill>
                  <a:schemeClr val="tx1">
                    <a:lumMod val="50000"/>
                    <a:lumOff val="50000"/>
                  </a:schemeClr>
                </a:solidFill>
              </a:defRPr>
            </a:lvl1pPr>
          </a:lstStyle>
          <a:p>
            <a:pPr>
              <a:lnSpc>
                <a:spcPct val="106000"/>
              </a:lnSpc>
              <a:spcBef>
                <a:spcPts val="600"/>
              </a:spcBef>
            </a:pPr>
            <a:r>
              <a:rPr lang="pt-BR" altLang="ko-KR" sz="1800" i="0">
                <a:solidFill>
                  <a:schemeClr val="tx2"/>
                </a:solidFill>
                <a:latin typeface="+mj-lt"/>
              </a:rPr>
              <a:t>Set the Tone Early!</a:t>
            </a:r>
          </a:p>
        </p:txBody>
      </p:sp>
      <p:sp>
        <p:nvSpPr>
          <p:cNvPr id="22" name="모서리가 둥근 직사각형 21">
            <a:extLst>
              <a:ext uri="{FF2B5EF4-FFF2-40B4-BE49-F238E27FC236}">
                <a16:creationId xmlns:a16="http://schemas.microsoft.com/office/drawing/2014/main" id="{18CF4AE5-237A-0E24-E053-8B8AF08F0A32}"/>
              </a:ext>
            </a:extLst>
          </p:cNvPr>
          <p:cNvSpPr/>
          <p:nvPr/>
        </p:nvSpPr>
        <p:spPr>
          <a:xfrm>
            <a:off x="5349926" y="3732593"/>
            <a:ext cx="4364182" cy="1865851"/>
          </a:xfrm>
          <a:prstGeom prst="roundRect">
            <a:avLst>
              <a:gd name="adj" fmla="val 84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3" name="TextBox 22">
            <a:extLst>
              <a:ext uri="{FF2B5EF4-FFF2-40B4-BE49-F238E27FC236}">
                <a16:creationId xmlns:a16="http://schemas.microsoft.com/office/drawing/2014/main" id="{201D7DE1-0BF7-28AD-AFA6-2BF44D7FA204}"/>
              </a:ext>
            </a:extLst>
          </p:cNvPr>
          <p:cNvSpPr txBox="1"/>
          <p:nvPr/>
        </p:nvSpPr>
        <p:spPr>
          <a:xfrm>
            <a:off x="5706158" y="4548104"/>
            <a:ext cx="3928495" cy="983603"/>
          </a:xfrm>
          <a:prstGeom prst="rect">
            <a:avLst/>
          </a:prstGeom>
          <a:noFill/>
        </p:spPr>
        <p:txBody>
          <a:bodyPr wrap="square" rtlCol="0">
            <a:spAutoFit/>
          </a:bodyPr>
          <a:lstStyle>
            <a:defPPr>
              <a:defRPr lang="ko-Kore-KR"/>
            </a:defPPr>
            <a:lvl1pPr>
              <a:lnSpc>
                <a:spcPct val="150000"/>
              </a:lnSpc>
              <a:defRPr sz="1050" b="0" i="1">
                <a:solidFill>
                  <a:schemeClr val="tx1">
                    <a:lumMod val="50000"/>
                    <a:lumOff val="50000"/>
                  </a:schemeClr>
                </a:solidFill>
              </a:defRPr>
            </a:lvl1pPr>
          </a:lstStyle>
          <a:p>
            <a:pPr>
              <a:lnSpc>
                <a:spcPct val="109000"/>
              </a:lnSpc>
              <a:spcBef>
                <a:spcPts val="600"/>
              </a:spcBef>
            </a:pPr>
            <a:r>
              <a:rPr lang="pt-BR" altLang="ko-KR" sz="1800" i="0">
                <a:solidFill>
                  <a:schemeClr val="tx1"/>
                </a:solidFill>
              </a:rPr>
              <a:t>Look for opportunities to provide feedback on positive/appropriate behavior, management of emotions, etc.</a:t>
            </a:r>
          </a:p>
        </p:txBody>
      </p:sp>
      <p:sp>
        <p:nvSpPr>
          <p:cNvPr id="24" name="TextBox 23">
            <a:extLst>
              <a:ext uri="{FF2B5EF4-FFF2-40B4-BE49-F238E27FC236}">
                <a16:creationId xmlns:a16="http://schemas.microsoft.com/office/drawing/2014/main" id="{76455048-DE45-7041-B729-D4F6828472F3}"/>
              </a:ext>
            </a:extLst>
          </p:cNvPr>
          <p:cNvSpPr txBox="1"/>
          <p:nvPr/>
        </p:nvSpPr>
        <p:spPr>
          <a:xfrm>
            <a:off x="5706159" y="3885430"/>
            <a:ext cx="3384494" cy="677814"/>
          </a:xfrm>
          <a:prstGeom prst="rect">
            <a:avLst/>
          </a:prstGeom>
          <a:noFill/>
        </p:spPr>
        <p:txBody>
          <a:bodyPr wrap="square" rtlCol="0">
            <a:spAutoFit/>
          </a:bodyPr>
          <a:lstStyle>
            <a:defPPr>
              <a:defRPr lang="ko-Kore-KR"/>
            </a:defPPr>
            <a:lvl1pPr>
              <a:lnSpc>
                <a:spcPct val="150000"/>
              </a:lnSpc>
              <a:defRPr sz="1100" b="0" i="1">
                <a:solidFill>
                  <a:schemeClr val="tx1">
                    <a:lumMod val="50000"/>
                    <a:lumOff val="50000"/>
                  </a:schemeClr>
                </a:solidFill>
              </a:defRPr>
            </a:lvl1pPr>
          </a:lstStyle>
          <a:p>
            <a:pPr>
              <a:lnSpc>
                <a:spcPct val="109000"/>
              </a:lnSpc>
              <a:spcBef>
                <a:spcPts val="600"/>
              </a:spcBef>
            </a:pPr>
            <a:r>
              <a:rPr lang="pt-BR" altLang="ko-KR" sz="1800" i="0">
                <a:solidFill>
                  <a:schemeClr val="tx2"/>
                </a:solidFill>
                <a:latin typeface="+mj-lt"/>
              </a:rPr>
              <a:t>Reinforce Positive Behavior OFTEN!</a:t>
            </a:r>
          </a:p>
        </p:txBody>
      </p:sp>
      <p:sp>
        <p:nvSpPr>
          <p:cNvPr id="17" name="타원 16">
            <a:extLst>
              <a:ext uri="{FF2B5EF4-FFF2-40B4-BE49-F238E27FC236}">
                <a16:creationId xmlns:a16="http://schemas.microsoft.com/office/drawing/2014/main" id="{46B13AA4-64AF-DD33-D7F4-447B5EDA3BF1}"/>
              </a:ext>
            </a:extLst>
          </p:cNvPr>
          <p:cNvSpPr/>
          <p:nvPr/>
        </p:nvSpPr>
        <p:spPr>
          <a:xfrm>
            <a:off x="9090653" y="2375920"/>
            <a:ext cx="2106161" cy="2106161"/>
          </a:xfrm>
          <a:prstGeom prst="ellipse">
            <a:avLst/>
          </a:prstGeom>
          <a:solidFill>
            <a:schemeClr val="accent2"/>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pic>
        <p:nvPicPr>
          <p:cNvPr id="2" name="Picture 1">
            <a:extLst>
              <a:ext uri="{FF2B5EF4-FFF2-40B4-BE49-F238E27FC236}">
                <a16:creationId xmlns:a16="http://schemas.microsoft.com/office/drawing/2014/main" id="{52CB8EF6-B970-F7D9-32EE-CF56BBC5B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858" y="1782047"/>
            <a:ext cx="3755260" cy="3285852"/>
          </a:xfrm>
          <a:prstGeom prst="rect">
            <a:avLst/>
          </a:prstGeom>
        </p:spPr>
      </p:pic>
      <p:pic>
        <p:nvPicPr>
          <p:cNvPr id="12" name="Graphic 11" descr="Thumbs up sign outline">
            <a:extLst>
              <a:ext uri="{FF2B5EF4-FFF2-40B4-BE49-F238E27FC236}">
                <a16:creationId xmlns:a16="http://schemas.microsoft.com/office/drawing/2014/main" id="{BDA5B142-F6F6-94AE-AF3D-3CD2EE3FC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6533" y="2967773"/>
            <a:ext cx="914400" cy="914400"/>
          </a:xfrm>
          <a:prstGeom prst="rect">
            <a:avLst/>
          </a:prstGeom>
        </p:spPr>
      </p:pic>
    </p:spTree>
    <p:extLst>
      <p:ext uri="{BB962C8B-B14F-4D97-AF65-F5344CB8AC3E}">
        <p14:creationId xmlns:p14="http://schemas.microsoft.com/office/powerpoint/2010/main" val="208094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모서리가 둥근 직사각형 23">
            <a:extLst>
              <a:ext uri="{FF2B5EF4-FFF2-40B4-BE49-F238E27FC236}">
                <a16:creationId xmlns:a16="http://schemas.microsoft.com/office/drawing/2014/main" id="{68E71972-EEA9-6976-D06B-223D6D04CFD4}"/>
              </a:ext>
            </a:extLst>
          </p:cNvPr>
          <p:cNvSpPr/>
          <p:nvPr/>
        </p:nvSpPr>
        <p:spPr>
          <a:xfrm>
            <a:off x="-12818" y="0"/>
            <a:ext cx="46704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ore-KR" altLang="en-US"/>
          </a:p>
        </p:txBody>
      </p:sp>
      <p:sp>
        <p:nvSpPr>
          <p:cNvPr id="35" name="TextBox 34">
            <a:extLst>
              <a:ext uri="{FF2B5EF4-FFF2-40B4-BE49-F238E27FC236}">
                <a16:creationId xmlns:a16="http://schemas.microsoft.com/office/drawing/2014/main" id="{BB0A4A37-7ABF-7333-BADE-9AA54D2733A2}"/>
              </a:ext>
            </a:extLst>
          </p:cNvPr>
          <p:cNvSpPr txBox="1"/>
          <p:nvPr/>
        </p:nvSpPr>
        <p:spPr>
          <a:xfrm>
            <a:off x="732555" y="3604214"/>
            <a:ext cx="3513427" cy="983603"/>
          </a:xfrm>
          <a:prstGeom prst="rect">
            <a:avLst/>
          </a:prstGeom>
          <a:noFill/>
        </p:spPr>
        <p:txBody>
          <a:bodyPr wrap="square" rtlCol="0">
            <a:spAutoFit/>
          </a:bodyPr>
          <a:lstStyle>
            <a:defPPr>
              <a:defRPr lang="ko-Kore-KR"/>
            </a:defPPr>
            <a:lvl1pPr>
              <a:lnSpc>
                <a:spcPct val="150000"/>
              </a:lnSpc>
              <a:defRPr sz="1050" b="0" i="1">
                <a:solidFill>
                  <a:schemeClr val="tx1">
                    <a:lumMod val="50000"/>
                    <a:lumOff val="50000"/>
                  </a:schemeClr>
                </a:solidFill>
              </a:defRPr>
            </a:lvl1pPr>
          </a:lstStyle>
          <a:p>
            <a:pPr marL="0" marR="0" lvl="0" indent="0" algn="l" defTabSz="914400" rtl="0" eaLnBrk="1" fontAlgn="auto" latinLnBrk="0" hangingPunct="1">
              <a:lnSpc>
                <a:spcPct val="109000"/>
              </a:lnSpc>
              <a:spcBef>
                <a:spcPts val="600"/>
              </a:spcBef>
              <a:spcAft>
                <a:spcPts val="0"/>
              </a:spcAft>
              <a:buClrTx/>
              <a:buSzTx/>
              <a:buFontTx/>
              <a:buNone/>
              <a:tabLst/>
              <a:defRPr/>
            </a:pPr>
            <a:r>
              <a:rPr lang="pt-BR" altLang="ko-KR" sz="1800" i="0">
                <a:solidFill>
                  <a:srgbClr val="000000">
                    <a:lumMod val="75000"/>
                    <a:lumOff val="25000"/>
                  </a:srgbClr>
                </a:solidFill>
                <a:latin typeface="Calibri"/>
                <a:ea typeface="맑은 고딕"/>
              </a:rPr>
              <a:t>Behavior Supports in Student Accommodation Plans, Monitoring, and Adjusting Supports</a:t>
            </a:r>
            <a:endParaRPr kumimoji="0" lang="pt-BR" altLang="ko-KR" sz="1800" b="0" i="0" u="none" strike="noStrike" kern="1200" cap="none" spc="0" normalizeH="0" baseline="0" noProof="0">
              <a:ln>
                <a:noFill/>
              </a:ln>
              <a:solidFill>
                <a:srgbClr val="000000">
                  <a:lumMod val="75000"/>
                  <a:lumOff val="25000"/>
                </a:srgbClr>
              </a:solidFill>
              <a:effectLst/>
              <a:uLnTx/>
              <a:uFillTx/>
              <a:latin typeface="Calibri"/>
              <a:ea typeface="맑은 고딕"/>
              <a:cs typeface="+mn-cs"/>
            </a:endParaRPr>
          </a:p>
        </p:txBody>
      </p:sp>
      <p:sp>
        <p:nvSpPr>
          <p:cNvPr id="37" name="TextBox 36">
            <a:extLst>
              <a:ext uri="{FF2B5EF4-FFF2-40B4-BE49-F238E27FC236}">
                <a16:creationId xmlns:a16="http://schemas.microsoft.com/office/drawing/2014/main" id="{8937F2F9-63ED-0B70-3AEE-73D8D4134B1F}"/>
              </a:ext>
            </a:extLst>
          </p:cNvPr>
          <p:cNvSpPr txBox="1"/>
          <p:nvPr/>
        </p:nvSpPr>
        <p:spPr>
          <a:xfrm>
            <a:off x="732555" y="1561656"/>
            <a:ext cx="3399566" cy="1200329"/>
          </a:xfrm>
          <a:prstGeom prst="rect">
            <a:avLst/>
          </a:prstGeom>
          <a:noFill/>
        </p:spPr>
        <p:txBody>
          <a:bodyPr wrap="square" rtlCol="0">
            <a:spAutoFit/>
          </a:bodyPr>
          <a:lstStyle>
            <a:defPPr>
              <a:defRPr lang="ko-Kore-KR"/>
            </a:defPPr>
            <a:lvl1pPr algn="r">
              <a:defRPr sz="4000" b="1" spc="-150">
                <a:solidFill>
                  <a:schemeClr val="tx1">
                    <a:lumMod val="95000"/>
                    <a:lumOff val="5000"/>
                  </a:schemeClr>
                </a:solidFill>
                <a:latin typeface="Montserrat"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ko-KR" sz="3600" b="0" spc="0">
                <a:solidFill>
                  <a:srgbClr val="152C45"/>
                </a:solidFill>
                <a:latin typeface="Calibri"/>
                <a:ea typeface="맑은 고딕"/>
              </a:rPr>
              <a:t>Completing the Practical Stuff!</a:t>
            </a:r>
            <a:endParaRPr kumimoji="0" lang="pt-BR" altLang="ko-KR" sz="3600" b="0" i="0" u="none" strike="noStrike" kern="1200" cap="none" spc="0" normalizeH="0" noProof="0">
              <a:ln>
                <a:noFill/>
              </a:ln>
              <a:solidFill>
                <a:srgbClr val="152C45"/>
              </a:solidFill>
              <a:effectLst/>
              <a:uLnTx/>
              <a:uFillTx/>
              <a:latin typeface="Calibri"/>
              <a:ea typeface="맑은 고딕"/>
              <a:cs typeface="+mn-cs"/>
            </a:endParaRPr>
          </a:p>
        </p:txBody>
      </p:sp>
      <p:sp>
        <p:nvSpPr>
          <p:cNvPr id="2" name="직사각형 1">
            <a:extLst>
              <a:ext uri="{FF2B5EF4-FFF2-40B4-BE49-F238E27FC236}">
                <a16:creationId xmlns:a16="http://schemas.microsoft.com/office/drawing/2014/main" id="{55AEEBED-752E-4C07-F420-F8A7124245DC}"/>
              </a:ext>
            </a:extLst>
          </p:cNvPr>
          <p:cNvSpPr/>
          <p:nvPr/>
        </p:nvSpPr>
        <p:spPr>
          <a:xfrm>
            <a:off x="4648200" y="0"/>
            <a:ext cx="7543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 name="Picture 2">
            <a:extLst>
              <a:ext uri="{FF2B5EF4-FFF2-40B4-BE49-F238E27FC236}">
                <a16:creationId xmlns:a16="http://schemas.microsoft.com/office/drawing/2014/main" id="{B163E2D7-CB2F-8327-08B7-B90A9AE909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1074" y="791848"/>
            <a:ext cx="6420072" cy="5460552"/>
          </a:xfrm>
          <a:prstGeom prst="rect">
            <a:avLst/>
          </a:prstGeom>
        </p:spPr>
      </p:pic>
    </p:spTree>
    <p:extLst>
      <p:ext uri="{BB962C8B-B14F-4D97-AF65-F5344CB8AC3E}">
        <p14:creationId xmlns:p14="http://schemas.microsoft.com/office/powerpoint/2010/main" val="119872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a:extLst>
              <a:ext uri="{FF2B5EF4-FFF2-40B4-BE49-F238E27FC236}">
                <a16:creationId xmlns:a16="http://schemas.microsoft.com/office/drawing/2014/main" id="{8BBFDE4B-A0D4-CC0E-75F6-810C235F5A08}"/>
              </a:ext>
            </a:extLst>
          </p:cNvPr>
          <p:cNvSpPr/>
          <p:nvPr/>
        </p:nvSpPr>
        <p:spPr>
          <a:xfrm>
            <a:off x="-1" y="-7100"/>
            <a:ext cx="4402183" cy="4056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90" name="텍스트 개체 틀 2">
            <a:extLst>
              <a:ext uri="{FF2B5EF4-FFF2-40B4-BE49-F238E27FC236}">
                <a16:creationId xmlns:a16="http://schemas.microsoft.com/office/drawing/2014/main" id="{4C86A9A2-1801-3F9B-E6FB-EE64D2511C58}"/>
              </a:ext>
            </a:extLst>
          </p:cNvPr>
          <p:cNvSpPr txBox="1">
            <a:spLocks/>
          </p:cNvSpPr>
          <p:nvPr/>
        </p:nvSpPr>
        <p:spPr>
          <a:xfrm>
            <a:off x="497496" y="4357780"/>
            <a:ext cx="2121879" cy="2031325"/>
          </a:xfrm>
          <a:prstGeom prst="rect">
            <a:avLst/>
          </a:prstGeom>
          <a:noFill/>
        </p:spPr>
        <p:txBody>
          <a:bodyPr wrap="square" rtlCol="0">
            <a:spAutoFit/>
          </a:bodyPr>
          <a:lstStyle>
            <a:defPPr>
              <a:defRPr lang="ko-Kore-KR"/>
            </a:defPPr>
            <a:lvl1pPr>
              <a:defRPr sz="1000" b="0" spc="0">
                <a:latin typeface="Montserrat Medium"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ko-KR" sz="1800">
                <a:latin typeface="+mn-lt"/>
              </a:rPr>
              <a:t>Identify several common</a:t>
            </a:r>
            <a:r>
              <a:rPr lang="en-US" altLang="ko-KR" sz="1800" b="1">
                <a:solidFill>
                  <a:schemeClr val="tx2"/>
                </a:solidFill>
                <a:latin typeface="+mn-lt"/>
              </a:rPr>
              <a:t> </a:t>
            </a:r>
            <a:r>
              <a:rPr lang="en-US" altLang="ko-KR" sz="1800" b="1" u="sng">
                <a:solidFill>
                  <a:schemeClr val="tx2"/>
                </a:solidFill>
                <a:latin typeface="+mn-lt"/>
              </a:rPr>
              <a:t>functional limitations </a:t>
            </a:r>
            <a:r>
              <a:rPr lang="en-US" altLang="ko-KR" sz="1800">
                <a:latin typeface="+mn-lt"/>
              </a:rPr>
              <a:t>experienced by individuals with emotional disabilities. </a:t>
            </a:r>
          </a:p>
        </p:txBody>
      </p:sp>
      <p:sp>
        <p:nvSpPr>
          <p:cNvPr id="7" name="TextBox 6">
            <a:extLst>
              <a:ext uri="{FF2B5EF4-FFF2-40B4-BE49-F238E27FC236}">
                <a16:creationId xmlns:a16="http://schemas.microsoft.com/office/drawing/2014/main" id="{67D0A788-34C1-08A2-0947-8AEDF61B6D09}"/>
              </a:ext>
            </a:extLst>
          </p:cNvPr>
          <p:cNvSpPr txBox="1"/>
          <p:nvPr/>
        </p:nvSpPr>
        <p:spPr>
          <a:xfrm>
            <a:off x="375275" y="1316857"/>
            <a:ext cx="3225176" cy="707886"/>
          </a:xfrm>
          <a:prstGeom prst="rect">
            <a:avLst/>
          </a:prstGeom>
          <a:noFill/>
        </p:spPr>
        <p:txBody>
          <a:bodyPr wrap="square" rtlCol="0">
            <a:spAutoFit/>
          </a:bodyPr>
          <a:lstStyle>
            <a:defPPr>
              <a:defRPr lang="ko-Kore-KR"/>
            </a:defPPr>
            <a:lvl1pPr algn="ctr">
              <a:defRPr sz="3600" b="0" spc="-150">
                <a:latin typeface="+mj-lt"/>
              </a:defRPr>
            </a:lvl1pPr>
          </a:lstStyle>
          <a:p>
            <a:pPr algn="l"/>
            <a:r>
              <a:rPr lang="en-US" altLang="ko-KR" sz="4000">
                <a:solidFill>
                  <a:schemeClr val="accent2"/>
                </a:solidFill>
              </a:rPr>
              <a:t>Objectives</a:t>
            </a:r>
            <a:endParaRPr lang="pt-BR" altLang="ko-KR" sz="4000">
              <a:solidFill>
                <a:schemeClr val="accent2"/>
              </a:solidFill>
            </a:endParaRPr>
          </a:p>
        </p:txBody>
      </p:sp>
      <p:sp>
        <p:nvSpPr>
          <p:cNvPr id="2" name="텍스트 개체 틀 2">
            <a:extLst>
              <a:ext uri="{FF2B5EF4-FFF2-40B4-BE49-F238E27FC236}">
                <a16:creationId xmlns:a16="http://schemas.microsoft.com/office/drawing/2014/main" id="{98FB5D97-3990-D0D8-4676-D169894A701C}"/>
              </a:ext>
            </a:extLst>
          </p:cNvPr>
          <p:cNvSpPr txBox="1">
            <a:spLocks/>
          </p:cNvSpPr>
          <p:nvPr/>
        </p:nvSpPr>
        <p:spPr>
          <a:xfrm>
            <a:off x="2766477" y="4357780"/>
            <a:ext cx="2121879" cy="2031325"/>
          </a:xfrm>
          <a:prstGeom prst="rect">
            <a:avLst/>
          </a:prstGeom>
          <a:noFill/>
        </p:spPr>
        <p:txBody>
          <a:bodyPr wrap="square" rtlCol="0">
            <a:spAutoFit/>
          </a:bodyPr>
          <a:lstStyle>
            <a:defPPr>
              <a:defRPr lang="ko-Kore-KR"/>
            </a:defPPr>
            <a:lvl1pPr>
              <a:defRPr sz="1000" b="0" spc="0">
                <a:latin typeface="Montserrat Medium"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ko-KR" sz="1800">
                <a:latin typeface="+mn-lt"/>
              </a:rPr>
              <a:t>Develop 3-4 </a:t>
            </a:r>
            <a:r>
              <a:rPr lang="en-US" altLang="ko-KR" sz="1800" b="1" u="sng">
                <a:solidFill>
                  <a:schemeClr val="tx2"/>
                </a:solidFill>
                <a:latin typeface="+mn-lt"/>
              </a:rPr>
              <a:t>accommodation ideas </a:t>
            </a:r>
            <a:r>
              <a:rPr lang="en-US" altLang="ko-KR" sz="1800">
                <a:latin typeface="+mn-lt"/>
              </a:rPr>
              <a:t>specific to identified behavioral and/or emotional functional limitations. </a:t>
            </a:r>
          </a:p>
        </p:txBody>
      </p:sp>
      <p:sp>
        <p:nvSpPr>
          <p:cNvPr id="3" name="텍스트 개체 틀 2">
            <a:extLst>
              <a:ext uri="{FF2B5EF4-FFF2-40B4-BE49-F238E27FC236}">
                <a16:creationId xmlns:a16="http://schemas.microsoft.com/office/drawing/2014/main" id="{52324A0F-D00F-0B3F-32D0-96FE4E22C100}"/>
              </a:ext>
            </a:extLst>
          </p:cNvPr>
          <p:cNvSpPr txBox="1">
            <a:spLocks/>
          </p:cNvSpPr>
          <p:nvPr/>
        </p:nvSpPr>
        <p:spPr>
          <a:xfrm>
            <a:off x="5155223" y="4357779"/>
            <a:ext cx="2121879" cy="1754326"/>
          </a:xfrm>
          <a:prstGeom prst="rect">
            <a:avLst/>
          </a:prstGeom>
          <a:noFill/>
        </p:spPr>
        <p:txBody>
          <a:bodyPr wrap="square" rtlCol="0">
            <a:spAutoFit/>
          </a:bodyPr>
          <a:lstStyle>
            <a:defPPr>
              <a:defRPr lang="ko-Kore-KR"/>
            </a:defPPr>
            <a:lvl1pPr>
              <a:defRPr sz="1000" b="0" spc="0">
                <a:latin typeface="Montserrat Medium"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ko-KR" sz="1800">
                <a:latin typeface="+mn-lt"/>
              </a:rPr>
              <a:t>Identify 3-4 </a:t>
            </a:r>
            <a:r>
              <a:rPr lang="en-US" altLang="ko-KR" sz="1800" b="1" u="sng">
                <a:solidFill>
                  <a:schemeClr val="tx2"/>
                </a:solidFill>
                <a:latin typeface="+mn-lt"/>
              </a:rPr>
              <a:t>strategies</a:t>
            </a:r>
            <a:r>
              <a:rPr lang="en-US" altLang="ko-KR" sz="1800">
                <a:latin typeface="+mn-lt"/>
              </a:rPr>
              <a:t> specific to identified behavioral and/or emotional functional limitations. </a:t>
            </a:r>
          </a:p>
        </p:txBody>
      </p:sp>
      <p:sp>
        <p:nvSpPr>
          <p:cNvPr id="4" name="텍스트 개체 틀 2">
            <a:extLst>
              <a:ext uri="{FF2B5EF4-FFF2-40B4-BE49-F238E27FC236}">
                <a16:creationId xmlns:a16="http://schemas.microsoft.com/office/drawing/2014/main" id="{B1588911-70BB-CE8E-C6D5-1690E83340E4}"/>
              </a:ext>
            </a:extLst>
          </p:cNvPr>
          <p:cNvSpPr txBox="1">
            <a:spLocks/>
          </p:cNvSpPr>
          <p:nvPr/>
        </p:nvSpPr>
        <p:spPr>
          <a:xfrm>
            <a:off x="7543969" y="4357777"/>
            <a:ext cx="2121879" cy="2308324"/>
          </a:xfrm>
          <a:prstGeom prst="rect">
            <a:avLst/>
          </a:prstGeom>
          <a:noFill/>
        </p:spPr>
        <p:txBody>
          <a:bodyPr wrap="square" rtlCol="0">
            <a:spAutoFit/>
          </a:bodyPr>
          <a:lstStyle>
            <a:defPPr>
              <a:defRPr lang="ko-Kore-KR"/>
            </a:defPPr>
            <a:lvl1pPr>
              <a:defRPr sz="1000" b="0" spc="0">
                <a:latin typeface="Montserrat Medium"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ko-KR" sz="1800">
                <a:latin typeface="+mn-lt"/>
              </a:rPr>
              <a:t>Describe 1-2 examples of how </a:t>
            </a:r>
            <a:r>
              <a:rPr lang="en-US" altLang="ko-KR" sz="1800" b="1" u="sng">
                <a:solidFill>
                  <a:schemeClr val="tx2"/>
                </a:solidFill>
                <a:latin typeface="+mn-lt"/>
              </a:rPr>
              <a:t>assistive technology </a:t>
            </a:r>
            <a:r>
              <a:rPr lang="en-US" altLang="ko-KR" sz="1800">
                <a:latin typeface="+mn-lt"/>
              </a:rPr>
              <a:t>might be used to support behavioral and/or emotional functional limitations. </a:t>
            </a:r>
          </a:p>
        </p:txBody>
      </p:sp>
      <p:sp>
        <p:nvSpPr>
          <p:cNvPr id="5" name="텍스트 개체 틀 2">
            <a:extLst>
              <a:ext uri="{FF2B5EF4-FFF2-40B4-BE49-F238E27FC236}">
                <a16:creationId xmlns:a16="http://schemas.microsoft.com/office/drawing/2014/main" id="{18E7D5A6-9718-809B-3015-8F2F551D6C0A}"/>
              </a:ext>
            </a:extLst>
          </p:cNvPr>
          <p:cNvSpPr txBox="1">
            <a:spLocks/>
          </p:cNvSpPr>
          <p:nvPr/>
        </p:nvSpPr>
        <p:spPr>
          <a:xfrm>
            <a:off x="9763298" y="4357777"/>
            <a:ext cx="2121879" cy="1200329"/>
          </a:xfrm>
          <a:prstGeom prst="rect">
            <a:avLst/>
          </a:prstGeom>
          <a:noFill/>
        </p:spPr>
        <p:txBody>
          <a:bodyPr wrap="square" rtlCol="0">
            <a:spAutoFit/>
          </a:bodyPr>
          <a:lstStyle>
            <a:defPPr>
              <a:defRPr lang="ko-Kore-KR"/>
            </a:defPPr>
            <a:lvl1pPr>
              <a:defRPr sz="1000" b="0" spc="0">
                <a:latin typeface="Montserrat Medium"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ko-KR" sz="1800">
                <a:latin typeface="+mn-lt"/>
              </a:rPr>
              <a:t>Identify 1-2 </a:t>
            </a:r>
            <a:r>
              <a:rPr lang="en-US" altLang="ko-KR" sz="1800" b="1" u="sng">
                <a:solidFill>
                  <a:schemeClr val="tx2"/>
                </a:solidFill>
                <a:latin typeface="+mn-lt"/>
              </a:rPr>
              <a:t>web resources</a:t>
            </a:r>
            <a:r>
              <a:rPr lang="en-US" altLang="ko-KR" sz="1800">
                <a:solidFill>
                  <a:schemeClr val="tx2"/>
                </a:solidFill>
                <a:latin typeface="+mn-lt"/>
              </a:rPr>
              <a:t> </a:t>
            </a:r>
            <a:r>
              <a:rPr lang="en-US" altLang="ko-KR" sz="1800">
                <a:latin typeface="+mn-lt"/>
              </a:rPr>
              <a:t>with behavioral support recommendations.</a:t>
            </a:r>
          </a:p>
        </p:txBody>
      </p:sp>
      <p:pic>
        <p:nvPicPr>
          <p:cNvPr id="19" name="Picture Placeholder 18" descr="A picture containing person, indoor&#10;&#10;Description automatically generated">
            <a:extLst>
              <a:ext uri="{FF2B5EF4-FFF2-40B4-BE49-F238E27FC236}">
                <a16:creationId xmlns:a16="http://schemas.microsoft.com/office/drawing/2014/main" id="{B5AA8732-2FD8-1C7C-CBA5-066A191DCCF7}"/>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130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indoor, pipe, kazoo&#10;&#10;Description automatically generated">
            <a:extLst>
              <a:ext uri="{FF2B5EF4-FFF2-40B4-BE49-F238E27FC236}">
                <a16:creationId xmlns:a16="http://schemas.microsoft.com/office/drawing/2014/main" id="{98E39FDE-8FB2-C7D6-7B58-B6D50E3E4DD4}"/>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3600450"/>
          </a:xfrm>
        </p:spPr>
      </p:pic>
      <p:sp>
        <p:nvSpPr>
          <p:cNvPr id="11" name="모서리가 둥근 직사각형 10">
            <a:extLst>
              <a:ext uri="{FF2B5EF4-FFF2-40B4-BE49-F238E27FC236}">
                <a16:creationId xmlns:a16="http://schemas.microsoft.com/office/drawing/2014/main" id="{E7E554A9-D47D-95DD-B57E-82722B3BE74E}"/>
              </a:ext>
            </a:extLst>
          </p:cNvPr>
          <p:cNvSpPr/>
          <p:nvPr/>
        </p:nvSpPr>
        <p:spPr>
          <a:xfrm>
            <a:off x="762000" y="3429000"/>
            <a:ext cx="10668000" cy="2864224"/>
          </a:xfrm>
          <a:prstGeom prst="roundRect">
            <a:avLst>
              <a:gd name="adj" fmla="val 82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solidFill>
                <a:schemeClr val="bg1"/>
              </a:solidFill>
            </a:endParaRPr>
          </a:p>
        </p:txBody>
      </p:sp>
      <p:sp>
        <p:nvSpPr>
          <p:cNvPr id="5" name="TextBox 4">
            <a:extLst>
              <a:ext uri="{FF2B5EF4-FFF2-40B4-BE49-F238E27FC236}">
                <a16:creationId xmlns:a16="http://schemas.microsoft.com/office/drawing/2014/main" id="{C167A103-2935-5F9A-84C2-C9A9A368993B}"/>
              </a:ext>
            </a:extLst>
          </p:cNvPr>
          <p:cNvSpPr txBox="1"/>
          <p:nvPr/>
        </p:nvSpPr>
        <p:spPr>
          <a:xfrm>
            <a:off x="1070643" y="3627079"/>
            <a:ext cx="5076393" cy="707886"/>
          </a:xfrm>
          <a:prstGeom prst="rect">
            <a:avLst/>
          </a:prstGeom>
          <a:noFill/>
        </p:spPr>
        <p:txBody>
          <a:bodyPr wrap="square" rtlCol="0">
            <a:spAutoFit/>
          </a:bodyPr>
          <a:lstStyle>
            <a:defPPr>
              <a:defRPr lang="ko-Kore-KR"/>
            </a:defPPr>
            <a:lvl1pPr algn="ctr">
              <a:defRPr sz="3600" b="0" spc="-150">
                <a:latin typeface="+mj-lt"/>
              </a:defRPr>
            </a:lvl1pPr>
          </a:lstStyle>
          <a:p>
            <a:pPr algn="l"/>
            <a:r>
              <a:rPr lang="en-US" altLang="ko-KR" sz="4000">
                <a:solidFill>
                  <a:schemeClr val="accent2"/>
                </a:solidFill>
              </a:rPr>
              <a:t>Behavior Supports</a:t>
            </a:r>
            <a:endParaRPr lang="pt-BR" altLang="ko-KR" sz="4000">
              <a:solidFill>
                <a:schemeClr val="accent2"/>
              </a:solidFill>
            </a:endParaRPr>
          </a:p>
        </p:txBody>
      </p:sp>
      <p:sp>
        <p:nvSpPr>
          <p:cNvPr id="89" name="모서리가 둥근 직사각형 88">
            <a:extLst>
              <a:ext uri="{FF2B5EF4-FFF2-40B4-BE49-F238E27FC236}">
                <a16:creationId xmlns:a16="http://schemas.microsoft.com/office/drawing/2014/main" id="{A1AB5D17-CA38-EF39-45BD-9FCDADFD5AFD}"/>
              </a:ext>
            </a:extLst>
          </p:cNvPr>
          <p:cNvSpPr/>
          <p:nvPr/>
        </p:nvSpPr>
        <p:spPr>
          <a:xfrm>
            <a:off x="9134223" y="3824675"/>
            <a:ext cx="2521986" cy="2297345"/>
          </a:xfrm>
          <a:prstGeom prst="roundRect">
            <a:avLst>
              <a:gd name="adj" fmla="val 87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solidFill>
                <a:schemeClr val="bg1"/>
              </a:solidFill>
            </a:endParaRPr>
          </a:p>
        </p:txBody>
      </p:sp>
      <p:sp>
        <p:nvSpPr>
          <p:cNvPr id="126" name="TextBox 125">
            <a:extLst>
              <a:ext uri="{FF2B5EF4-FFF2-40B4-BE49-F238E27FC236}">
                <a16:creationId xmlns:a16="http://schemas.microsoft.com/office/drawing/2014/main" id="{EA6EC8A2-BEF8-3C8B-D9B9-B0A8AC109E86}"/>
              </a:ext>
            </a:extLst>
          </p:cNvPr>
          <p:cNvSpPr txBox="1"/>
          <p:nvPr/>
        </p:nvSpPr>
        <p:spPr>
          <a:xfrm>
            <a:off x="1070643" y="4446892"/>
            <a:ext cx="4642909" cy="1587486"/>
          </a:xfrm>
          <a:prstGeom prst="rect">
            <a:avLst/>
          </a:prstGeom>
          <a:noFill/>
        </p:spPr>
        <p:txBody>
          <a:bodyPr wrap="square" rtlCol="0">
            <a:spAutoFit/>
          </a:bodyPr>
          <a:lstStyle>
            <a:defPPr>
              <a:defRPr lang="ko-Kore-KR"/>
            </a:defPPr>
            <a:lvl1pPr>
              <a:lnSpc>
                <a:spcPct val="150000"/>
              </a:lnSpc>
              <a:defRPr sz="1050" b="0" i="1">
                <a:solidFill>
                  <a:schemeClr val="tx1">
                    <a:lumMod val="50000"/>
                    <a:lumOff val="50000"/>
                  </a:schemeClr>
                </a:solidFill>
              </a:defRPr>
            </a:lvl1pPr>
          </a:lstStyle>
          <a:p>
            <a:pPr>
              <a:lnSpc>
                <a:spcPct val="109000"/>
              </a:lnSpc>
              <a:spcBef>
                <a:spcPts val="600"/>
              </a:spcBef>
            </a:pPr>
            <a:r>
              <a:rPr lang="en-US" altLang="ko-KR" sz="1800" i="0">
                <a:solidFill>
                  <a:schemeClr val="bg1"/>
                </a:solidFill>
              </a:rPr>
              <a:t>“Behavior supports” is a broad term that refers to proactive accommodations, and prevention-focused supports that enable students with behavior manifestations of their disability to participate in Job Corps.</a:t>
            </a:r>
          </a:p>
        </p:txBody>
      </p:sp>
      <p:cxnSp>
        <p:nvCxnSpPr>
          <p:cNvPr id="4" name="직선 연결선[R] 3">
            <a:extLst>
              <a:ext uri="{FF2B5EF4-FFF2-40B4-BE49-F238E27FC236}">
                <a16:creationId xmlns:a16="http://schemas.microsoft.com/office/drawing/2014/main" id="{290CD88F-03B7-D59E-5EC8-A8DDB7616ED9}"/>
              </a:ext>
            </a:extLst>
          </p:cNvPr>
          <p:cNvCxnSpPr>
            <a:cxnSpLocks/>
          </p:cNvCxnSpPr>
          <p:nvPr/>
        </p:nvCxnSpPr>
        <p:spPr>
          <a:xfrm>
            <a:off x="6870732" y="4100474"/>
            <a:ext cx="0" cy="15493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모서리가 둥근 직사각형 5">
            <a:extLst>
              <a:ext uri="{FF2B5EF4-FFF2-40B4-BE49-F238E27FC236}">
                <a16:creationId xmlns:a16="http://schemas.microsoft.com/office/drawing/2014/main" id="{D1C0D89B-5CEF-41B6-24AF-437FC8F9FC8F}"/>
              </a:ext>
            </a:extLst>
          </p:cNvPr>
          <p:cNvSpPr/>
          <p:nvPr/>
        </p:nvSpPr>
        <p:spPr>
          <a:xfrm>
            <a:off x="5940900" y="3824675"/>
            <a:ext cx="2521986" cy="2297345"/>
          </a:xfrm>
          <a:prstGeom prst="roundRect">
            <a:avLst>
              <a:gd name="adj" fmla="val 87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solidFill>
                <a:schemeClr val="bg1"/>
              </a:solidFill>
            </a:endParaRPr>
          </a:p>
        </p:txBody>
      </p:sp>
      <p:sp>
        <p:nvSpPr>
          <p:cNvPr id="13" name="TextBox 12">
            <a:extLst>
              <a:ext uri="{FF2B5EF4-FFF2-40B4-BE49-F238E27FC236}">
                <a16:creationId xmlns:a16="http://schemas.microsoft.com/office/drawing/2014/main" id="{3E067A41-E311-3D2A-6AA0-BD4F8AA466DE}"/>
              </a:ext>
            </a:extLst>
          </p:cNvPr>
          <p:cNvSpPr txBox="1"/>
          <p:nvPr/>
        </p:nvSpPr>
        <p:spPr>
          <a:xfrm>
            <a:off x="6031564" y="4190727"/>
            <a:ext cx="2340659" cy="1583639"/>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pt-BR" altLang="ko-KR" sz="1800">
                <a:solidFill>
                  <a:schemeClr val="bg1"/>
                </a:solidFill>
                <a:latin typeface="+mj-lt"/>
              </a:rPr>
              <a:t>Review the Student’s </a:t>
            </a:r>
            <a:r>
              <a:rPr lang="pt-BR" altLang="ko-KR" sz="1800" b="1" u="sng">
                <a:solidFill>
                  <a:schemeClr val="bg1"/>
                </a:solidFill>
                <a:latin typeface="+mj-lt"/>
              </a:rPr>
              <a:t>History </a:t>
            </a:r>
            <a:r>
              <a:rPr lang="pt-BR" altLang="ko-KR" sz="1800">
                <a:solidFill>
                  <a:schemeClr val="bg1"/>
                </a:solidFill>
                <a:latin typeface="+mj-lt"/>
              </a:rPr>
              <a:t>of Behavioral Concerns and Supports!</a:t>
            </a:r>
          </a:p>
        </p:txBody>
      </p:sp>
      <p:sp>
        <p:nvSpPr>
          <p:cNvPr id="8" name="TextBox 7">
            <a:extLst>
              <a:ext uri="{FF2B5EF4-FFF2-40B4-BE49-F238E27FC236}">
                <a16:creationId xmlns:a16="http://schemas.microsoft.com/office/drawing/2014/main" id="{63E9AB36-1C98-A3C5-6C93-2851E6FB0B8C}"/>
              </a:ext>
            </a:extLst>
          </p:cNvPr>
          <p:cNvSpPr txBox="1"/>
          <p:nvPr/>
        </p:nvSpPr>
        <p:spPr>
          <a:xfrm>
            <a:off x="9224886" y="3888785"/>
            <a:ext cx="2340659" cy="2187522"/>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pt-BR" altLang="ko-KR" sz="1800">
                <a:solidFill>
                  <a:schemeClr val="bg1"/>
                </a:solidFill>
                <a:latin typeface="+mj-lt"/>
              </a:rPr>
              <a:t>Ensure that all functional limitations from ALL disclosed conditions are discussed for support needs.</a:t>
            </a:r>
          </a:p>
        </p:txBody>
      </p:sp>
    </p:spTree>
    <p:extLst>
      <p:ext uri="{BB962C8B-B14F-4D97-AF65-F5344CB8AC3E}">
        <p14:creationId xmlns:p14="http://schemas.microsoft.com/office/powerpoint/2010/main" val="2552710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0" y="0"/>
            <a:ext cx="42436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851C1486-3C72-F2FA-099B-6A116CE27895}"/>
              </a:ext>
            </a:extLst>
          </p:cNvPr>
          <p:cNvSpPr txBox="1"/>
          <p:nvPr/>
        </p:nvSpPr>
        <p:spPr>
          <a:xfrm>
            <a:off x="8663199" y="261688"/>
            <a:ext cx="3166044" cy="1885581"/>
          </a:xfrm>
          <a:prstGeom prst="rect">
            <a:avLst/>
          </a:prstGeom>
          <a:noFill/>
        </p:spPr>
        <p:txBody>
          <a:bodyPr wrap="square" rtlCol="0">
            <a:spAutoFit/>
          </a:bodyPr>
          <a:lstStyle>
            <a:defPPr>
              <a:defRPr lang="ko-Kore-KR"/>
            </a:defPPr>
            <a:lvl1pPr>
              <a:lnSpc>
                <a:spcPct val="150000"/>
              </a:lnSpc>
              <a:defRPr sz="1200" b="0" i="0">
                <a:latin typeface="+mj-lt"/>
              </a:defRPr>
            </a:lvl1pPr>
          </a:lstStyle>
          <a:p>
            <a:pPr>
              <a:lnSpc>
                <a:spcPct val="109000"/>
              </a:lnSpc>
              <a:spcBef>
                <a:spcPts val="600"/>
              </a:spcBef>
            </a:pPr>
            <a:r>
              <a:rPr lang="pt-BR" altLang="ko-KR" sz="1800"/>
              <a:t>Students with behaviorally related functional limitations </a:t>
            </a:r>
            <a:r>
              <a:rPr lang="pt-BR" altLang="ko-KR" sz="1800" b="1" u="sng"/>
              <a:t>are entitled</a:t>
            </a:r>
            <a:r>
              <a:rPr lang="pt-BR" altLang="ko-KR" sz="1800"/>
              <a:t> to behaviorally related disability accommodations.</a:t>
            </a:r>
          </a:p>
        </p:txBody>
      </p:sp>
      <p:sp>
        <p:nvSpPr>
          <p:cNvPr id="7" name="모서리가 둥근 직사각형 6">
            <a:extLst>
              <a:ext uri="{FF2B5EF4-FFF2-40B4-BE49-F238E27FC236}">
                <a16:creationId xmlns:a16="http://schemas.microsoft.com/office/drawing/2014/main" id="{29949B2A-9492-B4EC-F914-C8EB0400A3E1}"/>
              </a:ext>
            </a:extLst>
          </p:cNvPr>
          <p:cNvSpPr/>
          <p:nvPr/>
        </p:nvSpPr>
        <p:spPr>
          <a:xfrm>
            <a:off x="7648851" y="904934"/>
            <a:ext cx="599090" cy="59909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8" name="TextBox 7">
            <a:extLst>
              <a:ext uri="{FF2B5EF4-FFF2-40B4-BE49-F238E27FC236}">
                <a16:creationId xmlns:a16="http://schemas.microsoft.com/office/drawing/2014/main" id="{614B51DF-46ED-2D9D-B649-EB776206F0AF}"/>
              </a:ext>
            </a:extLst>
          </p:cNvPr>
          <p:cNvSpPr txBox="1"/>
          <p:nvPr/>
        </p:nvSpPr>
        <p:spPr>
          <a:xfrm>
            <a:off x="7472796" y="1004424"/>
            <a:ext cx="951200" cy="400110"/>
          </a:xfrm>
          <a:prstGeom prst="rect">
            <a:avLst/>
          </a:prstGeom>
          <a:noFill/>
        </p:spPr>
        <p:txBody>
          <a:bodyPr wrap="square" rtlCol="0">
            <a:spAutoFit/>
          </a:bodyPr>
          <a:lstStyle>
            <a:defPPr>
              <a:defRPr lang="ko-Kore-KR"/>
            </a:defPPr>
            <a:lvl1pPr algn="ctr">
              <a:defRPr sz="3600" b="0" spc="-150">
                <a:latin typeface="+mj-lt"/>
              </a:defRPr>
            </a:lvl1pPr>
          </a:lstStyle>
          <a:p>
            <a:r>
              <a:rPr lang="en-US" altLang="ko-KR" sz="2000">
                <a:solidFill>
                  <a:schemeClr val="bg1"/>
                </a:solidFill>
              </a:rPr>
              <a:t>1</a:t>
            </a:r>
            <a:endParaRPr lang="pt-BR" altLang="ko-KR" sz="2000">
              <a:solidFill>
                <a:schemeClr val="bg1"/>
              </a:solidFill>
            </a:endParaRPr>
          </a:p>
        </p:txBody>
      </p:sp>
      <p:sp>
        <p:nvSpPr>
          <p:cNvPr id="13" name="모서리가 둥근 직사각형 12">
            <a:extLst>
              <a:ext uri="{FF2B5EF4-FFF2-40B4-BE49-F238E27FC236}">
                <a16:creationId xmlns:a16="http://schemas.microsoft.com/office/drawing/2014/main" id="{C6790281-C63D-B2D3-8BD8-CD3F5B812691}"/>
              </a:ext>
            </a:extLst>
          </p:cNvPr>
          <p:cNvSpPr/>
          <p:nvPr/>
        </p:nvSpPr>
        <p:spPr>
          <a:xfrm>
            <a:off x="7648851" y="2923808"/>
            <a:ext cx="599090" cy="59909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4" name="TextBox 13">
            <a:extLst>
              <a:ext uri="{FF2B5EF4-FFF2-40B4-BE49-F238E27FC236}">
                <a16:creationId xmlns:a16="http://schemas.microsoft.com/office/drawing/2014/main" id="{F525F0EC-4B51-9EA4-B441-9ECCF5BFB7AC}"/>
              </a:ext>
            </a:extLst>
          </p:cNvPr>
          <p:cNvSpPr txBox="1"/>
          <p:nvPr/>
        </p:nvSpPr>
        <p:spPr>
          <a:xfrm>
            <a:off x="7472796" y="3023298"/>
            <a:ext cx="951200" cy="400110"/>
          </a:xfrm>
          <a:prstGeom prst="rect">
            <a:avLst/>
          </a:prstGeom>
          <a:noFill/>
        </p:spPr>
        <p:txBody>
          <a:bodyPr wrap="square" rtlCol="0">
            <a:spAutoFit/>
          </a:bodyPr>
          <a:lstStyle>
            <a:defPPr>
              <a:defRPr lang="ko-Kore-KR"/>
            </a:defPPr>
            <a:lvl1pPr algn="ctr">
              <a:defRPr sz="3600" b="0" spc="-150">
                <a:latin typeface="+mj-lt"/>
              </a:defRPr>
            </a:lvl1pPr>
          </a:lstStyle>
          <a:p>
            <a:r>
              <a:rPr lang="en-US" altLang="ko-KR" sz="2000">
                <a:solidFill>
                  <a:schemeClr val="bg1"/>
                </a:solidFill>
              </a:rPr>
              <a:t>2</a:t>
            </a:r>
            <a:endParaRPr lang="pt-BR" altLang="ko-KR" sz="2000">
              <a:solidFill>
                <a:schemeClr val="bg1"/>
              </a:solidFill>
            </a:endParaRPr>
          </a:p>
        </p:txBody>
      </p:sp>
      <p:sp>
        <p:nvSpPr>
          <p:cNvPr id="18" name="모서리가 둥근 직사각형 17">
            <a:extLst>
              <a:ext uri="{FF2B5EF4-FFF2-40B4-BE49-F238E27FC236}">
                <a16:creationId xmlns:a16="http://schemas.microsoft.com/office/drawing/2014/main" id="{EDB88BF1-B838-73EB-32E1-6FBBA4C4D722}"/>
              </a:ext>
            </a:extLst>
          </p:cNvPr>
          <p:cNvSpPr/>
          <p:nvPr/>
        </p:nvSpPr>
        <p:spPr>
          <a:xfrm>
            <a:off x="7648851" y="4942683"/>
            <a:ext cx="599090" cy="59909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9" name="TextBox 18">
            <a:extLst>
              <a:ext uri="{FF2B5EF4-FFF2-40B4-BE49-F238E27FC236}">
                <a16:creationId xmlns:a16="http://schemas.microsoft.com/office/drawing/2014/main" id="{89C9AD17-8BD3-0CC1-72D7-740C693F5D42}"/>
              </a:ext>
            </a:extLst>
          </p:cNvPr>
          <p:cNvSpPr txBox="1"/>
          <p:nvPr/>
        </p:nvSpPr>
        <p:spPr>
          <a:xfrm>
            <a:off x="7472796" y="5042173"/>
            <a:ext cx="951200" cy="400110"/>
          </a:xfrm>
          <a:prstGeom prst="rect">
            <a:avLst/>
          </a:prstGeom>
          <a:noFill/>
        </p:spPr>
        <p:txBody>
          <a:bodyPr wrap="square" rtlCol="0">
            <a:spAutoFit/>
          </a:bodyPr>
          <a:lstStyle>
            <a:defPPr>
              <a:defRPr lang="ko-Kore-KR"/>
            </a:defPPr>
            <a:lvl1pPr algn="ctr">
              <a:defRPr sz="3600" b="0" spc="-150">
                <a:latin typeface="+mj-lt"/>
              </a:defRPr>
            </a:lvl1pPr>
          </a:lstStyle>
          <a:p>
            <a:r>
              <a:rPr lang="en-US" altLang="ko-KR" sz="2000">
                <a:solidFill>
                  <a:schemeClr val="bg1"/>
                </a:solidFill>
              </a:rPr>
              <a:t>3</a:t>
            </a:r>
            <a:endParaRPr lang="pt-BR" altLang="ko-KR" sz="2000">
              <a:solidFill>
                <a:schemeClr val="bg1"/>
              </a:solidFill>
            </a:endParaRPr>
          </a:p>
        </p:txBody>
      </p:sp>
      <p:sp>
        <p:nvSpPr>
          <p:cNvPr id="36" name="TextBox 35">
            <a:extLst>
              <a:ext uri="{FF2B5EF4-FFF2-40B4-BE49-F238E27FC236}">
                <a16:creationId xmlns:a16="http://schemas.microsoft.com/office/drawing/2014/main" id="{D5C9B8D5-5901-BDD0-6480-4D4DB22B15DA}"/>
              </a:ext>
            </a:extLst>
          </p:cNvPr>
          <p:cNvSpPr txBox="1"/>
          <p:nvPr/>
        </p:nvSpPr>
        <p:spPr>
          <a:xfrm>
            <a:off x="181671" y="2372140"/>
            <a:ext cx="3961704" cy="2308324"/>
          </a:xfrm>
          <a:prstGeom prst="rect">
            <a:avLst/>
          </a:prstGeom>
          <a:noFill/>
        </p:spPr>
        <p:txBody>
          <a:bodyPr wrap="square" rtlCol="0">
            <a:spAutoFit/>
          </a:bodyPr>
          <a:lstStyle>
            <a:defPPr>
              <a:defRPr lang="ko-Kore-KR"/>
            </a:defPPr>
            <a:lvl1pPr algn="ctr">
              <a:defRPr sz="3600" b="0" spc="-150">
                <a:latin typeface="+mj-lt"/>
              </a:defRPr>
            </a:lvl1pPr>
          </a:lstStyle>
          <a:p>
            <a:pPr defTabSz="1625382" latinLnBrk="1"/>
            <a:r>
              <a:rPr lang="en-US" altLang="ko-KR" spc="60">
                <a:ln>
                  <a:solidFill>
                    <a:schemeClr val="tx1">
                      <a:alpha val="0"/>
                    </a:schemeClr>
                  </a:solidFill>
                </a:ln>
                <a:solidFill>
                  <a:schemeClr val="accent2"/>
                </a:solidFill>
                <a:ea typeface="맑은 고딕" panose="020B0503020000020004" pitchFamily="50" charset="-127"/>
                <a:cs typeface="Calibri" panose="020F0502020204030204" pitchFamily="34" charset="0"/>
              </a:rPr>
              <a:t>Why We Use Behavior Supports in Job Corps!</a:t>
            </a:r>
          </a:p>
        </p:txBody>
      </p:sp>
      <p:sp>
        <p:nvSpPr>
          <p:cNvPr id="2" name="TextBox 1">
            <a:extLst>
              <a:ext uri="{FF2B5EF4-FFF2-40B4-BE49-F238E27FC236}">
                <a16:creationId xmlns:a16="http://schemas.microsoft.com/office/drawing/2014/main" id="{EDE35167-5FE8-F2B3-9634-F494C6C85225}"/>
              </a:ext>
            </a:extLst>
          </p:cNvPr>
          <p:cNvSpPr txBox="1"/>
          <p:nvPr/>
        </p:nvSpPr>
        <p:spPr>
          <a:xfrm>
            <a:off x="8663199" y="2733475"/>
            <a:ext cx="3166044" cy="979755"/>
          </a:xfrm>
          <a:prstGeom prst="rect">
            <a:avLst/>
          </a:prstGeom>
          <a:noFill/>
        </p:spPr>
        <p:txBody>
          <a:bodyPr wrap="square" rtlCol="0">
            <a:spAutoFit/>
          </a:bodyPr>
          <a:lstStyle>
            <a:defPPr>
              <a:defRPr lang="ko-Kore-KR"/>
            </a:defPPr>
            <a:lvl1pPr>
              <a:lnSpc>
                <a:spcPct val="150000"/>
              </a:lnSpc>
              <a:defRPr sz="1200" b="0" i="0">
                <a:latin typeface="+mj-lt"/>
              </a:defRPr>
            </a:lvl1pPr>
          </a:lstStyle>
          <a:p>
            <a:pPr>
              <a:lnSpc>
                <a:spcPct val="109000"/>
              </a:lnSpc>
              <a:spcBef>
                <a:spcPts val="600"/>
              </a:spcBef>
            </a:pPr>
            <a:r>
              <a:rPr lang="en-US" altLang="ko-KR" sz="1800"/>
              <a:t>Reinforcing positive and effective behaviors can benefit ALL students.</a:t>
            </a:r>
          </a:p>
        </p:txBody>
      </p:sp>
      <p:sp>
        <p:nvSpPr>
          <p:cNvPr id="3" name="TextBox 2">
            <a:extLst>
              <a:ext uri="{FF2B5EF4-FFF2-40B4-BE49-F238E27FC236}">
                <a16:creationId xmlns:a16="http://schemas.microsoft.com/office/drawing/2014/main" id="{35237E00-D00D-0ED8-F6B7-83A3DD4F0967}"/>
              </a:ext>
            </a:extLst>
          </p:cNvPr>
          <p:cNvSpPr txBox="1"/>
          <p:nvPr/>
        </p:nvSpPr>
        <p:spPr>
          <a:xfrm>
            <a:off x="8663199" y="4148467"/>
            <a:ext cx="3166044" cy="2187522"/>
          </a:xfrm>
          <a:prstGeom prst="rect">
            <a:avLst/>
          </a:prstGeom>
          <a:noFill/>
        </p:spPr>
        <p:txBody>
          <a:bodyPr wrap="square" rtlCol="0">
            <a:spAutoFit/>
          </a:bodyPr>
          <a:lstStyle>
            <a:defPPr>
              <a:defRPr lang="ko-Kore-KR"/>
            </a:defPPr>
            <a:lvl1pPr>
              <a:lnSpc>
                <a:spcPct val="150000"/>
              </a:lnSpc>
              <a:defRPr sz="1200" b="0" i="0">
                <a:latin typeface="+mj-lt"/>
              </a:defRPr>
            </a:lvl1pPr>
          </a:lstStyle>
          <a:p>
            <a:pPr>
              <a:lnSpc>
                <a:spcPct val="109000"/>
              </a:lnSpc>
              <a:spcBef>
                <a:spcPts val="600"/>
              </a:spcBef>
            </a:pPr>
            <a:r>
              <a:rPr lang="en-US" altLang="ko-KR" sz="1800"/>
              <a:t>Successfully increasing center-wide positive behaviors for all students can lead to the development of a positive normative culture.</a:t>
            </a:r>
          </a:p>
        </p:txBody>
      </p:sp>
      <p:pic>
        <p:nvPicPr>
          <p:cNvPr id="23" name="Picture Placeholder 22" descr="A picture containing person, outdoor&#10;&#10;Description automatically generated">
            <a:extLst>
              <a:ext uri="{FF2B5EF4-FFF2-40B4-BE49-F238E27FC236}">
                <a16:creationId xmlns:a16="http://schemas.microsoft.com/office/drawing/2014/main" id="{46B580F8-B85B-B5D8-D1E8-8CE1A9065DD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243388" y="0"/>
            <a:ext cx="3228975" cy="6858000"/>
          </a:xfrm>
        </p:spPr>
      </p:pic>
    </p:spTree>
    <p:extLst>
      <p:ext uri="{BB962C8B-B14F-4D97-AF65-F5344CB8AC3E}">
        <p14:creationId xmlns:p14="http://schemas.microsoft.com/office/powerpoint/2010/main" val="5702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0" y="0"/>
            <a:ext cx="42436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851C1486-3C72-F2FA-099B-6A116CE27895}"/>
              </a:ext>
            </a:extLst>
          </p:cNvPr>
          <p:cNvSpPr txBox="1"/>
          <p:nvPr/>
        </p:nvSpPr>
        <p:spPr>
          <a:xfrm>
            <a:off x="8386763" y="814910"/>
            <a:ext cx="3581302" cy="5662769"/>
          </a:xfrm>
          <a:prstGeom prst="rect">
            <a:avLst/>
          </a:prstGeom>
          <a:noFill/>
        </p:spPr>
        <p:txBody>
          <a:bodyPr wrap="square" rtlCol="0">
            <a:spAutoFit/>
          </a:bodyPr>
          <a:lstStyle>
            <a:defPPr>
              <a:defRPr lang="ko-Kore-KR"/>
            </a:defPPr>
            <a:lvl1pPr>
              <a:lnSpc>
                <a:spcPct val="150000"/>
              </a:lnSpc>
              <a:defRPr sz="1200" b="0" i="0">
                <a:latin typeface="+mj-lt"/>
              </a:defRPr>
            </a:lvl1pPr>
          </a:lstStyle>
          <a:p>
            <a:pPr>
              <a:lnSpc>
                <a:spcPct val="109000"/>
              </a:lnSpc>
              <a:spcBef>
                <a:spcPts val="600"/>
              </a:spcBef>
            </a:pPr>
            <a:r>
              <a:rPr lang="en-US" altLang="ko-KR" sz="1800"/>
              <a:t>Creating an environment that emphasizes self-regulated positive behaviors can reflect aspects of some post-Job Corps employment positions.</a:t>
            </a:r>
          </a:p>
          <a:p>
            <a:pPr>
              <a:lnSpc>
                <a:spcPct val="109000"/>
              </a:lnSpc>
              <a:spcBef>
                <a:spcPts val="600"/>
              </a:spcBef>
            </a:pPr>
            <a:r>
              <a:rPr lang="en-US" altLang="ko-KR" sz="1800" i="1"/>
              <a:t>Example:</a:t>
            </a:r>
            <a:r>
              <a:rPr lang="en-US" altLang="ko-KR" sz="1800"/>
              <a:t> Consistent growth of an employee’s skills and gains in the workplace can lead to success in the form of promotions, raises, performance-based awards, etc.</a:t>
            </a:r>
          </a:p>
          <a:p>
            <a:pPr>
              <a:lnSpc>
                <a:spcPct val="109000"/>
              </a:lnSpc>
              <a:spcBef>
                <a:spcPts val="600"/>
              </a:spcBef>
            </a:pPr>
            <a:r>
              <a:rPr lang="en-US" altLang="ko-KR" sz="1800"/>
              <a:t>Emphasis on independence-related behaviors can assist students in learning to self-regulate and building their intrinsic (internal) motivation.</a:t>
            </a:r>
          </a:p>
        </p:txBody>
      </p:sp>
      <p:sp>
        <p:nvSpPr>
          <p:cNvPr id="7" name="모서리가 둥근 직사각형 6">
            <a:extLst>
              <a:ext uri="{FF2B5EF4-FFF2-40B4-BE49-F238E27FC236}">
                <a16:creationId xmlns:a16="http://schemas.microsoft.com/office/drawing/2014/main" id="{29949B2A-9492-B4EC-F914-C8EB0400A3E1}"/>
              </a:ext>
            </a:extLst>
          </p:cNvPr>
          <p:cNvSpPr/>
          <p:nvPr/>
        </p:nvSpPr>
        <p:spPr>
          <a:xfrm>
            <a:off x="7648851" y="904934"/>
            <a:ext cx="599090" cy="59909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8" name="TextBox 7">
            <a:extLst>
              <a:ext uri="{FF2B5EF4-FFF2-40B4-BE49-F238E27FC236}">
                <a16:creationId xmlns:a16="http://schemas.microsoft.com/office/drawing/2014/main" id="{614B51DF-46ED-2D9D-B649-EB776206F0AF}"/>
              </a:ext>
            </a:extLst>
          </p:cNvPr>
          <p:cNvSpPr txBox="1"/>
          <p:nvPr/>
        </p:nvSpPr>
        <p:spPr>
          <a:xfrm>
            <a:off x="7472796" y="1004424"/>
            <a:ext cx="951200" cy="400110"/>
          </a:xfrm>
          <a:prstGeom prst="rect">
            <a:avLst/>
          </a:prstGeom>
          <a:noFill/>
        </p:spPr>
        <p:txBody>
          <a:bodyPr wrap="square" rtlCol="0">
            <a:spAutoFit/>
          </a:bodyPr>
          <a:lstStyle>
            <a:defPPr>
              <a:defRPr lang="ko-Kore-KR"/>
            </a:defPPr>
            <a:lvl1pPr algn="ctr">
              <a:defRPr sz="3600" b="0" spc="-150">
                <a:latin typeface="+mj-lt"/>
              </a:defRPr>
            </a:lvl1pPr>
          </a:lstStyle>
          <a:p>
            <a:r>
              <a:rPr lang="en-US" altLang="ko-KR" sz="2000">
                <a:solidFill>
                  <a:schemeClr val="bg1"/>
                </a:solidFill>
              </a:rPr>
              <a:t>4</a:t>
            </a:r>
            <a:endParaRPr lang="pt-BR" altLang="ko-KR" sz="2000">
              <a:solidFill>
                <a:schemeClr val="bg1"/>
              </a:solidFill>
            </a:endParaRPr>
          </a:p>
        </p:txBody>
      </p:sp>
      <p:sp>
        <p:nvSpPr>
          <p:cNvPr id="36" name="TextBox 35">
            <a:extLst>
              <a:ext uri="{FF2B5EF4-FFF2-40B4-BE49-F238E27FC236}">
                <a16:creationId xmlns:a16="http://schemas.microsoft.com/office/drawing/2014/main" id="{D5C9B8D5-5901-BDD0-6480-4D4DB22B15DA}"/>
              </a:ext>
            </a:extLst>
          </p:cNvPr>
          <p:cNvSpPr txBox="1"/>
          <p:nvPr/>
        </p:nvSpPr>
        <p:spPr>
          <a:xfrm>
            <a:off x="181671" y="2372140"/>
            <a:ext cx="3961704" cy="2308324"/>
          </a:xfrm>
          <a:prstGeom prst="rect">
            <a:avLst/>
          </a:prstGeom>
          <a:noFill/>
        </p:spPr>
        <p:txBody>
          <a:bodyPr wrap="square" rtlCol="0">
            <a:spAutoFit/>
          </a:bodyPr>
          <a:lstStyle>
            <a:defPPr>
              <a:defRPr lang="ko-Kore-KR"/>
            </a:defPPr>
            <a:lvl1pPr algn="ctr">
              <a:defRPr sz="3600" b="0" spc="-150">
                <a:latin typeface="+mj-lt"/>
              </a:defRPr>
            </a:lvl1pPr>
          </a:lstStyle>
          <a:p>
            <a:pPr defTabSz="1625382" latinLnBrk="1"/>
            <a:r>
              <a:rPr lang="en-US" altLang="ko-KR" spc="60">
                <a:ln>
                  <a:solidFill>
                    <a:schemeClr val="tx1">
                      <a:alpha val="0"/>
                    </a:schemeClr>
                  </a:solidFill>
                </a:ln>
                <a:solidFill>
                  <a:schemeClr val="accent2"/>
                </a:solidFill>
                <a:ea typeface="맑은 고딕" panose="020B0503020000020004" pitchFamily="50" charset="-127"/>
                <a:cs typeface="Calibri" panose="020F0502020204030204" pitchFamily="34" charset="0"/>
              </a:rPr>
              <a:t>Why We Use Behavior Supports in Job Corps! </a:t>
            </a:r>
            <a:r>
              <a:rPr lang="en-US" altLang="ko-KR" sz="1800" spc="60">
                <a:ln>
                  <a:solidFill>
                    <a:schemeClr val="tx1">
                      <a:alpha val="0"/>
                    </a:schemeClr>
                  </a:solidFill>
                </a:ln>
                <a:solidFill>
                  <a:schemeClr val="accent2"/>
                </a:solidFill>
                <a:ea typeface="맑은 고딕" panose="020B0503020000020004" pitchFamily="50" charset="-127"/>
                <a:cs typeface="Calibri" panose="020F0502020204030204" pitchFamily="34" charset="0"/>
              </a:rPr>
              <a:t>(cont.)</a:t>
            </a:r>
          </a:p>
        </p:txBody>
      </p:sp>
      <p:pic>
        <p:nvPicPr>
          <p:cNvPr id="23" name="Picture Placeholder 22" descr="A picture containing person, outdoor&#10;&#10;Description automatically generated">
            <a:extLst>
              <a:ext uri="{FF2B5EF4-FFF2-40B4-BE49-F238E27FC236}">
                <a16:creationId xmlns:a16="http://schemas.microsoft.com/office/drawing/2014/main" id="{46B580F8-B85B-B5D8-D1E8-8CE1A9065DD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243388" y="0"/>
            <a:ext cx="3228975" cy="6858000"/>
          </a:xfrm>
        </p:spPr>
      </p:pic>
    </p:spTree>
    <p:extLst>
      <p:ext uri="{BB962C8B-B14F-4D97-AF65-F5344CB8AC3E}">
        <p14:creationId xmlns:p14="http://schemas.microsoft.com/office/powerpoint/2010/main" val="1530603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개체 틀 11" descr="실내, 벽, 손바닥, 식물이(가) 표시된 사진&#10;&#10;자동 생성된 설명">
            <a:extLst>
              <a:ext uri="{FF2B5EF4-FFF2-40B4-BE49-F238E27FC236}">
                <a16:creationId xmlns:a16="http://schemas.microsoft.com/office/drawing/2014/main" id="{6CA52B48-8B8F-56D0-0D15-2F3F55C49A17}"/>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0" y="2261937"/>
            <a:ext cx="12191999" cy="3384884"/>
          </a:xfrm>
        </p:spPr>
      </p:pic>
      <p:sp>
        <p:nvSpPr>
          <p:cNvPr id="9" name="TextBox 8">
            <a:extLst>
              <a:ext uri="{FF2B5EF4-FFF2-40B4-BE49-F238E27FC236}">
                <a16:creationId xmlns:a16="http://schemas.microsoft.com/office/drawing/2014/main" id="{506CC184-ABC7-89D4-7298-C71A0098A184}"/>
              </a:ext>
            </a:extLst>
          </p:cNvPr>
          <p:cNvSpPr txBox="1"/>
          <p:nvPr/>
        </p:nvSpPr>
        <p:spPr>
          <a:xfrm>
            <a:off x="2814280" y="564848"/>
            <a:ext cx="6563440" cy="646331"/>
          </a:xfrm>
          <a:prstGeom prst="rect">
            <a:avLst/>
          </a:prstGeom>
          <a:noFill/>
        </p:spPr>
        <p:txBody>
          <a:bodyPr wrap="square" rtlCol="0">
            <a:spAutoFit/>
          </a:bodyPr>
          <a:lstStyle>
            <a:defPPr>
              <a:defRPr lang="ko-Kore-KR"/>
            </a:defPPr>
            <a:lvl1pPr algn="ctr">
              <a:defRPr sz="3600" b="0" spc="-150">
                <a:latin typeface="+mj-lt"/>
              </a:defRPr>
            </a:lvl1pPr>
          </a:lstStyle>
          <a:p>
            <a:r>
              <a:rPr lang="en-US" altLang="ko-KR">
                <a:solidFill>
                  <a:schemeClr val="accent1"/>
                </a:solidFill>
              </a:rPr>
              <a:t>First Things First</a:t>
            </a:r>
            <a:endParaRPr lang="pt-BR" altLang="ko-KR">
              <a:solidFill>
                <a:schemeClr val="accent1"/>
              </a:solidFill>
            </a:endParaRPr>
          </a:p>
        </p:txBody>
      </p:sp>
      <p:sp>
        <p:nvSpPr>
          <p:cNvPr id="10" name="TextBox 9">
            <a:extLst>
              <a:ext uri="{FF2B5EF4-FFF2-40B4-BE49-F238E27FC236}">
                <a16:creationId xmlns:a16="http://schemas.microsoft.com/office/drawing/2014/main" id="{295B1B48-C1EB-73E2-82CE-93D572A8AE6B}"/>
              </a:ext>
            </a:extLst>
          </p:cNvPr>
          <p:cNvSpPr txBox="1"/>
          <p:nvPr/>
        </p:nvSpPr>
        <p:spPr>
          <a:xfrm>
            <a:off x="1310912" y="1241016"/>
            <a:ext cx="9311367" cy="878061"/>
          </a:xfrm>
          <a:prstGeom prst="rect">
            <a:avLst/>
          </a:prstGeom>
          <a:noFill/>
        </p:spPr>
        <p:txBody>
          <a:bodyPr wrap="square" rtlCol="0">
            <a:spAutoFit/>
          </a:bodyPr>
          <a:lstStyle>
            <a:defPPr>
              <a:defRPr lang="ko-Kore-KR"/>
            </a:defPPr>
            <a:lvl1pPr>
              <a:lnSpc>
                <a:spcPct val="150000"/>
              </a:lnSpc>
              <a:defRPr sz="1050" b="0" i="1">
                <a:solidFill>
                  <a:schemeClr val="tx1">
                    <a:lumMod val="50000"/>
                    <a:lumOff val="50000"/>
                  </a:schemeClr>
                </a:solidFill>
              </a:defRPr>
            </a:lvl1pPr>
          </a:lstStyle>
          <a:p>
            <a:pPr algn="ctr">
              <a:lnSpc>
                <a:spcPct val="109000"/>
              </a:lnSpc>
              <a:spcBef>
                <a:spcPts val="600"/>
              </a:spcBef>
            </a:pPr>
            <a:r>
              <a:rPr lang="en-US" altLang="ko-KR" sz="2400" i="0">
                <a:solidFill>
                  <a:schemeClr val="tx1"/>
                </a:solidFill>
              </a:rPr>
              <a:t>When identifying new accommodations for students who previously had behavior supports in a school setting, remember:</a:t>
            </a:r>
          </a:p>
        </p:txBody>
      </p:sp>
      <p:sp>
        <p:nvSpPr>
          <p:cNvPr id="13" name="모서리가 둥근 직사각형 12">
            <a:extLst>
              <a:ext uri="{FF2B5EF4-FFF2-40B4-BE49-F238E27FC236}">
                <a16:creationId xmlns:a16="http://schemas.microsoft.com/office/drawing/2014/main" id="{F7E54D01-552B-418D-45D0-E535BA7CD1D9}"/>
              </a:ext>
            </a:extLst>
          </p:cNvPr>
          <p:cNvSpPr/>
          <p:nvPr/>
        </p:nvSpPr>
        <p:spPr>
          <a:xfrm>
            <a:off x="810127" y="2795492"/>
            <a:ext cx="10571747" cy="3384884"/>
          </a:xfrm>
          <a:prstGeom prst="roundRect">
            <a:avLst>
              <a:gd name="adj" fmla="val 61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4176559B-75E7-770B-3ADC-74C6D9773662}"/>
              </a:ext>
            </a:extLst>
          </p:cNvPr>
          <p:cNvSpPr txBox="1"/>
          <p:nvPr/>
        </p:nvSpPr>
        <p:spPr>
          <a:xfrm>
            <a:off x="4819315" y="3422649"/>
            <a:ext cx="2553370" cy="769441"/>
          </a:xfrm>
          <a:prstGeom prst="rect">
            <a:avLst/>
          </a:prstGeom>
          <a:noFill/>
        </p:spPr>
        <p:txBody>
          <a:bodyPr wrap="square" rtlCol="0">
            <a:spAutoFit/>
          </a:bodyPr>
          <a:lstStyle>
            <a:defPPr>
              <a:defRPr lang="ko-Kore-KR"/>
            </a:defPPr>
            <a:lvl1pPr algn="ctr">
              <a:defRPr sz="3600" b="0" spc="-150">
                <a:latin typeface="+mj-lt"/>
              </a:defRPr>
            </a:lvl1pPr>
          </a:lstStyle>
          <a:p>
            <a:r>
              <a:rPr lang="en-US" altLang="ko-KR" sz="4400">
                <a:solidFill>
                  <a:schemeClr val="accent2"/>
                </a:solidFill>
                <a:ea typeface="Calibri" panose="02000000000000000000" pitchFamily="2" charset="-128"/>
              </a:rPr>
              <a:t>02</a:t>
            </a:r>
            <a:endParaRPr lang="pt-BR" altLang="ko-KR" sz="4400">
              <a:solidFill>
                <a:schemeClr val="accent2"/>
              </a:solidFill>
              <a:ea typeface="Calibri" panose="02000000000000000000" pitchFamily="2" charset="-128"/>
            </a:endParaRPr>
          </a:p>
        </p:txBody>
      </p:sp>
      <p:cxnSp>
        <p:nvCxnSpPr>
          <p:cNvPr id="4" name="직선 연결선[R] 3">
            <a:extLst>
              <a:ext uri="{FF2B5EF4-FFF2-40B4-BE49-F238E27FC236}">
                <a16:creationId xmlns:a16="http://schemas.microsoft.com/office/drawing/2014/main" id="{033A1376-59D6-7383-95C6-3ED36A2C070A}"/>
              </a:ext>
            </a:extLst>
          </p:cNvPr>
          <p:cNvCxnSpPr>
            <a:cxnSpLocks/>
          </p:cNvCxnSpPr>
          <p:nvPr/>
        </p:nvCxnSpPr>
        <p:spPr>
          <a:xfrm>
            <a:off x="4374258" y="3558944"/>
            <a:ext cx="0" cy="18579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직선 연결선[R] 17">
            <a:extLst>
              <a:ext uri="{FF2B5EF4-FFF2-40B4-BE49-F238E27FC236}">
                <a16:creationId xmlns:a16="http://schemas.microsoft.com/office/drawing/2014/main" id="{89E3C5A1-2DAD-3290-95C7-E807D27DA091}"/>
              </a:ext>
            </a:extLst>
          </p:cNvPr>
          <p:cNvCxnSpPr>
            <a:cxnSpLocks/>
          </p:cNvCxnSpPr>
          <p:nvPr/>
        </p:nvCxnSpPr>
        <p:spPr>
          <a:xfrm>
            <a:off x="7817742" y="3558944"/>
            <a:ext cx="0" cy="18579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87E2607-5D42-46C2-58C9-4C81D2D413B6}"/>
              </a:ext>
            </a:extLst>
          </p:cNvPr>
          <p:cNvSpPr txBox="1"/>
          <p:nvPr/>
        </p:nvSpPr>
        <p:spPr>
          <a:xfrm>
            <a:off x="1153219" y="4316143"/>
            <a:ext cx="2868759" cy="979755"/>
          </a:xfrm>
          <a:prstGeom prst="rect">
            <a:avLst/>
          </a:prstGeom>
          <a:noFill/>
        </p:spPr>
        <p:txBody>
          <a:bodyPr wrap="square" rtlCol="0">
            <a:spAutoFit/>
          </a:bodyPr>
          <a:lstStyle>
            <a:defPPr>
              <a:defRPr lang="ko-Kore-KR"/>
            </a:defPPr>
            <a:lvl1pPr>
              <a:lnSpc>
                <a:spcPct val="150000"/>
              </a:lnSpc>
              <a:defRPr sz="1200" b="0">
                <a:latin typeface="+mj-lt"/>
              </a:defRPr>
            </a:lvl1pPr>
          </a:lstStyle>
          <a:p>
            <a:pPr algn="ctr">
              <a:lnSpc>
                <a:spcPct val="109000"/>
              </a:lnSpc>
              <a:spcBef>
                <a:spcPts val="600"/>
              </a:spcBef>
            </a:pPr>
            <a:r>
              <a:rPr lang="pt-BR" altLang="ko-KR" sz="1800">
                <a:solidFill>
                  <a:schemeClr val="bg1"/>
                </a:solidFill>
              </a:rPr>
              <a:t>Past behaviors may not be relevant in Job Corps.</a:t>
            </a:r>
          </a:p>
        </p:txBody>
      </p:sp>
      <p:sp>
        <p:nvSpPr>
          <p:cNvPr id="2" name="TextBox 1">
            <a:extLst>
              <a:ext uri="{FF2B5EF4-FFF2-40B4-BE49-F238E27FC236}">
                <a16:creationId xmlns:a16="http://schemas.microsoft.com/office/drawing/2014/main" id="{A5B480DE-DED3-84E2-3E4E-9E24DD30A35E}"/>
              </a:ext>
            </a:extLst>
          </p:cNvPr>
          <p:cNvSpPr txBox="1"/>
          <p:nvPr/>
        </p:nvSpPr>
        <p:spPr>
          <a:xfrm>
            <a:off x="1310913" y="3422649"/>
            <a:ext cx="2553370" cy="769441"/>
          </a:xfrm>
          <a:prstGeom prst="rect">
            <a:avLst/>
          </a:prstGeom>
          <a:noFill/>
        </p:spPr>
        <p:txBody>
          <a:bodyPr wrap="square" rtlCol="0">
            <a:spAutoFit/>
          </a:bodyPr>
          <a:lstStyle>
            <a:defPPr>
              <a:defRPr lang="ko-Kore-KR"/>
            </a:defPPr>
            <a:lvl1pPr algn="ctr">
              <a:defRPr sz="3600" b="0" spc="-150">
                <a:latin typeface="+mj-lt"/>
              </a:defRPr>
            </a:lvl1pPr>
          </a:lstStyle>
          <a:p>
            <a:r>
              <a:rPr lang="en-US" altLang="ko-KR" sz="4400">
                <a:solidFill>
                  <a:schemeClr val="accent2"/>
                </a:solidFill>
                <a:ea typeface="Calibri" panose="02000000000000000000" pitchFamily="2" charset="-128"/>
              </a:rPr>
              <a:t>01</a:t>
            </a:r>
            <a:endParaRPr lang="pt-BR" altLang="ko-KR" sz="4400">
              <a:solidFill>
                <a:schemeClr val="accent2"/>
              </a:solidFill>
              <a:ea typeface="Calibri" panose="02000000000000000000" pitchFamily="2" charset="-128"/>
            </a:endParaRPr>
          </a:p>
        </p:txBody>
      </p:sp>
      <p:sp>
        <p:nvSpPr>
          <p:cNvPr id="25" name="TextBox 24">
            <a:extLst>
              <a:ext uri="{FF2B5EF4-FFF2-40B4-BE49-F238E27FC236}">
                <a16:creationId xmlns:a16="http://schemas.microsoft.com/office/drawing/2014/main" id="{757AA261-193F-ECCB-E836-8BE543AB233B}"/>
              </a:ext>
            </a:extLst>
          </p:cNvPr>
          <p:cNvSpPr txBox="1"/>
          <p:nvPr/>
        </p:nvSpPr>
        <p:spPr>
          <a:xfrm>
            <a:off x="8327716" y="3422649"/>
            <a:ext cx="2553370" cy="769441"/>
          </a:xfrm>
          <a:prstGeom prst="rect">
            <a:avLst/>
          </a:prstGeom>
          <a:noFill/>
        </p:spPr>
        <p:txBody>
          <a:bodyPr wrap="square" rtlCol="0">
            <a:spAutoFit/>
          </a:bodyPr>
          <a:lstStyle>
            <a:defPPr>
              <a:defRPr lang="ko-Kore-KR"/>
            </a:defPPr>
            <a:lvl1pPr algn="ctr">
              <a:defRPr sz="3600" b="0" spc="-150">
                <a:latin typeface="+mj-lt"/>
              </a:defRPr>
            </a:lvl1pPr>
          </a:lstStyle>
          <a:p>
            <a:r>
              <a:rPr lang="en-US" altLang="ko-KR" sz="4400">
                <a:solidFill>
                  <a:schemeClr val="accent2"/>
                </a:solidFill>
                <a:ea typeface="Calibri" panose="02000000000000000000" pitchFamily="2" charset="-128"/>
              </a:rPr>
              <a:t>03</a:t>
            </a:r>
            <a:endParaRPr lang="pt-BR" altLang="ko-KR" sz="4400">
              <a:solidFill>
                <a:schemeClr val="accent2"/>
              </a:solidFill>
              <a:ea typeface="Calibri" panose="02000000000000000000" pitchFamily="2" charset="-128"/>
            </a:endParaRPr>
          </a:p>
        </p:txBody>
      </p:sp>
      <p:sp>
        <p:nvSpPr>
          <p:cNvPr id="14" name="TextBox 13">
            <a:extLst>
              <a:ext uri="{FF2B5EF4-FFF2-40B4-BE49-F238E27FC236}">
                <a16:creationId xmlns:a16="http://schemas.microsoft.com/office/drawing/2014/main" id="{D7F67490-658F-F291-F9CE-236F5C8160A9}"/>
              </a:ext>
            </a:extLst>
          </p:cNvPr>
          <p:cNvSpPr txBox="1"/>
          <p:nvPr/>
        </p:nvSpPr>
        <p:spPr>
          <a:xfrm>
            <a:off x="4661619" y="4316143"/>
            <a:ext cx="2868759" cy="1281698"/>
          </a:xfrm>
          <a:prstGeom prst="rect">
            <a:avLst/>
          </a:prstGeom>
          <a:noFill/>
        </p:spPr>
        <p:txBody>
          <a:bodyPr wrap="square" rtlCol="0">
            <a:spAutoFit/>
          </a:bodyPr>
          <a:lstStyle>
            <a:defPPr>
              <a:defRPr lang="ko-Kore-KR"/>
            </a:defPPr>
            <a:lvl1pPr>
              <a:lnSpc>
                <a:spcPct val="150000"/>
              </a:lnSpc>
              <a:defRPr sz="1200" b="0">
                <a:latin typeface="+mj-lt"/>
              </a:defRPr>
            </a:lvl1pPr>
          </a:lstStyle>
          <a:p>
            <a:pPr algn="ctr">
              <a:lnSpc>
                <a:spcPct val="109000"/>
              </a:lnSpc>
              <a:spcBef>
                <a:spcPts val="600"/>
              </a:spcBef>
            </a:pPr>
            <a:r>
              <a:rPr lang="en-US" altLang="ko-KR" sz="1800">
                <a:solidFill>
                  <a:schemeClr val="bg1"/>
                </a:solidFill>
              </a:rPr>
              <a:t>Behavioral accommodations may or may not be needed in a new environment.</a:t>
            </a:r>
          </a:p>
        </p:txBody>
      </p:sp>
      <p:sp>
        <p:nvSpPr>
          <p:cNvPr id="19" name="TextBox 18">
            <a:extLst>
              <a:ext uri="{FF2B5EF4-FFF2-40B4-BE49-F238E27FC236}">
                <a16:creationId xmlns:a16="http://schemas.microsoft.com/office/drawing/2014/main" id="{23E2D033-C2FB-A4CB-9601-858632BC0588}"/>
              </a:ext>
            </a:extLst>
          </p:cNvPr>
          <p:cNvSpPr txBox="1"/>
          <p:nvPr/>
        </p:nvSpPr>
        <p:spPr>
          <a:xfrm>
            <a:off x="8173876" y="4316143"/>
            <a:ext cx="2868759" cy="979755"/>
          </a:xfrm>
          <a:prstGeom prst="rect">
            <a:avLst/>
          </a:prstGeom>
          <a:noFill/>
        </p:spPr>
        <p:txBody>
          <a:bodyPr wrap="square" rtlCol="0">
            <a:spAutoFit/>
          </a:bodyPr>
          <a:lstStyle>
            <a:defPPr>
              <a:defRPr lang="ko-Kore-KR"/>
            </a:defPPr>
            <a:lvl1pPr>
              <a:lnSpc>
                <a:spcPct val="150000"/>
              </a:lnSpc>
              <a:defRPr sz="1200" b="0">
                <a:latin typeface="+mj-lt"/>
              </a:defRPr>
            </a:lvl1pPr>
          </a:lstStyle>
          <a:p>
            <a:pPr algn="ctr">
              <a:lnSpc>
                <a:spcPct val="109000"/>
              </a:lnSpc>
              <a:spcBef>
                <a:spcPts val="600"/>
              </a:spcBef>
            </a:pPr>
            <a:r>
              <a:rPr lang="pt-BR" altLang="ko-KR" sz="1800">
                <a:solidFill>
                  <a:schemeClr val="bg1"/>
                </a:solidFill>
              </a:rPr>
              <a:t>Applicant/Student is best source of information.</a:t>
            </a:r>
          </a:p>
        </p:txBody>
      </p:sp>
    </p:spTree>
    <p:extLst>
      <p:ext uri="{BB962C8B-B14F-4D97-AF65-F5344CB8AC3E}">
        <p14:creationId xmlns:p14="http://schemas.microsoft.com/office/powerpoint/2010/main" val="3682610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모서리가 둥근 직사각형 8">
            <a:extLst>
              <a:ext uri="{FF2B5EF4-FFF2-40B4-BE49-F238E27FC236}">
                <a16:creationId xmlns:a16="http://schemas.microsoft.com/office/drawing/2014/main" id="{BCDD5C08-9F09-39FB-90AE-7E91576B50D5}"/>
              </a:ext>
            </a:extLst>
          </p:cNvPr>
          <p:cNvSpPr/>
          <p:nvPr/>
        </p:nvSpPr>
        <p:spPr>
          <a:xfrm>
            <a:off x="251864" y="302795"/>
            <a:ext cx="5844136" cy="6252410"/>
          </a:xfrm>
          <a:prstGeom prst="roundRect">
            <a:avLst>
              <a:gd name="adj" fmla="val 40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6E65AA6D-6846-0AB5-D3C8-D7B8716C3EBF}"/>
              </a:ext>
            </a:extLst>
          </p:cNvPr>
          <p:cNvSpPr txBox="1"/>
          <p:nvPr/>
        </p:nvSpPr>
        <p:spPr>
          <a:xfrm>
            <a:off x="563880" y="509705"/>
            <a:ext cx="4709160" cy="1749197"/>
          </a:xfrm>
          <a:prstGeom prst="rect">
            <a:avLst/>
          </a:prstGeom>
          <a:noFill/>
        </p:spPr>
        <p:txBody>
          <a:bodyPr wrap="square">
            <a:spAutoFit/>
          </a:bodyPr>
          <a:lstStyle/>
          <a:p>
            <a:pPr>
              <a:lnSpc>
                <a:spcPct val="109000"/>
              </a:lnSpc>
              <a:spcBef>
                <a:spcPts val="600"/>
              </a:spcBef>
            </a:pPr>
            <a:r>
              <a:rPr lang="en-US" altLang="ko-KR" sz="2000">
                <a:solidFill>
                  <a:schemeClr val="bg1"/>
                </a:solidFill>
                <a:latin typeface="+mj-lt"/>
              </a:rPr>
              <a:t>If we expect students to meet specific behavior requirements, we need to explain what those expectations are and model the appropriate behaviors for students.</a:t>
            </a:r>
          </a:p>
        </p:txBody>
      </p:sp>
      <p:sp>
        <p:nvSpPr>
          <p:cNvPr id="4" name="TextBox 3">
            <a:extLst>
              <a:ext uri="{FF2B5EF4-FFF2-40B4-BE49-F238E27FC236}">
                <a16:creationId xmlns:a16="http://schemas.microsoft.com/office/drawing/2014/main" id="{B01219A6-00D6-CEAD-6677-8B5195B61D7C}"/>
              </a:ext>
            </a:extLst>
          </p:cNvPr>
          <p:cNvSpPr txBox="1"/>
          <p:nvPr/>
        </p:nvSpPr>
        <p:spPr>
          <a:xfrm>
            <a:off x="6338872" y="746596"/>
            <a:ext cx="5289248" cy="1275414"/>
          </a:xfrm>
          <a:prstGeom prst="rect">
            <a:avLst/>
          </a:prstGeom>
          <a:noFill/>
        </p:spPr>
        <p:txBody>
          <a:bodyPr wrap="square" rtlCol="0">
            <a:spAutoFit/>
          </a:bodyPr>
          <a:lstStyle>
            <a:defPPr>
              <a:defRPr lang="ko-Kore-KR"/>
            </a:defPPr>
            <a:lvl1pPr>
              <a:lnSpc>
                <a:spcPct val="150000"/>
              </a:lnSpc>
              <a:defRPr sz="1200" b="0" i="0">
                <a:latin typeface="+mj-lt"/>
              </a:defRPr>
            </a:lvl1pPr>
          </a:lstStyle>
          <a:p>
            <a:pPr>
              <a:lnSpc>
                <a:spcPct val="109000"/>
              </a:lnSpc>
              <a:spcBef>
                <a:spcPts val="600"/>
              </a:spcBef>
            </a:pPr>
            <a:r>
              <a:rPr lang="en-US" altLang="ko-KR" sz="2400"/>
              <a:t>Behavior expectations should be posted, modeled, and reviewed regularly.</a:t>
            </a:r>
          </a:p>
        </p:txBody>
      </p:sp>
      <p:pic>
        <p:nvPicPr>
          <p:cNvPr id="8" name="Picture Placeholder 7" descr="A picture containing person&#10;&#10;Description automatically generated">
            <a:extLst>
              <a:ext uri="{FF2B5EF4-FFF2-40B4-BE49-F238E27FC236}">
                <a16:creationId xmlns:a16="http://schemas.microsoft.com/office/drawing/2014/main" id="{5133F4AC-D00C-80A7-EE6D-B36F6351FBF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62936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08DF3-C63D-DC6F-FA3A-8424E3A357EE}"/>
              </a:ext>
            </a:extLst>
          </p:cNvPr>
          <p:cNvSpPr/>
          <p:nvPr/>
        </p:nvSpPr>
        <p:spPr>
          <a:xfrm>
            <a:off x="0" y="0"/>
            <a:ext cx="12192000" cy="394979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양쪽 모서리가 둥근 사각형 9">
            <a:extLst>
              <a:ext uri="{FF2B5EF4-FFF2-40B4-BE49-F238E27FC236}">
                <a16:creationId xmlns:a16="http://schemas.microsoft.com/office/drawing/2014/main" id="{D62E77D6-F920-A239-5C3F-80322D2B7276}"/>
              </a:ext>
            </a:extLst>
          </p:cNvPr>
          <p:cNvSpPr/>
          <p:nvPr/>
        </p:nvSpPr>
        <p:spPr>
          <a:xfrm>
            <a:off x="0" y="3429000"/>
            <a:ext cx="12192001" cy="3429000"/>
          </a:xfrm>
          <a:prstGeom prst="round2SameRect">
            <a:avLst>
              <a:gd name="adj1" fmla="val 10035"/>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ore-KR" altLang="en-US" sz="1800" b="0" i="0" u="none" strike="noStrike" kern="1200" cap="none" spc="0" normalizeH="0" baseline="0" noProof="0">
              <a:ln>
                <a:noFill/>
              </a:ln>
              <a:solidFill>
                <a:srgbClr val="FFFFFF"/>
              </a:solidFill>
              <a:effectLst/>
              <a:uLnTx/>
              <a:uFillTx/>
              <a:latin typeface="Calibri"/>
              <a:ea typeface="맑은 고딕"/>
              <a:cs typeface="+mn-cs"/>
            </a:endParaRPr>
          </a:p>
        </p:txBody>
      </p:sp>
      <p:sp>
        <p:nvSpPr>
          <p:cNvPr id="142" name="TextBox 141">
            <a:extLst>
              <a:ext uri="{FF2B5EF4-FFF2-40B4-BE49-F238E27FC236}">
                <a16:creationId xmlns:a16="http://schemas.microsoft.com/office/drawing/2014/main" id="{D36521FE-F2BF-D21D-A60B-335C79864428}"/>
              </a:ext>
            </a:extLst>
          </p:cNvPr>
          <p:cNvSpPr txBox="1"/>
          <p:nvPr/>
        </p:nvSpPr>
        <p:spPr>
          <a:xfrm>
            <a:off x="806752" y="901528"/>
            <a:ext cx="10522900" cy="1393267"/>
          </a:xfrm>
          <a:prstGeom prst="rect">
            <a:avLst/>
          </a:prstGeom>
          <a:noFill/>
        </p:spPr>
        <p:txBody>
          <a:bodyPr wrap="square" rtlCol="0">
            <a:spAutoFit/>
          </a:bodyPr>
          <a:lstStyle>
            <a:defPPr>
              <a:defRPr lang="ko-Kore-KR"/>
            </a:defPPr>
            <a:lvl1pPr algn="ctr">
              <a:defRPr sz="3600" b="0" spc="-150">
                <a:latin typeface="+mj-lt"/>
              </a:defRPr>
            </a:lvl1pPr>
          </a:lstStyle>
          <a:p>
            <a:pPr marL="0" marR="0" lvl="0" indent="0" algn="l" defTabSz="914400" rtl="0" eaLnBrk="1" fontAlgn="auto" latinLnBrk="0" hangingPunct="1">
              <a:lnSpc>
                <a:spcPct val="109000"/>
              </a:lnSpc>
              <a:spcBef>
                <a:spcPts val="600"/>
              </a:spcBef>
              <a:spcAft>
                <a:spcPts val="0"/>
              </a:spcAft>
              <a:buClrTx/>
              <a:buSzTx/>
              <a:buFontTx/>
              <a:buNone/>
              <a:tabLst/>
              <a:defRPr/>
            </a:pPr>
            <a:r>
              <a:rPr kumimoji="0" lang="en-US" altLang="ko-KR" sz="4000" b="0" i="0" u="none" strike="noStrike" kern="1200" cap="none" spc="-150" normalizeH="0" baseline="0" noProof="0">
                <a:ln>
                  <a:noFill/>
                </a:ln>
                <a:solidFill>
                  <a:srgbClr val="152C45"/>
                </a:solidFill>
                <a:effectLst/>
                <a:uLnTx/>
                <a:uFillTx/>
                <a:latin typeface="Montserrat Medium"/>
                <a:ea typeface="맑은 고딕"/>
                <a:cs typeface="+mn-cs"/>
              </a:rPr>
              <a:t>Using the Comments Field on Accommodation Plans</a:t>
            </a:r>
            <a:endParaRPr kumimoji="0" lang="pt-BR" altLang="ko-KR" sz="4000" b="0" i="0" u="none" strike="noStrike" kern="1200" cap="none" spc="-150" normalizeH="0" baseline="0" noProof="0">
              <a:ln>
                <a:noFill/>
              </a:ln>
              <a:solidFill>
                <a:srgbClr val="152C45"/>
              </a:solidFill>
              <a:effectLst/>
              <a:uLnTx/>
              <a:uFillTx/>
              <a:latin typeface="Montserrat Medium"/>
              <a:ea typeface="맑은 고딕"/>
              <a:cs typeface="+mn-cs"/>
            </a:endParaRPr>
          </a:p>
        </p:txBody>
      </p:sp>
      <p:sp>
        <p:nvSpPr>
          <p:cNvPr id="4" name="TextBox 3">
            <a:extLst>
              <a:ext uri="{FF2B5EF4-FFF2-40B4-BE49-F238E27FC236}">
                <a16:creationId xmlns:a16="http://schemas.microsoft.com/office/drawing/2014/main" id="{08E33141-AAF8-5810-D9A0-BD7F00550DDD}"/>
              </a:ext>
            </a:extLst>
          </p:cNvPr>
          <p:cNvSpPr txBox="1"/>
          <p:nvPr/>
        </p:nvSpPr>
        <p:spPr>
          <a:xfrm>
            <a:off x="806752" y="3949798"/>
            <a:ext cx="4633928" cy="2080506"/>
          </a:xfrm>
          <a:prstGeom prst="rect">
            <a:avLst/>
          </a:prstGeom>
          <a:noFill/>
        </p:spPr>
        <p:txBody>
          <a:bodyPr wrap="square" rtlCol="0">
            <a:spAutoFit/>
          </a:bodyPr>
          <a:lstStyle>
            <a:defPPr>
              <a:defRPr lang="ko-Kore-KR"/>
            </a:defPPr>
            <a:lvl1pPr>
              <a:lnSpc>
                <a:spcPct val="150000"/>
              </a:lnSpc>
              <a:defRPr sz="1200" b="0" i="0">
                <a:latin typeface="+mj-lt"/>
              </a:defRPr>
            </a:lvl1pPr>
          </a:lstStyle>
          <a:p>
            <a:pPr>
              <a:lnSpc>
                <a:spcPct val="109000"/>
              </a:lnSpc>
              <a:spcBef>
                <a:spcPts val="600"/>
              </a:spcBef>
            </a:pPr>
            <a:r>
              <a:rPr lang="en-US" altLang="ko-KR" sz="2400">
                <a:solidFill>
                  <a:schemeClr val="bg1"/>
                </a:solidFill>
              </a:rPr>
              <a:t>Using the comments field can help clarify details about the specific behavior support accommodation that should be provided</a:t>
            </a:r>
          </a:p>
        </p:txBody>
      </p:sp>
      <p:graphicFrame>
        <p:nvGraphicFramePr>
          <p:cNvPr id="7" name="Table 7">
            <a:extLst>
              <a:ext uri="{FF2B5EF4-FFF2-40B4-BE49-F238E27FC236}">
                <a16:creationId xmlns:a16="http://schemas.microsoft.com/office/drawing/2014/main" id="{1040CBB1-36F6-271E-5247-EBEF54D5A41B}"/>
              </a:ext>
            </a:extLst>
          </p:cNvPr>
          <p:cNvGraphicFramePr>
            <a:graphicFrameLocks noGrp="1"/>
          </p:cNvGraphicFramePr>
          <p:nvPr>
            <p:extLst>
              <p:ext uri="{D42A27DB-BD31-4B8C-83A1-F6EECF244321}">
                <p14:modId xmlns:p14="http://schemas.microsoft.com/office/powerpoint/2010/main" val="1111221902"/>
              </p:ext>
            </p:extLst>
          </p:nvPr>
        </p:nvGraphicFramePr>
        <p:xfrm>
          <a:off x="5318760" y="3954780"/>
          <a:ext cx="6487158" cy="2377440"/>
        </p:xfrm>
        <a:graphic>
          <a:graphicData uri="http://schemas.openxmlformats.org/drawingml/2006/table">
            <a:tbl>
              <a:tblPr firstRow="1" bandRow="1">
                <a:tableStyleId>{5C22544A-7EE6-4342-B048-85BDC9FD1C3A}</a:tableStyleId>
              </a:tblPr>
              <a:tblGrid>
                <a:gridCol w="2162386">
                  <a:extLst>
                    <a:ext uri="{9D8B030D-6E8A-4147-A177-3AD203B41FA5}">
                      <a16:colId xmlns:a16="http://schemas.microsoft.com/office/drawing/2014/main" val="2522806788"/>
                    </a:ext>
                  </a:extLst>
                </a:gridCol>
                <a:gridCol w="2162386">
                  <a:extLst>
                    <a:ext uri="{9D8B030D-6E8A-4147-A177-3AD203B41FA5}">
                      <a16:colId xmlns:a16="http://schemas.microsoft.com/office/drawing/2014/main" val="3825474638"/>
                    </a:ext>
                  </a:extLst>
                </a:gridCol>
                <a:gridCol w="2162386">
                  <a:extLst>
                    <a:ext uri="{9D8B030D-6E8A-4147-A177-3AD203B41FA5}">
                      <a16:colId xmlns:a16="http://schemas.microsoft.com/office/drawing/2014/main" val="3384599442"/>
                    </a:ext>
                  </a:extLst>
                </a:gridCol>
              </a:tblGrid>
              <a:tr h="370840">
                <a:tc>
                  <a:txBody>
                    <a:bodyPr/>
                    <a:lstStyle/>
                    <a:p>
                      <a:r>
                        <a:rPr lang="en-US">
                          <a:solidFill>
                            <a:schemeClr val="bg1"/>
                          </a:solidFill>
                        </a:rPr>
                        <a:t>Accommodation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a:solidFill>
                            <a:schemeClr val="bg1"/>
                          </a:solidFill>
                        </a:rPr>
                        <a:t>Specific Accommodation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a:solidFill>
                            <a:schemeClr val="bg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441315961"/>
                  </a:ext>
                </a:extLst>
              </a:tr>
              <a:tr h="370840">
                <a:tc>
                  <a:txBody>
                    <a:bodyPr/>
                    <a:lstStyle/>
                    <a:p>
                      <a:r>
                        <a:rPr lang="en-US">
                          <a:solidFill>
                            <a:schemeClr val="tx1"/>
                          </a:solidFill>
                        </a:rPr>
                        <a:t>Behavioral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solidFill>
                            <a:schemeClr val="tx1"/>
                          </a:solidFill>
                        </a:rPr>
                        <a:t>02-Verification of understanding of expectations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solidFill>
                            <a:schemeClr val="tx1"/>
                          </a:solidFill>
                        </a:rPr>
                        <a:t>Instructors/center staff should prompt student to verbally paraphrase their understanding of the instructions.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8238395"/>
                  </a:ext>
                </a:extLst>
              </a:tr>
            </a:tbl>
          </a:graphicData>
        </a:graphic>
      </p:graphicFrame>
    </p:spTree>
    <p:extLst>
      <p:ext uri="{BB962C8B-B14F-4D97-AF65-F5344CB8AC3E}">
        <p14:creationId xmlns:p14="http://schemas.microsoft.com/office/powerpoint/2010/main" val="3572077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D5C9B8D5-5901-BDD0-6480-4D4DB22B15DA}"/>
              </a:ext>
            </a:extLst>
          </p:cNvPr>
          <p:cNvSpPr txBox="1"/>
          <p:nvPr/>
        </p:nvSpPr>
        <p:spPr>
          <a:xfrm>
            <a:off x="1246377" y="563010"/>
            <a:ext cx="9833103" cy="707886"/>
          </a:xfrm>
          <a:prstGeom prst="rect">
            <a:avLst/>
          </a:prstGeom>
          <a:noFill/>
        </p:spPr>
        <p:txBody>
          <a:bodyPr wrap="square" rtlCol="0">
            <a:spAutoFit/>
          </a:bodyPr>
          <a:lstStyle>
            <a:defPPr>
              <a:defRPr lang="ko-Kore-KR"/>
            </a:defPPr>
            <a:lvl1pPr algn="ctr">
              <a:defRPr sz="3600" b="0" spc="-150">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4000">
                <a:solidFill>
                  <a:schemeClr val="tx2"/>
                </a:solidFill>
                <a:latin typeface="Montserrat Medium"/>
                <a:ea typeface="맑은 고딕"/>
              </a:rPr>
              <a:t>Disability Accommodation Examples</a:t>
            </a:r>
            <a:endParaRPr kumimoji="0" lang="pt-BR" altLang="ko-KR" sz="4000" b="0" i="0" u="none" strike="noStrike" kern="1200" cap="none" spc="-150" normalizeH="0" baseline="0" noProof="0">
              <a:ln>
                <a:noFill/>
              </a:ln>
              <a:solidFill>
                <a:schemeClr val="tx2"/>
              </a:solidFill>
              <a:effectLst/>
              <a:uLnTx/>
              <a:uFillTx/>
              <a:latin typeface="Montserrat Medium"/>
              <a:ea typeface="맑은 고딕"/>
              <a:cs typeface="+mn-cs"/>
            </a:endParaRPr>
          </a:p>
        </p:txBody>
      </p:sp>
      <p:sp>
        <p:nvSpPr>
          <p:cNvPr id="16" name="TextBox 15">
            <a:extLst>
              <a:ext uri="{FF2B5EF4-FFF2-40B4-BE49-F238E27FC236}">
                <a16:creationId xmlns:a16="http://schemas.microsoft.com/office/drawing/2014/main" id="{74159205-63F2-FC26-58C4-EB82CFFD3DBE}"/>
              </a:ext>
            </a:extLst>
          </p:cNvPr>
          <p:cNvSpPr txBox="1"/>
          <p:nvPr/>
        </p:nvSpPr>
        <p:spPr>
          <a:xfrm>
            <a:off x="1610925" y="1192366"/>
            <a:ext cx="8970149" cy="475515"/>
          </a:xfrm>
          <a:prstGeom prst="rect">
            <a:avLst/>
          </a:prstGeom>
          <a:noFill/>
        </p:spPr>
        <p:txBody>
          <a:bodyPr wrap="square" rtlCol="0">
            <a:spAutoFit/>
          </a:bodyPr>
          <a:lstStyle>
            <a:defPPr>
              <a:defRPr lang="ko-Kore-KR"/>
            </a:defPPr>
            <a:lvl1pPr>
              <a:lnSpc>
                <a:spcPct val="150000"/>
              </a:lnSpc>
              <a:defRPr sz="1050" b="0" i="1">
                <a:solidFill>
                  <a:schemeClr val="tx1">
                    <a:lumMod val="50000"/>
                    <a:lumOff val="50000"/>
                  </a:schemeClr>
                </a:solidFill>
              </a:defRPr>
            </a:lvl1pPr>
          </a:lstStyle>
          <a:p>
            <a:pPr marL="0" marR="0" lvl="0" indent="0" algn="ctr" defTabSz="914400" rtl="0" eaLnBrk="1" fontAlgn="auto" latinLnBrk="0" hangingPunct="1">
              <a:lnSpc>
                <a:spcPct val="109000"/>
              </a:lnSpc>
              <a:spcBef>
                <a:spcPts val="600"/>
              </a:spcBef>
              <a:spcAft>
                <a:spcPts val="0"/>
              </a:spcAft>
              <a:buClrTx/>
              <a:buSzTx/>
              <a:buFontTx/>
              <a:buNone/>
              <a:tabLst/>
              <a:defRPr/>
            </a:pPr>
            <a:r>
              <a:rPr kumimoji="0" lang="pt-BR" altLang="ko-KR" sz="2400" b="0" i="0" u="none" strike="noStrike" kern="1200" cap="none" spc="0" normalizeH="0" baseline="0" noProof="0">
                <a:ln>
                  <a:noFill/>
                </a:ln>
                <a:solidFill>
                  <a:srgbClr val="000000"/>
                </a:solidFill>
                <a:effectLst/>
                <a:uLnTx/>
                <a:uFillTx/>
                <a:latin typeface="Calibri"/>
                <a:ea typeface="맑은 고딕"/>
                <a:cs typeface="+mn-cs"/>
              </a:rPr>
              <a:t>Behavioral Supports</a:t>
            </a:r>
          </a:p>
        </p:txBody>
      </p:sp>
      <p:sp>
        <p:nvSpPr>
          <p:cNvPr id="2" name="모서리가 둥근 직사각형 5">
            <a:extLst>
              <a:ext uri="{FF2B5EF4-FFF2-40B4-BE49-F238E27FC236}">
                <a16:creationId xmlns:a16="http://schemas.microsoft.com/office/drawing/2014/main" id="{0FA5EAB2-1A8E-9805-E292-409701E56221}"/>
              </a:ext>
            </a:extLst>
          </p:cNvPr>
          <p:cNvSpPr/>
          <p:nvPr/>
        </p:nvSpPr>
        <p:spPr>
          <a:xfrm>
            <a:off x="1707486" y="2675213"/>
            <a:ext cx="2056060" cy="1428255"/>
          </a:xfrm>
          <a:prstGeom prst="roundRect">
            <a:avLst>
              <a:gd name="adj" fmla="val 879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ore-KR" altLang="en-US"/>
          </a:p>
        </p:txBody>
      </p:sp>
      <p:sp>
        <p:nvSpPr>
          <p:cNvPr id="7" name="모서리가 둥근 직사각형 5">
            <a:extLst>
              <a:ext uri="{FF2B5EF4-FFF2-40B4-BE49-F238E27FC236}">
                <a16:creationId xmlns:a16="http://schemas.microsoft.com/office/drawing/2014/main" id="{B2AEF57D-30BC-1706-5A92-BAFDB91810C6}"/>
              </a:ext>
            </a:extLst>
          </p:cNvPr>
          <p:cNvSpPr/>
          <p:nvPr/>
        </p:nvSpPr>
        <p:spPr>
          <a:xfrm>
            <a:off x="3947809" y="4256363"/>
            <a:ext cx="2056060" cy="1428255"/>
          </a:xfrm>
          <a:prstGeom prst="roundRect">
            <a:avLst>
              <a:gd name="adj" fmla="val 87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solidFill>
                <a:schemeClr val="bg1"/>
              </a:solidFill>
            </a:endParaRPr>
          </a:p>
        </p:txBody>
      </p:sp>
      <p:sp>
        <p:nvSpPr>
          <p:cNvPr id="11" name="모서리가 둥근 직사각형 5">
            <a:extLst>
              <a:ext uri="{FF2B5EF4-FFF2-40B4-BE49-F238E27FC236}">
                <a16:creationId xmlns:a16="http://schemas.microsoft.com/office/drawing/2014/main" id="{59F96D6B-1BE6-098C-EA57-892A8D4BA4AA}"/>
              </a:ext>
            </a:extLst>
          </p:cNvPr>
          <p:cNvSpPr/>
          <p:nvPr/>
        </p:nvSpPr>
        <p:spPr>
          <a:xfrm>
            <a:off x="6188132" y="2675213"/>
            <a:ext cx="2056060" cy="1428255"/>
          </a:xfrm>
          <a:prstGeom prst="roundRect">
            <a:avLst>
              <a:gd name="adj" fmla="val 879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ore-KR" altLang="en-US"/>
          </a:p>
        </p:txBody>
      </p:sp>
      <p:sp>
        <p:nvSpPr>
          <p:cNvPr id="15" name="모서리가 둥근 직사각형 5">
            <a:extLst>
              <a:ext uri="{FF2B5EF4-FFF2-40B4-BE49-F238E27FC236}">
                <a16:creationId xmlns:a16="http://schemas.microsoft.com/office/drawing/2014/main" id="{F9559F55-9D98-5048-25E9-2B2D4C502760}"/>
              </a:ext>
            </a:extLst>
          </p:cNvPr>
          <p:cNvSpPr/>
          <p:nvPr/>
        </p:nvSpPr>
        <p:spPr>
          <a:xfrm>
            <a:off x="8428454" y="4256363"/>
            <a:ext cx="2056060" cy="1428255"/>
          </a:xfrm>
          <a:prstGeom prst="roundRect">
            <a:avLst>
              <a:gd name="adj" fmla="val 87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solidFill>
                <a:schemeClr val="bg1"/>
              </a:solidFill>
            </a:endParaRPr>
          </a:p>
        </p:txBody>
      </p:sp>
      <p:grpSp>
        <p:nvGrpSpPr>
          <p:cNvPr id="32" name="그룹 31">
            <a:extLst>
              <a:ext uri="{FF2B5EF4-FFF2-40B4-BE49-F238E27FC236}">
                <a16:creationId xmlns:a16="http://schemas.microsoft.com/office/drawing/2014/main" id="{F4B5A7A9-8E07-004F-927C-BC5B6E1BE4DC}"/>
              </a:ext>
            </a:extLst>
          </p:cNvPr>
          <p:cNvGrpSpPr/>
          <p:nvPr/>
        </p:nvGrpSpPr>
        <p:grpSpPr>
          <a:xfrm>
            <a:off x="2518282" y="3216764"/>
            <a:ext cx="434468" cy="345152"/>
            <a:chOff x="3465513" y="3825875"/>
            <a:chExt cx="911225" cy="723900"/>
          </a:xfrm>
          <a:solidFill>
            <a:schemeClr val="accent2"/>
          </a:solidFill>
        </p:grpSpPr>
        <p:sp>
          <p:nvSpPr>
            <p:cNvPr id="33" name="Freeform 39">
              <a:extLst>
                <a:ext uri="{FF2B5EF4-FFF2-40B4-BE49-F238E27FC236}">
                  <a16:creationId xmlns:a16="http://schemas.microsoft.com/office/drawing/2014/main" id="{AFD1C12D-F91D-69D0-0133-E4CC9D50F301}"/>
                </a:ext>
              </a:extLst>
            </p:cNvPr>
            <p:cNvSpPr>
              <a:spLocks/>
            </p:cNvSpPr>
            <p:nvPr/>
          </p:nvSpPr>
          <p:spPr bwMode="auto">
            <a:xfrm>
              <a:off x="3678238" y="4370388"/>
              <a:ext cx="322263" cy="147638"/>
            </a:xfrm>
            <a:custGeom>
              <a:avLst/>
              <a:gdLst>
                <a:gd name="T0" fmla="*/ 115 w 203"/>
                <a:gd name="T1" fmla="*/ 67 h 93"/>
                <a:gd name="T2" fmla="*/ 115 w 203"/>
                <a:gd name="T3" fmla="*/ 0 h 93"/>
                <a:gd name="T4" fmla="*/ 88 w 203"/>
                <a:gd name="T5" fmla="*/ 0 h 93"/>
                <a:gd name="T6" fmla="*/ 88 w 203"/>
                <a:gd name="T7" fmla="*/ 67 h 93"/>
                <a:gd name="T8" fmla="*/ 0 w 203"/>
                <a:gd name="T9" fmla="*/ 67 h 93"/>
                <a:gd name="T10" fmla="*/ 0 w 203"/>
                <a:gd name="T11" fmla="*/ 93 h 93"/>
                <a:gd name="T12" fmla="*/ 203 w 203"/>
                <a:gd name="T13" fmla="*/ 93 h 93"/>
                <a:gd name="T14" fmla="*/ 203 w 203"/>
                <a:gd name="T15" fmla="*/ 67 h 93"/>
                <a:gd name="T16" fmla="*/ 115 w 203"/>
                <a:gd name="T17" fmla="*/ 6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93">
                  <a:moveTo>
                    <a:pt x="115" y="67"/>
                  </a:moveTo>
                  <a:lnTo>
                    <a:pt x="115" y="0"/>
                  </a:lnTo>
                  <a:lnTo>
                    <a:pt x="88" y="0"/>
                  </a:lnTo>
                  <a:lnTo>
                    <a:pt x="88" y="67"/>
                  </a:lnTo>
                  <a:lnTo>
                    <a:pt x="0" y="67"/>
                  </a:lnTo>
                  <a:lnTo>
                    <a:pt x="0" y="93"/>
                  </a:lnTo>
                  <a:lnTo>
                    <a:pt x="203" y="93"/>
                  </a:lnTo>
                  <a:lnTo>
                    <a:pt x="203" y="67"/>
                  </a:lnTo>
                  <a:lnTo>
                    <a:pt x="11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5" name="Freeform 40">
              <a:extLst>
                <a:ext uri="{FF2B5EF4-FFF2-40B4-BE49-F238E27FC236}">
                  <a16:creationId xmlns:a16="http://schemas.microsoft.com/office/drawing/2014/main" id="{563740D6-0CA7-CA6E-D594-A4E3A8FFA06E}"/>
                </a:ext>
              </a:extLst>
            </p:cNvPr>
            <p:cNvSpPr>
              <a:spLocks/>
            </p:cNvSpPr>
            <p:nvPr/>
          </p:nvSpPr>
          <p:spPr bwMode="auto">
            <a:xfrm>
              <a:off x="3465513" y="3825875"/>
              <a:ext cx="747713" cy="563563"/>
            </a:xfrm>
            <a:custGeom>
              <a:avLst/>
              <a:gdLst>
                <a:gd name="T0" fmla="*/ 178 w 197"/>
                <a:gd name="T1" fmla="*/ 0 h 148"/>
                <a:gd name="T2" fmla="*/ 18 w 197"/>
                <a:gd name="T3" fmla="*/ 0 h 148"/>
                <a:gd name="T4" fmla="*/ 0 w 197"/>
                <a:gd name="T5" fmla="*/ 19 h 148"/>
                <a:gd name="T6" fmla="*/ 0 w 197"/>
                <a:gd name="T7" fmla="*/ 130 h 148"/>
                <a:gd name="T8" fmla="*/ 18 w 197"/>
                <a:gd name="T9" fmla="*/ 148 h 148"/>
                <a:gd name="T10" fmla="*/ 134 w 197"/>
                <a:gd name="T11" fmla="*/ 148 h 148"/>
                <a:gd name="T12" fmla="*/ 133 w 197"/>
                <a:gd name="T13" fmla="*/ 143 h 148"/>
                <a:gd name="T14" fmla="*/ 133 w 197"/>
                <a:gd name="T15" fmla="*/ 137 h 148"/>
                <a:gd name="T16" fmla="*/ 18 w 197"/>
                <a:gd name="T17" fmla="*/ 137 h 148"/>
                <a:gd name="T18" fmla="*/ 11 w 197"/>
                <a:gd name="T19" fmla="*/ 130 h 148"/>
                <a:gd name="T20" fmla="*/ 11 w 197"/>
                <a:gd name="T21" fmla="*/ 19 h 148"/>
                <a:gd name="T22" fmla="*/ 18 w 197"/>
                <a:gd name="T23" fmla="*/ 12 h 148"/>
                <a:gd name="T24" fmla="*/ 178 w 197"/>
                <a:gd name="T25" fmla="*/ 12 h 148"/>
                <a:gd name="T26" fmla="*/ 186 w 197"/>
                <a:gd name="T27" fmla="*/ 19 h 148"/>
                <a:gd name="T28" fmla="*/ 186 w 197"/>
                <a:gd name="T29" fmla="*/ 50 h 148"/>
                <a:gd name="T30" fmla="*/ 191 w 197"/>
                <a:gd name="T31" fmla="*/ 50 h 148"/>
                <a:gd name="T32" fmla="*/ 197 w 197"/>
                <a:gd name="T33" fmla="*/ 50 h 148"/>
                <a:gd name="T34" fmla="*/ 197 w 197"/>
                <a:gd name="T35" fmla="*/ 50 h 148"/>
                <a:gd name="T36" fmla="*/ 197 w 197"/>
                <a:gd name="T37" fmla="*/ 19 h 148"/>
                <a:gd name="T38" fmla="*/ 178 w 197"/>
                <a:gd name="T3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7" h="148">
                  <a:moveTo>
                    <a:pt x="178" y="0"/>
                  </a:moveTo>
                  <a:cubicBezTo>
                    <a:pt x="18" y="0"/>
                    <a:pt x="18" y="0"/>
                    <a:pt x="18" y="0"/>
                  </a:cubicBezTo>
                  <a:cubicBezTo>
                    <a:pt x="8" y="0"/>
                    <a:pt x="0" y="9"/>
                    <a:pt x="0" y="19"/>
                  </a:cubicBezTo>
                  <a:cubicBezTo>
                    <a:pt x="0" y="130"/>
                    <a:pt x="0" y="130"/>
                    <a:pt x="0" y="130"/>
                  </a:cubicBezTo>
                  <a:cubicBezTo>
                    <a:pt x="0" y="140"/>
                    <a:pt x="8" y="148"/>
                    <a:pt x="18" y="148"/>
                  </a:cubicBezTo>
                  <a:cubicBezTo>
                    <a:pt x="134" y="148"/>
                    <a:pt x="134" y="148"/>
                    <a:pt x="134" y="148"/>
                  </a:cubicBezTo>
                  <a:cubicBezTo>
                    <a:pt x="134" y="146"/>
                    <a:pt x="133" y="145"/>
                    <a:pt x="133" y="143"/>
                  </a:cubicBezTo>
                  <a:cubicBezTo>
                    <a:pt x="133" y="141"/>
                    <a:pt x="133" y="139"/>
                    <a:pt x="133" y="137"/>
                  </a:cubicBezTo>
                  <a:cubicBezTo>
                    <a:pt x="18" y="137"/>
                    <a:pt x="18" y="137"/>
                    <a:pt x="18" y="137"/>
                  </a:cubicBezTo>
                  <a:cubicBezTo>
                    <a:pt x="14" y="137"/>
                    <a:pt x="11" y="134"/>
                    <a:pt x="11" y="130"/>
                  </a:cubicBezTo>
                  <a:cubicBezTo>
                    <a:pt x="11" y="19"/>
                    <a:pt x="11" y="19"/>
                    <a:pt x="11" y="19"/>
                  </a:cubicBezTo>
                  <a:cubicBezTo>
                    <a:pt x="11" y="15"/>
                    <a:pt x="14" y="12"/>
                    <a:pt x="18" y="12"/>
                  </a:cubicBezTo>
                  <a:cubicBezTo>
                    <a:pt x="178" y="12"/>
                    <a:pt x="178" y="12"/>
                    <a:pt x="178" y="12"/>
                  </a:cubicBezTo>
                  <a:cubicBezTo>
                    <a:pt x="182" y="12"/>
                    <a:pt x="186" y="15"/>
                    <a:pt x="186" y="19"/>
                  </a:cubicBezTo>
                  <a:cubicBezTo>
                    <a:pt x="186" y="50"/>
                    <a:pt x="186" y="50"/>
                    <a:pt x="186" y="50"/>
                  </a:cubicBezTo>
                  <a:cubicBezTo>
                    <a:pt x="191" y="50"/>
                    <a:pt x="191" y="50"/>
                    <a:pt x="191" y="50"/>
                  </a:cubicBezTo>
                  <a:cubicBezTo>
                    <a:pt x="197" y="50"/>
                    <a:pt x="197" y="50"/>
                    <a:pt x="197" y="50"/>
                  </a:cubicBezTo>
                  <a:cubicBezTo>
                    <a:pt x="197" y="50"/>
                    <a:pt x="197" y="50"/>
                    <a:pt x="197" y="50"/>
                  </a:cubicBezTo>
                  <a:cubicBezTo>
                    <a:pt x="197" y="19"/>
                    <a:pt x="197" y="19"/>
                    <a:pt x="197" y="19"/>
                  </a:cubicBezTo>
                  <a:cubicBezTo>
                    <a:pt x="197" y="9"/>
                    <a:pt x="188" y="0"/>
                    <a:pt x="1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7" name="Freeform 41">
              <a:extLst>
                <a:ext uri="{FF2B5EF4-FFF2-40B4-BE49-F238E27FC236}">
                  <a16:creationId xmlns:a16="http://schemas.microsoft.com/office/drawing/2014/main" id="{1CC253A0-FCDE-E12D-9FED-3EAFF1944C18}"/>
                </a:ext>
              </a:extLst>
            </p:cNvPr>
            <p:cNvSpPr>
              <a:spLocks/>
            </p:cNvSpPr>
            <p:nvPr/>
          </p:nvSpPr>
          <p:spPr bwMode="auto">
            <a:xfrm>
              <a:off x="4191001" y="4305300"/>
              <a:ext cx="22225" cy="23813"/>
            </a:xfrm>
            <a:custGeom>
              <a:avLst/>
              <a:gdLst>
                <a:gd name="T0" fmla="*/ 0 w 6"/>
                <a:gd name="T1" fmla="*/ 0 h 6"/>
                <a:gd name="T2" fmla="*/ 0 w 6"/>
                <a:gd name="T3" fmla="*/ 4 h 6"/>
                <a:gd name="T4" fmla="*/ 0 w 6"/>
                <a:gd name="T5" fmla="*/ 6 h 6"/>
                <a:gd name="T6" fmla="*/ 6 w 6"/>
                <a:gd name="T7" fmla="*/ 6 h 6"/>
                <a:gd name="T8" fmla="*/ 6 w 6"/>
                <a:gd name="T9" fmla="*/ 6 h 6"/>
                <a:gd name="T10" fmla="*/ 6 w 6"/>
                <a:gd name="T11" fmla="*/ 4 h 6"/>
                <a:gd name="T12" fmla="*/ 6 w 6"/>
                <a:gd name="T13" fmla="*/ 0 h 6"/>
                <a:gd name="T14" fmla="*/ 6 w 6"/>
                <a:gd name="T15" fmla="*/ 0 h 6"/>
                <a:gd name="T16" fmla="*/ 0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0"/>
                  </a:moveTo>
                  <a:cubicBezTo>
                    <a:pt x="0" y="4"/>
                    <a:pt x="0" y="4"/>
                    <a:pt x="0" y="4"/>
                  </a:cubicBezTo>
                  <a:cubicBezTo>
                    <a:pt x="0" y="4"/>
                    <a:pt x="0" y="5"/>
                    <a:pt x="0" y="6"/>
                  </a:cubicBezTo>
                  <a:cubicBezTo>
                    <a:pt x="6" y="6"/>
                    <a:pt x="6" y="6"/>
                    <a:pt x="6" y="6"/>
                  </a:cubicBezTo>
                  <a:cubicBezTo>
                    <a:pt x="6" y="6"/>
                    <a:pt x="6" y="6"/>
                    <a:pt x="6" y="6"/>
                  </a:cubicBezTo>
                  <a:cubicBezTo>
                    <a:pt x="6" y="5"/>
                    <a:pt x="6" y="4"/>
                    <a:pt x="6" y="4"/>
                  </a:cubicBezTo>
                  <a:cubicBezTo>
                    <a:pt x="6" y="0"/>
                    <a:pt x="6" y="0"/>
                    <a:pt x="6" y="0"/>
                  </a:cubicBezTo>
                  <a:cubicBezTo>
                    <a:pt x="6" y="0"/>
                    <a:pt x="6" y="0"/>
                    <a:pt x="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8" name="Freeform 42">
              <a:extLst>
                <a:ext uri="{FF2B5EF4-FFF2-40B4-BE49-F238E27FC236}">
                  <a16:creationId xmlns:a16="http://schemas.microsoft.com/office/drawing/2014/main" id="{6B23D00A-1240-B145-4030-D29127C43636}"/>
                </a:ext>
              </a:extLst>
            </p:cNvPr>
            <p:cNvSpPr>
              <a:spLocks/>
            </p:cNvSpPr>
            <p:nvPr/>
          </p:nvSpPr>
          <p:spPr bwMode="auto">
            <a:xfrm>
              <a:off x="4168776" y="4305300"/>
              <a:ext cx="22225" cy="23813"/>
            </a:xfrm>
            <a:custGeom>
              <a:avLst/>
              <a:gdLst>
                <a:gd name="T0" fmla="*/ 6 w 6"/>
                <a:gd name="T1" fmla="*/ 0 h 6"/>
                <a:gd name="T2" fmla="*/ 1 w 6"/>
                <a:gd name="T3" fmla="*/ 0 h 6"/>
                <a:gd name="T4" fmla="*/ 1 w 6"/>
                <a:gd name="T5" fmla="*/ 4 h 6"/>
                <a:gd name="T6" fmla="*/ 0 w 6"/>
                <a:gd name="T7" fmla="*/ 6 h 6"/>
                <a:gd name="T8" fmla="*/ 6 w 6"/>
                <a:gd name="T9" fmla="*/ 6 h 6"/>
                <a:gd name="T10" fmla="*/ 6 w 6"/>
                <a:gd name="T11" fmla="*/ 4 h 6"/>
                <a:gd name="T12" fmla="*/ 6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0"/>
                  </a:moveTo>
                  <a:cubicBezTo>
                    <a:pt x="1" y="0"/>
                    <a:pt x="1" y="0"/>
                    <a:pt x="1" y="0"/>
                  </a:cubicBezTo>
                  <a:cubicBezTo>
                    <a:pt x="1" y="4"/>
                    <a:pt x="1" y="4"/>
                    <a:pt x="1" y="4"/>
                  </a:cubicBezTo>
                  <a:cubicBezTo>
                    <a:pt x="1" y="4"/>
                    <a:pt x="0" y="5"/>
                    <a:pt x="0" y="6"/>
                  </a:cubicBezTo>
                  <a:cubicBezTo>
                    <a:pt x="6" y="6"/>
                    <a:pt x="6" y="6"/>
                    <a:pt x="6" y="6"/>
                  </a:cubicBezTo>
                  <a:cubicBezTo>
                    <a:pt x="6" y="5"/>
                    <a:pt x="6" y="4"/>
                    <a:pt x="6" y="4"/>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9" name="Freeform 43">
              <a:extLst>
                <a:ext uri="{FF2B5EF4-FFF2-40B4-BE49-F238E27FC236}">
                  <a16:creationId xmlns:a16="http://schemas.microsoft.com/office/drawing/2014/main" id="{6A62BF90-F25D-2A03-8B7B-ACA962F2C4CE}"/>
                </a:ext>
              </a:extLst>
            </p:cNvPr>
            <p:cNvSpPr>
              <a:spLocks/>
            </p:cNvSpPr>
            <p:nvPr/>
          </p:nvSpPr>
          <p:spPr bwMode="auto">
            <a:xfrm>
              <a:off x="4191001" y="4283075"/>
              <a:ext cx="22225" cy="22225"/>
            </a:xfrm>
            <a:custGeom>
              <a:avLst/>
              <a:gdLst>
                <a:gd name="T0" fmla="*/ 0 w 6"/>
                <a:gd name="T1" fmla="*/ 0 h 6"/>
                <a:gd name="T2" fmla="*/ 0 w 6"/>
                <a:gd name="T3" fmla="*/ 6 h 6"/>
                <a:gd name="T4" fmla="*/ 6 w 6"/>
                <a:gd name="T5" fmla="*/ 6 h 6"/>
                <a:gd name="T6" fmla="*/ 6 w 6"/>
                <a:gd name="T7" fmla="*/ 6 h 6"/>
                <a:gd name="T8" fmla="*/ 6 w 6"/>
                <a:gd name="T9" fmla="*/ 0 h 6"/>
                <a:gd name="T10" fmla="*/ 6 w 6"/>
                <a:gd name="T11" fmla="*/ 0 h 6"/>
                <a:gd name="T12" fmla="*/ 0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0" y="0"/>
                  </a:moveTo>
                  <a:cubicBezTo>
                    <a:pt x="0" y="6"/>
                    <a:pt x="0" y="6"/>
                    <a:pt x="0" y="6"/>
                  </a:cubicBezTo>
                  <a:cubicBezTo>
                    <a:pt x="6" y="6"/>
                    <a:pt x="6" y="6"/>
                    <a:pt x="6" y="6"/>
                  </a:cubicBezTo>
                  <a:cubicBezTo>
                    <a:pt x="6" y="6"/>
                    <a:pt x="6" y="6"/>
                    <a:pt x="6" y="6"/>
                  </a:cubicBezTo>
                  <a:cubicBezTo>
                    <a:pt x="6" y="0"/>
                    <a:pt x="6" y="0"/>
                    <a:pt x="6" y="0"/>
                  </a:cubicBezTo>
                  <a:cubicBezTo>
                    <a:pt x="6" y="0"/>
                    <a:pt x="6" y="0"/>
                    <a:pt x="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0" name="Rectangle 44">
              <a:extLst>
                <a:ext uri="{FF2B5EF4-FFF2-40B4-BE49-F238E27FC236}">
                  <a16:creationId xmlns:a16="http://schemas.microsoft.com/office/drawing/2014/main" id="{9873C8BC-DD12-AF55-B409-073433E6A8FF}"/>
                </a:ext>
              </a:extLst>
            </p:cNvPr>
            <p:cNvSpPr>
              <a:spLocks noChangeArrowheads="1"/>
            </p:cNvSpPr>
            <p:nvPr/>
          </p:nvSpPr>
          <p:spPr bwMode="auto">
            <a:xfrm>
              <a:off x="4171951" y="4283075"/>
              <a:ext cx="190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1" name="Freeform 45">
              <a:extLst>
                <a:ext uri="{FF2B5EF4-FFF2-40B4-BE49-F238E27FC236}">
                  <a16:creationId xmlns:a16="http://schemas.microsoft.com/office/drawing/2014/main" id="{9536DA49-946A-6A93-1FFE-B2D705952CCD}"/>
                </a:ext>
              </a:extLst>
            </p:cNvPr>
            <p:cNvSpPr>
              <a:spLocks noEditPoints="1"/>
            </p:cNvSpPr>
            <p:nvPr/>
          </p:nvSpPr>
          <p:spPr bwMode="auto">
            <a:xfrm>
              <a:off x="3970338" y="4016375"/>
              <a:ext cx="406400" cy="533400"/>
            </a:xfrm>
            <a:custGeom>
              <a:avLst/>
              <a:gdLst>
                <a:gd name="T0" fmla="*/ 83 w 107"/>
                <a:gd name="T1" fmla="*/ 41 h 140"/>
                <a:gd name="T2" fmla="*/ 83 w 107"/>
                <a:gd name="T3" fmla="*/ 19 h 140"/>
                <a:gd name="T4" fmla="*/ 64 w 107"/>
                <a:gd name="T5" fmla="*/ 0 h 140"/>
                <a:gd name="T6" fmla="*/ 64 w 107"/>
                <a:gd name="T7" fmla="*/ 0 h 140"/>
                <a:gd name="T8" fmla="*/ 58 w 107"/>
                <a:gd name="T9" fmla="*/ 0 h 140"/>
                <a:gd name="T10" fmla="*/ 53 w 107"/>
                <a:gd name="T11" fmla="*/ 0 h 140"/>
                <a:gd name="T12" fmla="*/ 44 w 107"/>
                <a:gd name="T13" fmla="*/ 0 h 140"/>
                <a:gd name="T14" fmla="*/ 24 w 107"/>
                <a:gd name="T15" fmla="*/ 19 h 140"/>
                <a:gd name="T16" fmla="*/ 24 w 107"/>
                <a:gd name="T17" fmla="*/ 41 h 140"/>
                <a:gd name="T18" fmla="*/ 0 w 107"/>
                <a:gd name="T19" fmla="*/ 86 h 140"/>
                <a:gd name="T20" fmla="*/ 0 w 107"/>
                <a:gd name="T21" fmla="*/ 87 h 140"/>
                <a:gd name="T22" fmla="*/ 0 w 107"/>
                <a:gd name="T23" fmla="*/ 93 h 140"/>
                <a:gd name="T24" fmla="*/ 1 w 107"/>
                <a:gd name="T25" fmla="*/ 98 h 140"/>
                <a:gd name="T26" fmla="*/ 54 w 107"/>
                <a:gd name="T27" fmla="*/ 140 h 140"/>
                <a:gd name="T28" fmla="*/ 107 w 107"/>
                <a:gd name="T29" fmla="*/ 86 h 140"/>
                <a:gd name="T30" fmla="*/ 83 w 107"/>
                <a:gd name="T31" fmla="*/ 41 h 140"/>
                <a:gd name="T32" fmla="*/ 35 w 107"/>
                <a:gd name="T33" fmla="*/ 19 h 140"/>
                <a:gd name="T34" fmla="*/ 44 w 107"/>
                <a:gd name="T35" fmla="*/ 11 h 140"/>
                <a:gd name="T36" fmla="*/ 53 w 107"/>
                <a:gd name="T37" fmla="*/ 11 h 140"/>
                <a:gd name="T38" fmla="*/ 58 w 107"/>
                <a:gd name="T39" fmla="*/ 11 h 140"/>
                <a:gd name="T40" fmla="*/ 64 w 107"/>
                <a:gd name="T41" fmla="*/ 11 h 140"/>
                <a:gd name="T42" fmla="*/ 64 w 107"/>
                <a:gd name="T43" fmla="*/ 11 h 140"/>
                <a:gd name="T44" fmla="*/ 72 w 107"/>
                <a:gd name="T45" fmla="*/ 19 h 140"/>
                <a:gd name="T46" fmla="*/ 72 w 107"/>
                <a:gd name="T47" fmla="*/ 35 h 140"/>
                <a:gd name="T48" fmla="*/ 64 w 107"/>
                <a:gd name="T49" fmla="*/ 33 h 140"/>
                <a:gd name="T50" fmla="*/ 58 w 107"/>
                <a:gd name="T51" fmla="*/ 32 h 140"/>
                <a:gd name="T52" fmla="*/ 54 w 107"/>
                <a:gd name="T53" fmla="*/ 32 h 140"/>
                <a:gd name="T54" fmla="*/ 53 w 107"/>
                <a:gd name="T55" fmla="*/ 32 h 140"/>
                <a:gd name="T56" fmla="*/ 35 w 107"/>
                <a:gd name="T57" fmla="*/ 35 h 140"/>
                <a:gd name="T58" fmla="*/ 35 w 107"/>
                <a:gd name="T59" fmla="*/ 19 h 140"/>
                <a:gd name="T60" fmla="*/ 54 w 107"/>
                <a:gd name="T61" fmla="*/ 128 h 140"/>
                <a:gd name="T62" fmla="*/ 13 w 107"/>
                <a:gd name="T63" fmla="*/ 98 h 140"/>
                <a:gd name="T64" fmla="*/ 12 w 107"/>
                <a:gd name="T65" fmla="*/ 93 h 140"/>
                <a:gd name="T66" fmla="*/ 11 w 107"/>
                <a:gd name="T67" fmla="*/ 87 h 140"/>
                <a:gd name="T68" fmla="*/ 11 w 107"/>
                <a:gd name="T69" fmla="*/ 86 h 140"/>
                <a:gd name="T70" fmla="*/ 24 w 107"/>
                <a:gd name="T71" fmla="*/ 55 h 140"/>
                <a:gd name="T72" fmla="*/ 30 w 107"/>
                <a:gd name="T73" fmla="*/ 50 h 140"/>
                <a:gd name="T74" fmla="*/ 35 w 107"/>
                <a:gd name="T75" fmla="*/ 47 h 140"/>
                <a:gd name="T76" fmla="*/ 53 w 107"/>
                <a:gd name="T77" fmla="*/ 43 h 140"/>
                <a:gd name="T78" fmla="*/ 54 w 107"/>
                <a:gd name="T79" fmla="*/ 43 h 140"/>
                <a:gd name="T80" fmla="*/ 58 w 107"/>
                <a:gd name="T81" fmla="*/ 43 h 140"/>
                <a:gd name="T82" fmla="*/ 64 w 107"/>
                <a:gd name="T83" fmla="*/ 44 h 140"/>
                <a:gd name="T84" fmla="*/ 72 w 107"/>
                <a:gd name="T85" fmla="*/ 47 h 140"/>
                <a:gd name="T86" fmla="*/ 77 w 107"/>
                <a:gd name="T87" fmla="*/ 50 h 140"/>
                <a:gd name="T88" fmla="*/ 83 w 107"/>
                <a:gd name="T89" fmla="*/ 55 h 140"/>
                <a:gd name="T90" fmla="*/ 96 w 107"/>
                <a:gd name="T91" fmla="*/ 86 h 140"/>
                <a:gd name="T92" fmla="*/ 54 w 107"/>
                <a:gd name="T93"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140">
                  <a:moveTo>
                    <a:pt x="83" y="41"/>
                  </a:moveTo>
                  <a:cubicBezTo>
                    <a:pt x="83" y="19"/>
                    <a:pt x="83" y="19"/>
                    <a:pt x="83" y="19"/>
                  </a:cubicBezTo>
                  <a:cubicBezTo>
                    <a:pt x="83" y="8"/>
                    <a:pt x="74" y="0"/>
                    <a:pt x="64" y="0"/>
                  </a:cubicBezTo>
                  <a:cubicBezTo>
                    <a:pt x="64" y="0"/>
                    <a:pt x="64" y="0"/>
                    <a:pt x="64" y="0"/>
                  </a:cubicBezTo>
                  <a:cubicBezTo>
                    <a:pt x="58" y="0"/>
                    <a:pt x="58" y="0"/>
                    <a:pt x="58" y="0"/>
                  </a:cubicBezTo>
                  <a:cubicBezTo>
                    <a:pt x="53" y="0"/>
                    <a:pt x="53" y="0"/>
                    <a:pt x="53" y="0"/>
                  </a:cubicBezTo>
                  <a:cubicBezTo>
                    <a:pt x="44" y="0"/>
                    <a:pt x="44" y="0"/>
                    <a:pt x="44" y="0"/>
                  </a:cubicBezTo>
                  <a:cubicBezTo>
                    <a:pt x="33" y="0"/>
                    <a:pt x="24" y="8"/>
                    <a:pt x="24" y="19"/>
                  </a:cubicBezTo>
                  <a:cubicBezTo>
                    <a:pt x="24" y="41"/>
                    <a:pt x="24" y="41"/>
                    <a:pt x="24" y="41"/>
                  </a:cubicBezTo>
                  <a:cubicBezTo>
                    <a:pt x="9" y="50"/>
                    <a:pt x="0" y="67"/>
                    <a:pt x="0" y="86"/>
                  </a:cubicBezTo>
                  <a:cubicBezTo>
                    <a:pt x="0" y="86"/>
                    <a:pt x="0" y="87"/>
                    <a:pt x="0" y="87"/>
                  </a:cubicBezTo>
                  <a:cubicBezTo>
                    <a:pt x="0" y="89"/>
                    <a:pt x="0" y="91"/>
                    <a:pt x="0" y="93"/>
                  </a:cubicBezTo>
                  <a:cubicBezTo>
                    <a:pt x="0" y="95"/>
                    <a:pt x="1" y="96"/>
                    <a:pt x="1" y="98"/>
                  </a:cubicBezTo>
                  <a:cubicBezTo>
                    <a:pt x="7" y="122"/>
                    <a:pt x="28" y="140"/>
                    <a:pt x="54" y="140"/>
                  </a:cubicBezTo>
                  <a:cubicBezTo>
                    <a:pt x="83" y="140"/>
                    <a:pt x="107" y="115"/>
                    <a:pt x="107" y="86"/>
                  </a:cubicBezTo>
                  <a:cubicBezTo>
                    <a:pt x="107" y="67"/>
                    <a:pt x="98" y="50"/>
                    <a:pt x="83" y="41"/>
                  </a:cubicBezTo>
                  <a:close/>
                  <a:moveTo>
                    <a:pt x="35" y="19"/>
                  </a:moveTo>
                  <a:cubicBezTo>
                    <a:pt x="35" y="15"/>
                    <a:pt x="39" y="11"/>
                    <a:pt x="44" y="11"/>
                  </a:cubicBezTo>
                  <a:cubicBezTo>
                    <a:pt x="53" y="11"/>
                    <a:pt x="53" y="11"/>
                    <a:pt x="53" y="11"/>
                  </a:cubicBezTo>
                  <a:cubicBezTo>
                    <a:pt x="58" y="11"/>
                    <a:pt x="58" y="11"/>
                    <a:pt x="58" y="11"/>
                  </a:cubicBezTo>
                  <a:cubicBezTo>
                    <a:pt x="64" y="11"/>
                    <a:pt x="64" y="11"/>
                    <a:pt x="64" y="11"/>
                  </a:cubicBezTo>
                  <a:cubicBezTo>
                    <a:pt x="64" y="11"/>
                    <a:pt x="64" y="11"/>
                    <a:pt x="64" y="11"/>
                  </a:cubicBezTo>
                  <a:cubicBezTo>
                    <a:pt x="68" y="11"/>
                    <a:pt x="72" y="15"/>
                    <a:pt x="72" y="19"/>
                  </a:cubicBezTo>
                  <a:cubicBezTo>
                    <a:pt x="72" y="35"/>
                    <a:pt x="72" y="35"/>
                    <a:pt x="72" y="35"/>
                  </a:cubicBezTo>
                  <a:cubicBezTo>
                    <a:pt x="69" y="34"/>
                    <a:pt x="67" y="33"/>
                    <a:pt x="64" y="33"/>
                  </a:cubicBezTo>
                  <a:cubicBezTo>
                    <a:pt x="62" y="32"/>
                    <a:pt x="60" y="32"/>
                    <a:pt x="58" y="32"/>
                  </a:cubicBezTo>
                  <a:cubicBezTo>
                    <a:pt x="57" y="32"/>
                    <a:pt x="55" y="32"/>
                    <a:pt x="54" y="32"/>
                  </a:cubicBezTo>
                  <a:cubicBezTo>
                    <a:pt x="53" y="32"/>
                    <a:pt x="53" y="32"/>
                    <a:pt x="53" y="32"/>
                  </a:cubicBezTo>
                  <a:cubicBezTo>
                    <a:pt x="47" y="32"/>
                    <a:pt x="41" y="33"/>
                    <a:pt x="35" y="35"/>
                  </a:cubicBezTo>
                  <a:lnTo>
                    <a:pt x="35" y="19"/>
                  </a:lnTo>
                  <a:close/>
                  <a:moveTo>
                    <a:pt x="54" y="128"/>
                  </a:moveTo>
                  <a:cubicBezTo>
                    <a:pt x="34" y="128"/>
                    <a:pt x="18" y="116"/>
                    <a:pt x="13" y="98"/>
                  </a:cubicBezTo>
                  <a:cubicBezTo>
                    <a:pt x="12" y="96"/>
                    <a:pt x="12" y="95"/>
                    <a:pt x="12" y="93"/>
                  </a:cubicBezTo>
                  <a:cubicBezTo>
                    <a:pt x="11" y="91"/>
                    <a:pt x="11" y="89"/>
                    <a:pt x="11" y="87"/>
                  </a:cubicBezTo>
                  <a:cubicBezTo>
                    <a:pt x="11" y="87"/>
                    <a:pt x="11" y="86"/>
                    <a:pt x="11" y="86"/>
                  </a:cubicBezTo>
                  <a:cubicBezTo>
                    <a:pt x="11" y="74"/>
                    <a:pt x="16" y="63"/>
                    <a:pt x="24" y="55"/>
                  </a:cubicBezTo>
                  <a:cubicBezTo>
                    <a:pt x="26" y="53"/>
                    <a:pt x="28" y="52"/>
                    <a:pt x="30" y="50"/>
                  </a:cubicBezTo>
                  <a:cubicBezTo>
                    <a:pt x="32" y="49"/>
                    <a:pt x="33" y="48"/>
                    <a:pt x="35" y="47"/>
                  </a:cubicBezTo>
                  <a:cubicBezTo>
                    <a:pt x="41" y="45"/>
                    <a:pt x="46" y="43"/>
                    <a:pt x="53" y="43"/>
                  </a:cubicBezTo>
                  <a:cubicBezTo>
                    <a:pt x="53" y="43"/>
                    <a:pt x="53" y="43"/>
                    <a:pt x="54" y="43"/>
                  </a:cubicBezTo>
                  <a:cubicBezTo>
                    <a:pt x="55" y="43"/>
                    <a:pt x="57" y="43"/>
                    <a:pt x="58" y="43"/>
                  </a:cubicBezTo>
                  <a:cubicBezTo>
                    <a:pt x="60" y="44"/>
                    <a:pt x="62" y="44"/>
                    <a:pt x="64" y="44"/>
                  </a:cubicBezTo>
                  <a:cubicBezTo>
                    <a:pt x="67" y="45"/>
                    <a:pt x="69" y="46"/>
                    <a:pt x="72" y="47"/>
                  </a:cubicBezTo>
                  <a:cubicBezTo>
                    <a:pt x="74" y="48"/>
                    <a:pt x="76" y="49"/>
                    <a:pt x="77" y="50"/>
                  </a:cubicBezTo>
                  <a:cubicBezTo>
                    <a:pt x="79" y="52"/>
                    <a:pt x="81" y="53"/>
                    <a:pt x="83" y="55"/>
                  </a:cubicBezTo>
                  <a:cubicBezTo>
                    <a:pt x="91" y="63"/>
                    <a:pt x="96" y="74"/>
                    <a:pt x="96" y="86"/>
                  </a:cubicBezTo>
                  <a:cubicBezTo>
                    <a:pt x="96" y="109"/>
                    <a:pt x="77" y="128"/>
                    <a:pt x="54"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2" name="Freeform 46">
              <a:extLst>
                <a:ext uri="{FF2B5EF4-FFF2-40B4-BE49-F238E27FC236}">
                  <a16:creationId xmlns:a16="http://schemas.microsoft.com/office/drawing/2014/main" id="{876723AE-D1C8-4B2E-EE95-6C67BB069630}"/>
                </a:ext>
              </a:extLst>
            </p:cNvPr>
            <p:cNvSpPr>
              <a:spLocks/>
            </p:cNvSpPr>
            <p:nvPr/>
          </p:nvSpPr>
          <p:spPr bwMode="auto">
            <a:xfrm>
              <a:off x="4117976" y="4252913"/>
              <a:ext cx="111125" cy="174625"/>
            </a:xfrm>
            <a:custGeom>
              <a:avLst/>
              <a:gdLst>
                <a:gd name="T0" fmla="*/ 29 w 29"/>
                <a:gd name="T1" fmla="*/ 15 h 46"/>
                <a:gd name="T2" fmla="*/ 15 w 29"/>
                <a:gd name="T3" fmla="*/ 0 h 46"/>
                <a:gd name="T4" fmla="*/ 0 w 29"/>
                <a:gd name="T5" fmla="*/ 15 h 46"/>
                <a:gd name="T6" fmla="*/ 9 w 29"/>
                <a:gd name="T7" fmla="*/ 29 h 46"/>
                <a:gd name="T8" fmla="*/ 9 w 29"/>
                <a:gd name="T9" fmla="*/ 41 h 46"/>
                <a:gd name="T10" fmla="*/ 15 w 29"/>
                <a:gd name="T11" fmla="*/ 46 h 46"/>
                <a:gd name="T12" fmla="*/ 20 w 29"/>
                <a:gd name="T13" fmla="*/ 41 h 46"/>
                <a:gd name="T14" fmla="*/ 20 w 29"/>
                <a:gd name="T15" fmla="*/ 29 h 46"/>
                <a:gd name="T16" fmla="*/ 29 w 29"/>
                <a:gd name="T17" fmla="*/ 1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46">
                  <a:moveTo>
                    <a:pt x="29" y="15"/>
                  </a:moveTo>
                  <a:cubicBezTo>
                    <a:pt x="29" y="7"/>
                    <a:pt x="23" y="0"/>
                    <a:pt x="15" y="0"/>
                  </a:cubicBezTo>
                  <a:cubicBezTo>
                    <a:pt x="6" y="0"/>
                    <a:pt x="0" y="7"/>
                    <a:pt x="0" y="15"/>
                  </a:cubicBezTo>
                  <a:cubicBezTo>
                    <a:pt x="0" y="21"/>
                    <a:pt x="4" y="26"/>
                    <a:pt x="9" y="29"/>
                  </a:cubicBezTo>
                  <a:cubicBezTo>
                    <a:pt x="9" y="41"/>
                    <a:pt x="9" y="41"/>
                    <a:pt x="9" y="41"/>
                  </a:cubicBezTo>
                  <a:cubicBezTo>
                    <a:pt x="9" y="44"/>
                    <a:pt x="12" y="46"/>
                    <a:pt x="15" y="46"/>
                  </a:cubicBezTo>
                  <a:cubicBezTo>
                    <a:pt x="17" y="46"/>
                    <a:pt x="20" y="44"/>
                    <a:pt x="20" y="41"/>
                  </a:cubicBezTo>
                  <a:cubicBezTo>
                    <a:pt x="20" y="29"/>
                    <a:pt x="20" y="29"/>
                    <a:pt x="20" y="29"/>
                  </a:cubicBezTo>
                  <a:cubicBezTo>
                    <a:pt x="25" y="26"/>
                    <a:pt x="29" y="21"/>
                    <a:pt x="2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3" name="Freeform 47">
              <a:extLst>
                <a:ext uri="{FF2B5EF4-FFF2-40B4-BE49-F238E27FC236}">
                  <a16:creationId xmlns:a16="http://schemas.microsoft.com/office/drawing/2014/main" id="{698C6169-F4A7-1791-D70A-6981DD213604}"/>
                </a:ext>
              </a:extLst>
            </p:cNvPr>
            <p:cNvSpPr>
              <a:spLocks noEditPoints="1"/>
            </p:cNvSpPr>
            <p:nvPr/>
          </p:nvSpPr>
          <p:spPr bwMode="auto">
            <a:xfrm>
              <a:off x="3606801" y="4013200"/>
              <a:ext cx="387350" cy="193675"/>
            </a:xfrm>
            <a:custGeom>
              <a:avLst/>
              <a:gdLst>
                <a:gd name="T0" fmla="*/ 102 w 102"/>
                <a:gd name="T1" fmla="*/ 20 h 51"/>
                <a:gd name="T2" fmla="*/ 50 w 102"/>
                <a:gd name="T3" fmla="*/ 20 h 51"/>
                <a:gd name="T4" fmla="*/ 25 w 102"/>
                <a:gd name="T5" fmla="*/ 0 h 51"/>
                <a:gd name="T6" fmla="*/ 0 w 102"/>
                <a:gd name="T7" fmla="*/ 25 h 51"/>
                <a:gd name="T8" fmla="*/ 25 w 102"/>
                <a:gd name="T9" fmla="*/ 51 h 51"/>
                <a:gd name="T10" fmla="*/ 50 w 102"/>
                <a:gd name="T11" fmla="*/ 31 h 51"/>
                <a:gd name="T12" fmla="*/ 67 w 102"/>
                <a:gd name="T13" fmla="*/ 31 h 51"/>
                <a:gd name="T14" fmla="*/ 67 w 102"/>
                <a:gd name="T15" fmla="*/ 48 h 51"/>
                <a:gd name="T16" fmla="*/ 78 w 102"/>
                <a:gd name="T17" fmla="*/ 48 h 51"/>
                <a:gd name="T18" fmla="*/ 78 w 102"/>
                <a:gd name="T19" fmla="*/ 31 h 51"/>
                <a:gd name="T20" fmla="*/ 102 w 102"/>
                <a:gd name="T21" fmla="*/ 31 h 51"/>
                <a:gd name="T22" fmla="*/ 102 w 102"/>
                <a:gd name="T23" fmla="*/ 20 h 51"/>
                <a:gd name="T24" fmla="*/ 25 w 102"/>
                <a:gd name="T25" fmla="*/ 39 h 51"/>
                <a:gd name="T26" fmla="*/ 11 w 102"/>
                <a:gd name="T27" fmla="*/ 25 h 51"/>
                <a:gd name="T28" fmla="*/ 25 w 102"/>
                <a:gd name="T29" fmla="*/ 11 h 51"/>
                <a:gd name="T30" fmla="*/ 39 w 102"/>
                <a:gd name="T31" fmla="*/ 25 h 51"/>
                <a:gd name="T32" fmla="*/ 25 w 102"/>
                <a:gd name="T3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51">
                  <a:moveTo>
                    <a:pt x="102" y="20"/>
                  </a:moveTo>
                  <a:cubicBezTo>
                    <a:pt x="50" y="20"/>
                    <a:pt x="50" y="20"/>
                    <a:pt x="50" y="20"/>
                  </a:cubicBezTo>
                  <a:cubicBezTo>
                    <a:pt x="47" y="8"/>
                    <a:pt x="37" y="0"/>
                    <a:pt x="25" y="0"/>
                  </a:cubicBezTo>
                  <a:cubicBezTo>
                    <a:pt x="11" y="0"/>
                    <a:pt x="0" y="11"/>
                    <a:pt x="0" y="25"/>
                  </a:cubicBezTo>
                  <a:cubicBezTo>
                    <a:pt x="0" y="39"/>
                    <a:pt x="11" y="51"/>
                    <a:pt x="25" y="51"/>
                  </a:cubicBezTo>
                  <a:cubicBezTo>
                    <a:pt x="37" y="51"/>
                    <a:pt x="47" y="42"/>
                    <a:pt x="50" y="31"/>
                  </a:cubicBezTo>
                  <a:cubicBezTo>
                    <a:pt x="67" y="31"/>
                    <a:pt x="67" y="31"/>
                    <a:pt x="67" y="31"/>
                  </a:cubicBezTo>
                  <a:cubicBezTo>
                    <a:pt x="67" y="48"/>
                    <a:pt x="67" y="48"/>
                    <a:pt x="67" y="48"/>
                  </a:cubicBezTo>
                  <a:cubicBezTo>
                    <a:pt x="78" y="48"/>
                    <a:pt x="78" y="48"/>
                    <a:pt x="78" y="48"/>
                  </a:cubicBezTo>
                  <a:cubicBezTo>
                    <a:pt x="78" y="31"/>
                    <a:pt x="78" y="31"/>
                    <a:pt x="78" y="31"/>
                  </a:cubicBezTo>
                  <a:cubicBezTo>
                    <a:pt x="102" y="31"/>
                    <a:pt x="102" y="31"/>
                    <a:pt x="102" y="31"/>
                  </a:cubicBezTo>
                  <a:lnTo>
                    <a:pt x="102" y="20"/>
                  </a:lnTo>
                  <a:close/>
                  <a:moveTo>
                    <a:pt x="25" y="39"/>
                  </a:moveTo>
                  <a:cubicBezTo>
                    <a:pt x="17" y="39"/>
                    <a:pt x="11" y="33"/>
                    <a:pt x="11" y="25"/>
                  </a:cubicBezTo>
                  <a:cubicBezTo>
                    <a:pt x="11" y="17"/>
                    <a:pt x="17" y="11"/>
                    <a:pt x="25" y="11"/>
                  </a:cubicBezTo>
                  <a:cubicBezTo>
                    <a:pt x="33" y="11"/>
                    <a:pt x="39" y="17"/>
                    <a:pt x="39" y="25"/>
                  </a:cubicBezTo>
                  <a:cubicBezTo>
                    <a:pt x="39" y="33"/>
                    <a:pt x="33" y="39"/>
                    <a:pt x="2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44" name="그룹 43">
            <a:extLst>
              <a:ext uri="{FF2B5EF4-FFF2-40B4-BE49-F238E27FC236}">
                <a16:creationId xmlns:a16="http://schemas.microsoft.com/office/drawing/2014/main" id="{DECBA897-5CAD-D8C7-21FB-35C2ADB876F1}"/>
              </a:ext>
            </a:extLst>
          </p:cNvPr>
          <p:cNvGrpSpPr/>
          <p:nvPr/>
        </p:nvGrpSpPr>
        <p:grpSpPr>
          <a:xfrm>
            <a:off x="4768068" y="4811607"/>
            <a:ext cx="460958" cy="348176"/>
            <a:chOff x="3413125" y="5175250"/>
            <a:chExt cx="966788" cy="730250"/>
          </a:xfrm>
          <a:solidFill>
            <a:schemeClr val="accent1"/>
          </a:solidFill>
        </p:grpSpPr>
        <p:sp>
          <p:nvSpPr>
            <p:cNvPr id="46" name="Freeform 51">
              <a:extLst>
                <a:ext uri="{FF2B5EF4-FFF2-40B4-BE49-F238E27FC236}">
                  <a16:creationId xmlns:a16="http://schemas.microsoft.com/office/drawing/2014/main" id="{FF3231E4-05C1-2C08-B1DF-6848BDA31796}"/>
                </a:ext>
              </a:extLst>
            </p:cNvPr>
            <p:cNvSpPr>
              <a:spLocks/>
            </p:cNvSpPr>
            <p:nvPr/>
          </p:nvSpPr>
          <p:spPr bwMode="auto">
            <a:xfrm>
              <a:off x="4057650" y="5799138"/>
              <a:ext cx="12700" cy="3175"/>
            </a:xfrm>
            <a:custGeom>
              <a:avLst/>
              <a:gdLst>
                <a:gd name="T0" fmla="*/ 1 w 3"/>
                <a:gd name="T1" fmla="*/ 1 h 1"/>
                <a:gd name="T2" fmla="*/ 1 w 3"/>
                <a:gd name="T3" fmla="*/ 1 h 1"/>
                <a:gd name="T4" fmla="*/ 3 w 3"/>
                <a:gd name="T5" fmla="*/ 0 h 1"/>
                <a:gd name="T6" fmla="*/ 0 w 3"/>
                <a:gd name="T7" fmla="*/ 1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cubicBezTo>
                    <a:pt x="1" y="1"/>
                    <a:pt x="1" y="1"/>
                    <a:pt x="1" y="1"/>
                  </a:cubicBezTo>
                  <a:cubicBezTo>
                    <a:pt x="2" y="1"/>
                    <a:pt x="3" y="0"/>
                    <a:pt x="3" y="0"/>
                  </a:cubicBezTo>
                  <a:cubicBezTo>
                    <a:pt x="0"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7" name="Freeform 52">
              <a:extLst>
                <a:ext uri="{FF2B5EF4-FFF2-40B4-BE49-F238E27FC236}">
                  <a16:creationId xmlns:a16="http://schemas.microsoft.com/office/drawing/2014/main" id="{2C5F9537-4A5B-8626-32FA-7CF748059F89}"/>
                </a:ext>
              </a:extLst>
            </p:cNvPr>
            <p:cNvSpPr>
              <a:spLocks noEditPoints="1"/>
            </p:cNvSpPr>
            <p:nvPr/>
          </p:nvSpPr>
          <p:spPr bwMode="auto">
            <a:xfrm>
              <a:off x="3413125" y="5175250"/>
              <a:ext cx="966788" cy="661988"/>
            </a:xfrm>
            <a:custGeom>
              <a:avLst/>
              <a:gdLst>
                <a:gd name="T0" fmla="*/ 168 w 255"/>
                <a:gd name="T1" fmla="*/ 22 h 174"/>
                <a:gd name="T2" fmla="*/ 88 w 255"/>
                <a:gd name="T3" fmla="*/ 5 h 174"/>
                <a:gd name="T4" fmla="*/ 0 w 255"/>
                <a:gd name="T5" fmla="*/ 19 h 174"/>
                <a:gd name="T6" fmla="*/ 0 w 255"/>
                <a:gd name="T7" fmla="*/ 174 h 174"/>
                <a:gd name="T8" fmla="*/ 88 w 255"/>
                <a:gd name="T9" fmla="*/ 160 h 174"/>
                <a:gd name="T10" fmla="*/ 126 w 255"/>
                <a:gd name="T11" fmla="*/ 168 h 174"/>
                <a:gd name="T12" fmla="*/ 125 w 255"/>
                <a:gd name="T13" fmla="*/ 166 h 174"/>
                <a:gd name="T14" fmla="*/ 133 w 255"/>
                <a:gd name="T15" fmla="*/ 158 h 174"/>
                <a:gd name="T16" fmla="*/ 94 w 255"/>
                <a:gd name="T17" fmla="*/ 150 h 174"/>
                <a:gd name="T18" fmla="*/ 94 w 255"/>
                <a:gd name="T19" fmla="*/ 18 h 174"/>
                <a:gd name="T20" fmla="*/ 160 w 255"/>
                <a:gd name="T21" fmla="*/ 31 h 174"/>
                <a:gd name="T22" fmla="*/ 160 w 255"/>
                <a:gd name="T23" fmla="*/ 59 h 174"/>
                <a:gd name="T24" fmla="*/ 171 w 255"/>
                <a:gd name="T25" fmla="*/ 58 h 174"/>
                <a:gd name="T26" fmla="*/ 171 w 255"/>
                <a:gd name="T27" fmla="*/ 58 h 174"/>
                <a:gd name="T28" fmla="*/ 171 w 255"/>
                <a:gd name="T29" fmla="*/ 32 h 174"/>
                <a:gd name="T30" fmla="*/ 243 w 255"/>
                <a:gd name="T31" fmla="*/ 14 h 174"/>
                <a:gd name="T32" fmla="*/ 243 w 255"/>
                <a:gd name="T33" fmla="*/ 146 h 174"/>
                <a:gd name="T34" fmla="*/ 203 w 255"/>
                <a:gd name="T35" fmla="*/ 156 h 174"/>
                <a:gd name="T36" fmla="*/ 215 w 255"/>
                <a:gd name="T37" fmla="*/ 165 h 174"/>
                <a:gd name="T38" fmla="*/ 255 w 255"/>
                <a:gd name="T39" fmla="*/ 155 h 174"/>
                <a:gd name="T40" fmla="*/ 255 w 255"/>
                <a:gd name="T41" fmla="*/ 0 h 174"/>
                <a:gd name="T42" fmla="*/ 168 w 255"/>
                <a:gd name="T43" fmla="*/ 22 h 174"/>
                <a:gd name="T44" fmla="*/ 12 w 255"/>
                <a:gd name="T45" fmla="*/ 29 h 174"/>
                <a:gd name="T46" fmla="*/ 82 w 255"/>
                <a:gd name="T47" fmla="*/ 17 h 174"/>
                <a:gd name="T48" fmla="*/ 82 w 255"/>
                <a:gd name="T49" fmla="*/ 150 h 174"/>
                <a:gd name="T50" fmla="*/ 12 w 255"/>
                <a:gd name="T51" fmla="*/ 161 h 174"/>
                <a:gd name="T52" fmla="*/ 12 w 255"/>
                <a:gd name="T53" fmla="*/ 2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5" h="174">
                  <a:moveTo>
                    <a:pt x="168" y="22"/>
                  </a:moveTo>
                  <a:cubicBezTo>
                    <a:pt x="88" y="5"/>
                    <a:pt x="88" y="5"/>
                    <a:pt x="88" y="5"/>
                  </a:cubicBezTo>
                  <a:cubicBezTo>
                    <a:pt x="0" y="19"/>
                    <a:pt x="0" y="19"/>
                    <a:pt x="0" y="19"/>
                  </a:cubicBezTo>
                  <a:cubicBezTo>
                    <a:pt x="0" y="174"/>
                    <a:pt x="0" y="174"/>
                    <a:pt x="0" y="174"/>
                  </a:cubicBezTo>
                  <a:cubicBezTo>
                    <a:pt x="88" y="160"/>
                    <a:pt x="88" y="160"/>
                    <a:pt x="88" y="160"/>
                  </a:cubicBezTo>
                  <a:cubicBezTo>
                    <a:pt x="126" y="168"/>
                    <a:pt x="126" y="168"/>
                    <a:pt x="126" y="168"/>
                  </a:cubicBezTo>
                  <a:cubicBezTo>
                    <a:pt x="125" y="167"/>
                    <a:pt x="125" y="167"/>
                    <a:pt x="125" y="166"/>
                  </a:cubicBezTo>
                  <a:cubicBezTo>
                    <a:pt x="125" y="163"/>
                    <a:pt x="128" y="161"/>
                    <a:pt x="133" y="158"/>
                  </a:cubicBezTo>
                  <a:cubicBezTo>
                    <a:pt x="94" y="150"/>
                    <a:pt x="94" y="150"/>
                    <a:pt x="94" y="150"/>
                  </a:cubicBezTo>
                  <a:cubicBezTo>
                    <a:pt x="94" y="18"/>
                    <a:pt x="94" y="18"/>
                    <a:pt x="94" y="18"/>
                  </a:cubicBezTo>
                  <a:cubicBezTo>
                    <a:pt x="160" y="31"/>
                    <a:pt x="160" y="31"/>
                    <a:pt x="160" y="31"/>
                  </a:cubicBezTo>
                  <a:cubicBezTo>
                    <a:pt x="160" y="59"/>
                    <a:pt x="160" y="59"/>
                    <a:pt x="160" y="59"/>
                  </a:cubicBezTo>
                  <a:cubicBezTo>
                    <a:pt x="163" y="58"/>
                    <a:pt x="167" y="58"/>
                    <a:pt x="171" y="58"/>
                  </a:cubicBezTo>
                  <a:cubicBezTo>
                    <a:pt x="171" y="58"/>
                    <a:pt x="171" y="58"/>
                    <a:pt x="171" y="58"/>
                  </a:cubicBezTo>
                  <a:cubicBezTo>
                    <a:pt x="171" y="32"/>
                    <a:pt x="171" y="32"/>
                    <a:pt x="171" y="32"/>
                  </a:cubicBezTo>
                  <a:cubicBezTo>
                    <a:pt x="243" y="14"/>
                    <a:pt x="243" y="14"/>
                    <a:pt x="243" y="14"/>
                  </a:cubicBezTo>
                  <a:cubicBezTo>
                    <a:pt x="243" y="146"/>
                    <a:pt x="243" y="146"/>
                    <a:pt x="243" y="146"/>
                  </a:cubicBezTo>
                  <a:cubicBezTo>
                    <a:pt x="203" y="156"/>
                    <a:pt x="203" y="156"/>
                    <a:pt x="203" y="156"/>
                  </a:cubicBezTo>
                  <a:cubicBezTo>
                    <a:pt x="210" y="159"/>
                    <a:pt x="214" y="162"/>
                    <a:pt x="215" y="165"/>
                  </a:cubicBezTo>
                  <a:cubicBezTo>
                    <a:pt x="255" y="155"/>
                    <a:pt x="255" y="155"/>
                    <a:pt x="255" y="155"/>
                  </a:cubicBezTo>
                  <a:cubicBezTo>
                    <a:pt x="255" y="0"/>
                    <a:pt x="255" y="0"/>
                    <a:pt x="255" y="0"/>
                  </a:cubicBezTo>
                  <a:lnTo>
                    <a:pt x="168" y="22"/>
                  </a:lnTo>
                  <a:close/>
                  <a:moveTo>
                    <a:pt x="12" y="29"/>
                  </a:moveTo>
                  <a:cubicBezTo>
                    <a:pt x="82" y="17"/>
                    <a:pt x="82" y="17"/>
                    <a:pt x="82" y="17"/>
                  </a:cubicBezTo>
                  <a:cubicBezTo>
                    <a:pt x="82" y="150"/>
                    <a:pt x="82" y="150"/>
                    <a:pt x="82" y="150"/>
                  </a:cubicBezTo>
                  <a:cubicBezTo>
                    <a:pt x="12" y="161"/>
                    <a:pt x="12" y="161"/>
                    <a:pt x="12" y="161"/>
                  </a:cubicBezTo>
                  <a:lnTo>
                    <a:pt x="12"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8" name="Freeform 53">
              <a:extLst>
                <a:ext uri="{FF2B5EF4-FFF2-40B4-BE49-F238E27FC236}">
                  <a16:creationId xmlns:a16="http://schemas.microsoft.com/office/drawing/2014/main" id="{39D814CF-5E81-AA5B-CEFA-624280109D9C}"/>
                </a:ext>
              </a:extLst>
            </p:cNvPr>
            <p:cNvSpPr>
              <a:spLocks/>
            </p:cNvSpPr>
            <p:nvPr/>
          </p:nvSpPr>
          <p:spPr bwMode="auto">
            <a:xfrm>
              <a:off x="4021138" y="5757863"/>
              <a:ext cx="36513" cy="44450"/>
            </a:xfrm>
            <a:custGeom>
              <a:avLst/>
              <a:gdLst>
                <a:gd name="T0" fmla="*/ 10 w 10"/>
                <a:gd name="T1" fmla="*/ 12 h 12"/>
                <a:gd name="T2" fmla="*/ 0 w 10"/>
                <a:gd name="T3" fmla="*/ 0 h 12"/>
                <a:gd name="T4" fmla="*/ 0 w 10"/>
                <a:gd name="T5" fmla="*/ 10 h 12"/>
                <a:gd name="T6" fmla="*/ 8 w 10"/>
                <a:gd name="T7" fmla="*/ 12 h 12"/>
                <a:gd name="T8" fmla="*/ 10 w 10"/>
                <a:gd name="T9" fmla="*/ 12 h 12"/>
              </a:gdLst>
              <a:ahLst/>
              <a:cxnLst>
                <a:cxn ang="0">
                  <a:pos x="T0" y="T1"/>
                </a:cxn>
                <a:cxn ang="0">
                  <a:pos x="T2" y="T3"/>
                </a:cxn>
                <a:cxn ang="0">
                  <a:pos x="T4" y="T5"/>
                </a:cxn>
                <a:cxn ang="0">
                  <a:pos x="T6" y="T7"/>
                </a:cxn>
                <a:cxn ang="0">
                  <a:pos x="T8" y="T9"/>
                </a:cxn>
              </a:cxnLst>
              <a:rect l="0" t="0" r="r" b="b"/>
              <a:pathLst>
                <a:path w="10" h="12">
                  <a:moveTo>
                    <a:pt x="10" y="12"/>
                  </a:moveTo>
                  <a:cubicBezTo>
                    <a:pt x="8" y="10"/>
                    <a:pt x="4" y="6"/>
                    <a:pt x="0" y="0"/>
                  </a:cubicBezTo>
                  <a:cubicBezTo>
                    <a:pt x="0" y="10"/>
                    <a:pt x="0" y="10"/>
                    <a:pt x="0" y="10"/>
                  </a:cubicBezTo>
                  <a:cubicBezTo>
                    <a:pt x="8" y="12"/>
                    <a:pt x="8" y="12"/>
                    <a:pt x="8" y="12"/>
                  </a:cubicBezTo>
                  <a:lnTo>
                    <a:pt x="1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9" name="Freeform 54">
              <a:extLst>
                <a:ext uri="{FF2B5EF4-FFF2-40B4-BE49-F238E27FC236}">
                  <a16:creationId xmlns:a16="http://schemas.microsoft.com/office/drawing/2014/main" id="{44A408A3-1EF2-082D-5CA0-C0ABFD410E8E}"/>
                </a:ext>
              </a:extLst>
            </p:cNvPr>
            <p:cNvSpPr>
              <a:spLocks/>
            </p:cNvSpPr>
            <p:nvPr/>
          </p:nvSpPr>
          <p:spPr bwMode="auto">
            <a:xfrm>
              <a:off x="3846513" y="5711825"/>
              <a:ext cx="423863" cy="193675"/>
            </a:xfrm>
            <a:custGeom>
              <a:avLst/>
              <a:gdLst>
                <a:gd name="T0" fmla="*/ 76 w 112"/>
                <a:gd name="T1" fmla="*/ 0 h 51"/>
                <a:gd name="T2" fmla="*/ 73 w 112"/>
                <a:gd name="T3" fmla="*/ 5 h 51"/>
                <a:gd name="T4" fmla="*/ 70 w 112"/>
                <a:gd name="T5" fmla="*/ 11 h 51"/>
                <a:gd name="T6" fmla="*/ 101 w 112"/>
                <a:gd name="T7" fmla="*/ 25 h 51"/>
                <a:gd name="T8" fmla="*/ 56 w 112"/>
                <a:gd name="T9" fmla="*/ 40 h 51"/>
                <a:gd name="T10" fmla="*/ 11 w 112"/>
                <a:gd name="T11" fmla="*/ 25 h 51"/>
                <a:gd name="T12" fmla="*/ 44 w 112"/>
                <a:gd name="T13" fmla="*/ 10 h 51"/>
                <a:gd name="T14" fmla="*/ 41 w 112"/>
                <a:gd name="T15" fmla="*/ 5 h 51"/>
                <a:gd name="T16" fmla="*/ 38 w 112"/>
                <a:gd name="T17" fmla="*/ 0 h 51"/>
                <a:gd name="T18" fmla="*/ 0 w 112"/>
                <a:gd name="T19" fmla="*/ 25 h 51"/>
                <a:gd name="T20" fmla="*/ 56 w 112"/>
                <a:gd name="T21" fmla="*/ 51 h 51"/>
                <a:gd name="T22" fmla="*/ 112 w 112"/>
                <a:gd name="T23" fmla="*/ 25 h 51"/>
                <a:gd name="T24" fmla="*/ 76 w 112"/>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51">
                  <a:moveTo>
                    <a:pt x="76" y="0"/>
                  </a:moveTo>
                  <a:cubicBezTo>
                    <a:pt x="75" y="2"/>
                    <a:pt x="74" y="4"/>
                    <a:pt x="73" y="5"/>
                  </a:cubicBezTo>
                  <a:cubicBezTo>
                    <a:pt x="72" y="7"/>
                    <a:pt x="71" y="9"/>
                    <a:pt x="70" y="11"/>
                  </a:cubicBezTo>
                  <a:cubicBezTo>
                    <a:pt x="89" y="13"/>
                    <a:pt x="101" y="20"/>
                    <a:pt x="101" y="25"/>
                  </a:cubicBezTo>
                  <a:cubicBezTo>
                    <a:pt x="101" y="31"/>
                    <a:pt x="83" y="40"/>
                    <a:pt x="56" y="40"/>
                  </a:cubicBezTo>
                  <a:cubicBezTo>
                    <a:pt x="29" y="40"/>
                    <a:pt x="11" y="31"/>
                    <a:pt x="11" y="25"/>
                  </a:cubicBezTo>
                  <a:cubicBezTo>
                    <a:pt x="11" y="20"/>
                    <a:pt x="24" y="12"/>
                    <a:pt x="44" y="10"/>
                  </a:cubicBezTo>
                  <a:cubicBezTo>
                    <a:pt x="43" y="9"/>
                    <a:pt x="42" y="7"/>
                    <a:pt x="41" y="5"/>
                  </a:cubicBezTo>
                  <a:cubicBezTo>
                    <a:pt x="40" y="3"/>
                    <a:pt x="39" y="2"/>
                    <a:pt x="38" y="0"/>
                  </a:cubicBezTo>
                  <a:cubicBezTo>
                    <a:pt x="17" y="3"/>
                    <a:pt x="0" y="12"/>
                    <a:pt x="0" y="25"/>
                  </a:cubicBezTo>
                  <a:cubicBezTo>
                    <a:pt x="0" y="42"/>
                    <a:pt x="29" y="51"/>
                    <a:pt x="56" y="51"/>
                  </a:cubicBezTo>
                  <a:cubicBezTo>
                    <a:pt x="83" y="51"/>
                    <a:pt x="112" y="42"/>
                    <a:pt x="112" y="25"/>
                  </a:cubicBezTo>
                  <a:cubicBezTo>
                    <a:pt x="112" y="12"/>
                    <a:pt x="96" y="4"/>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Freeform 55">
              <a:extLst>
                <a:ext uri="{FF2B5EF4-FFF2-40B4-BE49-F238E27FC236}">
                  <a16:creationId xmlns:a16="http://schemas.microsoft.com/office/drawing/2014/main" id="{ED61F944-C23C-035E-A358-18496A4BACB7}"/>
                </a:ext>
              </a:extLst>
            </p:cNvPr>
            <p:cNvSpPr>
              <a:spLocks/>
            </p:cNvSpPr>
            <p:nvPr/>
          </p:nvSpPr>
          <p:spPr bwMode="auto">
            <a:xfrm>
              <a:off x="4013200" y="5749925"/>
              <a:ext cx="7938" cy="7938"/>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1" y="0"/>
                    <a:pt x="0" y="0"/>
                  </a:cubicBezTo>
                  <a:cubicBezTo>
                    <a:pt x="1" y="1"/>
                    <a:pt x="1" y="2"/>
                    <a:pt x="2" y="2"/>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5" name="Freeform 56">
              <a:extLst>
                <a:ext uri="{FF2B5EF4-FFF2-40B4-BE49-F238E27FC236}">
                  <a16:creationId xmlns:a16="http://schemas.microsoft.com/office/drawing/2014/main" id="{61F137A3-4BAC-83C1-1826-05DE5C656B01}"/>
                </a:ext>
              </a:extLst>
            </p:cNvPr>
            <p:cNvSpPr>
              <a:spLocks/>
            </p:cNvSpPr>
            <p:nvPr/>
          </p:nvSpPr>
          <p:spPr bwMode="auto">
            <a:xfrm>
              <a:off x="4002088" y="5730875"/>
              <a:ext cx="19050" cy="19050"/>
            </a:xfrm>
            <a:custGeom>
              <a:avLst/>
              <a:gdLst>
                <a:gd name="T0" fmla="*/ 5 w 5"/>
                <a:gd name="T1" fmla="*/ 5 h 5"/>
                <a:gd name="T2" fmla="*/ 5 w 5"/>
                <a:gd name="T3" fmla="*/ 0 h 5"/>
                <a:gd name="T4" fmla="*/ 0 w 5"/>
                <a:gd name="T5" fmla="*/ 0 h 5"/>
                <a:gd name="T6" fmla="*/ 3 w 5"/>
                <a:gd name="T7" fmla="*/ 5 h 5"/>
                <a:gd name="T8" fmla="*/ 5 w 5"/>
                <a:gd name="T9" fmla="*/ 5 h 5"/>
              </a:gdLst>
              <a:ahLst/>
              <a:cxnLst>
                <a:cxn ang="0">
                  <a:pos x="T0" y="T1"/>
                </a:cxn>
                <a:cxn ang="0">
                  <a:pos x="T2" y="T3"/>
                </a:cxn>
                <a:cxn ang="0">
                  <a:pos x="T4" y="T5"/>
                </a:cxn>
                <a:cxn ang="0">
                  <a:pos x="T6" y="T7"/>
                </a:cxn>
                <a:cxn ang="0">
                  <a:pos x="T8" y="T9"/>
                </a:cxn>
              </a:cxnLst>
              <a:rect l="0" t="0" r="r" b="b"/>
              <a:pathLst>
                <a:path w="5" h="5">
                  <a:moveTo>
                    <a:pt x="5" y="5"/>
                  </a:moveTo>
                  <a:cubicBezTo>
                    <a:pt x="5" y="0"/>
                    <a:pt x="5" y="0"/>
                    <a:pt x="5" y="0"/>
                  </a:cubicBezTo>
                  <a:cubicBezTo>
                    <a:pt x="3" y="0"/>
                    <a:pt x="1" y="0"/>
                    <a:pt x="0" y="0"/>
                  </a:cubicBezTo>
                  <a:cubicBezTo>
                    <a:pt x="1" y="2"/>
                    <a:pt x="2" y="4"/>
                    <a:pt x="3" y="5"/>
                  </a:cubicBezTo>
                  <a:cubicBezTo>
                    <a:pt x="4" y="5"/>
                    <a:pt x="4"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6" name="Freeform 57">
              <a:extLst>
                <a:ext uri="{FF2B5EF4-FFF2-40B4-BE49-F238E27FC236}">
                  <a16:creationId xmlns:a16="http://schemas.microsoft.com/office/drawing/2014/main" id="{EB9494BF-8DCB-7563-134D-06B3093081E8}"/>
                </a:ext>
              </a:extLst>
            </p:cNvPr>
            <p:cNvSpPr>
              <a:spLocks/>
            </p:cNvSpPr>
            <p:nvPr/>
          </p:nvSpPr>
          <p:spPr bwMode="auto">
            <a:xfrm>
              <a:off x="3505200" y="5319713"/>
              <a:ext cx="393700" cy="95250"/>
            </a:xfrm>
            <a:custGeom>
              <a:avLst/>
              <a:gdLst>
                <a:gd name="T0" fmla="*/ 239 w 248"/>
                <a:gd name="T1" fmla="*/ 60 h 60"/>
                <a:gd name="T2" fmla="*/ 150 w 248"/>
                <a:gd name="T3" fmla="*/ 29 h 60"/>
                <a:gd name="T4" fmla="*/ 4 w 248"/>
                <a:gd name="T5" fmla="*/ 53 h 60"/>
                <a:gd name="T6" fmla="*/ 0 w 248"/>
                <a:gd name="T7" fmla="*/ 26 h 60"/>
                <a:gd name="T8" fmla="*/ 153 w 248"/>
                <a:gd name="T9" fmla="*/ 0 h 60"/>
                <a:gd name="T10" fmla="*/ 248 w 248"/>
                <a:gd name="T11" fmla="*/ 36 h 60"/>
                <a:gd name="T12" fmla="*/ 239 w 248"/>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48" h="60">
                  <a:moveTo>
                    <a:pt x="239" y="60"/>
                  </a:moveTo>
                  <a:lnTo>
                    <a:pt x="150" y="29"/>
                  </a:lnTo>
                  <a:lnTo>
                    <a:pt x="4" y="53"/>
                  </a:lnTo>
                  <a:lnTo>
                    <a:pt x="0" y="26"/>
                  </a:lnTo>
                  <a:lnTo>
                    <a:pt x="153" y="0"/>
                  </a:lnTo>
                  <a:lnTo>
                    <a:pt x="248" y="36"/>
                  </a:lnTo>
                  <a:lnTo>
                    <a:pt x="23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7" name="Freeform 58">
              <a:extLst>
                <a:ext uri="{FF2B5EF4-FFF2-40B4-BE49-F238E27FC236}">
                  <a16:creationId xmlns:a16="http://schemas.microsoft.com/office/drawing/2014/main" id="{8A9B349E-ECF5-B7D5-4BA4-32ACEDD77A10}"/>
                </a:ext>
              </a:extLst>
            </p:cNvPr>
            <p:cNvSpPr>
              <a:spLocks noEditPoints="1"/>
            </p:cNvSpPr>
            <p:nvPr/>
          </p:nvSpPr>
          <p:spPr bwMode="auto">
            <a:xfrm>
              <a:off x="3902075" y="5373688"/>
              <a:ext cx="319088" cy="447675"/>
            </a:xfrm>
            <a:custGeom>
              <a:avLst/>
              <a:gdLst>
                <a:gd name="T0" fmla="*/ 42 w 84"/>
                <a:gd name="T1" fmla="*/ 118 h 118"/>
                <a:gd name="T2" fmla="*/ 0 w 84"/>
                <a:gd name="T3" fmla="*/ 43 h 118"/>
                <a:gd name="T4" fmla="*/ 42 w 84"/>
                <a:gd name="T5" fmla="*/ 0 h 118"/>
                <a:gd name="T6" fmla="*/ 84 w 84"/>
                <a:gd name="T7" fmla="*/ 43 h 118"/>
                <a:gd name="T8" fmla="*/ 42 w 84"/>
                <a:gd name="T9" fmla="*/ 118 h 118"/>
                <a:gd name="T10" fmla="*/ 42 w 84"/>
                <a:gd name="T11" fmla="*/ 11 h 118"/>
                <a:gd name="T12" fmla="*/ 11 w 84"/>
                <a:gd name="T13" fmla="*/ 43 h 118"/>
                <a:gd name="T14" fmla="*/ 42 w 84"/>
                <a:gd name="T15" fmla="*/ 106 h 118"/>
                <a:gd name="T16" fmla="*/ 73 w 84"/>
                <a:gd name="T17" fmla="*/ 43 h 118"/>
                <a:gd name="T18" fmla="*/ 42 w 84"/>
                <a:gd name="T19" fmla="*/ 1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8">
                  <a:moveTo>
                    <a:pt x="42" y="118"/>
                  </a:moveTo>
                  <a:cubicBezTo>
                    <a:pt x="29" y="118"/>
                    <a:pt x="0" y="63"/>
                    <a:pt x="0" y="43"/>
                  </a:cubicBezTo>
                  <a:cubicBezTo>
                    <a:pt x="0" y="19"/>
                    <a:pt x="19" y="0"/>
                    <a:pt x="42" y="0"/>
                  </a:cubicBezTo>
                  <a:cubicBezTo>
                    <a:pt x="65" y="0"/>
                    <a:pt x="84" y="19"/>
                    <a:pt x="84" y="43"/>
                  </a:cubicBezTo>
                  <a:cubicBezTo>
                    <a:pt x="84" y="63"/>
                    <a:pt x="55" y="118"/>
                    <a:pt x="42" y="118"/>
                  </a:cubicBezTo>
                  <a:close/>
                  <a:moveTo>
                    <a:pt x="42" y="11"/>
                  </a:moveTo>
                  <a:cubicBezTo>
                    <a:pt x="25" y="11"/>
                    <a:pt x="11" y="26"/>
                    <a:pt x="11" y="43"/>
                  </a:cubicBezTo>
                  <a:cubicBezTo>
                    <a:pt x="11" y="61"/>
                    <a:pt x="34" y="99"/>
                    <a:pt x="42" y="106"/>
                  </a:cubicBezTo>
                  <a:cubicBezTo>
                    <a:pt x="50" y="99"/>
                    <a:pt x="73" y="60"/>
                    <a:pt x="73" y="43"/>
                  </a:cubicBezTo>
                  <a:cubicBezTo>
                    <a:pt x="73" y="26"/>
                    <a:pt x="59" y="11"/>
                    <a:pt x="4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8" name="Freeform 59">
              <a:extLst>
                <a:ext uri="{FF2B5EF4-FFF2-40B4-BE49-F238E27FC236}">
                  <a16:creationId xmlns:a16="http://schemas.microsoft.com/office/drawing/2014/main" id="{B306727C-2B5E-DA03-5284-60BE8AEF96C9}"/>
                </a:ext>
              </a:extLst>
            </p:cNvPr>
            <p:cNvSpPr>
              <a:spLocks noEditPoints="1"/>
            </p:cNvSpPr>
            <p:nvPr/>
          </p:nvSpPr>
          <p:spPr bwMode="auto">
            <a:xfrm>
              <a:off x="3983038" y="5456238"/>
              <a:ext cx="158750" cy="163513"/>
            </a:xfrm>
            <a:custGeom>
              <a:avLst/>
              <a:gdLst>
                <a:gd name="T0" fmla="*/ 21 w 42"/>
                <a:gd name="T1" fmla="*/ 43 h 43"/>
                <a:gd name="T2" fmla="*/ 0 w 42"/>
                <a:gd name="T3" fmla="*/ 21 h 43"/>
                <a:gd name="T4" fmla="*/ 21 w 42"/>
                <a:gd name="T5" fmla="*/ 0 h 43"/>
                <a:gd name="T6" fmla="*/ 42 w 42"/>
                <a:gd name="T7" fmla="*/ 21 h 43"/>
                <a:gd name="T8" fmla="*/ 21 w 42"/>
                <a:gd name="T9" fmla="*/ 43 h 43"/>
                <a:gd name="T10" fmla="*/ 21 w 42"/>
                <a:gd name="T11" fmla="*/ 11 h 43"/>
                <a:gd name="T12" fmla="*/ 11 w 42"/>
                <a:gd name="T13" fmla="*/ 21 h 43"/>
                <a:gd name="T14" fmla="*/ 21 w 42"/>
                <a:gd name="T15" fmla="*/ 32 h 43"/>
                <a:gd name="T16" fmla="*/ 31 w 42"/>
                <a:gd name="T17" fmla="*/ 21 h 43"/>
                <a:gd name="T18" fmla="*/ 21 w 42"/>
                <a:gd name="T1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3">
                  <a:moveTo>
                    <a:pt x="21" y="43"/>
                  </a:moveTo>
                  <a:cubicBezTo>
                    <a:pt x="9" y="43"/>
                    <a:pt x="0" y="33"/>
                    <a:pt x="0" y="21"/>
                  </a:cubicBezTo>
                  <a:cubicBezTo>
                    <a:pt x="0" y="10"/>
                    <a:pt x="9" y="0"/>
                    <a:pt x="21" y="0"/>
                  </a:cubicBezTo>
                  <a:cubicBezTo>
                    <a:pt x="33" y="0"/>
                    <a:pt x="42" y="10"/>
                    <a:pt x="42" y="21"/>
                  </a:cubicBezTo>
                  <a:cubicBezTo>
                    <a:pt x="42" y="33"/>
                    <a:pt x="33" y="43"/>
                    <a:pt x="21" y="43"/>
                  </a:cubicBezTo>
                  <a:close/>
                  <a:moveTo>
                    <a:pt x="21" y="11"/>
                  </a:moveTo>
                  <a:cubicBezTo>
                    <a:pt x="15" y="11"/>
                    <a:pt x="11" y="16"/>
                    <a:pt x="11" y="21"/>
                  </a:cubicBezTo>
                  <a:cubicBezTo>
                    <a:pt x="11" y="27"/>
                    <a:pt x="15" y="32"/>
                    <a:pt x="21" y="32"/>
                  </a:cubicBezTo>
                  <a:cubicBezTo>
                    <a:pt x="26" y="32"/>
                    <a:pt x="31" y="27"/>
                    <a:pt x="31" y="21"/>
                  </a:cubicBezTo>
                  <a:cubicBezTo>
                    <a:pt x="31" y="16"/>
                    <a:pt x="26" y="11"/>
                    <a:pt x="2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59" name="그룹 58">
            <a:extLst>
              <a:ext uri="{FF2B5EF4-FFF2-40B4-BE49-F238E27FC236}">
                <a16:creationId xmlns:a16="http://schemas.microsoft.com/office/drawing/2014/main" id="{43EC2830-C8D3-8EF9-7658-A0009A3F6D66}"/>
              </a:ext>
            </a:extLst>
          </p:cNvPr>
          <p:cNvGrpSpPr/>
          <p:nvPr/>
        </p:nvGrpSpPr>
        <p:grpSpPr>
          <a:xfrm>
            <a:off x="7001576" y="3191028"/>
            <a:ext cx="429172" cy="396624"/>
            <a:chOff x="5143500" y="2482850"/>
            <a:chExt cx="900113" cy="831850"/>
          </a:xfrm>
          <a:solidFill>
            <a:schemeClr val="accent2"/>
          </a:solidFill>
        </p:grpSpPr>
        <p:sp>
          <p:nvSpPr>
            <p:cNvPr id="60" name="Rectangle 63">
              <a:extLst>
                <a:ext uri="{FF2B5EF4-FFF2-40B4-BE49-F238E27FC236}">
                  <a16:creationId xmlns:a16="http://schemas.microsoft.com/office/drawing/2014/main" id="{8198B1CF-E235-46EB-A91B-78DB4AD3860F}"/>
                </a:ext>
              </a:extLst>
            </p:cNvPr>
            <p:cNvSpPr>
              <a:spLocks noChangeArrowheads="1"/>
            </p:cNvSpPr>
            <p:nvPr/>
          </p:nvSpPr>
          <p:spPr bwMode="auto">
            <a:xfrm>
              <a:off x="5260975" y="2643188"/>
              <a:ext cx="33813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1" name="Freeform 64">
              <a:extLst>
                <a:ext uri="{FF2B5EF4-FFF2-40B4-BE49-F238E27FC236}">
                  <a16:creationId xmlns:a16="http://schemas.microsoft.com/office/drawing/2014/main" id="{2C39B2AE-8E3C-9405-73A8-05147BBBA16C}"/>
                </a:ext>
              </a:extLst>
            </p:cNvPr>
            <p:cNvSpPr>
              <a:spLocks/>
            </p:cNvSpPr>
            <p:nvPr/>
          </p:nvSpPr>
          <p:spPr bwMode="auto">
            <a:xfrm>
              <a:off x="5143500" y="2482850"/>
              <a:ext cx="573088" cy="641350"/>
            </a:xfrm>
            <a:custGeom>
              <a:avLst/>
              <a:gdLst>
                <a:gd name="T0" fmla="*/ 0 w 151"/>
                <a:gd name="T1" fmla="*/ 0 h 169"/>
                <a:gd name="T2" fmla="*/ 0 w 151"/>
                <a:gd name="T3" fmla="*/ 169 h 169"/>
                <a:gd name="T4" fmla="*/ 77 w 151"/>
                <a:gd name="T5" fmla="*/ 169 h 169"/>
                <a:gd name="T6" fmla="*/ 73 w 151"/>
                <a:gd name="T7" fmla="*/ 163 h 169"/>
                <a:gd name="T8" fmla="*/ 70 w 151"/>
                <a:gd name="T9" fmla="*/ 157 h 169"/>
                <a:gd name="T10" fmla="*/ 12 w 151"/>
                <a:gd name="T11" fmla="*/ 157 h 169"/>
                <a:gd name="T12" fmla="*/ 12 w 151"/>
                <a:gd name="T13" fmla="*/ 11 h 169"/>
                <a:gd name="T14" fmla="*/ 140 w 151"/>
                <a:gd name="T15" fmla="*/ 11 h 169"/>
                <a:gd name="T16" fmla="*/ 140 w 151"/>
                <a:gd name="T17" fmla="*/ 52 h 169"/>
                <a:gd name="T18" fmla="*/ 146 w 151"/>
                <a:gd name="T19" fmla="*/ 53 h 169"/>
                <a:gd name="T20" fmla="*/ 151 w 151"/>
                <a:gd name="T21" fmla="*/ 54 h 169"/>
                <a:gd name="T22" fmla="*/ 151 w 151"/>
                <a:gd name="T23" fmla="*/ 0 h 169"/>
                <a:gd name="T24" fmla="*/ 0 w 151"/>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169">
                  <a:moveTo>
                    <a:pt x="0" y="0"/>
                  </a:moveTo>
                  <a:cubicBezTo>
                    <a:pt x="0" y="169"/>
                    <a:pt x="0" y="169"/>
                    <a:pt x="0" y="169"/>
                  </a:cubicBezTo>
                  <a:cubicBezTo>
                    <a:pt x="77" y="169"/>
                    <a:pt x="77" y="169"/>
                    <a:pt x="77" y="169"/>
                  </a:cubicBezTo>
                  <a:cubicBezTo>
                    <a:pt x="75" y="167"/>
                    <a:pt x="74" y="165"/>
                    <a:pt x="73" y="163"/>
                  </a:cubicBezTo>
                  <a:cubicBezTo>
                    <a:pt x="72" y="161"/>
                    <a:pt x="71" y="159"/>
                    <a:pt x="70" y="157"/>
                  </a:cubicBezTo>
                  <a:cubicBezTo>
                    <a:pt x="12" y="157"/>
                    <a:pt x="12" y="157"/>
                    <a:pt x="12" y="157"/>
                  </a:cubicBezTo>
                  <a:cubicBezTo>
                    <a:pt x="12" y="11"/>
                    <a:pt x="12" y="11"/>
                    <a:pt x="12" y="11"/>
                  </a:cubicBezTo>
                  <a:cubicBezTo>
                    <a:pt x="140" y="11"/>
                    <a:pt x="140" y="11"/>
                    <a:pt x="140" y="11"/>
                  </a:cubicBezTo>
                  <a:cubicBezTo>
                    <a:pt x="140" y="52"/>
                    <a:pt x="140" y="52"/>
                    <a:pt x="140" y="52"/>
                  </a:cubicBezTo>
                  <a:cubicBezTo>
                    <a:pt x="142" y="52"/>
                    <a:pt x="144" y="52"/>
                    <a:pt x="146" y="53"/>
                  </a:cubicBezTo>
                  <a:cubicBezTo>
                    <a:pt x="148" y="53"/>
                    <a:pt x="149" y="53"/>
                    <a:pt x="151" y="54"/>
                  </a:cubicBezTo>
                  <a:cubicBezTo>
                    <a:pt x="151" y="0"/>
                    <a:pt x="151" y="0"/>
                    <a:pt x="15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2" name="Freeform 65">
              <a:extLst>
                <a:ext uri="{FF2B5EF4-FFF2-40B4-BE49-F238E27FC236}">
                  <a16:creationId xmlns:a16="http://schemas.microsoft.com/office/drawing/2014/main" id="{A2398279-B7FB-9C85-58CB-74934266630E}"/>
                </a:ext>
              </a:extLst>
            </p:cNvPr>
            <p:cNvSpPr>
              <a:spLocks/>
            </p:cNvSpPr>
            <p:nvPr/>
          </p:nvSpPr>
          <p:spPr bwMode="auto">
            <a:xfrm>
              <a:off x="5260975" y="2786063"/>
              <a:ext cx="242888" cy="42863"/>
            </a:xfrm>
            <a:custGeom>
              <a:avLst/>
              <a:gdLst>
                <a:gd name="T0" fmla="*/ 64 w 64"/>
                <a:gd name="T1" fmla="*/ 0 h 11"/>
                <a:gd name="T2" fmla="*/ 0 w 64"/>
                <a:gd name="T3" fmla="*/ 0 h 11"/>
                <a:gd name="T4" fmla="*/ 0 w 64"/>
                <a:gd name="T5" fmla="*/ 11 h 11"/>
                <a:gd name="T6" fmla="*/ 54 w 64"/>
                <a:gd name="T7" fmla="*/ 11 h 11"/>
                <a:gd name="T8" fmla="*/ 64 w 64"/>
                <a:gd name="T9" fmla="*/ 0 h 11"/>
              </a:gdLst>
              <a:ahLst/>
              <a:cxnLst>
                <a:cxn ang="0">
                  <a:pos x="T0" y="T1"/>
                </a:cxn>
                <a:cxn ang="0">
                  <a:pos x="T2" y="T3"/>
                </a:cxn>
                <a:cxn ang="0">
                  <a:pos x="T4" y="T5"/>
                </a:cxn>
                <a:cxn ang="0">
                  <a:pos x="T6" y="T7"/>
                </a:cxn>
                <a:cxn ang="0">
                  <a:pos x="T8" y="T9"/>
                </a:cxn>
              </a:cxnLst>
              <a:rect l="0" t="0" r="r" b="b"/>
              <a:pathLst>
                <a:path w="64" h="11">
                  <a:moveTo>
                    <a:pt x="64" y="0"/>
                  </a:moveTo>
                  <a:cubicBezTo>
                    <a:pt x="0" y="0"/>
                    <a:pt x="0" y="0"/>
                    <a:pt x="0" y="0"/>
                  </a:cubicBezTo>
                  <a:cubicBezTo>
                    <a:pt x="0" y="11"/>
                    <a:pt x="0" y="11"/>
                    <a:pt x="0" y="11"/>
                  </a:cubicBezTo>
                  <a:cubicBezTo>
                    <a:pt x="54" y="11"/>
                    <a:pt x="54" y="11"/>
                    <a:pt x="54" y="11"/>
                  </a:cubicBezTo>
                  <a:cubicBezTo>
                    <a:pt x="56" y="7"/>
                    <a:pt x="60" y="3"/>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3" name="Freeform 66">
              <a:extLst>
                <a:ext uri="{FF2B5EF4-FFF2-40B4-BE49-F238E27FC236}">
                  <a16:creationId xmlns:a16="http://schemas.microsoft.com/office/drawing/2014/main" id="{FE38447F-BBCA-8510-3407-9F6C8A9BB6F8}"/>
                </a:ext>
              </a:extLst>
            </p:cNvPr>
            <p:cNvSpPr>
              <a:spLocks/>
            </p:cNvSpPr>
            <p:nvPr/>
          </p:nvSpPr>
          <p:spPr bwMode="auto">
            <a:xfrm>
              <a:off x="5260975" y="2919413"/>
              <a:ext cx="166688" cy="46038"/>
            </a:xfrm>
            <a:custGeom>
              <a:avLst/>
              <a:gdLst>
                <a:gd name="T0" fmla="*/ 44 w 44"/>
                <a:gd name="T1" fmla="*/ 0 h 12"/>
                <a:gd name="T2" fmla="*/ 0 w 44"/>
                <a:gd name="T3" fmla="*/ 0 h 12"/>
                <a:gd name="T4" fmla="*/ 0 w 44"/>
                <a:gd name="T5" fmla="*/ 12 h 12"/>
                <a:gd name="T6" fmla="*/ 43 w 44"/>
                <a:gd name="T7" fmla="*/ 12 h 12"/>
                <a:gd name="T8" fmla="*/ 43 w 44"/>
                <a:gd name="T9" fmla="*/ 11 h 12"/>
                <a:gd name="T10" fmla="*/ 44 w 44"/>
                <a:gd name="T11" fmla="*/ 0 h 12"/>
              </a:gdLst>
              <a:ahLst/>
              <a:cxnLst>
                <a:cxn ang="0">
                  <a:pos x="T0" y="T1"/>
                </a:cxn>
                <a:cxn ang="0">
                  <a:pos x="T2" y="T3"/>
                </a:cxn>
                <a:cxn ang="0">
                  <a:pos x="T4" y="T5"/>
                </a:cxn>
                <a:cxn ang="0">
                  <a:pos x="T6" y="T7"/>
                </a:cxn>
                <a:cxn ang="0">
                  <a:pos x="T8" y="T9"/>
                </a:cxn>
                <a:cxn ang="0">
                  <a:pos x="T10" y="T11"/>
                </a:cxn>
              </a:cxnLst>
              <a:rect l="0" t="0" r="r" b="b"/>
              <a:pathLst>
                <a:path w="44" h="12">
                  <a:moveTo>
                    <a:pt x="44" y="0"/>
                  </a:moveTo>
                  <a:cubicBezTo>
                    <a:pt x="0" y="0"/>
                    <a:pt x="0" y="0"/>
                    <a:pt x="0" y="0"/>
                  </a:cubicBezTo>
                  <a:cubicBezTo>
                    <a:pt x="0" y="12"/>
                    <a:pt x="0" y="12"/>
                    <a:pt x="0" y="12"/>
                  </a:cubicBezTo>
                  <a:cubicBezTo>
                    <a:pt x="43" y="12"/>
                    <a:pt x="43" y="12"/>
                    <a:pt x="43" y="12"/>
                  </a:cubicBezTo>
                  <a:cubicBezTo>
                    <a:pt x="43" y="11"/>
                    <a:pt x="43" y="11"/>
                    <a:pt x="43" y="11"/>
                  </a:cubicBezTo>
                  <a:cubicBezTo>
                    <a:pt x="43" y="7"/>
                    <a:pt x="43" y="4"/>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4" name="Freeform 67">
              <a:extLst>
                <a:ext uri="{FF2B5EF4-FFF2-40B4-BE49-F238E27FC236}">
                  <a16:creationId xmlns:a16="http://schemas.microsoft.com/office/drawing/2014/main" id="{3218E336-C833-AC28-3D47-917FB60D97B2}"/>
                </a:ext>
              </a:extLst>
            </p:cNvPr>
            <p:cNvSpPr>
              <a:spLocks noEditPoints="1"/>
            </p:cNvSpPr>
            <p:nvPr/>
          </p:nvSpPr>
          <p:spPr bwMode="auto">
            <a:xfrm>
              <a:off x="5481638" y="2862263"/>
              <a:ext cx="355600" cy="250825"/>
            </a:xfrm>
            <a:custGeom>
              <a:avLst/>
              <a:gdLst>
                <a:gd name="T0" fmla="*/ 78 w 94"/>
                <a:gd name="T1" fmla="*/ 4 h 66"/>
                <a:gd name="T2" fmla="*/ 62 w 94"/>
                <a:gd name="T3" fmla="*/ 20 h 66"/>
                <a:gd name="T4" fmla="*/ 64 w 94"/>
                <a:gd name="T5" fmla="*/ 28 h 66"/>
                <a:gd name="T6" fmla="*/ 55 w 94"/>
                <a:gd name="T7" fmla="*/ 36 h 66"/>
                <a:gd name="T8" fmla="*/ 47 w 94"/>
                <a:gd name="T9" fmla="*/ 34 h 66"/>
                <a:gd name="T10" fmla="*/ 41 w 94"/>
                <a:gd name="T11" fmla="*/ 35 h 66"/>
                <a:gd name="T12" fmla="*/ 30 w 94"/>
                <a:gd name="T13" fmla="*/ 23 h 66"/>
                <a:gd name="T14" fmla="*/ 32 w 94"/>
                <a:gd name="T15" fmla="*/ 16 h 66"/>
                <a:gd name="T16" fmla="*/ 16 w 94"/>
                <a:gd name="T17" fmla="*/ 0 h 66"/>
                <a:gd name="T18" fmla="*/ 0 w 94"/>
                <a:gd name="T19" fmla="*/ 16 h 66"/>
                <a:gd name="T20" fmla="*/ 16 w 94"/>
                <a:gd name="T21" fmla="*/ 32 h 66"/>
                <a:gd name="T22" fmla="*/ 22 w 94"/>
                <a:gd name="T23" fmla="*/ 31 h 66"/>
                <a:gd name="T24" fmla="*/ 33 w 94"/>
                <a:gd name="T25" fmla="*/ 43 h 66"/>
                <a:gd name="T26" fmla="*/ 31 w 94"/>
                <a:gd name="T27" fmla="*/ 50 h 66"/>
                <a:gd name="T28" fmla="*/ 47 w 94"/>
                <a:gd name="T29" fmla="*/ 66 h 66"/>
                <a:gd name="T30" fmla="*/ 63 w 94"/>
                <a:gd name="T31" fmla="*/ 50 h 66"/>
                <a:gd name="T32" fmla="*/ 62 w 94"/>
                <a:gd name="T33" fmla="*/ 44 h 66"/>
                <a:gd name="T34" fmla="*/ 73 w 94"/>
                <a:gd name="T35" fmla="*/ 35 h 66"/>
                <a:gd name="T36" fmla="*/ 78 w 94"/>
                <a:gd name="T37" fmla="*/ 36 h 66"/>
                <a:gd name="T38" fmla="*/ 94 w 94"/>
                <a:gd name="T39" fmla="*/ 20 h 66"/>
                <a:gd name="T40" fmla="*/ 78 w 94"/>
                <a:gd name="T41" fmla="*/ 4 h 66"/>
                <a:gd name="T42" fmla="*/ 11 w 94"/>
                <a:gd name="T43" fmla="*/ 16 h 66"/>
                <a:gd name="T44" fmla="*/ 16 w 94"/>
                <a:gd name="T45" fmla="*/ 12 h 66"/>
                <a:gd name="T46" fmla="*/ 21 w 94"/>
                <a:gd name="T47" fmla="*/ 16 h 66"/>
                <a:gd name="T48" fmla="*/ 16 w 94"/>
                <a:gd name="T49" fmla="*/ 21 h 66"/>
                <a:gd name="T50" fmla="*/ 11 w 94"/>
                <a:gd name="T51" fmla="*/ 16 h 66"/>
                <a:gd name="T52" fmla="*/ 52 w 94"/>
                <a:gd name="T53" fmla="*/ 50 h 66"/>
                <a:gd name="T54" fmla="*/ 47 w 94"/>
                <a:gd name="T55" fmla="*/ 55 h 66"/>
                <a:gd name="T56" fmla="*/ 42 w 94"/>
                <a:gd name="T57" fmla="*/ 50 h 66"/>
                <a:gd name="T58" fmla="*/ 47 w 94"/>
                <a:gd name="T59" fmla="*/ 45 h 66"/>
                <a:gd name="T60" fmla="*/ 52 w 94"/>
                <a:gd name="T61" fmla="*/ 50 h 66"/>
                <a:gd name="T62" fmla="*/ 73 w 94"/>
                <a:gd name="T63" fmla="*/ 20 h 66"/>
                <a:gd name="T64" fmla="*/ 73 w 94"/>
                <a:gd name="T65" fmla="*/ 20 h 66"/>
                <a:gd name="T66" fmla="*/ 78 w 94"/>
                <a:gd name="T67" fmla="*/ 16 h 66"/>
                <a:gd name="T68" fmla="*/ 83 w 94"/>
                <a:gd name="T69" fmla="*/ 20 h 66"/>
                <a:gd name="T70" fmla="*/ 82 w 94"/>
                <a:gd name="T71" fmla="*/ 23 h 66"/>
                <a:gd name="T72" fmla="*/ 78 w 94"/>
                <a:gd name="T73" fmla="*/ 25 h 66"/>
                <a:gd name="T74" fmla="*/ 73 w 94"/>
                <a:gd name="T75"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66">
                  <a:moveTo>
                    <a:pt x="78" y="4"/>
                  </a:moveTo>
                  <a:cubicBezTo>
                    <a:pt x="69" y="4"/>
                    <a:pt x="62" y="11"/>
                    <a:pt x="62" y="20"/>
                  </a:cubicBezTo>
                  <a:cubicBezTo>
                    <a:pt x="62" y="23"/>
                    <a:pt x="63" y="26"/>
                    <a:pt x="64" y="28"/>
                  </a:cubicBezTo>
                  <a:cubicBezTo>
                    <a:pt x="55" y="36"/>
                    <a:pt x="55" y="36"/>
                    <a:pt x="55" y="36"/>
                  </a:cubicBezTo>
                  <a:cubicBezTo>
                    <a:pt x="52" y="35"/>
                    <a:pt x="50" y="34"/>
                    <a:pt x="47" y="34"/>
                  </a:cubicBezTo>
                  <a:cubicBezTo>
                    <a:pt x="45" y="34"/>
                    <a:pt x="43" y="35"/>
                    <a:pt x="41" y="35"/>
                  </a:cubicBezTo>
                  <a:cubicBezTo>
                    <a:pt x="30" y="23"/>
                    <a:pt x="30" y="23"/>
                    <a:pt x="30" y="23"/>
                  </a:cubicBezTo>
                  <a:cubicBezTo>
                    <a:pt x="31" y="21"/>
                    <a:pt x="32" y="19"/>
                    <a:pt x="32" y="16"/>
                  </a:cubicBezTo>
                  <a:cubicBezTo>
                    <a:pt x="32" y="7"/>
                    <a:pt x="25" y="0"/>
                    <a:pt x="16" y="0"/>
                  </a:cubicBezTo>
                  <a:cubicBezTo>
                    <a:pt x="7" y="0"/>
                    <a:pt x="0" y="7"/>
                    <a:pt x="0" y="16"/>
                  </a:cubicBezTo>
                  <a:cubicBezTo>
                    <a:pt x="0" y="25"/>
                    <a:pt x="7" y="32"/>
                    <a:pt x="16" y="32"/>
                  </a:cubicBezTo>
                  <a:cubicBezTo>
                    <a:pt x="18" y="32"/>
                    <a:pt x="20" y="32"/>
                    <a:pt x="22" y="31"/>
                  </a:cubicBezTo>
                  <a:cubicBezTo>
                    <a:pt x="33" y="43"/>
                    <a:pt x="33" y="43"/>
                    <a:pt x="33" y="43"/>
                  </a:cubicBezTo>
                  <a:cubicBezTo>
                    <a:pt x="32" y="45"/>
                    <a:pt x="31" y="48"/>
                    <a:pt x="31" y="50"/>
                  </a:cubicBezTo>
                  <a:cubicBezTo>
                    <a:pt x="31" y="59"/>
                    <a:pt x="38" y="66"/>
                    <a:pt x="47" y="66"/>
                  </a:cubicBezTo>
                  <a:cubicBezTo>
                    <a:pt x="56" y="66"/>
                    <a:pt x="63" y="59"/>
                    <a:pt x="63" y="50"/>
                  </a:cubicBezTo>
                  <a:cubicBezTo>
                    <a:pt x="63" y="48"/>
                    <a:pt x="63" y="46"/>
                    <a:pt x="62" y="44"/>
                  </a:cubicBezTo>
                  <a:cubicBezTo>
                    <a:pt x="73" y="35"/>
                    <a:pt x="73" y="35"/>
                    <a:pt x="73" y="35"/>
                  </a:cubicBezTo>
                  <a:cubicBezTo>
                    <a:pt x="74" y="36"/>
                    <a:pt x="76" y="36"/>
                    <a:pt x="78" y="36"/>
                  </a:cubicBezTo>
                  <a:cubicBezTo>
                    <a:pt x="87" y="36"/>
                    <a:pt x="94" y="29"/>
                    <a:pt x="94" y="20"/>
                  </a:cubicBezTo>
                  <a:cubicBezTo>
                    <a:pt x="94" y="11"/>
                    <a:pt x="87" y="4"/>
                    <a:pt x="78" y="4"/>
                  </a:cubicBezTo>
                  <a:close/>
                  <a:moveTo>
                    <a:pt x="11" y="16"/>
                  </a:moveTo>
                  <a:cubicBezTo>
                    <a:pt x="11" y="14"/>
                    <a:pt x="13" y="12"/>
                    <a:pt x="16" y="12"/>
                  </a:cubicBezTo>
                  <a:cubicBezTo>
                    <a:pt x="19" y="12"/>
                    <a:pt x="21" y="14"/>
                    <a:pt x="21" y="16"/>
                  </a:cubicBezTo>
                  <a:cubicBezTo>
                    <a:pt x="21" y="19"/>
                    <a:pt x="19" y="21"/>
                    <a:pt x="16" y="21"/>
                  </a:cubicBezTo>
                  <a:cubicBezTo>
                    <a:pt x="13" y="21"/>
                    <a:pt x="11" y="19"/>
                    <a:pt x="11" y="16"/>
                  </a:cubicBezTo>
                  <a:close/>
                  <a:moveTo>
                    <a:pt x="52" y="50"/>
                  </a:moveTo>
                  <a:cubicBezTo>
                    <a:pt x="52" y="53"/>
                    <a:pt x="50" y="55"/>
                    <a:pt x="47" y="55"/>
                  </a:cubicBezTo>
                  <a:cubicBezTo>
                    <a:pt x="45" y="55"/>
                    <a:pt x="42" y="53"/>
                    <a:pt x="42" y="50"/>
                  </a:cubicBezTo>
                  <a:cubicBezTo>
                    <a:pt x="42" y="47"/>
                    <a:pt x="45" y="45"/>
                    <a:pt x="47" y="45"/>
                  </a:cubicBezTo>
                  <a:cubicBezTo>
                    <a:pt x="50" y="45"/>
                    <a:pt x="52" y="47"/>
                    <a:pt x="52" y="50"/>
                  </a:cubicBezTo>
                  <a:close/>
                  <a:moveTo>
                    <a:pt x="73" y="20"/>
                  </a:moveTo>
                  <a:cubicBezTo>
                    <a:pt x="73" y="20"/>
                    <a:pt x="73" y="20"/>
                    <a:pt x="73" y="20"/>
                  </a:cubicBezTo>
                  <a:cubicBezTo>
                    <a:pt x="74" y="17"/>
                    <a:pt x="76" y="16"/>
                    <a:pt x="78" y="16"/>
                  </a:cubicBezTo>
                  <a:cubicBezTo>
                    <a:pt x="81" y="16"/>
                    <a:pt x="83" y="18"/>
                    <a:pt x="83" y="20"/>
                  </a:cubicBezTo>
                  <a:cubicBezTo>
                    <a:pt x="83" y="21"/>
                    <a:pt x="83" y="22"/>
                    <a:pt x="82" y="23"/>
                  </a:cubicBezTo>
                  <a:cubicBezTo>
                    <a:pt x="81" y="24"/>
                    <a:pt x="80" y="25"/>
                    <a:pt x="78" y="25"/>
                  </a:cubicBezTo>
                  <a:cubicBezTo>
                    <a:pt x="75" y="25"/>
                    <a:pt x="73" y="23"/>
                    <a:pt x="7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5" name="Freeform 68">
              <a:extLst>
                <a:ext uri="{FF2B5EF4-FFF2-40B4-BE49-F238E27FC236}">
                  <a16:creationId xmlns:a16="http://schemas.microsoft.com/office/drawing/2014/main" id="{660F8BF8-653B-6670-C46C-FEF6805E12B2}"/>
                </a:ext>
              </a:extLst>
            </p:cNvPr>
            <p:cNvSpPr>
              <a:spLocks noEditPoints="1"/>
            </p:cNvSpPr>
            <p:nvPr/>
          </p:nvSpPr>
          <p:spPr bwMode="auto">
            <a:xfrm>
              <a:off x="5381625" y="2679700"/>
              <a:ext cx="661988" cy="635000"/>
            </a:xfrm>
            <a:custGeom>
              <a:avLst/>
              <a:gdLst>
                <a:gd name="T0" fmla="*/ 140 w 174"/>
                <a:gd name="T1" fmla="*/ 105 h 167"/>
                <a:gd name="T2" fmla="*/ 147 w 174"/>
                <a:gd name="T3" fmla="*/ 74 h 167"/>
                <a:gd name="T4" fmla="*/ 88 w 174"/>
                <a:gd name="T5" fmla="*/ 2 h 167"/>
                <a:gd name="T6" fmla="*/ 83 w 174"/>
                <a:gd name="T7" fmla="*/ 1 h 167"/>
                <a:gd name="T8" fmla="*/ 77 w 174"/>
                <a:gd name="T9" fmla="*/ 0 h 167"/>
                <a:gd name="T10" fmla="*/ 73 w 174"/>
                <a:gd name="T11" fmla="*/ 0 h 167"/>
                <a:gd name="T12" fmla="*/ 0 w 174"/>
                <a:gd name="T13" fmla="*/ 74 h 167"/>
                <a:gd name="T14" fmla="*/ 7 w 174"/>
                <a:gd name="T15" fmla="*/ 105 h 167"/>
                <a:gd name="T16" fmla="*/ 10 w 174"/>
                <a:gd name="T17" fmla="*/ 111 h 167"/>
                <a:gd name="T18" fmla="*/ 14 w 174"/>
                <a:gd name="T19" fmla="*/ 117 h 167"/>
                <a:gd name="T20" fmla="*/ 73 w 174"/>
                <a:gd name="T21" fmla="*/ 147 h 167"/>
                <a:gd name="T22" fmla="*/ 114 w 174"/>
                <a:gd name="T23" fmla="*/ 135 h 167"/>
                <a:gd name="T24" fmla="*/ 146 w 174"/>
                <a:gd name="T25" fmla="*/ 167 h 167"/>
                <a:gd name="T26" fmla="*/ 174 w 174"/>
                <a:gd name="T27" fmla="*/ 138 h 167"/>
                <a:gd name="T28" fmla="*/ 140 w 174"/>
                <a:gd name="T29" fmla="*/ 105 h 167"/>
                <a:gd name="T30" fmla="*/ 114 w 174"/>
                <a:gd name="T31" fmla="*/ 121 h 167"/>
                <a:gd name="T32" fmla="*/ 110 w 174"/>
                <a:gd name="T33" fmla="*/ 124 h 167"/>
                <a:gd name="T34" fmla="*/ 110 w 174"/>
                <a:gd name="T35" fmla="*/ 124 h 167"/>
                <a:gd name="T36" fmla="*/ 105 w 174"/>
                <a:gd name="T37" fmla="*/ 127 h 167"/>
                <a:gd name="T38" fmla="*/ 73 w 174"/>
                <a:gd name="T39" fmla="*/ 136 h 167"/>
                <a:gd name="T40" fmla="*/ 28 w 174"/>
                <a:gd name="T41" fmla="*/ 117 h 167"/>
                <a:gd name="T42" fmla="*/ 23 w 174"/>
                <a:gd name="T43" fmla="*/ 111 h 167"/>
                <a:gd name="T44" fmla="*/ 20 w 174"/>
                <a:gd name="T45" fmla="*/ 105 h 167"/>
                <a:gd name="T46" fmla="*/ 11 w 174"/>
                <a:gd name="T47" fmla="*/ 74 h 167"/>
                <a:gd name="T48" fmla="*/ 73 w 174"/>
                <a:gd name="T49" fmla="*/ 11 h 167"/>
                <a:gd name="T50" fmla="*/ 77 w 174"/>
                <a:gd name="T51" fmla="*/ 12 h 167"/>
                <a:gd name="T52" fmla="*/ 83 w 174"/>
                <a:gd name="T53" fmla="*/ 12 h 167"/>
                <a:gd name="T54" fmla="*/ 88 w 174"/>
                <a:gd name="T55" fmla="*/ 13 h 167"/>
                <a:gd name="T56" fmla="*/ 136 w 174"/>
                <a:gd name="T57" fmla="*/ 74 h 167"/>
                <a:gd name="T58" fmla="*/ 131 w 174"/>
                <a:gd name="T59" fmla="*/ 97 h 167"/>
                <a:gd name="T60" fmla="*/ 129 w 174"/>
                <a:gd name="T61" fmla="*/ 103 h 167"/>
                <a:gd name="T62" fmla="*/ 126 w 174"/>
                <a:gd name="T63" fmla="*/ 108 h 167"/>
                <a:gd name="T64" fmla="*/ 114 w 174"/>
                <a:gd name="T65" fmla="*/ 121 h 167"/>
                <a:gd name="T66" fmla="*/ 146 w 174"/>
                <a:gd name="T67" fmla="*/ 151 h 167"/>
                <a:gd name="T68" fmla="*/ 123 w 174"/>
                <a:gd name="T69" fmla="*/ 129 h 167"/>
                <a:gd name="T70" fmla="*/ 134 w 174"/>
                <a:gd name="T71" fmla="*/ 116 h 167"/>
                <a:gd name="T72" fmla="*/ 158 w 174"/>
                <a:gd name="T73" fmla="*/ 138 h 167"/>
                <a:gd name="T74" fmla="*/ 146 w 174"/>
                <a:gd name="T75" fmla="*/ 15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67">
                  <a:moveTo>
                    <a:pt x="140" y="105"/>
                  </a:moveTo>
                  <a:cubicBezTo>
                    <a:pt x="145" y="96"/>
                    <a:pt x="147" y="85"/>
                    <a:pt x="147" y="74"/>
                  </a:cubicBezTo>
                  <a:cubicBezTo>
                    <a:pt x="147" y="38"/>
                    <a:pt x="122" y="8"/>
                    <a:pt x="88" y="2"/>
                  </a:cubicBezTo>
                  <a:cubicBezTo>
                    <a:pt x="86" y="1"/>
                    <a:pt x="85" y="1"/>
                    <a:pt x="83" y="1"/>
                  </a:cubicBezTo>
                  <a:cubicBezTo>
                    <a:pt x="81" y="0"/>
                    <a:pt x="79" y="0"/>
                    <a:pt x="77" y="0"/>
                  </a:cubicBezTo>
                  <a:cubicBezTo>
                    <a:pt x="76" y="0"/>
                    <a:pt x="75" y="0"/>
                    <a:pt x="73" y="0"/>
                  </a:cubicBezTo>
                  <a:cubicBezTo>
                    <a:pt x="33" y="0"/>
                    <a:pt x="0" y="33"/>
                    <a:pt x="0" y="74"/>
                  </a:cubicBezTo>
                  <a:cubicBezTo>
                    <a:pt x="0" y="85"/>
                    <a:pt x="2" y="96"/>
                    <a:pt x="7" y="105"/>
                  </a:cubicBezTo>
                  <a:cubicBezTo>
                    <a:pt x="8" y="107"/>
                    <a:pt x="9" y="109"/>
                    <a:pt x="10" y="111"/>
                  </a:cubicBezTo>
                  <a:cubicBezTo>
                    <a:pt x="11" y="113"/>
                    <a:pt x="12" y="115"/>
                    <a:pt x="14" y="117"/>
                  </a:cubicBezTo>
                  <a:cubicBezTo>
                    <a:pt x="27" y="135"/>
                    <a:pt x="49" y="147"/>
                    <a:pt x="73" y="147"/>
                  </a:cubicBezTo>
                  <a:cubicBezTo>
                    <a:pt x="88" y="147"/>
                    <a:pt x="102" y="143"/>
                    <a:pt x="114" y="135"/>
                  </a:cubicBezTo>
                  <a:cubicBezTo>
                    <a:pt x="146" y="167"/>
                    <a:pt x="146" y="167"/>
                    <a:pt x="146" y="167"/>
                  </a:cubicBezTo>
                  <a:cubicBezTo>
                    <a:pt x="174" y="138"/>
                    <a:pt x="174" y="138"/>
                    <a:pt x="174" y="138"/>
                  </a:cubicBezTo>
                  <a:lnTo>
                    <a:pt x="140" y="105"/>
                  </a:lnTo>
                  <a:close/>
                  <a:moveTo>
                    <a:pt x="114" y="121"/>
                  </a:moveTo>
                  <a:cubicBezTo>
                    <a:pt x="113" y="122"/>
                    <a:pt x="112" y="123"/>
                    <a:pt x="110" y="124"/>
                  </a:cubicBezTo>
                  <a:cubicBezTo>
                    <a:pt x="110" y="124"/>
                    <a:pt x="110" y="124"/>
                    <a:pt x="110" y="124"/>
                  </a:cubicBezTo>
                  <a:cubicBezTo>
                    <a:pt x="108" y="125"/>
                    <a:pt x="107" y="126"/>
                    <a:pt x="105" y="127"/>
                  </a:cubicBezTo>
                  <a:cubicBezTo>
                    <a:pt x="96" y="133"/>
                    <a:pt x="85" y="136"/>
                    <a:pt x="73" y="136"/>
                  </a:cubicBezTo>
                  <a:cubicBezTo>
                    <a:pt x="56" y="136"/>
                    <a:pt x="39" y="129"/>
                    <a:pt x="28" y="117"/>
                  </a:cubicBezTo>
                  <a:cubicBezTo>
                    <a:pt x="26" y="115"/>
                    <a:pt x="25" y="113"/>
                    <a:pt x="23" y="111"/>
                  </a:cubicBezTo>
                  <a:cubicBezTo>
                    <a:pt x="22" y="109"/>
                    <a:pt x="21" y="107"/>
                    <a:pt x="20" y="105"/>
                  </a:cubicBezTo>
                  <a:cubicBezTo>
                    <a:pt x="14" y="96"/>
                    <a:pt x="11" y="85"/>
                    <a:pt x="11" y="74"/>
                  </a:cubicBezTo>
                  <a:cubicBezTo>
                    <a:pt x="11" y="39"/>
                    <a:pt x="39" y="11"/>
                    <a:pt x="73" y="11"/>
                  </a:cubicBezTo>
                  <a:cubicBezTo>
                    <a:pt x="75" y="11"/>
                    <a:pt x="76" y="11"/>
                    <a:pt x="77" y="12"/>
                  </a:cubicBezTo>
                  <a:cubicBezTo>
                    <a:pt x="79" y="12"/>
                    <a:pt x="81" y="12"/>
                    <a:pt x="83" y="12"/>
                  </a:cubicBezTo>
                  <a:cubicBezTo>
                    <a:pt x="85" y="12"/>
                    <a:pt x="86" y="13"/>
                    <a:pt x="88" y="13"/>
                  </a:cubicBezTo>
                  <a:cubicBezTo>
                    <a:pt x="116" y="20"/>
                    <a:pt x="136" y="44"/>
                    <a:pt x="136" y="74"/>
                  </a:cubicBezTo>
                  <a:cubicBezTo>
                    <a:pt x="136" y="82"/>
                    <a:pt x="134" y="90"/>
                    <a:pt x="131" y="97"/>
                  </a:cubicBezTo>
                  <a:cubicBezTo>
                    <a:pt x="131" y="99"/>
                    <a:pt x="130" y="101"/>
                    <a:pt x="129" y="103"/>
                  </a:cubicBezTo>
                  <a:cubicBezTo>
                    <a:pt x="128" y="104"/>
                    <a:pt x="127" y="106"/>
                    <a:pt x="126" y="108"/>
                  </a:cubicBezTo>
                  <a:cubicBezTo>
                    <a:pt x="123" y="113"/>
                    <a:pt x="119" y="117"/>
                    <a:pt x="114" y="121"/>
                  </a:cubicBezTo>
                  <a:close/>
                  <a:moveTo>
                    <a:pt x="146" y="151"/>
                  </a:moveTo>
                  <a:cubicBezTo>
                    <a:pt x="123" y="129"/>
                    <a:pt x="123" y="129"/>
                    <a:pt x="123" y="129"/>
                  </a:cubicBezTo>
                  <a:cubicBezTo>
                    <a:pt x="127" y="125"/>
                    <a:pt x="131" y="120"/>
                    <a:pt x="134" y="116"/>
                  </a:cubicBezTo>
                  <a:cubicBezTo>
                    <a:pt x="158" y="138"/>
                    <a:pt x="158" y="138"/>
                    <a:pt x="158" y="138"/>
                  </a:cubicBezTo>
                  <a:lnTo>
                    <a:pt x="146"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
        <p:nvSpPr>
          <p:cNvPr id="75" name="직사각형 74">
            <a:extLst>
              <a:ext uri="{FF2B5EF4-FFF2-40B4-BE49-F238E27FC236}">
                <a16:creationId xmlns:a16="http://schemas.microsoft.com/office/drawing/2014/main" id="{8699D64A-F0E5-D393-43E2-F2167306168D}"/>
              </a:ext>
            </a:extLst>
          </p:cNvPr>
          <p:cNvSpPr/>
          <p:nvPr/>
        </p:nvSpPr>
        <p:spPr>
          <a:xfrm>
            <a:off x="0" y="6515099"/>
            <a:ext cx="12192000" cy="3429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CCA7A076-3FC6-EB95-5E00-A9A824CBB367}"/>
              </a:ext>
            </a:extLst>
          </p:cNvPr>
          <p:cNvSpPr txBox="1"/>
          <p:nvPr/>
        </p:nvSpPr>
        <p:spPr>
          <a:xfrm>
            <a:off x="1510330" y="4226401"/>
            <a:ext cx="2222538" cy="878061"/>
          </a:xfrm>
          <a:prstGeom prst="rect">
            <a:avLst/>
          </a:prstGeom>
          <a:noFill/>
        </p:spPr>
        <p:txBody>
          <a:bodyPr wrap="square" rtlCol="0">
            <a:spAutoFit/>
          </a:bodyPr>
          <a:lstStyle>
            <a:defPPr>
              <a:defRPr lang="ko-Kore-KR"/>
            </a:defPPr>
            <a:lvl1pPr>
              <a:lnSpc>
                <a:spcPct val="150000"/>
              </a:lnSpc>
              <a:defRPr sz="1050" b="0" i="1">
                <a:solidFill>
                  <a:schemeClr val="tx1">
                    <a:lumMod val="50000"/>
                    <a:lumOff val="50000"/>
                  </a:schemeClr>
                </a:solidFill>
              </a:defRPr>
            </a:lvl1pPr>
          </a:lstStyle>
          <a:p>
            <a:pPr marL="0" marR="0" lvl="0" indent="0" algn="ctr" defTabSz="914400" rtl="0" eaLnBrk="1" fontAlgn="auto" latinLnBrk="0" hangingPunct="1">
              <a:lnSpc>
                <a:spcPct val="109000"/>
              </a:lnSpc>
              <a:spcBef>
                <a:spcPts val="600"/>
              </a:spcBef>
              <a:spcAft>
                <a:spcPts val="0"/>
              </a:spcAft>
              <a:buClrTx/>
              <a:buSzTx/>
              <a:buFontTx/>
              <a:buNone/>
              <a:tabLst/>
              <a:defRPr/>
            </a:pPr>
            <a:r>
              <a:rPr kumimoji="0" lang="pt-BR" altLang="ko-KR" sz="2400" b="0" i="0" u="none" strike="noStrike" kern="1200" cap="none" spc="0" normalizeH="0" baseline="0" noProof="0">
                <a:ln>
                  <a:noFill/>
                </a:ln>
                <a:solidFill>
                  <a:srgbClr val="000000"/>
                </a:solidFill>
                <a:effectLst/>
                <a:uLnTx/>
                <a:uFillTx/>
                <a:latin typeface="Calibri"/>
                <a:ea typeface="맑은 고딕"/>
                <a:cs typeface="+mn-cs"/>
              </a:rPr>
              <a:t>Clearly Defined Routines</a:t>
            </a:r>
          </a:p>
        </p:txBody>
      </p:sp>
      <p:sp>
        <p:nvSpPr>
          <p:cNvPr id="4" name="TextBox 3">
            <a:extLst>
              <a:ext uri="{FF2B5EF4-FFF2-40B4-BE49-F238E27FC236}">
                <a16:creationId xmlns:a16="http://schemas.microsoft.com/office/drawing/2014/main" id="{0A36280E-FC12-E433-864F-4D17DE2E61B9}"/>
              </a:ext>
            </a:extLst>
          </p:cNvPr>
          <p:cNvSpPr txBox="1"/>
          <p:nvPr/>
        </p:nvSpPr>
        <p:spPr>
          <a:xfrm>
            <a:off x="3887278" y="2838286"/>
            <a:ext cx="2222538" cy="878061"/>
          </a:xfrm>
          <a:prstGeom prst="rect">
            <a:avLst/>
          </a:prstGeom>
          <a:noFill/>
        </p:spPr>
        <p:txBody>
          <a:bodyPr wrap="square" rtlCol="0">
            <a:spAutoFit/>
          </a:bodyPr>
          <a:lstStyle>
            <a:defPPr>
              <a:defRPr lang="ko-Kore-KR"/>
            </a:defPPr>
            <a:lvl1pPr>
              <a:lnSpc>
                <a:spcPct val="150000"/>
              </a:lnSpc>
              <a:defRPr sz="1050" b="0" i="1">
                <a:solidFill>
                  <a:schemeClr val="tx1">
                    <a:lumMod val="50000"/>
                    <a:lumOff val="50000"/>
                  </a:schemeClr>
                </a:solidFill>
              </a:defRPr>
            </a:lvl1pPr>
          </a:lstStyle>
          <a:p>
            <a:pPr marL="0" marR="0" lvl="0" indent="0" algn="ctr" defTabSz="914400" rtl="0" eaLnBrk="1" fontAlgn="auto" latinLnBrk="0" hangingPunct="1">
              <a:lnSpc>
                <a:spcPct val="109000"/>
              </a:lnSpc>
              <a:spcBef>
                <a:spcPts val="600"/>
              </a:spcBef>
              <a:spcAft>
                <a:spcPts val="0"/>
              </a:spcAft>
              <a:buClrTx/>
              <a:buSzTx/>
              <a:buFontTx/>
              <a:buNone/>
              <a:tabLst/>
              <a:defRPr/>
            </a:pPr>
            <a:r>
              <a:rPr kumimoji="0" lang="pt-BR" altLang="ko-KR" sz="2400" b="0" i="0" u="none" strike="noStrike" kern="1200" cap="none" spc="0" normalizeH="0" baseline="0" noProof="0">
                <a:ln>
                  <a:noFill/>
                </a:ln>
                <a:solidFill>
                  <a:srgbClr val="000000"/>
                </a:solidFill>
                <a:effectLst/>
                <a:uLnTx/>
                <a:uFillTx/>
                <a:latin typeface="Calibri"/>
                <a:ea typeface="맑은 고딕"/>
                <a:cs typeface="+mn-cs"/>
              </a:rPr>
              <a:t>Proximity Control</a:t>
            </a:r>
          </a:p>
        </p:txBody>
      </p:sp>
      <p:sp>
        <p:nvSpPr>
          <p:cNvPr id="5" name="TextBox 4">
            <a:extLst>
              <a:ext uri="{FF2B5EF4-FFF2-40B4-BE49-F238E27FC236}">
                <a16:creationId xmlns:a16="http://schemas.microsoft.com/office/drawing/2014/main" id="{9396CDBF-C17D-5C3B-15B4-DE34B3FFA828}"/>
              </a:ext>
            </a:extLst>
          </p:cNvPr>
          <p:cNvSpPr txBox="1"/>
          <p:nvPr/>
        </p:nvSpPr>
        <p:spPr>
          <a:xfrm>
            <a:off x="6066314" y="4466633"/>
            <a:ext cx="2222538" cy="878061"/>
          </a:xfrm>
          <a:prstGeom prst="rect">
            <a:avLst/>
          </a:prstGeom>
          <a:noFill/>
        </p:spPr>
        <p:txBody>
          <a:bodyPr wrap="square" rtlCol="0">
            <a:spAutoFit/>
          </a:bodyPr>
          <a:lstStyle>
            <a:defPPr>
              <a:defRPr lang="ko-Kore-KR"/>
            </a:defPPr>
            <a:lvl1pPr>
              <a:lnSpc>
                <a:spcPct val="150000"/>
              </a:lnSpc>
              <a:defRPr sz="1050" b="0" i="1">
                <a:solidFill>
                  <a:schemeClr val="tx1">
                    <a:lumMod val="50000"/>
                    <a:lumOff val="50000"/>
                  </a:schemeClr>
                </a:solidFill>
              </a:defRPr>
            </a:lvl1pPr>
          </a:lstStyle>
          <a:p>
            <a:pPr marL="0" marR="0" lvl="0" indent="0" algn="ctr" defTabSz="914400" rtl="0" eaLnBrk="1" fontAlgn="auto" latinLnBrk="0" hangingPunct="1">
              <a:lnSpc>
                <a:spcPct val="109000"/>
              </a:lnSpc>
              <a:spcBef>
                <a:spcPts val="600"/>
              </a:spcBef>
              <a:spcAft>
                <a:spcPts val="0"/>
              </a:spcAft>
              <a:buClrTx/>
              <a:buSzTx/>
              <a:buFontTx/>
              <a:buNone/>
              <a:tabLst/>
              <a:defRPr/>
            </a:pPr>
            <a:r>
              <a:rPr kumimoji="0" lang="pt-BR" altLang="ko-KR" sz="2400" b="0" i="0" u="none" strike="noStrike" kern="1200" cap="none" spc="0" normalizeH="0" baseline="0" noProof="0">
                <a:ln>
                  <a:noFill/>
                </a:ln>
                <a:solidFill>
                  <a:srgbClr val="000000"/>
                </a:solidFill>
                <a:effectLst/>
                <a:uLnTx/>
                <a:uFillTx/>
                <a:latin typeface="Calibri"/>
                <a:ea typeface="맑은 고딕"/>
                <a:cs typeface="+mn-cs"/>
              </a:rPr>
              <a:t>Pre-arranged Signs</a:t>
            </a:r>
          </a:p>
        </p:txBody>
      </p:sp>
      <p:sp>
        <p:nvSpPr>
          <p:cNvPr id="6" name="TextBox 5">
            <a:extLst>
              <a:ext uri="{FF2B5EF4-FFF2-40B4-BE49-F238E27FC236}">
                <a16:creationId xmlns:a16="http://schemas.microsoft.com/office/drawing/2014/main" id="{2ADA9D07-4F71-BAFC-56CF-BC4DD5CEEF9F}"/>
              </a:ext>
            </a:extLst>
          </p:cNvPr>
          <p:cNvSpPr txBox="1"/>
          <p:nvPr/>
        </p:nvSpPr>
        <p:spPr>
          <a:xfrm>
            <a:off x="8458752" y="2930189"/>
            <a:ext cx="2222538" cy="878061"/>
          </a:xfrm>
          <a:prstGeom prst="rect">
            <a:avLst/>
          </a:prstGeom>
          <a:noFill/>
        </p:spPr>
        <p:txBody>
          <a:bodyPr wrap="square" rtlCol="0">
            <a:spAutoFit/>
          </a:bodyPr>
          <a:lstStyle>
            <a:defPPr>
              <a:defRPr lang="ko-Kore-KR"/>
            </a:defPPr>
            <a:lvl1pPr>
              <a:lnSpc>
                <a:spcPct val="150000"/>
              </a:lnSpc>
              <a:defRPr sz="1050" b="0" i="1">
                <a:solidFill>
                  <a:schemeClr val="tx1">
                    <a:lumMod val="50000"/>
                    <a:lumOff val="50000"/>
                  </a:schemeClr>
                </a:solidFill>
              </a:defRPr>
            </a:lvl1pPr>
          </a:lstStyle>
          <a:p>
            <a:pPr marL="0" marR="0" lvl="0" indent="0" algn="ctr" defTabSz="914400" rtl="0" eaLnBrk="1" fontAlgn="auto" latinLnBrk="0" hangingPunct="1">
              <a:lnSpc>
                <a:spcPct val="109000"/>
              </a:lnSpc>
              <a:spcBef>
                <a:spcPts val="600"/>
              </a:spcBef>
              <a:spcAft>
                <a:spcPts val="0"/>
              </a:spcAft>
              <a:buClrTx/>
              <a:buSzTx/>
              <a:buFontTx/>
              <a:buNone/>
              <a:tabLst/>
              <a:defRPr/>
            </a:pPr>
            <a:r>
              <a:rPr kumimoji="0" lang="pt-BR" altLang="ko-KR" sz="2400" b="0" i="0" u="none" strike="noStrike" kern="1200" cap="none" spc="0" normalizeH="0" baseline="0" noProof="0">
                <a:ln>
                  <a:noFill/>
                </a:ln>
                <a:solidFill>
                  <a:srgbClr val="000000"/>
                </a:solidFill>
                <a:effectLst/>
                <a:uLnTx/>
                <a:uFillTx/>
                <a:latin typeface="Calibri"/>
                <a:ea typeface="맑은 고딕"/>
                <a:cs typeface="+mn-cs"/>
              </a:rPr>
              <a:t>Positive Phrasing</a:t>
            </a:r>
          </a:p>
        </p:txBody>
      </p:sp>
      <p:grpSp>
        <p:nvGrpSpPr>
          <p:cNvPr id="8" name="Group 105">
            <a:extLst>
              <a:ext uri="{FF2B5EF4-FFF2-40B4-BE49-F238E27FC236}">
                <a16:creationId xmlns:a16="http://schemas.microsoft.com/office/drawing/2014/main" id="{DABC028C-40B4-309F-5B6C-8E639BA42CB7}"/>
              </a:ext>
            </a:extLst>
          </p:cNvPr>
          <p:cNvGrpSpPr>
            <a:grpSpLocks noChangeAspect="1"/>
          </p:cNvGrpSpPr>
          <p:nvPr/>
        </p:nvGrpSpPr>
        <p:grpSpPr bwMode="auto">
          <a:xfrm>
            <a:off x="9252875" y="4708667"/>
            <a:ext cx="407218" cy="473824"/>
            <a:chOff x="4177" y="2324"/>
            <a:chExt cx="538" cy="626"/>
          </a:xfrm>
          <a:solidFill>
            <a:schemeClr val="accent1"/>
          </a:solidFill>
        </p:grpSpPr>
        <p:sp>
          <p:nvSpPr>
            <p:cNvPr id="9" name="Freeform 106">
              <a:extLst>
                <a:ext uri="{FF2B5EF4-FFF2-40B4-BE49-F238E27FC236}">
                  <a16:creationId xmlns:a16="http://schemas.microsoft.com/office/drawing/2014/main" id="{A6BB3685-098C-4B5A-665C-D88A4E7E5511}"/>
                </a:ext>
              </a:extLst>
            </p:cNvPr>
            <p:cNvSpPr>
              <a:spLocks/>
            </p:cNvSpPr>
            <p:nvPr/>
          </p:nvSpPr>
          <p:spPr bwMode="auto">
            <a:xfrm>
              <a:off x="4273" y="2766"/>
              <a:ext cx="244" cy="141"/>
            </a:xfrm>
            <a:custGeom>
              <a:avLst/>
              <a:gdLst>
                <a:gd name="T0" fmla="*/ 102 w 102"/>
                <a:gd name="T1" fmla="*/ 59 h 59"/>
                <a:gd name="T2" fmla="*/ 90 w 102"/>
                <a:gd name="T3" fmla="*/ 59 h 59"/>
                <a:gd name="T4" fmla="*/ 50 w 102"/>
                <a:gd name="T5" fmla="*/ 11 h 59"/>
                <a:gd name="T6" fmla="*/ 24 w 102"/>
                <a:gd name="T7" fmla="*/ 21 h 59"/>
                <a:gd name="T8" fmla="*/ 13 w 102"/>
                <a:gd name="T9" fmla="*/ 57 h 59"/>
                <a:gd name="T10" fmla="*/ 2 w 102"/>
                <a:gd name="T11" fmla="*/ 58 h 59"/>
                <a:gd name="T12" fmla="*/ 16 w 102"/>
                <a:gd name="T13" fmla="*/ 14 h 59"/>
                <a:gd name="T14" fmla="*/ 50 w 102"/>
                <a:gd name="T15" fmla="*/ 0 h 59"/>
                <a:gd name="T16" fmla="*/ 102 w 102"/>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9">
                  <a:moveTo>
                    <a:pt x="102" y="59"/>
                  </a:moveTo>
                  <a:cubicBezTo>
                    <a:pt x="90" y="59"/>
                    <a:pt x="90" y="59"/>
                    <a:pt x="90" y="59"/>
                  </a:cubicBezTo>
                  <a:cubicBezTo>
                    <a:pt x="90" y="57"/>
                    <a:pt x="90" y="11"/>
                    <a:pt x="50" y="11"/>
                  </a:cubicBezTo>
                  <a:cubicBezTo>
                    <a:pt x="39" y="11"/>
                    <a:pt x="30" y="15"/>
                    <a:pt x="24" y="21"/>
                  </a:cubicBezTo>
                  <a:cubicBezTo>
                    <a:pt x="12" y="35"/>
                    <a:pt x="13" y="57"/>
                    <a:pt x="13" y="57"/>
                  </a:cubicBezTo>
                  <a:cubicBezTo>
                    <a:pt x="2" y="58"/>
                    <a:pt x="2" y="58"/>
                    <a:pt x="2" y="58"/>
                  </a:cubicBezTo>
                  <a:cubicBezTo>
                    <a:pt x="2" y="57"/>
                    <a:pt x="0" y="31"/>
                    <a:pt x="16" y="14"/>
                  </a:cubicBezTo>
                  <a:cubicBezTo>
                    <a:pt x="24" y="5"/>
                    <a:pt x="36" y="0"/>
                    <a:pt x="50" y="0"/>
                  </a:cubicBezTo>
                  <a:cubicBezTo>
                    <a:pt x="91" y="0"/>
                    <a:pt x="102" y="38"/>
                    <a:pt x="10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 name="Freeform 107">
              <a:extLst>
                <a:ext uri="{FF2B5EF4-FFF2-40B4-BE49-F238E27FC236}">
                  <a16:creationId xmlns:a16="http://schemas.microsoft.com/office/drawing/2014/main" id="{A840420D-ACA6-8618-5077-5C5F05F6888D}"/>
                </a:ext>
              </a:extLst>
            </p:cNvPr>
            <p:cNvSpPr>
              <a:spLocks noEditPoints="1"/>
            </p:cNvSpPr>
            <p:nvPr/>
          </p:nvSpPr>
          <p:spPr bwMode="auto">
            <a:xfrm>
              <a:off x="4314" y="2627"/>
              <a:ext cx="165" cy="165"/>
            </a:xfrm>
            <a:custGeom>
              <a:avLst/>
              <a:gdLst>
                <a:gd name="T0" fmla="*/ 34 w 69"/>
                <a:gd name="T1" fmla="*/ 69 h 69"/>
                <a:gd name="T2" fmla="*/ 0 w 69"/>
                <a:gd name="T3" fmla="*/ 34 h 69"/>
                <a:gd name="T4" fmla="*/ 34 w 69"/>
                <a:gd name="T5" fmla="*/ 0 h 69"/>
                <a:gd name="T6" fmla="*/ 69 w 69"/>
                <a:gd name="T7" fmla="*/ 34 h 69"/>
                <a:gd name="T8" fmla="*/ 34 w 69"/>
                <a:gd name="T9" fmla="*/ 69 h 69"/>
                <a:gd name="T10" fmla="*/ 34 w 69"/>
                <a:gd name="T11" fmla="*/ 11 h 69"/>
                <a:gd name="T12" fmla="*/ 12 w 69"/>
                <a:gd name="T13" fmla="*/ 34 h 69"/>
                <a:gd name="T14" fmla="*/ 34 w 69"/>
                <a:gd name="T15" fmla="*/ 57 h 69"/>
                <a:gd name="T16" fmla="*/ 57 w 69"/>
                <a:gd name="T17" fmla="*/ 34 h 69"/>
                <a:gd name="T18" fmla="*/ 34 w 69"/>
                <a:gd name="T1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9">
                  <a:moveTo>
                    <a:pt x="34" y="69"/>
                  </a:moveTo>
                  <a:cubicBezTo>
                    <a:pt x="16" y="69"/>
                    <a:pt x="0" y="53"/>
                    <a:pt x="0" y="34"/>
                  </a:cubicBezTo>
                  <a:cubicBezTo>
                    <a:pt x="0" y="16"/>
                    <a:pt x="16" y="0"/>
                    <a:pt x="34" y="0"/>
                  </a:cubicBezTo>
                  <a:cubicBezTo>
                    <a:pt x="53" y="0"/>
                    <a:pt x="69" y="16"/>
                    <a:pt x="69" y="34"/>
                  </a:cubicBezTo>
                  <a:cubicBezTo>
                    <a:pt x="69" y="53"/>
                    <a:pt x="53" y="69"/>
                    <a:pt x="34" y="69"/>
                  </a:cubicBezTo>
                  <a:close/>
                  <a:moveTo>
                    <a:pt x="34" y="11"/>
                  </a:moveTo>
                  <a:cubicBezTo>
                    <a:pt x="22" y="11"/>
                    <a:pt x="12" y="22"/>
                    <a:pt x="12" y="34"/>
                  </a:cubicBezTo>
                  <a:cubicBezTo>
                    <a:pt x="12" y="47"/>
                    <a:pt x="22" y="57"/>
                    <a:pt x="34" y="57"/>
                  </a:cubicBezTo>
                  <a:cubicBezTo>
                    <a:pt x="47" y="57"/>
                    <a:pt x="57" y="47"/>
                    <a:pt x="57" y="34"/>
                  </a:cubicBezTo>
                  <a:cubicBezTo>
                    <a:pt x="57" y="22"/>
                    <a:pt x="47" y="11"/>
                    <a:pt x="3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 name="Freeform 108">
              <a:extLst>
                <a:ext uri="{FF2B5EF4-FFF2-40B4-BE49-F238E27FC236}">
                  <a16:creationId xmlns:a16="http://schemas.microsoft.com/office/drawing/2014/main" id="{21070F12-397F-5FC4-EFC3-F415A9B1672E}"/>
                </a:ext>
              </a:extLst>
            </p:cNvPr>
            <p:cNvSpPr>
              <a:spLocks/>
            </p:cNvSpPr>
            <p:nvPr/>
          </p:nvSpPr>
          <p:spPr bwMode="auto">
            <a:xfrm>
              <a:off x="4177" y="2524"/>
              <a:ext cx="426" cy="426"/>
            </a:xfrm>
            <a:custGeom>
              <a:avLst/>
              <a:gdLst>
                <a:gd name="T0" fmla="*/ 167 w 178"/>
                <a:gd name="T1" fmla="*/ 89 h 178"/>
                <a:gd name="T2" fmla="*/ 89 w 178"/>
                <a:gd name="T3" fmla="*/ 167 h 178"/>
                <a:gd name="T4" fmla="*/ 11 w 178"/>
                <a:gd name="T5" fmla="*/ 89 h 178"/>
                <a:gd name="T6" fmla="*/ 82 w 178"/>
                <a:gd name="T7" fmla="*/ 12 h 178"/>
                <a:gd name="T8" fmla="*/ 81 w 178"/>
                <a:gd name="T9" fmla="*/ 8 h 178"/>
                <a:gd name="T10" fmla="*/ 81 w 178"/>
                <a:gd name="T11" fmla="*/ 0 h 178"/>
                <a:gd name="T12" fmla="*/ 0 w 178"/>
                <a:gd name="T13" fmla="*/ 89 h 178"/>
                <a:gd name="T14" fmla="*/ 89 w 178"/>
                <a:gd name="T15" fmla="*/ 178 h 178"/>
                <a:gd name="T16" fmla="*/ 178 w 178"/>
                <a:gd name="T17" fmla="*/ 89 h 178"/>
                <a:gd name="T18" fmla="*/ 141 w 178"/>
                <a:gd name="T19" fmla="*/ 17 h 178"/>
                <a:gd name="T20" fmla="*/ 119 w 178"/>
                <a:gd name="T21" fmla="*/ 17 h 178"/>
                <a:gd name="T22" fmla="*/ 167 w 178"/>
                <a:gd name="T23" fmla="*/ 8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178">
                  <a:moveTo>
                    <a:pt x="167" y="89"/>
                  </a:moveTo>
                  <a:cubicBezTo>
                    <a:pt x="167" y="132"/>
                    <a:pt x="132" y="167"/>
                    <a:pt x="89" y="167"/>
                  </a:cubicBezTo>
                  <a:cubicBezTo>
                    <a:pt x="46" y="167"/>
                    <a:pt x="11" y="132"/>
                    <a:pt x="11" y="89"/>
                  </a:cubicBezTo>
                  <a:cubicBezTo>
                    <a:pt x="11" y="49"/>
                    <a:pt x="42" y="15"/>
                    <a:pt x="82" y="12"/>
                  </a:cubicBezTo>
                  <a:cubicBezTo>
                    <a:pt x="81" y="11"/>
                    <a:pt x="81" y="9"/>
                    <a:pt x="81" y="8"/>
                  </a:cubicBezTo>
                  <a:cubicBezTo>
                    <a:pt x="81" y="0"/>
                    <a:pt x="81" y="0"/>
                    <a:pt x="81" y="0"/>
                  </a:cubicBezTo>
                  <a:cubicBezTo>
                    <a:pt x="35" y="4"/>
                    <a:pt x="0" y="43"/>
                    <a:pt x="0" y="89"/>
                  </a:cubicBezTo>
                  <a:cubicBezTo>
                    <a:pt x="0" y="138"/>
                    <a:pt x="40" y="178"/>
                    <a:pt x="89" y="178"/>
                  </a:cubicBezTo>
                  <a:cubicBezTo>
                    <a:pt x="138" y="178"/>
                    <a:pt x="178" y="138"/>
                    <a:pt x="178" y="89"/>
                  </a:cubicBezTo>
                  <a:cubicBezTo>
                    <a:pt x="178" y="60"/>
                    <a:pt x="164" y="33"/>
                    <a:pt x="141" y="17"/>
                  </a:cubicBezTo>
                  <a:cubicBezTo>
                    <a:pt x="119" y="17"/>
                    <a:pt x="119" y="17"/>
                    <a:pt x="119" y="17"/>
                  </a:cubicBezTo>
                  <a:cubicBezTo>
                    <a:pt x="147" y="29"/>
                    <a:pt x="167" y="57"/>
                    <a:pt x="167"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 name="Freeform 109">
              <a:extLst>
                <a:ext uri="{FF2B5EF4-FFF2-40B4-BE49-F238E27FC236}">
                  <a16:creationId xmlns:a16="http://schemas.microsoft.com/office/drawing/2014/main" id="{D298748C-B4AE-8E02-615D-1C76657A2CDA}"/>
                </a:ext>
              </a:extLst>
            </p:cNvPr>
            <p:cNvSpPr>
              <a:spLocks/>
            </p:cNvSpPr>
            <p:nvPr/>
          </p:nvSpPr>
          <p:spPr bwMode="auto">
            <a:xfrm>
              <a:off x="4436" y="2579"/>
              <a:ext cx="31" cy="24"/>
            </a:xfrm>
            <a:custGeom>
              <a:avLst/>
              <a:gdLst>
                <a:gd name="T0" fmla="*/ 0 w 31"/>
                <a:gd name="T1" fmla="*/ 24 h 24"/>
                <a:gd name="T2" fmla="*/ 31 w 31"/>
                <a:gd name="T3" fmla="*/ 0 h 24"/>
                <a:gd name="T4" fmla="*/ 2 w 31"/>
                <a:gd name="T5" fmla="*/ 0 h 24"/>
                <a:gd name="T6" fmla="*/ 0 w 31"/>
                <a:gd name="T7" fmla="*/ 24 h 24"/>
              </a:gdLst>
              <a:ahLst/>
              <a:cxnLst>
                <a:cxn ang="0">
                  <a:pos x="T0" y="T1"/>
                </a:cxn>
                <a:cxn ang="0">
                  <a:pos x="T2" y="T3"/>
                </a:cxn>
                <a:cxn ang="0">
                  <a:pos x="T4" y="T5"/>
                </a:cxn>
                <a:cxn ang="0">
                  <a:pos x="T6" y="T7"/>
                </a:cxn>
              </a:cxnLst>
              <a:rect l="0" t="0" r="r" b="b"/>
              <a:pathLst>
                <a:path w="31" h="24">
                  <a:moveTo>
                    <a:pt x="0" y="24"/>
                  </a:moveTo>
                  <a:lnTo>
                    <a:pt x="31" y="0"/>
                  </a:lnTo>
                  <a:lnTo>
                    <a:pt x="2" y="0"/>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8" name="Freeform 110">
              <a:extLst>
                <a:ext uri="{FF2B5EF4-FFF2-40B4-BE49-F238E27FC236}">
                  <a16:creationId xmlns:a16="http://schemas.microsoft.com/office/drawing/2014/main" id="{34D6F34D-B6F2-4EEB-C1B7-A08F6C0752D0}"/>
                </a:ext>
              </a:extLst>
            </p:cNvPr>
            <p:cNvSpPr>
              <a:spLocks noEditPoints="1"/>
            </p:cNvSpPr>
            <p:nvPr/>
          </p:nvSpPr>
          <p:spPr bwMode="auto">
            <a:xfrm>
              <a:off x="4357" y="2324"/>
              <a:ext cx="358" cy="308"/>
            </a:xfrm>
            <a:custGeom>
              <a:avLst/>
              <a:gdLst>
                <a:gd name="T0" fmla="*/ 135 w 150"/>
                <a:gd name="T1" fmla="*/ 0 h 129"/>
                <a:gd name="T2" fmla="*/ 15 w 150"/>
                <a:gd name="T3" fmla="*/ 0 h 129"/>
                <a:gd name="T4" fmla="*/ 0 w 150"/>
                <a:gd name="T5" fmla="*/ 15 h 129"/>
                <a:gd name="T6" fmla="*/ 0 w 150"/>
                <a:gd name="T7" fmla="*/ 92 h 129"/>
                <a:gd name="T8" fmla="*/ 15 w 150"/>
                <a:gd name="T9" fmla="*/ 107 h 129"/>
                <a:gd name="T10" fmla="*/ 28 w 150"/>
                <a:gd name="T11" fmla="*/ 107 h 129"/>
                <a:gd name="T12" fmla="*/ 28 w 150"/>
                <a:gd name="T13" fmla="*/ 129 h 129"/>
                <a:gd name="T14" fmla="*/ 55 w 150"/>
                <a:gd name="T15" fmla="*/ 107 h 129"/>
                <a:gd name="T16" fmla="*/ 135 w 150"/>
                <a:gd name="T17" fmla="*/ 107 h 129"/>
                <a:gd name="T18" fmla="*/ 150 w 150"/>
                <a:gd name="T19" fmla="*/ 92 h 129"/>
                <a:gd name="T20" fmla="*/ 150 w 150"/>
                <a:gd name="T21" fmla="*/ 15 h 129"/>
                <a:gd name="T22" fmla="*/ 135 w 150"/>
                <a:gd name="T23" fmla="*/ 0 h 129"/>
                <a:gd name="T24" fmla="*/ 139 w 150"/>
                <a:gd name="T25" fmla="*/ 92 h 129"/>
                <a:gd name="T26" fmla="*/ 135 w 150"/>
                <a:gd name="T27" fmla="*/ 96 h 129"/>
                <a:gd name="T28" fmla="*/ 69 w 150"/>
                <a:gd name="T29" fmla="*/ 96 h 129"/>
                <a:gd name="T30" fmla="*/ 70 w 150"/>
                <a:gd name="T31" fmla="*/ 95 h 129"/>
                <a:gd name="T32" fmla="*/ 63 w 150"/>
                <a:gd name="T33" fmla="*/ 86 h 129"/>
                <a:gd name="T34" fmla="*/ 39 w 150"/>
                <a:gd name="T35" fmla="*/ 105 h 129"/>
                <a:gd name="T36" fmla="*/ 39 w 150"/>
                <a:gd name="T37" fmla="*/ 89 h 129"/>
                <a:gd name="T38" fmla="*/ 28 w 150"/>
                <a:gd name="T39" fmla="*/ 89 h 129"/>
                <a:gd name="T40" fmla="*/ 28 w 150"/>
                <a:gd name="T41" fmla="*/ 96 h 129"/>
                <a:gd name="T42" fmla="*/ 15 w 150"/>
                <a:gd name="T43" fmla="*/ 96 h 129"/>
                <a:gd name="T44" fmla="*/ 12 w 150"/>
                <a:gd name="T45" fmla="*/ 92 h 129"/>
                <a:gd name="T46" fmla="*/ 12 w 150"/>
                <a:gd name="T47" fmla="*/ 15 h 129"/>
                <a:gd name="T48" fmla="*/ 15 w 150"/>
                <a:gd name="T49" fmla="*/ 12 h 129"/>
                <a:gd name="T50" fmla="*/ 135 w 150"/>
                <a:gd name="T51" fmla="*/ 12 h 129"/>
                <a:gd name="T52" fmla="*/ 139 w 150"/>
                <a:gd name="T53" fmla="*/ 15 h 129"/>
                <a:gd name="T54" fmla="*/ 139 w 150"/>
                <a:gd name="T55" fmla="*/ 9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 h="129">
                  <a:moveTo>
                    <a:pt x="135" y="0"/>
                  </a:moveTo>
                  <a:cubicBezTo>
                    <a:pt x="15" y="0"/>
                    <a:pt x="15" y="0"/>
                    <a:pt x="15" y="0"/>
                  </a:cubicBezTo>
                  <a:cubicBezTo>
                    <a:pt x="7" y="0"/>
                    <a:pt x="0" y="7"/>
                    <a:pt x="0" y="15"/>
                  </a:cubicBezTo>
                  <a:cubicBezTo>
                    <a:pt x="0" y="92"/>
                    <a:pt x="0" y="92"/>
                    <a:pt x="0" y="92"/>
                  </a:cubicBezTo>
                  <a:cubicBezTo>
                    <a:pt x="0" y="100"/>
                    <a:pt x="7" y="107"/>
                    <a:pt x="15" y="107"/>
                  </a:cubicBezTo>
                  <a:cubicBezTo>
                    <a:pt x="28" y="107"/>
                    <a:pt x="28" y="107"/>
                    <a:pt x="28" y="107"/>
                  </a:cubicBezTo>
                  <a:cubicBezTo>
                    <a:pt x="28" y="129"/>
                    <a:pt x="28" y="129"/>
                    <a:pt x="28" y="129"/>
                  </a:cubicBezTo>
                  <a:cubicBezTo>
                    <a:pt x="55" y="107"/>
                    <a:pt x="55" y="107"/>
                    <a:pt x="55" y="107"/>
                  </a:cubicBezTo>
                  <a:cubicBezTo>
                    <a:pt x="135" y="107"/>
                    <a:pt x="135" y="107"/>
                    <a:pt x="135" y="107"/>
                  </a:cubicBezTo>
                  <a:cubicBezTo>
                    <a:pt x="143" y="107"/>
                    <a:pt x="150" y="100"/>
                    <a:pt x="150" y="92"/>
                  </a:cubicBezTo>
                  <a:cubicBezTo>
                    <a:pt x="150" y="15"/>
                    <a:pt x="150" y="15"/>
                    <a:pt x="150" y="15"/>
                  </a:cubicBezTo>
                  <a:cubicBezTo>
                    <a:pt x="150" y="7"/>
                    <a:pt x="143" y="0"/>
                    <a:pt x="135" y="0"/>
                  </a:cubicBezTo>
                  <a:close/>
                  <a:moveTo>
                    <a:pt x="139" y="92"/>
                  </a:moveTo>
                  <a:cubicBezTo>
                    <a:pt x="139" y="94"/>
                    <a:pt x="137" y="96"/>
                    <a:pt x="135" y="96"/>
                  </a:cubicBezTo>
                  <a:cubicBezTo>
                    <a:pt x="69" y="96"/>
                    <a:pt x="69" y="96"/>
                    <a:pt x="69" y="96"/>
                  </a:cubicBezTo>
                  <a:cubicBezTo>
                    <a:pt x="70" y="95"/>
                    <a:pt x="70" y="95"/>
                    <a:pt x="70" y="95"/>
                  </a:cubicBezTo>
                  <a:cubicBezTo>
                    <a:pt x="63" y="86"/>
                    <a:pt x="63" y="86"/>
                    <a:pt x="63" y="86"/>
                  </a:cubicBezTo>
                  <a:cubicBezTo>
                    <a:pt x="39" y="105"/>
                    <a:pt x="39" y="105"/>
                    <a:pt x="39" y="105"/>
                  </a:cubicBezTo>
                  <a:cubicBezTo>
                    <a:pt x="39" y="89"/>
                    <a:pt x="39" y="89"/>
                    <a:pt x="39" y="89"/>
                  </a:cubicBezTo>
                  <a:cubicBezTo>
                    <a:pt x="28" y="89"/>
                    <a:pt x="28" y="89"/>
                    <a:pt x="28" y="89"/>
                  </a:cubicBezTo>
                  <a:cubicBezTo>
                    <a:pt x="28" y="96"/>
                    <a:pt x="28" y="96"/>
                    <a:pt x="28" y="96"/>
                  </a:cubicBezTo>
                  <a:cubicBezTo>
                    <a:pt x="15" y="96"/>
                    <a:pt x="15" y="96"/>
                    <a:pt x="15" y="96"/>
                  </a:cubicBezTo>
                  <a:cubicBezTo>
                    <a:pt x="13" y="96"/>
                    <a:pt x="12" y="94"/>
                    <a:pt x="12" y="92"/>
                  </a:cubicBezTo>
                  <a:cubicBezTo>
                    <a:pt x="12" y="15"/>
                    <a:pt x="12" y="15"/>
                    <a:pt x="12" y="15"/>
                  </a:cubicBezTo>
                  <a:cubicBezTo>
                    <a:pt x="12" y="13"/>
                    <a:pt x="13" y="12"/>
                    <a:pt x="15" y="12"/>
                  </a:cubicBezTo>
                  <a:cubicBezTo>
                    <a:pt x="135" y="12"/>
                    <a:pt x="135" y="12"/>
                    <a:pt x="135" y="12"/>
                  </a:cubicBezTo>
                  <a:cubicBezTo>
                    <a:pt x="137" y="12"/>
                    <a:pt x="139" y="13"/>
                    <a:pt x="139" y="15"/>
                  </a:cubicBezTo>
                  <a:lnTo>
                    <a:pt x="139"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9" name="Oval 111">
              <a:extLst>
                <a:ext uri="{FF2B5EF4-FFF2-40B4-BE49-F238E27FC236}">
                  <a16:creationId xmlns:a16="http://schemas.microsoft.com/office/drawing/2014/main" id="{B5C21495-4C7D-98B4-30E7-F0ACE69E8D59}"/>
                </a:ext>
              </a:extLst>
            </p:cNvPr>
            <p:cNvSpPr>
              <a:spLocks noChangeArrowheads="1"/>
            </p:cNvSpPr>
            <p:nvPr/>
          </p:nvSpPr>
          <p:spPr bwMode="auto">
            <a:xfrm>
              <a:off x="4429" y="2426"/>
              <a:ext cx="47" cy="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0" name="Oval 112">
              <a:extLst>
                <a:ext uri="{FF2B5EF4-FFF2-40B4-BE49-F238E27FC236}">
                  <a16:creationId xmlns:a16="http://schemas.microsoft.com/office/drawing/2014/main" id="{F65F7B22-4C51-92A0-EE69-4E8220A64B8A}"/>
                </a:ext>
              </a:extLst>
            </p:cNvPr>
            <p:cNvSpPr>
              <a:spLocks noChangeArrowheads="1"/>
            </p:cNvSpPr>
            <p:nvPr/>
          </p:nvSpPr>
          <p:spPr bwMode="auto">
            <a:xfrm>
              <a:off x="4512" y="2426"/>
              <a:ext cx="48" cy="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1" name="Oval 113">
              <a:extLst>
                <a:ext uri="{FF2B5EF4-FFF2-40B4-BE49-F238E27FC236}">
                  <a16:creationId xmlns:a16="http://schemas.microsoft.com/office/drawing/2014/main" id="{63D3FF9E-DF4D-1D77-4E2A-8CE5562B6FFF}"/>
                </a:ext>
              </a:extLst>
            </p:cNvPr>
            <p:cNvSpPr>
              <a:spLocks noChangeArrowheads="1"/>
            </p:cNvSpPr>
            <p:nvPr/>
          </p:nvSpPr>
          <p:spPr bwMode="auto">
            <a:xfrm>
              <a:off x="4596" y="2426"/>
              <a:ext cx="48" cy="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705001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141">
            <a:extLst>
              <a:ext uri="{FF2B5EF4-FFF2-40B4-BE49-F238E27FC236}">
                <a16:creationId xmlns:a16="http://schemas.microsoft.com/office/drawing/2014/main" id="{D36521FE-F2BF-D21D-A60B-335C79864428}"/>
              </a:ext>
            </a:extLst>
          </p:cNvPr>
          <p:cNvSpPr txBox="1"/>
          <p:nvPr/>
        </p:nvSpPr>
        <p:spPr>
          <a:xfrm>
            <a:off x="899810" y="1614173"/>
            <a:ext cx="6771523" cy="707886"/>
          </a:xfrm>
          <a:prstGeom prst="rect">
            <a:avLst/>
          </a:prstGeom>
          <a:noFill/>
        </p:spPr>
        <p:txBody>
          <a:bodyPr wrap="square" rtlCol="0">
            <a:spAutoFit/>
          </a:bodyPr>
          <a:lstStyle>
            <a:defPPr>
              <a:defRPr lang="ko-Kore-KR"/>
            </a:defPPr>
            <a:lvl1pPr algn="ctr">
              <a:defRPr sz="3600" b="0" spc="-150">
                <a:latin typeface="+mj-lt"/>
              </a:defRPr>
            </a:lvl1pPr>
          </a:lstStyle>
          <a:p>
            <a:pPr algn="l"/>
            <a:r>
              <a:rPr lang="en-US" altLang="ko-KR" sz="4000">
                <a:solidFill>
                  <a:schemeClr val="tx2"/>
                </a:solidFill>
              </a:rPr>
              <a:t>Clearly Defined Routines</a:t>
            </a:r>
            <a:endParaRPr lang="pt-BR" altLang="ko-KR" sz="4000">
              <a:solidFill>
                <a:schemeClr val="tx2"/>
              </a:solidFill>
            </a:endParaRPr>
          </a:p>
        </p:txBody>
      </p:sp>
      <p:sp>
        <p:nvSpPr>
          <p:cNvPr id="5" name="직사각형 4">
            <a:extLst>
              <a:ext uri="{FF2B5EF4-FFF2-40B4-BE49-F238E27FC236}">
                <a16:creationId xmlns:a16="http://schemas.microsoft.com/office/drawing/2014/main" id="{ACD1C94A-F6DD-DB44-4F2E-BC71D6AC7B6E}"/>
              </a:ext>
            </a:extLst>
          </p:cNvPr>
          <p:cNvSpPr/>
          <p:nvPr/>
        </p:nvSpPr>
        <p:spPr>
          <a:xfrm>
            <a:off x="8534400" y="-7100"/>
            <a:ext cx="3657600" cy="6865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cxnSp>
        <p:nvCxnSpPr>
          <p:cNvPr id="6" name="직선 연결선[R] 3">
            <a:extLst>
              <a:ext uri="{FF2B5EF4-FFF2-40B4-BE49-F238E27FC236}">
                <a16:creationId xmlns:a16="http://schemas.microsoft.com/office/drawing/2014/main" id="{CD88B359-38E2-A12D-57A2-F9DD80D5CAD1}"/>
              </a:ext>
            </a:extLst>
          </p:cNvPr>
          <p:cNvCxnSpPr>
            <a:cxnSpLocks/>
          </p:cNvCxnSpPr>
          <p:nvPr/>
        </p:nvCxnSpPr>
        <p:spPr>
          <a:xfrm rot="5400000">
            <a:off x="10363200" y="1490360"/>
            <a:ext cx="0" cy="18579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직선 연결선[R] 3">
            <a:extLst>
              <a:ext uri="{FF2B5EF4-FFF2-40B4-BE49-F238E27FC236}">
                <a16:creationId xmlns:a16="http://schemas.microsoft.com/office/drawing/2014/main" id="{35FD643A-FBB6-9D90-327F-ED6144E5653D}"/>
              </a:ext>
            </a:extLst>
          </p:cNvPr>
          <p:cNvCxnSpPr>
            <a:cxnSpLocks/>
          </p:cNvCxnSpPr>
          <p:nvPr/>
        </p:nvCxnSpPr>
        <p:spPr>
          <a:xfrm rot="5400000">
            <a:off x="10363200" y="3509660"/>
            <a:ext cx="0" cy="18579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B240EBFF-ABE6-F871-8166-1C0E010AA4C5}"/>
              </a:ext>
            </a:extLst>
          </p:cNvPr>
          <p:cNvGrpSpPr/>
          <p:nvPr/>
        </p:nvGrpSpPr>
        <p:grpSpPr>
          <a:xfrm>
            <a:off x="886048" y="3022134"/>
            <a:ext cx="3145179" cy="3012906"/>
            <a:chOff x="886048" y="3022134"/>
            <a:chExt cx="3145179" cy="3012906"/>
          </a:xfrm>
        </p:grpSpPr>
        <p:sp>
          <p:nvSpPr>
            <p:cNvPr id="23" name="모서리가 둥근 직사각형 17">
              <a:extLst>
                <a:ext uri="{FF2B5EF4-FFF2-40B4-BE49-F238E27FC236}">
                  <a16:creationId xmlns:a16="http://schemas.microsoft.com/office/drawing/2014/main" id="{B104CD00-463B-A715-582E-75002BD64CE8}"/>
                </a:ext>
              </a:extLst>
            </p:cNvPr>
            <p:cNvSpPr/>
            <p:nvPr/>
          </p:nvSpPr>
          <p:spPr>
            <a:xfrm>
              <a:off x="899810" y="3022134"/>
              <a:ext cx="3131417" cy="3012906"/>
            </a:xfrm>
            <a:prstGeom prst="roundRect">
              <a:avLst>
                <a:gd name="adj" fmla="val 7818"/>
              </a:avLst>
            </a:prstGeom>
            <a:no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ore-KR" altLang="en-US"/>
            </a:p>
          </p:txBody>
        </p:sp>
        <p:sp>
          <p:nvSpPr>
            <p:cNvPr id="26" name="사각형: 둥근 위쪽 모서리 25">
              <a:extLst>
                <a:ext uri="{FF2B5EF4-FFF2-40B4-BE49-F238E27FC236}">
                  <a16:creationId xmlns:a16="http://schemas.microsoft.com/office/drawing/2014/main" id="{4E65C040-621E-4A1D-8CA5-26A80F043D69}"/>
                </a:ext>
              </a:extLst>
            </p:cNvPr>
            <p:cNvSpPr/>
            <p:nvPr/>
          </p:nvSpPr>
          <p:spPr>
            <a:xfrm>
              <a:off x="899810" y="3022134"/>
              <a:ext cx="3131417" cy="776098"/>
            </a:xfrm>
            <a:prstGeom prst="round2SameRect">
              <a:avLst>
                <a:gd name="adj1" fmla="val 21576"/>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a:extLst>
                <a:ext uri="{FF2B5EF4-FFF2-40B4-BE49-F238E27FC236}">
                  <a16:creationId xmlns:a16="http://schemas.microsoft.com/office/drawing/2014/main" id="{46F604DD-BC53-058F-5601-81ECCCCF0EDB}"/>
                </a:ext>
              </a:extLst>
            </p:cNvPr>
            <p:cNvSpPr txBox="1"/>
            <p:nvPr/>
          </p:nvSpPr>
          <p:spPr>
            <a:xfrm>
              <a:off x="886048" y="3061641"/>
              <a:ext cx="3123636" cy="677814"/>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pt-BR" altLang="ko-KR" sz="1800">
                  <a:solidFill>
                    <a:schemeClr val="bg1"/>
                  </a:solidFill>
                  <a:latin typeface="+mj-lt"/>
                </a:rPr>
                <a:t>Notify or alert when changes are pending</a:t>
              </a:r>
            </a:p>
          </p:txBody>
        </p:sp>
        <p:sp>
          <p:nvSpPr>
            <p:cNvPr id="2" name="TextBox 1">
              <a:extLst>
                <a:ext uri="{FF2B5EF4-FFF2-40B4-BE49-F238E27FC236}">
                  <a16:creationId xmlns:a16="http://schemas.microsoft.com/office/drawing/2014/main" id="{FCD4CCC4-7B67-7E7B-C470-8F3365C4BF85}"/>
                </a:ext>
              </a:extLst>
            </p:cNvPr>
            <p:cNvSpPr txBox="1"/>
            <p:nvPr/>
          </p:nvSpPr>
          <p:spPr>
            <a:xfrm>
              <a:off x="886048" y="3930561"/>
              <a:ext cx="3123636" cy="1583639"/>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en-US" altLang="ko-KR" sz="1800">
                  <a:solidFill>
                    <a:schemeClr val="tx1"/>
                  </a:solidFill>
                  <a:latin typeface="+mj-lt"/>
                </a:rPr>
                <a:t>Staff should provide student with ample warning if changes to their typical routine will occur.</a:t>
              </a:r>
            </a:p>
          </p:txBody>
        </p:sp>
      </p:grpSp>
      <p:sp>
        <p:nvSpPr>
          <p:cNvPr id="3" name="TextBox 2">
            <a:extLst>
              <a:ext uri="{FF2B5EF4-FFF2-40B4-BE49-F238E27FC236}">
                <a16:creationId xmlns:a16="http://schemas.microsoft.com/office/drawing/2014/main" id="{68B6CBC4-A451-18F3-602F-8DD01E8F4D46}"/>
              </a:ext>
            </a:extLst>
          </p:cNvPr>
          <p:cNvSpPr txBox="1"/>
          <p:nvPr/>
        </p:nvSpPr>
        <p:spPr>
          <a:xfrm>
            <a:off x="8801382" y="309422"/>
            <a:ext cx="3123636" cy="1885581"/>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en-US" altLang="ko-KR" sz="1800">
                <a:solidFill>
                  <a:schemeClr val="bg1"/>
                </a:solidFill>
                <a:latin typeface="+mj-lt"/>
              </a:rPr>
              <a:t>The student will use his watch or cell phone alarm to signal 5 minutes before transitioning to the next part of his day</a:t>
            </a:r>
          </a:p>
        </p:txBody>
      </p:sp>
      <p:sp>
        <p:nvSpPr>
          <p:cNvPr id="4" name="TextBox 3">
            <a:extLst>
              <a:ext uri="{FF2B5EF4-FFF2-40B4-BE49-F238E27FC236}">
                <a16:creationId xmlns:a16="http://schemas.microsoft.com/office/drawing/2014/main" id="{7A6582A4-D614-4B49-C655-5D0FA21B2697}"/>
              </a:ext>
            </a:extLst>
          </p:cNvPr>
          <p:cNvSpPr txBox="1"/>
          <p:nvPr/>
        </p:nvSpPr>
        <p:spPr>
          <a:xfrm>
            <a:off x="8801382" y="2659707"/>
            <a:ext cx="3123636" cy="1583639"/>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en-US" altLang="ko-KR" sz="1800">
                <a:solidFill>
                  <a:schemeClr val="bg1"/>
                </a:solidFill>
                <a:latin typeface="+mj-lt"/>
              </a:rPr>
              <a:t>The instructor rings a bell 5 minutes before a transition to the end of the class or an assignment</a:t>
            </a:r>
          </a:p>
        </p:txBody>
      </p:sp>
      <p:sp>
        <p:nvSpPr>
          <p:cNvPr id="7" name="TextBox 6">
            <a:extLst>
              <a:ext uri="{FF2B5EF4-FFF2-40B4-BE49-F238E27FC236}">
                <a16:creationId xmlns:a16="http://schemas.microsoft.com/office/drawing/2014/main" id="{470929EA-C99D-E25A-288B-C6BE340EB2A1}"/>
              </a:ext>
            </a:extLst>
          </p:cNvPr>
          <p:cNvSpPr txBox="1"/>
          <p:nvPr/>
        </p:nvSpPr>
        <p:spPr>
          <a:xfrm>
            <a:off x="8815972" y="4563840"/>
            <a:ext cx="3123636" cy="1281698"/>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en-US" altLang="ko-KR" sz="1800" dirty="0">
                <a:solidFill>
                  <a:schemeClr val="bg1"/>
                </a:solidFill>
                <a:latin typeface="+mj-lt"/>
              </a:rPr>
              <a:t>The DC and/or the instructor outline schedules in a written and picture format</a:t>
            </a:r>
          </a:p>
        </p:txBody>
      </p:sp>
      <p:grpSp>
        <p:nvGrpSpPr>
          <p:cNvPr id="14" name="Group 13">
            <a:extLst>
              <a:ext uri="{FF2B5EF4-FFF2-40B4-BE49-F238E27FC236}">
                <a16:creationId xmlns:a16="http://schemas.microsoft.com/office/drawing/2014/main" id="{BC6D378F-E27A-E87F-36D1-D4F69D5493CD}"/>
              </a:ext>
            </a:extLst>
          </p:cNvPr>
          <p:cNvGrpSpPr/>
          <p:nvPr/>
        </p:nvGrpSpPr>
        <p:grpSpPr>
          <a:xfrm>
            <a:off x="4344349" y="3022133"/>
            <a:ext cx="3131417" cy="3011547"/>
            <a:chOff x="4344349" y="3022133"/>
            <a:chExt cx="3131417" cy="3011547"/>
          </a:xfrm>
        </p:grpSpPr>
        <p:sp>
          <p:nvSpPr>
            <p:cNvPr id="24" name="모서리가 둥근 직사각형 17">
              <a:extLst>
                <a:ext uri="{FF2B5EF4-FFF2-40B4-BE49-F238E27FC236}">
                  <a16:creationId xmlns:a16="http://schemas.microsoft.com/office/drawing/2014/main" id="{9D3DBD0F-99A3-4D58-3AB4-2760CD6E7C77}"/>
                </a:ext>
              </a:extLst>
            </p:cNvPr>
            <p:cNvSpPr/>
            <p:nvPr/>
          </p:nvSpPr>
          <p:spPr>
            <a:xfrm>
              <a:off x="4344349" y="3022133"/>
              <a:ext cx="3131417" cy="3011547"/>
            </a:xfrm>
            <a:prstGeom prst="roundRect">
              <a:avLst>
                <a:gd name="adj" fmla="val 7818"/>
              </a:avLst>
            </a:prstGeom>
            <a:no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ore-KR" altLang="en-US"/>
            </a:p>
          </p:txBody>
        </p:sp>
        <p:sp>
          <p:nvSpPr>
            <p:cNvPr id="30" name="사각형: 둥근 위쪽 모서리 29">
              <a:extLst>
                <a:ext uri="{FF2B5EF4-FFF2-40B4-BE49-F238E27FC236}">
                  <a16:creationId xmlns:a16="http://schemas.microsoft.com/office/drawing/2014/main" id="{E5463A2A-BC8B-3BF7-BE08-681DE97C2406}"/>
                </a:ext>
              </a:extLst>
            </p:cNvPr>
            <p:cNvSpPr/>
            <p:nvPr/>
          </p:nvSpPr>
          <p:spPr>
            <a:xfrm>
              <a:off x="4344349" y="3022134"/>
              <a:ext cx="3131417" cy="776098"/>
            </a:xfrm>
            <a:prstGeom prst="round2SameRect">
              <a:avLst>
                <a:gd name="adj1" fmla="val 21576"/>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F613CB68-DBE0-E17F-23C1-AF5337E6EEA3}"/>
                </a:ext>
              </a:extLst>
            </p:cNvPr>
            <p:cNvSpPr txBox="1"/>
            <p:nvPr/>
          </p:nvSpPr>
          <p:spPr>
            <a:xfrm>
              <a:off x="4352130" y="3071303"/>
              <a:ext cx="3123636" cy="677814"/>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pt-BR" altLang="ko-KR" sz="1800">
                  <a:solidFill>
                    <a:schemeClr val="bg1"/>
                  </a:solidFill>
                  <a:latin typeface="+mj-lt"/>
                </a:rPr>
                <a:t>Use video modeling for the student </a:t>
              </a:r>
            </a:p>
          </p:txBody>
        </p:sp>
        <p:sp>
          <p:nvSpPr>
            <p:cNvPr id="12" name="TextBox 11">
              <a:extLst>
                <a:ext uri="{FF2B5EF4-FFF2-40B4-BE49-F238E27FC236}">
                  <a16:creationId xmlns:a16="http://schemas.microsoft.com/office/drawing/2014/main" id="{F8BCEEB1-B16D-0C47-4D1A-5594B8F909B5}"/>
                </a:ext>
              </a:extLst>
            </p:cNvPr>
            <p:cNvSpPr txBox="1"/>
            <p:nvPr/>
          </p:nvSpPr>
          <p:spPr>
            <a:xfrm>
              <a:off x="4344349" y="3930561"/>
              <a:ext cx="3123636" cy="1885581"/>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en-US" altLang="ko-KR" sz="1800">
                  <a:solidFill>
                    <a:schemeClr val="tx1"/>
                  </a:solidFill>
                  <a:latin typeface="+mj-lt"/>
                </a:rPr>
                <a:t>Students who struggle to maintain routines may benefit from creating a video of the student performing required step by step routines.</a:t>
              </a:r>
            </a:p>
          </p:txBody>
        </p:sp>
      </p:grpSp>
    </p:spTree>
    <p:extLst>
      <p:ext uri="{BB962C8B-B14F-4D97-AF65-F5344CB8AC3E}">
        <p14:creationId xmlns:p14="http://schemas.microsoft.com/office/powerpoint/2010/main" val="219496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141">
            <a:extLst>
              <a:ext uri="{FF2B5EF4-FFF2-40B4-BE49-F238E27FC236}">
                <a16:creationId xmlns:a16="http://schemas.microsoft.com/office/drawing/2014/main" id="{D36521FE-F2BF-D21D-A60B-335C79864428}"/>
              </a:ext>
            </a:extLst>
          </p:cNvPr>
          <p:cNvSpPr txBox="1"/>
          <p:nvPr/>
        </p:nvSpPr>
        <p:spPr>
          <a:xfrm>
            <a:off x="899810" y="1614173"/>
            <a:ext cx="6771523" cy="707886"/>
          </a:xfrm>
          <a:prstGeom prst="rect">
            <a:avLst/>
          </a:prstGeom>
          <a:noFill/>
        </p:spPr>
        <p:txBody>
          <a:bodyPr wrap="square" rtlCol="0">
            <a:spAutoFit/>
          </a:bodyPr>
          <a:lstStyle>
            <a:defPPr>
              <a:defRPr lang="ko-Kore-KR"/>
            </a:defPPr>
            <a:lvl1pPr algn="ctr">
              <a:defRPr sz="3600" b="0" spc="-150">
                <a:latin typeface="+mj-lt"/>
              </a:defRPr>
            </a:lvl1pPr>
          </a:lstStyle>
          <a:p>
            <a:pPr algn="l"/>
            <a:r>
              <a:rPr lang="en-US" altLang="ko-KR" sz="4000">
                <a:solidFill>
                  <a:schemeClr val="tx2"/>
                </a:solidFill>
              </a:rPr>
              <a:t>Proximity Control</a:t>
            </a:r>
            <a:endParaRPr lang="pt-BR" altLang="ko-KR" sz="4000">
              <a:solidFill>
                <a:schemeClr val="tx2"/>
              </a:solidFill>
            </a:endParaRPr>
          </a:p>
        </p:txBody>
      </p:sp>
      <p:sp>
        <p:nvSpPr>
          <p:cNvPr id="5" name="직사각형 4">
            <a:extLst>
              <a:ext uri="{FF2B5EF4-FFF2-40B4-BE49-F238E27FC236}">
                <a16:creationId xmlns:a16="http://schemas.microsoft.com/office/drawing/2014/main" id="{ACD1C94A-F6DD-DB44-4F2E-BC71D6AC7B6E}"/>
              </a:ext>
            </a:extLst>
          </p:cNvPr>
          <p:cNvSpPr/>
          <p:nvPr/>
        </p:nvSpPr>
        <p:spPr>
          <a:xfrm>
            <a:off x="8534400" y="-7100"/>
            <a:ext cx="3657600" cy="6865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cxnSp>
        <p:nvCxnSpPr>
          <p:cNvPr id="6" name="직선 연결선[R] 3">
            <a:extLst>
              <a:ext uri="{FF2B5EF4-FFF2-40B4-BE49-F238E27FC236}">
                <a16:creationId xmlns:a16="http://schemas.microsoft.com/office/drawing/2014/main" id="{CD88B359-38E2-A12D-57A2-F9DD80D5CAD1}"/>
              </a:ext>
            </a:extLst>
          </p:cNvPr>
          <p:cNvCxnSpPr>
            <a:cxnSpLocks/>
          </p:cNvCxnSpPr>
          <p:nvPr/>
        </p:nvCxnSpPr>
        <p:spPr>
          <a:xfrm rot="5400000">
            <a:off x="10363200" y="1490360"/>
            <a:ext cx="0" cy="18579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직선 연결선[R] 3">
            <a:extLst>
              <a:ext uri="{FF2B5EF4-FFF2-40B4-BE49-F238E27FC236}">
                <a16:creationId xmlns:a16="http://schemas.microsoft.com/office/drawing/2014/main" id="{35FD643A-FBB6-9D90-327F-ED6144E5653D}"/>
              </a:ext>
            </a:extLst>
          </p:cNvPr>
          <p:cNvCxnSpPr>
            <a:cxnSpLocks/>
          </p:cNvCxnSpPr>
          <p:nvPr/>
        </p:nvCxnSpPr>
        <p:spPr>
          <a:xfrm rot="5400000">
            <a:off x="10363200" y="3509660"/>
            <a:ext cx="0" cy="18579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DF840F-ED91-BA4A-082E-4868C6CF9322}"/>
              </a:ext>
            </a:extLst>
          </p:cNvPr>
          <p:cNvGrpSpPr/>
          <p:nvPr/>
        </p:nvGrpSpPr>
        <p:grpSpPr>
          <a:xfrm>
            <a:off x="886048" y="3022134"/>
            <a:ext cx="3145179" cy="3012906"/>
            <a:chOff x="886048" y="3022134"/>
            <a:chExt cx="3145179" cy="3012906"/>
          </a:xfrm>
        </p:grpSpPr>
        <p:sp>
          <p:nvSpPr>
            <p:cNvPr id="23" name="모서리가 둥근 직사각형 17">
              <a:extLst>
                <a:ext uri="{FF2B5EF4-FFF2-40B4-BE49-F238E27FC236}">
                  <a16:creationId xmlns:a16="http://schemas.microsoft.com/office/drawing/2014/main" id="{B104CD00-463B-A715-582E-75002BD64CE8}"/>
                </a:ext>
              </a:extLst>
            </p:cNvPr>
            <p:cNvSpPr/>
            <p:nvPr/>
          </p:nvSpPr>
          <p:spPr>
            <a:xfrm>
              <a:off x="899810" y="3022134"/>
              <a:ext cx="3131417" cy="3012906"/>
            </a:xfrm>
            <a:prstGeom prst="roundRect">
              <a:avLst>
                <a:gd name="adj" fmla="val 7818"/>
              </a:avLst>
            </a:prstGeom>
            <a:no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ore-KR" altLang="en-US"/>
            </a:p>
          </p:txBody>
        </p:sp>
        <p:sp>
          <p:nvSpPr>
            <p:cNvPr id="26" name="사각형: 둥근 위쪽 모서리 25">
              <a:extLst>
                <a:ext uri="{FF2B5EF4-FFF2-40B4-BE49-F238E27FC236}">
                  <a16:creationId xmlns:a16="http://schemas.microsoft.com/office/drawing/2014/main" id="{4E65C040-621E-4A1D-8CA5-26A80F043D69}"/>
                </a:ext>
              </a:extLst>
            </p:cNvPr>
            <p:cNvSpPr/>
            <p:nvPr/>
          </p:nvSpPr>
          <p:spPr>
            <a:xfrm>
              <a:off x="899810" y="3022134"/>
              <a:ext cx="3131417" cy="979754"/>
            </a:xfrm>
            <a:prstGeom prst="round2SameRect">
              <a:avLst>
                <a:gd name="adj1" fmla="val 21576"/>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a:extLst>
                <a:ext uri="{FF2B5EF4-FFF2-40B4-BE49-F238E27FC236}">
                  <a16:creationId xmlns:a16="http://schemas.microsoft.com/office/drawing/2014/main" id="{46F604DD-BC53-058F-5601-81ECCCCF0EDB}"/>
                </a:ext>
              </a:extLst>
            </p:cNvPr>
            <p:cNvSpPr txBox="1"/>
            <p:nvPr/>
          </p:nvSpPr>
          <p:spPr>
            <a:xfrm>
              <a:off x="886048" y="3061954"/>
              <a:ext cx="3123636" cy="979755"/>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pt-BR" altLang="ko-KR" sz="1800">
                  <a:solidFill>
                    <a:schemeClr val="bg1"/>
                  </a:solidFill>
                  <a:latin typeface="+mj-lt"/>
                </a:rPr>
                <a:t>Be mindful of the personal space of the student</a:t>
              </a:r>
            </a:p>
          </p:txBody>
        </p:sp>
        <p:sp>
          <p:nvSpPr>
            <p:cNvPr id="2" name="TextBox 1">
              <a:extLst>
                <a:ext uri="{FF2B5EF4-FFF2-40B4-BE49-F238E27FC236}">
                  <a16:creationId xmlns:a16="http://schemas.microsoft.com/office/drawing/2014/main" id="{FCD4CCC4-7B67-7E7B-C470-8F3365C4BF85}"/>
                </a:ext>
              </a:extLst>
            </p:cNvPr>
            <p:cNvSpPr txBox="1"/>
            <p:nvPr/>
          </p:nvSpPr>
          <p:spPr>
            <a:xfrm>
              <a:off x="886048" y="4081531"/>
              <a:ext cx="3123636" cy="1583639"/>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en-US" altLang="ko-KR" sz="1800">
                  <a:solidFill>
                    <a:schemeClr val="tx1"/>
                  </a:solidFill>
                  <a:latin typeface="+mj-lt"/>
                </a:rPr>
                <a:t>If a student is agitated, anxious, or struggling behaviorally, it is generally good to stay at least 2 arm lengths away.</a:t>
              </a:r>
            </a:p>
          </p:txBody>
        </p:sp>
      </p:grpSp>
      <p:sp>
        <p:nvSpPr>
          <p:cNvPr id="3" name="TextBox 2">
            <a:extLst>
              <a:ext uri="{FF2B5EF4-FFF2-40B4-BE49-F238E27FC236}">
                <a16:creationId xmlns:a16="http://schemas.microsoft.com/office/drawing/2014/main" id="{68B6CBC4-A451-18F3-602F-8DD01E8F4D46}"/>
              </a:ext>
            </a:extLst>
          </p:cNvPr>
          <p:cNvSpPr txBox="1"/>
          <p:nvPr/>
        </p:nvSpPr>
        <p:spPr>
          <a:xfrm>
            <a:off x="8801382" y="309422"/>
            <a:ext cx="3123636" cy="1885581"/>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en-US" altLang="ko-KR" sz="1800">
                <a:solidFill>
                  <a:schemeClr val="bg1"/>
                </a:solidFill>
                <a:latin typeface="+mj-lt"/>
              </a:rPr>
              <a:t>Seating locations may vary dependent upon the need – away from flow of traffic, closer to staff person for better communication, etc.</a:t>
            </a:r>
          </a:p>
        </p:txBody>
      </p:sp>
      <p:sp>
        <p:nvSpPr>
          <p:cNvPr id="4" name="TextBox 3">
            <a:extLst>
              <a:ext uri="{FF2B5EF4-FFF2-40B4-BE49-F238E27FC236}">
                <a16:creationId xmlns:a16="http://schemas.microsoft.com/office/drawing/2014/main" id="{7A6582A4-D614-4B49-C655-5D0FA21B2697}"/>
              </a:ext>
            </a:extLst>
          </p:cNvPr>
          <p:cNvSpPr txBox="1"/>
          <p:nvPr/>
        </p:nvSpPr>
        <p:spPr>
          <a:xfrm>
            <a:off x="8801382" y="3001718"/>
            <a:ext cx="3123636" cy="979755"/>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en-US" altLang="ko-KR" sz="1800">
                <a:solidFill>
                  <a:schemeClr val="bg1"/>
                </a:solidFill>
                <a:latin typeface="+mj-lt"/>
              </a:rPr>
              <a:t>Allow student to attend large group activities via video stream if available.</a:t>
            </a:r>
          </a:p>
        </p:txBody>
      </p:sp>
      <p:sp>
        <p:nvSpPr>
          <p:cNvPr id="7" name="TextBox 6">
            <a:extLst>
              <a:ext uri="{FF2B5EF4-FFF2-40B4-BE49-F238E27FC236}">
                <a16:creationId xmlns:a16="http://schemas.microsoft.com/office/drawing/2014/main" id="{470929EA-C99D-E25A-288B-C6BE340EB2A1}"/>
              </a:ext>
            </a:extLst>
          </p:cNvPr>
          <p:cNvSpPr txBox="1"/>
          <p:nvPr/>
        </p:nvSpPr>
        <p:spPr>
          <a:xfrm>
            <a:off x="8855303" y="4668570"/>
            <a:ext cx="3123636" cy="979755"/>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en-US" altLang="ko-KR" sz="1800">
                <a:solidFill>
                  <a:schemeClr val="bg1"/>
                </a:solidFill>
                <a:latin typeface="+mj-lt"/>
              </a:rPr>
              <a:t>Allow student to leave class 5 minutes early to avoid crowded hallways.</a:t>
            </a:r>
          </a:p>
        </p:txBody>
      </p:sp>
      <p:sp>
        <p:nvSpPr>
          <p:cNvPr id="10" name="TextBox 9">
            <a:extLst>
              <a:ext uri="{FF2B5EF4-FFF2-40B4-BE49-F238E27FC236}">
                <a16:creationId xmlns:a16="http://schemas.microsoft.com/office/drawing/2014/main" id="{F613CB68-DBE0-E17F-23C1-AF5337E6EEA3}"/>
              </a:ext>
            </a:extLst>
          </p:cNvPr>
          <p:cNvSpPr txBox="1"/>
          <p:nvPr/>
        </p:nvSpPr>
        <p:spPr>
          <a:xfrm>
            <a:off x="4285571" y="4243346"/>
            <a:ext cx="3123636" cy="677814"/>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pt-BR" altLang="ko-KR" sz="1800">
                <a:solidFill>
                  <a:schemeClr val="bg1"/>
                </a:solidFill>
                <a:latin typeface="+mj-lt"/>
              </a:rPr>
              <a:t>Use Video Modeling for the Student </a:t>
            </a:r>
          </a:p>
        </p:txBody>
      </p:sp>
      <p:grpSp>
        <p:nvGrpSpPr>
          <p:cNvPr id="11" name="Group 10">
            <a:extLst>
              <a:ext uri="{FF2B5EF4-FFF2-40B4-BE49-F238E27FC236}">
                <a16:creationId xmlns:a16="http://schemas.microsoft.com/office/drawing/2014/main" id="{54F9A508-4606-110B-A563-89B24620D84F}"/>
              </a:ext>
            </a:extLst>
          </p:cNvPr>
          <p:cNvGrpSpPr/>
          <p:nvPr/>
        </p:nvGrpSpPr>
        <p:grpSpPr>
          <a:xfrm>
            <a:off x="4322806" y="3001717"/>
            <a:ext cx="3219892" cy="3031963"/>
            <a:chOff x="4322806" y="3001717"/>
            <a:chExt cx="3219892" cy="3031963"/>
          </a:xfrm>
        </p:grpSpPr>
        <p:sp>
          <p:nvSpPr>
            <p:cNvPr id="24" name="모서리가 둥근 직사각형 17">
              <a:extLst>
                <a:ext uri="{FF2B5EF4-FFF2-40B4-BE49-F238E27FC236}">
                  <a16:creationId xmlns:a16="http://schemas.microsoft.com/office/drawing/2014/main" id="{9D3DBD0F-99A3-4D58-3AB4-2760CD6E7C77}"/>
                </a:ext>
              </a:extLst>
            </p:cNvPr>
            <p:cNvSpPr/>
            <p:nvPr/>
          </p:nvSpPr>
          <p:spPr>
            <a:xfrm>
              <a:off x="4344349" y="3022133"/>
              <a:ext cx="3131417" cy="3011547"/>
            </a:xfrm>
            <a:prstGeom prst="roundRect">
              <a:avLst>
                <a:gd name="adj" fmla="val 7818"/>
              </a:avLst>
            </a:prstGeom>
            <a:no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ore-KR" altLang="en-US"/>
            </a:p>
          </p:txBody>
        </p:sp>
        <p:sp>
          <p:nvSpPr>
            <p:cNvPr id="30" name="사각형: 둥근 위쪽 모서리 29">
              <a:extLst>
                <a:ext uri="{FF2B5EF4-FFF2-40B4-BE49-F238E27FC236}">
                  <a16:creationId xmlns:a16="http://schemas.microsoft.com/office/drawing/2014/main" id="{E5463A2A-BC8B-3BF7-BE08-681DE97C2406}"/>
                </a:ext>
              </a:extLst>
            </p:cNvPr>
            <p:cNvSpPr/>
            <p:nvPr/>
          </p:nvSpPr>
          <p:spPr>
            <a:xfrm>
              <a:off x="4344349" y="3022133"/>
              <a:ext cx="3131417" cy="979753"/>
            </a:xfrm>
            <a:prstGeom prst="round2SameRect">
              <a:avLst>
                <a:gd name="adj1" fmla="val 21576"/>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F8BCEEB1-B16D-0C47-4D1A-5594B8F909B5}"/>
                </a:ext>
              </a:extLst>
            </p:cNvPr>
            <p:cNvSpPr txBox="1"/>
            <p:nvPr/>
          </p:nvSpPr>
          <p:spPr>
            <a:xfrm>
              <a:off x="4419062" y="4001886"/>
              <a:ext cx="3123636" cy="1885581"/>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en-US" altLang="ko-KR" sz="1800">
                  <a:solidFill>
                    <a:schemeClr val="tx1"/>
                  </a:solidFill>
                  <a:latin typeface="+mj-lt"/>
                </a:rPr>
                <a:t>What works for one student may not work for another one in the same way. Be clear about the functional limitation/need.</a:t>
              </a:r>
            </a:p>
          </p:txBody>
        </p:sp>
        <p:sp>
          <p:nvSpPr>
            <p:cNvPr id="8" name="TextBox 7">
              <a:extLst>
                <a:ext uri="{FF2B5EF4-FFF2-40B4-BE49-F238E27FC236}">
                  <a16:creationId xmlns:a16="http://schemas.microsoft.com/office/drawing/2014/main" id="{73359563-88A6-BA47-2BD2-AFE700EA0E92}"/>
                </a:ext>
              </a:extLst>
            </p:cNvPr>
            <p:cNvSpPr txBox="1"/>
            <p:nvPr/>
          </p:nvSpPr>
          <p:spPr>
            <a:xfrm>
              <a:off x="4322806" y="3001717"/>
              <a:ext cx="3123636" cy="979755"/>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pt-BR" altLang="ko-KR" sz="1800">
                  <a:solidFill>
                    <a:schemeClr val="bg1"/>
                  </a:solidFill>
                  <a:latin typeface="+mj-lt"/>
                </a:rPr>
                <a:t>Talk to the student about supports that work best for them</a:t>
              </a:r>
            </a:p>
          </p:txBody>
        </p:sp>
      </p:grpSp>
    </p:spTree>
    <p:extLst>
      <p:ext uri="{BB962C8B-B14F-4D97-AF65-F5344CB8AC3E}">
        <p14:creationId xmlns:p14="http://schemas.microsoft.com/office/powerpoint/2010/main" val="27546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141">
            <a:extLst>
              <a:ext uri="{FF2B5EF4-FFF2-40B4-BE49-F238E27FC236}">
                <a16:creationId xmlns:a16="http://schemas.microsoft.com/office/drawing/2014/main" id="{D36521FE-F2BF-D21D-A60B-335C79864428}"/>
              </a:ext>
            </a:extLst>
          </p:cNvPr>
          <p:cNvSpPr txBox="1"/>
          <p:nvPr/>
        </p:nvSpPr>
        <p:spPr>
          <a:xfrm>
            <a:off x="899810" y="1614173"/>
            <a:ext cx="6771523" cy="707886"/>
          </a:xfrm>
          <a:prstGeom prst="rect">
            <a:avLst/>
          </a:prstGeom>
          <a:noFill/>
        </p:spPr>
        <p:txBody>
          <a:bodyPr wrap="square" rtlCol="0">
            <a:spAutoFit/>
          </a:bodyPr>
          <a:lstStyle>
            <a:defPPr>
              <a:defRPr lang="ko-Kore-KR"/>
            </a:defPPr>
            <a:lvl1pPr algn="ctr">
              <a:defRPr sz="3600" b="0" spc="-150">
                <a:latin typeface="+mj-lt"/>
              </a:defRPr>
            </a:lvl1pPr>
          </a:lstStyle>
          <a:p>
            <a:pPr algn="l"/>
            <a:r>
              <a:rPr lang="en-US" altLang="ko-KR" sz="4000">
                <a:solidFill>
                  <a:schemeClr val="tx2"/>
                </a:solidFill>
              </a:rPr>
              <a:t>Pre-Arranged Signals</a:t>
            </a:r>
            <a:endParaRPr lang="pt-BR" altLang="ko-KR" sz="4000">
              <a:solidFill>
                <a:schemeClr val="tx2"/>
              </a:solidFill>
            </a:endParaRPr>
          </a:p>
        </p:txBody>
      </p:sp>
      <p:sp>
        <p:nvSpPr>
          <p:cNvPr id="5" name="직사각형 4">
            <a:extLst>
              <a:ext uri="{FF2B5EF4-FFF2-40B4-BE49-F238E27FC236}">
                <a16:creationId xmlns:a16="http://schemas.microsoft.com/office/drawing/2014/main" id="{ACD1C94A-F6DD-DB44-4F2E-BC71D6AC7B6E}"/>
              </a:ext>
            </a:extLst>
          </p:cNvPr>
          <p:cNvSpPr/>
          <p:nvPr/>
        </p:nvSpPr>
        <p:spPr>
          <a:xfrm>
            <a:off x="8534400" y="-7100"/>
            <a:ext cx="3657600" cy="6865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cxnSp>
        <p:nvCxnSpPr>
          <p:cNvPr id="6" name="직선 연결선[R] 3">
            <a:extLst>
              <a:ext uri="{FF2B5EF4-FFF2-40B4-BE49-F238E27FC236}">
                <a16:creationId xmlns:a16="http://schemas.microsoft.com/office/drawing/2014/main" id="{CD88B359-38E2-A12D-57A2-F9DD80D5CAD1}"/>
              </a:ext>
            </a:extLst>
          </p:cNvPr>
          <p:cNvCxnSpPr>
            <a:cxnSpLocks/>
          </p:cNvCxnSpPr>
          <p:nvPr/>
        </p:nvCxnSpPr>
        <p:spPr>
          <a:xfrm rot="5400000">
            <a:off x="10363200" y="1490360"/>
            <a:ext cx="0" cy="18579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직선 연결선[R] 3">
            <a:extLst>
              <a:ext uri="{FF2B5EF4-FFF2-40B4-BE49-F238E27FC236}">
                <a16:creationId xmlns:a16="http://schemas.microsoft.com/office/drawing/2014/main" id="{35FD643A-FBB6-9D90-327F-ED6144E5653D}"/>
              </a:ext>
            </a:extLst>
          </p:cNvPr>
          <p:cNvCxnSpPr>
            <a:cxnSpLocks/>
          </p:cNvCxnSpPr>
          <p:nvPr/>
        </p:nvCxnSpPr>
        <p:spPr>
          <a:xfrm rot="5400000">
            <a:off x="10363200" y="3509660"/>
            <a:ext cx="0" cy="18579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7F09FE5-D634-8CDD-71DD-89FAA37DEF01}"/>
              </a:ext>
            </a:extLst>
          </p:cNvPr>
          <p:cNvGrpSpPr/>
          <p:nvPr/>
        </p:nvGrpSpPr>
        <p:grpSpPr>
          <a:xfrm>
            <a:off x="899810" y="2805115"/>
            <a:ext cx="3175754" cy="3519485"/>
            <a:chOff x="899810" y="2805115"/>
            <a:chExt cx="3175754" cy="3519485"/>
          </a:xfrm>
        </p:grpSpPr>
        <p:sp>
          <p:nvSpPr>
            <p:cNvPr id="23" name="모서리가 둥근 직사각형 17">
              <a:extLst>
                <a:ext uri="{FF2B5EF4-FFF2-40B4-BE49-F238E27FC236}">
                  <a16:creationId xmlns:a16="http://schemas.microsoft.com/office/drawing/2014/main" id="{B104CD00-463B-A715-582E-75002BD64CE8}"/>
                </a:ext>
              </a:extLst>
            </p:cNvPr>
            <p:cNvSpPr/>
            <p:nvPr/>
          </p:nvSpPr>
          <p:spPr>
            <a:xfrm>
              <a:off x="899810" y="3022134"/>
              <a:ext cx="3131417" cy="3302466"/>
            </a:xfrm>
            <a:prstGeom prst="roundRect">
              <a:avLst>
                <a:gd name="adj" fmla="val 7818"/>
              </a:avLst>
            </a:prstGeom>
            <a:no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ore-KR" altLang="en-US"/>
            </a:p>
          </p:txBody>
        </p:sp>
        <p:sp>
          <p:nvSpPr>
            <p:cNvPr id="26" name="사각형: 둥근 위쪽 모서리 25">
              <a:extLst>
                <a:ext uri="{FF2B5EF4-FFF2-40B4-BE49-F238E27FC236}">
                  <a16:creationId xmlns:a16="http://schemas.microsoft.com/office/drawing/2014/main" id="{4E65C040-621E-4A1D-8CA5-26A80F043D69}"/>
                </a:ext>
              </a:extLst>
            </p:cNvPr>
            <p:cNvSpPr/>
            <p:nvPr/>
          </p:nvSpPr>
          <p:spPr>
            <a:xfrm>
              <a:off x="918088" y="2805115"/>
              <a:ext cx="3131417" cy="1309083"/>
            </a:xfrm>
            <a:prstGeom prst="round2SameRect">
              <a:avLst>
                <a:gd name="adj1" fmla="val 21576"/>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a:extLst>
                <a:ext uri="{FF2B5EF4-FFF2-40B4-BE49-F238E27FC236}">
                  <a16:creationId xmlns:a16="http://schemas.microsoft.com/office/drawing/2014/main" id="{46F604DD-BC53-058F-5601-81ECCCCF0EDB}"/>
                </a:ext>
              </a:extLst>
            </p:cNvPr>
            <p:cNvSpPr txBox="1"/>
            <p:nvPr/>
          </p:nvSpPr>
          <p:spPr>
            <a:xfrm>
              <a:off x="951928" y="2924246"/>
              <a:ext cx="3123636" cy="979755"/>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pt-BR" altLang="ko-KR" sz="1800">
                  <a:solidFill>
                    <a:schemeClr val="bg1"/>
                  </a:solidFill>
                  <a:latin typeface="+mj-lt"/>
                </a:rPr>
                <a:t>Pre-arrange a gesture, sign, or card to use when a support is needed</a:t>
              </a:r>
            </a:p>
          </p:txBody>
        </p:sp>
        <p:sp>
          <p:nvSpPr>
            <p:cNvPr id="2" name="TextBox 1">
              <a:extLst>
                <a:ext uri="{FF2B5EF4-FFF2-40B4-BE49-F238E27FC236}">
                  <a16:creationId xmlns:a16="http://schemas.microsoft.com/office/drawing/2014/main" id="{FCD4CCC4-7B67-7E7B-C470-8F3365C4BF85}"/>
                </a:ext>
              </a:extLst>
            </p:cNvPr>
            <p:cNvSpPr txBox="1"/>
            <p:nvPr/>
          </p:nvSpPr>
          <p:spPr>
            <a:xfrm>
              <a:off x="916730" y="4212085"/>
              <a:ext cx="3123636" cy="1885581"/>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en-US" altLang="ko-KR" sz="1800">
                  <a:solidFill>
                    <a:schemeClr val="tx1"/>
                  </a:solidFill>
                  <a:latin typeface="+mj-lt"/>
                </a:rPr>
                <a:t>The key is to find discrete ways to communicate behavior support needs – to the student and the student to center staff.</a:t>
              </a:r>
            </a:p>
          </p:txBody>
        </p:sp>
      </p:grpSp>
      <p:sp>
        <p:nvSpPr>
          <p:cNvPr id="3" name="TextBox 2">
            <a:extLst>
              <a:ext uri="{FF2B5EF4-FFF2-40B4-BE49-F238E27FC236}">
                <a16:creationId xmlns:a16="http://schemas.microsoft.com/office/drawing/2014/main" id="{68B6CBC4-A451-18F3-602F-8DD01E8F4D46}"/>
              </a:ext>
            </a:extLst>
          </p:cNvPr>
          <p:cNvSpPr txBox="1"/>
          <p:nvPr/>
        </p:nvSpPr>
        <p:spPr>
          <a:xfrm>
            <a:off x="8855303" y="1263664"/>
            <a:ext cx="3123636" cy="979755"/>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en-US" altLang="ko-KR" sz="1800">
                <a:solidFill>
                  <a:schemeClr val="bg1"/>
                </a:solidFill>
                <a:latin typeface="+mj-lt"/>
              </a:rPr>
              <a:t>Allow student to sign “time out” when a break is needed.</a:t>
            </a:r>
          </a:p>
        </p:txBody>
      </p:sp>
      <p:sp>
        <p:nvSpPr>
          <p:cNvPr id="4" name="TextBox 3">
            <a:extLst>
              <a:ext uri="{FF2B5EF4-FFF2-40B4-BE49-F238E27FC236}">
                <a16:creationId xmlns:a16="http://schemas.microsoft.com/office/drawing/2014/main" id="{7A6582A4-D614-4B49-C655-5D0FA21B2697}"/>
              </a:ext>
            </a:extLst>
          </p:cNvPr>
          <p:cNvSpPr txBox="1"/>
          <p:nvPr/>
        </p:nvSpPr>
        <p:spPr>
          <a:xfrm>
            <a:off x="8877674" y="2820919"/>
            <a:ext cx="3123636" cy="1281698"/>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en-US" altLang="ko-KR" sz="1800">
                <a:solidFill>
                  <a:schemeClr val="bg1"/>
                </a:solidFill>
                <a:latin typeface="+mj-lt"/>
              </a:rPr>
              <a:t>Discretely provide the student with a fidget item if struggling to focus.</a:t>
            </a:r>
          </a:p>
        </p:txBody>
      </p:sp>
      <p:sp>
        <p:nvSpPr>
          <p:cNvPr id="10" name="TextBox 9">
            <a:extLst>
              <a:ext uri="{FF2B5EF4-FFF2-40B4-BE49-F238E27FC236}">
                <a16:creationId xmlns:a16="http://schemas.microsoft.com/office/drawing/2014/main" id="{F613CB68-DBE0-E17F-23C1-AF5337E6EEA3}"/>
              </a:ext>
            </a:extLst>
          </p:cNvPr>
          <p:cNvSpPr txBox="1"/>
          <p:nvPr/>
        </p:nvSpPr>
        <p:spPr>
          <a:xfrm>
            <a:off x="4285571" y="4243346"/>
            <a:ext cx="3123636" cy="677814"/>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pt-BR" altLang="ko-KR" sz="1800">
                <a:solidFill>
                  <a:schemeClr val="bg1"/>
                </a:solidFill>
                <a:latin typeface="+mj-lt"/>
              </a:rPr>
              <a:t>Use Video Modeling for the Student </a:t>
            </a:r>
          </a:p>
        </p:txBody>
      </p:sp>
      <p:grpSp>
        <p:nvGrpSpPr>
          <p:cNvPr id="13" name="Group 12">
            <a:extLst>
              <a:ext uri="{FF2B5EF4-FFF2-40B4-BE49-F238E27FC236}">
                <a16:creationId xmlns:a16="http://schemas.microsoft.com/office/drawing/2014/main" id="{830F1662-45FF-4BC5-AD36-A6BAC82DD45C}"/>
              </a:ext>
            </a:extLst>
          </p:cNvPr>
          <p:cNvGrpSpPr/>
          <p:nvPr/>
        </p:nvGrpSpPr>
        <p:grpSpPr>
          <a:xfrm>
            <a:off x="4335210" y="2768323"/>
            <a:ext cx="3177112" cy="3556276"/>
            <a:chOff x="4335210" y="2768323"/>
            <a:chExt cx="3177112" cy="3556276"/>
          </a:xfrm>
        </p:grpSpPr>
        <p:sp>
          <p:nvSpPr>
            <p:cNvPr id="24" name="모서리가 둥근 직사각형 17">
              <a:extLst>
                <a:ext uri="{FF2B5EF4-FFF2-40B4-BE49-F238E27FC236}">
                  <a16:creationId xmlns:a16="http://schemas.microsoft.com/office/drawing/2014/main" id="{9D3DBD0F-99A3-4D58-3AB4-2760CD6E7C77}"/>
                </a:ext>
              </a:extLst>
            </p:cNvPr>
            <p:cNvSpPr/>
            <p:nvPr/>
          </p:nvSpPr>
          <p:spPr>
            <a:xfrm>
              <a:off x="4344349" y="3022133"/>
              <a:ext cx="3131417" cy="3302466"/>
            </a:xfrm>
            <a:prstGeom prst="roundRect">
              <a:avLst>
                <a:gd name="adj" fmla="val 7818"/>
              </a:avLst>
            </a:prstGeom>
            <a:no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ore-KR" altLang="en-US"/>
            </a:p>
          </p:txBody>
        </p:sp>
        <p:sp>
          <p:nvSpPr>
            <p:cNvPr id="30" name="사각형: 둥근 위쪽 모서리 29">
              <a:extLst>
                <a:ext uri="{FF2B5EF4-FFF2-40B4-BE49-F238E27FC236}">
                  <a16:creationId xmlns:a16="http://schemas.microsoft.com/office/drawing/2014/main" id="{E5463A2A-BC8B-3BF7-BE08-681DE97C2406}"/>
                </a:ext>
              </a:extLst>
            </p:cNvPr>
            <p:cNvSpPr/>
            <p:nvPr/>
          </p:nvSpPr>
          <p:spPr>
            <a:xfrm>
              <a:off x="4344349" y="2793533"/>
              <a:ext cx="3131417" cy="1309084"/>
            </a:xfrm>
            <a:prstGeom prst="round2SameRect">
              <a:avLst>
                <a:gd name="adj1" fmla="val 21576"/>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F8BCEEB1-B16D-0C47-4D1A-5594B8F909B5}"/>
                </a:ext>
              </a:extLst>
            </p:cNvPr>
            <p:cNvSpPr txBox="1"/>
            <p:nvPr/>
          </p:nvSpPr>
          <p:spPr>
            <a:xfrm>
              <a:off x="4335210" y="4212084"/>
              <a:ext cx="3123636" cy="1885581"/>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en-US" altLang="ko-KR" sz="1800">
                  <a:solidFill>
                    <a:schemeClr val="tx1"/>
                  </a:solidFill>
                  <a:latin typeface="+mj-lt"/>
                </a:rPr>
                <a:t>Behavior supports can be used to reinforce proactive and positive behavior as well if that better enables the student to participate.</a:t>
              </a:r>
            </a:p>
          </p:txBody>
        </p:sp>
        <p:sp>
          <p:nvSpPr>
            <p:cNvPr id="8" name="TextBox 7">
              <a:extLst>
                <a:ext uri="{FF2B5EF4-FFF2-40B4-BE49-F238E27FC236}">
                  <a16:creationId xmlns:a16="http://schemas.microsoft.com/office/drawing/2014/main" id="{73359563-88A6-BA47-2BD2-AFE700EA0E92}"/>
                </a:ext>
              </a:extLst>
            </p:cNvPr>
            <p:cNvSpPr txBox="1"/>
            <p:nvPr/>
          </p:nvSpPr>
          <p:spPr>
            <a:xfrm>
              <a:off x="4388686" y="2768323"/>
              <a:ext cx="3123636" cy="1281698"/>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pt-BR" altLang="ko-KR" sz="1800">
                  <a:solidFill>
                    <a:schemeClr val="bg1"/>
                  </a:solidFill>
                  <a:latin typeface="+mj-lt"/>
                </a:rPr>
                <a:t>Non-verbal communication may be used to aid attention or other behaviors</a:t>
              </a:r>
            </a:p>
          </p:txBody>
        </p:sp>
      </p:grpSp>
      <p:sp>
        <p:nvSpPr>
          <p:cNvPr id="9" name="TextBox 8">
            <a:extLst>
              <a:ext uri="{FF2B5EF4-FFF2-40B4-BE49-F238E27FC236}">
                <a16:creationId xmlns:a16="http://schemas.microsoft.com/office/drawing/2014/main" id="{48C25BC0-B32B-7948-84D3-A8BC27467C2D}"/>
              </a:ext>
            </a:extLst>
          </p:cNvPr>
          <p:cNvSpPr txBox="1"/>
          <p:nvPr/>
        </p:nvSpPr>
        <p:spPr>
          <a:xfrm>
            <a:off x="8877674" y="4614582"/>
            <a:ext cx="3123636" cy="1281698"/>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gn="ctr">
              <a:lnSpc>
                <a:spcPct val="109000"/>
              </a:lnSpc>
              <a:spcBef>
                <a:spcPts val="600"/>
              </a:spcBef>
            </a:pPr>
            <a:r>
              <a:rPr lang="en-US" altLang="ko-KR" sz="1800">
                <a:solidFill>
                  <a:schemeClr val="bg1"/>
                </a:solidFill>
                <a:latin typeface="+mj-lt"/>
              </a:rPr>
              <a:t>Allow the student to present a card when they need to see a pre-designated staff mentor.</a:t>
            </a:r>
          </a:p>
        </p:txBody>
      </p:sp>
    </p:spTree>
    <p:extLst>
      <p:ext uri="{BB962C8B-B14F-4D97-AF65-F5344CB8AC3E}">
        <p14:creationId xmlns:p14="http://schemas.microsoft.com/office/powerpoint/2010/main" val="11167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모서리가 둥근 직사각형 23">
            <a:extLst>
              <a:ext uri="{FF2B5EF4-FFF2-40B4-BE49-F238E27FC236}">
                <a16:creationId xmlns:a16="http://schemas.microsoft.com/office/drawing/2014/main" id="{68E71972-EEA9-6976-D06B-223D6D04CFD4}"/>
              </a:ext>
            </a:extLst>
          </p:cNvPr>
          <p:cNvSpPr/>
          <p:nvPr/>
        </p:nvSpPr>
        <p:spPr>
          <a:xfrm>
            <a:off x="-22224" y="0"/>
            <a:ext cx="46704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ore-KR" altLang="en-US"/>
          </a:p>
        </p:txBody>
      </p:sp>
      <p:sp>
        <p:nvSpPr>
          <p:cNvPr id="35" name="TextBox 34">
            <a:extLst>
              <a:ext uri="{FF2B5EF4-FFF2-40B4-BE49-F238E27FC236}">
                <a16:creationId xmlns:a16="http://schemas.microsoft.com/office/drawing/2014/main" id="{BB0A4A37-7ABF-7333-BADE-9AA54D2733A2}"/>
              </a:ext>
            </a:extLst>
          </p:cNvPr>
          <p:cNvSpPr txBox="1"/>
          <p:nvPr/>
        </p:nvSpPr>
        <p:spPr>
          <a:xfrm>
            <a:off x="765353" y="3253764"/>
            <a:ext cx="3513427" cy="681661"/>
          </a:xfrm>
          <a:prstGeom prst="rect">
            <a:avLst/>
          </a:prstGeom>
          <a:noFill/>
        </p:spPr>
        <p:txBody>
          <a:bodyPr wrap="square" rtlCol="0">
            <a:spAutoFit/>
          </a:bodyPr>
          <a:lstStyle>
            <a:defPPr>
              <a:defRPr lang="ko-Kore-KR"/>
            </a:defPPr>
            <a:lvl1pPr>
              <a:lnSpc>
                <a:spcPct val="150000"/>
              </a:lnSpc>
              <a:defRPr sz="1050" b="0" i="1">
                <a:solidFill>
                  <a:schemeClr val="tx1">
                    <a:lumMod val="50000"/>
                    <a:lumOff val="50000"/>
                  </a:schemeClr>
                </a:solidFill>
              </a:defRPr>
            </a:lvl1pPr>
          </a:lstStyle>
          <a:p>
            <a:pPr marL="0" marR="0" lvl="0" indent="0" algn="l" defTabSz="914400" rtl="0" eaLnBrk="1" fontAlgn="auto" latinLnBrk="0" hangingPunct="1">
              <a:lnSpc>
                <a:spcPct val="109000"/>
              </a:lnSpc>
              <a:spcBef>
                <a:spcPts val="600"/>
              </a:spcBef>
              <a:spcAft>
                <a:spcPts val="0"/>
              </a:spcAft>
              <a:buClrTx/>
              <a:buSzTx/>
              <a:buFontTx/>
              <a:buNone/>
              <a:tabLst/>
              <a:defRPr/>
            </a:pPr>
            <a:r>
              <a:rPr lang="pt-BR" altLang="ko-KR" sz="1800" i="0">
                <a:solidFill>
                  <a:srgbClr val="000000">
                    <a:lumMod val="75000"/>
                    <a:lumOff val="25000"/>
                  </a:srgbClr>
                </a:solidFill>
                <a:latin typeface="Calibri"/>
                <a:ea typeface="맑은 고딕"/>
              </a:rPr>
              <a:t>Definition and Characteristics/ Functional Limitations</a:t>
            </a:r>
            <a:endParaRPr kumimoji="0" lang="pt-BR" altLang="ko-KR" sz="1800" b="0" i="0" u="none" strike="noStrike" kern="1200" cap="none" spc="0" normalizeH="0" baseline="0" noProof="0">
              <a:ln>
                <a:noFill/>
              </a:ln>
              <a:solidFill>
                <a:srgbClr val="000000">
                  <a:lumMod val="75000"/>
                  <a:lumOff val="25000"/>
                </a:srgbClr>
              </a:solidFill>
              <a:effectLst/>
              <a:uLnTx/>
              <a:uFillTx/>
              <a:latin typeface="Calibri"/>
              <a:ea typeface="맑은 고딕"/>
              <a:cs typeface="+mn-cs"/>
            </a:endParaRPr>
          </a:p>
        </p:txBody>
      </p:sp>
      <p:sp>
        <p:nvSpPr>
          <p:cNvPr id="37" name="TextBox 36">
            <a:extLst>
              <a:ext uri="{FF2B5EF4-FFF2-40B4-BE49-F238E27FC236}">
                <a16:creationId xmlns:a16="http://schemas.microsoft.com/office/drawing/2014/main" id="{8937F2F9-63ED-0B70-3AEE-73D8D4134B1F}"/>
              </a:ext>
            </a:extLst>
          </p:cNvPr>
          <p:cNvSpPr txBox="1"/>
          <p:nvPr/>
        </p:nvSpPr>
        <p:spPr>
          <a:xfrm>
            <a:off x="771819" y="2276245"/>
            <a:ext cx="3399566" cy="646331"/>
          </a:xfrm>
          <a:prstGeom prst="rect">
            <a:avLst/>
          </a:prstGeom>
          <a:noFill/>
        </p:spPr>
        <p:txBody>
          <a:bodyPr wrap="square" rtlCol="0">
            <a:spAutoFit/>
          </a:bodyPr>
          <a:lstStyle>
            <a:defPPr>
              <a:defRPr lang="ko-Kore-KR"/>
            </a:defPPr>
            <a:lvl1pPr algn="r">
              <a:defRPr sz="4000" b="1" spc="-150">
                <a:solidFill>
                  <a:schemeClr val="tx1">
                    <a:lumMod val="95000"/>
                    <a:lumOff val="5000"/>
                  </a:schemeClr>
                </a:solidFill>
                <a:latin typeface="Montserrat"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altLang="ko-KR" sz="3600" b="0" i="0" u="none" strike="noStrike" kern="1200" cap="none" spc="0" normalizeH="0" noProof="0">
                <a:ln>
                  <a:noFill/>
                </a:ln>
                <a:solidFill>
                  <a:srgbClr val="152C45"/>
                </a:solidFill>
                <a:effectLst/>
                <a:uLnTx/>
                <a:uFillTx/>
                <a:latin typeface="Calibri"/>
                <a:ea typeface="맑은 고딕"/>
                <a:cs typeface="+mn-cs"/>
              </a:rPr>
              <a:t>Background</a:t>
            </a:r>
          </a:p>
        </p:txBody>
      </p:sp>
      <p:sp>
        <p:nvSpPr>
          <p:cNvPr id="2" name="직사각형 1">
            <a:extLst>
              <a:ext uri="{FF2B5EF4-FFF2-40B4-BE49-F238E27FC236}">
                <a16:creationId xmlns:a16="http://schemas.microsoft.com/office/drawing/2014/main" id="{55AEEBED-752E-4C07-F420-F8A7124245DC}"/>
              </a:ext>
            </a:extLst>
          </p:cNvPr>
          <p:cNvSpPr/>
          <p:nvPr/>
        </p:nvSpPr>
        <p:spPr>
          <a:xfrm>
            <a:off x="4648200" y="0"/>
            <a:ext cx="7543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 name="Picture 2">
            <a:extLst>
              <a:ext uri="{FF2B5EF4-FFF2-40B4-BE49-F238E27FC236}">
                <a16:creationId xmlns:a16="http://schemas.microsoft.com/office/drawing/2014/main" id="{E59BF15C-33F0-6D3B-914A-E5BEDBA09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306" y="1237726"/>
            <a:ext cx="5557716" cy="4168287"/>
          </a:xfrm>
          <a:prstGeom prst="rect">
            <a:avLst/>
          </a:prstGeom>
        </p:spPr>
      </p:pic>
    </p:spTree>
    <p:extLst>
      <p:ext uri="{BB962C8B-B14F-4D97-AF65-F5344CB8AC3E}">
        <p14:creationId xmlns:p14="http://schemas.microsoft.com/office/powerpoint/2010/main" val="2687079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한쪽 모서리가 둥근 사각형 5">
            <a:extLst>
              <a:ext uri="{FF2B5EF4-FFF2-40B4-BE49-F238E27FC236}">
                <a16:creationId xmlns:a16="http://schemas.microsoft.com/office/drawing/2014/main" id="{4CDB4DA2-EE6F-A5CA-012A-DB1282E559A7}"/>
              </a:ext>
            </a:extLst>
          </p:cNvPr>
          <p:cNvSpPr/>
          <p:nvPr/>
        </p:nvSpPr>
        <p:spPr>
          <a:xfrm rot="10800000">
            <a:off x="5547320" y="0"/>
            <a:ext cx="6644680" cy="3429000"/>
          </a:xfrm>
          <a:prstGeom prst="round1Rect">
            <a:avLst>
              <a:gd name="adj" fmla="val 110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a:extLst>
              <a:ext uri="{FF2B5EF4-FFF2-40B4-BE49-F238E27FC236}">
                <a16:creationId xmlns:a16="http://schemas.microsoft.com/office/drawing/2014/main" id="{8C4438EC-F722-8482-442A-F095FBE9A1FE}"/>
              </a:ext>
            </a:extLst>
          </p:cNvPr>
          <p:cNvSpPr txBox="1"/>
          <p:nvPr/>
        </p:nvSpPr>
        <p:spPr>
          <a:xfrm>
            <a:off x="854137" y="3584337"/>
            <a:ext cx="2756710" cy="923330"/>
          </a:xfrm>
          <a:prstGeom prst="rect">
            <a:avLst/>
          </a:prstGeom>
          <a:noFill/>
        </p:spPr>
        <p:txBody>
          <a:bodyPr wrap="square" rtlCol="0">
            <a:spAutoFit/>
          </a:bodyPr>
          <a:lstStyle>
            <a:defPPr>
              <a:defRPr lang="ko-Kore-KR"/>
            </a:defPPr>
            <a:lvl1pPr algn="r">
              <a:defRPr sz="4000" b="1" spc="-150">
                <a:solidFill>
                  <a:schemeClr val="tx1">
                    <a:lumMod val="95000"/>
                    <a:lumOff val="5000"/>
                  </a:schemeClr>
                </a:solidFill>
                <a:latin typeface="Montserrat" pitchFamily="2" charset="0"/>
              </a:defRPr>
            </a:lvl1pPr>
          </a:lstStyle>
          <a:p>
            <a:pPr algn="l"/>
            <a:r>
              <a:rPr lang="en-US" altLang="ko-KR" sz="5400" b="0">
                <a:solidFill>
                  <a:schemeClr val="accent1"/>
                </a:solidFill>
                <a:latin typeface="+mn-lt"/>
              </a:rPr>
              <a:t>Positive</a:t>
            </a:r>
            <a:endParaRPr lang="pt-BR" altLang="ko-KR" sz="5400" b="0">
              <a:solidFill>
                <a:schemeClr val="accent1"/>
              </a:solidFill>
              <a:latin typeface="+mn-lt"/>
            </a:endParaRPr>
          </a:p>
        </p:txBody>
      </p:sp>
      <p:sp>
        <p:nvSpPr>
          <p:cNvPr id="11" name="TextBox 10">
            <a:extLst>
              <a:ext uri="{FF2B5EF4-FFF2-40B4-BE49-F238E27FC236}">
                <a16:creationId xmlns:a16="http://schemas.microsoft.com/office/drawing/2014/main" id="{49911D44-7A39-417B-1F7A-D938A4E40E29}"/>
              </a:ext>
            </a:extLst>
          </p:cNvPr>
          <p:cNvSpPr txBox="1"/>
          <p:nvPr/>
        </p:nvSpPr>
        <p:spPr>
          <a:xfrm>
            <a:off x="6625161" y="3584337"/>
            <a:ext cx="2571113" cy="923330"/>
          </a:xfrm>
          <a:prstGeom prst="rect">
            <a:avLst/>
          </a:prstGeom>
          <a:noFill/>
        </p:spPr>
        <p:txBody>
          <a:bodyPr wrap="square" rtlCol="0">
            <a:spAutoFit/>
          </a:bodyPr>
          <a:lstStyle>
            <a:defPPr>
              <a:defRPr lang="ko-Kore-KR"/>
            </a:defPPr>
            <a:lvl1pPr algn="r">
              <a:defRPr sz="4000" b="1" spc="-150">
                <a:solidFill>
                  <a:schemeClr val="tx1">
                    <a:lumMod val="95000"/>
                    <a:lumOff val="5000"/>
                  </a:schemeClr>
                </a:solidFill>
                <a:latin typeface="Montserrat" pitchFamily="2" charset="0"/>
              </a:defRPr>
            </a:lvl1pPr>
          </a:lstStyle>
          <a:p>
            <a:pPr algn="l"/>
            <a:r>
              <a:rPr lang="en-US" altLang="ko-KR" sz="5400" b="0">
                <a:solidFill>
                  <a:schemeClr val="accent1"/>
                </a:solidFill>
                <a:latin typeface="+mn-lt"/>
              </a:rPr>
              <a:t>Negative</a:t>
            </a:r>
            <a:endParaRPr lang="pt-BR" altLang="ko-KR" sz="5400" b="0">
              <a:solidFill>
                <a:schemeClr val="accent1"/>
              </a:solidFill>
              <a:latin typeface="+mn-lt"/>
            </a:endParaRPr>
          </a:p>
        </p:txBody>
      </p:sp>
      <p:cxnSp>
        <p:nvCxnSpPr>
          <p:cNvPr id="17" name="직선 연결선[R] 16">
            <a:extLst>
              <a:ext uri="{FF2B5EF4-FFF2-40B4-BE49-F238E27FC236}">
                <a16:creationId xmlns:a16="http://schemas.microsoft.com/office/drawing/2014/main" id="{BE9051C7-03EE-5C5D-5231-0A38AE6084BD}"/>
              </a:ext>
            </a:extLst>
          </p:cNvPr>
          <p:cNvCxnSpPr/>
          <p:nvPr/>
        </p:nvCxnSpPr>
        <p:spPr>
          <a:xfrm>
            <a:off x="6145700" y="4101281"/>
            <a:ext cx="0" cy="20517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B38460B-6821-1DB4-8117-33083BCA1EF8}"/>
              </a:ext>
            </a:extLst>
          </p:cNvPr>
          <p:cNvSpPr txBox="1"/>
          <p:nvPr/>
        </p:nvSpPr>
        <p:spPr>
          <a:xfrm>
            <a:off x="6625161" y="753399"/>
            <a:ext cx="4539525" cy="707886"/>
          </a:xfrm>
          <a:prstGeom prst="rect">
            <a:avLst/>
          </a:prstGeom>
          <a:noFill/>
        </p:spPr>
        <p:txBody>
          <a:bodyPr wrap="square" rtlCol="0">
            <a:spAutoFit/>
          </a:bodyPr>
          <a:lstStyle>
            <a:defPPr>
              <a:defRPr lang="ko-Kore-KR"/>
            </a:defPPr>
            <a:lvl1pPr algn="r">
              <a:defRPr sz="4000" b="1" spc="-150">
                <a:solidFill>
                  <a:schemeClr val="tx1">
                    <a:lumMod val="95000"/>
                    <a:lumOff val="5000"/>
                  </a:schemeClr>
                </a:solidFill>
                <a:latin typeface="Montserrat" pitchFamily="2" charset="0"/>
              </a:defRPr>
            </a:lvl1pPr>
          </a:lstStyle>
          <a:p>
            <a:pPr algn="l"/>
            <a:r>
              <a:rPr lang="pt-BR" altLang="ko-KR" b="0">
                <a:solidFill>
                  <a:schemeClr val="accent2"/>
                </a:solidFill>
                <a:latin typeface="+mj-lt"/>
              </a:rPr>
              <a:t>Positive Phrasing</a:t>
            </a:r>
            <a:endParaRPr lang="pt-BR" altLang="ko-KR" b="0">
              <a:solidFill>
                <a:schemeClr val="bg1"/>
              </a:solidFill>
              <a:latin typeface="+mj-lt"/>
            </a:endParaRPr>
          </a:p>
        </p:txBody>
      </p:sp>
      <p:pic>
        <p:nvPicPr>
          <p:cNvPr id="16" name="Picture Placeholder 15">
            <a:extLst>
              <a:ext uri="{FF2B5EF4-FFF2-40B4-BE49-F238E27FC236}">
                <a16:creationId xmlns:a16="http://schemas.microsoft.com/office/drawing/2014/main" id="{F7A842C2-49F9-46EA-6AD9-38924FB2B8F1}"/>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B9389428-9285-4BEB-23D4-92739DFD110C}"/>
              </a:ext>
            </a:extLst>
          </p:cNvPr>
          <p:cNvSpPr txBox="1"/>
          <p:nvPr/>
        </p:nvSpPr>
        <p:spPr>
          <a:xfrm>
            <a:off x="6625161" y="1495283"/>
            <a:ext cx="4882030" cy="1583639"/>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a:lnSpc>
                <a:spcPct val="109000"/>
              </a:lnSpc>
              <a:spcBef>
                <a:spcPts val="600"/>
              </a:spcBef>
            </a:pPr>
            <a:r>
              <a:rPr lang="en-US" altLang="ko-KR" sz="1800">
                <a:solidFill>
                  <a:schemeClr val="bg1"/>
                </a:solidFill>
                <a:latin typeface="+mj-lt"/>
              </a:rPr>
              <a:t>Telling a student what the expected behavior is and how to meet that expectation is more effective than waiting until a negative behavior occurs and telling the student what “not” to do.</a:t>
            </a:r>
          </a:p>
        </p:txBody>
      </p:sp>
      <p:sp>
        <p:nvSpPr>
          <p:cNvPr id="7" name="TextBox 6">
            <a:extLst>
              <a:ext uri="{FF2B5EF4-FFF2-40B4-BE49-F238E27FC236}">
                <a16:creationId xmlns:a16="http://schemas.microsoft.com/office/drawing/2014/main" id="{50A95B99-C34A-690A-6FD1-A4FF2CA0C34A}"/>
              </a:ext>
            </a:extLst>
          </p:cNvPr>
          <p:cNvSpPr txBox="1"/>
          <p:nvPr/>
        </p:nvSpPr>
        <p:spPr>
          <a:xfrm>
            <a:off x="854137" y="4507667"/>
            <a:ext cx="4882030" cy="2039469"/>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marL="285750" indent="-285750">
              <a:lnSpc>
                <a:spcPct val="109000"/>
              </a:lnSpc>
              <a:spcBef>
                <a:spcPts val="600"/>
              </a:spcBef>
              <a:buClr>
                <a:schemeClr val="tx2"/>
              </a:buClr>
              <a:buFont typeface="Wingdings" panose="05000000000000000000" pitchFamily="2" charset="2"/>
              <a:buChar char="§"/>
            </a:pPr>
            <a:r>
              <a:rPr lang="en-US" altLang="ko-KR" sz="1800">
                <a:solidFill>
                  <a:schemeClr val="tx1"/>
                </a:solidFill>
                <a:latin typeface="+mj-lt"/>
              </a:rPr>
              <a:t>Thank you for getting started right away on your assignment.</a:t>
            </a:r>
          </a:p>
          <a:p>
            <a:pPr marL="285750" indent="-285750">
              <a:lnSpc>
                <a:spcPct val="109000"/>
              </a:lnSpc>
              <a:spcBef>
                <a:spcPts val="600"/>
              </a:spcBef>
              <a:buClr>
                <a:schemeClr val="tx2"/>
              </a:buClr>
              <a:buFont typeface="Wingdings" panose="05000000000000000000" pitchFamily="2" charset="2"/>
              <a:buChar char="§"/>
            </a:pPr>
            <a:r>
              <a:rPr lang="en-US" altLang="ko-KR" sz="1800">
                <a:solidFill>
                  <a:schemeClr val="tx1"/>
                </a:solidFill>
                <a:latin typeface="+mj-lt"/>
              </a:rPr>
              <a:t>I see how hard you are trying. Good job!</a:t>
            </a:r>
          </a:p>
          <a:p>
            <a:pPr marL="285750" indent="-285750">
              <a:lnSpc>
                <a:spcPct val="109000"/>
              </a:lnSpc>
              <a:spcBef>
                <a:spcPts val="600"/>
              </a:spcBef>
              <a:buClr>
                <a:schemeClr val="tx2"/>
              </a:buClr>
              <a:buFont typeface="Wingdings" panose="05000000000000000000" pitchFamily="2" charset="2"/>
              <a:buChar char="§"/>
            </a:pPr>
            <a:r>
              <a:rPr lang="en-US" altLang="ko-KR" sz="1800">
                <a:solidFill>
                  <a:schemeClr val="tx1"/>
                </a:solidFill>
                <a:latin typeface="+mj-lt"/>
              </a:rPr>
              <a:t>I am impressed that you did not quit even when the work was difficult.</a:t>
            </a:r>
          </a:p>
        </p:txBody>
      </p:sp>
      <p:sp>
        <p:nvSpPr>
          <p:cNvPr id="8" name="TextBox 7">
            <a:extLst>
              <a:ext uri="{FF2B5EF4-FFF2-40B4-BE49-F238E27FC236}">
                <a16:creationId xmlns:a16="http://schemas.microsoft.com/office/drawing/2014/main" id="{765BB026-3304-6F32-5030-B7ECFCF00A6F}"/>
              </a:ext>
            </a:extLst>
          </p:cNvPr>
          <p:cNvSpPr txBox="1"/>
          <p:nvPr/>
        </p:nvSpPr>
        <p:spPr>
          <a:xfrm>
            <a:off x="6625161" y="4562946"/>
            <a:ext cx="4882030" cy="1512530"/>
          </a:xfrm>
          <a:prstGeom prst="rect">
            <a:avLst/>
          </a:prstGeom>
          <a:noFill/>
        </p:spPr>
        <p:txBody>
          <a:bodyPr wrap="square" rtlCol="0">
            <a:spAutoFit/>
          </a:bodyPr>
          <a:lstStyle>
            <a:defPPr>
              <a:defRPr lang="ko-Kore-KR"/>
            </a:defPPr>
            <a:lvl1pPr>
              <a:lnSpc>
                <a:spcPct val="150000"/>
              </a:lnSpc>
              <a:defRPr sz="1200" b="0">
                <a:solidFill>
                  <a:schemeClr val="accent2">
                    <a:lumMod val="25000"/>
                  </a:schemeClr>
                </a:solidFill>
              </a:defRPr>
            </a:lvl1pPr>
          </a:lstStyle>
          <a:p>
            <a:pPr marL="285750" indent="-285750">
              <a:lnSpc>
                <a:spcPct val="109000"/>
              </a:lnSpc>
              <a:spcBef>
                <a:spcPts val="600"/>
              </a:spcBef>
              <a:buClr>
                <a:schemeClr val="tx2"/>
              </a:buClr>
              <a:buFont typeface="Wingdings" panose="05000000000000000000" pitchFamily="2" charset="2"/>
              <a:buChar char="§"/>
            </a:pPr>
            <a:r>
              <a:rPr lang="en-US" altLang="ko-KR" sz="1800">
                <a:solidFill>
                  <a:schemeClr val="tx1"/>
                </a:solidFill>
                <a:latin typeface="+mj-lt"/>
              </a:rPr>
              <a:t>Stop talking!</a:t>
            </a:r>
          </a:p>
          <a:p>
            <a:pPr marL="285750" indent="-285750">
              <a:lnSpc>
                <a:spcPct val="109000"/>
              </a:lnSpc>
              <a:spcBef>
                <a:spcPts val="600"/>
              </a:spcBef>
              <a:buClr>
                <a:schemeClr val="tx2"/>
              </a:buClr>
              <a:buFont typeface="Wingdings" panose="05000000000000000000" pitchFamily="2" charset="2"/>
              <a:buChar char="§"/>
            </a:pPr>
            <a:r>
              <a:rPr lang="en-US" altLang="ko-KR" sz="1800">
                <a:solidFill>
                  <a:schemeClr val="tx1"/>
                </a:solidFill>
                <a:latin typeface="+mj-lt"/>
              </a:rPr>
              <a:t>Why? Because I said so!</a:t>
            </a:r>
          </a:p>
          <a:p>
            <a:pPr marL="285750" indent="-285750">
              <a:lnSpc>
                <a:spcPct val="109000"/>
              </a:lnSpc>
              <a:spcBef>
                <a:spcPts val="600"/>
              </a:spcBef>
              <a:buClr>
                <a:schemeClr val="tx2"/>
              </a:buClr>
              <a:buFont typeface="Wingdings" panose="05000000000000000000" pitchFamily="2" charset="2"/>
              <a:buChar char="§"/>
            </a:pPr>
            <a:r>
              <a:rPr lang="en-US" altLang="ko-KR" sz="1800">
                <a:solidFill>
                  <a:schemeClr val="tx1"/>
                </a:solidFill>
                <a:latin typeface="+mj-lt"/>
              </a:rPr>
              <a:t>Pay attention.</a:t>
            </a:r>
          </a:p>
          <a:p>
            <a:pPr marL="285750" indent="-285750">
              <a:lnSpc>
                <a:spcPct val="109000"/>
              </a:lnSpc>
              <a:spcBef>
                <a:spcPts val="600"/>
              </a:spcBef>
              <a:buClr>
                <a:schemeClr val="tx2"/>
              </a:buClr>
              <a:buFont typeface="Wingdings" panose="05000000000000000000" pitchFamily="2" charset="2"/>
              <a:buChar char="§"/>
            </a:pPr>
            <a:r>
              <a:rPr lang="en-US" altLang="ko-KR" sz="1800">
                <a:solidFill>
                  <a:schemeClr val="tx1"/>
                </a:solidFill>
                <a:latin typeface="+mj-lt"/>
              </a:rPr>
              <a:t>Do it over.</a:t>
            </a:r>
          </a:p>
        </p:txBody>
      </p:sp>
    </p:spTree>
    <p:extLst>
      <p:ext uri="{BB962C8B-B14F-4D97-AF65-F5344CB8AC3E}">
        <p14:creationId xmlns:p14="http://schemas.microsoft.com/office/powerpoint/2010/main" val="7608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9693756-2650-FA21-EDCA-3251AA4E65B1}"/>
              </a:ext>
            </a:extLst>
          </p:cNvPr>
          <p:cNvGrpSpPr/>
          <p:nvPr/>
        </p:nvGrpSpPr>
        <p:grpSpPr>
          <a:xfrm>
            <a:off x="851982" y="671025"/>
            <a:ext cx="5572775" cy="5326912"/>
            <a:chOff x="851982" y="671025"/>
            <a:chExt cx="5572775" cy="5326912"/>
          </a:xfrm>
        </p:grpSpPr>
        <p:sp>
          <p:nvSpPr>
            <p:cNvPr id="7" name="TextBox 6">
              <a:extLst>
                <a:ext uri="{FF2B5EF4-FFF2-40B4-BE49-F238E27FC236}">
                  <a16:creationId xmlns:a16="http://schemas.microsoft.com/office/drawing/2014/main" id="{62B8F2CC-7923-EE49-03CE-E1E454C6B5C6}"/>
                </a:ext>
              </a:extLst>
            </p:cNvPr>
            <p:cNvSpPr txBox="1"/>
            <p:nvPr/>
          </p:nvSpPr>
          <p:spPr>
            <a:xfrm>
              <a:off x="3532701" y="672199"/>
              <a:ext cx="2892056" cy="2308324"/>
            </a:xfrm>
            <a:prstGeom prst="rect">
              <a:avLst/>
            </a:prstGeom>
            <a:noFill/>
          </p:spPr>
          <p:txBody>
            <a:bodyPr wrap="square" rtlCol="0">
              <a:spAutoFit/>
            </a:bodyPr>
            <a:lstStyle/>
            <a:p>
              <a:r>
                <a:rPr lang="en-US" b="1">
                  <a:solidFill>
                    <a:schemeClr val="tx2"/>
                  </a:solidFill>
                </a:rPr>
                <a:t>PTSD Coach</a:t>
              </a:r>
            </a:p>
            <a:p>
              <a:endParaRPr lang="en-US" b="1">
                <a:solidFill>
                  <a:schemeClr val="tx2"/>
                </a:solidFill>
              </a:endParaRPr>
            </a:p>
            <a:p>
              <a:r>
                <a:rPr lang="en-US"/>
                <a:t>Helps students manage stress related to PTSD</a:t>
              </a:r>
            </a:p>
            <a:p>
              <a:r>
                <a:rPr lang="en-US"/>
                <a:t>Offers a self-assessment</a:t>
              </a:r>
            </a:p>
            <a:p>
              <a:r>
                <a:rPr lang="en-US"/>
                <a:t>Provides resources, exercises and tools. </a:t>
              </a:r>
            </a:p>
            <a:p>
              <a:endParaRPr lang="en-US"/>
            </a:p>
          </p:txBody>
        </p:sp>
        <p:pic>
          <p:nvPicPr>
            <p:cNvPr id="1026" name="Picture 2" descr="PTSD Coach | VA Mobile">
              <a:extLst>
                <a:ext uri="{FF2B5EF4-FFF2-40B4-BE49-F238E27FC236}">
                  <a16:creationId xmlns:a16="http://schemas.microsoft.com/office/drawing/2014/main" id="{6D87CE69-FB37-B43B-2819-5E93BB1903C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1982" y="671025"/>
              <a:ext cx="2680719" cy="53269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13AB4334-518A-D6CD-EA59-EE6D0E5A213E}"/>
              </a:ext>
            </a:extLst>
          </p:cNvPr>
          <p:cNvGrpSpPr/>
          <p:nvPr/>
        </p:nvGrpSpPr>
        <p:grpSpPr>
          <a:xfrm>
            <a:off x="4193057" y="3184747"/>
            <a:ext cx="5668531" cy="2663456"/>
            <a:chOff x="4224955" y="3121828"/>
            <a:chExt cx="5668531" cy="2663456"/>
          </a:xfrm>
        </p:grpSpPr>
        <p:pic>
          <p:nvPicPr>
            <p:cNvPr id="10" name="Picture 9">
              <a:extLst>
                <a:ext uri="{FF2B5EF4-FFF2-40B4-BE49-F238E27FC236}">
                  <a16:creationId xmlns:a16="http://schemas.microsoft.com/office/drawing/2014/main" id="{AC811275-C1E9-1160-F47E-40B6D98D57E4}"/>
                </a:ext>
              </a:extLst>
            </p:cNvPr>
            <p:cNvPicPr/>
            <p:nvPr/>
          </p:nvPicPr>
          <p:blipFill>
            <a:blip r:embed="rId4">
              <a:extLst>
                <a:ext uri="{28A0092B-C50C-407E-A947-70E740481C1C}">
                  <a14:useLocalDpi xmlns:a14="http://schemas.microsoft.com/office/drawing/2010/main" val="0"/>
                </a:ext>
              </a:extLst>
            </a:blip>
            <a:srcRect/>
            <a:stretch/>
          </p:blipFill>
          <p:spPr bwMode="auto">
            <a:xfrm>
              <a:off x="4224955" y="3177209"/>
              <a:ext cx="2687590" cy="2608075"/>
            </a:xfrm>
            <a:prstGeom prst="rect">
              <a:avLst/>
            </a:prstGeom>
            <a:ln>
              <a:noFill/>
            </a:ln>
            <a:effectLst>
              <a:softEdge rad="112500"/>
            </a:effectLst>
          </p:spPr>
        </p:pic>
        <p:sp>
          <p:nvSpPr>
            <p:cNvPr id="11" name="TextBox 10">
              <a:extLst>
                <a:ext uri="{FF2B5EF4-FFF2-40B4-BE49-F238E27FC236}">
                  <a16:creationId xmlns:a16="http://schemas.microsoft.com/office/drawing/2014/main" id="{1AE34414-CE5C-59AF-65AE-D06A8C60277F}"/>
                </a:ext>
              </a:extLst>
            </p:cNvPr>
            <p:cNvSpPr txBox="1"/>
            <p:nvPr/>
          </p:nvSpPr>
          <p:spPr>
            <a:xfrm>
              <a:off x="7001430" y="3121828"/>
              <a:ext cx="2892056" cy="2585323"/>
            </a:xfrm>
            <a:prstGeom prst="rect">
              <a:avLst/>
            </a:prstGeom>
            <a:noFill/>
          </p:spPr>
          <p:txBody>
            <a:bodyPr wrap="square" rtlCol="0">
              <a:spAutoFit/>
            </a:bodyPr>
            <a:lstStyle/>
            <a:p>
              <a:r>
                <a:rPr lang="en-US" b="1">
                  <a:solidFill>
                    <a:schemeClr val="tx2"/>
                  </a:solidFill>
                </a:rPr>
                <a:t>Happify</a:t>
              </a:r>
            </a:p>
            <a:p>
              <a:endParaRPr lang="en-US" b="1">
                <a:solidFill>
                  <a:schemeClr val="tx2"/>
                </a:solidFill>
              </a:endParaRPr>
            </a:p>
            <a:p>
              <a:r>
                <a:rPr lang="en-US"/>
                <a:t>Helps students overcome stress and negative thoughts, build resilience, and provides exercises, activities, and games to practice generating positive feelings.</a:t>
              </a:r>
            </a:p>
          </p:txBody>
        </p:sp>
      </p:grpSp>
      <p:grpSp>
        <p:nvGrpSpPr>
          <p:cNvPr id="14" name="Group 13">
            <a:extLst>
              <a:ext uri="{FF2B5EF4-FFF2-40B4-BE49-F238E27FC236}">
                <a16:creationId xmlns:a16="http://schemas.microsoft.com/office/drawing/2014/main" id="{02620CFD-3062-60CB-7573-E38BD740FC9D}"/>
              </a:ext>
            </a:extLst>
          </p:cNvPr>
          <p:cNvGrpSpPr/>
          <p:nvPr/>
        </p:nvGrpSpPr>
        <p:grpSpPr>
          <a:xfrm>
            <a:off x="6414272" y="810698"/>
            <a:ext cx="5285380" cy="2031325"/>
            <a:chOff x="6414272" y="810698"/>
            <a:chExt cx="5285380" cy="2031325"/>
          </a:xfrm>
        </p:grpSpPr>
        <p:pic>
          <p:nvPicPr>
            <p:cNvPr id="1028" name="Picture 4" descr="Move It">
              <a:extLst>
                <a:ext uri="{FF2B5EF4-FFF2-40B4-BE49-F238E27FC236}">
                  <a16:creationId xmlns:a16="http://schemas.microsoft.com/office/drawing/2014/main" id="{B8F4B103-1827-B5C7-E2C0-EAC9DE0951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4272" y="876423"/>
              <a:ext cx="2270279" cy="9081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D082ABA-1876-0C77-0304-73192E9FB99C}"/>
                </a:ext>
              </a:extLst>
            </p:cNvPr>
            <p:cNvSpPr txBox="1"/>
            <p:nvPr/>
          </p:nvSpPr>
          <p:spPr>
            <a:xfrm>
              <a:off x="8801362" y="810698"/>
              <a:ext cx="2898290" cy="2031325"/>
            </a:xfrm>
            <a:prstGeom prst="rect">
              <a:avLst/>
            </a:prstGeom>
            <a:noFill/>
          </p:spPr>
          <p:txBody>
            <a:bodyPr wrap="square" rtlCol="0">
              <a:spAutoFit/>
            </a:bodyPr>
            <a:lstStyle/>
            <a:p>
              <a:r>
                <a:rPr lang="en-US" b="1">
                  <a:solidFill>
                    <a:schemeClr val="tx2"/>
                  </a:solidFill>
                </a:rPr>
                <a:t>MOVE</a:t>
              </a:r>
              <a:r>
                <a:rPr lang="en-US">
                  <a:solidFill>
                    <a:schemeClr val="tx2"/>
                  </a:solidFill>
                </a:rPr>
                <a:t>IT</a:t>
              </a:r>
            </a:p>
            <a:p>
              <a:endParaRPr lang="en-US" b="1">
                <a:solidFill>
                  <a:schemeClr val="tx2"/>
                </a:solidFill>
              </a:endParaRPr>
            </a:p>
            <a:p>
              <a:r>
                <a:rPr lang="en-US"/>
                <a:t>A Google extension from PE Geek that prompts movement breaks and provides reminders at set intervals.</a:t>
              </a:r>
            </a:p>
          </p:txBody>
        </p:sp>
      </p:grpSp>
    </p:spTree>
    <p:extLst>
      <p:ext uri="{BB962C8B-B14F-4D97-AF65-F5344CB8AC3E}">
        <p14:creationId xmlns:p14="http://schemas.microsoft.com/office/powerpoint/2010/main" val="3180237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모서리가 둥근 직사각형 23">
            <a:extLst>
              <a:ext uri="{FF2B5EF4-FFF2-40B4-BE49-F238E27FC236}">
                <a16:creationId xmlns:a16="http://schemas.microsoft.com/office/drawing/2014/main" id="{68E71972-EEA9-6976-D06B-223D6D04CFD4}"/>
              </a:ext>
            </a:extLst>
          </p:cNvPr>
          <p:cNvSpPr/>
          <p:nvPr/>
        </p:nvSpPr>
        <p:spPr>
          <a:xfrm>
            <a:off x="-12818" y="0"/>
            <a:ext cx="46704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ore-KR" altLang="en-US"/>
          </a:p>
        </p:txBody>
      </p:sp>
      <p:sp>
        <p:nvSpPr>
          <p:cNvPr id="35" name="TextBox 34">
            <a:extLst>
              <a:ext uri="{FF2B5EF4-FFF2-40B4-BE49-F238E27FC236}">
                <a16:creationId xmlns:a16="http://schemas.microsoft.com/office/drawing/2014/main" id="{BB0A4A37-7ABF-7333-BADE-9AA54D2733A2}"/>
              </a:ext>
            </a:extLst>
          </p:cNvPr>
          <p:cNvSpPr txBox="1"/>
          <p:nvPr/>
        </p:nvSpPr>
        <p:spPr>
          <a:xfrm>
            <a:off x="752119" y="3429000"/>
            <a:ext cx="3513427" cy="379719"/>
          </a:xfrm>
          <a:prstGeom prst="rect">
            <a:avLst/>
          </a:prstGeom>
          <a:noFill/>
        </p:spPr>
        <p:txBody>
          <a:bodyPr wrap="square" rtlCol="0">
            <a:spAutoFit/>
          </a:bodyPr>
          <a:lstStyle>
            <a:defPPr>
              <a:defRPr lang="ko-Kore-KR"/>
            </a:defPPr>
            <a:lvl1pPr>
              <a:lnSpc>
                <a:spcPct val="150000"/>
              </a:lnSpc>
              <a:defRPr sz="1050" b="0" i="1">
                <a:solidFill>
                  <a:schemeClr val="tx1">
                    <a:lumMod val="50000"/>
                    <a:lumOff val="50000"/>
                  </a:schemeClr>
                </a:solidFill>
              </a:defRPr>
            </a:lvl1pPr>
          </a:lstStyle>
          <a:p>
            <a:pPr marL="0" marR="0" lvl="0" indent="0" algn="l" defTabSz="914400" rtl="0" eaLnBrk="1" fontAlgn="auto" latinLnBrk="0" hangingPunct="1">
              <a:lnSpc>
                <a:spcPct val="109000"/>
              </a:lnSpc>
              <a:spcBef>
                <a:spcPts val="600"/>
              </a:spcBef>
              <a:spcAft>
                <a:spcPts val="0"/>
              </a:spcAft>
              <a:buClrTx/>
              <a:buSzTx/>
              <a:buFontTx/>
              <a:buNone/>
              <a:tabLst/>
              <a:defRPr/>
            </a:pPr>
            <a:r>
              <a:rPr lang="pt-BR" altLang="ko-KR" sz="1800" i="0">
                <a:solidFill>
                  <a:srgbClr val="000000">
                    <a:lumMod val="75000"/>
                    <a:lumOff val="25000"/>
                  </a:srgbClr>
                </a:solidFill>
                <a:latin typeface="Calibri"/>
                <a:ea typeface="맑은 고딕"/>
              </a:rPr>
              <a:t>Websites and Tools</a:t>
            </a:r>
            <a:endParaRPr kumimoji="0" lang="pt-BR" altLang="ko-KR" sz="1800" b="0" i="0" u="none" strike="noStrike" kern="1200" cap="none" spc="0" normalizeH="0" baseline="0" noProof="0">
              <a:ln>
                <a:noFill/>
              </a:ln>
              <a:solidFill>
                <a:srgbClr val="000000">
                  <a:lumMod val="75000"/>
                  <a:lumOff val="25000"/>
                </a:srgbClr>
              </a:solidFill>
              <a:effectLst/>
              <a:uLnTx/>
              <a:uFillTx/>
              <a:latin typeface="Calibri"/>
              <a:ea typeface="맑은 고딕"/>
              <a:cs typeface="+mn-cs"/>
            </a:endParaRPr>
          </a:p>
        </p:txBody>
      </p:sp>
      <p:sp>
        <p:nvSpPr>
          <p:cNvPr id="37" name="TextBox 36">
            <a:extLst>
              <a:ext uri="{FF2B5EF4-FFF2-40B4-BE49-F238E27FC236}">
                <a16:creationId xmlns:a16="http://schemas.microsoft.com/office/drawing/2014/main" id="{8937F2F9-63ED-0B70-3AEE-73D8D4134B1F}"/>
              </a:ext>
            </a:extLst>
          </p:cNvPr>
          <p:cNvSpPr txBox="1"/>
          <p:nvPr/>
        </p:nvSpPr>
        <p:spPr>
          <a:xfrm>
            <a:off x="752119" y="2285707"/>
            <a:ext cx="3399566" cy="646331"/>
          </a:xfrm>
          <a:prstGeom prst="rect">
            <a:avLst/>
          </a:prstGeom>
          <a:noFill/>
        </p:spPr>
        <p:txBody>
          <a:bodyPr wrap="square" rtlCol="0">
            <a:spAutoFit/>
          </a:bodyPr>
          <a:lstStyle>
            <a:defPPr>
              <a:defRPr lang="ko-Kore-KR"/>
            </a:defPPr>
            <a:lvl1pPr algn="r">
              <a:defRPr sz="4000" b="1" spc="-150">
                <a:solidFill>
                  <a:schemeClr val="tx1">
                    <a:lumMod val="95000"/>
                    <a:lumOff val="5000"/>
                  </a:schemeClr>
                </a:solidFill>
                <a:latin typeface="Montserrat"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ko-KR" sz="3600" b="0" spc="0">
                <a:solidFill>
                  <a:srgbClr val="152C45"/>
                </a:solidFill>
                <a:latin typeface="Calibri"/>
                <a:ea typeface="맑은 고딕"/>
              </a:rPr>
              <a:t>Resources</a:t>
            </a:r>
            <a:endParaRPr kumimoji="0" lang="pt-BR" altLang="ko-KR" sz="3600" b="0" i="0" u="none" strike="noStrike" kern="1200" cap="none" spc="0" normalizeH="0" noProof="0">
              <a:ln>
                <a:noFill/>
              </a:ln>
              <a:solidFill>
                <a:srgbClr val="152C45"/>
              </a:solidFill>
              <a:effectLst/>
              <a:uLnTx/>
              <a:uFillTx/>
              <a:latin typeface="Calibri"/>
              <a:ea typeface="맑은 고딕"/>
              <a:cs typeface="+mn-cs"/>
            </a:endParaRPr>
          </a:p>
        </p:txBody>
      </p:sp>
      <p:sp>
        <p:nvSpPr>
          <p:cNvPr id="2" name="직사각형 1">
            <a:extLst>
              <a:ext uri="{FF2B5EF4-FFF2-40B4-BE49-F238E27FC236}">
                <a16:creationId xmlns:a16="http://schemas.microsoft.com/office/drawing/2014/main" id="{55AEEBED-752E-4C07-F420-F8A7124245DC}"/>
              </a:ext>
            </a:extLst>
          </p:cNvPr>
          <p:cNvSpPr/>
          <p:nvPr/>
        </p:nvSpPr>
        <p:spPr>
          <a:xfrm>
            <a:off x="4648200" y="0"/>
            <a:ext cx="7543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4" descr="A picture containing text&#10;&#10;Description automatically generated">
            <a:extLst>
              <a:ext uri="{FF2B5EF4-FFF2-40B4-BE49-F238E27FC236}">
                <a16:creationId xmlns:a16="http://schemas.microsoft.com/office/drawing/2014/main" id="{1C031E02-C89F-82F9-683E-D41DBA9057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0260" y="1804699"/>
            <a:ext cx="6929811" cy="2789249"/>
          </a:xfrm>
          <a:prstGeom prst="rect">
            <a:avLst/>
          </a:prstGeom>
        </p:spPr>
      </p:pic>
    </p:spTree>
    <p:extLst>
      <p:ext uri="{BB962C8B-B14F-4D97-AF65-F5344CB8AC3E}">
        <p14:creationId xmlns:p14="http://schemas.microsoft.com/office/powerpoint/2010/main" val="3863137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한쪽 모서리가 둥근 사각형 18">
            <a:extLst>
              <a:ext uri="{FF2B5EF4-FFF2-40B4-BE49-F238E27FC236}">
                <a16:creationId xmlns:a16="http://schemas.microsoft.com/office/drawing/2014/main" id="{5E035A19-639E-F419-9FC2-06AC2B1D7D9F}"/>
              </a:ext>
            </a:extLst>
          </p:cNvPr>
          <p:cNvSpPr/>
          <p:nvPr/>
        </p:nvSpPr>
        <p:spPr>
          <a:xfrm>
            <a:off x="-1" y="5611906"/>
            <a:ext cx="8038213" cy="1246092"/>
          </a:xfrm>
          <a:prstGeom prst="round1Rect">
            <a:avLst>
              <a:gd name="adj" fmla="val 2584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52B2574B-78E9-0687-7A6E-943918A5F399}"/>
              </a:ext>
            </a:extLst>
          </p:cNvPr>
          <p:cNvSpPr txBox="1"/>
          <p:nvPr/>
        </p:nvSpPr>
        <p:spPr>
          <a:xfrm>
            <a:off x="141115" y="5896045"/>
            <a:ext cx="7897097" cy="677814"/>
          </a:xfrm>
          <a:prstGeom prst="rect">
            <a:avLst/>
          </a:prstGeom>
          <a:noFill/>
        </p:spPr>
        <p:txBody>
          <a:bodyPr wrap="square" rtlCol="0">
            <a:spAutoFit/>
          </a:bodyPr>
          <a:lstStyle>
            <a:defPPr>
              <a:defRPr lang="ko-Kore-KR"/>
            </a:defPPr>
            <a:lvl1pPr>
              <a:lnSpc>
                <a:spcPct val="150000"/>
              </a:lnSpc>
              <a:defRPr sz="1200" b="0" i="0">
                <a:latin typeface="+mj-lt"/>
              </a:defRPr>
            </a:lvl1pPr>
          </a:lstStyle>
          <a:p>
            <a:pPr>
              <a:lnSpc>
                <a:spcPct val="109000"/>
              </a:lnSpc>
            </a:pPr>
            <a:r>
              <a:rPr lang="pt-BR" altLang="ko-KR" sz="1800">
                <a:solidFill>
                  <a:schemeClr val="bg1"/>
                </a:solidFill>
              </a:rPr>
              <a:t>Job Corps Disability Website</a:t>
            </a:r>
          </a:p>
          <a:p>
            <a:pPr>
              <a:lnSpc>
                <a:spcPct val="109000"/>
              </a:lnSpc>
            </a:pPr>
            <a:r>
              <a:rPr lang="pt-BR" altLang="ko-KR" sz="1800">
                <a:solidFill>
                  <a:schemeClr val="bg2"/>
                </a:solidFill>
              </a:rPr>
              <a:t>https://supportservices.jobcorps.gov/disability/Pages/default.aspx</a:t>
            </a:r>
          </a:p>
        </p:txBody>
      </p:sp>
      <p:pic>
        <p:nvPicPr>
          <p:cNvPr id="4" name="Picture 3">
            <a:extLst>
              <a:ext uri="{FF2B5EF4-FFF2-40B4-BE49-F238E27FC236}">
                <a16:creationId xmlns:a16="http://schemas.microsoft.com/office/drawing/2014/main" id="{AC49EA13-DAB6-042B-04EE-D3A72B6DC4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625" y="331400"/>
            <a:ext cx="11194750" cy="4999153"/>
          </a:xfrm>
          <a:prstGeom prst="rect">
            <a:avLst/>
          </a:prstGeom>
        </p:spPr>
      </p:pic>
    </p:spTree>
    <p:extLst>
      <p:ext uri="{BB962C8B-B14F-4D97-AF65-F5344CB8AC3E}">
        <p14:creationId xmlns:p14="http://schemas.microsoft.com/office/powerpoint/2010/main" val="3585960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093CF4-ACC5-0386-4814-606F123112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1258" y="386543"/>
            <a:ext cx="8809483" cy="5075360"/>
          </a:xfrm>
          <a:prstGeom prst="rect">
            <a:avLst/>
          </a:prstGeom>
          <a:ln>
            <a:solidFill>
              <a:schemeClr val="accent1"/>
            </a:solidFill>
          </a:ln>
        </p:spPr>
      </p:pic>
      <p:sp>
        <p:nvSpPr>
          <p:cNvPr id="7" name="한쪽 모서리가 둥근 사각형 18">
            <a:extLst>
              <a:ext uri="{FF2B5EF4-FFF2-40B4-BE49-F238E27FC236}">
                <a16:creationId xmlns:a16="http://schemas.microsoft.com/office/drawing/2014/main" id="{9178FC95-0F96-D26B-6B2E-8513AC6FBF37}"/>
              </a:ext>
            </a:extLst>
          </p:cNvPr>
          <p:cNvSpPr/>
          <p:nvPr/>
        </p:nvSpPr>
        <p:spPr>
          <a:xfrm>
            <a:off x="-1" y="5611906"/>
            <a:ext cx="8038213" cy="1246092"/>
          </a:xfrm>
          <a:prstGeom prst="round1Rect">
            <a:avLst>
              <a:gd name="adj" fmla="val 2584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52B2574B-78E9-0687-7A6E-943918A5F399}"/>
              </a:ext>
            </a:extLst>
          </p:cNvPr>
          <p:cNvSpPr txBox="1"/>
          <p:nvPr/>
        </p:nvSpPr>
        <p:spPr>
          <a:xfrm>
            <a:off x="314133" y="5896045"/>
            <a:ext cx="6979803" cy="677814"/>
          </a:xfrm>
          <a:prstGeom prst="rect">
            <a:avLst/>
          </a:prstGeom>
          <a:noFill/>
        </p:spPr>
        <p:txBody>
          <a:bodyPr wrap="square" rtlCol="0">
            <a:spAutoFit/>
          </a:bodyPr>
          <a:lstStyle>
            <a:defPPr>
              <a:defRPr lang="ko-Kore-KR"/>
            </a:defPPr>
            <a:lvl1pPr>
              <a:lnSpc>
                <a:spcPct val="150000"/>
              </a:lnSpc>
              <a:defRPr sz="1200" b="0" i="0">
                <a:latin typeface="+mj-lt"/>
              </a:defRPr>
            </a:lvl1pPr>
          </a:lstStyle>
          <a:p>
            <a:pPr>
              <a:lnSpc>
                <a:spcPct val="109000"/>
              </a:lnSpc>
            </a:pPr>
            <a:r>
              <a:rPr lang="pt-BR" altLang="ko-KR" sz="1800">
                <a:solidFill>
                  <a:schemeClr val="bg1"/>
                </a:solidFill>
              </a:rPr>
              <a:t>Job Corps Disability: </a:t>
            </a:r>
          </a:p>
          <a:p>
            <a:pPr>
              <a:lnSpc>
                <a:spcPct val="109000"/>
              </a:lnSpc>
            </a:pPr>
            <a:r>
              <a:rPr lang="pt-BR" altLang="ko-KR" sz="1800">
                <a:solidFill>
                  <a:schemeClr val="bg1"/>
                </a:solidFill>
              </a:rPr>
              <a:t>Emotional and Behavioral Disorders Related Resources</a:t>
            </a:r>
            <a:endParaRPr lang="pt-BR" altLang="ko-KR" sz="1800">
              <a:solidFill>
                <a:schemeClr val="accent1"/>
              </a:solidFill>
            </a:endParaRPr>
          </a:p>
        </p:txBody>
      </p:sp>
    </p:spTree>
    <p:extLst>
      <p:ext uri="{BB962C8B-B14F-4D97-AF65-F5344CB8AC3E}">
        <p14:creationId xmlns:p14="http://schemas.microsoft.com/office/powerpoint/2010/main" val="1214284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한쪽 모서리가 둥근 사각형 18">
            <a:extLst>
              <a:ext uri="{FF2B5EF4-FFF2-40B4-BE49-F238E27FC236}">
                <a16:creationId xmlns:a16="http://schemas.microsoft.com/office/drawing/2014/main" id="{9178FC95-0F96-D26B-6B2E-8513AC6FBF37}"/>
              </a:ext>
            </a:extLst>
          </p:cNvPr>
          <p:cNvSpPr/>
          <p:nvPr/>
        </p:nvSpPr>
        <p:spPr>
          <a:xfrm>
            <a:off x="-1" y="5611906"/>
            <a:ext cx="8038213" cy="1246092"/>
          </a:xfrm>
          <a:prstGeom prst="round1Rect">
            <a:avLst>
              <a:gd name="adj" fmla="val 2584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52B2574B-78E9-0687-7A6E-943918A5F399}"/>
              </a:ext>
            </a:extLst>
          </p:cNvPr>
          <p:cNvSpPr txBox="1"/>
          <p:nvPr/>
        </p:nvSpPr>
        <p:spPr>
          <a:xfrm>
            <a:off x="260970" y="5745074"/>
            <a:ext cx="7383839" cy="979755"/>
          </a:xfrm>
          <a:prstGeom prst="rect">
            <a:avLst/>
          </a:prstGeom>
          <a:noFill/>
        </p:spPr>
        <p:txBody>
          <a:bodyPr wrap="square" rtlCol="0">
            <a:spAutoFit/>
          </a:bodyPr>
          <a:lstStyle>
            <a:defPPr>
              <a:defRPr lang="ko-Kore-KR"/>
            </a:defPPr>
            <a:lvl1pPr>
              <a:lnSpc>
                <a:spcPct val="150000"/>
              </a:lnSpc>
              <a:defRPr sz="1200" b="0" i="0">
                <a:latin typeface="+mj-lt"/>
              </a:defRPr>
            </a:lvl1pPr>
          </a:lstStyle>
          <a:p>
            <a:pPr>
              <a:lnSpc>
                <a:spcPct val="109000"/>
              </a:lnSpc>
            </a:pPr>
            <a:r>
              <a:rPr lang="pt-BR" altLang="ko-KR" sz="1800">
                <a:solidFill>
                  <a:schemeClr val="bg1"/>
                </a:solidFill>
              </a:rPr>
              <a:t>Understood.org</a:t>
            </a:r>
          </a:p>
          <a:p>
            <a:pPr>
              <a:lnSpc>
                <a:spcPct val="109000"/>
              </a:lnSpc>
            </a:pPr>
            <a:r>
              <a:rPr lang="pt-BR" altLang="ko-KR" sz="1800">
                <a:solidFill>
                  <a:schemeClr val="bg2"/>
                </a:solidFill>
              </a:rPr>
              <a:t>https://www.understood.org/en/articles/what-are-positive-behavior-strategies</a:t>
            </a:r>
          </a:p>
        </p:txBody>
      </p:sp>
      <p:pic>
        <p:nvPicPr>
          <p:cNvPr id="3" name="Picture 2">
            <a:extLst>
              <a:ext uri="{FF2B5EF4-FFF2-40B4-BE49-F238E27FC236}">
                <a16:creationId xmlns:a16="http://schemas.microsoft.com/office/drawing/2014/main" id="{AA82B1B1-233E-335F-F647-96F6C998AED3}"/>
              </a:ext>
            </a:extLst>
          </p:cNvPr>
          <p:cNvPicPr>
            <a:picLocks noChangeAspect="1"/>
          </p:cNvPicPr>
          <p:nvPr/>
        </p:nvPicPr>
        <p:blipFill>
          <a:blip r:embed="rId3"/>
          <a:stretch>
            <a:fillRect/>
          </a:stretch>
        </p:blipFill>
        <p:spPr>
          <a:xfrm>
            <a:off x="1123600" y="358490"/>
            <a:ext cx="9944800" cy="5129357"/>
          </a:xfrm>
          <a:prstGeom prst="rect">
            <a:avLst/>
          </a:prstGeom>
        </p:spPr>
      </p:pic>
    </p:spTree>
    <p:extLst>
      <p:ext uri="{BB962C8B-B14F-4D97-AF65-F5344CB8AC3E}">
        <p14:creationId xmlns:p14="http://schemas.microsoft.com/office/powerpoint/2010/main" val="3875559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한쪽 모서리가 둥근 사각형 18">
            <a:extLst>
              <a:ext uri="{FF2B5EF4-FFF2-40B4-BE49-F238E27FC236}">
                <a16:creationId xmlns:a16="http://schemas.microsoft.com/office/drawing/2014/main" id="{9178FC95-0F96-D26B-6B2E-8513AC6FBF37}"/>
              </a:ext>
            </a:extLst>
          </p:cNvPr>
          <p:cNvSpPr/>
          <p:nvPr/>
        </p:nvSpPr>
        <p:spPr>
          <a:xfrm>
            <a:off x="-1" y="5611906"/>
            <a:ext cx="8038213" cy="1246092"/>
          </a:xfrm>
          <a:prstGeom prst="round1Rect">
            <a:avLst>
              <a:gd name="adj" fmla="val 2584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52B2574B-78E9-0687-7A6E-943918A5F399}"/>
              </a:ext>
            </a:extLst>
          </p:cNvPr>
          <p:cNvSpPr txBox="1"/>
          <p:nvPr/>
        </p:nvSpPr>
        <p:spPr>
          <a:xfrm>
            <a:off x="268706" y="5896045"/>
            <a:ext cx="7500797" cy="677814"/>
          </a:xfrm>
          <a:prstGeom prst="rect">
            <a:avLst/>
          </a:prstGeom>
          <a:noFill/>
        </p:spPr>
        <p:txBody>
          <a:bodyPr wrap="square" rtlCol="0">
            <a:spAutoFit/>
          </a:bodyPr>
          <a:lstStyle>
            <a:defPPr>
              <a:defRPr lang="ko-Kore-KR"/>
            </a:defPPr>
            <a:lvl1pPr>
              <a:lnSpc>
                <a:spcPct val="150000"/>
              </a:lnSpc>
              <a:defRPr sz="1200" b="0" i="0">
                <a:latin typeface="+mj-lt"/>
              </a:defRPr>
            </a:lvl1pPr>
          </a:lstStyle>
          <a:p>
            <a:pPr>
              <a:lnSpc>
                <a:spcPct val="109000"/>
              </a:lnSpc>
            </a:pPr>
            <a:r>
              <a:rPr lang="pt-BR" altLang="ko-KR" sz="1800">
                <a:solidFill>
                  <a:schemeClr val="bg1"/>
                </a:solidFill>
              </a:rPr>
              <a:t>PBIS World – Behavior Support Recommendations/Resources</a:t>
            </a:r>
          </a:p>
          <a:p>
            <a:pPr>
              <a:lnSpc>
                <a:spcPct val="109000"/>
              </a:lnSpc>
            </a:pPr>
            <a:r>
              <a:rPr lang="en-US" sz="1800">
                <a:solidFill>
                  <a:schemeClr val="bg2"/>
                </a:solidFill>
              </a:rPr>
              <a:t>www.pbisworld.com</a:t>
            </a:r>
            <a:endParaRPr lang="pt-BR" altLang="ko-KR" sz="1800">
              <a:solidFill>
                <a:schemeClr val="accent1"/>
              </a:solidFill>
            </a:endParaRPr>
          </a:p>
        </p:txBody>
      </p:sp>
      <p:pic>
        <p:nvPicPr>
          <p:cNvPr id="5" name="Picture 4">
            <a:extLst>
              <a:ext uri="{FF2B5EF4-FFF2-40B4-BE49-F238E27FC236}">
                <a16:creationId xmlns:a16="http://schemas.microsoft.com/office/drawing/2014/main" id="{BDC512A7-1AED-7060-98CF-6E501066CDF7}"/>
              </a:ext>
            </a:extLst>
          </p:cNvPr>
          <p:cNvPicPr>
            <a:picLocks noChangeAspect="1"/>
          </p:cNvPicPr>
          <p:nvPr/>
        </p:nvPicPr>
        <p:blipFill>
          <a:blip r:embed="rId3"/>
          <a:stretch>
            <a:fillRect/>
          </a:stretch>
        </p:blipFill>
        <p:spPr>
          <a:xfrm>
            <a:off x="2507684" y="334941"/>
            <a:ext cx="7176632" cy="4933934"/>
          </a:xfrm>
          <a:prstGeom prst="rect">
            <a:avLst/>
          </a:prstGeom>
          <a:ln>
            <a:solidFill>
              <a:schemeClr val="tx1"/>
            </a:solidFill>
          </a:ln>
        </p:spPr>
      </p:pic>
    </p:spTree>
    <p:extLst>
      <p:ext uri="{BB962C8B-B14F-4D97-AF65-F5344CB8AC3E}">
        <p14:creationId xmlns:p14="http://schemas.microsoft.com/office/powerpoint/2010/main" val="190005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raising their hands&#10;&#10;Description automatically generated">
            <a:extLst>
              <a:ext uri="{FF2B5EF4-FFF2-40B4-BE49-F238E27FC236}">
                <a16:creationId xmlns:a16="http://schemas.microsoft.com/office/drawing/2014/main" id="{6ECB3656-D0FB-37E3-4819-1A8C84BCBC9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p:spPr>
      </p:pic>
      <p:sp>
        <p:nvSpPr>
          <p:cNvPr id="3" name="직사각형 2"/>
          <p:cNvSpPr/>
          <p:nvPr/>
        </p:nvSpPr>
        <p:spPr>
          <a:xfrm>
            <a:off x="0" y="1"/>
            <a:ext cx="12192000" cy="6857999"/>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71134E01-D96C-D4C9-65DB-F8DAB327C52D}"/>
              </a:ext>
            </a:extLst>
          </p:cNvPr>
          <p:cNvSpPr txBox="1"/>
          <p:nvPr/>
        </p:nvSpPr>
        <p:spPr>
          <a:xfrm>
            <a:off x="3080657" y="2228671"/>
            <a:ext cx="6030685" cy="1200329"/>
          </a:xfrm>
          <a:prstGeom prst="rect">
            <a:avLst/>
          </a:prstGeom>
          <a:noFill/>
        </p:spPr>
        <p:txBody>
          <a:bodyPr wrap="square" rtlCol="0">
            <a:spAutoFit/>
          </a:bodyPr>
          <a:lstStyle>
            <a:defPPr>
              <a:defRPr lang="ko-Kore-KR"/>
            </a:defPPr>
            <a:lvl1pPr>
              <a:defRPr sz="4000" b="0" spc="-150">
                <a:solidFill>
                  <a:schemeClr val="accent2"/>
                </a:solidFill>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altLang="ko-KR" sz="7200"/>
              <a:t>Questions?</a:t>
            </a:r>
          </a:p>
        </p:txBody>
      </p:sp>
    </p:spTree>
    <p:extLst>
      <p:ext uri="{BB962C8B-B14F-4D97-AF65-F5344CB8AC3E}">
        <p14:creationId xmlns:p14="http://schemas.microsoft.com/office/powerpoint/2010/main" val="320045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78297D-2486-FE97-A691-A9032005DD4F}"/>
              </a:ext>
            </a:extLst>
          </p:cNvPr>
          <p:cNvSpPr txBox="1"/>
          <p:nvPr/>
        </p:nvSpPr>
        <p:spPr>
          <a:xfrm>
            <a:off x="4582050" y="794721"/>
            <a:ext cx="6983604" cy="5268558"/>
          </a:xfrm>
          <a:prstGeom prst="rect">
            <a:avLst/>
          </a:prstGeom>
          <a:noFill/>
        </p:spPr>
        <p:txBody>
          <a:bodyPr wrap="square" rtlCol="0">
            <a:spAutoFit/>
          </a:bodyPr>
          <a:lstStyle/>
          <a:p>
            <a:pPr>
              <a:lnSpc>
                <a:spcPct val="109000"/>
              </a:lnSpc>
              <a:spcBef>
                <a:spcPts val="600"/>
              </a:spcBef>
              <a:buClr>
                <a:schemeClr val="tx2"/>
              </a:buClr>
            </a:pPr>
            <a:r>
              <a:rPr lang="en-US" sz="3200" b="1">
                <a:solidFill>
                  <a:schemeClr val="tx2"/>
                </a:solidFill>
              </a:rPr>
              <a:t>Emotional Disabilities</a:t>
            </a:r>
          </a:p>
          <a:p>
            <a:pPr marL="342900" indent="-342900">
              <a:lnSpc>
                <a:spcPct val="109000"/>
              </a:lnSpc>
              <a:spcBef>
                <a:spcPts val="600"/>
              </a:spcBef>
              <a:buClr>
                <a:schemeClr val="tx2"/>
              </a:buClr>
              <a:buFont typeface="Wingdings" panose="05000000000000000000" pitchFamily="2" charset="2"/>
              <a:buChar char="§"/>
            </a:pPr>
            <a:r>
              <a:rPr lang="en-US" sz="2400"/>
              <a:t>Generally, the characteristics exhibited occur over a long period of time to a marked degree and adversely impact/affect one’s educational performance. (IDEIA)</a:t>
            </a:r>
          </a:p>
          <a:p>
            <a:pPr marL="342900" indent="-342900">
              <a:lnSpc>
                <a:spcPct val="109000"/>
              </a:lnSpc>
              <a:spcBef>
                <a:spcPts val="600"/>
              </a:spcBef>
              <a:buClr>
                <a:schemeClr val="tx2"/>
              </a:buClr>
              <a:buFont typeface="Wingdings" panose="05000000000000000000" pitchFamily="2" charset="2"/>
              <a:buChar char="§"/>
            </a:pPr>
            <a:r>
              <a:rPr lang="en-US" sz="2400"/>
              <a:t>May be referenced on an IEP, for example,  as an Emotional Disorder (ED) or an Emotional Behavioral Disorder (EBD).</a:t>
            </a:r>
          </a:p>
          <a:p>
            <a:pPr marL="342900" indent="-342900">
              <a:lnSpc>
                <a:spcPct val="109000"/>
              </a:lnSpc>
              <a:spcBef>
                <a:spcPts val="600"/>
              </a:spcBef>
              <a:buClr>
                <a:schemeClr val="tx2"/>
              </a:buClr>
              <a:buFont typeface="Wingdings" panose="05000000000000000000" pitchFamily="2" charset="2"/>
              <a:buChar char="§"/>
            </a:pPr>
            <a:r>
              <a:rPr lang="en-US" sz="2400"/>
              <a:t>May include functional limitations as a result of multiple disorders to include (but not limited to) mental health disorders, ADHD,  autism spectrum disorder, brain traumas or intellectual disabilities.</a:t>
            </a:r>
          </a:p>
        </p:txBody>
      </p:sp>
      <p:pic>
        <p:nvPicPr>
          <p:cNvPr id="9" name="Picture Placeholder 8" descr="A picture containing person&#10;&#10;Description automatically generated">
            <a:extLst>
              <a:ext uri="{FF2B5EF4-FFF2-40B4-BE49-F238E27FC236}">
                <a16:creationId xmlns:a16="http://schemas.microsoft.com/office/drawing/2014/main" id="{D47B47CF-C7CC-D6A7-2CE8-3D9AEA1A14F4}"/>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337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BE02455-175A-E9AD-F8EC-4828489CBE06}"/>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0" y="0"/>
            <a:ext cx="4364038" cy="6858000"/>
          </a:xfrm>
        </p:spPr>
      </p:pic>
      <p:sp>
        <p:nvSpPr>
          <p:cNvPr id="3" name="TextBox 2">
            <a:extLst>
              <a:ext uri="{FF2B5EF4-FFF2-40B4-BE49-F238E27FC236}">
                <a16:creationId xmlns:a16="http://schemas.microsoft.com/office/drawing/2014/main" id="{2378297D-2486-FE97-A691-A9032005DD4F}"/>
              </a:ext>
            </a:extLst>
          </p:cNvPr>
          <p:cNvSpPr txBox="1"/>
          <p:nvPr/>
        </p:nvSpPr>
        <p:spPr>
          <a:xfrm>
            <a:off x="4531808" y="310101"/>
            <a:ext cx="6983604" cy="6237798"/>
          </a:xfrm>
          <a:prstGeom prst="rect">
            <a:avLst/>
          </a:prstGeom>
          <a:noFill/>
        </p:spPr>
        <p:txBody>
          <a:bodyPr wrap="square" rtlCol="0">
            <a:spAutoFit/>
          </a:bodyPr>
          <a:lstStyle/>
          <a:p>
            <a:pPr>
              <a:lnSpc>
                <a:spcPct val="109000"/>
              </a:lnSpc>
              <a:spcBef>
                <a:spcPts val="600"/>
              </a:spcBef>
              <a:buClr>
                <a:schemeClr val="tx2"/>
              </a:buClr>
            </a:pPr>
            <a:r>
              <a:rPr lang="en-US" sz="3200" b="1">
                <a:solidFill>
                  <a:schemeClr val="tx2"/>
                </a:solidFill>
              </a:rPr>
              <a:t>Common Functional Limitations</a:t>
            </a:r>
          </a:p>
          <a:p>
            <a:pPr marL="342900" indent="-342900">
              <a:lnSpc>
                <a:spcPct val="109000"/>
              </a:lnSpc>
              <a:spcBef>
                <a:spcPts val="600"/>
              </a:spcBef>
              <a:buClr>
                <a:schemeClr val="tx2"/>
              </a:buClr>
              <a:buFont typeface="Wingdings" panose="05000000000000000000" pitchFamily="2" charset="2"/>
              <a:buChar char="§"/>
            </a:pPr>
            <a:r>
              <a:rPr lang="en-US" sz="2800"/>
              <a:t>Physical, Emotional, Behavioral, Learning-related</a:t>
            </a:r>
          </a:p>
          <a:p>
            <a:pPr marL="800100" lvl="1" indent="-342900">
              <a:lnSpc>
                <a:spcPct val="109000"/>
              </a:lnSpc>
              <a:spcBef>
                <a:spcPts val="600"/>
              </a:spcBef>
              <a:buClr>
                <a:schemeClr val="tx2"/>
              </a:buClr>
              <a:buFont typeface="Wingdings" panose="05000000000000000000" pitchFamily="2" charset="2"/>
              <a:buChar char="§"/>
            </a:pPr>
            <a:r>
              <a:rPr lang="en-US" sz="2400"/>
              <a:t>Self-regulation</a:t>
            </a:r>
          </a:p>
          <a:p>
            <a:pPr marL="800100" lvl="1" indent="-342900">
              <a:lnSpc>
                <a:spcPct val="109000"/>
              </a:lnSpc>
              <a:spcBef>
                <a:spcPts val="600"/>
              </a:spcBef>
              <a:buClr>
                <a:schemeClr val="tx2"/>
              </a:buClr>
              <a:buFont typeface="Wingdings" panose="05000000000000000000" pitchFamily="2" charset="2"/>
              <a:buChar char="§"/>
            </a:pPr>
            <a:r>
              <a:rPr lang="en-US" sz="2400"/>
              <a:t>Difficulty with change/transitions</a:t>
            </a:r>
          </a:p>
          <a:p>
            <a:pPr marL="800100" lvl="1" indent="-342900">
              <a:lnSpc>
                <a:spcPct val="109000"/>
              </a:lnSpc>
              <a:spcBef>
                <a:spcPts val="600"/>
              </a:spcBef>
              <a:buClr>
                <a:schemeClr val="tx2"/>
              </a:buClr>
              <a:buFont typeface="Wingdings" panose="05000000000000000000" pitchFamily="2" charset="2"/>
              <a:buChar char="§"/>
            </a:pPr>
            <a:r>
              <a:rPr lang="en-US" sz="2400"/>
              <a:t>Impulsivity</a:t>
            </a:r>
          </a:p>
          <a:p>
            <a:pPr marL="800100" lvl="1" indent="-342900">
              <a:lnSpc>
                <a:spcPct val="109000"/>
              </a:lnSpc>
              <a:spcBef>
                <a:spcPts val="600"/>
              </a:spcBef>
              <a:buClr>
                <a:schemeClr val="tx2"/>
              </a:buClr>
              <a:buFont typeface="Wingdings" panose="05000000000000000000" pitchFamily="2" charset="2"/>
              <a:buChar char="§"/>
            </a:pPr>
            <a:r>
              <a:rPr lang="en-US" sz="2400"/>
              <a:t>Avoidance</a:t>
            </a:r>
          </a:p>
          <a:p>
            <a:pPr marL="800100" lvl="1" indent="-342900">
              <a:lnSpc>
                <a:spcPct val="109000"/>
              </a:lnSpc>
              <a:spcBef>
                <a:spcPts val="600"/>
              </a:spcBef>
              <a:buClr>
                <a:schemeClr val="tx2"/>
              </a:buClr>
              <a:buFont typeface="Wingdings" panose="05000000000000000000" pitchFamily="2" charset="2"/>
              <a:buChar char="§"/>
            </a:pPr>
            <a:r>
              <a:rPr lang="en-US" sz="2400"/>
              <a:t>Physical symptoms </a:t>
            </a:r>
          </a:p>
          <a:p>
            <a:pPr marL="800100" lvl="1" indent="-342900">
              <a:lnSpc>
                <a:spcPct val="109000"/>
              </a:lnSpc>
              <a:spcBef>
                <a:spcPts val="600"/>
              </a:spcBef>
              <a:buClr>
                <a:schemeClr val="tx2"/>
              </a:buClr>
              <a:buFont typeface="Wingdings" panose="05000000000000000000" pitchFamily="2" charset="2"/>
              <a:buChar char="§"/>
            </a:pPr>
            <a:r>
              <a:rPr lang="en-US" sz="2400"/>
              <a:t>Difficulty with focus/concentration</a:t>
            </a:r>
          </a:p>
          <a:p>
            <a:pPr marL="800100" lvl="1" indent="-342900">
              <a:lnSpc>
                <a:spcPct val="109000"/>
              </a:lnSpc>
              <a:spcBef>
                <a:spcPts val="600"/>
              </a:spcBef>
              <a:buClr>
                <a:schemeClr val="tx2"/>
              </a:buClr>
              <a:buFont typeface="Wingdings" panose="05000000000000000000" pitchFamily="2" charset="2"/>
              <a:buChar char="§"/>
            </a:pPr>
            <a:r>
              <a:rPr lang="en-US" sz="2400"/>
              <a:t>Memory issues</a:t>
            </a:r>
          </a:p>
          <a:p>
            <a:pPr marL="800100" lvl="1" indent="-342900">
              <a:lnSpc>
                <a:spcPct val="109000"/>
              </a:lnSpc>
              <a:spcBef>
                <a:spcPts val="600"/>
              </a:spcBef>
              <a:buClr>
                <a:schemeClr val="tx2"/>
              </a:buClr>
              <a:buFont typeface="Wingdings" panose="05000000000000000000" pitchFamily="2" charset="2"/>
              <a:buChar char="§"/>
            </a:pPr>
            <a:r>
              <a:rPr lang="en-US" sz="2400"/>
              <a:t>Difficulty completing tasks, assignments, etc.</a:t>
            </a:r>
          </a:p>
          <a:p>
            <a:pPr marL="800100" lvl="1" indent="-342900">
              <a:lnSpc>
                <a:spcPct val="109000"/>
              </a:lnSpc>
              <a:spcBef>
                <a:spcPts val="600"/>
              </a:spcBef>
              <a:buClr>
                <a:schemeClr val="tx2"/>
              </a:buClr>
              <a:buFont typeface="Wingdings" panose="05000000000000000000" pitchFamily="2" charset="2"/>
              <a:buChar char="§"/>
            </a:pPr>
            <a:r>
              <a:rPr lang="en-US" sz="2400"/>
              <a:t>Anxiety/Stress tolerance</a:t>
            </a:r>
          </a:p>
          <a:p>
            <a:endParaRPr lang="en-US"/>
          </a:p>
        </p:txBody>
      </p:sp>
    </p:spTree>
    <p:extLst>
      <p:ext uri="{BB962C8B-B14F-4D97-AF65-F5344CB8AC3E}">
        <p14:creationId xmlns:p14="http://schemas.microsoft.com/office/powerpoint/2010/main" val="3439665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78297D-2486-FE97-A691-A9032005DD4F}"/>
              </a:ext>
            </a:extLst>
          </p:cNvPr>
          <p:cNvSpPr txBox="1"/>
          <p:nvPr/>
        </p:nvSpPr>
        <p:spPr>
          <a:xfrm>
            <a:off x="4672485" y="803633"/>
            <a:ext cx="6983604" cy="5653279"/>
          </a:xfrm>
          <a:prstGeom prst="rect">
            <a:avLst/>
          </a:prstGeom>
          <a:noFill/>
        </p:spPr>
        <p:txBody>
          <a:bodyPr wrap="square" rtlCol="0">
            <a:spAutoFit/>
          </a:bodyPr>
          <a:lstStyle/>
          <a:p>
            <a:pPr>
              <a:lnSpc>
                <a:spcPct val="109000"/>
              </a:lnSpc>
              <a:spcBef>
                <a:spcPts val="600"/>
              </a:spcBef>
              <a:buClr>
                <a:schemeClr val="tx2"/>
              </a:buClr>
            </a:pPr>
            <a:r>
              <a:rPr lang="en-US" sz="3200" b="1">
                <a:solidFill>
                  <a:schemeClr val="tx2"/>
                </a:solidFill>
              </a:rPr>
              <a:t>Behavior is Communication!</a:t>
            </a:r>
          </a:p>
          <a:p>
            <a:pPr marL="342900" indent="-342900">
              <a:lnSpc>
                <a:spcPct val="109000"/>
              </a:lnSpc>
              <a:spcBef>
                <a:spcPts val="600"/>
              </a:spcBef>
              <a:buClr>
                <a:schemeClr val="tx2"/>
              </a:buClr>
              <a:buFont typeface="Wingdings" panose="05000000000000000000" pitchFamily="2" charset="2"/>
              <a:buChar char="§"/>
            </a:pPr>
            <a:r>
              <a:rPr lang="en-US" sz="2400"/>
              <a:t>Behavior serves a purpose for the individual and/or is telling a story of how they are managing. So, our first thought should be what is the function of that behavior?</a:t>
            </a:r>
          </a:p>
          <a:p>
            <a:pPr marL="800100" lvl="1" indent="-342900">
              <a:lnSpc>
                <a:spcPct val="109000"/>
              </a:lnSpc>
              <a:spcBef>
                <a:spcPts val="600"/>
              </a:spcBef>
              <a:buClr>
                <a:schemeClr val="tx2"/>
              </a:buClr>
              <a:buFont typeface="Wingdings" panose="05000000000000000000" pitchFamily="2" charset="2"/>
              <a:buChar char="§"/>
            </a:pPr>
            <a:r>
              <a:rPr lang="en-US" sz="2400"/>
              <a:t>Sensory overload?</a:t>
            </a:r>
          </a:p>
          <a:p>
            <a:pPr marL="800100" lvl="1" indent="-342900">
              <a:lnSpc>
                <a:spcPct val="109000"/>
              </a:lnSpc>
              <a:spcBef>
                <a:spcPts val="600"/>
              </a:spcBef>
              <a:buClr>
                <a:schemeClr val="tx2"/>
              </a:buClr>
              <a:buFont typeface="Wingdings" panose="05000000000000000000" pitchFamily="2" charset="2"/>
              <a:buChar char="§"/>
            </a:pPr>
            <a:r>
              <a:rPr lang="en-US" sz="2400"/>
              <a:t>Cognitive overload?</a:t>
            </a:r>
          </a:p>
          <a:p>
            <a:pPr marL="800100" lvl="1" indent="-342900">
              <a:lnSpc>
                <a:spcPct val="109000"/>
              </a:lnSpc>
              <a:spcBef>
                <a:spcPts val="600"/>
              </a:spcBef>
              <a:buClr>
                <a:schemeClr val="tx2"/>
              </a:buClr>
              <a:buFont typeface="Wingdings" panose="05000000000000000000" pitchFamily="2" charset="2"/>
              <a:buChar char="§"/>
            </a:pPr>
            <a:r>
              <a:rPr lang="en-US" sz="2400"/>
              <a:t>Anxiety or fear?</a:t>
            </a:r>
          </a:p>
          <a:p>
            <a:pPr marL="800100" lvl="1" indent="-342900">
              <a:lnSpc>
                <a:spcPct val="109000"/>
              </a:lnSpc>
              <a:spcBef>
                <a:spcPts val="600"/>
              </a:spcBef>
              <a:buClr>
                <a:schemeClr val="tx2"/>
              </a:buClr>
              <a:buFont typeface="Wingdings" panose="05000000000000000000" pitchFamily="2" charset="2"/>
              <a:buChar char="§"/>
            </a:pPr>
            <a:r>
              <a:rPr lang="en-US" sz="2400"/>
              <a:t>Insecurity or lack of confidence or self-esteem?</a:t>
            </a:r>
          </a:p>
          <a:p>
            <a:pPr marL="800100" lvl="1" indent="-342900">
              <a:lnSpc>
                <a:spcPct val="109000"/>
              </a:lnSpc>
              <a:spcBef>
                <a:spcPts val="600"/>
              </a:spcBef>
              <a:buClr>
                <a:schemeClr val="tx2"/>
              </a:buClr>
              <a:buFont typeface="Wingdings" panose="05000000000000000000" pitchFamily="2" charset="2"/>
              <a:buChar char="§"/>
            </a:pPr>
            <a:r>
              <a:rPr lang="en-US" sz="2400"/>
              <a:t>Attention seeking?</a:t>
            </a:r>
          </a:p>
          <a:p>
            <a:pPr marL="800100" lvl="1" indent="-342900">
              <a:lnSpc>
                <a:spcPct val="109000"/>
              </a:lnSpc>
              <a:spcBef>
                <a:spcPts val="600"/>
              </a:spcBef>
              <a:buClr>
                <a:schemeClr val="tx2"/>
              </a:buClr>
              <a:buFont typeface="Wingdings" panose="05000000000000000000" pitchFamily="2" charset="2"/>
              <a:buChar char="§"/>
            </a:pPr>
            <a:r>
              <a:rPr lang="en-US" sz="2400"/>
              <a:t>Trauma or stress triggers?</a:t>
            </a:r>
          </a:p>
          <a:p>
            <a:pPr marL="800100" lvl="1" indent="-342900">
              <a:lnSpc>
                <a:spcPct val="109000"/>
              </a:lnSpc>
              <a:spcBef>
                <a:spcPts val="600"/>
              </a:spcBef>
              <a:buClr>
                <a:schemeClr val="tx2"/>
              </a:buClr>
              <a:buFont typeface="Wingdings" panose="05000000000000000000" pitchFamily="2" charset="2"/>
              <a:buChar char="§"/>
            </a:pPr>
            <a:endParaRPr lang="en-US" sz="2400"/>
          </a:p>
        </p:txBody>
      </p:sp>
      <p:pic>
        <p:nvPicPr>
          <p:cNvPr id="8" name="Picture 7" descr="A picture containing person, indoor, posing&#10;&#10;Description automatically generated">
            <a:extLst>
              <a:ext uri="{FF2B5EF4-FFF2-40B4-BE49-F238E27FC236}">
                <a16:creationId xmlns:a16="http://schemas.microsoft.com/office/drawing/2014/main" id="{1B9A39F8-AFCC-ED52-31D2-53EDED63F9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4461468" cy="6858000"/>
          </a:xfrm>
          <a:prstGeom prst="rect">
            <a:avLst/>
          </a:prstGeom>
        </p:spPr>
      </p:pic>
    </p:spTree>
    <p:extLst>
      <p:ext uri="{BB962C8B-B14F-4D97-AF65-F5344CB8AC3E}">
        <p14:creationId xmlns:p14="http://schemas.microsoft.com/office/powerpoint/2010/main" val="333077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78297D-2486-FE97-A691-A9032005DD4F}"/>
              </a:ext>
            </a:extLst>
          </p:cNvPr>
          <p:cNvSpPr txBox="1"/>
          <p:nvPr/>
        </p:nvSpPr>
        <p:spPr>
          <a:xfrm>
            <a:off x="4717090" y="1450403"/>
            <a:ext cx="6523339" cy="3735318"/>
          </a:xfrm>
          <a:prstGeom prst="rect">
            <a:avLst/>
          </a:prstGeom>
          <a:noFill/>
        </p:spPr>
        <p:txBody>
          <a:bodyPr wrap="square" rtlCol="0">
            <a:spAutoFit/>
          </a:bodyPr>
          <a:lstStyle/>
          <a:p>
            <a:pPr>
              <a:lnSpc>
                <a:spcPct val="109000"/>
              </a:lnSpc>
              <a:spcBef>
                <a:spcPts val="600"/>
              </a:spcBef>
              <a:buClr>
                <a:schemeClr val="tx2"/>
              </a:buClr>
            </a:pPr>
            <a:r>
              <a:rPr lang="en-US" sz="3200" b="1">
                <a:solidFill>
                  <a:schemeClr val="tx2"/>
                </a:solidFill>
              </a:rPr>
              <a:t>General Behavioral Considerations</a:t>
            </a:r>
          </a:p>
          <a:p>
            <a:pPr marL="342900" indent="-342900">
              <a:lnSpc>
                <a:spcPct val="109000"/>
              </a:lnSpc>
              <a:spcBef>
                <a:spcPts val="600"/>
              </a:spcBef>
              <a:buClr>
                <a:schemeClr val="tx2"/>
              </a:buClr>
              <a:buFont typeface="Wingdings" panose="05000000000000000000" pitchFamily="2" charset="2"/>
              <a:buChar char="§"/>
            </a:pPr>
            <a:r>
              <a:rPr lang="en-US" sz="2400"/>
              <a:t>Do not force student to look directly at your face when addressing behavioral concern.</a:t>
            </a:r>
          </a:p>
          <a:p>
            <a:pPr marL="342900" indent="-342900">
              <a:lnSpc>
                <a:spcPct val="109000"/>
              </a:lnSpc>
              <a:spcBef>
                <a:spcPts val="600"/>
              </a:spcBef>
              <a:buClr>
                <a:schemeClr val="tx2"/>
              </a:buClr>
              <a:buFont typeface="Wingdings" panose="05000000000000000000" pitchFamily="2" charset="2"/>
              <a:buChar char="§"/>
            </a:pPr>
            <a:r>
              <a:rPr lang="en-US" sz="2400"/>
              <a:t>Ask student to re-state their own understanding of a behavioral expectation.</a:t>
            </a:r>
          </a:p>
          <a:p>
            <a:pPr marL="342900" indent="-342900">
              <a:lnSpc>
                <a:spcPct val="109000"/>
              </a:lnSpc>
              <a:spcBef>
                <a:spcPts val="600"/>
              </a:spcBef>
              <a:buClr>
                <a:schemeClr val="tx2"/>
              </a:buClr>
              <a:buFont typeface="Wingdings" panose="05000000000000000000" pitchFamily="2" charset="2"/>
              <a:buChar char="§"/>
            </a:pPr>
            <a:r>
              <a:rPr lang="en-US" sz="2400"/>
              <a:t>If concerns, speak with student privately (away from peers).</a:t>
            </a:r>
          </a:p>
          <a:p>
            <a:pPr marL="342900" indent="-342900">
              <a:lnSpc>
                <a:spcPct val="109000"/>
              </a:lnSpc>
              <a:spcBef>
                <a:spcPts val="600"/>
              </a:spcBef>
              <a:buClr>
                <a:schemeClr val="tx2"/>
              </a:buClr>
              <a:buFont typeface="Wingdings" panose="05000000000000000000" pitchFamily="2" charset="2"/>
              <a:buChar char="§"/>
            </a:pPr>
            <a:r>
              <a:rPr lang="en-US" sz="2400"/>
              <a:t>Give “cool down” time if needed.</a:t>
            </a:r>
          </a:p>
        </p:txBody>
      </p:sp>
      <p:pic>
        <p:nvPicPr>
          <p:cNvPr id="7" name="Picture 6" descr="A person wearing a red hoodie&#10;&#10;Description automatically generated with low confidence">
            <a:extLst>
              <a:ext uri="{FF2B5EF4-FFF2-40B4-BE49-F238E27FC236}">
                <a16:creationId xmlns:a16="http://schemas.microsoft.com/office/drawing/2014/main" id="{0A692917-3618-DE0D-09BC-C2226E74DC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632960" cy="6858000"/>
          </a:xfrm>
          <a:prstGeom prst="rect">
            <a:avLst/>
          </a:prstGeom>
        </p:spPr>
      </p:pic>
    </p:spTree>
    <p:extLst>
      <p:ext uri="{BB962C8B-B14F-4D97-AF65-F5344CB8AC3E}">
        <p14:creationId xmlns:p14="http://schemas.microsoft.com/office/powerpoint/2010/main" val="100831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모서리가 둥근 직사각형 23">
            <a:extLst>
              <a:ext uri="{FF2B5EF4-FFF2-40B4-BE49-F238E27FC236}">
                <a16:creationId xmlns:a16="http://schemas.microsoft.com/office/drawing/2014/main" id="{68E71972-EEA9-6976-D06B-223D6D04CFD4}"/>
              </a:ext>
            </a:extLst>
          </p:cNvPr>
          <p:cNvSpPr/>
          <p:nvPr/>
        </p:nvSpPr>
        <p:spPr>
          <a:xfrm>
            <a:off x="-22224" y="0"/>
            <a:ext cx="46704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ore-KR" altLang="en-US"/>
          </a:p>
        </p:txBody>
      </p:sp>
      <p:sp>
        <p:nvSpPr>
          <p:cNvPr id="35" name="TextBox 34">
            <a:extLst>
              <a:ext uri="{FF2B5EF4-FFF2-40B4-BE49-F238E27FC236}">
                <a16:creationId xmlns:a16="http://schemas.microsoft.com/office/drawing/2014/main" id="{BB0A4A37-7ABF-7333-BADE-9AA54D2733A2}"/>
              </a:ext>
            </a:extLst>
          </p:cNvPr>
          <p:cNvSpPr txBox="1"/>
          <p:nvPr/>
        </p:nvSpPr>
        <p:spPr>
          <a:xfrm>
            <a:off x="790334" y="3565329"/>
            <a:ext cx="3513427" cy="681661"/>
          </a:xfrm>
          <a:prstGeom prst="rect">
            <a:avLst/>
          </a:prstGeom>
          <a:noFill/>
        </p:spPr>
        <p:txBody>
          <a:bodyPr wrap="square" rtlCol="0">
            <a:spAutoFit/>
          </a:bodyPr>
          <a:lstStyle>
            <a:defPPr>
              <a:defRPr lang="ko-Kore-KR"/>
            </a:defPPr>
            <a:lvl1pPr>
              <a:lnSpc>
                <a:spcPct val="150000"/>
              </a:lnSpc>
              <a:defRPr sz="1050" b="0" i="1">
                <a:solidFill>
                  <a:schemeClr val="tx1">
                    <a:lumMod val="50000"/>
                    <a:lumOff val="50000"/>
                  </a:schemeClr>
                </a:solidFill>
              </a:defRPr>
            </a:lvl1pPr>
          </a:lstStyle>
          <a:p>
            <a:pPr marL="0" marR="0" lvl="0" indent="0" algn="l" defTabSz="914400" rtl="0" eaLnBrk="1" fontAlgn="auto" latinLnBrk="0" hangingPunct="1">
              <a:lnSpc>
                <a:spcPct val="109000"/>
              </a:lnSpc>
              <a:spcBef>
                <a:spcPts val="600"/>
              </a:spcBef>
              <a:spcAft>
                <a:spcPts val="0"/>
              </a:spcAft>
              <a:buClrTx/>
              <a:buSzTx/>
              <a:buFontTx/>
              <a:buNone/>
              <a:tabLst/>
              <a:defRPr/>
            </a:pPr>
            <a:r>
              <a:rPr lang="pt-BR" altLang="ko-KR" sz="1800" i="0">
                <a:solidFill>
                  <a:srgbClr val="000000">
                    <a:lumMod val="75000"/>
                    <a:lumOff val="25000"/>
                  </a:srgbClr>
                </a:solidFill>
                <a:latin typeface="Calibri"/>
                <a:ea typeface="맑은 고딕"/>
              </a:rPr>
              <a:t>Building Relationships, Communication, De-escalation </a:t>
            </a:r>
            <a:endParaRPr kumimoji="0" lang="pt-BR" altLang="ko-KR" sz="1800" b="0" i="0" u="none" strike="noStrike" kern="1200" cap="none" spc="0" normalizeH="0" baseline="0" noProof="0">
              <a:ln>
                <a:noFill/>
              </a:ln>
              <a:solidFill>
                <a:srgbClr val="000000">
                  <a:lumMod val="75000"/>
                  <a:lumOff val="25000"/>
                </a:srgbClr>
              </a:solidFill>
              <a:effectLst/>
              <a:uLnTx/>
              <a:uFillTx/>
              <a:latin typeface="Calibri"/>
              <a:ea typeface="맑은 고딕"/>
              <a:cs typeface="+mn-cs"/>
            </a:endParaRPr>
          </a:p>
        </p:txBody>
      </p:sp>
      <p:sp>
        <p:nvSpPr>
          <p:cNvPr id="37" name="TextBox 36">
            <a:extLst>
              <a:ext uri="{FF2B5EF4-FFF2-40B4-BE49-F238E27FC236}">
                <a16:creationId xmlns:a16="http://schemas.microsoft.com/office/drawing/2014/main" id="{8937F2F9-63ED-0B70-3AEE-73D8D4134B1F}"/>
              </a:ext>
            </a:extLst>
          </p:cNvPr>
          <p:cNvSpPr txBox="1"/>
          <p:nvPr/>
        </p:nvSpPr>
        <p:spPr>
          <a:xfrm>
            <a:off x="790334" y="2092342"/>
            <a:ext cx="3399566" cy="1200329"/>
          </a:xfrm>
          <a:prstGeom prst="rect">
            <a:avLst/>
          </a:prstGeom>
          <a:noFill/>
        </p:spPr>
        <p:txBody>
          <a:bodyPr wrap="square" rtlCol="0">
            <a:spAutoFit/>
          </a:bodyPr>
          <a:lstStyle>
            <a:defPPr>
              <a:defRPr lang="ko-Kore-KR"/>
            </a:defPPr>
            <a:lvl1pPr algn="r">
              <a:defRPr sz="4000" b="1" spc="-150">
                <a:solidFill>
                  <a:schemeClr val="tx1">
                    <a:lumMod val="95000"/>
                    <a:lumOff val="5000"/>
                  </a:schemeClr>
                </a:solidFill>
                <a:latin typeface="Montserrat"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altLang="ko-KR" sz="3600" b="0" i="0" u="none" strike="noStrike" kern="1200" cap="none" spc="0" normalizeH="0" noProof="0">
                <a:ln>
                  <a:noFill/>
                </a:ln>
                <a:solidFill>
                  <a:srgbClr val="152C45"/>
                </a:solidFill>
                <a:effectLst/>
                <a:uLnTx/>
                <a:uFillTx/>
                <a:latin typeface="Calibri"/>
                <a:ea typeface="맑은 고딕"/>
                <a:cs typeface="+mn-cs"/>
              </a:rPr>
              <a:t>Strategy Foundations</a:t>
            </a:r>
          </a:p>
        </p:txBody>
      </p:sp>
      <p:sp>
        <p:nvSpPr>
          <p:cNvPr id="2" name="직사각형 1">
            <a:extLst>
              <a:ext uri="{FF2B5EF4-FFF2-40B4-BE49-F238E27FC236}">
                <a16:creationId xmlns:a16="http://schemas.microsoft.com/office/drawing/2014/main" id="{55AEEBED-752E-4C07-F420-F8A7124245DC}"/>
              </a:ext>
            </a:extLst>
          </p:cNvPr>
          <p:cNvSpPr/>
          <p:nvPr/>
        </p:nvSpPr>
        <p:spPr>
          <a:xfrm>
            <a:off x="4648200" y="0"/>
            <a:ext cx="7543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A few women sitting in a library&#10;&#10;Description automatically generated with low confidence">
            <a:extLst>
              <a:ext uri="{FF2B5EF4-FFF2-40B4-BE49-F238E27FC236}">
                <a16:creationId xmlns:a16="http://schemas.microsoft.com/office/drawing/2014/main" id="{C2820776-975F-32BA-3F29-60FADD76B3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7078" y="1316225"/>
            <a:ext cx="6339231" cy="4225550"/>
          </a:xfrm>
          <a:prstGeom prst="rect">
            <a:avLst/>
          </a:prstGeom>
        </p:spPr>
      </p:pic>
    </p:spTree>
    <p:extLst>
      <p:ext uri="{BB962C8B-B14F-4D97-AF65-F5344CB8AC3E}">
        <p14:creationId xmlns:p14="http://schemas.microsoft.com/office/powerpoint/2010/main" val="181996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양쪽 모서리가 둥근 사각형 16">
            <a:extLst>
              <a:ext uri="{FF2B5EF4-FFF2-40B4-BE49-F238E27FC236}">
                <a16:creationId xmlns:a16="http://schemas.microsoft.com/office/drawing/2014/main" id="{BCDD5C08-9F09-39FB-90AE-7E91576B50D5}"/>
              </a:ext>
            </a:extLst>
          </p:cNvPr>
          <p:cNvSpPr/>
          <p:nvPr/>
        </p:nvSpPr>
        <p:spPr>
          <a:xfrm rot="16200000">
            <a:off x="8649756" y="2888295"/>
            <a:ext cx="3226868" cy="3857623"/>
          </a:xfrm>
          <a:prstGeom prst="round2SameRect">
            <a:avLst>
              <a:gd name="adj1" fmla="val 591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a:extLst>
              <a:ext uri="{FF2B5EF4-FFF2-40B4-BE49-F238E27FC236}">
                <a16:creationId xmlns:a16="http://schemas.microsoft.com/office/drawing/2014/main" id="{7326C07C-96ED-372B-975F-DACA368205DA}"/>
              </a:ext>
            </a:extLst>
          </p:cNvPr>
          <p:cNvSpPr txBox="1"/>
          <p:nvPr/>
        </p:nvSpPr>
        <p:spPr>
          <a:xfrm>
            <a:off x="904875" y="517712"/>
            <a:ext cx="6667499" cy="646331"/>
          </a:xfrm>
          <a:prstGeom prst="rect">
            <a:avLst/>
          </a:prstGeom>
          <a:noFill/>
        </p:spPr>
        <p:txBody>
          <a:bodyPr wrap="square" rtlCol="0">
            <a:spAutoFit/>
          </a:bodyPr>
          <a:lstStyle>
            <a:defPPr>
              <a:defRPr lang="ko-Kore-KR"/>
            </a:defPPr>
            <a:lvl1pPr algn="ctr">
              <a:defRPr sz="3600" b="0" spc="-150">
                <a:latin typeface="+mj-lt"/>
              </a:defRPr>
            </a:lvl1pPr>
          </a:lstStyle>
          <a:p>
            <a:pPr algn="l" defTabSz="1625382" latinLnBrk="1"/>
            <a:r>
              <a:rPr lang="en-US" altLang="ko-KR" spc="60">
                <a:ln>
                  <a:solidFill>
                    <a:schemeClr val="tx1">
                      <a:alpha val="0"/>
                    </a:schemeClr>
                  </a:solidFill>
                </a:ln>
                <a:solidFill>
                  <a:schemeClr val="tx2"/>
                </a:solidFill>
                <a:ea typeface="맑은 고딕" panose="020B0503020000020004" pitchFamily="50" charset="-127"/>
                <a:cs typeface="Calibri" panose="020F0502020204030204" pitchFamily="34" charset="0"/>
              </a:rPr>
              <a:t>Building Relationships!</a:t>
            </a:r>
          </a:p>
        </p:txBody>
      </p:sp>
      <p:sp>
        <p:nvSpPr>
          <p:cNvPr id="12" name="TextBox 11">
            <a:extLst>
              <a:ext uri="{FF2B5EF4-FFF2-40B4-BE49-F238E27FC236}">
                <a16:creationId xmlns:a16="http://schemas.microsoft.com/office/drawing/2014/main" id="{295B1F3D-AB30-E795-A8CD-766C51567FA9}"/>
              </a:ext>
            </a:extLst>
          </p:cNvPr>
          <p:cNvSpPr txBox="1"/>
          <p:nvPr/>
        </p:nvSpPr>
        <p:spPr>
          <a:xfrm>
            <a:off x="9048341" y="4248168"/>
            <a:ext cx="2705921" cy="1137876"/>
          </a:xfrm>
          <a:prstGeom prst="rect">
            <a:avLst/>
          </a:prstGeom>
          <a:noFill/>
        </p:spPr>
        <p:txBody>
          <a:bodyPr wrap="square" rtlCol="0">
            <a:spAutoFit/>
          </a:bodyPr>
          <a:lstStyle>
            <a:defPPr>
              <a:defRPr lang="ko-Kore-KR"/>
            </a:defPPr>
            <a:lvl1pPr>
              <a:lnSpc>
                <a:spcPct val="150000"/>
              </a:lnSpc>
              <a:defRPr sz="1200" b="0">
                <a:latin typeface="+mj-lt"/>
              </a:defRPr>
            </a:lvl1pPr>
          </a:lstStyle>
          <a:p>
            <a:pPr algn="ctr"/>
            <a:r>
              <a:rPr lang="pt-BR" altLang="ko-KR" sz="2400">
                <a:solidFill>
                  <a:schemeClr val="bg1"/>
                </a:solidFill>
              </a:rPr>
              <a:t>Every kid needs a champion!</a:t>
            </a:r>
          </a:p>
        </p:txBody>
      </p:sp>
      <p:pic>
        <p:nvPicPr>
          <p:cNvPr id="20" name="Picture Placeholder 19" descr="A person holding a microphone&#10;&#10;Description automatically generated with low confidence">
            <a:extLst>
              <a:ext uri="{FF2B5EF4-FFF2-40B4-BE49-F238E27FC236}">
                <a16:creationId xmlns:a16="http://schemas.microsoft.com/office/drawing/2014/main" id="{10E744F5-25BE-3782-AA0A-7BAB48A57AF4}"/>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0" y="1720850"/>
            <a:ext cx="8010525" cy="5137150"/>
          </a:xfrm>
        </p:spPr>
      </p:pic>
      <p:sp>
        <p:nvSpPr>
          <p:cNvPr id="23" name="TextBox 22">
            <a:extLst>
              <a:ext uri="{FF2B5EF4-FFF2-40B4-BE49-F238E27FC236}">
                <a16:creationId xmlns:a16="http://schemas.microsoft.com/office/drawing/2014/main" id="{9DB889C1-0447-9AE4-34F4-A797DF5D34B8}"/>
              </a:ext>
            </a:extLst>
          </p:cNvPr>
          <p:cNvSpPr txBox="1"/>
          <p:nvPr/>
        </p:nvSpPr>
        <p:spPr>
          <a:xfrm>
            <a:off x="957261" y="1074519"/>
            <a:ext cx="10177463" cy="369332"/>
          </a:xfrm>
          <a:prstGeom prst="rect">
            <a:avLst/>
          </a:prstGeom>
          <a:noFill/>
        </p:spPr>
        <p:txBody>
          <a:bodyPr wrap="square">
            <a:spAutoFit/>
          </a:bodyPr>
          <a:lstStyle/>
          <a:p>
            <a:r>
              <a:rPr lang="en-US" sz="1800" i="1"/>
              <a:t>https://www.ted.com/talks/rita_pierson_every_kid_needs_a_champion?language=en#t-1162</a:t>
            </a:r>
            <a:endParaRPr lang="en-US" i="1"/>
          </a:p>
        </p:txBody>
      </p:sp>
    </p:spTree>
    <p:extLst>
      <p:ext uri="{BB962C8B-B14F-4D97-AF65-F5344CB8AC3E}">
        <p14:creationId xmlns:p14="http://schemas.microsoft.com/office/powerpoint/2010/main" val="3787153439"/>
      </p:ext>
    </p:extLst>
  </p:cSld>
  <p:clrMapOvr>
    <a:masterClrMapping/>
  </p:clrMapOvr>
</p:sld>
</file>

<file path=ppt/theme/theme1.xml><?xml version="1.0" encoding="utf-8"?>
<a:theme xmlns:a="http://schemas.openxmlformats.org/drawingml/2006/main" name="Slide Master">
  <a:themeElements>
    <a:clrScheme name="사용자 지정 85">
      <a:dk1>
        <a:srgbClr val="000000"/>
      </a:dk1>
      <a:lt1>
        <a:srgbClr val="FFFFFF"/>
      </a:lt1>
      <a:dk2>
        <a:srgbClr val="17406D"/>
      </a:dk2>
      <a:lt2>
        <a:srgbClr val="DBEFF9"/>
      </a:lt2>
      <a:accent1>
        <a:srgbClr val="152C45"/>
      </a:accent1>
      <a:accent2>
        <a:srgbClr val="B79977"/>
      </a:accent2>
      <a:accent3>
        <a:srgbClr val="3D453E"/>
      </a:accent3>
      <a:accent4>
        <a:srgbClr val="D9DCD8"/>
      </a:accent4>
      <a:accent5>
        <a:srgbClr val="061C28"/>
      </a:accent5>
      <a:accent6>
        <a:srgbClr val="A5C249"/>
      </a:accent6>
      <a:hlink>
        <a:srgbClr val="F49100"/>
      </a:hlink>
      <a:folHlink>
        <a:srgbClr val="85DFD0"/>
      </a:folHlink>
    </a:clrScheme>
    <a:fontScheme name="사용자 지정 14">
      <a:majorFont>
        <a:latin typeface="Montserrat Medium"/>
        <a:ea typeface="맑은 고딕"/>
        <a:cs typeface=""/>
      </a:majorFont>
      <a:minorFont>
        <a:latin typeface="Calibri"/>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XRUYQT3274NZ-880339284-88</_dlc_DocId>
    <_dlc_DocIdUrl xmlns="b22f8f74-215c-4154-9939-bd29e4e8980e">
      <Url>https://supportservices.jobcorps.gov/disability/_layouts/15/DocIdRedir.aspx?ID=XRUYQT3274NZ-880339284-88</Url>
      <Description>XRUYQT3274NZ-880339284-88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B18D0E2-D309-4BDF-A957-A22FA612E9B0}"/>
</file>

<file path=customXml/itemProps2.xml><?xml version="1.0" encoding="utf-8"?>
<ds:datastoreItem xmlns:ds="http://schemas.openxmlformats.org/officeDocument/2006/customXml" ds:itemID="{52FF056B-81B5-4F3F-9B17-DF85E0891590}"/>
</file>

<file path=customXml/itemProps3.xml><?xml version="1.0" encoding="utf-8"?>
<ds:datastoreItem xmlns:ds="http://schemas.openxmlformats.org/officeDocument/2006/customXml" ds:itemID="{2B9E1BAC-A2D4-495B-8826-C0144216CD8E}"/>
</file>

<file path=customXml/itemProps4.xml><?xml version="1.0" encoding="utf-8"?>
<ds:datastoreItem xmlns:ds="http://schemas.openxmlformats.org/officeDocument/2006/customXml" ds:itemID="{211679F1-B444-4F38-BB5F-264BBDCC0E90}"/>
</file>

<file path=docProps/app.xml><?xml version="1.0" encoding="utf-8"?>
<Properties xmlns="http://schemas.openxmlformats.org/officeDocument/2006/extended-properties" xmlns:vt="http://schemas.openxmlformats.org/officeDocument/2006/docPropsVTypes">
  <Template>Office Theme</Template>
  <TotalTime>1</TotalTime>
  <Words>6873</Words>
  <Application>Microsoft Office PowerPoint</Application>
  <PresentationFormat>Widescreen</PresentationFormat>
  <Paragraphs>460</Paragraphs>
  <Slides>37</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Montserrat Medium</vt:lpstr>
      <vt:lpstr>Wingdings</vt:lpstr>
      <vt:lpstr>Calibri Light</vt:lpstr>
      <vt:lpstr>Slide Master</vt:lpstr>
      <vt:lpstr>Supporting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you orient new students?</vt:lpstr>
      <vt:lpstr>PowerPoint Presentation</vt:lpstr>
      <vt:lpstr>PowerPoint Presentation</vt:lpstr>
      <vt:lpstr>PowerPoint Presentation</vt:lpstr>
      <vt:lpstr>PowerPoint Presentation</vt:lpstr>
      <vt:lpstr>PowerPoint Presentation</vt:lpstr>
      <vt:lpstr>Use Center Resources/Expertise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Slide Members</Manager>
  <Company>YESFORM Co.,Ltd.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Accommodating Students with Emotional Disabilities</dc:title>
  <dc:subject>Powerpoint Templates, Diagram, Chart, Google slides, Keynote</dc:subject>
  <dc:creator>Slide Members by IA.HAN</dc:creator>
  <cp:keywords>SlideMembers, ppt, PPT Templates, Presentation, Diagram, Chart, Yesform, Google slides, Keynote, Free Slides</cp:keywords>
  <dc:description>The copyright of this document is at Slide Members. Unauthorized copying may result in legal sanctions.</dc:description>
  <cp:lastModifiedBy>Debbie M. Marrs</cp:lastModifiedBy>
  <cp:revision>2</cp:revision>
  <dcterms:created xsi:type="dcterms:W3CDTF">2023-01-08T15:56:47Z</dcterms:created>
  <dcterms:modified xsi:type="dcterms:W3CDTF">2023-04-24T13:45:48Z</dcterms:modified>
  <cp:category>www.slidemembers.com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5ee34cdb-c744-4885-b0a7-24574b5e521b</vt:lpwstr>
  </property>
</Properties>
</file>